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9" r:id="rId2"/>
    <p:sldId id="329" r:id="rId3"/>
    <p:sldId id="319" r:id="rId4"/>
    <p:sldId id="306" r:id="rId5"/>
    <p:sldId id="340" r:id="rId6"/>
    <p:sldId id="331" r:id="rId7"/>
    <p:sldId id="330" r:id="rId8"/>
    <p:sldId id="337" r:id="rId9"/>
    <p:sldId id="332" r:id="rId10"/>
    <p:sldId id="336" r:id="rId11"/>
    <p:sldId id="338" r:id="rId12"/>
    <p:sldId id="339" r:id="rId13"/>
    <p:sldId id="321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0"/>
    <a:srgbClr val="09AFD3"/>
    <a:srgbClr val="F3F3F3"/>
    <a:srgbClr val="026DF0"/>
    <a:srgbClr val="FFFFFF"/>
    <a:srgbClr val="000000"/>
    <a:srgbClr val="1D3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62255"/>
  </p:normalViewPr>
  <p:slideViewPr>
    <p:cSldViewPr snapToGrid="0" snapToObjects="1">
      <p:cViewPr>
        <p:scale>
          <a:sx n="93" d="100"/>
          <a:sy n="93" d="100"/>
        </p:scale>
        <p:origin x="172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EBDFA-F914-D64F-8DD8-81003700F19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590B1-0E04-2A4A-848D-4625E5D2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x-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DB61A3-76ED-A342-B75E-869F98CA2C4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6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3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90B1-0E04-2A4A-848D-4625E5D280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3B0256"/>
              </a:buClr>
              <a:buSzPct val="100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13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90B1-0E04-2A4A-848D-4625E5D280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90B1-0E04-2A4A-848D-4625E5D280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90B1-0E04-2A4A-848D-4625E5D280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0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590B1-0E04-2A4A-848D-4625E5D280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642938"/>
            <a:ext cx="4903788" cy="275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IBM Analytics</a:t>
            </a:r>
            <a:br>
              <a:rPr lang="en-US" smtClean="0"/>
            </a:br>
            <a:r>
              <a:rPr lang="en-US" smtClean="0"/>
              <a:t>© 2015 IBM Corporation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0B581C-626E-294F-B722-58DBE95396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6948" y="1038226"/>
            <a:ext cx="5775777" cy="5819775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2316" y="998537"/>
            <a:ext cx="11508819" cy="1077913"/>
          </a:xfrm>
        </p:spPr>
        <p:txBody>
          <a:bodyPr anchor="b"/>
          <a:lstStyle>
            <a:lvl1pPr>
              <a:defRPr sz="4000" b="0" i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6" name="Shape 22"/>
          <p:cNvSpPr/>
          <p:nvPr userDrawn="1"/>
        </p:nvSpPr>
        <p:spPr>
          <a:xfrm rot="16200000">
            <a:off x="11594259" y="71931"/>
            <a:ext cx="525811" cy="651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3700" spc="629">
                <a:solidFill>
                  <a:srgbClr val="5CC3B8"/>
                </a:solidFill>
                <a:latin typeface="+mj-lt"/>
                <a:ea typeface="+mj-ea"/>
                <a:cs typeface="+mj-cs"/>
                <a:sym typeface="HelvNeue Light for IBM"/>
              </a:defRPr>
            </a:pPr>
            <a:endParaRPr sz="370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6741" y="6291072"/>
            <a:ext cx="2412576" cy="2682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91072"/>
            <a:ext cx="3860800" cy="2682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918" y="6291072"/>
            <a:ext cx="280416" cy="268224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43419" y="6537325"/>
            <a:ext cx="488949" cy="184149"/>
          </a:xfrm>
          <a:prstGeom prst="rect">
            <a:avLst/>
          </a:prstGeom>
        </p:spPr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4" y="6537325"/>
            <a:ext cx="7558617" cy="18414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Watson Data Platform / July,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Watson Data Platform / July,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432" y="2747963"/>
            <a:ext cx="5437481" cy="1362075"/>
          </a:xfrm>
        </p:spPr>
        <p:txBody>
          <a:bodyPr anchor="ctr"/>
          <a:lstStyle>
            <a:lvl1pPr algn="l">
              <a:defRPr sz="3600" b="0" i="0" cap="none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461" y="649757"/>
            <a:ext cx="7115435" cy="5739755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432" y="2747963"/>
            <a:ext cx="5437481" cy="1362075"/>
          </a:xfrm>
        </p:spPr>
        <p:txBody>
          <a:bodyPr anchor="ctr"/>
          <a:lstStyle>
            <a:lvl1pPr algn="l">
              <a:defRPr sz="3600" b="0" i="0" cap="none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asted-imag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461" y="649757"/>
            <a:ext cx="7115435" cy="5739755"/>
          </a:xfrm>
          <a:prstGeom prst="rect">
            <a:avLst/>
          </a:prstGeom>
          <a:ln w="12700">
            <a:miter lim="400000"/>
          </a:ln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432" y="2747963"/>
            <a:ext cx="5437481" cy="1362075"/>
          </a:xfrm>
        </p:spPr>
        <p:txBody>
          <a:bodyPr anchor="ctr"/>
          <a:lstStyle>
            <a:lvl1pPr algn="l">
              <a:defRPr sz="3600" b="0" i="0" cap="none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4" descr="ttp://www.ibm.com/analytics/us/en/technology/cloud-data-services/images/cds-leadspace-branded-arrows-v1.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1177" y="0"/>
            <a:ext cx="108474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5602" y="1471750"/>
            <a:ext cx="5592233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51035" y="1471750"/>
            <a:ext cx="5594351" cy="48973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0340" y="360428"/>
            <a:ext cx="3991261" cy="2970773"/>
          </a:xfrm>
        </p:spPr>
        <p:txBody>
          <a:bodyPr/>
          <a:lstStyle>
            <a:lvl1pPr>
              <a:defRPr sz="3200" b="0" i="0">
                <a:solidFill>
                  <a:srgbClr val="5AAAFA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61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35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3901" y="200599"/>
            <a:ext cx="9486900" cy="59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3093" y="1269873"/>
            <a:ext cx="10754641" cy="50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hape 2"/>
          <p:cNvSpPr/>
          <p:nvPr userDrawn="1"/>
        </p:nvSpPr>
        <p:spPr>
          <a:xfrm rot="10800000">
            <a:off x="10085642" y="-7182"/>
            <a:ext cx="726159" cy="592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A6256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3700" spc="629">
                <a:solidFill>
                  <a:srgbClr val="5CC3B8"/>
                </a:solidFill>
                <a:latin typeface="+mj-lt"/>
                <a:ea typeface="+mj-ea"/>
                <a:cs typeface="+mj-cs"/>
                <a:sym typeface="HelvNeue Light for IBM"/>
              </a:defRPr>
            </a:pPr>
            <a:endParaRPr sz="3700"/>
          </a:p>
        </p:txBody>
      </p:sp>
      <p:sp>
        <p:nvSpPr>
          <p:cNvPr id="10" name="Shape 3"/>
          <p:cNvSpPr/>
          <p:nvPr userDrawn="1"/>
        </p:nvSpPr>
        <p:spPr>
          <a:xfrm rot="5400000">
            <a:off x="25885" y="6308935"/>
            <a:ext cx="523967" cy="574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D6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3700" spc="629">
                <a:solidFill>
                  <a:srgbClr val="5CC3B8"/>
                </a:solidFill>
                <a:latin typeface="+mj-lt"/>
                <a:ea typeface="+mj-ea"/>
                <a:cs typeface="+mj-cs"/>
                <a:sym typeface="HelvNeue Light for IBM"/>
              </a:defRPr>
            </a:pPr>
            <a:endParaRPr sz="3700"/>
          </a:p>
        </p:txBody>
      </p:sp>
      <p:sp>
        <p:nvSpPr>
          <p:cNvPr id="13" name="Shape 6"/>
          <p:cNvSpPr/>
          <p:nvPr userDrawn="1"/>
        </p:nvSpPr>
        <p:spPr>
          <a:xfrm rot="10800000">
            <a:off x="10809749" y="-24158"/>
            <a:ext cx="1382251" cy="108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DB27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0"/>
              </a:spcBef>
              <a:defRPr sz="3700" spc="629">
                <a:solidFill>
                  <a:srgbClr val="5CC3B8"/>
                </a:solidFill>
                <a:latin typeface="+mj-lt"/>
                <a:ea typeface="+mj-ea"/>
                <a:cs typeface="+mj-cs"/>
                <a:sym typeface="HelvNeue Light for IBM"/>
              </a:defRPr>
            </a:pPr>
            <a:endParaRPr sz="3700"/>
          </a:p>
        </p:txBody>
      </p:sp>
    </p:spTree>
    <p:extLst>
      <p:ext uri="{BB962C8B-B14F-4D97-AF65-F5344CB8AC3E}">
        <p14:creationId xmlns:p14="http://schemas.microsoft.com/office/powerpoint/2010/main" val="171217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1" r:id="rId9"/>
    <p:sldLayoutId id="2147483672" r:id="rId10"/>
    <p:sldLayoutId id="2147483673" r:id="rId11"/>
    <p:sldLayoutId id="214748367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733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09" indent="-17620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133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515926" indent="-22542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charset="0"/>
        <a:buChar char="-"/>
        <a:defRPr sz="1867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804843" indent="-171446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 b="0" i="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430303" indent="-17620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719220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5pPr>
      <a:lvl6pPr marL="2176408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597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785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7974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m.Ennis@ibm.com" TargetMode="External"/><Relationship Id="rId4" Type="http://schemas.openxmlformats.org/officeDocument/2006/relationships/image" Target="NUL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hyperlink" Target="mailto:sam.ennis@ibm.com" TargetMode="External"/><Relationship Id="rId5" Type="http://schemas.openxmlformats.org/officeDocument/2006/relationships/hyperlink" Target="https://github.com/samcennis/Watson-Conversation-ML-Demo" TargetMode="External"/><Relationship Id="rId6" Type="http://schemas.openxmlformats.org/officeDocument/2006/relationships/hyperlink" Target="https://console.bluemix.net/registra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son-conversation-ml-demo.mybluemix.net/" TargetMode="External"/><Relationship Id="rId4" Type="http://schemas.openxmlformats.org/officeDocument/2006/relationships/image" Target="../media/image1.tiff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669703" y="4947534"/>
            <a:ext cx="742388" cy="817182"/>
          </a:xfrm>
          <a:prstGeom prst="rect">
            <a:avLst/>
          </a:prstGeom>
          <a:solidFill>
            <a:srgbClr val="003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6048" y="1684642"/>
            <a:ext cx="742388" cy="817182"/>
          </a:xfrm>
          <a:prstGeom prst="rect">
            <a:avLst/>
          </a:prstGeom>
          <a:solidFill>
            <a:srgbClr val="003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567625" y="835547"/>
            <a:ext cx="111214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6000" dirty="0" smtClean="0">
                <a:latin typeface="Helvetica Neue Thin" charset="0"/>
                <a:ea typeface="Helvetica Neue Thin" charset="0"/>
                <a:cs typeface="Helvetica Neue Thin" charset="0"/>
              </a:rPr>
              <a:t>IBM</a:t>
            </a:r>
            <a:r>
              <a:rPr lang="en-US" altLang="en-US" sz="60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 Cloud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35812" y="198977"/>
            <a:ext cx="742388" cy="817182"/>
          </a:xfrm>
          <a:prstGeom prst="rect">
            <a:avLst/>
          </a:prstGeom>
          <a:solidFill>
            <a:srgbClr val="0037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401325" y="5954301"/>
            <a:ext cx="15456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rgbClr val="5AAAF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October </a:t>
            </a:r>
            <a:r>
              <a:rPr lang="en-US" altLang="en-US" dirty="0">
                <a:solidFill>
                  <a:srgbClr val="5AAAFA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2017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401325" y="4612779"/>
            <a:ext cx="54768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Helvetica Neue Light" charset="0"/>
                <a:ea typeface="Helvetica Neue Light" charset="0"/>
                <a:cs typeface="Helvetica Neue Light" charset="0"/>
              </a:rPr>
              <a:t>Sam Ennis</a:t>
            </a:r>
          </a:p>
          <a:p>
            <a:pPr eaLnBrk="1" hangingPunct="1"/>
            <a:r>
              <a:rPr lang="en-US" alt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Client Technical Solutions Specialist</a:t>
            </a:r>
          </a:p>
          <a:p>
            <a:pPr eaLnBrk="1" hangingPunct="1"/>
            <a:r>
              <a:rPr lang="en-US" altLang="en-US" sz="1600" dirty="0">
                <a:latin typeface="Helvetica Neue Light" charset="0"/>
                <a:ea typeface="Helvetica Neue Light" charset="0"/>
                <a:cs typeface="Helvetica Neue Light" charset="0"/>
              </a:rPr>
              <a:t>Analytics Platform Cloud </a:t>
            </a:r>
            <a:r>
              <a:rPr lang="en-US" altLang="en-US" sz="1600" dirty="0" smtClean="0">
                <a:latin typeface="Helvetica Neue Light" charset="0"/>
                <a:ea typeface="Helvetica Neue Light" charset="0"/>
                <a:cs typeface="Helvetica Neue Light" charset="0"/>
              </a:rPr>
              <a:t>Offerings</a:t>
            </a:r>
          </a:p>
          <a:p>
            <a:pPr eaLnBrk="1" hangingPunct="1"/>
            <a:r>
              <a:rPr lang="en-US" altLang="en-US" sz="16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  <a:hlinkClick r:id="rId3"/>
              </a:rPr>
              <a:t>Sam.Ennis@ibm.com</a:t>
            </a:r>
            <a:endParaRPr lang="en-US" altLang="en-US" sz="1600" dirty="0" smtClean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4182" y="382932"/>
            <a:ext cx="100706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 smtClean="0">
                <a:latin typeface="Helvetica Neue Thin" charset="0"/>
                <a:ea typeface="Helvetica Neue Thin" charset="0"/>
                <a:cs typeface="Helvetica Neue Thin" charset="0"/>
              </a:rPr>
              <a:t>Quickly Build a Predictive </a:t>
            </a:r>
            <a:r>
              <a:rPr lang="en-US" altLang="en-US" sz="32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Chatbot</a:t>
            </a:r>
            <a:r>
              <a:rPr lang="en-US" altLang="en-US" sz="3200" dirty="0" smtClean="0">
                <a:latin typeface="Helvetica Neue Thin" charset="0"/>
                <a:ea typeface="Helvetica Neue Thin" charset="0"/>
                <a:cs typeface="Helvetica Neue Thin" charset="0"/>
              </a:rPr>
              <a:t> With</a:t>
            </a:r>
            <a:endParaRPr lang="en-US" altLang="en-US" sz="32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9" y="4681601"/>
            <a:ext cx="1642032" cy="1642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33443"/>
          <a:stretch/>
        </p:blipFill>
        <p:spPr>
          <a:xfrm>
            <a:off x="1961021" y="2520026"/>
            <a:ext cx="1453925" cy="12700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5452" y="2799873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21" y="2757611"/>
            <a:ext cx="763452" cy="7634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33443"/>
          <a:stretch/>
        </p:blipFill>
        <p:spPr>
          <a:xfrm>
            <a:off x="4902530" y="2520026"/>
            <a:ext cx="1453925" cy="127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574" y="2732414"/>
            <a:ext cx="850423" cy="850423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3946941" y="2910813"/>
            <a:ext cx="421073" cy="426395"/>
          </a:xfrm>
          <a:prstGeom prst="plus">
            <a:avLst>
              <a:gd name="adj" fmla="val 45540"/>
            </a:avLst>
          </a:prstGeom>
          <a:solidFill>
            <a:srgbClr val="09AF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53425" y="3866521"/>
            <a:ext cx="241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Watson Machine Learning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2935" y="3866521"/>
            <a:ext cx="241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Watson Conversation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1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6175127" y="1327342"/>
            <a:ext cx="1453925" cy="127008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49558" y="1607189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800" y="2483639"/>
            <a:ext cx="220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Data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425130" y="1471071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 smtClean="0"/>
              <a:t>Step #2 – Train </a:t>
            </a:r>
            <a:r>
              <a:rPr lang="en-US" sz="3200" dirty="0" err="1" smtClean="0"/>
              <a:t>Chatbot</a:t>
            </a:r>
            <a:endParaRPr lang="en-US" sz="3200" kern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50" y="1446373"/>
            <a:ext cx="710132" cy="710132"/>
          </a:xfrm>
          <a:prstGeom prst="rect">
            <a:avLst/>
          </a:prstGeom>
        </p:spPr>
      </p:pic>
      <p:sp>
        <p:nvSpPr>
          <p:cNvPr id="153" name="Can 152"/>
          <p:cNvSpPr/>
          <p:nvPr/>
        </p:nvSpPr>
        <p:spPr>
          <a:xfrm>
            <a:off x="608938" y="1797444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7" y="1564927"/>
            <a:ext cx="763452" cy="7634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86806" y="2701022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Machine Learning</a:t>
            </a:r>
            <a:endParaRPr lang="en-US" dirty="0"/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 bwMode="auto">
          <a:xfrm>
            <a:off x="4592257" y="1336358"/>
            <a:ext cx="725788" cy="1112892"/>
            <a:chOff x="2143" y="1105"/>
            <a:chExt cx="406" cy="646"/>
          </a:xfrm>
          <a:solidFill>
            <a:srgbClr val="0070C0">
              <a:lumMod val="75000"/>
            </a:srgbClr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143" y="1105"/>
              <a:ext cx="406" cy="485"/>
            </a:xfrm>
            <a:custGeom>
              <a:avLst/>
              <a:gdLst>
                <a:gd name="T0" fmla="*/ 123 w 246"/>
                <a:gd name="T1" fmla="*/ 0 h 295"/>
                <a:gd name="T2" fmla="*/ 0 w 246"/>
                <a:gd name="T3" fmla="*/ 124 h 295"/>
                <a:gd name="T4" fmla="*/ 41 w 246"/>
                <a:gd name="T5" fmla="*/ 216 h 295"/>
                <a:gd name="T6" fmla="*/ 76 w 246"/>
                <a:gd name="T7" fmla="*/ 289 h 295"/>
                <a:gd name="T8" fmla="*/ 76 w 246"/>
                <a:gd name="T9" fmla="*/ 295 h 295"/>
                <a:gd name="T10" fmla="*/ 170 w 246"/>
                <a:gd name="T11" fmla="*/ 295 h 295"/>
                <a:gd name="T12" fmla="*/ 170 w 246"/>
                <a:gd name="T13" fmla="*/ 289 h 295"/>
                <a:gd name="T14" fmla="*/ 205 w 246"/>
                <a:gd name="T15" fmla="*/ 216 h 295"/>
                <a:gd name="T16" fmla="*/ 246 w 246"/>
                <a:gd name="T17" fmla="*/ 124 h 295"/>
                <a:gd name="T18" fmla="*/ 123 w 2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9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58"/>
                    <a:pt x="17" y="191"/>
                    <a:pt x="41" y="216"/>
                  </a:cubicBezTo>
                  <a:cubicBezTo>
                    <a:pt x="69" y="245"/>
                    <a:pt x="76" y="265"/>
                    <a:pt x="76" y="289"/>
                  </a:cubicBezTo>
                  <a:cubicBezTo>
                    <a:pt x="76" y="295"/>
                    <a:pt x="76" y="295"/>
                    <a:pt x="76" y="295"/>
                  </a:cubicBezTo>
                  <a:cubicBezTo>
                    <a:pt x="170" y="295"/>
                    <a:pt x="170" y="295"/>
                    <a:pt x="170" y="295"/>
                  </a:cubicBezTo>
                  <a:cubicBezTo>
                    <a:pt x="170" y="289"/>
                    <a:pt x="170" y="289"/>
                    <a:pt x="170" y="289"/>
                  </a:cubicBezTo>
                  <a:cubicBezTo>
                    <a:pt x="170" y="265"/>
                    <a:pt x="177" y="245"/>
                    <a:pt x="205" y="216"/>
                  </a:cubicBezTo>
                  <a:cubicBezTo>
                    <a:pt x="229" y="191"/>
                    <a:pt x="246" y="158"/>
                    <a:pt x="246" y="124"/>
                  </a:cubicBezTo>
                  <a:cubicBezTo>
                    <a:pt x="246" y="56"/>
                    <a:pt x="191" y="0"/>
                    <a:pt x="123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2268" y="1644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268" y="1697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298" y="1751"/>
              <a:ext cx="9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211" y="1176"/>
              <a:ext cx="270" cy="271"/>
            </a:xfrm>
            <a:custGeom>
              <a:avLst/>
              <a:gdLst>
                <a:gd name="T0" fmla="*/ 164 w 164"/>
                <a:gd name="T1" fmla="*/ 73 h 165"/>
                <a:gd name="T2" fmla="*/ 148 w 164"/>
                <a:gd name="T3" fmla="*/ 66 h 165"/>
                <a:gd name="T4" fmla="*/ 138 w 164"/>
                <a:gd name="T5" fmla="*/ 55 h 165"/>
                <a:gd name="T6" fmla="*/ 147 w 164"/>
                <a:gd name="T7" fmla="*/ 41 h 165"/>
                <a:gd name="T8" fmla="*/ 134 w 164"/>
                <a:gd name="T9" fmla="*/ 18 h 165"/>
                <a:gd name="T10" fmla="*/ 117 w 164"/>
                <a:gd name="T11" fmla="*/ 25 h 165"/>
                <a:gd name="T12" fmla="*/ 103 w 164"/>
                <a:gd name="T13" fmla="*/ 23 h 165"/>
                <a:gd name="T14" fmla="*/ 98 w 164"/>
                <a:gd name="T15" fmla="*/ 7 h 165"/>
                <a:gd name="T16" fmla="*/ 73 w 164"/>
                <a:gd name="T17" fmla="*/ 0 h 165"/>
                <a:gd name="T18" fmla="*/ 66 w 164"/>
                <a:gd name="T19" fmla="*/ 17 h 165"/>
                <a:gd name="T20" fmla="*/ 55 w 164"/>
                <a:gd name="T21" fmla="*/ 26 h 165"/>
                <a:gd name="T22" fmla="*/ 40 w 164"/>
                <a:gd name="T23" fmla="*/ 18 h 165"/>
                <a:gd name="T24" fmla="*/ 17 w 164"/>
                <a:gd name="T25" fmla="*/ 31 h 165"/>
                <a:gd name="T26" fmla="*/ 24 w 164"/>
                <a:gd name="T27" fmla="*/ 48 h 165"/>
                <a:gd name="T28" fmla="*/ 23 w 164"/>
                <a:gd name="T29" fmla="*/ 62 h 165"/>
                <a:gd name="T30" fmla="*/ 7 w 164"/>
                <a:gd name="T31" fmla="*/ 66 h 165"/>
                <a:gd name="T32" fmla="*/ 0 w 164"/>
                <a:gd name="T33" fmla="*/ 92 h 165"/>
                <a:gd name="T34" fmla="*/ 17 w 164"/>
                <a:gd name="T35" fmla="*/ 99 h 165"/>
                <a:gd name="T36" fmla="*/ 26 w 164"/>
                <a:gd name="T37" fmla="*/ 110 h 165"/>
                <a:gd name="T38" fmla="*/ 17 w 164"/>
                <a:gd name="T39" fmla="*/ 124 h 165"/>
                <a:gd name="T40" fmla="*/ 31 w 164"/>
                <a:gd name="T41" fmla="*/ 147 h 165"/>
                <a:gd name="T42" fmla="*/ 47 w 164"/>
                <a:gd name="T43" fmla="*/ 140 h 165"/>
                <a:gd name="T44" fmla="*/ 62 w 164"/>
                <a:gd name="T45" fmla="*/ 142 h 165"/>
                <a:gd name="T46" fmla="*/ 66 w 164"/>
                <a:gd name="T47" fmla="*/ 158 h 165"/>
                <a:gd name="T48" fmla="*/ 92 w 164"/>
                <a:gd name="T49" fmla="*/ 165 h 165"/>
                <a:gd name="T50" fmla="*/ 98 w 164"/>
                <a:gd name="T51" fmla="*/ 148 h 165"/>
                <a:gd name="T52" fmla="*/ 110 w 164"/>
                <a:gd name="T53" fmla="*/ 139 h 165"/>
                <a:gd name="T54" fmla="*/ 124 w 164"/>
                <a:gd name="T55" fmla="*/ 147 h 165"/>
                <a:gd name="T56" fmla="*/ 147 w 164"/>
                <a:gd name="T57" fmla="*/ 134 h 165"/>
                <a:gd name="T58" fmla="*/ 140 w 164"/>
                <a:gd name="T59" fmla="*/ 117 h 165"/>
                <a:gd name="T60" fmla="*/ 141 w 164"/>
                <a:gd name="T61" fmla="*/ 103 h 165"/>
                <a:gd name="T62" fmla="*/ 158 w 164"/>
                <a:gd name="T63" fmla="*/ 9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5">
                  <a:moveTo>
                    <a:pt x="164" y="92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4" y="69"/>
                    <a:pt x="161" y="66"/>
                    <a:pt x="158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5" y="66"/>
                    <a:pt x="142" y="65"/>
                    <a:pt x="141" y="6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7" y="52"/>
                    <a:pt x="138" y="50"/>
                    <a:pt x="140" y="48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50" y="38"/>
                    <a:pt x="150" y="34"/>
                    <a:pt x="147" y="3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1" y="15"/>
                    <a:pt x="127" y="15"/>
                    <a:pt x="124" y="1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5" y="27"/>
                    <a:pt x="112" y="27"/>
                    <a:pt x="110" y="2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2"/>
                    <a:pt x="98" y="20"/>
                    <a:pt x="98" y="1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3"/>
                    <a:pt x="95" y="0"/>
                    <a:pt x="9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6" y="3"/>
                    <a:pt x="66" y="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7"/>
                    <a:pt x="49" y="27"/>
                    <a:pt x="47" y="2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5"/>
                    <a:pt x="33" y="15"/>
                    <a:pt x="31" y="1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4"/>
                    <a:pt x="15" y="38"/>
                    <a:pt x="17" y="4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50"/>
                    <a:pt x="27" y="52"/>
                    <a:pt x="26" y="5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5"/>
                    <a:pt x="19" y="66"/>
                    <a:pt x="1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9"/>
                    <a:pt x="0" y="7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3" y="99"/>
                    <a:pt x="7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0" y="99"/>
                    <a:pt x="22" y="100"/>
                    <a:pt x="23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7" y="112"/>
                    <a:pt x="26" y="115"/>
                    <a:pt x="24" y="1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5" y="127"/>
                    <a:pt x="15" y="131"/>
                    <a:pt x="17" y="134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50"/>
                    <a:pt x="38" y="150"/>
                    <a:pt x="40" y="1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9" y="138"/>
                    <a:pt x="52" y="138"/>
                    <a:pt x="55" y="139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4" y="143"/>
                    <a:pt x="66" y="145"/>
                    <a:pt x="66" y="148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66" y="162"/>
                    <a:pt x="69" y="165"/>
                    <a:pt x="73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5" y="165"/>
                    <a:pt x="98" y="162"/>
                    <a:pt x="98" y="15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45"/>
                    <a:pt x="100" y="143"/>
                    <a:pt x="103" y="142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2" y="138"/>
                    <a:pt x="115" y="138"/>
                    <a:pt x="117" y="140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7" y="150"/>
                    <a:pt x="131" y="150"/>
                    <a:pt x="134" y="147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50" y="131"/>
                    <a:pt x="150" y="127"/>
                    <a:pt x="147" y="12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8" y="115"/>
                    <a:pt x="137" y="112"/>
                    <a:pt x="138" y="11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2" y="100"/>
                    <a:pt x="145" y="99"/>
                    <a:pt x="14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1" y="99"/>
                    <a:pt x="164" y="96"/>
                    <a:pt x="164" y="9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5419" y="2623128"/>
            <a:ext cx="233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Fitness Class Recommendation Model</a:t>
            </a:r>
            <a:endParaRPr lang="en-US" dirty="0"/>
          </a:p>
        </p:txBody>
      </p:sp>
      <p:sp>
        <p:nvSpPr>
          <p:cNvPr id="78" name="Flowchart: Connector 23"/>
          <p:cNvSpPr/>
          <p:nvPr/>
        </p:nvSpPr>
        <p:spPr>
          <a:xfrm>
            <a:off x="8452694" y="132363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010667" y="3546458"/>
            <a:ext cx="1453925" cy="127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11" y="3758846"/>
            <a:ext cx="850423" cy="85042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65938" y="5028926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Conversation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14" y="3546538"/>
            <a:ext cx="1270000" cy="127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126905" y="4982759"/>
            <a:ext cx="199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92" name="Flowchart: Connector 23"/>
          <p:cNvSpPr/>
          <p:nvPr/>
        </p:nvSpPr>
        <p:spPr>
          <a:xfrm>
            <a:off x="5949970" y="358636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433719" y="1260732"/>
            <a:ext cx="1453925" cy="12700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23741" y="1555274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3" y="1699967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47" name="TextBox 46"/>
          <p:cNvSpPr txBox="1"/>
          <p:nvPr/>
        </p:nvSpPr>
        <p:spPr>
          <a:xfrm>
            <a:off x="2161221" y="2668305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Experience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94" y="1892535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1033" y="1900228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47485" y="1918606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22835" y="1961619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03230" y="4179932"/>
            <a:ext cx="628573" cy="15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40092" y="4236771"/>
            <a:ext cx="566181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718594" y="5771401"/>
            <a:ext cx="4009030" cy="931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2" y="5466942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6175127" y="1327342"/>
            <a:ext cx="1453925" cy="127008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49558" y="1607189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800" y="2483639"/>
            <a:ext cx="220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Data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425130" y="1471071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 smtClean="0"/>
              <a:t>Step #3 – Put it together with Node-RED</a:t>
            </a:r>
            <a:endParaRPr lang="en-US" sz="3200" kern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50" y="1446373"/>
            <a:ext cx="710132" cy="710132"/>
          </a:xfrm>
          <a:prstGeom prst="rect">
            <a:avLst/>
          </a:prstGeom>
        </p:spPr>
      </p:pic>
      <p:sp>
        <p:nvSpPr>
          <p:cNvPr id="153" name="Can 152"/>
          <p:cNvSpPr/>
          <p:nvPr/>
        </p:nvSpPr>
        <p:spPr>
          <a:xfrm>
            <a:off x="608938" y="1797444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7" y="1564927"/>
            <a:ext cx="763452" cy="7634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86806" y="2701022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Machine Learning</a:t>
            </a:r>
            <a:endParaRPr lang="en-US" dirty="0"/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 bwMode="auto">
          <a:xfrm>
            <a:off x="4592257" y="1336358"/>
            <a:ext cx="725788" cy="1112892"/>
            <a:chOff x="2143" y="1105"/>
            <a:chExt cx="406" cy="646"/>
          </a:xfrm>
          <a:solidFill>
            <a:srgbClr val="0070C0">
              <a:lumMod val="75000"/>
            </a:srgbClr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143" y="1105"/>
              <a:ext cx="406" cy="485"/>
            </a:xfrm>
            <a:custGeom>
              <a:avLst/>
              <a:gdLst>
                <a:gd name="T0" fmla="*/ 123 w 246"/>
                <a:gd name="T1" fmla="*/ 0 h 295"/>
                <a:gd name="T2" fmla="*/ 0 w 246"/>
                <a:gd name="T3" fmla="*/ 124 h 295"/>
                <a:gd name="T4" fmla="*/ 41 w 246"/>
                <a:gd name="T5" fmla="*/ 216 h 295"/>
                <a:gd name="T6" fmla="*/ 76 w 246"/>
                <a:gd name="T7" fmla="*/ 289 h 295"/>
                <a:gd name="T8" fmla="*/ 76 w 246"/>
                <a:gd name="T9" fmla="*/ 295 h 295"/>
                <a:gd name="T10" fmla="*/ 170 w 246"/>
                <a:gd name="T11" fmla="*/ 295 h 295"/>
                <a:gd name="T12" fmla="*/ 170 w 246"/>
                <a:gd name="T13" fmla="*/ 289 h 295"/>
                <a:gd name="T14" fmla="*/ 205 w 246"/>
                <a:gd name="T15" fmla="*/ 216 h 295"/>
                <a:gd name="T16" fmla="*/ 246 w 246"/>
                <a:gd name="T17" fmla="*/ 124 h 295"/>
                <a:gd name="T18" fmla="*/ 123 w 2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9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58"/>
                    <a:pt x="17" y="191"/>
                    <a:pt x="41" y="216"/>
                  </a:cubicBezTo>
                  <a:cubicBezTo>
                    <a:pt x="69" y="245"/>
                    <a:pt x="76" y="265"/>
                    <a:pt x="76" y="289"/>
                  </a:cubicBezTo>
                  <a:cubicBezTo>
                    <a:pt x="76" y="295"/>
                    <a:pt x="76" y="295"/>
                    <a:pt x="76" y="295"/>
                  </a:cubicBezTo>
                  <a:cubicBezTo>
                    <a:pt x="170" y="295"/>
                    <a:pt x="170" y="295"/>
                    <a:pt x="170" y="295"/>
                  </a:cubicBezTo>
                  <a:cubicBezTo>
                    <a:pt x="170" y="289"/>
                    <a:pt x="170" y="289"/>
                    <a:pt x="170" y="289"/>
                  </a:cubicBezTo>
                  <a:cubicBezTo>
                    <a:pt x="170" y="265"/>
                    <a:pt x="177" y="245"/>
                    <a:pt x="205" y="216"/>
                  </a:cubicBezTo>
                  <a:cubicBezTo>
                    <a:pt x="229" y="191"/>
                    <a:pt x="246" y="158"/>
                    <a:pt x="246" y="124"/>
                  </a:cubicBezTo>
                  <a:cubicBezTo>
                    <a:pt x="246" y="56"/>
                    <a:pt x="191" y="0"/>
                    <a:pt x="123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2268" y="1644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268" y="1697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298" y="1751"/>
              <a:ext cx="9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211" y="1176"/>
              <a:ext cx="270" cy="271"/>
            </a:xfrm>
            <a:custGeom>
              <a:avLst/>
              <a:gdLst>
                <a:gd name="T0" fmla="*/ 164 w 164"/>
                <a:gd name="T1" fmla="*/ 73 h 165"/>
                <a:gd name="T2" fmla="*/ 148 w 164"/>
                <a:gd name="T3" fmla="*/ 66 h 165"/>
                <a:gd name="T4" fmla="*/ 138 w 164"/>
                <a:gd name="T5" fmla="*/ 55 h 165"/>
                <a:gd name="T6" fmla="*/ 147 w 164"/>
                <a:gd name="T7" fmla="*/ 41 h 165"/>
                <a:gd name="T8" fmla="*/ 134 w 164"/>
                <a:gd name="T9" fmla="*/ 18 h 165"/>
                <a:gd name="T10" fmla="*/ 117 w 164"/>
                <a:gd name="T11" fmla="*/ 25 h 165"/>
                <a:gd name="T12" fmla="*/ 103 w 164"/>
                <a:gd name="T13" fmla="*/ 23 h 165"/>
                <a:gd name="T14" fmla="*/ 98 w 164"/>
                <a:gd name="T15" fmla="*/ 7 h 165"/>
                <a:gd name="T16" fmla="*/ 73 w 164"/>
                <a:gd name="T17" fmla="*/ 0 h 165"/>
                <a:gd name="T18" fmla="*/ 66 w 164"/>
                <a:gd name="T19" fmla="*/ 17 h 165"/>
                <a:gd name="T20" fmla="*/ 55 w 164"/>
                <a:gd name="T21" fmla="*/ 26 h 165"/>
                <a:gd name="T22" fmla="*/ 40 w 164"/>
                <a:gd name="T23" fmla="*/ 18 h 165"/>
                <a:gd name="T24" fmla="*/ 17 w 164"/>
                <a:gd name="T25" fmla="*/ 31 h 165"/>
                <a:gd name="T26" fmla="*/ 24 w 164"/>
                <a:gd name="T27" fmla="*/ 48 h 165"/>
                <a:gd name="T28" fmla="*/ 23 w 164"/>
                <a:gd name="T29" fmla="*/ 62 h 165"/>
                <a:gd name="T30" fmla="*/ 7 w 164"/>
                <a:gd name="T31" fmla="*/ 66 h 165"/>
                <a:gd name="T32" fmla="*/ 0 w 164"/>
                <a:gd name="T33" fmla="*/ 92 h 165"/>
                <a:gd name="T34" fmla="*/ 17 w 164"/>
                <a:gd name="T35" fmla="*/ 99 h 165"/>
                <a:gd name="T36" fmla="*/ 26 w 164"/>
                <a:gd name="T37" fmla="*/ 110 h 165"/>
                <a:gd name="T38" fmla="*/ 17 w 164"/>
                <a:gd name="T39" fmla="*/ 124 h 165"/>
                <a:gd name="T40" fmla="*/ 31 w 164"/>
                <a:gd name="T41" fmla="*/ 147 h 165"/>
                <a:gd name="T42" fmla="*/ 47 w 164"/>
                <a:gd name="T43" fmla="*/ 140 h 165"/>
                <a:gd name="T44" fmla="*/ 62 w 164"/>
                <a:gd name="T45" fmla="*/ 142 h 165"/>
                <a:gd name="T46" fmla="*/ 66 w 164"/>
                <a:gd name="T47" fmla="*/ 158 h 165"/>
                <a:gd name="T48" fmla="*/ 92 w 164"/>
                <a:gd name="T49" fmla="*/ 165 h 165"/>
                <a:gd name="T50" fmla="*/ 98 w 164"/>
                <a:gd name="T51" fmla="*/ 148 h 165"/>
                <a:gd name="T52" fmla="*/ 110 w 164"/>
                <a:gd name="T53" fmla="*/ 139 h 165"/>
                <a:gd name="T54" fmla="*/ 124 w 164"/>
                <a:gd name="T55" fmla="*/ 147 h 165"/>
                <a:gd name="T56" fmla="*/ 147 w 164"/>
                <a:gd name="T57" fmla="*/ 134 h 165"/>
                <a:gd name="T58" fmla="*/ 140 w 164"/>
                <a:gd name="T59" fmla="*/ 117 h 165"/>
                <a:gd name="T60" fmla="*/ 141 w 164"/>
                <a:gd name="T61" fmla="*/ 103 h 165"/>
                <a:gd name="T62" fmla="*/ 158 w 164"/>
                <a:gd name="T63" fmla="*/ 9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5">
                  <a:moveTo>
                    <a:pt x="164" y="92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4" y="69"/>
                    <a:pt x="161" y="66"/>
                    <a:pt x="158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5" y="66"/>
                    <a:pt x="142" y="65"/>
                    <a:pt x="141" y="6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7" y="52"/>
                    <a:pt x="138" y="50"/>
                    <a:pt x="140" y="48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50" y="38"/>
                    <a:pt x="150" y="34"/>
                    <a:pt x="147" y="3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1" y="15"/>
                    <a:pt x="127" y="15"/>
                    <a:pt x="124" y="1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5" y="27"/>
                    <a:pt x="112" y="27"/>
                    <a:pt x="110" y="2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2"/>
                    <a:pt x="98" y="20"/>
                    <a:pt x="98" y="1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3"/>
                    <a:pt x="95" y="0"/>
                    <a:pt x="9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6" y="3"/>
                    <a:pt x="66" y="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7"/>
                    <a:pt x="49" y="27"/>
                    <a:pt x="47" y="2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5"/>
                    <a:pt x="33" y="15"/>
                    <a:pt x="31" y="1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4"/>
                    <a:pt x="15" y="38"/>
                    <a:pt x="17" y="4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50"/>
                    <a:pt x="27" y="52"/>
                    <a:pt x="26" y="5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5"/>
                    <a:pt x="19" y="66"/>
                    <a:pt x="1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9"/>
                    <a:pt x="0" y="7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3" y="99"/>
                    <a:pt x="7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0" y="99"/>
                    <a:pt x="22" y="100"/>
                    <a:pt x="23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7" y="112"/>
                    <a:pt x="26" y="115"/>
                    <a:pt x="24" y="1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5" y="127"/>
                    <a:pt x="15" y="131"/>
                    <a:pt x="17" y="134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50"/>
                    <a:pt x="38" y="150"/>
                    <a:pt x="40" y="1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9" y="138"/>
                    <a:pt x="52" y="138"/>
                    <a:pt x="55" y="139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4" y="143"/>
                    <a:pt x="66" y="145"/>
                    <a:pt x="66" y="148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66" y="162"/>
                    <a:pt x="69" y="165"/>
                    <a:pt x="73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5" y="165"/>
                    <a:pt x="98" y="162"/>
                    <a:pt x="98" y="15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45"/>
                    <a:pt x="100" y="143"/>
                    <a:pt x="103" y="142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2" y="138"/>
                    <a:pt x="115" y="138"/>
                    <a:pt x="117" y="140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7" y="150"/>
                    <a:pt x="131" y="150"/>
                    <a:pt x="134" y="147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50" y="131"/>
                    <a:pt x="150" y="127"/>
                    <a:pt x="147" y="12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8" y="115"/>
                    <a:pt x="137" y="112"/>
                    <a:pt x="138" y="11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2" y="100"/>
                    <a:pt x="145" y="99"/>
                    <a:pt x="14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1" y="99"/>
                    <a:pt x="164" y="96"/>
                    <a:pt x="164" y="9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5419" y="2623128"/>
            <a:ext cx="233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Fitness Class Recommendation Model</a:t>
            </a:r>
            <a:endParaRPr lang="en-US" dirty="0"/>
          </a:p>
        </p:txBody>
      </p:sp>
      <p:sp>
        <p:nvSpPr>
          <p:cNvPr id="78" name="Flowchart: Connector 23"/>
          <p:cNvSpPr/>
          <p:nvPr/>
        </p:nvSpPr>
        <p:spPr>
          <a:xfrm>
            <a:off x="8452694" y="132363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010667" y="3546458"/>
            <a:ext cx="1453925" cy="127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11" y="3758846"/>
            <a:ext cx="850423" cy="85042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65938" y="5028926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Conversation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14" y="3546538"/>
            <a:ext cx="1270000" cy="127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126905" y="4982759"/>
            <a:ext cx="199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92" name="Flowchart: Connector 23"/>
          <p:cNvSpPr/>
          <p:nvPr/>
        </p:nvSpPr>
        <p:spPr>
          <a:xfrm>
            <a:off x="5949970" y="358636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108" y="3161888"/>
            <a:ext cx="2149766" cy="214976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92" idx="6"/>
            <a:endCxn id="22" idx="1"/>
          </p:cNvCxnSpPr>
          <p:nvPr/>
        </p:nvCxnSpPr>
        <p:spPr>
          <a:xfrm flipV="1">
            <a:off x="7440809" y="4236771"/>
            <a:ext cx="1399299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5"/>
            <a:endCxn id="22" idx="0"/>
          </p:cNvCxnSpPr>
          <p:nvPr/>
        </p:nvCxnSpPr>
        <p:spPr>
          <a:xfrm>
            <a:off x="9725205" y="2433947"/>
            <a:ext cx="189786" cy="727941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2430" y="5311654"/>
            <a:ext cx="249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Node-RED </a:t>
            </a:r>
          </a:p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17" y="4674555"/>
            <a:ext cx="1074478" cy="107447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6" y="2885519"/>
            <a:ext cx="1559418" cy="9356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433719" y="1260732"/>
            <a:ext cx="1453925" cy="12700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23741" y="1555274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3" y="1699967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47" name="TextBox 46"/>
          <p:cNvSpPr txBox="1"/>
          <p:nvPr/>
        </p:nvSpPr>
        <p:spPr>
          <a:xfrm>
            <a:off x="2161221" y="2668305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Experience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94" y="1892535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1033" y="1900228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47485" y="1918606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22835" y="1961619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03230" y="4179932"/>
            <a:ext cx="628573" cy="15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40092" y="4236771"/>
            <a:ext cx="566181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718594" y="5771401"/>
            <a:ext cx="4009030" cy="931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2" y="5466942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6175127" y="1327342"/>
            <a:ext cx="1453925" cy="127008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49558" y="1607189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800" y="2483639"/>
            <a:ext cx="220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Data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425130" y="1471071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 smtClean="0"/>
              <a:t>Bonus Step – Augment With Additional Services</a:t>
            </a:r>
            <a:endParaRPr lang="en-US" sz="3200" kern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50" y="1446373"/>
            <a:ext cx="710132" cy="710132"/>
          </a:xfrm>
          <a:prstGeom prst="rect">
            <a:avLst/>
          </a:prstGeom>
        </p:spPr>
      </p:pic>
      <p:sp>
        <p:nvSpPr>
          <p:cNvPr id="153" name="Can 152"/>
          <p:cNvSpPr/>
          <p:nvPr/>
        </p:nvSpPr>
        <p:spPr>
          <a:xfrm>
            <a:off x="608938" y="1797444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7" y="1564927"/>
            <a:ext cx="763452" cy="7634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86806" y="2701022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Machine Learning</a:t>
            </a:r>
            <a:endParaRPr lang="en-US" dirty="0"/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 bwMode="auto">
          <a:xfrm>
            <a:off x="4592257" y="1336358"/>
            <a:ext cx="725788" cy="1112892"/>
            <a:chOff x="2143" y="1105"/>
            <a:chExt cx="406" cy="646"/>
          </a:xfrm>
          <a:solidFill>
            <a:srgbClr val="0070C0">
              <a:lumMod val="75000"/>
            </a:srgbClr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143" y="1105"/>
              <a:ext cx="406" cy="485"/>
            </a:xfrm>
            <a:custGeom>
              <a:avLst/>
              <a:gdLst>
                <a:gd name="T0" fmla="*/ 123 w 246"/>
                <a:gd name="T1" fmla="*/ 0 h 295"/>
                <a:gd name="T2" fmla="*/ 0 w 246"/>
                <a:gd name="T3" fmla="*/ 124 h 295"/>
                <a:gd name="T4" fmla="*/ 41 w 246"/>
                <a:gd name="T5" fmla="*/ 216 h 295"/>
                <a:gd name="T6" fmla="*/ 76 w 246"/>
                <a:gd name="T7" fmla="*/ 289 h 295"/>
                <a:gd name="T8" fmla="*/ 76 w 246"/>
                <a:gd name="T9" fmla="*/ 295 h 295"/>
                <a:gd name="T10" fmla="*/ 170 w 246"/>
                <a:gd name="T11" fmla="*/ 295 h 295"/>
                <a:gd name="T12" fmla="*/ 170 w 246"/>
                <a:gd name="T13" fmla="*/ 289 h 295"/>
                <a:gd name="T14" fmla="*/ 205 w 246"/>
                <a:gd name="T15" fmla="*/ 216 h 295"/>
                <a:gd name="T16" fmla="*/ 246 w 246"/>
                <a:gd name="T17" fmla="*/ 124 h 295"/>
                <a:gd name="T18" fmla="*/ 123 w 2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9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58"/>
                    <a:pt x="17" y="191"/>
                    <a:pt x="41" y="216"/>
                  </a:cubicBezTo>
                  <a:cubicBezTo>
                    <a:pt x="69" y="245"/>
                    <a:pt x="76" y="265"/>
                    <a:pt x="76" y="289"/>
                  </a:cubicBezTo>
                  <a:cubicBezTo>
                    <a:pt x="76" y="295"/>
                    <a:pt x="76" y="295"/>
                    <a:pt x="76" y="295"/>
                  </a:cubicBezTo>
                  <a:cubicBezTo>
                    <a:pt x="170" y="295"/>
                    <a:pt x="170" y="295"/>
                    <a:pt x="170" y="295"/>
                  </a:cubicBezTo>
                  <a:cubicBezTo>
                    <a:pt x="170" y="289"/>
                    <a:pt x="170" y="289"/>
                    <a:pt x="170" y="289"/>
                  </a:cubicBezTo>
                  <a:cubicBezTo>
                    <a:pt x="170" y="265"/>
                    <a:pt x="177" y="245"/>
                    <a:pt x="205" y="216"/>
                  </a:cubicBezTo>
                  <a:cubicBezTo>
                    <a:pt x="229" y="191"/>
                    <a:pt x="246" y="158"/>
                    <a:pt x="246" y="124"/>
                  </a:cubicBezTo>
                  <a:cubicBezTo>
                    <a:pt x="246" y="56"/>
                    <a:pt x="191" y="0"/>
                    <a:pt x="123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2268" y="1644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268" y="1697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298" y="1751"/>
              <a:ext cx="9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211" y="1176"/>
              <a:ext cx="270" cy="271"/>
            </a:xfrm>
            <a:custGeom>
              <a:avLst/>
              <a:gdLst>
                <a:gd name="T0" fmla="*/ 164 w 164"/>
                <a:gd name="T1" fmla="*/ 73 h 165"/>
                <a:gd name="T2" fmla="*/ 148 w 164"/>
                <a:gd name="T3" fmla="*/ 66 h 165"/>
                <a:gd name="T4" fmla="*/ 138 w 164"/>
                <a:gd name="T5" fmla="*/ 55 h 165"/>
                <a:gd name="T6" fmla="*/ 147 w 164"/>
                <a:gd name="T7" fmla="*/ 41 h 165"/>
                <a:gd name="T8" fmla="*/ 134 w 164"/>
                <a:gd name="T9" fmla="*/ 18 h 165"/>
                <a:gd name="T10" fmla="*/ 117 w 164"/>
                <a:gd name="T11" fmla="*/ 25 h 165"/>
                <a:gd name="T12" fmla="*/ 103 w 164"/>
                <a:gd name="T13" fmla="*/ 23 h 165"/>
                <a:gd name="T14" fmla="*/ 98 w 164"/>
                <a:gd name="T15" fmla="*/ 7 h 165"/>
                <a:gd name="T16" fmla="*/ 73 w 164"/>
                <a:gd name="T17" fmla="*/ 0 h 165"/>
                <a:gd name="T18" fmla="*/ 66 w 164"/>
                <a:gd name="T19" fmla="*/ 17 h 165"/>
                <a:gd name="T20" fmla="*/ 55 w 164"/>
                <a:gd name="T21" fmla="*/ 26 h 165"/>
                <a:gd name="T22" fmla="*/ 40 w 164"/>
                <a:gd name="T23" fmla="*/ 18 h 165"/>
                <a:gd name="T24" fmla="*/ 17 w 164"/>
                <a:gd name="T25" fmla="*/ 31 h 165"/>
                <a:gd name="T26" fmla="*/ 24 w 164"/>
                <a:gd name="T27" fmla="*/ 48 h 165"/>
                <a:gd name="T28" fmla="*/ 23 w 164"/>
                <a:gd name="T29" fmla="*/ 62 h 165"/>
                <a:gd name="T30" fmla="*/ 7 w 164"/>
                <a:gd name="T31" fmla="*/ 66 h 165"/>
                <a:gd name="T32" fmla="*/ 0 w 164"/>
                <a:gd name="T33" fmla="*/ 92 h 165"/>
                <a:gd name="T34" fmla="*/ 17 w 164"/>
                <a:gd name="T35" fmla="*/ 99 h 165"/>
                <a:gd name="T36" fmla="*/ 26 w 164"/>
                <a:gd name="T37" fmla="*/ 110 h 165"/>
                <a:gd name="T38" fmla="*/ 17 w 164"/>
                <a:gd name="T39" fmla="*/ 124 h 165"/>
                <a:gd name="T40" fmla="*/ 31 w 164"/>
                <a:gd name="T41" fmla="*/ 147 h 165"/>
                <a:gd name="T42" fmla="*/ 47 w 164"/>
                <a:gd name="T43" fmla="*/ 140 h 165"/>
                <a:gd name="T44" fmla="*/ 62 w 164"/>
                <a:gd name="T45" fmla="*/ 142 h 165"/>
                <a:gd name="T46" fmla="*/ 66 w 164"/>
                <a:gd name="T47" fmla="*/ 158 h 165"/>
                <a:gd name="T48" fmla="*/ 92 w 164"/>
                <a:gd name="T49" fmla="*/ 165 h 165"/>
                <a:gd name="T50" fmla="*/ 98 w 164"/>
                <a:gd name="T51" fmla="*/ 148 h 165"/>
                <a:gd name="T52" fmla="*/ 110 w 164"/>
                <a:gd name="T53" fmla="*/ 139 h 165"/>
                <a:gd name="T54" fmla="*/ 124 w 164"/>
                <a:gd name="T55" fmla="*/ 147 h 165"/>
                <a:gd name="T56" fmla="*/ 147 w 164"/>
                <a:gd name="T57" fmla="*/ 134 h 165"/>
                <a:gd name="T58" fmla="*/ 140 w 164"/>
                <a:gd name="T59" fmla="*/ 117 h 165"/>
                <a:gd name="T60" fmla="*/ 141 w 164"/>
                <a:gd name="T61" fmla="*/ 103 h 165"/>
                <a:gd name="T62" fmla="*/ 158 w 164"/>
                <a:gd name="T63" fmla="*/ 9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5">
                  <a:moveTo>
                    <a:pt x="164" y="92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4" y="69"/>
                    <a:pt x="161" y="66"/>
                    <a:pt x="158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5" y="66"/>
                    <a:pt x="142" y="65"/>
                    <a:pt x="141" y="6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7" y="52"/>
                    <a:pt x="138" y="50"/>
                    <a:pt x="140" y="48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50" y="38"/>
                    <a:pt x="150" y="34"/>
                    <a:pt x="147" y="3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1" y="15"/>
                    <a:pt x="127" y="15"/>
                    <a:pt x="124" y="1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5" y="27"/>
                    <a:pt x="112" y="27"/>
                    <a:pt x="110" y="2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2"/>
                    <a:pt x="98" y="20"/>
                    <a:pt x="98" y="1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3"/>
                    <a:pt x="95" y="0"/>
                    <a:pt x="9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6" y="3"/>
                    <a:pt x="66" y="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7"/>
                    <a:pt x="49" y="27"/>
                    <a:pt x="47" y="2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5"/>
                    <a:pt x="33" y="15"/>
                    <a:pt x="31" y="1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4"/>
                    <a:pt x="15" y="38"/>
                    <a:pt x="17" y="4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50"/>
                    <a:pt x="27" y="52"/>
                    <a:pt x="26" y="5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5"/>
                    <a:pt x="19" y="66"/>
                    <a:pt x="1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9"/>
                    <a:pt x="0" y="7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3" y="99"/>
                    <a:pt x="7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0" y="99"/>
                    <a:pt x="22" y="100"/>
                    <a:pt x="23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7" y="112"/>
                    <a:pt x="26" y="115"/>
                    <a:pt x="24" y="1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5" y="127"/>
                    <a:pt x="15" y="131"/>
                    <a:pt x="17" y="134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50"/>
                    <a:pt x="38" y="150"/>
                    <a:pt x="40" y="1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9" y="138"/>
                    <a:pt x="52" y="138"/>
                    <a:pt x="55" y="139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4" y="143"/>
                    <a:pt x="66" y="145"/>
                    <a:pt x="66" y="148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66" y="162"/>
                    <a:pt x="69" y="165"/>
                    <a:pt x="73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5" y="165"/>
                    <a:pt x="98" y="162"/>
                    <a:pt x="98" y="15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45"/>
                    <a:pt x="100" y="143"/>
                    <a:pt x="103" y="142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2" y="138"/>
                    <a:pt x="115" y="138"/>
                    <a:pt x="117" y="140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7" y="150"/>
                    <a:pt x="131" y="150"/>
                    <a:pt x="134" y="147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50" y="131"/>
                    <a:pt x="150" y="127"/>
                    <a:pt x="147" y="12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8" y="115"/>
                    <a:pt x="137" y="112"/>
                    <a:pt x="138" y="11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2" y="100"/>
                    <a:pt x="145" y="99"/>
                    <a:pt x="14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1" y="99"/>
                    <a:pt x="164" y="96"/>
                    <a:pt x="164" y="9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5419" y="2623128"/>
            <a:ext cx="233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Fitness Class Recommendation Model</a:t>
            </a:r>
            <a:endParaRPr lang="en-US" dirty="0"/>
          </a:p>
        </p:txBody>
      </p:sp>
      <p:sp>
        <p:nvSpPr>
          <p:cNvPr id="78" name="Flowchart: Connector 23"/>
          <p:cNvSpPr/>
          <p:nvPr/>
        </p:nvSpPr>
        <p:spPr>
          <a:xfrm>
            <a:off x="8452694" y="132363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010667" y="3546458"/>
            <a:ext cx="1453925" cy="127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11" y="3758846"/>
            <a:ext cx="850423" cy="85042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65938" y="5028926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Conversation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14" y="3546538"/>
            <a:ext cx="1270000" cy="127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126905" y="4982759"/>
            <a:ext cx="199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92" name="Flowchart: Connector 23"/>
          <p:cNvSpPr/>
          <p:nvPr/>
        </p:nvSpPr>
        <p:spPr>
          <a:xfrm>
            <a:off x="5949970" y="358636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108" y="3161888"/>
            <a:ext cx="2149766" cy="2149766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92" idx="6"/>
            <a:endCxn id="22" idx="1"/>
          </p:cNvCxnSpPr>
          <p:nvPr/>
        </p:nvCxnSpPr>
        <p:spPr>
          <a:xfrm flipV="1">
            <a:off x="7440809" y="4236771"/>
            <a:ext cx="1399299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5"/>
            <a:endCxn id="22" idx="0"/>
          </p:cNvCxnSpPr>
          <p:nvPr/>
        </p:nvCxnSpPr>
        <p:spPr>
          <a:xfrm>
            <a:off x="9725205" y="2433947"/>
            <a:ext cx="189786" cy="727941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2430" y="5311654"/>
            <a:ext cx="249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Node-RED </a:t>
            </a:r>
          </a:p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17" y="4674555"/>
            <a:ext cx="1074478" cy="10744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433719" y="1260732"/>
            <a:ext cx="1453925" cy="12700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23741" y="1555274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3" y="1699967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47" name="TextBox 46"/>
          <p:cNvSpPr txBox="1"/>
          <p:nvPr/>
        </p:nvSpPr>
        <p:spPr>
          <a:xfrm>
            <a:off x="2161221" y="2668305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Experience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94" y="1892535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1033" y="1900228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47485" y="1918606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22835" y="1961619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03230" y="4179932"/>
            <a:ext cx="628573" cy="15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40092" y="4236771"/>
            <a:ext cx="566181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718594" y="5771401"/>
            <a:ext cx="4009030" cy="931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2" y="5466942"/>
            <a:ext cx="3810000" cy="1473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0151663" y="1736429"/>
            <a:ext cx="961764" cy="8401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859" y="1855122"/>
            <a:ext cx="602419" cy="60241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6" y="2885519"/>
            <a:ext cx="1559418" cy="93565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1113427" y="2734124"/>
            <a:ext cx="961764" cy="84015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1356897" y="2903954"/>
            <a:ext cx="504153" cy="504634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652" y="2701022"/>
            <a:ext cx="925444" cy="925444"/>
          </a:xfrm>
          <a:prstGeom prst="rect">
            <a:avLst/>
          </a:prstGeom>
        </p:spPr>
      </p:pic>
      <p:cxnSp>
        <p:nvCxnSpPr>
          <p:cNvPr id="63" name="Straight Arrow Connector 62"/>
          <p:cNvCxnSpPr>
            <a:stCxn id="50" idx="2"/>
          </p:cNvCxnSpPr>
          <p:nvPr/>
        </p:nvCxnSpPr>
        <p:spPr>
          <a:xfrm flipH="1">
            <a:off x="10547407" y="2576580"/>
            <a:ext cx="85138" cy="585308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22" idx="3"/>
          </p:cNvCxnSpPr>
          <p:nvPr/>
        </p:nvCxnSpPr>
        <p:spPr>
          <a:xfrm flipH="1">
            <a:off x="10989874" y="3618384"/>
            <a:ext cx="367023" cy="618387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64890" y="1269080"/>
            <a:ext cx="1327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Watson </a:t>
            </a:r>
            <a:r>
              <a:rPr lang="en-US" sz="1100" smtClean="0"/>
              <a:t>Tone Analyzer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0962740" y="2445775"/>
            <a:ext cx="1327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Twilio</a:t>
            </a:r>
            <a:r>
              <a:rPr lang="en-US" sz="1100" dirty="0" smtClean="0"/>
              <a:t> (3rd Party)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355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8215"/>
          <a:stretch/>
        </p:blipFill>
        <p:spPr>
          <a:xfrm>
            <a:off x="817418" y="548640"/>
            <a:ext cx="10237302" cy="55012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7418" y="6300048"/>
            <a:ext cx="8520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ecc.ibm.com</a:t>
            </a:r>
            <a:r>
              <a:rPr lang="en-US" dirty="0"/>
              <a:t>/case-study/us-</a:t>
            </a:r>
            <a:r>
              <a:rPr lang="en-US" dirty="0" err="1"/>
              <a:t>en</a:t>
            </a:r>
            <a:r>
              <a:rPr lang="en-US" dirty="0"/>
              <a:t>/ECCF-WUC12544USEN</a:t>
            </a:r>
          </a:p>
        </p:txBody>
      </p:sp>
    </p:spTree>
    <p:extLst>
      <p:ext uri="{BB962C8B-B14F-4D97-AF65-F5344CB8AC3E}">
        <p14:creationId xmlns:p14="http://schemas.microsoft.com/office/powerpoint/2010/main" val="15699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5300_IBM_Black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908515"/>
            <a:ext cx="3377124" cy="126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30225" y="360363"/>
            <a:ext cx="9629775" cy="731837"/>
          </a:xfrm>
        </p:spPr>
        <p:txBody>
          <a:bodyPr/>
          <a:lstStyle/>
          <a:p>
            <a:r>
              <a:rPr lang="en-US" sz="3200" dirty="0"/>
              <a:t>Build on the cognitive platform for business</a:t>
            </a:r>
            <a:r>
              <a:rPr lang="en-US" altLang="en-US" sz="3200" dirty="0">
                <a:solidFill>
                  <a:schemeClr val="bg1"/>
                </a:solidFill>
              </a:rPr>
              <a:t/>
            </a:r>
            <a:br>
              <a:rPr lang="en-US" altLang="en-US" sz="3200" dirty="0">
                <a:solidFill>
                  <a:schemeClr val="bg1"/>
                </a:solidFill>
              </a:rPr>
            </a:b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0225" y="1092200"/>
            <a:ext cx="6188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 dirty="0" smtClean="0">
                <a:latin typeface="Helvetica Neue Thin" charset="0"/>
                <a:ea typeface="Helvetica Neue Thin" charset="0"/>
                <a:cs typeface="Helvetica Neue Thin" charset="0"/>
              </a:rPr>
              <a:t>with </a:t>
            </a:r>
            <a:r>
              <a:rPr lang="en-US" altLang="en-US" sz="4400" dirty="0">
                <a:latin typeface="Helvetica Neue Thin" charset="0"/>
                <a:ea typeface="Helvetica Neue Thin" charset="0"/>
                <a:cs typeface="Helvetica Neue Thin" charset="0"/>
              </a:rPr>
              <a:t>IBM </a:t>
            </a:r>
            <a:r>
              <a:rPr lang="en-US" altLang="en-US" sz="4400" b="1" dirty="0" smtClean="0">
                <a:latin typeface="Helvetica Neue Thin" charset="0"/>
                <a:ea typeface="Helvetica Neue Thin" charset="0"/>
                <a:cs typeface="Helvetica Neue Thin" charset="0"/>
              </a:rPr>
              <a:t>Cloud</a:t>
            </a:r>
            <a:endParaRPr lang="en-US" altLang="en-US" sz="4400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4901" y="2908515"/>
            <a:ext cx="3719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 Ennis</a:t>
            </a:r>
          </a:p>
          <a:p>
            <a:r>
              <a:rPr lang="en-US" dirty="0" smtClean="0">
                <a:hlinkClick r:id="rId4"/>
              </a:rPr>
              <a:t>sam.ennis@ibm.com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en-US" dirty="0">
                <a:latin typeface="Helvetica Neue Light" charset="0"/>
                <a:ea typeface="Helvetica Neue Light" charset="0"/>
                <a:cs typeface="Helvetica Neue Light" charset="0"/>
              </a:rPr>
              <a:t>Client Technical Solutions Specialist</a:t>
            </a:r>
          </a:p>
          <a:p>
            <a:r>
              <a:rPr lang="en-US" altLang="en-US" dirty="0">
                <a:latin typeface="Helvetica Neue Light" charset="0"/>
                <a:ea typeface="Helvetica Neue Light" charset="0"/>
                <a:cs typeface="Helvetica Neue Light" charset="0"/>
              </a:rPr>
              <a:t>Analytics Platform Cloud Offerings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4685" y="5383186"/>
            <a:ext cx="6536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 to set up this app </a:t>
            </a:r>
            <a:r>
              <a:rPr lang="en-US" dirty="0"/>
              <a:t>y</a:t>
            </a:r>
            <a:r>
              <a:rPr lang="en-US" dirty="0" smtClean="0"/>
              <a:t>ourself: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github.com/samcennis/Watson-Conversation-ML-Demo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0225" y="5383186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 up for IBM Cloud:</a:t>
            </a:r>
          </a:p>
          <a:p>
            <a:r>
              <a:rPr lang="en-US" dirty="0">
                <a:hlinkClick r:id="rId6"/>
              </a:rPr>
              <a:t>https://console.bluemix.net/registration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3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5179" y="1706089"/>
            <a:ext cx="6217992" cy="34467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733" kern="100" dirty="0"/>
              <a:t>The </a:t>
            </a:r>
            <a:r>
              <a:rPr lang="en-US" sz="3733" b="1" kern="100" dirty="0"/>
              <a:t>real value </a:t>
            </a:r>
            <a:r>
              <a:rPr lang="en-US" sz="3733" kern="100" dirty="0"/>
              <a:t>of data </a:t>
            </a:r>
            <a:br>
              <a:rPr lang="en-US" sz="3733" kern="100" dirty="0"/>
            </a:br>
            <a:r>
              <a:rPr lang="en-US" sz="3733" kern="100" dirty="0"/>
              <a:t>is being able to </a:t>
            </a:r>
            <a:r>
              <a:rPr lang="en-US" sz="3733" kern="100" dirty="0">
                <a:solidFill>
                  <a:schemeClr val="accent2"/>
                </a:solidFill>
              </a:rPr>
              <a:t>extract </a:t>
            </a:r>
            <a:br>
              <a:rPr lang="en-US" sz="3733" kern="100" dirty="0">
                <a:solidFill>
                  <a:schemeClr val="accent2"/>
                </a:solidFill>
              </a:rPr>
            </a:br>
            <a:r>
              <a:rPr lang="en-US" sz="3733" kern="100" dirty="0">
                <a:solidFill>
                  <a:schemeClr val="accent2"/>
                </a:solidFill>
              </a:rPr>
              <a:t>meaningful insight, </a:t>
            </a:r>
            <a:r>
              <a:rPr lang="en-US" sz="3733" kern="100" dirty="0"/>
              <a:t>to make </a:t>
            </a:r>
            <a:br>
              <a:rPr lang="en-US" sz="3733" kern="100" dirty="0"/>
            </a:br>
            <a:r>
              <a:rPr lang="en-US" sz="3733" kern="100" dirty="0">
                <a:solidFill>
                  <a:schemeClr val="accent5"/>
                </a:solidFill>
              </a:rPr>
              <a:t>more informed </a:t>
            </a:r>
            <a:r>
              <a:rPr lang="en-US" sz="3733" kern="100" dirty="0"/>
              <a:t>decisions, and to create</a:t>
            </a:r>
            <a:r>
              <a:rPr lang="en-US" sz="3733" kern="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733" kern="100" dirty="0">
                <a:solidFill>
                  <a:schemeClr val="accent6"/>
                </a:solidFill>
              </a:rPr>
              <a:t>differentiating, predictive </a:t>
            </a:r>
            <a:r>
              <a:rPr lang="en-US" sz="3733" kern="100" dirty="0"/>
              <a:t>business models.</a:t>
            </a:r>
          </a:p>
        </p:txBody>
      </p:sp>
      <p:sp>
        <p:nvSpPr>
          <p:cNvPr id="4" name="object 3"/>
          <p:cNvSpPr>
            <a:spLocks noChangeArrowheads="1"/>
          </p:cNvSpPr>
          <p:nvPr/>
        </p:nvSpPr>
        <p:spPr bwMode="auto">
          <a:xfrm>
            <a:off x="7142820" y="893"/>
            <a:ext cx="5049180" cy="685710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457109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2"/>
          <a:stretch/>
        </p:blipFill>
        <p:spPr>
          <a:xfrm>
            <a:off x="5920740" y="0"/>
            <a:ext cx="6951890" cy="7093917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27661" y="231648"/>
            <a:ext cx="5593079" cy="2488692"/>
          </a:xfrm>
        </p:spPr>
        <p:txBody>
          <a:bodyPr/>
          <a:lstStyle/>
          <a:p>
            <a:r>
              <a:rPr lang="en-US" sz="5400" dirty="0" smtClean="0"/>
              <a:t>Build on the cognitive platform for business</a:t>
            </a:r>
            <a:endParaRPr lang="en-US" sz="5400" dirty="0"/>
          </a:p>
        </p:txBody>
      </p:sp>
      <p:sp>
        <p:nvSpPr>
          <p:cNvPr id="20" name="Title 12"/>
          <p:cNvSpPr txBox="1">
            <a:spLocks/>
          </p:cNvSpPr>
          <p:nvPr/>
        </p:nvSpPr>
        <p:spPr bwMode="auto">
          <a:xfrm>
            <a:off x="304801" y="4834738"/>
            <a:ext cx="5181599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kern="0" dirty="0" smtClean="0"/>
              <a:t>IBM Cloud enables you to integrate powerful analytics and AI into your applications.</a:t>
            </a:r>
            <a:endParaRPr lang="en-US" sz="24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79" y="5620717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 smtClean="0">
                <a:solidFill>
                  <a:schemeClr val="accent2"/>
                </a:solidFill>
              </a:rPr>
              <a:t>Demo </a:t>
            </a:r>
            <a:r>
              <a:rPr lang="en-US" sz="3200" dirty="0" smtClean="0"/>
              <a:t>Scenario – Building a Predictive </a:t>
            </a:r>
            <a:r>
              <a:rPr lang="en-US" sz="3200" dirty="0" err="1" smtClean="0"/>
              <a:t>Chatbot</a:t>
            </a:r>
            <a:endParaRPr lang="en-US" sz="3200" kern="0" dirty="0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2" y="2075874"/>
            <a:ext cx="4752917" cy="28286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072239" y="1596505"/>
            <a:ext cx="5846618" cy="4786208"/>
          </a:xfrm>
        </p:spPr>
        <p:txBody>
          <a:bodyPr/>
          <a:lstStyle/>
          <a:p>
            <a:r>
              <a:rPr lang="en-US" dirty="0" smtClean="0"/>
              <a:t>Fitness Club USA is a national gym chain</a:t>
            </a:r>
          </a:p>
          <a:p>
            <a:endParaRPr lang="en-US" dirty="0"/>
          </a:p>
          <a:p>
            <a:r>
              <a:rPr lang="en-US" dirty="0" smtClean="0"/>
              <a:t>They want to get their members to sign up for more fitness classes (cross-sell opportunity) by offerings personalized recommendations</a:t>
            </a:r>
          </a:p>
          <a:p>
            <a:endParaRPr lang="en-US" dirty="0"/>
          </a:p>
          <a:p>
            <a:r>
              <a:rPr lang="en-US" dirty="0" smtClean="0"/>
              <a:t>They want to enhance customer experience by providing a personalized interface for customers across multiple channels of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  <a:hlinkHover r:id="" action="ppaction://noaction" highlightClick="1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27" y="1523998"/>
            <a:ext cx="2086849" cy="194598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5854" y="3779922"/>
            <a:ext cx="4197927" cy="853440"/>
          </a:xfrm>
        </p:spPr>
        <p:txBody>
          <a:bodyPr/>
          <a:lstStyle/>
          <a:p>
            <a:pPr algn="ctr"/>
            <a:r>
              <a:rPr lang="en-US" sz="2800" smtClean="0"/>
              <a:t>Fitness </a:t>
            </a:r>
            <a:r>
              <a:rPr lang="en-US" sz="2800" dirty="0" smtClean="0"/>
              <a:t>Club USA’s new </a:t>
            </a:r>
            <a:r>
              <a:rPr lang="en-US" sz="2800" b="1" dirty="0" smtClean="0">
                <a:solidFill>
                  <a:schemeClr val="accent2"/>
                </a:solidFill>
              </a:rPr>
              <a:t>cognitive </a:t>
            </a:r>
            <a:r>
              <a:rPr lang="en-US" sz="2800" dirty="0" smtClean="0"/>
              <a:t>website</a:t>
            </a:r>
            <a:r>
              <a:rPr lang="is-IS" sz="2800" dirty="0" smtClean="0"/>
              <a:t>…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37" y="-48780"/>
            <a:ext cx="6282397" cy="70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446991" y="1061710"/>
            <a:ext cx="4573872" cy="5286791"/>
          </a:xfrm>
          <a:prstGeom prst="roundRect">
            <a:avLst>
              <a:gd name="adj" fmla="val 3036"/>
            </a:avLst>
          </a:prstGeom>
          <a:solidFill>
            <a:schemeClr val="bg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04800" y="1041325"/>
            <a:ext cx="4573872" cy="5286791"/>
          </a:xfrm>
          <a:prstGeom prst="roundRect">
            <a:avLst>
              <a:gd name="adj" fmla="val 3036"/>
            </a:avLst>
          </a:prstGeom>
          <a:solidFill>
            <a:schemeClr val="bg2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600093" y="1310368"/>
            <a:ext cx="1453925" cy="12700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74524" y="1590215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93" y="1547953"/>
            <a:ext cx="763452" cy="763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7595" y="2654043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Watson Machine Learning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8935466" y="1292463"/>
            <a:ext cx="1453925" cy="127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10" y="1504851"/>
            <a:ext cx="850423" cy="8504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03741" y="2609328"/>
            <a:ext cx="211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Watson Conversation</a:t>
            </a:r>
            <a:endParaRPr lang="en-US" b="1" dirty="0"/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530344" y="360428"/>
            <a:ext cx="11388513" cy="58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 smtClean="0">
                <a:solidFill>
                  <a:schemeClr val="accent2"/>
                </a:solidFill>
              </a:rPr>
              <a:t>IBM Cloud </a:t>
            </a:r>
            <a:r>
              <a:rPr lang="en-US" sz="3200" dirty="0" smtClean="0"/>
              <a:t>Services used to build </a:t>
            </a:r>
            <a:r>
              <a:rPr lang="en-US" sz="3200" b="1" dirty="0" smtClean="0"/>
              <a:t>Fitness Club USA’</a:t>
            </a:r>
            <a:r>
              <a:rPr lang="en-US" sz="3200" dirty="0" smtClean="0"/>
              <a:t>s app</a:t>
            </a:r>
            <a:endParaRPr lang="en-US" sz="32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5510912" y="2632294"/>
            <a:ext cx="1453925" cy="127008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85343" y="2912141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93" y="2904303"/>
            <a:ext cx="756960" cy="756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7925" y="3939820"/>
            <a:ext cx="199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Node-RED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5480027" y="5020590"/>
            <a:ext cx="1453925" cy="127008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54458" y="5300437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935802" y="6328116"/>
            <a:ext cx="26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Cloudant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80" y="5187804"/>
            <a:ext cx="1559418" cy="9356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756146" y="1292463"/>
            <a:ext cx="1453925" cy="127008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6168" y="1587005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50" y="1731698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25" name="TextBox 24"/>
          <p:cNvSpPr txBox="1"/>
          <p:nvPr/>
        </p:nvSpPr>
        <p:spPr>
          <a:xfrm>
            <a:off x="483648" y="2646080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Science Experience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0344" y="3473145"/>
            <a:ext cx="3904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Create </a:t>
            </a:r>
            <a:r>
              <a:rPr lang="en-US" dirty="0" smtClean="0"/>
              <a:t>ML models </a:t>
            </a:r>
            <a:r>
              <a:rPr lang="en-US" dirty="0"/>
              <a:t>using a variety of tools and frameworks (Python, Spark, SPSS)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Deploy ML models </a:t>
            </a:r>
            <a:r>
              <a:rPr lang="en-US" dirty="0" smtClean="0"/>
              <a:t>to </a:t>
            </a:r>
            <a:r>
              <a:rPr lang="en-US" dirty="0"/>
              <a:t>RESTful </a:t>
            </a:r>
            <a:r>
              <a:rPr lang="en-US" dirty="0" smtClean="0"/>
              <a:t>endpoint for scoring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Continuous </a:t>
            </a:r>
            <a:r>
              <a:rPr lang="en-US" dirty="0"/>
              <a:t>monitoring and feedback of ML models in production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17552" y="3473145"/>
            <a:ext cx="3904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 to build a chat bot from the ground up to be used across multiple channels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Understands </a:t>
            </a:r>
            <a:r>
              <a:rPr lang="en-US" dirty="0"/>
              <a:t>natural-language and responds to customers in human-like </a:t>
            </a:r>
            <a:r>
              <a:rPr lang="en-US" dirty="0" smtClean="0"/>
              <a:t>conversation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Integrated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dialog builder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easily construct dialog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flows</a:t>
            </a:r>
            <a:endParaRPr lang="en-US" dirty="0" smtClean="0"/>
          </a:p>
        </p:txBody>
      </p:sp>
      <p:cxnSp>
        <p:nvCxnSpPr>
          <p:cNvPr id="31" name="Straight Arrow Connector 30"/>
          <p:cNvCxnSpPr>
            <a:stCxn id="12" idx="3"/>
            <a:endCxn id="7" idx="1"/>
          </p:cNvCxnSpPr>
          <p:nvPr/>
        </p:nvCxnSpPr>
        <p:spPr>
          <a:xfrm flipV="1">
            <a:off x="6964837" y="1927503"/>
            <a:ext cx="1970629" cy="133983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6" idx="0"/>
          </p:cNvCxnSpPr>
          <p:nvPr/>
        </p:nvCxnSpPr>
        <p:spPr>
          <a:xfrm flipH="1">
            <a:off x="6206990" y="4309152"/>
            <a:ext cx="10395" cy="7114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  <a:endCxn id="12" idx="1"/>
          </p:cNvCxnSpPr>
          <p:nvPr/>
        </p:nvCxnSpPr>
        <p:spPr>
          <a:xfrm>
            <a:off x="4054018" y="1945408"/>
            <a:ext cx="1456894" cy="132192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79940" y="2344850"/>
            <a:ext cx="111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HTTP (REST)</a:t>
            </a:r>
            <a:endParaRPr lang="en-US" sz="14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303167" y="2317519"/>
            <a:ext cx="111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smtClean="0"/>
              <a:t>HTTP (REST)</a:t>
            </a:r>
            <a:endParaRPr lang="en-US" sz="14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91396" y="4384251"/>
            <a:ext cx="1111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HTTP (REST)</a:t>
            </a:r>
            <a:endParaRPr lang="en-US" sz="1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186739" y="2017143"/>
            <a:ext cx="223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Flow-based programming on </a:t>
            </a:r>
            <a:r>
              <a:rPr lang="en-US" sz="1400" dirty="0" err="1" smtClean="0"/>
              <a:t>Node.js</a:t>
            </a:r>
            <a:r>
              <a:rPr lang="en-US" sz="1400" dirty="0" smtClean="0"/>
              <a:t> runtime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25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/>
      <p:bldP spid="13" grpId="0" animBg="1"/>
      <p:bldP spid="15" grpId="0"/>
      <p:bldP spid="17" grpId="0" animBg="1"/>
      <p:bldP spid="19" grpId="0"/>
      <p:bldP spid="26" grpId="0"/>
      <p:bldP spid="23" grpId="0" build="p"/>
      <p:bldP spid="41" grpId="0"/>
      <p:bldP spid="44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IBM Cloud Catalog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450" y="37407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console.bluemix.net</a:t>
            </a:r>
            <a:r>
              <a:rPr lang="en-US" dirty="0"/>
              <a:t>/catalog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 bwMode="auto">
          <a:xfrm>
            <a:off x="342432" y="2346181"/>
            <a:ext cx="599901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kern="0" dirty="0" smtClean="0"/>
              <a:t>Find these services and more in the</a:t>
            </a:r>
            <a:r>
              <a:rPr lang="is-IS" sz="2400" kern="0" dirty="0" smtClean="0"/>
              <a:t>…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7539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6175127" y="1327342"/>
            <a:ext cx="1453925" cy="127008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49558" y="1607189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800" y="2483639"/>
            <a:ext cx="220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Data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425130" y="1471071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 smtClean="0"/>
              <a:t>Demo Overview – Building a Predictive </a:t>
            </a:r>
            <a:r>
              <a:rPr lang="en-US" sz="3200" dirty="0" err="1" smtClean="0"/>
              <a:t>Chatbot</a:t>
            </a:r>
            <a:endParaRPr lang="en-US" sz="3200" kern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50" y="1446373"/>
            <a:ext cx="710132" cy="710132"/>
          </a:xfrm>
          <a:prstGeom prst="rect">
            <a:avLst/>
          </a:prstGeom>
        </p:spPr>
      </p:pic>
      <p:sp>
        <p:nvSpPr>
          <p:cNvPr id="153" name="Can 152"/>
          <p:cNvSpPr/>
          <p:nvPr/>
        </p:nvSpPr>
        <p:spPr>
          <a:xfrm>
            <a:off x="608938" y="1797444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7" y="1564927"/>
            <a:ext cx="763452" cy="7634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86806" y="2701022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Machine Learning</a:t>
            </a:r>
            <a:endParaRPr lang="en-US" dirty="0"/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 bwMode="auto">
          <a:xfrm>
            <a:off x="4592257" y="1336358"/>
            <a:ext cx="725788" cy="1112892"/>
            <a:chOff x="2143" y="1105"/>
            <a:chExt cx="406" cy="646"/>
          </a:xfrm>
          <a:solidFill>
            <a:srgbClr val="0070C0">
              <a:lumMod val="75000"/>
            </a:srgbClr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143" y="1105"/>
              <a:ext cx="406" cy="485"/>
            </a:xfrm>
            <a:custGeom>
              <a:avLst/>
              <a:gdLst>
                <a:gd name="T0" fmla="*/ 123 w 246"/>
                <a:gd name="T1" fmla="*/ 0 h 295"/>
                <a:gd name="T2" fmla="*/ 0 w 246"/>
                <a:gd name="T3" fmla="*/ 124 h 295"/>
                <a:gd name="T4" fmla="*/ 41 w 246"/>
                <a:gd name="T5" fmla="*/ 216 h 295"/>
                <a:gd name="T6" fmla="*/ 76 w 246"/>
                <a:gd name="T7" fmla="*/ 289 h 295"/>
                <a:gd name="T8" fmla="*/ 76 w 246"/>
                <a:gd name="T9" fmla="*/ 295 h 295"/>
                <a:gd name="T10" fmla="*/ 170 w 246"/>
                <a:gd name="T11" fmla="*/ 295 h 295"/>
                <a:gd name="T12" fmla="*/ 170 w 246"/>
                <a:gd name="T13" fmla="*/ 289 h 295"/>
                <a:gd name="T14" fmla="*/ 205 w 246"/>
                <a:gd name="T15" fmla="*/ 216 h 295"/>
                <a:gd name="T16" fmla="*/ 246 w 246"/>
                <a:gd name="T17" fmla="*/ 124 h 295"/>
                <a:gd name="T18" fmla="*/ 123 w 2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9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58"/>
                    <a:pt x="17" y="191"/>
                    <a:pt x="41" y="216"/>
                  </a:cubicBezTo>
                  <a:cubicBezTo>
                    <a:pt x="69" y="245"/>
                    <a:pt x="76" y="265"/>
                    <a:pt x="76" y="289"/>
                  </a:cubicBezTo>
                  <a:cubicBezTo>
                    <a:pt x="76" y="295"/>
                    <a:pt x="76" y="295"/>
                    <a:pt x="76" y="295"/>
                  </a:cubicBezTo>
                  <a:cubicBezTo>
                    <a:pt x="170" y="295"/>
                    <a:pt x="170" y="295"/>
                    <a:pt x="170" y="295"/>
                  </a:cubicBezTo>
                  <a:cubicBezTo>
                    <a:pt x="170" y="289"/>
                    <a:pt x="170" y="289"/>
                    <a:pt x="170" y="289"/>
                  </a:cubicBezTo>
                  <a:cubicBezTo>
                    <a:pt x="170" y="265"/>
                    <a:pt x="177" y="245"/>
                    <a:pt x="205" y="216"/>
                  </a:cubicBezTo>
                  <a:cubicBezTo>
                    <a:pt x="229" y="191"/>
                    <a:pt x="246" y="158"/>
                    <a:pt x="246" y="124"/>
                  </a:cubicBezTo>
                  <a:cubicBezTo>
                    <a:pt x="246" y="56"/>
                    <a:pt x="191" y="0"/>
                    <a:pt x="123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2268" y="1644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268" y="1697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298" y="1751"/>
              <a:ext cx="9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211" y="1176"/>
              <a:ext cx="270" cy="271"/>
            </a:xfrm>
            <a:custGeom>
              <a:avLst/>
              <a:gdLst>
                <a:gd name="T0" fmla="*/ 164 w 164"/>
                <a:gd name="T1" fmla="*/ 73 h 165"/>
                <a:gd name="T2" fmla="*/ 148 w 164"/>
                <a:gd name="T3" fmla="*/ 66 h 165"/>
                <a:gd name="T4" fmla="*/ 138 w 164"/>
                <a:gd name="T5" fmla="*/ 55 h 165"/>
                <a:gd name="T6" fmla="*/ 147 w 164"/>
                <a:gd name="T7" fmla="*/ 41 h 165"/>
                <a:gd name="T8" fmla="*/ 134 w 164"/>
                <a:gd name="T9" fmla="*/ 18 h 165"/>
                <a:gd name="T10" fmla="*/ 117 w 164"/>
                <a:gd name="T11" fmla="*/ 25 h 165"/>
                <a:gd name="T12" fmla="*/ 103 w 164"/>
                <a:gd name="T13" fmla="*/ 23 h 165"/>
                <a:gd name="T14" fmla="*/ 98 w 164"/>
                <a:gd name="T15" fmla="*/ 7 h 165"/>
                <a:gd name="T16" fmla="*/ 73 w 164"/>
                <a:gd name="T17" fmla="*/ 0 h 165"/>
                <a:gd name="T18" fmla="*/ 66 w 164"/>
                <a:gd name="T19" fmla="*/ 17 h 165"/>
                <a:gd name="T20" fmla="*/ 55 w 164"/>
                <a:gd name="T21" fmla="*/ 26 h 165"/>
                <a:gd name="T22" fmla="*/ 40 w 164"/>
                <a:gd name="T23" fmla="*/ 18 h 165"/>
                <a:gd name="T24" fmla="*/ 17 w 164"/>
                <a:gd name="T25" fmla="*/ 31 h 165"/>
                <a:gd name="T26" fmla="*/ 24 w 164"/>
                <a:gd name="T27" fmla="*/ 48 h 165"/>
                <a:gd name="T28" fmla="*/ 23 w 164"/>
                <a:gd name="T29" fmla="*/ 62 h 165"/>
                <a:gd name="T30" fmla="*/ 7 w 164"/>
                <a:gd name="T31" fmla="*/ 66 h 165"/>
                <a:gd name="T32" fmla="*/ 0 w 164"/>
                <a:gd name="T33" fmla="*/ 92 h 165"/>
                <a:gd name="T34" fmla="*/ 17 w 164"/>
                <a:gd name="T35" fmla="*/ 99 h 165"/>
                <a:gd name="T36" fmla="*/ 26 w 164"/>
                <a:gd name="T37" fmla="*/ 110 h 165"/>
                <a:gd name="T38" fmla="*/ 17 w 164"/>
                <a:gd name="T39" fmla="*/ 124 h 165"/>
                <a:gd name="T40" fmla="*/ 31 w 164"/>
                <a:gd name="T41" fmla="*/ 147 h 165"/>
                <a:gd name="T42" fmla="*/ 47 w 164"/>
                <a:gd name="T43" fmla="*/ 140 h 165"/>
                <a:gd name="T44" fmla="*/ 62 w 164"/>
                <a:gd name="T45" fmla="*/ 142 h 165"/>
                <a:gd name="T46" fmla="*/ 66 w 164"/>
                <a:gd name="T47" fmla="*/ 158 h 165"/>
                <a:gd name="T48" fmla="*/ 92 w 164"/>
                <a:gd name="T49" fmla="*/ 165 h 165"/>
                <a:gd name="T50" fmla="*/ 98 w 164"/>
                <a:gd name="T51" fmla="*/ 148 h 165"/>
                <a:gd name="T52" fmla="*/ 110 w 164"/>
                <a:gd name="T53" fmla="*/ 139 h 165"/>
                <a:gd name="T54" fmla="*/ 124 w 164"/>
                <a:gd name="T55" fmla="*/ 147 h 165"/>
                <a:gd name="T56" fmla="*/ 147 w 164"/>
                <a:gd name="T57" fmla="*/ 134 h 165"/>
                <a:gd name="T58" fmla="*/ 140 w 164"/>
                <a:gd name="T59" fmla="*/ 117 h 165"/>
                <a:gd name="T60" fmla="*/ 141 w 164"/>
                <a:gd name="T61" fmla="*/ 103 h 165"/>
                <a:gd name="T62" fmla="*/ 158 w 164"/>
                <a:gd name="T63" fmla="*/ 9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5">
                  <a:moveTo>
                    <a:pt x="164" y="92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4" y="69"/>
                    <a:pt x="161" y="66"/>
                    <a:pt x="158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5" y="66"/>
                    <a:pt x="142" y="65"/>
                    <a:pt x="141" y="6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7" y="52"/>
                    <a:pt x="138" y="50"/>
                    <a:pt x="140" y="48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50" y="38"/>
                    <a:pt x="150" y="34"/>
                    <a:pt x="147" y="3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1" y="15"/>
                    <a:pt x="127" y="15"/>
                    <a:pt x="124" y="1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5" y="27"/>
                    <a:pt x="112" y="27"/>
                    <a:pt x="110" y="2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2"/>
                    <a:pt x="98" y="20"/>
                    <a:pt x="98" y="1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3"/>
                    <a:pt x="95" y="0"/>
                    <a:pt x="9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6" y="3"/>
                    <a:pt x="66" y="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7"/>
                    <a:pt x="49" y="27"/>
                    <a:pt x="47" y="2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5"/>
                    <a:pt x="33" y="15"/>
                    <a:pt x="31" y="1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4"/>
                    <a:pt x="15" y="38"/>
                    <a:pt x="17" y="4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50"/>
                    <a:pt x="27" y="52"/>
                    <a:pt x="26" y="5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5"/>
                    <a:pt x="19" y="66"/>
                    <a:pt x="1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9"/>
                    <a:pt x="0" y="7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3" y="99"/>
                    <a:pt x="7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0" y="99"/>
                    <a:pt x="22" y="100"/>
                    <a:pt x="23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7" y="112"/>
                    <a:pt x="26" y="115"/>
                    <a:pt x="24" y="1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5" y="127"/>
                    <a:pt x="15" y="131"/>
                    <a:pt x="17" y="134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50"/>
                    <a:pt x="38" y="150"/>
                    <a:pt x="40" y="1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9" y="138"/>
                    <a:pt x="52" y="138"/>
                    <a:pt x="55" y="139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4" y="143"/>
                    <a:pt x="66" y="145"/>
                    <a:pt x="66" y="148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66" y="162"/>
                    <a:pt x="69" y="165"/>
                    <a:pt x="73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5" y="165"/>
                    <a:pt x="98" y="162"/>
                    <a:pt x="98" y="15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45"/>
                    <a:pt x="100" y="143"/>
                    <a:pt x="103" y="142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2" y="138"/>
                    <a:pt x="115" y="138"/>
                    <a:pt x="117" y="140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7" y="150"/>
                    <a:pt x="131" y="150"/>
                    <a:pt x="134" y="147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50" y="131"/>
                    <a:pt x="150" y="127"/>
                    <a:pt x="147" y="12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8" y="115"/>
                    <a:pt x="137" y="112"/>
                    <a:pt x="138" y="11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2" y="100"/>
                    <a:pt x="145" y="99"/>
                    <a:pt x="14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1" y="99"/>
                    <a:pt x="164" y="96"/>
                    <a:pt x="164" y="9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5419" y="2623128"/>
            <a:ext cx="233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Fitness Class Recommendation Model</a:t>
            </a:r>
            <a:endParaRPr lang="en-US" dirty="0"/>
          </a:p>
        </p:txBody>
      </p:sp>
      <p:sp>
        <p:nvSpPr>
          <p:cNvPr id="78" name="Flowchart: Connector 23"/>
          <p:cNvSpPr/>
          <p:nvPr/>
        </p:nvSpPr>
        <p:spPr>
          <a:xfrm>
            <a:off x="8452694" y="132363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1010667" y="3546458"/>
            <a:ext cx="1453925" cy="127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711" y="3758846"/>
            <a:ext cx="850423" cy="850423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65938" y="5028926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Conversation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14" y="3546538"/>
            <a:ext cx="1270000" cy="1270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126905" y="4982759"/>
            <a:ext cx="199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Trained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92" name="Flowchart: Connector 23"/>
          <p:cNvSpPr/>
          <p:nvPr/>
        </p:nvSpPr>
        <p:spPr>
          <a:xfrm>
            <a:off x="5949970" y="358636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108" y="3161888"/>
            <a:ext cx="2149766" cy="2149766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3718594" y="5771401"/>
            <a:ext cx="4009030" cy="931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92" idx="6"/>
            <a:endCxn id="22" idx="1"/>
          </p:cNvCxnSpPr>
          <p:nvPr/>
        </p:nvCxnSpPr>
        <p:spPr>
          <a:xfrm flipV="1">
            <a:off x="7440809" y="4236771"/>
            <a:ext cx="1399299" cy="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8" idx="5"/>
            <a:endCxn id="22" idx="0"/>
          </p:cNvCxnSpPr>
          <p:nvPr/>
        </p:nvCxnSpPr>
        <p:spPr>
          <a:xfrm>
            <a:off x="9725205" y="2433947"/>
            <a:ext cx="189786" cy="727941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2430" y="5311654"/>
            <a:ext cx="249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Node-RED </a:t>
            </a:r>
          </a:p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17" y="4674555"/>
            <a:ext cx="1074478" cy="107447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670" y="2763848"/>
            <a:ext cx="1559418" cy="93565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433719" y="1260732"/>
            <a:ext cx="1453925" cy="12700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23741" y="1555274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3" y="1699967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47" name="TextBox 46"/>
          <p:cNvSpPr txBox="1"/>
          <p:nvPr/>
        </p:nvSpPr>
        <p:spPr>
          <a:xfrm>
            <a:off x="2161221" y="2668305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Experience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94" y="1892535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1033" y="1900228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47485" y="1918606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22835" y="1961619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703230" y="4179932"/>
            <a:ext cx="628573" cy="15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40092" y="4236771"/>
            <a:ext cx="566181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2" y="5466942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6175127" y="1327342"/>
            <a:ext cx="1453925" cy="127008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549558" y="1607189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800" y="2483639"/>
            <a:ext cx="220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Data</a:t>
            </a:r>
            <a:endParaRPr lang="en-US" dirty="0"/>
          </a:p>
        </p:txBody>
      </p:sp>
      <p:sp>
        <p:nvSpPr>
          <p:cNvPr id="65" name="Can 64"/>
          <p:cNvSpPr/>
          <p:nvPr/>
        </p:nvSpPr>
        <p:spPr>
          <a:xfrm>
            <a:off x="425130" y="1471071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sp>
        <p:nvSpPr>
          <p:cNvPr id="43" name="Title 2"/>
          <p:cNvSpPr txBox="1">
            <a:spLocks/>
          </p:cNvSpPr>
          <p:nvPr/>
        </p:nvSpPr>
        <p:spPr bwMode="auto">
          <a:xfrm>
            <a:off x="530344" y="360428"/>
            <a:ext cx="11388513" cy="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733" b="0" i="0">
                <a:solidFill>
                  <a:schemeClr val="tx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 smtClean="0"/>
              <a:t>Step #1 – Create &amp; Deploy ML Model</a:t>
            </a:r>
            <a:endParaRPr lang="en-US" sz="3200" kern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50" y="1446373"/>
            <a:ext cx="710132" cy="710132"/>
          </a:xfrm>
          <a:prstGeom prst="rect">
            <a:avLst/>
          </a:prstGeom>
        </p:spPr>
      </p:pic>
      <p:sp>
        <p:nvSpPr>
          <p:cNvPr id="153" name="Can 152"/>
          <p:cNvSpPr/>
          <p:nvPr/>
        </p:nvSpPr>
        <p:spPr>
          <a:xfrm>
            <a:off x="608938" y="1797444"/>
            <a:ext cx="425474" cy="572307"/>
          </a:xfrm>
          <a:prstGeom prst="can">
            <a:avLst>
              <a:gd name="adj" fmla="val 19612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27" y="1564927"/>
            <a:ext cx="763452" cy="76345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986806" y="2701022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Watson Machine Learning</a:t>
            </a:r>
            <a:endParaRPr lang="en-US" dirty="0"/>
          </a:p>
        </p:txBody>
      </p:sp>
      <p:grpSp>
        <p:nvGrpSpPr>
          <p:cNvPr id="70" name="Group 69"/>
          <p:cNvGrpSpPr>
            <a:grpSpLocks noChangeAspect="1"/>
          </p:cNvGrpSpPr>
          <p:nvPr/>
        </p:nvGrpSpPr>
        <p:grpSpPr bwMode="auto">
          <a:xfrm>
            <a:off x="4592257" y="1336358"/>
            <a:ext cx="725788" cy="1112892"/>
            <a:chOff x="2143" y="1105"/>
            <a:chExt cx="406" cy="646"/>
          </a:xfrm>
          <a:solidFill>
            <a:srgbClr val="0070C0">
              <a:lumMod val="75000"/>
            </a:srgbClr>
          </a:solidFill>
        </p:grpSpPr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143" y="1105"/>
              <a:ext cx="406" cy="485"/>
            </a:xfrm>
            <a:custGeom>
              <a:avLst/>
              <a:gdLst>
                <a:gd name="T0" fmla="*/ 123 w 246"/>
                <a:gd name="T1" fmla="*/ 0 h 295"/>
                <a:gd name="T2" fmla="*/ 0 w 246"/>
                <a:gd name="T3" fmla="*/ 124 h 295"/>
                <a:gd name="T4" fmla="*/ 41 w 246"/>
                <a:gd name="T5" fmla="*/ 216 h 295"/>
                <a:gd name="T6" fmla="*/ 76 w 246"/>
                <a:gd name="T7" fmla="*/ 289 h 295"/>
                <a:gd name="T8" fmla="*/ 76 w 246"/>
                <a:gd name="T9" fmla="*/ 295 h 295"/>
                <a:gd name="T10" fmla="*/ 170 w 246"/>
                <a:gd name="T11" fmla="*/ 295 h 295"/>
                <a:gd name="T12" fmla="*/ 170 w 246"/>
                <a:gd name="T13" fmla="*/ 289 h 295"/>
                <a:gd name="T14" fmla="*/ 205 w 246"/>
                <a:gd name="T15" fmla="*/ 216 h 295"/>
                <a:gd name="T16" fmla="*/ 246 w 246"/>
                <a:gd name="T17" fmla="*/ 124 h 295"/>
                <a:gd name="T18" fmla="*/ 123 w 246"/>
                <a:gd name="T1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95">
                  <a:moveTo>
                    <a:pt x="123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58"/>
                    <a:pt x="17" y="191"/>
                    <a:pt x="41" y="216"/>
                  </a:cubicBezTo>
                  <a:cubicBezTo>
                    <a:pt x="69" y="245"/>
                    <a:pt x="76" y="265"/>
                    <a:pt x="76" y="289"/>
                  </a:cubicBezTo>
                  <a:cubicBezTo>
                    <a:pt x="76" y="295"/>
                    <a:pt x="76" y="295"/>
                    <a:pt x="76" y="295"/>
                  </a:cubicBezTo>
                  <a:cubicBezTo>
                    <a:pt x="170" y="295"/>
                    <a:pt x="170" y="295"/>
                    <a:pt x="170" y="295"/>
                  </a:cubicBezTo>
                  <a:cubicBezTo>
                    <a:pt x="170" y="289"/>
                    <a:pt x="170" y="289"/>
                    <a:pt x="170" y="289"/>
                  </a:cubicBezTo>
                  <a:cubicBezTo>
                    <a:pt x="170" y="265"/>
                    <a:pt x="177" y="245"/>
                    <a:pt x="205" y="216"/>
                  </a:cubicBezTo>
                  <a:cubicBezTo>
                    <a:pt x="229" y="191"/>
                    <a:pt x="246" y="158"/>
                    <a:pt x="246" y="124"/>
                  </a:cubicBezTo>
                  <a:cubicBezTo>
                    <a:pt x="246" y="56"/>
                    <a:pt x="191" y="0"/>
                    <a:pt x="123" y="0"/>
                  </a:cubicBezTo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2268" y="1644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2268" y="1697"/>
              <a:ext cx="15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298" y="1751"/>
              <a:ext cx="96" cy="0"/>
            </a:xfrm>
            <a:prstGeom prst="line">
              <a:avLst/>
            </a:prstGeom>
            <a:grpFill/>
            <a:ln w="15875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211" y="1176"/>
              <a:ext cx="270" cy="271"/>
            </a:xfrm>
            <a:custGeom>
              <a:avLst/>
              <a:gdLst>
                <a:gd name="T0" fmla="*/ 164 w 164"/>
                <a:gd name="T1" fmla="*/ 73 h 165"/>
                <a:gd name="T2" fmla="*/ 148 w 164"/>
                <a:gd name="T3" fmla="*/ 66 h 165"/>
                <a:gd name="T4" fmla="*/ 138 w 164"/>
                <a:gd name="T5" fmla="*/ 55 h 165"/>
                <a:gd name="T6" fmla="*/ 147 w 164"/>
                <a:gd name="T7" fmla="*/ 41 h 165"/>
                <a:gd name="T8" fmla="*/ 134 w 164"/>
                <a:gd name="T9" fmla="*/ 18 h 165"/>
                <a:gd name="T10" fmla="*/ 117 w 164"/>
                <a:gd name="T11" fmla="*/ 25 h 165"/>
                <a:gd name="T12" fmla="*/ 103 w 164"/>
                <a:gd name="T13" fmla="*/ 23 h 165"/>
                <a:gd name="T14" fmla="*/ 98 w 164"/>
                <a:gd name="T15" fmla="*/ 7 h 165"/>
                <a:gd name="T16" fmla="*/ 73 w 164"/>
                <a:gd name="T17" fmla="*/ 0 h 165"/>
                <a:gd name="T18" fmla="*/ 66 w 164"/>
                <a:gd name="T19" fmla="*/ 17 h 165"/>
                <a:gd name="T20" fmla="*/ 55 w 164"/>
                <a:gd name="T21" fmla="*/ 26 h 165"/>
                <a:gd name="T22" fmla="*/ 40 w 164"/>
                <a:gd name="T23" fmla="*/ 18 h 165"/>
                <a:gd name="T24" fmla="*/ 17 w 164"/>
                <a:gd name="T25" fmla="*/ 31 h 165"/>
                <a:gd name="T26" fmla="*/ 24 w 164"/>
                <a:gd name="T27" fmla="*/ 48 h 165"/>
                <a:gd name="T28" fmla="*/ 23 w 164"/>
                <a:gd name="T29" fmla="*/ 62 h 165"/>
                <a:gd name="T30" fmla="*/ 7 w 164"/>
                <a:gd name="T31" fmla="*/ 66 h 165"/>
                <a:gd name="T32" fmla="*/ 0 w 164"/>
                <a:gd name="T33" fmla="*/ 92 h 165"/>
                <a:gd name="T34" fmla="*/ 17 w 164"/>
                <a:gd name="T35" fmla="*/ 99 h 165"/>
                <a:gd name="T36" fmla="*/ 26 w 164"/>
                <a:gd name="T37" fmla="*/ 110 h 165"/>
                <a:gd name="T38" fmla="*/ 17 w 164"/>
                <a:gd name="T39" fmla="*/ 124 h 165"/>
                <a:gd name="T40" fmla="*/ 31 w 164"/>
                <a:gd name="T41" fmla="*/ 147 h 165"/>
                <a:gd name="T42" fmla="*/ 47 w 164"/>
                <a:gd name="T43" fmla="*/ 140 h 165"/>
                <a:gd name="T44" fmla="*/ 62 w 164"/>
                <a:gd name="T45" fmla="*/ 142 h 165"/>
                <a:gd name="T46" fmla="*/ 66 w 164"/>
                <a:gd name="T47" fmla="*/ 158 h 165"/>
                <a:gd name="T48" fmla="*/ 92 w 164"/>
                <a:gd name="T49" fmla="*/ 165 h 165"/>
                <a:gd name="T50" fmla="*/ 98 w 164"/>
                <a:gd name="T51" fmla="*/ 148 h 165"/>
                <a:gd name="T52" fmla="*/ 110 w 164"/>
                <a:gd name="T53" fmla="*/ 139 h 165"/>
                <a:gd name="T54" fmla="*/ 124 w 164"/>
                <a:gd name="T55" fmla="*/ 147 h 165"/>
                <a:gd name="T56" fmla="*/ 147 w 164"/>
                <a:gd name="T57" fmla="*/ 134 h 165"/>
                <a:gd name="T58" fmla="*/ 140 w 164"/>
                <a:gd name="T59" fmla="*/ 117 h 165"/>
                <a:gd name="T60" fmla="*/ 141 w 164"/>
                <a:gd name="T61" fmla="*/ 103 h 165"/>
                <a:gd name="T62" fmla="*/ 158 w 164"/>
                <a:gd name="T63" fmla="*/ 9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4" h="165">
                  <a:moveTo>
                    <a:pt x="164" y="92"/>
                  </a:moveTo>
                  <a:cubicBezTo>
                    <a:pt x="164" y="73"/>
                    <a:pt x="164" y="73"/>
                    <a:pt x="164" y="73"/>
                  </a:cubicBezTo>
                  <a:cubicBezTo>
                    <a:pt x="164" y="69"/>
                    <a:pt x="161" y="66"/>
                    <a:pt x="158" y="66"/>
                  </a:cubicBezTo>
                  <a:cubicBezTo>
                    <a:pt x="148" y="66"/>
                    <a:pt x="148" y="66"/>
                    <a:pt x="148" y="66"/>
                  </a:cubicBezTo>
                  <a:cubicBezTo>
                    <a:pt x="145" y="66"/>
                    <a:pt x="142" y="65"/>
                    <a:pt x="141" y="62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7" y="52"/>
                    <a:pt x="138" y="50"/>
                    <a:pt x="140" y="48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50" y="38"/>
                    <a:pt x="150" y="34"/>
                    <a:pt x="147" y="3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1" y="15"/>
                    <a:pt x="127" y="15"/>
                    <a:pt x="124" y="1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5" y="27"/>
                    <a:pt x="112" y="27"/>
                    <a:pt x="110" y="26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2"/>
                    <a:pt x="98" y="20"/>
                    <a:pt x="98" y="1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8" y="3"/>
                    <a:pt x="95" y="0"/>
                    <a:pt x="9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6" y="3"/>
                    <a:pt x="66" y="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2" y="27"/>
                    <a:pt x="49" y="27"/>
                    <a:pt x="47" y="25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8" y="15"/>
                    <a:pt x="33" y="15"/>
                    <a:pt x="31" y="18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4"/>
                    <a:pt x="15" y="38"/>
                    <a:pt x="17" y="4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50"/>
                    <a:pt x="27" y="52"/>
                    <a:pt x="26" y="55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2" y="65"/>
                    <a:pt x="19" y="66"/>
                    <a:pt x="1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3" y="66"/>
                    <a:pt x="0" y="69"/>
                    <a:pt x="0" y="7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6"/>
                    <a:pt x="3" y="99"/>
                    <a:pt x="7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0" y="99"/>
                    <a:pt x="22" y="100"/>
                    <a:pt x="23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7" y="112"/>
                    <a:pt x="26" y="115"/>
                    <a:pt x="24" y="117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5" y="127"/>
                    <a:pt x="15" y="131"/>
                    <a:pt x="17" y="134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3" y="150"/>
                    <a:pt x="38" y="150"/>
                    <a:pt x="40" y="147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9" y="138"/>
                    <a:pt x="52" y="138"/>
                    <a:pt x="55" y="139"/>
                  </a:cubicBezTo>
                  <a:cubicBezTo>
                    <a:pt x="62" y="142"/>
                    <a:pt x="62" y="142"/>
                    <a:pt x="62" y="142"/>
                  </a:cubicBezTo>
                  <a:cubicBezTo>
                    <a:pt x="64" y="143"/>
                    <a:pt x="66" y="145"/>
                    <a:pt x="66" y="148"/>
                  </a:cubicBezTo>
                  <a:cubicBezTo>
                    <a:pt x="66" y="158"/>
                    <a:pt x="66" y="158"/>
                    <a:pt x="66" y="158"/>
                  </a:cubicBezTo>
                  <a:cubicBezTo>
                    <a:pt x="66" y="162"/>
                    <a:pt x="69" y="165"/>
                    <a:pt x="73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5" y="165"/>
                    <a:pt x="98" y="162"/>
                    <a:pt x="98" y="15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45"/>
                    <a:pt x="100" y="143"/>
                    <a:pt x="103" y="142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12" y="138"/>
                    <a:pt x="115" y="138"/>
                    <a:pt x="117" y="140"/>
                  </a:cubicBezTo>
                  <a:cubicBezTo>
                    <a:pt x="124" y="147"/>
                    <a:pt x="124" y="147"/>
                    <a:pt x="124" y="147"/>
                  </a:cubicBezTo>
                  <a:cubicBezTo>
                    <a:pt x="127" y="150"/>
                    <a:pt x="131" y="150"/>
                    <a:pt x="134" y="147"/>
                  </a:cubicBezTo>
                  <a:cubicBezTo>
                    <a:pt x="147" y="134"/>
                    <a:pt x="147" y="134"/>
                    <a:pt x="147" y="134"/>
                  </a:cubicBezTo>
                  <a:cubicBezTo>
                    <a:pt x="150" y="131"/>
                    <a:pt x="150" y="127"/>
                    <a:pt x="147" y="124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8" y="115"/>
                    <a:pt x="137" y="112"/>
                    <a:pt x="138" y="110"/>
                  </a:cubicBezTo>
                  <a:cubicBezTo>
                    <a:pt x="141" y="103"/>
                    <a:pt x="141" y="103"/>
                    <a:pt x="141" y="103"/>
                  </a:cubicBezTo>
                  <a:cubicBezTo>
                    <a:pt x="142" y="100"/>
                    <a:pt x="145" y="99"/>
                    <a:pt x="148" y="99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1" y="99"/>
                    <a:pt x="164" y="96"/>
                    <a:pt x="164" y="92"/>
                  </a:cubicBezTo>
                  <a:close/>
                </a:path>
              </a:pathLst>
            </a:custGeom>
            <a:noFill/>
            <a:ln w="15875" cap="rnd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5419" y="2623128"/>
            <a:ext cx="233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Fitness Class Recommendation Model</a:t>
            </a:r>
            <a:endParaRPr lang="en-US" dirty="0"/>
          </a:p>
        </p:txBody>
      </p:sp>
      <p:sp>
        <p:nvSpPr>
          <p:cNvPr id="78" name="Flowchart: Connector 23"/>
          <p:cNvSpPr/>
          <p:nvPr/>
        </p:nvSpPr>
        <p:spPr>
          <a:xfrm>
            <a:off x="8452694" y="1323637"/>
            <a:ext cx="1490839" cy="1300809"/>
          </a:xfrm>
          <a:prstGeom prst="flowChartConnector">
            <a:avLst/>
          </a:prstGeom>
          <a:solidFill>
            <a:srgbClr val="5CC3B8"/>
          </a:solidFill>
          <a:ln w="57150">
            <a:solidFill>
              <a:srgbClr val="A927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RESTful </a:t>
            </a:r>
            <a:r>
              <a:rPr lang="en-US" sz="1200" smtClean="0"/>
              <a:t>Web Service</a:t>
            </a:r>
            <a:endParaRPr lang="en-US" sz="12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b="33443"/>
          <a:stretch/>
        </p:blipFill>
        <p:spPr>
          <a:xfrm>
            <a:off x="2433719" y="1260732"/>
            <a:ext cx="1453925" cy="127008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23741" y="1555274"/>
            <a:ext cx="673880" cy="674523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623" y="1699967"/>
            <a:ext cx="907451" cy="385139"/>
          </a:xfrm>
          <a:prstGeom prst="rect">
            <a:avLst/>
          </a:prstGeom>
          <a:effectLst>
            <a:softEdge rad="0"/>
          </a:effectLst>
        </p:spPr>
      </p:pic>
      <p:sp>
        <p:nvSpPr>
          <p:cNvPr id="47" name="TextBox 46"/>
          <p:cNvSpPr txBox="1"/>
          <p:nvPr/>
        </p:nvSpPr>
        <p:spPr>
          <a:xfrm>
            <a:off x="2161221" y="2668305"/>
            <a:ext cx="19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Science Experience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91494" y="1892535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61033" y="1900228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47485" y="1918606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22835" y="1961619"/>
            <a:ext cx="448489" cy="15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18594" y="5771401"/>
            <a:ext cx="4009030" cy="93180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2" y="5466942"/>
            <a:ext cx="3810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Analytics_wht_template">
  <a:themeElements>
    <a:clrScheme name="Custom 2">
      <a:dk1>
        <a:srgbClr val="000000"/>
      </a:dk1>
      <a:lt1>
        <a:srgbClr val="FFFFFF"/>
      </a:lt1>
      <a:dk2>
        <a:srgbClr val="005D81"/>
      </a:dk2>
      <a:lt2>
        <a:srgbClr val="808080"/>
      </a:lt2>
      <a:accent1>
        <a:srgbClr val="007DAD"/>
      </a:accent1>
      <a:accent2>
        <a:srgbClr val="00B2EF"/>
      </a:accent2>
      <a:accent3>
        <a:srgbClr val="FFFFFF"/>
      </a:accent3>
      <a:accent4>
        <a:srgbClr val="000000"/>
      </a:accent4>
      <a:accent5>
        <a:srgbClr val="F39128"/>
      </a:accent5>
      <a:accent6>
        <a:srgbClr val="0070C0"/>
      </a:accent6>
      <a:hlink>
        <a:srgbClr val="007DAD"/>
      </a:hlink>
      <a:folHlink>
        <a:srgbClr val="F39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F1070FF-DBF4-4C16-82C1-909A21D0991E}" vid="{F4F0DC19-3472-4404-AF9F-CE3D9AA834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462</Words>
  <Application>Microsoft Macintosh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Helvetica Neue</vt:lpstr>
      <vt:lpstr>Helvetica Neue Light</vt:lpstr>
      <vt:lpstr>Helvetica Neue Thin</vt:lpstr>
      <vt:lpstr>HelvNeue Light for IBM</vt:lpstr>
      <vt:lpstr>ＭＳ Ｐゴシック</vt:lpstr>
      <vt:lpstr>Symbol</vt:lpstr>
      <vt:lpstr>Wingdings</vt:lpstr>
      <vt:lpstr>Arial</vt:lpstr>
      <vt:lpstr>IBM Analytics_wht_template</vt:lpstr>
      <vt:lpstr>PowerPoint Presentation</vt:lpstr>
      <vt:lpstr>PowerPoint Presentation</vt:lpstr>
      <vt:lpstr>Build on the cognitive platform for business</vt:lpstr>
      <vt:lpstr>PowerPoint Presentation</vt:lpstr>
      <vt:lpstr>Fitness Club USA’s new cognitive website…</vt:lpstr>
      <vt:lpstr>PowerPoint Presentation</vt:lpstr>
      <vt:lpstr>IBM Cloud Catalog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on the cognitive platform for business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 – Solution Architecture Introduction IBM DataFirst Method</dc:title>
  <dc:creator>Sam ENNIS</dc:creator>
  <cp:lastModifiedBy>Sam ENNIS</cp:lastModifiedBy>
  <cp:revision>211</cp:revision>
  <cp:lastPrinted>2017-11-08T17:36:05Z</cp:lastPrinted>
  <dcterms:created xsi:type="dcterms:W3CDTF">2017-04-25T00:14:01Z</dcterms:created>
  <dcterms:modified xsi:type="dcterms:W3CDTF">2017-11-08T17:42:26Z</dcterms:modified>
</cp:coreProperties>
</file>