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85" r:id="rId2"/>
    <p:sldId id="282" r:id="rId3"/>
    <p:sldId id="283" r:id="rId4"/>
    <p:sldId id="286" r:id="rId5"/>
    <p:sldId id="295" r:id="rId6"/>
    <p:sldId id="289" r:id="rId7"/>
    <p:sldId id="288" r:id="rId8"/>
    <p:sldId id="297" r:id="rId9"/>
    <p:sldId id="281" r:id="rId10"/>
    <p:sldId id="290" r:id="rId11"/>
    <p:sldId id="296" r:id="rId12"/>
    <p:sldId id="294" r:id="rId13"/>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ine Matthews" initials="C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7B5"/>
    <a:srgbClr val="6094CE"/>
    <a:srgbClr val="DDDDDD"/>
    <a:srgbClr val="325C80"/>
    <a:srgbClr val="9872B2"/>
    <a:srgbClr val="196970"/>
    <a:srgbClr val="C6982C"/>
    <a:srgbClr val="C063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7"/>
    <p:restoredTop sz="94813"/>
  </p:normalViewPr>
  <p:slideViewPr>
    <p:cSldViewPr snapToGrid="0">
      <p:cViewPr>
        <p:scale>
          <a:sx n="110" d="100"/>
          <a:sy n="110" d="100"/>
        </p:scale>
        <p:origin x="2520" y="4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804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90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0137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TextEdit="1"/>
          </p:cNvSpPr>
          <p:nvPr>
            <p:ph type="sldImg"/>
          </p:nvPr>
        </p:nvSpPr>
        <p:spPr bwMode="auto">
          <a:xfrm>
            <a:off x="1209675" y="685800"/>
            <a:ext cx="4438650" cy="3429000"/>
          </a:xfrm>
          <a:noFill/>
          <a:ln>
            <a:solidFill>
              <a:srgbClr val="000000"/>
            </a:solidFill>
            <a:miter lim="800000"/>
            <a:headEnd/>
            <a:tailEnd/>
          </a:ln>
        </p:spPr>
      </p:sp>
      <p:sp>
        <p:nvSpPr>
          <p:cNvPr id="6146" name="Notes Placeholder 2"/>
          <p:cNvSpPr>
            <a:spLocks noGrp="1"/>
          </p:cNvSpPr>
          <p:nvPr>
            <p:ph type="body" idx="1"/>
          </p:nvPr>
        </p:nvSpPr>
        <p:spPr>
          <a:noFill/>
        </p:spPr>
        <p:txBody>
          <a:bodyPr/>
          <a:lstStyle/>
          <a:p>
            <a:r>
              <a:rPr lang="en-US" altLang="en-US" sz="1400" baseline="0" dirty="0" smtClean="0">
                <a:latin typeface="Arial" charset="0"/>
              </a:rPr>
              <a:t>Link to Reference Profile: </a:t>
            </a:r>
            <a:r>
              <a:rPr lang="en-US" altLang="ja-JP" sz="1400" baseline="0" dirty="0" smtClean="0">
                <a:latin typeface="Arial" charset="0"/>
                <a:ea typeface="MS PGothic" charset="0"/>
                <a:cs typeface="MS PGothic" charset="0"/>
              </a:rPr>
              <a:t>http://w3-01.ibm.com/sales/ssi/cgi-bin/ssialias?infotype=CR&amp;subtype=NA&amp;htmlfid=0CRDD-</a:t>
            </a:r>
            <a:r>
              <a:rPr lang="en-US" sz="1300" b="0" i="0" u="none" strike="noStrike" kern="1200" baseline="0" dirty="0" smtClean="0">
                <a:solidFill>
                  <a:schemeClr val="tx1"/>
                </a:solidFill>
                <a:latin typeface="+mn-lt"/>
                <a:ea typeface="MS PGothic" pitchFamily="34" charset="-128"/>
                <a:cs typeface="MS PGothic" pitchFamily="34" charset="-128"/>
              </a:rPr>
              <a:t>A44A9K</a:t>
            </a:r>
            <a:r>
              <a:rPr lang="en-US" altLang="ja-JP" sz="1400" baseline="0" dirty="0" smtClean="0">
                <a:latin typeface="Arial" charset="0"/>
                <a:ea typeface="MS PGothic" charset="0"/>
                <a:cs typeface="MS PGothic" charset="0"/>
              </a:rPr>
              <a:t>&amp;appname=crmd </a:t>
            </a:r>
            <a:br>
              <a:rPr lang="en-US" altLang="ja-JP" sz="1400" baseline="0" dirty="0" smtClean="0">
                <a:latin typeface="Arial" charset="0"/>
                <a:ea typeface="MS PGothic" charset="0"/>
                <a:cs typeface="MS PGothic" charset="0"/>
              </a:rPr>
            </a:br>
            <a:r>
              <a:rPr lang="en-US" altLang="ja-JP" sz="1400" baseline="0" dirty="0" smtClean="0">
                <a:latin typeface="Arial" charset="0"/>
                <a:ea typeface="MS PGothic" charset="0"/>
                <a:cs typeface="MS PGothic" charset="0"/>
              </a:rPr>
              <a:t/>
            </a:r>
            <a:br>
              <a:rPr lang="en-US" altLang="ja-JP" sz="1400" baseline="0" dirty="0" smtClean="0">
                <a:latin typeface="Arial" charset="0"/>
                <a:ea typeface="MS PGothic" charset="0"/>
                <a:cs typeface="MS PGothic" charset="0"/>
              </a:rPr>
            </a:br>
            <a:r>
              <a:rPr lang="en-US" sz="1300" b="1" kern="1200" baseline="0" dirty="0" smtClean="0">
                <a:solidFill>
                  <a:schemeClr val="tx1"/>
                </a:solidFill>
                <a:effectLst/>
                <a:latin typeface="+mn-lt"/>
                <a:ea typeface="MS PGothic" pitchFamily="34" charset="-128"/>
                <a:cs typeface="MS PGothic" pitchFamily="34" charset="-128"/>
              </a:rPr>
              <a:t>About the client</a:t>
            </a:r>
            <a:endParaRPr lang="en-US" sz="1300" kern="1200" baseline="0" dirty="0" smtClean="0">
              <a:solidFill>
                <a:schemeClr val="tx1"/>
              </a:solidFill>
              <a:effectLst/>
              <a:latin typeface="+mn-lt"/>
              <a:ea typeface="MS PGothic" pitchFamily="34" charset="-128"/>
              <a:cs typeface="MS PGothic" pitchFamily="34" charset="-128"/>
            </a:endParaRPr>
          </a:p>
          <a:p>
            <a:r>
              <a:rPr lang="en-US" sz="1300" kern="1200" baseline="0" dirty="0" smtClean="0">
                <a:solidFill>
                  <a:schemeClr val="tx1"/>
                </a:solidFill>
                <a:effectLst/>
                <a:latin typeface="+mn-lt"/>
                <a:ea typeface="MS PGothic" pitchFamily="34" charset="-128"/>
                <a:cs typeface="MS PGothic" pitchFamily="34" charset="-128"/>
              </a:rPr>
              <a:t>Based in Australia, this oil and gas company produces liquefied natural gas in Northwest Australia. The company’s exploration portfolio includes emerging and frontier provinces in Australia and in the Asia-Pacific region, the Atlantic margins, Latin America and Sub-Saharan Africa.</a:t>
            </a:r>
          </a:p>
          <a:p>
            <a:endParaRPr lang="en-US" sz="1300" kern="1200" baseline="0" dirty="0" smtClean="0">
              <a:solidFill>
                <a:schemeClr val="tx1"/>
              </a:solidFill>
              <a:effectLst/>
              <a:latin typeface="+mn-lt"/>
              <a:ea typeface="MS PGothic" pitchFamily="34" charset="-128"/>
              <a:cs typeface="MS PGothic" pitchFamily="34" charset="-128"/>
            </a:endParaRPr>
          </a:p>
          <a:p>
            <a:r>
              <a:rPr lang="en-US" sz="1300" b="1" kern="1200" baseline="0" dirty="0" smtClean="0">
                <a:solidFill>
                  <a:schemeClr val="tx1"/>
                </a:solidFill>
                <a:effectLst/>
                <a:latin typeface="+mn-lt"/>
                <a:ea typeface="MS PGothic" pitchFamily="34" charset="-128"/>
                <a:cs typeface="MS PGothic" pitchFamily="34" charset="-128"/>
              </a:rPr>
              <a:t>Business challenge</a:t>
            </a:r>
            <a:endParaRPr lang="en-US" sz="1300" kern="1200" baseline="0" dirty="0" smtClean="0">
              <a:solidFill>
                <a:schemeClr val="tx1"/>
              </a:solidFill>
              <a:effectLst/>
              <a:latin typeface="+mn-lt"/>
              <a:ea typeface="MS PGothic" pitchFamily="34" charset="-128"/>
              <a:cs typeface="MS PGothic" pitchFamily="34" charset="-128"/>
            </a:endParaRPr>
          </a:p>
          <a:p>
            <a:r>
              <a:rPr lang="en-US" sz="1300" kern="1200" baseline="0" dirty="0" smtClean="0">
                <a:solidFill>
                  <a:schemeClr val="tx1"/>
                </a:solidFill>
                <a:effectLst/>
                <a:latin typeface="+mn-lt"/>
                <a:ea typeface="MS PGothic" pitchFamily="34" charset="-128"/>
                <a:cs typeface="MS PGothic" pitchFamily="34" charset="-128"/>
              </a:rPr>
              <a:t>In advance of a planned overseas expansion, the company’s management recognized the need to optimize its decision-making processes, especially in the area of refinery engineering. Such decisions related to whether, how and when the company should conduct capacity upgrades, lay new pipelines and engage in similar infrastructure projects. Though the processes weren’t broken per se, management exhibited a larger than acceptable reliance on the intuition of experienced personnel as opposed to existing institutional knowledge on a subject. The major underlying reason was that finding this information—embedded in 30 years’ worth of documentation—was tedious, time-consuming and often futile. Company executives knew they needed to make data-driven decision making the norm, not the exception. To achieve that, they needed a way to dramatically simplify the means by which technical and engineering staff could locate, analyze and learn from the existing body of subject matter knowledge throughout the company. By discovering information on a particular technical issue, such as how often to maintain certain refinery equipment, the company could avoid guesswork and prevent “reinventing the wheel” in expensive, time-consuming and redundant tests.</a:t>
            </a:r>
          </a:p>
          <a:p>
            <a:endParaRPr lang="en-US" sz="1300" kern="1200" baseline="0" dirty="0" smtClean="0">
              <a:solidFill>
                <a:schemeClr val="tx1"/>
              </a:solidFill>
              <a:effectLst/>
              <a:latin typeface="+mn-lt"/>
              <a:ea typeface="MS PGothic" pitchFamily="34" charset="-128"/>
              <a:cs typeface="MS PGothic" pitchFamily="34" charset="-128"/>
            </a:endParaRPr>
          </a:p>
          <a:p>
            <a:r>
              <a:rPr lang="en-US" sz="1300" b="1" kern="1200" baseline="0" dirty="0" smtClean="0">
                <a:solidFill>
                  <a:schemeClr val="tx1"/>
                </a:solidFill>
                <a:effectLst/>
                <a:latin typeface="+mn-lt"/>
                <a:ea typeface="MS PGothic" pitchFamily="34" charset="-128"/>
                <a:cs typeface="MS PGothic" pitchFamily="34" charset="-128"/>
              </a:rPr>
              <a:t>Solution</a:t>
            </a:r>
            <a:endParaRPr lang="en-US" sz="1300" kern="1200" baseline="0" dirty="0" smtClean="0">
              <a:solidFill>
                <a:schemeClr val="tx1"/>
              </a:solidFill>
              <a:effectLst/>
              <a:latin typeface="+mn-lt"/>
              <a:ea typeface="MS PGothic" pitchFamily="34" charset="-128"/>
              <a:cs typeface="MS PGothic" pitchFamily="34" charset="-128"/>
            </a:endParaRPr>
          </a:p>
          <a:p>
            <a:r>
              <a:rPr lang="en-US" sz="1300" kern="1200" baseline="0" dirty="0" smtClean="0">
                <a:solidFill>
                  <a:schemeClr val="tx1"/>
                </a:solidFill>
                <a:effectLst/>
                <a:latin typeface="+mn-lt"/>
                <a:ea typeface="MS PGothic" pitchFamily="34" charset="-128"/>
                <a:cs typeface="MS PGothic" pitchFamily="34" charset="-128"/>
              </a:rPr>
              <a:t>The company engaged IBM Watson™ Services to develop a cognitive decision optimization solution to support project planning, maintenance and other engineering activities related to its refinery operations. The solution’s corpus of knowledge comprises approximately 30 years’ worth of documents from thousands of engineers related to the company’s activities in running refinery facilities, including testing data and results, project management reports and associated correspondence, the vast majority of which is in unstructured form. In the first phase of the corpus development, advanced text analysis and machine learning algorithms scanned all the content to create a web of relationships between data elements, such as the impact of changes in the pressure and temperature steam used in the refining process on the condition of certain categories of equipment. With these connections established, users can submit a query in the form of a conversational, nontechnical question such as “What’s the relationship between the pressure of steam moving through the nozzle of an ejector system and the likelihood of equipment damage?” Based on the outcome of the connection algorithm, the solution may bring back results from previous tests that establish relationships between improper steam pressures and equipment damage. Engineers can then use this insight to refine maintenance procedures while continually training the solution to improve the quality of its answers.</a:t>
            </a:r>
          </a:p>
          <a:p>
            <a:endParaRPr lang="en-US" sz="1300" kern="1200" baseline="0" dirty="0" smtClean="0">
              <a:solidFill>
                <a:schemeClr val="tx1"/>
              </a:solidFill>
              <a:effectLst/>
              <a:latin typeface="+mn-lt"/>
              <a:ea typeface="MS PGothic" pitchFamily="34" charset="-128"/>
              <a:cs typeface="MS PGothic" pitchFamily="34" charset="-128"/>
            </a:endParaRPr>
          </a:p>
          <a:p>
            <a:r>
              <a:rPr lang="en-US" sz="1300" b="1" kern="1200" baseline="0" dirty="0" smtClean="0">
                <a:solidFill>
                  <a:schemeClr val="tx1"/>
                </a:solidFill>
                <a:effectLst/>
                <a:latin typeface="+mn-lt"/>
                <a:ea typeface="MS PGothic" pitchFamily="34" charset="-128"/>
                <a:cs typeface="MS PGothic" pitchFamily="34" charset="-128"/>
              </a:rPr>
              <a:t>Quantifiable benefits</a:t>
            </a:r>
            <a:r>
              <a:rPr lang="en-US" sz="1300" kern="1200" baseline="0" dirty="0" smtClean="0">
                <a:solidFill>
                  <a:schemeClr val="tx1"/>
                </a:solidFill>
                <a:effectLst/>
                <a:latin typeface="+mn-lt"/>
                <a:ea typeface="MS PGothic" pitchFamily="34" charset="-128"/>
                <a:cs typeface="MS PGothic" pitchFamily="34" charset="-128"/>
              </a:rPr>
              <a:t/>
            </a:r>
            <a:br>
              <a:rPr lang="en-US" sz="1300" kern="1200" baseline="0" dirty="0" smtClean="0">
                <a:solidFill>
                  <a:schemeClr val="tx1"/>
                </a:solidFill>
                <a:effectLst/>
                <a:latin typeface="+mn-lt"/>
                <a:ea typeface="MS PGothic" pitchFamily="34" charset="-128"/>
                <a:cs typeface="MS PGothic" pitchFamily="34" charset="-128"/>
              </a:rPr>
            </a:br>
            <a:r>
              <a:rPr lang="en-US" sz="1300" kern="1200" baseline="0" dirty="0" smtClean="0">
                <a:solidFill>
                  <a:schemeClr val="tx1"/>
                </a:solidFill>
                <a:effectLst/>
                <a:latin typeface="+mn-lt"/>
                <a:ea typeface="MS PGothic" pitchFamily="34" charset="-128"/>
                <a:cs typeface="MS PGothic" pitchFamily="34" charset="-128"/>
              </a:rPr>
              <a:t>The solution accelerates response by enabling employees to instantly query 30 years’ worth of tribal knowledge in the IBM Watson system, saving USD 7.5 million annually in employee time—this with only one quarter of the workforce currently having access. It also improves the decisions of geoscience team members now that the time they spend reading and searching for data for certain tasks has been reduced by 75 percent—from 80 percent of their time to 20 percent—leaving more time for decision analysis. And the solution</a:t>
            </a:r>
            <a:r>
              <a:rPr lang="en-US" sz="1300" b="1" kern="1200" baseline="0" dirty="0" smtClean="0">
                <a:solidFill>
                  <a:schemeClr val="tx1"/>
                </a:solidFill>
                <a:effectLst/>
                <a:latin typeface="+mn-lt"/>
                <a:ea typeface="MS PGothic" pitchFamily="34" charset="-128"/>
                <a:cs typeface="MS PGothic" pitchFamily="34" charset="-128"/>
              </a:rPr>
              <a:t> </a:t>
            </a:r>
            <a:r>
              <a:rPr lang="en-US" sz="1300" kern="1200" baseline="0" dirty="0" smtClean="0">
                <a:solidFill>
                  <a:schemeClr val="tx1"/>
                </a:solidFill>
                <a:effectLst/>
                <a:latin typeface="+mn-lt"/>
                <a:ea typeface="MS PGothic" pitchFamily="34" charset="-128"/>
                <a:cs typeface="MS PGothic" pitchFamily="34" charset="-128"/>
              </a:rPr>
              <a:t>enhances collective knowledge transfer from one generation of employees to the next and increases employee expertise by providing unlimited access to the decades of decision logs from thousands of engineers.</a:t>
            </a:r>
          </a:p>
          <a:p>
            <a:endParaRPr lang="en-US" sz="1300" kern="1200" baseline="0" dirty="0" smtClean="0">
              <a:solidFill>
                <a:schemeClr val="tx1"/>
              </a:solidFill>
              <a:effectLst/>
              <a:latin typeface="+mn-lt"/>
              <a:ea typeface="MS PGothic" pitchFamily="34" charset="-128"/>
              <a:cs typeface="MS PGothic" pitchFamily="34" charset="-128"/>
            </a:endParaRPr>
          </a:p>
          <a:p>
            <a:r>
              <a:rPr lang="en-US" sz="1300" b="1" kern="1200" baseline="0" dirty="0" smtClean="0">
                <a:solidFill>
                  <a:schemeClr val="tx1"/>
                </a:solidFill>
                <a:effectLst/>
                <a:latin typeface="+mn-lt"/>
                <a:ea typeface="MS PGothic" pitchFamily="34" charset="-128"/>
                <a:cs typeface="MS PGothic" pitchFamily="34" charset="-128"/>
              </a:rPr>
              <a:t>What makes the solution cognitive?</a:t>
            </a:r>
            <a:endParaRPr lang="en-US" sz="1300" kern="1200" baseline="0" dirty="0" smtClean="0">
              <a:solidFill>
                <a:schemeClr val="tx1"/>
              </a:solidFill>
              <a:effectLst/>
              <a:latin typeface="+mn-lt"/>
              <a:ea typeface="MS PGothic" pitchFamily="34" charset="-128"/>
              <a:cs typeface="MS PGothic" pitchFamily="34" charset="-128"/>
            </a:endParaRPr>
          </a:p>
          <a:p>
            <a:pPr lvl="0"/>
            <a:r>
              <a:rPr lang="en-US" sz="1300" b="1" kern="1200" baseline="0" dirty="0" smtClean="0">
                <a:solidFill>
                  <a:schemeClr val="tx1"/>
                </a:solidFill>
                <a:effectLst/>
                <a:latin typeface="+mn-lt"/>
                <a:ea typeface="MS PGothic" pitchFamily="34" charset="-128"/>
                <a:cs typeface="MS PGothic" pitchFamily="34" charset="-128"/>
              </a:rPr>
              <a:t>Game-changing outcome</a:t>
            </a:r>
            <a:r>
              <a:rPr lang="en-US" sz="1300" kern="1200" baseline="0" dirty="0" smtClean="0">
                <a:solidFill>
                  <a:schemeClr val="tx1"/>
                </a:solidFill>
                <a:effectLst/>
                <a:latin typeface="+mn-lt"/>
                <a:ea typeface="MS PGothic" pitchFamily="34" charset="-128"/>
                <a:cs typeface="MS PGothic" pitchFamily="34" charset="-128"/>
              </a:rPr>
              <a:t> - The management and maintenance of oil and gas facilities involve an enormous number of decisions, from day-to-day operations to the design and planning of new facilities. Because practically every decision or action has the potential to affect operating efficiency and safety, improving the quality of decision making has a cumulative positive impact on profitability and competitiveness. The company’s solution is game-changing because it drastically lowers the barriers to extracting actionable insights from institutional knowledge and expertise, thereby promoting more data-driven decision making. </a:t>
            </a:r>
          </a:p>
          <a:p>
            <a:pPr lvl="0"/>
            <a:r>
              <a:rPr lang="en-US" sz="1300" b="1" kern="1200" baseline="0" dirty="0" smtClean="0">
                <a:solidFill>
                  <a:schemeClr val="tx1"/>
                </a:solidFill>
                <a:effectLst/>
                <a:latin typeface="+mn-lt"/>
                <a:ea typeface="MS PGothic" pitchFamily="34" charset="-128"/>
                <a:cs typeface="MS PGothic" pitchFamily="34" charset="-128"/>
              </a:rPr>
              <a:t>Before-after impact</a:t>
            </a:r>
            <a:r>
              <a:rPr lang="en-US" sz="1300" kern="1200" baseline="0" dirty="0" smtClean="0">
                <a:solidFill>
                  <a:schemeClr val="tx1"/>
                </a:solidFill>
                <a:effectLst/>
                <a:latin typeface="+mn-lt"/>
                <a:ea typeface="MS PGothic" pitchFamily="34" charset="-128"/>
                <a:cs typeface="MS PGothic" pitchFamily="34" charset="-128"/>
              </a:rPr>
              <a:t> - Prior to the project, engineering staff members needed to manually search for relevant technical information to support their planning and decision-making activities. The new solution provides employees with an intuitive, natural-language interface through which they can query the company’s entire 30-year base of engineering documents for relevant insights on highly specific technical issues. </a:t>
            </a:r>
          </a:p>
          <a:p>
            <a:r>
              <a:rPr lang="en-GB" sz="1300" b="1" kern="1200" baseline="0" dirty="0" smtClean="0">
                <a:solidFill>
                  <a:schemeClr val="tx1"/>
                </a:solidFill>
                <a:effectLst/>
                <a:latin typeface="+mn-lt"/>
                <a:ea typeface="MS PGothic" pitchFamily="34" charset="-128"/>
                <a:cs typeface="MS PGothic" pitchFamily="34" charset="-128"/>
              </a:rPr>
              <a:t>Data sources and characteristics - </a:t>
            </a:r>
            <a:r>
              <a:rPr lang="en-US" sz="1300" kern="1200" baseline="0" dirty="0" smtClean="0">
                <a:solidFill>
                  <a:schemeClr val="tx1"/>
                </a:solidFill>
                <a:effectLst/>
                <a:latin typeface="+mn-lt"/>
                <a:ea typeface="MS PGothic" pitchFamily="34" charset="-128"/>
                <a:cs typeface="MS PGothic" pitchFamily="34" charset="-128"/>
              </a:rPr>
              <a:t>The data is a mix of mostly unstructured and some structured data contained in reports and other documentation produced by thousands of engineers over several decades. The data is from mostly internal sources, with some external publicly available data. Volume is several terabytes in Microsoft Word, Excel and PowerPoint along with HTML and PDF formats. It is the equivalent of some 600,000 A4 pages, which would stack as high as the Statue of Liberty.</a:t>
            </a:r>
            <a:endParaRPr lang="en-US" baseline="0" dirty="0"/>
          </a:p>
        </p:txBody>
      </p:sp>
      <p:sp>
        <p:nvSpPr>
          <p:cNvPr id="6147" name="Slide Number Placeholder 3"/>
          <p:cNvSpPr>
            <a:spLocks noGrp="1"/>
          </p:cNvSpPr>
          <p:nvPr>
            <p:ph type="sldNum" sz="quarter" idx="5"/>
          </p:nvPr>
        </p:nvSpPr>
        <p:spPr>
          <a:xfrm>
            <a:off x="5265738" y="6657975"/>
            <a:ext cx="4029075" cy="350838"/>
          </a:xfrm>
          <a:prstGeom prst="rect">
            <a:avLst/>
          </a:prstGeom>
          <a:noFill/>
          <a:ln>
            <a:miter lim="800000"/>
            <a:headEnd/>
            <a:tailEnd/>
          </a:ln>
        </p:spPr>
        <p:txBody>
          <a:bodyPr/>
          <a:lstStyle/>
          <a:p>
            <a:fld id="{F291C21F-E5C3-4C37-A186-A638F216AE0F}" type="slidenum">
              <a:rPr lang="en-US" altLang="en-US" smtClean="0"/>
              <a:pPr/>
              <a:t>12</a:t>
            </a:fld>
            <a:endParaRPr lang="en-US" altLang="en-US" dirty="0"/>
          </a:p>
        </p:txBody>
      </p:sp>
    </p:spTree>
    <p:extLst>
      <p:ext uri="{BB962C8B-B14F-4D97-AF65-F5344CB8AC3E}">
        <p14:creationId xmlns:p14="http://schemas.microsoft.com/office/powerpoint/2010/main" val="154485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twitter.com/ibmclientvoices" TargetMode="External"/><Relationship Id="rId4" Type="http://schemas.openxmlformats.org/officeDocument/2006/relationships/hyperlink" Target="http://www.linkedin.com/" TargetMode="External"/><Relationship Id="rId5" Type="http://schemas.openxmlformats.org/officeDocument/2006/relationships/hyperlink" Target="https://plus.google.com/117213541063862911551/posts" TargetMode="External"/><Relationship Id="rId6" Type="http://schemas.openxmlformats.org/officeDocument/2006/relationships/hyperlink" Target="http://www.facebook.com/" TargetMode="External"/><Relationship Id="rId7" Type="http://schemas.openxmlformats.org/officeDocument/2006/relationships/image" Target="../media/image3.png"/><Relationship Id="rId8" Type="http://schemas.openxmlformats.org/officeDocument/2006/relationships/image" Target="../media/image4.jpeg"/><Relationship Id="rId9" Type="http://schemas.openxmlformats.org/officeDocument/2006/relationships/image" Target="../media/image5.jpeg"/><Relationship Id="rId10"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ibm.com/legal/copytrade.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baseline="0" dirty="0">
                <a:solidFill>
                  <a:schemeClr val="tx1"/>
                </a:solidFill>
                <a:latin typeface="HelvNeue Roman for IBM"/>
                <a:ea typeface="HelvNeue Roman for IBM"/>
                <a:cs typeface="HelvNeue Roman for IBM"/>
                <a:sym typeface="HelvNeue Roman for IBM"/>
              </a:rPr>
              <a:t>© </a:t>
            </a:r>
            <a:r>
              <a:rPr sz="600" baseline="0" dirty="0">
                <a:solidFill>
                  <a:schemeClr val="tx1"/>
                </a:solidFill>
                <a:uFill>
                  <a:solidFill>
                    <a:srgbClr val="0000FF"/>
                  </a:solidFill>
                </a:uFill>
                <a:latin typeface="HelvNeue Roman for IBM"/>
                <a:ea typeface="HelvNeue Roman for IBM"/>
                <a:cs typeface="HelvNeue Roman for IBM"/>
                <a:sym typeface="HelvNeue Roman for IBM"/>
              </a:rPr>
              <a:t>Copyright IBM Corporation </a:t>
            </a:r>
            <a:r>
              <a:rPr sz="600" baseline="0" dirty="0" smtClean="0">
                <a:solidFill>
                  <a:schemeClr val="tx1"/>
                </a:solidFill>
                <a:uFill>
                  <a:solidFill>
                    <a:srgbClr val="0000FF"/>
                  </a:solidFill>
                </a:uFill>
                <a:latin typeface="HelvNeue Roman for IBM"/>
                <a:ea typeface="HelvNeue Roman for IBM"/>
                <a:cs typeface="HelvNeue Roman for IBM"/>
                <a:sym typeface="HelvNeue Roman for IBM"/>
              </a:rPr>
              <a:t>201</a:t>
            </a:r>
            <a:r>
              <a:rPr lang="en-US" sz="600" baseline="0" dirty="0" smtClean="0">
                <a:solidFill>
                  <a:schemeClr val="tx1"/>
                </a:solidFill>
                <a:uFill>
                  <a:solidFill>
                    <a:srgbClr val="0000FF"/>
                  </a:solidFill>
                </a:uFill>
                <a:latin typeface="HelvNeue Roman for IBM"/>
                <a:ea typeface="HelvNeue Roman for IBM"/>
                <a:cs typeface="HelvNeue Roman for IBM"/>
                <a:sym typeface="HelvNeue Roman for IBM"/>
              </a:rPr>
              <a:t>7</a:t>
            </a:r>
            <a:endParaRPr sz="600" baseline="0" dirty="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6" name="Line 4"/>
          <p:cNvSpPr>
            <a:spLocks noChangeShapeType="1"/>
          </p:cNvSpPr>
          <p:nvPr userDrawn="1"/>
        </p:nvSpPr>
        <p:spPr bwMode="auto">
          <a:xfrm flipV="1">
            <a:off x="301625" y="881063"/>
            <a:ext cx="9455150" cy="0"/>
          </a:xfrm>
          <a:prstGeom prst="line">
            <a:avLst/>
          </a:prstGeom>
          <a:noFill/>
          <a:ln w="6350">
            <a:solidFill>
              <a:srgbClr val="59595B"/>
            </a:solidFill>
            <a:round/>
            <a:headEnd/>
            <a:tailEnd/>
          </a:ln>
        </p:spPr>
        <p:txBody>
          <a:bodyPr/>
          <a:lstStyle/>
          <a:p>
            <a:pPr>
              <a:defRPr/>
            </a:pPr>
            <a:endParaRPr lang="en-US" sz="2674" dirty="0">
              <a:cs typeface="+mn-cs"/>
            </a:endParaRPr>
          </a:p>
        </p:txBody>
      </p:sp>
      <p:sp>
        <p:nvSpPr>
          <p:cNvPr id="7" name="Rectangle 6"/>
          <p:cNvSpPr>
            <a:spLocks noChangeArrowheads="1"/>
          </p:cNvSpPr>
          <p:nvPr userDrawn="1"/>
        </p:nvSpPr>
        <p:spPr bwMode="black">
          <a:xfrm>
            <a:off x="8348663" y="7488238"/>
            <a:ext cx="1509712" cy="207962"/>
          </a:xfrm>
          <a:prstGeom prst="rect">
            <a:avLst/>
          </a:prstGeom>
          <a:noFill/>
          <a:ln w="9525">
            <a:noFill/>
            <a:miter lim="800000"/>
            <a:headEnd/>
            <a:tailEnd/>
          </a:ln>
        </p:spPr>
        <p:txBody>
          <a:bodyPr lIns="92075" tIns="46038" rIns="92075" bIns="46038"/>
          <a:lstStyle>
            <a:lvl1pPr eaLnBrk="0" hangingPunct="0">
              <a:defRPr sz="2400">
                <a:solidFill>
                  <a:schemeClr val="tx1"/>
                </a:solidFill>
                <a:latin typeface="Arial" charset="0"/>
                <a:ea typeface="MS PGothic" pitchFamily="34" charset="-128"/>
              </a:defRPr>
            </a:lvl1pPr>
            <a:lvl2pPr marL="37931725" indent="-37474525" eaLnBrk="0" hangingPunct="0">
              <a:defRPr sz="2400">
                <a:solidFill>
                  <a:schemeClr val="tx1"/>
                </a:solidFill>
                <a:latin typeface="Arial" charset="0"/>
                <a:ea typeface="MS PGothic" pitchFamily="34" charset="-128"/>
              </a:defRPr>
            </a:lvl2pPr>
            <a:lvl3pPr eaLnBrk="0" hangingPunct="0">
              <a:defRPr sz="2400">
                <a:solidFill>
                  <a:schemeClr val="tx1"/>
                </a:solidFill>
                <a:latin typeface="Arial" charset="0"/>
                <a:ea typeface="MS PGothic" pitchFamily="34" charset="-128"/>
              </a:defRPr>
            </a:lvl3pPr>
            <a:lvl4pPr eaLnBrk="0" hangingPunct="0">
              <a:defRPr sz="2400">
                <a:solidFill>
                  <a:schemeClr val="tx1"/>
                </a:solidFill>
                <a:latin typeface="Arial" charset="0"/>
                <a:ea typeface="MS PGothic" pitchFamily="34" charset="-128"/>
              </a:defRPr>
            </a:lvl4pPr>
            <a:lvl5pPr eaLnBrk="0" hangingPunct="0">
              <a:defRPr sz="2400">
                <a:solidFill>
                  <a:schemeClr val="tx1"/>
                </a:solidFill>
                <a:latin typeface="Arial" charset="0"/>
                <a:ea typeface="MS PGothic" pitchFamily="34" charset="-128"/>
              </a:defRPr>
            </a:lvl5pPr>
            <a:lvl6pPr marL="457200" eaLnBrk="0" fontAlgn="base" hangingPunct="0">
              <a:spcBef>
                <a:spcPct val="0"/>
              </a:spcBef>
              <a:spcAft>
                <a:spcPct val="0"/>
              </a:spcAft>
              <a:defRPr sz="2400">
                <a:solidFill>
                  <a:schemeClr val="tx1"/>
                </a:solidFill>
                <a:latin typeface="Arial" charset="0"/>
                <a:ea typeface="MS PGothic" pitchFamily="34" charset="-128"/>
              </a:defRPr>
            </a:lvl6pPr>
            <a:lvl7pPr marL="914400" eaLnBrk="0" fontAlgn="base" hangingPunct="0">
              <a:spcBef>
                <a:spcPct val="0"/>
              </a:spcBef>
              <a:spcAft>
                <a:spcPct val="0"/>
              </a:spcAft>
              <a:defRPr sz="2400">
                <a:solidFill>
                  <a:schemeClr val="tx1"/>
                </a:solidFill>
                <a:latin typeface="Arial" charset="0"/>
                <a:ea typeface="MS PGothic" pitchFamily="34" charset="-128"/>
              </a:defRPr>
            </a:lvl7pPr>
            <a:lvl8pPr marL="1371600" eaLnBrk="0" fontAlgn="base" hangingPunct="0">
              <a:spcBef>
                <a:spcPct val="0"/>
              </a:spcBef>
              <a:spcAft>
                <a:spcPct val="0"/>
              </a:spcAft>
              <a:defRPr sz="2400">
                <a:solidFill>
                  <a:schemeClr val="tx1"/>
                </a:solidFill>
                <a:latin typeface="Arial" charset="0"/>
                <a:ea typeface="MS PGothic" pitchFamily="34" charset="-128"/>
              </a:defRPr>
            </a:lvl8pPr>
            <a:lvl9pPr marL="1828800" eaLnBrk="0" fontAlgn="base" hangingPunct="0">
              <a:spcBef>
                <a:spcPct val="0"/>
              </a:spcBef>
              <a:spcAft>
                <a:spcPct val="0"/>
              </a:spcAft>
              <a:defRPr sz="2400">
                <a:solidFill>
                  <a:schemeClr val="tx1"/>
                </a:solidFill>
                <a:latin typeface="Arial" charset="0"/>
                <a:ea typeface="MS PGothic" pitchFamily="34" charset="-128"/>
              </a:defRPr>
            </a:lvl9pPr>
          </a:lstStyle>
          <a:p>
            <a:pPr algn="r" eaLnBrk="1" hangingPunct="1">
              <a:defRPr/>
            </a:pPr>
            <a:r>
              <a:rPr lang="en-US" altLang="en-US" sz="800" dirty="0">
                <a:solidFill>
                  <a:srgbClr val="000000"/>
                </a:solidFill>
                <a:cs typeface="+mn-cs"/>
              </a:rPr>
              <a:t>© 2016 IBM Corporation</a:t>
            </a:r>
            <a:endParaRPr lang="en-US" altLang="en-US" sz="1800" dirty="0">
              <a:solidFill>
                <a:srgbClr val="000000"/>
              </a:solidFill>
              <a:cs typeface="+mn-cs"/>
            </a:endParaRPr>
          </a:p>
        </p:txBody>
      </p:sp>
      <p:cxnSp>
        <p:nvCxnSpPr>
          <p:cNvPr id="8" name="Straight Connector 6"/>
          <p:cNvCxnSpPr>
            <a:cxnSpLocks noChangeShapeType="1"/>
          </p:cNvCxnSpPr>
          <p:nvPr userDrawn="1"/>
        </p:nvCxnSpPr>
        <p:spPr bwMode="auto">
          <a:xfrm>
            <a:off x="301625" y="3843338"/>
            <a:ext cx="9455150" cy="0"/>
          </a:xfrm>
          <a:prstGeom prst="line">
            <a:avLst/>
          </a:prstGeom>
          <a:noFill/>
          <a:ln w="6350" algn="ctr">
            <a:solidFill>
              <a:srgbClr val="59595B"/>
            </a:solidFill>
            <a:round/>
            <a:headEnd/>
            <a:tailEnd/>
          </a:ln>
        </p:spPr>
      </p:cxnSp>
      <p:cxnSp>
        <p:nvCxnSpPr>
          <p:cNvPr id="9" name="Straight Connector 7"/>
          <p:cNvCxnSpPr>
            <a:cxnSpLocks noChangeShapeType="1"/>
          </p:cNvCxnSpPr>
          <p:nvPr userDrawn="1"/>
        </p:nvCxnSpPr>
        <p:spPr bwMode="auto">
          <a:xfrm flipH="1">
            <a:off x="2551113" y="3843338"/>
            <a:ext cx="14287" cy="3627437"/>
          </a:xfrm>
          <a:prstGeom prst="line">
            <a:avLst/>
          </a:prstGeom>
          <a:noFill/>
          <a:ln w="6350" algn="ctr">
            <a:solidFill>
              <a:srgbClr val="59595B"/>
            </a:solidFill>
            <a:round/>
            <a:headEnd/>
            <a:tailEnd/>
          </a:ln>
        </p:spPr>
      </p:cxnSp>
      <p:cxnSp>
        <p:nvCxnSpPr>
          <p:cNvPr id="10" name="Straight Connector 9"/>
          <p:cNvCxnSpPr>
            <a:cxnSpLocks noChangeShapeType="1"/>
          </p:cNvCxnSpPr>
          <p:nvPr userDrawn="1"/>
        </p:nvCxnSpPr>
        <p:spPr bwMode="auto">
          <a:xfrm flipH="1">
            <a:off x="7353300" y="3843338"/>
            <a:ext cx="39688" cy="3627437"/>
          </a:xfrm>
          <a:prstGeom prst="line">
            <a:avLst/>
          </a:prstGeom>
          <a:noFill/>
          <a:ln w="6350" algn="ctr">
            <a:solidFill>
              <a:srgbClr val="59595B"/>
            </a:solidFill>
            <a:round/>
            <a:headEnd/>
            <a:tailEnd/>
          </a:ln>
        </p:spPr>
      </p:cxnSp>
      <p:sp>
        <p:nvSpPr>
          <p:cNvPr id="11" name="Rectangle 10"/>
          <p:cNvSpPr>
            <a:spLocks noChangeArrowheads="1"/>
          </p:cNvSpPr>
          <p:nvPr userDrawn="1"/>
        </p:nvSpPr>
        <p:spPr bwMode="auto">
          <a:xfrm>
            <a:off x="5029200" y="984250"/>
            <a:ext cx="4727575" cy="2722563"/>
          </a:xfrm>
          <a:prstGeom prst="rect">
            <a:avLst/>
          </a:prstGeom>
          <a:solidFill>
            <a:srgbClr val="00AFD8"/>
          </a:solidFill>
          <a:ln>
            <a:noFill/>
          </a:ln>
          <a:extLst/>
        </p:spPr>
        <p:txBody>
          <a:bodyPr/>
          <a:lstStyle>
            <a:lvl1pPr eaLnBrk="0" hangingPunct="0">
              <a:defRPr sz="2600">
                <a:solidFill>
                  <a:schemeClr val="tx1"/>
                </a:solidFill>
                <a:latin typeface="Arial" charset="0"/>
                <a:ea typeface="MS PGothic" pitchFamily="34" charset="-128"/>
              </a:defRPr>
            </a:lvl1pPr>
            <a:lvl2pPr marL="742950" indent="-285750" eaLnBrk="0" hangingPunct="0">
              <a:defRPr sz="2600">
                <a:solidFill>
                  <a:schemeClr val="tx1"/>
                </a:solidFill>
                <a:latin typeface="Arial" charset="0"/>
                <a:ea typeface="MS PGothic" pitchFamily="34" charset="-128"/>
              </a:defRPr>
            </a:lvl2pPr>
            <a:lvl3pPr marL="1143000" indent="-228600" eaLnBrk="0" hangingPunct="0">
              <a:defRPr sz="2600">
                <a:solidFill>
                  <a:schemeClr val="tx1"/>
                </a:solidFill>
                <a:latin typeface="Arial" charset="0"/>
                <a:ea typeface="MS PGothic" pitchFamily="34" charset="-128"/>
              </a:defRPr>
            </a:lvl3pPr>
            <a:lvl4pPr marL="1600200" indent="-228600" eaLnBrk="0" hangingPunct="0">
              <a:defRPr sz="2600">
                <a:solidFill>
                  <a:schemeClr val="tx1"/>
                </a:solidFill>
                <a:latin typeface="Arial" charset="0"/>
                <a:ea typeface="MS PGothic" pitchFamily="34" charset="-128"/>
              </a:defRPr>
            </a:lvl4pPr>
            <a:lvl5pPr marL="2057400" indent="-228600" eaLnBrk="0" hangingPunct="0">
              <a:defRPr sz="2600">
                <a:solidFill>
                  <a:schemeClr val="tx1"/>
                </a:solidFill>
                <a:latin typeface="Arial" charset="0"/>
                <a:ea typeface="MS PGothic" pitchFamily="34" charset="-128"/>
              </a:defRPr>
            </a:lvl5pPr>
            <a:lvl6pPr marL="2514600" indent="-228600" eaLnBrk="0" fontAlgn="base" hangingPunct="0">
              <a:spcBef>
                <a:spcPct val="0"/>
              </a:spcBef>
              <a:spcAft>
                <a:spcPct val="0"/>
              </a:spcAft>
              <a:defRPr sz="2600">
                <a:solidFill>
                  <a:schemeClr val="tx1"/>
                </a:solidFill>
                <a:latin typeface="Arial" charset="0"/>
                <a:ea typeface="MS PGothic" pitchFamily="34" charset="-128"/>
              </a:defRPr>
            </a:lvl6pPr>
            <a:lvl7pPr marL="2971800" indent="-228600" eaLnBrk="0" fontAlgn="base" hangingPunct="0">
              <a:spcBef>
                <a:spcPct val="0"/>
              </a:spcBef>
              <a:spcAft>
                <a:spcPct val="0"/>
              </a:spcAft>
              <a:defRPr sz="2600">
                <a:solidFill>
                  <a:schemeClr val="tx1"/>
                </a:solidFill>
                <a:latin typeface="Arial" charset="0"/>
                <a:ea typeface="MS PGothic" pitchFamily="34" charset="-128"/>
              </a:defRPr>
            </a:lvl7pPr>
            <a:lvl8pPr marL="3429000" indent="-228600" eaLnBrk="0" fontAlgn="base" hangingPunct="0">
              <a:spcBef>
                <a:spcPct val="0"/>
              </a:spcBef>
              <a:spcAft>
                <a:spcPct val="0"/>
              </a:spcAft>
              <a:defRPr sz="2600">
                <a:solidFill>
                  <a:schemeClr val="tx1"/>
                </a:solidFill>
                <a:latin typeface="Arial" charset="0"/>
                <a:ea typeface="MS PGothic" pitchFamily="34" charset="-128"/>
              </a:defRPr>
            </a:lvl8pPr>
            <a:lvl9pPr marL="3886200" indent="-228600" eaLnBrk="0" fontAlgn="base" hangingPunct="0">
              <a:spcBef>
                <a:spcPct val="0"/>
              </a:spcBef>
              <a:spcAft>
                <a:spcPct val="0"/>
              </a:spcAft>
              <a:defRPr sz="2600">
                <a:solidFill>
                  <a:schemeClr val="tx1"/>
                </a:solidFill>
                <a:latin typeface="Arial" charset="0"/>
                <a:ea typeface="MS PGothic" pitchFamily="34" charset="-128"/>
              </a:defRPr>
            </a:lvl9pPr>
          </a:lstStyle>
          <a:p>
            <a:pPr eaLnBrk="1" hangingPunct="1">
              <a:lnSpc>
                <a:spcPct val="90000"/>
              </a:lnSpc>
              <a:defRPr/>
            </a:pPr>
            <a:endParaRPr lang="en-US" altLang="en-US" sz="2200" dirty="0">
              <a:solidFill>
                <a:srgbClr val="00AFD8"/>
              </a:solidFill>
            </a:endParaRPr>
          </a:p>
        </p:txBody>
      </p:sp>
      <p:pic>
        <p:nvPicPr>
          <p:cNvPr id="12" name="Picture 11"/>
          <p:cNvPicPr>
            <a:picLocks noChangeAspect="1"/>
          </p:cNvPicPr>
          <p:nvPr userDrawn="1"/>
        </p:nvPicPr>
        <p:blipFill>
          <a:blip r:embed="rId2" cstate="print"/>
          <a:srcRect/>
          <a:stretch>
            <a:fillRect/>
          </a:stretch>
        </p:blipFill>
        <p:spPr bwMode="auto">
          <a:xfrm>
            <a:off x="301625" y="320675"/>
            <a:ext cx="1076325" cy="415925"/>
          </a:xfrm>
          <a:prstGeom prst="rect">
            <a:avLst/>
          </a:prstGeom>
          <a:noFill/>
          <a:ln w="9525">
            <a:noFill/>
            <a:miter lim="800000"/>
            <a:headEnd/>
            <a:tailEnd/>
          </a:ln>
        </p:spPr>
      </p:pic>
      <p:sp>
        <p:nvSpPr>
          <p:cNvPr id="13" name="TextBox 1"/>
          <p:cNvSpPr txBox="1">
            <a:spLocks noChangeArrowheads="1"/>
          </p:cNvSpPr>
          <p:nvPr userDrawn="1"/>
        </p:nvSpPr>
        <p:spPr bwMode="auto">
          <a:xfrm>
            <a:off x="7443788" y="6926263"/>
            <a:ext cx="1658937" cy="261937"/>
          </a:xfrm>
          <a:prstGeom prst="rect">
            <a:avLst/>
          </a:prstGeom>
          <a:noFill/>
          <a:ln>
            <a:noFill/>
          </a:ln>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defTabSz="10175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175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175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175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100" b="1" dirty="0">
                <a:solidFill>
                  <a:srgbClr val="00639C"/>
                </a:solidFill>
              </a:rPr>
              <a:t>Share this</a:t>
            </a:r>
            <a:endParaRPr lang="en-IN" altLang="en-US" sz="1100" dirty="0"/>
          </a:p>
        </p:txBody>
      </p:sp>
      <p:sp>
        <p:nvSpPr>
          <p:cNvPr id="14" name="Rectangle 13">
            <a:hlinkClick r:id="rId3"/>
          </p:cNvPr>
          <p:cNvSpPr>
            <a:spLocks noChangeArrowheads="1"/>
          </p:cNvSpPr>
          <p:nvPr userDrawn="1"/>
        </p:nvSpPr>
        <p:spPr bwMode="auto">
          <a:xfrm>
            <a:off x="7513638" y="7229475"/>
            <a:ext cx="317500" cy="276225"/>
          </a:xfrm>
          <a:prstGeom prst="rect">
            <a:avLst/>
          </a:prstGeom>
          <a:noFill/>
          <a:ln>
            <a:noFill/>
          </a:ln>
          <a:extLst/>
        </p:spPr>
        <p:txBody>
          <a:bodyPr/>
          <a:lstStyle>
            <a:lvl1pPr eaLnBrk="0" hangingPunct="0">
              <a:defRPr sz="2600">
                <a:solidFill>
                  <a:schemeClr val="tx1"/>
                </a:solidFill>
                <a:latin typeface="Arial" charset="0"/>
                <a:ea typeface="MS PGothic" pitchFamily="34" charset="-128"/>
              </a:defRPr>
            </a:lvl1pPr>
            <a:lvl2pPr marL="742950" indent="-285750" eaLnBrk="0" hangingPunct="0">
              <a:defRPr sz="2600">
                <a:solidFill>
                  <a:schemeClr val="tx1"/>
                </a:solidFill>
                <a:latin typeface="Arial" charset="0"/>
                <a:ea typeface="MS PGothic" pitchFamily="34" charset="-128"/>
              </a:defRPr>
            </a:lvl2pPr>
            <a:lvl3pPr marL="1143000" indent="-228600" eaLnBrk="0" hangingPunct="0">
              <a:defRPr sz="2600">
                <a:solidFill>
                  <a:schemeClr val="tx1"/>
                </a:solidFill>
                <a:latin typeface="Arial" charset="0"/>
                <a:ea typeface="MS PGothic" pitchFamily="34" charset="-128"/>
              </a:defRPr>
            </a:lvl3pPr>
            <a:lvl4pPr marL="1600200" indent="-228600" eaLnBrk="0" hangingPunct="0">
              <a:defRPr sz="2600">
                <a:solidFill>
                  <a:schemeClr val="tx1"/>
                </a:solidFill>
                <a:latin typeface="Arial" charset="0"/>
                <a:ea typeface="MS PGothic" pitchFamily="34" charset="-128"/>
              </a:defRPr>
            </a:lvl4pPr>
            <a:lvl5pPr marL="2057400" indent="-228600" eaLnBrk="0" hangingPunct="0">
              <a:defRPr sz="2600">
                <a:solidFill>
                  <a:schemeClr val="tx1"/>
                </a:solidFill>
                <a:latin typeface="Arial" charset="0"/>
                <a:ea typeface="MS PGothic" pitchFamily="34" charset="-128"/>
              </a:defRPr>
            </a:lvl5pPr>
            <a:lvl6pPr marL="2514600" indent="-228600" eaLnBrk="0" fontAlgn="base" hangingPunct="0">
              <a:spcBef>
                <a:spcPct val="0"/>
              </a:spcBef>
              <a:spcAft>
                <a:spcPct val="0"/>
              </a:spcAft>
              <a:defRPr sz="2600">
                <a:solidFill>
                  <a:schemeClr val="tx1"/>
                </a:solidFill>
                <a:latin typeface="Arial" charset="0"/>
                <a:ea typeface="MS PGothic" pitchFamily="34" charset="-128"/>
              </a:defRPr>
            </a:lvl6pPr>
            <a:lvl7pPr marL="2971800" indent="-228600" eaLnBrk="0" fontAlgn="base" hangingPunct="0">
              <a:spcBef>
                <a:spcPct val="0"/>
              </a:spcBef>
              <a:spcAft>
                <a:spcPct val="0"/>
              </a:spcAft>
              <a:defRPr sz="2600">
                <a:solidFill>
                  <a:schemeClr val="tx1"/>
                </a:solidFill>
                <a:latin typeface="Arial" charset="0"/>
                <a:ea typeface="MS PGothic" pitchFamily="34" charset="-128"/>
              </a:defRPr>
            </a:lvl7pPr>
            <a:lvl8pPr marL="3429000" indent="-228600" eaLnBrk="0" fontAlgn="base" hangingPunct="0">
              <a:spcBef>
                <a:spcPct val="0"/>
              </a:spcBef>
              <a:spcAft>
                <a:spcPct val="0"/>
              </a:spcAft>
              <a:defRPr sz="2600">
                <a:solidFill>
                  <a:schemeClr val="tx1"/>
                </a:solidFill>
                <a:latin typeface="Arial" charset="0"/>
                <a:ea typeface="MS PGothic" pitchFamily="34" charset="-128"/>
              </a:defRPr>
            </a:lvl8pPr>
            <a:lvl9pPr marL="3886200" indent="-228600" eaLnBrk="0" fontAlgn="base" hangingPunct="0">
              <a:spcBef>
                <a:spcPct val="0"/>
              </a:spcBef>
              <a:spcAft>
                <a:spcPct val="0"/>
              </a:spcAft>
              <a:defRPr sz="2600">
                <a:solidFill>
                  <a:schemeClr val="tx1"/>
                </a:solidFill>
                <a:latin typeface="Arial" charset="0"/>
                <a:ea typeface="MS PGothic" pitchFamily="34" charset="-128"/>
              </a:defRPr>
            </a:lvl9pPr>
          </a:lstStyle>
          <a:p>
            <a:pPr eaLnBrk="1" hangingPunct="1">
              <a:lnSpc>
                <a:spcPct val="90000"/>
              </a:lnSpc>
              <a:defRPr/>
            </a:pPr>
            <a:endParaRPr lang="en-US" altLang="en-US" sz="2200" dirty="0">
              <a:solidFill>
                <a:schemeClr val="hlink"/>
              </a:solidFill>
            </a:endParaRPr>
          </a:p>
        </p:txBody>
      </p:sp>
      <p:sp>
        <p:nvSpPr>
          <p:cNvPr id="15" name="Rectangle 14">
            <a:hlinkClick r:id="rId4"/>
          </p:cNvPr>
          <p:cNvSpPr>
            <a:spLocks noChangeArrowheads="1"/>
          </p:cNvSpPr>
          <p:nvPr userDrawn="1"/>
        </p:nvSpPr>
        <p:spPr bwMode="auto">
          <a:xfrm>
            <a:off x="7907338" y="7215188"/>
            <a:ext cx="219075" cy="276225"/>
          </a:xfrm>
          <a:prstGeom prst="rect">
            <a:avLst/>
          </a:prstGeom>
          <a:noFill/>
          <a:ln>
            <a:noFill/>
          </a:ln>
          <a:effectLst/>
          <a:extLst/>
        </p:spPr>
        <p:txBody>
          <a:bodyPr/>
          <a:lstStyle>
            <a:lvl1pPr eaLnBrk="0" hangingPunct="0">
              <a:defRPr sz="2600">
                <a:solidFill>
                  <a:schemeClr val="tx1"/>
                </a:solidFill>
                <a:latin typeface="Arial" charset="0"/>
                <a:ea typeface="MS PGothic" pitchFamily="34" charset="-128"/>
              </a:defRPr>
            </a:lvl1pPr>
            <a:lvl2pPr marL="742950" indent="-285750" eaLnBrk="0" hangingPunct="0">
              <a:defRPr sz="2600">
                <a:solidFill>
                  <a:schemeClr val="tx1"/>
                </a:solidFill>
                <a:latin typeface="Arial" charset="0"/>
                <a:ea typeface="MS PGothic" pitchFamily="34" charset="-128"/>
              </a:defRPr>
            </a:lvl2pPr>
            <a:lvl3pPr marL="1143000" indent="-228600" eaLnBrk="0" hangingPunct="0">
              <a:defRPr sz="2600">
                <a:solidFill>
                  <a:schemeClr val="tx1"/>
                </a:solidFill>
                <a:latin typeface="Arial" charset="0"/>
                <a:ea typeface="MS PGothic" pitchFamily="34" charset="-128"/>
              </a:defRPr>
            </a:lvl3pPr>
            <a:lvl4pPr marL="1600200" indent="-228600" eaLnBrk="0" hangingPunct="0">
              <a:defRPr sz="2600">
                <a:solidFill>
                  <a:schemeClr val="tx1"/>
                </a:solidFill>
                <a:latin typeface="Arial" charset="0"/>
                <a:ea typeface="MS PGothic" pitchFamily="34" charset="-128"/>
              </a:defRPr>
            </a:lvl4pPr>
            <a:lvl5pPr marL="2057400" indent="-228600" eaLnBrk="0" hangingPunct="0">
              <a:defRPr sz="2600">
                <a:solidFill>
                  <a:schemeClr val="tx1"/>
                </a:solidFill>
                <a:latin typeface="Arial" charset="0"/>
                <a:ea typeface="MS PGothic" pitchFamily="34" charset="-128"/>
              </a:defRPr>
            </a:lvl5pPr>
            <a:lvl6pPr marL="2514600" indent="-228600" eaLnBrk="0" fontAlgn="base" hangingPunct="0">
              <a:spcBef>
                <a:spcPct val="0"/>
              </a:spcBef>
              <a:spcAft>
                <a:spcPct val="0"/>
              </a:spcAft>
              <a:defRPr sz="2600">
                <a:solidFill>
                  <a:schemeClr val="tx1"/>
                </a:solidFill>
                <a:latin typeface="Arial" charset="0"/>
                <a:ea typeface="MS PGothic" pitchFamily="34" charset="-128"/>
              </a:defRPr>
            </a:lvl6pPr>
            <a:lvl7pPr marL="2971800" indent="-228600" eaLnBrk="0" fontAlgn="base" hangingPunct="0">
              <a:spcBef>
                <a:spcPct val="0"/>
              </a:spcBef>
              <a:spcAft>
                <a:spcPct val="0"/>
              </a:spcAft>
              <a:defRPr sz="2600">
                <a:solidFill>
                  <a:schemeClr val="tx1"/>
                </a:solidFill>
                <a:latin typeface="Arial" charset="0"/>
                <a:ea typeface="MS PGothic" pitchFamily="34" charset="-128"/>
              </a:defRPr>
            </a:lvl7pPr>
            <a:lvl8pPr marL="3429000" indent="-228600" eaLnBrk="0" fontAlgn="base" hangingPunct="0">
              <a:spcBef>
                <a:spcPct val="0"/>
              </a:spcBef>
              <a:spcAft>
                <a:spcPct val="0"/>
              </a:spcAft>
              <a:defRPr sz="2600">
                <a:solidFill>
                  <a:schemeClr val="tx1"/>
                </a:solidFill>
                <a:latin typeface="Arial" charset="0"/>
                <a:ea typeface="MS PGothic" pitchFamily="34" charset="-128"/>
              </a:defRPr>
            </a:lvl8pPr>
            <a:lvl9pPr marL="3886200" indent="-228600" eaLnBrk="0" fontAlgn="base" hangingPunct="0">
              <a:spcBef>
                <a:spcPct val="0"/>
              </a:spcBef>
              <a:spcAft>
                <a:spcPct val="0"/>
              </a:spcAft>
              <a:defRPr sz="2600">
                <a:solidFill>
                  <a:schemeClr val="tx1"/>
                </a:solidFill>
                <a:latin typeface="Arial" charset="0"/>
                <a:ea typeface="MS PGothic" pitchFamily="34" charset="-128"/>
              </a:defRPr>
            </a:lvl9pPr>
          </a:lstStyle>
          <a:p>
            <a:pPr eaLnBrk="1" hangingPunct="1">
              <a:lnSpc>
                <a:spcPct val="90000"/>
              </a:lnSpc>
              <a:defRPr/>
            </a:pPr>
            <a:endParaRPr lang="en-US" altLang="en-US" sz="2200" dirty="0">
              <a:solidFill>
                <a:schemeClr val="hlink"/>
              </a:solidFill>
            </a:endParaRPr>
          </a:p>
        </p:txBody>
      </p:sp>
      <p:sp>
        <p:nvSpPr>
          <p:cNvPr id="16" name="Rectangle 15">
            <a:hlinkClick r:id="rId5"/>
          </p:cNvPr>
          <p:cNvSpPr>
            <a:spLocks noChangeArrowheads="1"/>
          </p:cNvSpPr>
          <p:nvPr userDrawn="1"/>
        </p:nvSpPr>
        <p:spPr bwMode="auto">
          <a:xfrm>
            <a:off x="8185150" y="7204075"/>
            <a:ext cx="293688" cy="274638"/>
          </a:xfrm>
          <a:prstGeom prst="rect">
            <a:avLst/>
          </a:prstGeom>
          <a:noFill/>
          <a:ln>
            <a:noFill/>
          </a:ln>
          <a:effectLst/>
          <a:extLst/>
        </p:spPr>
        <p:txBody>
          <a:bodyPr/>
          <a:lstStyle>
            <a:lvl1pPr eaLnBrk="0" hangingPunct="0">
              <a:defRPr sz="2600">
                <a:solidFill>
                  <a:schemeClr val="tx1"/>
                </a:solidFill>
                <a:latin typeface="Arial" charset="0"/>
                <a:ea typeface="MS PGothic" pitchFamily="34" charset="-128"/>
              </a:defRPr>
            </a:lvl1pPr>
            <a:lvl2pPr marL="742950" indent="-285750" eaLnBrk="0" hangingPunct="0">
              <a:defRPr sz="2600">
                <a:solidFill>
                  <a:schemeClr val="tx1"/>
                </a:solidFill>
                <a:latin typeface="Arial" charset="0"/>
                <a:ea typeface="MS PGothic" pitchFamily="34" charset="-128"/>
              </a:defRPr>
            </a:lvl2pPr>
            <a:lvl3pPr marL="1143000" indent="-228600" eaLnBrk="0" hangingPunct="0">
              <a:defRPr sz="2600">
                <a:solidFill>
                  <a:schemeClr val="tx1"/>
                </a:solidFill>
                <a:latin typeface="Arial" charset="0"/>
                <a:ea typeface="MS PGothic" pitchFamily="34" charset="-128"/>
              </a:defRPr>
            </a:lvl3pPr>
            <a:lvl4pPr marL="1600200" indent="-228600" eaLnBrk="0" hangingPunct="0">
              <a:defRPr sz="2600">
                <a:solidFill>
                  <a:schemeClr val="tx1"/>
                </a:solidFill>
                <a:latin typeface="Arial" charset="0"/>
                <a:ea typeface="MS PGothic" pitchFamily="34" charset="-128"/>
              </a:defRPr>
            </a:lvl4pPr>
            <a:lvl5pPr marL="2057400" indent="-228600" eaLnBrk="0" hangingPunct="0">
              <a:defRPr sz="2600">
                <a:solidFill>
                  <a:schemeClr val="tx1"/>
                </a:solidFill>
                <a:latin typeface="Arial" charset="0"/>
                <a:ea typeface="MS PGothic" pitchFamily="34" charset="-128"/>
              </a:defRPr>
            </a:lvl5pPr>
            <a:lvl6pPr marL="2514600" indent="-228600" eaLnBrk="0" fontAlgn="base" hangingPunct="0">
              <a:spcBef>
                <a:spcPct val="0"/>
              </a:spcBef>
              <a:spcAft>
                <a:spcPct val="0"/>
              </a:spcAft>
              <a:defRPr sz="2600">
                <a:solidFill>
                  <a:schemeClr val="tx1"/>
                </a:solidFill>
                <a:latin typeface="Arial" charset="0"/>
                <a:ea typeface="MS PGothic" pitchFamily="34" charset="-128"/>
              </a:defRPr>
            </a:lvl6pPr>
            <a:lvl7pPr marL="2971800" indent="-228600" eaLnBrk="0" fontAlgn="base" hangingPunct="0">
              <a:spcBef>
                <a:spcPct val="0"/>
              </a:spcBef>
              <a:spcAft>
                <a:spcPct val="0"/>
              </a:spcAft>
              <a:defRPr sz="2600">
                <a:solidFill>
                  <a:schemeClr val="tx1"/>
                </a:solidFill>
                <a:latin typeface="Arial" charset="0"/>
                <a:ea typeface="MS PGothic" pitchFamily="34" charset="-128"/>
              </a:defRPr>
            </a:lvl7pPr>
            <a:lvl8pPr marL="3429000" indent="-228600" eaLnBrk="0" fontAlgn="base" hangingPunct="0">
              <a:spcBef>
                <a:spcPct val="0"/>
              </a:spcBef>
              <a:spcAft>
                <a:spcPct val="0"/>
              </a:spcAft>
              <a:defRPr sz="2600">
                <a:solidFill>
                  <a:schemeClr val="tx1"/>
                </a:solidFill>
                <a:latin typeface="Arial" charset="0"/>
                <a:ea typeface="MS PGothic" pitchFamily="34" charset="-128"/>
              </a:defRPr>
            </a:lvl8pPr>
            <a:lvl9pPr marL="3886200" indent="-228600" eaLnBrk="0" fontAlgn="base" hangingPunct="0">
              <a:spcBef>
                <a:spcPct val="0"/>
              </a:spcBef>
              <a:spcAft>
                <a:spcPct val="0"/>
              </a:spcAft>
              <a:defRPr sz="2600">
                <a:solidFill>
                  <a:schemeClr val="tx1"/>
                </a:solidFill>
                <a:latin typeface="Arial" charset="0"/>
                <a:ea typeface="MS PGothic" pitchFamily="34" charset="-128"/>
              </a:defRPr>
            </a:lvl9pPr>
          </a:lstStyle>
          <a:p>
            <a:pPr eaLnBrk="1" hangingPunct="1">
              <a:lnSpc>
                <a:spcPct val="90000"/>
              </a:lnSpc>
              <a:defRPr/>
            </a:pPr>
            <a:endParaRPr lang="en-US" altLang="en-US" sz="2200" dirty="0">
              <a:solidFill>
                <a:schemeClr val="hlink"/>
              </a:solidFill>
            </a:endParaRPr>
          </a:p>
        </p:txBody>
      </p:sp>
      <p:sp>
        <p:nvSpPr>
          <p:cNvPr id="17" name="Rectangle 16">
            <a:hlinkClick r:id="rId6"/>
          </p:cNvPr>
          <p:cNvSpPr>
            <a:spLocks noChangeArrowheads="1"/>
          </p:cNvSpPr>
          <p:nvPr userDrawn="1"/>
        </p:nvSpPr>
        <p:spPr bwMode="auto">
          <a:xfrm>
            <a:off x="8477250" y="7177088"/>
            <a:ext cx="358775" cy="325437"/>
          </a:xfrm>
          <a:prstGeom prst="rect">
            <a:avLst/>
          </a:prstGeom>
          <a:noFill/>
          <a:ln>
            <a:noFill/>
          </a:ln>
          <a:effectLst/>
          <a:extLst/>
        </p:spPr>
        <p:txBody>
          <a:bodyPr/>
          <a:lstStyle>
            <a:lvl1pPr eaLnBrk="0" hangingPunct="0">
              <a:defRPr sz="2600">
                <a:solidFill>
                  <a:schemeClr val="tx1"/>
                </a:solidFill>
                <a:latin typeface="Arial" charset="0"/>
                <a:ea typeface="MS PGothic" pitchFamily="34" charset="-128"/>
              </a:defRPr>
            </a:lvl1pPr>
            <a:lvl2pPr marL="742950" indent="-285750" eaLnBrk="0" hangingPunct="0">
              <a:defRPr sz="2600">
                <a:solidFill>
                  <a:schemeClr val="tx1"/>
                </a:solidFill>
                <a:latin typeface="Arial" charset="0"/>
                <a:ea typeface="MS PGothic" pitchFamily="34" charset="-128"/>
              </a:defRPr>
            </a:lvl2pPr>
            <a:lvl3pPr marL="1143000" indent="-228600" eaLnBrk="0" hangingPunct="0">
              <a:defRPr sz="2600">
                <a:solidFill>
                  <a:schemeClr val="tx1"/>
                </a:solidFill>
                <a:latin typeface="Arial" charset="0"/>
                <a:ea typeface="MS PGothic" pitchFamily="34" charset="-128"/>
              </a:defRPr>
            </a:lvl3pPr>
            <a:lvl4pPr marL="1600200" indent="-228600" eaLnBrk="0" hangingPunct="0">
              <a:defRPr sz="2600">
                <a:solidFill>
                  <a:schemeClr val="tx1"/>
                </a:solidFill>
                <a:latin typeface="Arial" charset="0"/>
                <a:ea typeface="MS PGothic" pitchFamily="34" charset="-128"/>
              </a:defRPr>
            </a:lvl4pPr>
            <a:lvl5pPr marL="2057400" indent="-228600" eaLnBrk="0" hangingPunct="0">
              <a:defRPr sz="2600">
                <a:solidFill>
                  <a:schemeClr val="tx1"/>
                </a:solidFill>
                <a:latin typeface="Arial" charset="0"/>
                <a:ea typeface="MS PGothic" pitchFamily="34" charset="-128"/>
              </a:defRPr>
            </a:lvl5pPr>
            <a:lvl6pPr marL="2514600" indent="-228600" eaLnBrk="0" fontAlgn="base" hangingPunct="0">
              <a:spcBef>
                <a:spcPct val="0"/>
              </a:spcBef>
              <a:spcAft>
                <a:spcPct val="0"/>
              </a:spcAft>
              <a:defRPr sz="2600">
                <a:solidFill>
                  <a:schemeClr val="tx1"/>
                </a:solidFill>
                <a:latin typeface="Arial" charset="0"/>
                <a:ea typeface="MS PGothic" pitchFamily="34" charset="-128"/>
              </a:defRPr>
            </a:lvl6pPr>
            <a:lvl7pPr marL="2971800" indent="-228600" eaLnBrk="0" fontAlgn="base" hangingPunct="0">
              <a:spcBef>
                <a:spcPct val="0"/>
              </a:spcBef>
              <a:spcAft>
                <a:spcPct val="0"/>
              </a:spcAft>
              <a:defRPr sz="2600">
                <a:solidFill>
                  <a:schemeClr val="tx1"/>
                </a:solidFill>
                <a:latin typeface="Arial" charset="0"/>
                <a:ea typeface="MS PGothic" pitchFamily="34" charset="-128"/>
              </a:defRPr>
            </a:lvl7pPr>
            <a:lvl8pPr marL="3429000" indent="-228600" eaLnBrk="0" fontAlgn="base" hangingPunct="0">
              <a:spcBef>
                <a:spcPct val="0"/>
              </a:spcBef>
              <a:spcAft>
                <a:spcPct val="0"/>
              </a:spcAft>
              <a:defRPr sz="2600">
                <a:solidFill>
                  <a:schemeClr val="tx1"/>
                </a:solidFill>
                <a:latin typeface="Arial" charset="0"/>
                <a:ea typeface="MS PGothic" pitchFamily="34" charset="-128"/>
              </a:defRPr>
            </a:lvl8pPr>
            <a:lvl9pPr marL="3886200" indent="-228600" eaLnBrk="0" fontAlgn="base" hangingPunct="0">
              <a:spcBef>
                <a:spcPct val="0"/>
              </a:spcBef>
              <a:spcAft>
                <a:spcPct val="0"/>
              </a:spcAft>
              <a:defRPr sz="2600">
                <a:solidFill>
                  <a:schemeClr val="tx1"/>
                </a:solidFill>
                <a:latin typeface="Arial" charset="0"/>
                <a:ea typeface="MS PGothic" pitchFamily="34" charset="-128"/>
              </a:defRPr>
            </a:lvl9pPr>
          </a:lstStyle>
          <a:p>
            <a:pPr eaLnBrk="1" hangingPunct="1">
              <a:lnSpc>
                <a:spcPct val="90000"/>
              </a:lnSpc>
              <a:defRPr/>
            </a:pPr>
            <a:endParaRPr lang="en-US" altLang="en-US" sz="2200" dirty="0">
              <a:solidFill>
                <a:schemeClr val="hlink"/>
              </a:solidFill>
            </a:endParaRPr>
          </a:p>
        </p:txBody>
      </p:sp>
      <p:pic>
        <p:nvPicPr>
          <p:cNvPr id="18" name="Picture 17"/>
          <p:cNvPicPr>
            <a:picLocks noChangeAspect="1"/>
          </p:cNvPicPr>
          <p:nvPr userDrawn="1"/>
        </p:nvPicPr>
        <p:blipFill>
          <a:blip r:embed="rId7" cstate="print"/>
          <a:srcRect/>
          <a:stretch>
            <a:fillRect/>
          </a:stretch>
        </p:blipFill>
        <p:spPr bwMode="auto">
          <a:xfrm>
            <a:off x="8180388" y="7196138"/>
            <a:ext cx="290512" cy="290512"/>
          </a:xfrm>
          <a:prstGeom prst="rect">
            <a:avLst/>
          </a:prstGeom>
          <a:noFill/>
          <a:ln w="9525">
            <a:noFill/>
            <a:miter lim="800000"/>
            <a:headEnd/>
            <a:tailEnd/>
          </a:ln>
        </p:spPr>
      </p:pic>
      <p:pic>
        <p:nvPicPr>
          <p:cNvPr id="19" name="Picture 18"/>
          <p:cNvPicPr>
            <a:picLocks noChangeAspect="1"/>
          </p:cNvPicPr>
          <p:nvPr userDrawn="1"/>
        </p:nvPicPr>
        <p:blipFill>
          <a:blip r:embed="rId8" cstate="print"/>
          <a:srcRect/>
          <a:stretch>
            <a:fillRect/>
          </a:stretch>
        </p:blipFill>
        <p:spPr bwMode="auto">
          <a:xfrm>
            <a:off x="7526338" y="7229475"/>
            <a:ext cx="298450" cy="241300"/>
          </a:xfrm>
          <a:prstGeom prst="rect">
            <a:avLst/>
          </a:prstGeom>
          <a:noFill/>
          <a:ln w="9525">
            <a:noFill/>
            <a:miter lim="800000"/>
            <a:headEnd/>
            <a:tailEnd/>
          </a:ln>
        </p:spPr>
      </p:pic>
      <p:pic>
        <p:nvPicPr>
          <p:cNvPr id="20" name="Picture 19"/>
          <p:cNvPicPr>
            <a:picLocks noChangeAspect="1"/>
          </p:cNvPicPr>
          <p:nvPr userDrawn="1"/>
        </p:nvPicPr>
        <p:blipFill>
          <a:blip r:embed="rId9" cstate="print"/>
          <a:srcRect/>
          <a:stretch>
            <a:fillRect/>
          </a:stretch>
        </p:blipFill>
        <p:spPr bwMode="auto">
          <a:xfrm>
            <a:off x="8493125" y="7202488"/>
            <a:ext cx="279400" cy="276225"/>
          </a:xfrm>
          <a:prstGeom prst="rect">
            <a:avLst/>
          </a:prstGeom>
          <a:noFill/>
          <a:ln w="9525">
            <a:noFill/>
            <a:miter lim="800000"/>
            <a:headEnd/>
            <a:tailEnd/>
          </a:ln>
        </p:spPr>
      </p:pic>
      <p:pic>
        <p:nvPicPr>
          <p:cNvPr id="21" name="Picture 20"/>
          <p:cNvPicPr>
            <a:picLocks noChangeAspect="1"/>
          </p:cNvPicPr>
          <p:nvPr userDrawn="1"/>
        </p:nvPicPr>
        <p:blipFill>
          <a:blip r:embed="rId10" cstate="print"/>
          <a:srcRect/>
          <a:stretch>
            <a:fillRect/>
          </a:stretch>
        </p:blipFill>
        <p:spPr bwMode="auto">
          <a:xfrm>
            <a:off x="7875588" y="7215188"/>
            <a:ext cx="284162" cy="255587"/>
          </a:xfrm>
          <a:prstGeom prst="rect">
            <a:avLst/>
          </a:prstGeom>
          <a:noFill/>
          <a:ln w="9525">
            <a:noFill/>
            <a:miter lim="800000"/>
            <a:headEnd/>
            <a:tailEnd/>
          </a:ln>
        </p:spPr>
      </p:pic>
      <p:sp>
        <p:nvSpPr>
          <p:cNvPr id="27" name="Picture Placeholder 26"/>
          <p:cNvSpPr>
            <a:spLocks noGrp="1"/>
          </p:cNvSpPr>
          <p:nvPr>
            <p:ph type="pic" sz="quarter" idx="12"/>
          </p:nvPr>
        </p:nvSpPr>
        <p:spPr>
          <a:xfrm>
            <a:off x="302102" y="984537"/>
            <a:ext cx="4727098" cy="2722270"/>
          </a:xfrm>
          <a:solidFill>
            <a:srgbClr val="EAEAEA"/>
          </a:solidFill>
        </p:spPr>
        <p:txBody>
          <a:bodyPr/>
          <a:lstStyle>
            <a:lvl1pPr marL="0" indent="0">
              <a:buFontTx/>
              <a:buNone/>
              <a:defRPr lang="en-US" sz="1600" i="1" baseline="0" smtClean="0">
                <a:latin typeface="+mn-lt"/>
                <a:cs typeface="Arial" panose="020B0604020202020204" pitchFamily="34" charset="0"/>
              </a:defRPr>
            </a:lvl1pPr>
          </a:lstStyle>
          <a:p>
            <a:pPr lvl="0"/>
            <a:r>
              <a:rPr lang="en-US" noProof="0" dirty="0"/>
              <a:t>Click icon to add picture</a:t>
            </a:r>
          </a:p>
        </p:txBody>
      </p:sp>
      <p:sp>
        <p:nvSpPr>
          <p:cNvPr id="29" name="Picture Placeholder 28"/>
          <p:cNvSpPr>
            <a:spLocks noGrp="1"/>
          </p:cNvSpPr>
          <p:nvPr>
            <p:ph type="pic" sz="quarter" idx="13"/>
          </p:nvPr>
        </p:nvSpPr>
        <p:spPr>
          <a:xfrm>
            <a:off x="8046689" y="204854"/>
            <a:ext cx="1709612" cy="572422"/>
          </a:xfrm>
          <a:solidFill>
            <a:srgbClr val="EAEAEA"/>
          </a:solidFill>
        </p:spPr>
        <p:txBody>
          <a:bodyPr/>
          <a:lstStyle>
            <a:lvl1pPr marL="0" indent="0">
              <a:buFontTx/>
              <a:buNone/>
              <a:defRPr sz="900" baseline="0"/>
            </a:lvl1pPr>
          </a:lstStyle>
          <a:p>
            <a:pPr lvl="0"/>
            <a:r>
              <a:rPr lang="en-US" noProof="0" dirty="0"/>
              <a:t>Click icon to add picture</a:t>
            </a:r>
          </a:p>
        </p:txBody>
      </p:sp>
      <p:sp>
        <p:nvSpPr>
          <p:cNvPr id="42" name="Picture Placeholder 28"/>
          <p:cNvSpPr>
            <a:spLocks noGrp="1"/>
          </p:cNvSpPr>
          <p:nvPr>
            <p:ph type="pic" sz="quarter" idx="17"/>
          </p:nvPr>
        </p:nvSpPr>
        <p:spPr>
          <a:xfrm>
            <a:off x="7877639" y="1120002"/>
            <a:ext cx="1691664" cy="1583552"/>
          </a:xfrm>
        </p:spPr>
        <p:txBody>
          <a:bodyPr/>
          <a:lstStyle>
            <a:lvl1pPr marL="0" indent="0">
              <a:buFontTx/>
              <a:buNone/>
              <a:defRPr lang="en-US" sz="900" i="1" smtClean="0">
                <a:cs typeface="Arial" panose="020B0604020202020204" pitchFamily="34" charset="0"/>
              </a:defRPr>
            </a:lvl1pPr>
          </a:lstStyle>
          <a:p>
            <a:pPr lvl="0"/>
            <a:r>
              <a:rPr lang="en-US" noProof="0" dirty="0"/>
              <a:t>Click icon to add picture</a:t>
            </a:r>
          </a:p>
        </p:txBody>
      </p:sp>
      <p:sp>
        <p:nvSpPr>
          <p:cNvPr id="43" name="Text Placeholder 38"/>
          <p:cNvSpPr>
            <a:spLocks noGrp="1"/>
          </p:cNvSpPr>
          <p:nvPr>
            <p:ph type="body" sz="quarter" idx="18"/>
          </p:nvPr>
        </p:nvSpPr>
        <p:spPr>
          <a:xfrm>
            <a:off x="7877639" y="2901614"/>
            <a:ext cx="1778376" cy="706939"/>
          </a:xfrm>
        </p:spPr>
        <p:txBody>
          <a:bodyPr tIns="0" rIns="0" bIns="0"/>
          <a:lstStyle>
            <a:lvl1pPr marL="0" indent="0">
              <a:spcBef>
                <a:spcPts val="0"/>
              </a:spcBef>
              <a:spcAft>
                <a:spcPts val="0"/>
              </a:spcAft>
              <a:buFontTx/>
              <a:buNone/>
              <a:defRPr lang="en-US" sz="900" b="1" dirty="0">
                <a:solidFill>
                  <a:srgbClr val="FFFFFF"/>
                </a:solidFill>
                <a:ea typeface="HelvNeue Medium for IBM" panose="020B0604020202020204" pitchFamily="34" charset="0"/>
                <a:cs typeface="Arial" panose="020B0604020202020204" pitchFamily="34" charset="0"/>
              </a:defRPr>
            </a:lvl1pPr>
            <a:lvl2pPr marL="0" indent="0">
              <a:spcAft>
                <a:spcPts val="0"/>
              </a:spcAft>
              <a:buFontTx/>
              <a:buNone/>
              <a:defRPr sz="900" baseline="0">
                <a:solidFill>
                  <a:schemeClr val="bg1"/>
                </a:solidFill>
              </a:defRPr>
            </a:lvl2pPr>
            <a:lvl3pPr marL="0" indent="0">
              <a:spcAft>
                <a:spcPts val="0"/>
              </a:spcAft>
              <a:buFontTx/>
              <a:buNone/>
              <a:defRPr sz="900" baseline="0">
                <a:solidFill>
                  <a:schemeClr val="bg1"/>
                </a:solidFill>
              </a:defRPr>
            </a:lvl3pPr>
            <a:lvl4pPr marL="0" indent="0">
              <a:spcBef>
                <a:spcPts val="0"/>
              </a:spcBef>
              <a:spcAft>
                <a:spcPts val="0"/>
              </a:spcAft>
              <a:buClrTx/>
              <a:buFontTx/>
              <a:buNone/>
              <a:defRPr sz="900" baseline="0">
                <a:solidFill>
                  <a:schemeClr val="bg1"/>
                </a:solidFill>
              </a:defRPr>
            </a:lvl4pPr>
            <a:lvl5pPr marL="0" indent="0">
              <a:spcBef>
                <a:spcPts val="0"/>
              </a:spcBef>
              <a:spcAft>
                <a:spcPts val="0"/>
              </a:spcAft>
              <a:buClrTx/>
              <a:buFontTx/>
              <a:buNone/>
              <a:defRPr sz="90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36057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4.png"/><Relationship Id="rId13" Type="http://schemas.openxmlformats.org/officeDocument/2006/relationships/image" Target="../media/image25.png"/><Relationship Id="rId14" Type="http://schemas.openxmlformats.org/officeDocument/2006/relationships/image" Target="../media/image26.png"/><Relationship Id="rId15" Type="http://schemas.openxmlformats.org/officeDocument/2006/relationships/image" Target="../media/image27.png"/><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38593"/>
            <a:ext cx="10058400" cy="3784718"/>
          </a:xfrm>
          <a:prstGeom prst="rect">
            <a:avLst/>
          </a:prstGeom>
        </p:spPr>
      </p:pic>
      <p:sp>
        <p:nvSpPr>
          <p:cNvPr id="3" name="Rectangle 4"/>
          <p:cNvSpPr txBox="1">
            <a:spLocks noChangeArrowheads="1"/>
          </p:cNvSpPr>
          <p:nvPr/>
        </p:nvSpPr>
        <p:spPr>
          <a:xfrm>
            <a:off x="260745" y="1537442"/>
            <a:ext cx="9494775" cy="1221635"/>
          </a:xfrm>
          <a:prstGeom prst="rect">
            <a:avLst/>
          </a:prstGeom>
        </p:spPr>
        <p:txBody>
          <a:bodyPr/>
          <a:lst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a:lstStyle>
          <a:p>
            <a:r>
              <a:rPr lang="en-US" sz="3200" b="1" smtClean="0">
                <a:latin typeface="+mj-lt"/>
              </a:rPr>
              <a:t>Cognitive Technical Assistant</a:t>
            </a:r>
            <a:br>
              <a:rPr lang="en-US" sz="3200" b="1" smtClean="0">
                <a:latin typeface="+mj-lt"/>
              </a:rPr>
            </a:br>
            <a:endParaRPr lang="en-US" sz="3200" b="1" dirty="0" smtClean="0">
              <a:latin typeface="+mj-lt"/>
            </a:endParaRPr>
          </a:p>
        </p:txBody>
      </p:sp>
      <p:grpSp>
        <p:nvGrpSpPr>
          <p:cNvPr id="13" name="Group 12"/>
          <p:cNvGrpSpPr/>
          <p:nvPr/>
        </p:nvGrpSpPr>
        <p:grpSpPr>
          <a:xfrm>
            <a:off x="291848" y="575183"/>
            <a:ext cx="9123004" cy="412369"/>
            <a:chOff x="150813" y="602615"/>
            <a:chExt cx="8793366" cy="368873"/>
          </a:xfrm>
        </p:grpSpPr>
        <p:pic>
          <p:nvPicPr>
            <p:cNvPr id="10" name="Picture 13" descr="Analytics-pos-inline.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50813" y="630175"/>
              <a:ext cx="1209675"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ibm_sp_lockup_western-0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26547" y="602615"/>
              <a:ext cx="817632" cy="310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ine 4"/>
            <p:cNvSpPr>
              <a:spLocks noChangeShapeType="1"/>
            </p:cNvSpPr>
            <p:nvPr/>
          </p:nvSpPr>
          <p:spPr bwMode="auto">
            <a:xfrm flipH="1">
              <a:off x="260350" y="906463"/>
              <a:ext cx="8621713"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14" name="Rectangle 5"/>
          <p:cNvSpPr txBox="1">
            <a:spLocks noChangeArrowheads="1"/>
          </p:cNvSpPr>
          <p:nvPr/>
        </p:nvSpPr>
        <p:spPr>
          <a:xfrm>
            <a:off x="302878" y="914860"/>
            <a:ext cx="9452642" cy="502920"/>
          </a:xfrm>
          <a:prstGeom prst="rect">
            <a:avLst/>
          </a:prstGeom>
        </p:spPr>
        <p:txBody>
          <a:bodyPr>
            <a:noAutofit/>
          </a:bodyPr>
          <a:lst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a:lstStyle>
          <a:p>
            <a:pPr marL="0" indent="0" algn="l">
              <a:spcBef>
                <a:spcPts val="0"/>
              </a:spcBef>
              <a:buNone/>
            </a:pPr>
            <a:endParaRPr lang="en-US" sz="800" dirty="0" smtClean="0">
              <a:sym typeface="Arial" charset="0"/>
            </a:endParaRPr>
          </a:p>
        </p:txBody>
      </p:sp>
      <p:sp>
        <p:nvSpPr>
          <p:cNvPr id="4" name="TextBox 3"/>
          <p:cNvSpPr txBox="1"/>
          <p:nvPr/>
        </p:nvSpPr>
        <p:spPr>
          <a:xfrm>
            <a:off x="150471" y="2605538"/>
            <a:ext cx="8416098" cy="35634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Helvetica Light"/>
              </a:rPr>
              <a:t>Presented by:</a:t>
            </a:r>
            <a:r>
              <a:rPr kumimoji="0" lang="en-US" sz="1800" b="0" i="0" u="none" strike="noStrike" cap="none" spc="0" normalizeH="0" dirty="0" smtClean="0">
                <a:ln>
                  <a:noFill/>
                </a:ln>
                <a:solidFill>
                  <a:srgbClr val="000000"/>
                </a:solidFill>
                <a:effectLst/>
                <a:uFillTx/>
                <a:latin typeface="+mn-lt"/>
                <a:ea typeface="+mn-ea"/>
                <a:cs typeface="+mn-cs"/>
                <a:sym typeface="Helvetica Light"/>
              </a:rPr>
              <a:t>  Caroline Matthews</a:t>
            </a:r>
            <a:endParaRPr kumimoji="0" lang="en-US" sz="18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6345794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3438593"/>
            <a:ext cx="10058400" cy="3784718"/>
          </a:xfrm>
          <a:prstGeom prst="rect">
            <a:avLst/>
          </a:prstGeom>
        </p:spPr>
      </p:pic>
      <p:sp>
        <p:nvSpPr>
          <p:cNvPr id="3" name="Rectangle 4"/>
          <p:cNvSpPr txBox="1">
            <a:spLocks noChangeArrowheads="1"/>
          </p:cNvSpPr>
          <p:nvPr/>
        </p:nvSpPr>
        <p:spPr>
          <a:xfrm>
            <a:off x="281812" y="2536698"/>
            <a:ext cx="9494775" cy="1221635"/>
          </a:xfrm>
          <a:prstGeom prst="rect">
            <a:avLst/>
          </a:prstGeom>
        </p:spPr>
        <p:txBody>
          <a:bodyPr/>
          <a:lst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a:lstStyle>
          <a:p>
            <a:r>
              <a:rPr lang="en-US" sz="3200" b="1" dirty="0" smtClean="0">
                <a:latin typeface="+mj-lt"/>
              </a:rPr>
              <a:t>Wrap-Up</a:t>
            </a:r>
            <a:br>
              <a:rPr lang="en-US" sz="3200" b="1" dirty="0" smtClean="0">
                <a:latin typeface="+mj-lt"/>
              </a:rPr>
            </a:br>
            <a:endParaRPr lang="en-US" sz="3200" b="1" dirty="0" smtClean="0">
              <a:latin typeface="+mj-lt"/>
            </a:endParaRPr>
          </a:p>
        </p:txBody>
      </p:sp>
    </p:spTree>
    <p:extLst>
      <p:ext uri="{BB962C8B-B14F-4D97-AF65-F5344CB8AC3E}">
        <p14:creationId xmlns:p14="http://schemas.microsoft.com/office/powerpoint/2010/main" val="132875577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93065"/>
            <a:ext cx="10058400" cy="51023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b="1" dirty="0" smtClean="0">
                <a:solidFill>
                  <a:srgbClr val="6094CE"/>
                </a:solidFill>
              </a:rPr>
              <a:t>Value Proposition</a:t>
            </a:r>
            <a:endParaRPr kumimoji="0" lang="en-US" sz="2800" b="1" i="0" u="none" strike="noStrike" cap="none" spc="0" normalizeH="0" baseline="0" dirty="0">
              <a:ln>
                <a:noFill/>
              </a:ln>
              <a:solidFill>
                <a:srgbClr val="6094CE"/>
              </a:solidFill>
              <a:effectLst/>
              <a:uFillTx/>
              <a:sym typeface="Helvetica Light"/>
            </a:endParaRPr>
          </a:p>
        </p:txBody>
      </p:sp>
      <p:sp>
        <p:nvSpPr>
          <p:cNvPr id="4" name="TextBox 3"/>
          <p:cNvSpPr txBox="1"/>
          <p:nvPr/>
        </p:nvSpPr>
        <p:spPr>
          <a:xfrm>
            <a:off x="167831" y="1176065"/>
            <a:ext cx="9491239" cy="35634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t">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sym typeface="Helvetica Light"/>
              </a:rPr>
              <a:t>The Cognitive</a:t>
            </a:r>
            <a:r>
              <a:rPr kumimoji="0" lang="en-US" sz="1800" b="0" i="0" u="none" strike="noStrike" cap="none" spc="0" normalizeH="0" dirty="0" smtClean="0">
                <a:ln>
                  <a:noFill/>
                </a:ln>
                <a:solidFill>
                  <a:srgbClr val="000000"/>
                </a:solidFill>
                <a:effectLst/>
                <a:uFillTx/>
                <a:sym typeface="Helvetica Light"/>
              </a:rPr>
              <a:t> Technical Assistant can </a:t>
            </a:r>
            <a:r>
              <a:rPr lang="en-US" sz="1600" dirty="0" smtClean="0">
                <a:solidFill>
                  <a:srgbClr val="000000"/>
                </a:solidFill>
              </a:rPr>
              <a:t>optimize operations and improve knowledge management.</a:t>
            </a:r>
          </a:p>
        </p:txBody>
      </p:sp>
      <p:graphicFrame>
        <p:nvGraphicFramePr>
          <p:cNvPr id="6" name="Table 5"/>
          <p:cNvGraphicFramePr>
            <a:graphicFrameLocks noGrp="1"/>
          </p:cNvGraphicFramePr>
          <p:nvPr>
            <p:extLst>
              <p:ext uri="{D42A27DB-BD31-4B8C-83A1-F6EECF244321}">
                <p14:modId xmlns:p14="http://schemas.microsoft.com/office/powerpoint/2010/main" val="189302167"/>
              </p:ext>
            </p:extLst>
          </p:nvPr>
        </p:nvGraphicFramePr>
        <p:xfrm>
          <a:off x="335664" y="1959145"/>
          <a:ext cx="9028254" cy="2809240"/>
        </p:xfrm>
        <a:graphic>
          <a:graphicData uri="http://schemas.openxmlformats.org/drawingml/2006/table">
            <a:tbl>
              <a:tblPr firstRow="1" bandRow="1">
                <a:tableStyleId>{5940675A-B579-460E-94D1-54222C63F5DA}</a:tableStyleId>
              </a:tblPr>
              <a:tblGrid>
                <a:gridCol w="4514127"/>
                <a:gridCol w="4514127"/>
              </a:tblGrid>
              <a:tr h="370840">
                <a:tc>
                  <a:txBody>
                    <a:bodyPr/>
                    <a:lstStyle/>
                    <a:p>
                      <a:r>
                        <a:rPr lang="en-US" b="1" dirty="0" smtClean="0">
                          <a:solidFill>
                            <a:schemeClr val="bg2"/>
                          </a:solidFill>
                        </a:rPr>
                        <a:t>Current</a:t>
                      </a:r>
                      <a:endParaRPr lang="en-US" b="1" dirty="0">
                        <a:solidFill>
                          <a:schemeClr val="bg2"/>
                        </a:solidFill>
                      </a:endParaRPr>
                    </a:p>
                  </a:txBody>
                  <a:tcPr>
                    <a:solidFill>
                      <a:srgbClr val="6094CE"/>
                    </a:solidFill>
                  </a:tcPr>
                </a:tc>
                <a:tc>
                  <a:txBody>
                    <a:bodyPr/>
                    <a:lstStyle/>
                    <a:p>
                      <a:r>
                        <a:rPr lang="en-US" b="1" dirty="0" smtClean="0">
                          <a:solidFill>
                            <a:schemeClr val="bg2"/>
                          </a:solidFill>
                        </a:rPr>
                        <a:t>With Cognitive Technical Assistant</a:t>
                      </a:r>
                      <a:endParaRPr lang="en-US" b="1" dirty="0">
                        <a:solidFill>
                          <a:schemeClr val="bg2"/>
                        </a:solidFill>
                      </a:endParaRPr>
                    </a:p>
                  </a:txBody>
                  <a:tcPr>
                    <a:solidFill>
                      <a:srgbClr val="6094CE"/>
                    </a:solidFill>
                  </a:tcPr>
                </a:tc>
              </a:tr>
              <a:tr h="370840">
                <a:tc>
                  <a:txBody>
                    <a:bodyPr/>
                    <a:lstStyle/>
                    <a:p>
                      <a:pPr marL="285750" indent="-285750" algn="l">
                        <a:buFont typeface="Arial" charset="0"/>
                        <a:buChar char="•"/>
                      </a:pPr>
                      <a:r>
                        <a:rPr lang="en-US" baseline="0" dirty="0" smtClean="0"/>
                        <a:t>Workers (engineers, operators, service technicians) spend 30 minutes to read and understand information required to address an incident or operational procedure.</a:t>
                      </a:r>
                    </a:p>
                    <a:p>
                      <a:pPr marL="285750" indent="-285750" algn="l">
                        <a:buFont typeface="Arial" charset="0"/>
                        <a:buChar char="•"/>
                      </a:pPr>
                      <a:endParaRPr lang="en-US" baseline="0" dirty="0" smtClean="0"/>
                    </a:p>
                    <a:p>
                      <a:pPr marL="285750" indent="-285750" algn="l">
                        <a:buFont typeface="Arial" charset="0"/>
                        <a:buChar char="•"/>
                      </a:pPr>
                      <a:r>
                        <a:rPr lang="en-US" baseline="0" dirty="0" smtClean="0"/>
                        <a:t>Average 5 incidents/procedures a day</a:t>
                      </a:r>
                    </a:p>
                    <a:p>
                      <a:pPr marL="285750" indent="-285750" algn="l">
                        <a:buFont typeface="Arial" charset="0"/>
                        <a:buChar char="•"/>
                      </a:pPr>
                      <a:endParaRPr lang="en-US" baseline="0" dirty="0" smtClean="0"/>
                    </a:p>
                    <a:p>
                      <a:pPr marL="285750" indent="-285750" algn="l">
                        <a:buFont typeface="Arial" charset="0"/>
                        <a:buChar char="•"/>
                      </a:pPr>
                      <a:r>
                        <a:rPr lang="en-US" baseline="0" dirty="0" smtClean="0"/>
                        <a:t>150 minutes (2 ½ hours) each day on searching for information </a:t>
                      </a:r>
                      <a:endParaRPr lang="en-US" dirty="0"/>
                    </a:p>
                  </a:txBody>
                  <a:tcPr/>
                </a:tc>
                <a:tc>
                  <a:txBody>
                    <a:bodyPr/>
                    <a:lstStyle/>
                    <a:p>
                      <a:pPr marL="285750" indent="-285750" algn="l">
                        <a:buFont typeface="Arial" charset="0"/>
                        <a:buChar char="•"/>
                      </a:pPr>
                      <a:r>
                        <a:rPr lang="en-US" dirty="0" smtClean="0"/>
                        <a:t>Each worker spends 5 minutes to search and gather relevant information related</a:t>
                      </a:r>
                      <a:r>
                        <a:rPr lang="en-US" baseline="0" dirty="0" smtClean="0"/>
                        <a:t> to an incident or operational procedure.</a:t>
                      </a:r>
                    </a:p>
                    <a:p>
                      <a:pPr marL="285750" indent="-285750" algn="l">
                        <a:buFont typeface="Arial" charset="0"/>
                        <a:buChar char="•"/>
                      </a:pPr>
                      <a:endParaRPr lang="en-US" dirty="0" smtClean="0"/>
                    </a:p>
                    <a:p>
                      <a:pPr marL="285750" indent="-285750" algn="l">
                        <a:buFont typeface="Arial" charset="0"/>
                        <a:buChar char="•"/>
                      </a:pPr>
                      <a:r>
                        <a:rPr lang="en-US" dirty="0" smtClean="0"/>
                        <a:t>Average </a:t>
                      </a:r>
                      <a:r>
                        <a:rPr lang="en-US" baseline="0" dirty="0" smtClean="0"/>
                        <a:t>5 incidents/procedures a day</a:t>
                      </a:r>
                    </a:p>
                    <a:p>
                      <a:pPr marL="285750" indent="-285750" algn="l">
                        <a:buFont typeface="Arial" charset="0"/>
                        <a:buChar char="•"/>
                      </a:pPr>
                      <a:endParaRPr lang="en-US" baseline="0" dirty="0" smtClean="0"/>
                    </a:p>
                    <a:p>
                      <a:pPr marL="285750" indent="-285750" algn="l">
                        <a:buFont typeface="Arial" charset="0"/>
                        <a:buChar char="•"/>
                      </a:pPr>
                      <a:r>
                        <a:rPr lang="en-US" baseline="0" dirty="0" smtClean="0"/>
                        <a:t>25 minutes per day spent on researching</a:t>
                      </a:r>
                    </a:p>
                    <a:p>
                      <a:pPr marL="285750" indent="-285750" algn="l">
                        <a:buFont typeface="Arial" charset="0"/>
                        <a:buChar char="•"/>
                      </a:pPr>
                      <a:endParaRPr lang="en-US" baseline="0" dirty="0" smtClean="0"/>
                    </a:p>
                    <a:p>
                      <a:pPr marL="285750" indent="-285750" algn="l">
                        <a:buFont typeface="Arial" charset="0"/>
                        <a:buChar char="•"/>
                      </a:pPr>
                      <a:r>
                        <a:rPr lang="en-US" baseline="0" dirty="0" smtClean="0"/>
                        <a:t>For 500 engineers/operators/service technicians this frees up more than a </a:t>
                      </a:r>
                      <a:r>
                        <a:rPr lang="en-US" b="1" baseline="0" dirty="0" smtClean="0"/>
                        <a:t>1000 extra hours each day.</a:t>
                      </a:r>
                    </a:p>
                  </a:txBody>
                  <a:tcPr/>
                </a:tc>
              </a:tr>
            </a:tbl>
          </a:graphicData>
        </a:graphic>
      </p:graphicFrame>
      <p:sp>
        <p:nvSpPr>
          <p:cNvPr id="7" name="TextBox 6"/>
          <p:cNvSpPr txBox="1"/>
          <p:nvPr/>
        </p:nvSpPr>
        <p:spPr>
          <a:xfrm>
            <a:off x="335664" y="5056620"/>
            <a:ext cx="9155575" cy="1802896"/>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2000" b="1" dirty="0" smtClean="0">
                <a:solidFill>
                  <a:srgbClr val="000000"/>
                </a:solidFill>
              </a:rPr>
              <a:t>Results</a:t>
            </a:r>
            <a:r>
              <a:rPr kumimoji="0" lang="en-US" sz="2000" b="1" i="0" u="none" strike="noStrike" cap="none" spc="0" normalizeH="0" baseline="0" dirty="0" smtClean="0">
                <a:ln>
                  <a:noFill/>
                </a:ln>
                <a:solidFill>
                  <a:srgbClr val="000000"/>
                </a:solidFill>
                <a:effectLst/>
                <a:uFillTx/>
                <a:sym typeface="Helvetica Light"/>
              </a:rPr>
              <a:t>:</a:t>
            </a:r>
          </a:p>
          <a:p>
            <a:pPr marL="0" marR="0" indent="0" algn="l" defTabSz="584200" rtl="0" fontAlgn="auto" latinLnBrk="1" hangingPunct="0">
              <a:lnSpc>
                <a:spcPct val="100000"/>
              </a:lnSpc>
              <a:spcBef>
                <a:spcPts val="0"/>
              </a:spcBef>
              <a:spcAft>
                <a:spcPts val="0"/>
              </a:spcAft>
              <a:buClrTx/>
              <a:buSzTx/>
              <a:buFontTx/>
              <a:buNone/>
              <a:tabLst/>
            </a:pPr>
            <a:endParaRPr kumimoji="0" lang="en-US" sz="2000" b="0" i="0" u="none" strike="noStrike" cap="none" spc="0" normalizeH="0" baseline="0" dirty="0" smtClean="0">
              <a:ln>
                <a:noFill/>
              </a:ln>
              <a:solidFill>
                <a:srgbClr val="000000"/>
              </a:solidFill>
              <a:effectLst/>
              <a:uFillTx/>
              <a:sym typeface="Helvetica Light"/>
            </a:endParaRPr>
          </a:p>
          <a:p>
            <a:pPr marL="0" marR="0" indent="0" algn="l" defTabSz="584200" rtl="0" fontAlgn="auto" latinLnBrk="1" hangingPunct="0">
              <a:lnSpc>
                <a:spcPct val="100000"/>
              </a:lnSpc>
              <a:spcBef>
                <a:spcPts val="0"/>
              </a:spcBef>
              <a:spcAft>
                <a:spcPts val="0"/>
              </a:spcAft>
              <a:buClrTx/>
              <a:buSzTx/>
              <a:buFontTx/>
              <a:buNone/>
              <a:tabLst/>
            </a:pPr>
            <a:r>
              <a:rPr lang="en-US" sz="1800" dirty="0" smtClean="0">
                <a:solidFill>
                  <a:srgbClr val="000000"/>
                </a:solidFill>
              </a:rPr>
              <a:t>1.) Faster response to outages or incidents</a:t>
            </a:r>
          </a:p>
          <a:p>
            <a:pPr marL="0" marR="0" indent="0" algn="l" defTabSz="584200" rtl="0" fontAlgn="auto" latinLnBrk="1" hangingPunct="0">
              <a:lnSpc>
                <a:spcPct val="100000"/>
              </a:lnSpc>
              <a:spcBef>
                <a:spcPts val="0"/>
              </a:spcBef>
              <a:spcAft>
                <a:spcPts val="0"/>
              </a:spcAft>
              <a:buClrTx/>
              <a:buSzTx/>
              <a:buFontTx/>
              <a:buNone/>
              <a:tabLst/>
            </a:pPr>
            <a:r>
              <a:rPr lang="en-US" sz="1800" dirty="0" smtClean="0">
                <a:solidFill>
                  <a:srgbClr val="000000"/>
                </a:solidFill>
              </a:rPr>
              <a:t>2.) Improved quality of response, better contextual information available faster</a:t>
            </a:r>
          </a:p>
          <a:p>
            <a:pPr marL="0" marR="0" indent="0" algn="l" defTabSz="584200" rtl="0" fontAlgn="auto" latinLnBrk="1" hangingPunct="0">
              <a:lnSpc>
                <a:spcPct val="100000"/>
              </a:lnSpc>
              <a:spcBef>
                <a:spcPts val="0"/>
              </a:spcBef>
              <a:spcAft>
                <a:spcPts val="0"/>
              </a:spcAft>
              <a:buClrTx/>
              <a:buSzTx/>
              <a:buFontTx/>
              <a:buNone/>
              <a:tabLst/>
            </a:pPr>
            <a:r>
              <a:rPr lang="en-US" sz="1800" dirty="0" smtClean="0">
                <a:solidFill>
                  <a:srgbClr val="000000"/>
                </a:solidFill>
              </a:rPr>
              <a:t>3.) Continuous improvement as system learns from experiences.</a:t>
            </a:r>
          </a:p>
          <a:p>
            <a:pPr marL="0" marR="0" indent="0" algn="l" defTabSz="584200" rtl="0" fontAlgn="auto" latinLnBrk="1" hangingPunct="0">
              <a:lnSpc>
                <a:spcPct val="100000"/>
              </a:lnSpc>
              <a:spcBef>
                <a:spcPts val="0"/>
              </a:spcBef>
              <a:spcAft>
                <a:spcPts val="0"/>
              </a:spcAft>
              <a:buClrTx/>
              <a:buSzTx/>
              <a:buFontTx/>
              <a:buNone/>
              <a:tabLst/>
            </a:pPr>
            <a:r>
              <a:rPr lang="en-US" sz="1800" dirty="0" smtClean="0">
                <a:solidFill>
                  <a:srgbClr val="000000"/>
                </a:solidFill>
              </a:rPr>
              <a:t>4.) More time available to address other high value work.</a:t>
            </a:r>
          </a:p>
        </p:txBody>
      </p:sp>
    </p:spTree>
    <p:extLst>
      <p:ext uri="{BB962C8B-B14F-4D97-AF65-F5344CB8AC3E}">
        <p14:creationId xmlns:p14="http://schemas.microsoft.com/office/powerpoint/2010/main" val="102392375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2"/>
          <p:cNvSpPr txBox="1">
            <a:spLocks noChangeArrowheads="1"/>
          </p:cNvSpPr>
          <p:nvPr/>
        </p:nvSpPr>
        <p:spPr bwMode="auto">
          <a:xfrm>
            <a:off x="3895725" y="519113"/>
            <a:ext cx="1981200" cy="461962"/>
          </a:xfrm>
          <a:prstGeom prst="rect">
            <a:avLst/>
          </a:prstGeom>
          <a:noFill/>
          <a:ln w="9525">
            <a:noFill/>
            <a:miter lim="800000"/>
            <a:headEnd/>
            <a:tailEnd/>
          </a:ln>
        </p:spPr>
        <p:txBody>
          <a:bodyPr>
            <a:spAutoFit/>
          </a:bodyPr>
          <a:lstStyle/>
          <a:p>
            <a:pPr algn="ctr"/>
            <a:r>
              <a:rPr lang="en-US" altLang="en-US" sz="1200" dirty="0"/>
              <a:t>Chemicals and Petroleum</a:t>
            </a:r>
          </a:p>
          <a:p>
            <a:pPr algn="ctr"/>
            <a:endParaRPr lang="en-IN" altLang="en-US" sz="1200" dirty="0"/>
          </a:p>
        </p:txBody>
      </p:sp>
      <p:sp>
        <p:nvSpPr>
          <p:cNvPr id="30" name="Rectangle 29"/>
          <p:cNvSpPr/>
          <p:nvPr/>
        </p:nvSpPr>
        <p:spPr>
          <a:xfrm>
            <a:off x="7524750" y="3975100"/>
            <a:ext cx="2232025" cy="1587500"/>
          </a:xfrm>
          <a:prstGeom prst="rect">
            <a:avLst/>
          </a:prstGeom>
          <a:solidFill>
            <a:srgbClr val="00AF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8824" fontAlgn="auto">
              <a:spcBef>
                <a:spcPts val="0"/>
              </a:spcBef>
              <a:spcAft>
                <a:spcPts val="0"/>
              </a:spcAft>
              <a:defRPr/>
            </a:pPr>
            <a:endParaRPr lang="en-US" sz="2006" dirty="0">
              <a:cs typeface="Arial" panose="020B0604020202020204" pitchFamily="34" charset="0"/>
            </a:endParaRPr>
          </a:p>
        </p:txBody>
      </p:sp>
      <p:sp>
        <p:nvSpPr>
          <p:cNvPr id="31" name="TextBox 30"/>
          <p:cNvSpPr txBox="1"/>
          <p:nvPr/>
        </p:nvSpPr>
        <p:spPr>
          <a:xfrm>
            <a:off x="7588250" y="4005263"/>
            <a:ext cx="2066925" cy="1495425"/>
          </a:xfrm>
          <a:prstGeom prst="rect">
            <a:avLst/>
          </a:prstGeom>
          <a:noFill/>
        </p:spPr>
        <p:txBody>
          <a:bodyPr>
            <a:spAutoFit/>
          </a:bodyPr>
          <a:lstStyle/>
          <a:p>
            <a:pPr>
              <a:spcBef>
                <a:spcPts val="0"/>
              </a:spcBef>
              <a:spcAft>
                <a:spcPts val="600"/>
              </a:spcAft>
              <a:defRPr/>
            </a:pPr>
            <a:r>
              <a:rPr lang="en-US" sz="1200" b="1" dirty="0">
                <a:solidFill>
                  <a:schemeClr val="bg1"/>
                </a:solidFill>
                <a:latin typeface="Arial" panose="020B0604020202020204" pitchFamily="34" charset="0"/>
                <a:cs typeface="Arial" panose="020B0604020202020204" pitchFamily="34" charset="0"/>
              </a:rPr>
              <a:t>Solution components</a:t>
            </a:r>
          </a:p>
          <a:p>
            <a:pPr marL="91440" indent="-91440">
              <a:lnSpc>
                <a:spcPts val="1100"/>
              </a:lnSpc>
              <a:spcAft>
                <a:spcPts val="400"/>
              </a:spcAft>
              <a:buClr>
                <a:schemeClr val="bg1"/>
              </a:buClr>
              <a:buFont typeface="Arial" panose="020B0604020202020204" pitchFamily="34" charset="0"/>
              <a:buChar char="•"/>
              <a:defRPr/>
            </a:pPr>
            <a:r>
              <a:rPr lang="en-US" sz="1000" dirty="0">
                <a:latin typeface="Arial" pitchFamily="34" charset="0"/>
                <a:cs typeface="Arial" pitchFamily="34" charset="0"/>
              </a:rPr>
              <a:t>IBM</a:t>
            </a:r>
            <a:r>
              <a:rPr lang="en-US" sz="1000" baseline="30000" dirty="0">
                <a:latin typeface="Arial" pitchFamily="34" charset="0"/>
                <a:cs typeface="Arial" pitchFamily="34" charset="0"/>
              </a:rPr>
              <a:t>®</a:t>
            </a:r>
            <a:r>
              <a:rPr lang="en-US" sz="1000" dirty="0">
                <a:latin typeface="Arial" pitchFamily="34" charset="0"/>
                <a:cs typeface="Arial" pitchFamily="34" charset="0"/>
              </a:rPr>
              <a:t> Global Business Services</a:t>
            </a:r>
            <a:r>
              <a:rPr lang="en-US" sz="1000" baseline="30000" dirty="0">
                <a:latin typeface="Arial" pitchFamily="34" charset="0"/>
                <a:cs typeface="Arial" pitchFamily="34" charset="0"/>
              </a:rPr>
              <a:t>® </a:t>
            </a:r>
            <a:r>
              <a:rPr lang="en-US" sz="1000" dirty="0"/>
              <a:t>– Business Consulting Services</a:t>
            </a:r>
            <a:endParaRPr lang="en-US" sz="1000" dirty="0">
              <a:latin typeface="Arial" pitchFamily="34" charset="0"/>
              <a:cs typeface="Arial" pitchFamily="34" charset="0"/>
            </a:endParaRPr>
          </a:p>
          <a:p>
            <a:pPr marL="91440" indent="-91440">
              <a:lnSpc>
                <a:spcPts val="1100"/>
              </a:lnSpc>
              <a:spcAft>
                <a:spcPts val="400"/>
              </a:spcAft>
              <a:buClr>
                <a:schemeClr val="bg1"/>
              </a:buClr>
              <a:buFont typeface="Arial" panose="020B0604020202020204" pitchFamily="34" charset="0"/>
              <a:buChar char="•"/>
              <a:defRPr/>
            </a:pPr>
            <a:r>
              <a:rPr lang="en-US" sz="1000" dirty="0">
                <a:latin typeface="Arial" pitchFamily="34" charset="0"/>
                <a:cs typeface="Arial" pitchFamily="34" charset="0"/>
              </a:rPr>
              <a:t>IBM Research</a:t>
            </a:r>
          </a:p>
          <a:p>
            <a:pPr marL="91440" indent="-91440">
              <a:lnSpc>
                <a:spcPts val="1100"/>
              </a:lnSpc>
              <a:spcAft>
                <a:spcPts val="400"/>
              </a:spcAft>
              <a:buClr>
                <a:schemeClr val="bg1"/>
              </a:buClr>
              <a:buFont typeface="Arial" panose="020B0604020202020204" pitchFamily="34" charset="0"/>
              <a:buChar char="•"/>
              <a:defRPr/>
            </a:pPr>
            <a:r>
              <a:rPr lang="en-US" sz="1000" dirty="0">
                <a:latin typeface="Arial" pitchFamily="34" charset="0"/>
                <a:cs typeface="Arial" pitchFamily="34" charset="0"/>
              </a:rPr>
              <a:t>IBM Watson</a:t>
            </a:r>
            <a:r>
              <a:rPr lang="en-US" sz="1000" baseline="30000" dirty="0"/>
              <a:t>™</a:t>
            </a:r>
            <a:r>
              <a:rPr lang="en-US" sz="1000" dirty="0"/>
              <a:t> </a:t>
            </a:r>
            <a:r>
              <a:rPr lang="en-US" sz="1000" dirty="0" smtClean="0"/>
              <a:t/>
            </a:r>
            <a:br>
              <a:rPr lang="en-US" sz="1000" dirty="0" smtClean="0"/>
            </a:br>
            <a:r>
              <a:rPr lang="en-US" sz="1000" dirty="0" smtClean="0">
                <a:latin typeface="Arial" pitchFamily="34" charset="0"/>
                <a:cs typeface="Arial" pitchFamily="34" charset="0"/>
              </a:rPr>
              <a:t>Engagement </a:t>
            </a:r>
            <a:r>
              <a:rPr lang="en-US" sz="1000" dirty="0">
                <a:latin typeface="Arial" pitchFamily="34" charset="0"/>
                <a:cs typeface="Arial" pitchFamily="34" charset="0"/>
              </a:rPr>
              <a:t>Advisor</a:t>
            </a:r>
          </a:p>
          <a:p>
            <a:pPr marL="91440" indent="-91440">
              <a:lnSpc>
                <a:spcPts val="1100"/>
              </a:lnSpc>
              <a:spcAft>
                <a:spcPts val="400"/>
              </a:spcAft>
              <a:buClr>
                <a:schemeClr val="bg1"/>
              </a:buClr>
              <a:buFont typeface="Arial" panose="020B0604020202020204" pitchFamily="34" charset="0"/>
              <a:buChar char="•"/>
              <a:defRPr/>
            </a:pPr>
            <a:r>
              <a:rPr lang="en-US" sz="1000" dirty="0">
                <a:latin typeface="Arial" pitchFamily="34" charset="0"/>
                <a:cs typeface="Arial" pitchFamily="34" charset="0"/>
              </a:rPr>
              <a:t>IBM Watson Lab Services</a:t>
            </a:r>
          </a:p>
        </p:txBody>
      </p:sp>
      <p:sp>
        <p:nvSpPr>
          <p:cNvPr id="5124" name="TextBox 36"/>
          <p:cNvSpPr txBox="1">
            <a:spLocks noChangeArrowheads="1"/>
          </p:cNvSpPr>
          <p:nvPr/>
        </p:nvSpPr>
        <p:spPr bwMode="auto">
          <a:xfrm>
            <a:off x="2743200" y="4014788"/>
            <a:ext cx="4498975" cy="769441"/>
          </a:xfrm>
          <a:prstGeom prst="rect">
            <a:avLst/>
          </a:prstGeom>
          <a:noFill/>
          <a:ln w="9525">
            <a:noFill/>
            <a:miter lim="800000"/>
            <a:headEnd/>
            <a:tailEnd/>
          </a:ln>
        </p:spPr>
        <p:txBody>
          <a:bodyPr lIns="0" tIns="0" rIns="0" bIns="0">
            <a:spAutoFit/>
          </a:bodyPr>
          <a:lstStyle/>
          <a:p>
            <a:pPr>
              <a:lnSpc>
                <a:spcPts val="3000"/>
              </a:lnSpc>
            </a:pPr>
            <a:r>
              <a:rPr lang="es-ES" altLang="en-US" sz="2800" b="1" dirty="0" smtClean="0">
                <a:solidFill>
                  <a:srgbClr val="00639C"/>
                </a:solidFill>
              </a:rPr>
              <a:t>Energy company in Australia</a:t>
            </a:r>
            <a:endParaRPr lang="en-US" altLang="en-US" sz="2800" b="1" dirty="0">
              <a:solidFill>
                <a:srgbClr val="00639C"/>
              </a:solidFill>
            </a:endParaRPr>
          </a:p>
        </p:txBody>
      </p:sp>
      <p:sp>
        <p:nvSpPr>
          <p:cNvPr id="5125" name="TextBox 37"/>
          <p:cNvSpPr txBox="1">
            <a:spLocks noChangeArrowheads="1"/>
          </p:cNvSpPr>
          <p:nvPr/>
        </p:nvSpPr>
        <p:spPr bwMode="auto">
          <a:xfrm>
            <a:off x="2743200" y="4865615"/>
            <a:ext cx="4498975" cy="1000125"/>
          </a:xfrm>
          <a:prstGeom prst="rect">
            <a:avLst/>
          </a:prstGeom>
          <a:noFill/>
          <a:ln w="9525">
            <a:noFill/>
            <a:miter lim="800000"/>
            <a:headEnd/>
            <a:tailEnd/>
          </a:ln>
        </p:spPr>
        <p:txBody>
          <a:bodyPr lIns="0" tIns="0" rIns="0" bIns="0">
            <a:spAutoFit/>
          </a:bodyPr>
          <a:lstStyle/>
          <a:p>
            <a:pPr>
              <a:lnSpc>
                <a:spcPts val="2600"/>
              </a:lnSpc>
            </a:pPr>
            <a:r>
              <a:rPr lang="en-US" sz="2400" b="1" dirty="0">
                <a:solidFill>
                  <a:srgbClr val="00AFD8"/>
                </a:solidFill>
              </a:rPr>
              <a:t>Using cognitive analysis</a:t>
            </a:r>
          </a:p>
          <a:p>
            <a:pPr>
              <a:lnSpc>
                <a:spcPts val="2600"/>
              </a:lnSpc>
            </a:pPr>
            <a:r>
              <a:rPr lang="en-US" sz="2400" b="1" dirty="0">
                <a:solidFill>
                  <a:srgbClr val="00AFD8"/>
                </a:solidFill>
              </a:rPr>
              <a:t>of an ocean of data</a:t>
            </a:r>
          </a:p>
          <a:p>
            <a:pPr>
              <a:lnSpc>
                <a:spcPts val="2600"/>
              </a:lnSpc>
            </a:pPr>
            <a:r>
              <a:rPr lang="en-US" sz="2400" b="1" dirty="0">
                <a:solidFill>
                  <a:srgbClr val="00AFD8"/>
                </a:solidFill>
              </a:rPr>
              <a:t>to make smarter decisions</a:t>
            </a:r>
            <a:endParaRPr lang="en-US" sz="2400" dirty="0">
              <a:solidFill>
                <a:srgbClr val="00AFD8"/>
              </a:solidFill>
            </a:endParaRPr>
          </a:p>
        </p:txBody>
      </p:sp>
      <p:sp>
        <p:nvSpPr>
          <p:cNvPr id="5126" name="TextBox 8"/>
          <p:cNvSpPr txBox="1">
            <a:spLocks noChangeArrowheads="1"/>
          </p:cNvSpPr>
          <p:nvPr/>
        </p:nvSpPr>
        <p:spPr bwMode="auto">
          <a:xfrm>
            <a:off x="2744788" y="6057900"/>
            <a:ext cx="4497387" cy="800100"/>
          </a:xfrm>
          <a:prstGeom prst="rect">
            <a:avLst/>
          </a:prstGeom>
          <a:noFill/>
          <a:ln w="9525">
            <a:noFill/>
            <a:miter lim="800000"/>
            <a:headEnd/>
            <a:tailEnd/>
          </a:ln>
        </p:spPr>
        <p:txBody>
          <a:bodyPr lIns="0" tIns="0" rIns="0" bIns="0"/>
          <a:lstStyle/>
          <a:p>
            <a:pPr>
              <a:spcBef>
                <a:spcPts val="0"/>
              </a:spcBef>
              <a:spcAft>
                <a:spcPts val="0"/>
              </a:spcAft>
            </a:pPr>
            <a:r>
              <a:rPr lang="en-US" sz="1000" dirty="0" smtClean="0">
                <a:solidFill>
                  <a:schemeClr val="tx1"/>
                </a:solidFill>
              </a:rPr>
              <a:t>This oil </a:t>
            </a:r>
            <a:r>
              <a:rPr lang="en-US" sz="1000" dirty="0">
                <a:solidFill>
                  <a:schemeClr val="tx1"/>
                </a:solidFill>
              </a:rPr>
              <a:t>and gas explorer, developer, producer and supplier </a:t>
            </a:r>
            <a:r>
              <a:rPr lang="en-US" sz="1000" dirty="0" smtClean="0">
                <a:solidFill>
                  <a:schemeClr val="tx1"/>
                </a:solidFill>
              </a:rPr>
              <a:t>produces liquefied </a:t>
            </a:r>
            <a:r>
              <a:rPr lang="en-US" sz="1000" dirty="0">
                <a:solidFill>
                  <a:schemeClr val="tx1"/>
                </a:solidFill>
              </a:rPr>
              <a:t>natural </a:t>
            </a:r>
            <a:r>
              <a:rPr lang="en-US" sz="1000" dirty="0" smtClean="0">
                <a:solidFill>
                  <a:schemeClr val="tx1"/>
                </a:solidFill>
              </a:rPr>
              <a:t>gas (LNG) </a:t>
            </a:r>
            <a:r>
              <a:rPr lang="en-US" sz="1000" dirty="0">
                <a:solidFill>
                  <a:schemeClr val="tx1"/>
                </a:solidFill>
              </a:rPr>
              <a:t>in Northwest Australia. </a:t>
            </a:r>
            <a:r>
              <a:rPr lang="en-US" sz="1000" dirty="0" smtClean="0">
                <a:solidFill>
                  <a:schemeClr val="tx1"/>
                </a:solidFill>
              </a:rPr>
              <a:t>Its exploration </a:t>
            </a:r>
            <a:r>
              <a:rPr lang="en-US" sz="1000" dirty="0">
                <a:solidFill>
                  <a:schemeClr val="tx1"/>
                </a:solidFill>
              </a:rPr>
              <a:t>portfolio includes emerging and frontier provinces in Australia and </a:t>
            </a:r>
            <a:r>
              <a:rPr lang="en-US" sz="1000" dirty="0" smtClean="0">
                <a:solidFill>
                  <a:schemeClr val="tx1"/>
                </a:solidFill>
              </a:rPr>
              <a:t>the </a:t>
            </a:r>
            <a:r>
              <a:rPr lang="en-US" sz="1000" dirty="0">
                <a:solidFill>
                  <a:schemeClr val="tx1"/>
                </a:solidFill>
              </a:rPr>
              <a:t>Asia-Pacific region, the Atlantic margins, Latin America and Sub-Saharan Africa.</a:t>
            </a:r>
            <a:endParaRPr lang="en-US" sz="1000" dirty="0">
              <a:solidFill>
                <a:schemeClr val="tx1"/>
              </a:solidFill>
              <a:effectLst/>
              <a:latin typeface="Times New Roman" panose="02020603050405020304" pitchFamily="18" charset="0"/>
              <a:ea typeface="Times New Roman" panose="02020603050405020304" pitchFamily="18" charset="0"/>
            </a:endParaRPr>
          </a:p>
        </p:txBody>
      </p:sp>
      <p:sp>
        <p:nvSpPr>
          <p:cNvPr id="5127" name="TextBox 4"/>
          <p:cNvSpPr txBox="1">
            <a:spLocks noChangeArrowheads="1"/>
          </p:cNvSpPr>
          <p:nvPr/>
        </p:nvSpPr>
        <p:spPr bwMode="auto">
          <a:xfrm>
            <a:off x="5173663" y="1138238"/>
            <a:ext cx="4395787" cy="1195387"/>
          </a:xfrm>
          <a:prstGeom prst="rect">
            <a:avLst/>
          </a:prstGeom>
          <a:noFill/>
          <a:ln w="9525">
            <a:noFill/>
            <a:miter lim="800000"/>
            <a:headEnd/>
            <a:tailEnd/>
          </a:ln>
        </p:spPr>
        <p:txBody>
          <a:bodyPr lIns="0" tIns="0" rIns="0" bIns="0"/>
          <a:lstStyle/>
          <a:p>
            <a:pPr>
              <a:spcAft>
                <a:spcPts val="400"/>
              </a:spcAft>
            </a:pPr>
            <a:r>
              <a:rPr lang="en-US" altLang="en-US" sz="1200" b="1" dirty="0">
                <a:solidFill>
                  <a:srgbClr val="FFFFFF"/>
                </a:solidFill>
              </a:rPr>
              <a:t>Business challenge</a:t>
            </a:r>
          </a:p>
          <a:p>
            <a:pPr>
              <a:buFont typeface="Wingdings" pitchFamily="2" charset="2"/>
              <a:buNone/>
            </a:pPr>
            <a:r>
              <a:rPr lang="en-US" altLang="en-US" sz="1000" dirty="0"/>
              <a:t>Large oil and gas </a:t>
            </a:r>
            <a:r>
              <a:rPr lang="en-US" altLang="en-US" sz="1000" dirty="0" smtClean="0"/>
              <a:t>operations </a:t>
            </a:r>
            <a:r>
              <a:rPr lang="en-US" altLang="en-US" sz="1000" dirty="0"/>
              <a:t>involve a constantly unfolding, interlocking chain of technical and engineering decisions, </a:t>
            </a:r>
            <a:r>
              <a:rPr lang="en-US" altLang="en-US" sz="1000" dirty="0" smtClean="0"/>
              <a:t>and </a:t>
            </a:r>
            <a:r>
              <a:rPr lang="en-US" altLang="en-US" sz="1000" dirty="0"/>
              <a:t>the stakes of making the right decision can be enormous. </a:t>
            </a:r>
            <a:r>
              <a:rPr lang="en-US" altLang="en-US" sz="1000" dirty="0" smtClean="0"/>
              <a:t>Despite the </a:t>
            </a:r>
            <a:r>
              <a:rPr lang="en-US" altLang="en-US" sz="1000" dirty="0"/>
              <a:t>virtues of making informed, data-driven </a:t>
            </a:r>
            <a:r>
              <a:rPr lang="en-US" altLang="en-US" sz="1000" dirty="0" smtClean="0"/>
              <a:t>decisions, </a:t>
            </a:r>
            <a:r>
              <a:rPr lang="en-US" altLang="en-US" sz="1000" dirty="0"/>
              <a:t>the practice can be severely hampered when critical knowledge—contained in maintenance records, project documents and test results—is buried in unstructured form.</a:t>
            </a:r>
          </a:p>
          <a:p>
            <a:pPr>
              <a:lnSpc>
                <a:spcPts val="1050"/>
              </a:lnSpc>
              <a:spcAft>
                <a:spcPts val="500"/>
              </a:spcAft>
              <a:buFont typeface="Wingdings" pitchFamily="2" charset="2"/>
              <a:buNone/>
            </a:pPr>
            <a:endParaRPr lang="en-US" altLang="en-US" sz="1000" dirty="0"/>
          </a:p>
          <a:p>
            <a:pPr>
              <a:lnSpc>
                <a:spcPts val="1050"/>
              </a:lnSpc>
              <a:spcAft>
                <a:spcPts val="500"/>
              </a:spcAft>
              <a:buFont typeface="Wingdings" pitchFamily="2" charset="2"/>
              <a:buNone/>
            </a:pPr>
            <a:endParaRPr lang="en-US" altLang="en-US" sz="1000" dirty="0"/>
          </a:p>
          <a:p>
            <a:pPr>
              <a:lnSpc>
                <a:spcPts val="1050"/>
              </a:lnSpc>
              <a:spcAft>
                <a:spcPts val="500"/>
              </a:spcAft>
            </a:pPr>
            <a:endParaRPr lang="en-US" altLang="en-US" sz="1000" dirty="0"/>
          </a:p>
        </p:txBody>
      </p:sp>
      <p:sp>
        <p:nvSpPr>
          <p:cNvPr id="5128" name="TextBox 5"/>
          <p:cNvSpPr txBox="1">
            <a:spLocks noChangeArrowheads="1"/>
          </p:cNvSpPr>
          <p:nvPr/>
        </p:nvSpPr>
        <p:spPr bwMode="auto">
          <a:xfrm>
            <a:off x="5173663" y="2381250"/>
            <a:ext cx="4395787" cy="1173163"/>
          </a:xfrm>
          <a:prstGeom prst="rect">
            <a:avLst/>
          </a:prstGeom>
          <a:noFill/>
          <a:ln w="9525">
            <a:noFill/>
            <a:miter lim="800000"/>
            <a:headEnd/>
            <a:tailEnd/>
          </a:ln>
        </p:spPr>
        <p:txBody>
          <a:bodyPr lIns="0" tIns="0" rIns="0" bIns="0"/>
          <a:lstStyle/>
          <a:p>
            <a:pPr>
              <a:spcAft>
                <a:spcPts val="400"/>
              </a:spcAft>
            </a:pPr>
            <a:r>
              <a:rPr lang="en-US" altLang="en-US" sz="1200" b="1" dirty="0" smtClean="0">
                <a:solidFill>
                  <a:srgbClr val="FFFFFF"/>
                </a:solidFill>
              </a:rPr>
              <a:t>Cognitive transformation</a:t>
            </a:r>
            <a:endParaRPr lang="en-US" altLang="en-US" sz="1200" b="1" dirty="0">
              <a:solidFill>
                <a:srgbClr val="FFFFFF"/>
              </a:solidFill>
            </a:endParaRPr>
          </a:p>
          <a:p>
            <a:pPr>
              <a:buFont typeface="Wingdings" pitchFamily="2" charset="2"/>
              <a:buNone/>
            </a:pPr>
            <a:r>
              <a:rPr lang="en-US" altLang="en-US" sz="1000" dirty="0" smtClean="0"/>
              <a:t>This company is </a:t>
            </a:r>
            <a:r>
              <a:rPr lang="en-US" altLang="en-US" sz="1000" dirty="0"/>
              <a:t>using the powers of cognitive computing to dissect, map out and navigate 30 years’ worth of dense and complex engineering knowledge. Content analytics algorithms identify and score logical connections between and across unstructured documents of all kinds, enabling employees of all stripes—not just subject matter experts—to submit plain-English queries that drill down quickly and accurately to the most relevant and valuable insights.</a:t>
            </a:r>
          </a:p>
        </p:txBody>
      </p:sp>
      <p:graphicFrame>
        <p:nvGraphicFramePr>
          <p:cNvPr id="15" name="Table 10"/>
          <p:cNvGraphicFramePr>
            <a:graphicFrameLocks noGrp="1"/>
          </p:cNvGraphicFramePr>
          <p:nvPr>
            <p:extLst>
              <p:ext uri="{D42A27DB-BD31-4B8C-83A1-F6EECF244321}">
                <p14:modId xmlns:p14="http://schemas.microsoft.com/office/powerpoint/2010/main" val="1832800693"/>
              </p:ext>
            </p:extLst>
          </p:nvPr>
        </p:nvGraphicFramePr>
        <p:xfrm>
          <a:off x="301625" y="4014788"/>
          <a:ext cx="2003977" cy="3417887"/>
        </p:xfrm>
        <a:graphic>
          <a:graphicData uri="http://schemas.openxmlformats.org/drawingml/2006/table">
            <a:tbl>
              <a:tblPr/>
              <a:tblGrid>
                <a:gridCol w="164065">
                  <a:extLst>
                    <a:ext uri="{9D8B030D-6E8A-4147-A177-3AD203B41FA5}">
                      <a16:colId xmlns="" xmlns:a16="http://schemas.microsoft.com/office/drawing/2014/main" val="20000"/>
                    </a:ext>
                  </a:extLst>
                </a:gridCol>
                <a:gridCol w="1839912">
                  <a:extLst>
                    <a:ext uri="{9D8B030D-6E8A-4147-A177-3AD203B41FA5}">
                      <a16:colId xmlns="" xmlns:a16="http://schemas.microsoft.com/office/drawing/2014/main" val="20001"/>
                    </a:ext>
                  </a:extLst>
                </a:gridCol>
              </a:tblGrid>
              <a:tr h="257175">
                <a:tc gridSpan="2">
                  <a:txBody>
                    <a:bodyPr/>
                    <a:lstStyle/>
                    <a:p>
                      <a:pPr marL="54610" marR="0" indent="54610" fontAlgn="base">
                        <a:lnSpc>
                          <a:spcPts val="1400"/>
                        </a:lnSpc>
                        <a:spcBef>
                          <a:spcPts val="400"/>
                        </a:spcBef>
                        <a:spcAft>
                          <a:spcPts val="600"/>
                        </a:spcAft>
                      </a:pPr>
                      <a:r>
                        <a:rPr lang="en-US" sz="1400" b="1" kern="1200" dirty="0">
                          <a:solidFill>
                            <a:srgbClr val="00639C"/>
                          </a:solidFill>
                          <a:effectLst/>
                          <a:latin typeface="Arial" panose="020B0604020202020204" pitchFamily="34" charset="0"/>
                          <a:ea typeface="MS PGothic" panose="020B0600070205080204" pitchFamily="34" charset="-128"/>
                          <a:cs typeface="Times New Roman" panose="02020603050405020304" pitchFamily="18" charset="0"/>
                        </a:rPr>
                        <a:t>Business benefits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0"/>
                  </a:ext>
                </a:extLst>
              </a:tr>
              <a:tr h="347662">
                <a:tc gridSpan="2">
                  <a:txBody>
                    <a:bodyPr/>
                    <a:lstStyle/>
                    <a:p>
                      <a:pPr marL="114300" marR="0" indent="-6350" fontAlgn="base">
                        <a:lnSpc>
                          <a:spcPts val="2600"/>
                        </a:lnSpc>
                        <a:spcBef>
                          <a:spcPts val="500"/>
                        </a:spcBef>
                        <a:spcAft>
                          <a:spcPts val="500"/>
                        </a:spcAft>
                      </a:pPr>
                      <a:r>
                        <a:rPr lang="en-US" sz="2000" b="1" kern="1200" dirty="0" smtClean="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USD</a:t>
                      </a:r>
                      <a:r>
                        <a:rPr lang="en-US" sz="2000" b="1" kern="1200" baseline="0" dirty="0" smtClean="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 </a:t>
                      </a:r>
                      <a:r>
                        <a:rPr lang="en-US" sz="2000" b="1" kern="1200" dirty="0" smtClean="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7.5 </a:t>
                      </a:r>
                      <a:r>
                        <a:rPr lang="en-US" sz="2000" b="1" kern="1200" dirty="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million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1"/>
                  </a:ext>
                </a:extLst>
              </a:tr>
              <a:tr h="161925">
                <a:tc rowSpan="2">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a:txBody>
                    <a:bodyPr/>
                    <a:lstStyle/>
                    <a:p>
                      <a:pPr marL="54610" marR="0" fontAlgn="base">
                        <a:lnSpc>
                          <a:spcPts val="1200"/>
                        </a:lnSpc>
                        <a:spcBef>
                          <a:spcPts val="0"/>
                        </a:spcBef>
                        <a:spcAft>
                          <a:spcPts val="600"/>
                        </a:spcAft>
                      </a:pPr>
                      <a:r>
                        <a:rPr lang="en-US" sz="1100" b="1" kern="1200" dirty="0">
                          <a:solidFill>
                            <a:srgbClr val="00AFD8"/>
                          </a:solidFill>
                          <a:effectLst/>
                          <a:latin typeface="Arial" panose="020B0604020202020204" pitchFamily="34" charset="0"/>
                          <a:ea typeface="MS PGothic" panose="020B0600070205080204" pitchFamily="34" charset="-128"/>
                          <a:cs typeface="Times New Roman" panose="02020603050405020304" pitchFamily="18" charset="0"/>
                        </a:rPr>
                        <a:t>reduction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2"/>
                  </a:ext>
                </a:extLst>
              </a:tr>
              <a:tr h="575710">
                <a:tc vMerge="1">
                  <a:txBody>
                    <a:bodyPr/>
                    <a:lstStyle/>
                    <a:p>
                      <a:endParaRPr lang="en-US"/>
                    </a:p>
                  </a:txBody>
                  <a:tcPr/>
                </a:tc>
                <a:tc>
                  <a:txBody>
                    <a:bodyPr/>
                    <a:lstStyle/>
                    <a:p>
                      <a:pPr marL="54610" marR="0" fontAlgn="base">
                        <a:lnSpc>
                          <a:spcPts val="1150"/>
                        </a:lnSpc>
                        <a:spcBef>
                          <a:spcPts val="0"/>
                        </a:spcBef>
                        <a:spcAft>
                          <a:spcPts val="400"/>
                        </a:spcAft>
                      </a:pPr>
                      <a:r>
                        <a:rPr lang="en-US" sz="900" kern="1200" dirty="0">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in employee expenses </a:t>
                      </a:r>
                      <a:r>
                        <a:rPr lang="en-US" sz="900" kern="1200" dirty="0" smtClean="0">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due to faster </a:t>
                      </a:r>
                      <a:r>
                        <a:rPr lang="en-US" sz="900" kern="1200" dirty="0">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access to and more intuitive analysis of engineering records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3"/>
                  </a:ext>
                </a:extLst>
              </a:tr>
              <a:tr h="341865">
                <a:tc gridSpan="2">
                  <a:txBody>
                    <a:bodyPr/>
                    <a:lstStyle/>
                    <a:p>
                      <a:pPr marL="54610" marR="0" indent="54610" fontAlgn="base">
                        <a:lnSpc>
                          <a:spcPts val="2600"/>
                        </a:lnSpc>
                        <a:spcBef>
                          <a:spcPts val="400"/>
                        </a:spcBef>
                        <a:spcAft>
                          <a:spcPts val="500"/>
                        </a:spcAft>
                      </a:pPr>
                      <a:r>
                        <a:rPr lang="en-US" sz="2000" b="1" kern="1200" dirty="0" smtClean="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75%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4"/>
                  </a:ext>
                </a:extLst>
              </a:tr>
              <a:tr h="200025">
                <a:tc rowSpan="2">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a:txBody>
                    <a:bodyPr/>
                    <a:lstStyle/>
                    <a:p>
                      <a:pPr marL="54610" marR="0" fontAlgn="base">
                        <a:lnSpc>
                          <a:spcPts val="1200"/>
                        </a:lnSpc>
                        <a:spcBef>
                          <a:spcPts val="0"/>
                        </a:spcBef>
                        <a:spcAft>
                          <a:spcPts val="600"/>
                        </a:spcAft>
                      </a:pPr>
                      <a:r>
                        <a:rPr lang="en-US" sz="1100" b="1" kern="1200" dirty="0" smtClean="0">
                          <a:solidFill>
                            <a:srgbClr val="00AFD8"/>
                          </a:solidFill>
                          <a:effectLst/>
                          <a:latin typeface="Arial" panose="020B0604020202020204" pitchFamily="34" charset="0"/>
                          <a:ea typeface="MS PGothic" panose="020B0600070205080204" pitchFamily="34" charset="-128"/>
                          <a:cs typeface="Times New Roman" panose="02020603050405020304" pitchFamily="18" charset="0"/>
                        </a:rPr>
                        <a:t>reduction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5"/>
                  </a:ext>
                </a:extLst>
              </a:tr>
              <a:tr h="525877">
                <a:tc vMerge="1">
                  <a:txBody>
                    <a:bodyPr/>
                    <a:lstStyle/>
                    <a:p>
                      <a:endParaRPr lang="en-US"/>
                    </a:p>
                  </a:txBody>
                  <a:tcPr/>
                </a:tc>
                <a:tc>
                  <a:txBody>
                    <a:bodyPr/>
                    <a:lstStyle/>
                    <a:p>
                      <a:pPr marL="54610" marR="0" fontAlgn="base">
                        <a:lnSpc>
                          <a:spcPts val="1150"/>
                        </a:lnSpc>
                        <a:spcBef>
                          <a:spcPts val="0"/>
                        </a:spcBef>
                        <a:spcAft>
                          <a:spcPts val="400"/>
                        </a:spcAft>
                      </a:pPr>
                      <a:r>
                        <a:rPr lang="en-US" sz="900" kern="1200" dirty="0" smtClean="0">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in the time spent by the geoscience team reading and searching through data sources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6"/>
                  </a:ext>
                </a:extLst>
              </a:tr>
              <a:tr h="350423">
                <a:tc gridSpan="2">
                  <a:txBody>
                    <a:bodyPr/>
                    <a:lstStyle/>
                    <a:p>
                      <a:pPr marL="54610" marR="0" indent="54610" fontAlgn="base">
                        <a:lnSpc>
                          <a:spcPts val="2600"/>
                        </a:lnSpc>
                        <a:spcBef>
                          <a:spcPts val="400"/>
                        </a:spcBef>
                        <a:spcAft>
                          <a:spcPts val="500"/>
                        </a:spcAft>
                      </a:pPr>
                      <a:r>
                        <a:rPr lang="en-US" sz="2000" b="1" kern="1200" dirty="0">
                          <a:solidFill>
                            <a:srgbClr val="EC6DA9"/>
                          </a:solidFill>
                          <a:effectLst/>
                          <a:latin typeface="Arial" panose="020B0604020202020204" pitchFamily="34" charset="0"/>
                          <a:ea typeface="MS PGothic" panose="020B0600070205080204" pitchFamily="34" charset="-128"/>
                          <a:cs typeface="Times New Roman" panose="02020603050405020304" pitchFamily="18" charset="0"/>
                        </a:rPr>
                        <a:t>Increases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hMerge="1">
                  <a:txBody>
                    <a:bodyPr/>
                    <a:lstStyle/>
                    <a:p>
                      <a:endParaRPr lang="en-US"/>
                    </a:p>
                  </a:txBody>
                  <a:tcPr/>
                </a:tc>
                <a:extLst>
                  <a:ext uri="{0D108BD9-81ED-4DB2-BD59-A6C34878D82A}">
                    <a16:rowId xmlns="" xmlns:a16="http://schemas.microsoft.com/office/drawing/2014/main" val="10007"/>
                  </a:ext>
                </a:extLst>
              </a:tr>
              <a:tr h="190500">
                <a:tc rowSpan="2">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tc>
                  <a:txBody>
                    <a:bodyPr/>
                    <a:lstStyle/>
                    <a:p>
                      <a:pPr marL="54610" marR="0" fontAlgn="base">
                        <a:lnSpc>
                          <a:spcPts val="1200"/>
                        </a:lnSpc>
                        <a:spcBef>
                          <a:spcPts val="0"/>
                        </a:spcBef>
                        <a:spcAft>
                          <a:spcPts val="600"/>
                        </a:spcAft>
                      </a:pPr>
                      <a:r>
                        <a:rPr lang="en-US" sz="1100" b="1" kern="1200" dirty="0">
                          <a:solidFill>
                            <a:srgbClr val="00AFD8"/>
                          </a:solidFill>
                          <a:effectLst/>
                          <a:latin typeface="Arial" panose="020B0604020202020204" pitchFamily="34" charset="0"/>
                          <a:ea typeface="MS PGothic" panose="020B0600070205080204" pitchFamily="34" charset="-128"/>
                          <a:cs typeface="Times New Roman" panose="02020603050405020304" pitchFamily="18" charset="0"/>
                        </a:rPr>
                        <a:t>overall productivity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8"/>
                  </a:ext>
                </a:extLst>
              </a:tr>
              <a:tr h="444500">
                <a:tc vMerge="1">
                  <a:txBody>
                    <a:bodyPr/>
                    <a:lstStyle/>
                    <a:p>
                      <a:endParaRPr lang="en-US"/>
                    </a:p>
                  </a:txBody>
                  <a:tcPr/>
                </a:tc>
                <a:tc>
                  <a:txBody>
                    <a:bodyPr/>
                    <a:lstStyle/>
                    <a:p>
                      <a:pPr marL="54610" marR="0" fontAlgn="base">
                        <a:lnSpc>
                          <a:spcPts val="1150"/>
                        </a:lnSpc>
                        <a:spcBef>
                          <a:spcPts val="0"/>
                        </a:spcBef>
                        <a:spcAft>
                          <a:spcPts val="400"/>
                        </a:spcAft>
                      </a:pPr>
                      <a:r>
                        <a:rPr lang="en-US" sz="900" kern="1200" dirty="0">
                          <a:solidFill>
                            <a:schemeClr val="tx1"/>
                          </a:solidFill>
                          <a:effectLst/>
                          <a:latin typeface="Arial" panose="020B0604020202020204" pitchFamily="34" charset="0"/>
                          <a:ea typeface="MS PGothic" panose="020B0600070205080204" pitchFamily="34" charset="-128"/>
                          <a:cs typeface="Times New Roman" panose="02020603050405020304" pitchFamily="18" charset="0"/>
                        </a:rPr>
                        <a:t>by empowering a larger range of employees to interrogate the cognitive system</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lnL>
                      <a:noFill/>
                    </a:lnL>
                    <a:lnR>
                      <a:noFill/>
                    </a:lnR>
                    <a:lnT>
                      <a:noFill/>
                    </a:lnT>
                    <a:lnB>
                      <a:noFill/>
                    </a:lnB>
                    <a:lnTlToBr>
                      <a:noFill/>
                    </a:lnTlToBr>
                    <a:lnBlToTr>
                      <a:noFill/>
                    </a:lnBlToTr>
                    <a:noFill/>
                  </a:tcPr>
                </a:tc>
                <a:extLst>
                  <a:ext uri="{0D108BD9-81ED-4DB2-BD59-A6C34878D82A}">
                    <a16:rowId xmlns="" xmlns:a16="http://schemas.microsoft.com/office/drawing/2014/main" val="10009"/>
                  </a:ext>
                </a:extLst>
              </a:tr>
            </a:tbl>
          </a:graphicData>
        </a:graphic>
      </p:graphicFrame>
      <p:pic>
        <p:nvPicPr>
          <p:cNvPr id="5143" name="Picture Placeholder 13" descr="refinery.jpg"/>
          <p:cNvPicPr>
            <a:picLocks noGrp="1" noChangeAspect="1"/>
          </p:cNvPicPr>
          <p:nvPr>
            <p:ph type="pic" sz="quarter" idx="12"/>
          </p:nvPr>
        </p:nvPicPr>
        <p:blipFill>
          <a:blip r:embed="rId3" cstate="print"/>
          <a:srcRect t="5077" b="5077"/>
          <a:stretch>
            <a:fillRect/>
          </a:stretch>
        </p:blipFill>
        <p:spPr>
          <a:xfrm>
            <a:off x="301625" y="984250"/>
            <a:ext cx="4727575" cy="2722563"/>
          </a:xfrm>
        </p:spPr>
      </p:pic>
      <p:sp>
        <p:nvSpPr>
          <p:cNvPr id="13" name="TextBox 25"/>
          <p:cNvSpPr txBox="1">
            <a:spLocks noChangeArrowheads="1"/>
          </p:cNvSpPr>
          <p:nvPr/>
        </p:nvSpPr>
        <p:spPr bwMode="auto">
          <a:xfrm>
            <a:off x="73025" y="2443163"/>
            <a:ext cx="3475037" cy="851515"/>
          </a:xfrm>
          <a:prstGeom prst="rect">
            <a:avLst/>
          </a:prstGeom>
          <a:solidFill>
            <a:schemeClr val="bg1">
              <a:alpha val="9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rIns="137160" bIns="91440" anchor="b" anchorCtr="0">
            <a:spAutoFit/>
          </a:bodyPr>
          <a:lstStyle>
            <a:lvl1pPr marL="273050" indent="-90488" defTabSz="1017588" eaLnBrk="0" hangingPunct="0">
              <a:defRPr sz="2600">
                <a:solidFill>
                  <a:schemeClr val="tx1"/>
                </a:solidFill>
                <a:latin typeface="Arial" charset="0"/>
                <a:ea typeface="MS PGothic" charset="0"/>
                <a:cs typeface="MS PGothic" charset="0"/>
              </a:defRPr>
            </a:lvl1pPr>
            <a:lvl2pPr marL="742950" indent="-285750" defTabSz="1017588" eaLnBrk="0" hangingPunct="0">
              <a:defRPr sz="2600">
                <a:solidFill>
                  <a:schemeClr val="tx1"/>
                </a:solidFill>
                <a:latin typeface="Arial" charset="0"/>
                <a:ea typeface="MS PGothic" charset="0"/>
                <a:cs typeface="MS PGothic" charset="0"/>
              </a:defRPr>
            </a:lvl2pPr>
            <a:lvl3pPr marL="1143000" indent="-228600" defTabSz="1017588" eaLnBrk="0" hangingPunct="0">
              <a:defRPr sz="2600">
                <a:solidFill>
                  <a:schemeClr val="tx1"/>
                </a:solidFill>
                <a:latin typeface="Arial" charset="0"/>
                <a:ea typeface="MS PGothic" charset="0"/>
                <a:cs typeface="MS PGothic" charset="0"/>
              </a:defRPr>
            </a:lvl3pPr>
            <a:lvl4pPr marL="1600200" indent="-228600" defTabSz="1017588" eaLnBrk="0" hangingPunct="0">
              <a:defRPr sz="2600">
                <a:solidFill>
                  <a:schemeClr val="tx1"/>
                </a:solidFill>
                <a:latin typeface="Arial" charset="0"/>
                <a:ea typeface="MS PGothic" charset="0"/>
                <a:cs typeface="MS PGothic" charset="0"/>
              </a:defRPr>
            </a:lvl4pPr>
            <a:lvl5pPr marL="2057400" indent="-228600" defTabSz="1017588" eaLnBrk="0" hangingPunct="0">
              <a:defRPr sz="2600">
                <a:solidFill>
                  <a:schemeClr val="tx1"/>
                </a:solidFill>
                <a:latin typeface="Arial" charset="0"/>
                <a:ea typeface="MS PGothic" charset="0"/>
                <a:cs typeface="MS PGothic" charset="0"/>
              </a:defRPr>
            </a:lvl5pPr>
            <a:lvl6pPr marL="2514600" indent="-228600" defTabSz="1017588" eaLnBrk="0" fontAlgn="base" hangingPunct="0">
              <a:spcBef>
                <a:spcPct val="0"/>
              </a:spcBef>
              <a:spcAft>
                <a:spcPct val="0"/>
              </a:spcAft>
              <a:defRPr sz="2600">
                <a:solidFill>
                  <a:schemeClr val="tx1"/>
                </a:solidFill>
                <a:latin typeface="Arial" charset="0"/>
                <a:ea typeface="MS PGothic" charset="0"/>
                <a:cs typeface="MS PGothic" charset="0"/>
              </a:defRPr>
            </a:lvl6pPr>
            <a:lvl7pPr marL="2971800" indent="-228600" defTabSz="1017588" eaLnBrk="0" fontAlgn="base" hangingPunct="0">
              <a:spcBef>
                <a:spcPct val="0"/>
              </a:spcBef>
              <a:spcAft>
                <a:spcPct val="0"/>
              </a:spcAft>
              <a:defRPr sz="2600">
                <a:solidFill>
                  <a:schemeClr val="tx1"/>
                </a:solidFill>
                <a:latin typeface="Arial" charset="0"/>
                <a:ea typeface="MS PGothic" charset="0"/>
                <a:cs typeface="MS PGothic" charset="0"/>
              </a:defRPr>
            </a:lvl7pPr>
            <a:lvl8pPr marL="3429000" indent="-228600" defTabSz="1017588" eaLnBrk="0" fontAlgn="base" hangingPunct="0">
              <a:spcBef>
                <a:spcPct val="0"/>
              </a:spcBef>
              <a:spcAft>
                <a:spcPct val="0"/>
              </a:spcAft>
              <a:defRPr sz="2600">
                <a:solidFill>
                  <a:schemeClr val="tx1"/>
                </a:solidFill>
                <a:latin typeface="Arial" charset="0"/>
                <a:ea typeface="MS PGothic" charset="0"/>
                <a:cs typeface="MS PGothic" charset="0"/>
              </a:defRPr>
            </a:lvl8pPr>
            <a:lvl9pPr marL="3886200" indent="-228600" defTabSz="1017588" eaLnBrk="0" fontAlgn="base" hangingPunct="0">
              <a:spcBef>
                <a:spcPct val="0"/>
              </a:spcBef>
              <a:spcAft>
                <a:spcPct val="0"/>
              </a:spcAft>
              <a:defRPr sz="2600">
                <a:solidFill>
                  <a:schemeClr val="tx1"/>
                </a:solidFill>
                <a:latin typeface="Arial" charset="0"/>
                <a:ea typeface="MS PGothic" charset="0"/>
                <a:cs typeface="MS PGothic" charset="0"/>
              </a:defRPr>
            </a:lvl9pPr>
          </a:lstStyle>
          <a:p>
            <a:pPr marL="171450" indent="-57150" eaLnBrk="1" hangingPunct="1">
              <a:lnSpc>
                <a:spcPts val="1300"/>
              </a:lnSpc>
              <a:spcAft>
                <a:spcPts val="1100"/>
              </a:spcAft>
            </a:pPr>
            <a:r>
              <a:rPr lang="en-US" altLang="ja-JP" sz="1200" b="1" i="1" dirty="0" smtClean="0">
                <a:solidFill>
                  <a:srgbClr val="00639C"/>
                </a:solidFill>
              </a:rPr>
              <a:t>	An energy company uses cognitive computing to bring its technical data discovery capabilities to a new level of depth and efficiency.</a:t>
            </a:r>
            <a:endParaRPr lang="en-US" altLang="ja-JP" sz="1200" dirty="0">
              <a:solidFill>
                <a:srgbClr val="00639C"/>
              </a:solidFill>
            </a:endParaRPr>
          </a:p>
        </p:txBody>
      </p:sp>
    </p:spTree>
    <p:extLst>
      <p:ext uri="{BB962C8B-B14F-4D97-AF65-F5344CB8AC3E}">
        <p14:creationId xmlns:p14="http://schemas.microsoft.com/office/powerpoint/2010/main" val="827295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2851392"/>
            <a:ext cx="9550400" cy="2677656"/>
          </a:xfrm>
          <a:prstGeom prst="rect">
            <a:avLst/>
          </a:prstGeom>
        </p:spPr>
        <p:txBody>
          <a:bodyPr wrap="square">
            <a:spAutoFit/>
          </a:bodyPr>
          <a:lstStyle/>
          <a:p>
            <a:r>
              <a:rPr lang="en-US" dirty="0" smtClean="0">
                <a:solidFill>
                  <a:srgbClr val="4270C1"/>
                </a:solidFill>
                <a:latin typeface="+mj-lt"/>
              </a:rPr>
              <a:t>“</a:t>
            </a:r>
            <a:r>
              <a:rPr lang="en-US" dirty="0" smtClean="0">
                <a:solidFill>
                  <a:srgbClr val="006DBF"/>
                </a:solidFill>
                <a:latin typeface="+mj-lt"/>
              </a:rPr>
              <a:t>Enabling an </a:t>
            </a:r>
            <a:r>
              <a:rPr lang="en-US" dirty="0">
                <a:solidFill>
                  <a:srgbClr val="006DBF"/>
                </a:solidFill>
                <a:latin typeface="+mj-lt"/>
              </a:rPr>
              <a:t>intelligent repository of quick searchable knowledge aggregated from engineering information to reduce time spent by Engineers, Operators, and Service </a:t>
            </a:r>
            <a:r>
              <a:rPr lang="en-US" dirty="0" smtClean="0">
                <a:solidFill>
                  <a:srgbClr val="006DBF"/>
                </a:solidFill>
                <a:latin typeface="+mj-lt"/>
              </a:rPr>
              <a:t>Technicians</a:t>
            </a:r>
            <a:r>
              <a:rPr lang="en-US" dirty="0" smtClean="0">
                <a:solidFill>
                  <a:srgbClr val="4270C1"/>
                </a:solidFill>
                <a:latin typeface="+mj-lt"/>
              </a:rPr>
              <a:t>.”</a:t>
            </a:r>
          </a:p>
          <a:p>
            <a:endParaRPr lang="en-US" dirty="0" smtClean="0">
              <a:solidFill>
                <a:srgbClr val="4270C1"/>
              </a:solidFill>
              <a:latin typeface="+mj-lt"/>
            </a:endParaRPr>
          </a:p>
          <a:p>
            <a:endParaRPr lang="en-US" dirty="0">
              <a:latin typeface="+mj-lt"/>
            </a:endParaRPr>
          </a:p>
        </p:txBody>
      </p:sp>
      <p:sp>
        <p:nvSpPr>
          <p:cNvPr id="3" name="TextBox 2"/>
          <p:cNvSpPr txBox="1"/>
          <p:nvPr/>
        </p:nvSpPr>
        <p:spPr>
          <a:xfrm>
            <a:off x="0" y="393065"/>
            <a:ext cx="10058400" cy="51023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b="1" dirty="0">
                <a:solidFill>
                  <a:srgbClr val="6094CE"/>
                </a:solidFill>
              </a:rPr>
              <a:t>Cognitive Technical </a:t>
            </a:r>
            <a:r>
              <a:rPr lang="en-US" b="1" dirty="0" smtClean="0">
                <a:solidFill>
                  <a:srgbClr val="6094CE"/>
                </a:solidFill>
              </a:rPr>
              <a:t>Assistant </a:t>
            </a:r>
            <a:r>
              <a:rPr lang="mr-IN" b="1" dirty="0" smtClean="0">
                <a:solidFill>
                  <a:srgbClr val="6094CE"/>
                </a:solidFill>
              </a:rPr>
              <a:t>–</a:t>
            </a:r>
            <a:r>
              <a:rPr lang="en-US" b="1" dirty="0" smtClean="0">
                <a:solidFill>
                  <a:srgbClr val="6094CE"/>
                </a:solidFill>
              </a:rPr>
              <a:t> Use Case</a:t>
            </a:r>
            <a:endParaRPr kumimoji="0" lang="en-US" sz="2800" b="1" i="0" u="none" strike="noStrike" cap="none" spc="0" normalizeH="0" baseline="0" dirty="0">
              <a:ln>
                <a:noFill/>
              </a:ln>
              <a:solidFill>
                <a:srgbClr val="6094CE"/>
              </a:solidFill>
              <a:effectLst/>
              <a:uFillTx/>
              <a:sym typeface="Helvetica Light"/>
            </a:endParaRPr>
          </a:p>
        </p:txBody>
      </p:sp>
    </p:spTree>
    <p:extLst>
      <p:ext uri="{BB962C8B-B14F-4D97-AF65-F5344CB8AC3E}">
        <p14:creationId xmlns:p14="http://schemas.microsoft.com/office/powerpoint/2010/main" val="119557643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06949"/>
            <a:ext cx="10058400" cy="4981651"/>
          </a:xfrm>
          <a:prstGeom prst="rect">
            <a:avLst/>
          </a:prstGeom>
        </p:spPr>
      </p:pic>
      <p:sp>
        <p:nvSpPr>
          <p:cNvPr id="3" name="TextBox 2"/>
          <p:cNvSpPr txBox="1"/>
          <p:nvPr/>
        </p:nvSpPr>
        <p:spPr>
          <a:xfrm>
            <a:off x="0" y="393065"/>
            <a:ext cx="10058400" cy="51023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b="1" dirty="0">
                <a:solidFill>
                  <a:srgbClr val="6094CE"/>
                </a:solidFill>
              </a:rPr>
              <a:t>Cognitive Technical Assistant (Cross Industry</a:t>
            </a:r>
            <a:r>
              <a:rPr lang="en-US" b="1" dirty="0" smtClean="0">
                <a:solidFill>
                  <a:srgbClr val="6094CE"/>
                </a:solidFill>
              </a:rPr>
              <a:t>)</a:t>
            </a:r>
            <a:endParaRPr kumimoji="0" lang="en-US" sz="2800" b="1" i="0" u="none" strike="noStrike" cap="none" spc="0" normalizeH="0" baseline="0" dirty="0">
              <a:ln>
                <a:noFill/>
              </a:ln>
              <a:solidFill>
                <a:srgbClr val="6094CE"/>
              </a:solidFill>
              <a:effectLst/>
              <a:uFillTx/>
              <a:sym typeface="Helvetica Light"/>
            </a:endParaRPr>
          </a:p>
        </p:txBody>
      </p:sp>
    </p:spTree>
    <p:extLst>
      <p:ext uri="{BB962C8B-B14F-4D97-AF65-F5344CB8AC3E}">
        <p14:creationId xmlns:p14="http://schemas.microsoft.com/office/powerpoint/2010/main" val="4862445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38593"/>
            <a:ext cx="10058400" cy="3784718"/>
          </a:xfrm>
          <a:prstGeom prst="rect">
            <a:avLst/>
          </a:prstGeom>
        </p:spPr>
      </p:pic>
      <p:sp>
        <p:nvSpPr>
          <p:cNvPr id="3" name="Rectangle 4"/>
          <p:cNvSpPr txBox="1">
            <a:spLocks noChangeArrowheads="1"/>
          </p:cNvSpPr>
          <p:nvPr/>
        </p:nvSpPr>
        <p:spPr>
          <a:xfrm>
            <a:off x="281812" y="2536698"/>
            <a:ext cx="9494775" cy="1221635"/>
          </a:xfrm>
          <a:prstGeom prst="rect">
            <a:avLst/>
          </a:prstGeom>
        </p:spPr>
        <p:txBody>
          <a:bodyPr/>
          <a:lst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a:lstStyle>
          <a:p>
            <a:r>
              <a:rPr lang="en-US" sz="3200" b="1" dirty="0" smtClean="0">
                <a:latin typeface="+mj-lt"/>
              </a:rPr>
              <a:t>Demonstration</a:t>
            </a:r>
            <a:br>
              <a:rPr lang="en-US" sz="3200" b="1" dirty="0" smtClean="0">
                <a:latin typeface="+mj-lt"/>
              </a:rPr>
            </a:br>
            <a:endParaRPr lang="en-US" sz="3200" b="1" dirty="0" smtClean="0">
              <a:latin typeface="+mj-lt"/>
            </a:endParaRPr>
          </a:p>
        </p:txBody>
      </p:sp>
    </p:spTree>
    <p:extLst>
      <p:ext uri="{BB962C8B-B14F-4D97-AF65-F5344CB8AC3E}">
        <p14:creationId xmlns:p14="http://schemas.microsoft.com/office/powerpoint/2010/main" val="202905556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646" y="219919"/>
            <a:ext cx="3977204" cy="4595149"/>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2770897" y="1909823"/>
            <a:ext cx="3532757" cy="4749925"/>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4109013" y="3683943"/>
            <a:ext cx="5857822" cy="3948077"/>
          </a:xfrm>
          <a:prstGeom prst="rect">
            <a:avLst/>
          </a:prstGeom>
          <a:ln>
            <a:solidFill>
              <a:schemeClr val="accent1"/>
            </a:solidFill>
          </a:ln>
        </p:spPr>
      </p:pic>
      <p:grpSp>
        <p:nvGrpSpPr>
          <p:cNvPr id="11" name="Group 10"/>
          <p:cNvGrpSpPr/>
          <p:nvPr/>
        </p:nvGrpSpPr>
        <p:grpSpPr>
          <a:xfrm>
            <a:off x="6436041" y="638206"/>
            <a:ext cx="3171464" cy="1973483"/>
            <a:chOff x="6609144" y="549723"/>
            <a:chExt cx="3171464" cy="1973483"/>
          </a:xfrm>
        </p:grpSpPr>
        <p:grpSp>
          <p:nvGrpSpPr>
            <p:cNvPr id="9" name="Group 8"/>
            <p:cNvGrpSpPr/>
            <p:nvPr/>
          </p:nvGrpSpPr>
          <p:grpSpPr>
            <a:xfrm>
              <a:off x="6609144" y="549723"/>
              <a:ext cx="3171464" cy="1973483"/>
              <a:chOff x="6389225" y="648182"/>
              <a:chExt cx="2893671" cy="1636279"/>
            </a:xfrm>
          </p:grpSpPr>
          <p:sp>
            <p:nvSpPr>
              <p:cNvPr id="7" name="Oval 6"/>
              <p:cNvSpPr/>
              <p:nvPr/>
            </p:nvSpPr>
            <p:spPr>
              <a:xfrm>
                <a:off x="6389225" y="648182"/>
                <a:ext cx="2893671" cy="1261641"/>
              </a:xfrm>
              <a:prstGeom prst="ellipse">
                <a:avLst/>
              </a:prstGeom>
              <a:blipFill rotWithShape="1">
                <a:blip r:embed="rId5"/>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8" name="Triangle 7"/>
              <p:cNvSpPr/>
              <p:nvPr/>
            </p:nvSpPr>
            <p:spPr>
              <a:xfrm rot="11059598">
                <a:off x="7326774" y="1890922"/>
                <a:ext cx="381965" cy="393539"/>
              </a:xfrm>
              <a:prstGeom prst="triangle">
                <a:avLst/>
              </a:prstGeom>
              <a:blipFill rotWithShape="1">
                <a:blip r:embed="rId5"/>
                <a:srcRect/>
                <a:tile tx="0" ty="0" sx="100000" sy="100000" flip="none" algn="tl"/>
              </a:blip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grpSp>
        <p:sp>
          <p:nvSpPr>
            <p:cNvPr id="10" name="TextBox 9"/>
            <p:cNvSpPr txBox="1"/>
            <p:nvPr/>
          </p:nvSpPr>
          <p:spPr>
            <a:xfrm>
              <a:off x="6701742" y="1026230"/>
              <a:ext cx="2916820" cy="51023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defTabSz="5842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smtClean="0">
                  <a:ln>
                    <a:noFill/>
                  </a:ln>
                  <a:solidFill>
                    <a:srgbClr val="000000"/>
                  </a:solidFill>
                  <a:effectLst/>
                  <a:uFillTx/>
                  <a:latin typeface="+mn-lt"/>
                  <a:ea typeface="+mn-ea"/>
                  <a:cs typeface="+mn-cs"/>
                  <a:sym typeface="Helvetica Light"/>
                </a:rPr>
                <a:t>Joe said</a:t>
              </a:r>
              <a:r>
                <a:rPr kumimoji="0" lang="mr-IN" sz="2800" b="0" i="0" u="none" strike="noStrike" cap="none" spc="0" normalizeH="0" baseline="0" dirty="0" smtClean="0">
                  <a:ln>
                    <a:noFill/>
                  </a:ln>
                  <a:solidFill>
                    <a:srgbClr val="000000"/>
                  </a:solidFill>
                  <a:effectLst/>
                  <a:uFillTx/>
                  <a:latin typeface="+mn-lt"/>
                  <a:ea typeface="+mn-ea"/>
                  <a:cs typeface="+mn-cs"/>
                  <a:sym typeface="Helvetica Light"/>
                </a:rPr>
                <a:t>…</a:t>
              </a:r>
              <a:endParaRPr kumimoji="0" lang="en-US" sz="2800" b="0" i="0" u="none" strike="noStrike" cap="none" spc="0" normalizeH="0" baseline="0" dirty="0">
                <a:ln>
                  <a:noFill/>
                </a:ln>
                <a:solidFill>
                  <a:srgbClr val="000000"/>
                </a:solidFill>
                <a:effectLst/>
                <a:uFillTx/>
                <a:latin typeface="+mn-lt"/>
                <a:ea typeface="+mn-ea"/>
                <a:cs typeface="+mn-cs"/>
                <a:sym typeface="Helvetica Light"/>
              </a:endParaRPr>
            </a:p>
          </p:txBody>
        </p:sp>
      </p:grpSp>
    </p:spTree>
    <p:extLst>
      <p:ext uri="{BB962C8B-B14F-4D97-AF65-F5344CB8AC3E}">
        <p14:creationId xmlns:p14="http://schemas.microsoft.com/office/powerpoint/2010/main" val="96763266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0927" y="391517"/>
            <a:ext cx="6832970" cy="6564868"/>
          </a:xfrm>
          <a:prstGeom prst="rect">
            <a:avLst/>
          </a:prstGeom>
        </p:spPr>
      </p:pic>
    </p:spTree>
    <p:extLst>
      <p:ext uri="{BB962C8B-B14F-4D97-AF65-F5344CB8AC3E}">
        <p14:creationId xmlns:p14="http://schemas.microsoft.com/office/powerpoint/2010/main" val="10708925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438593"/>
            <a:ext cx="10058400" cy="3784718"/>
          </a:xfrm>
          <a:prstGeom prst="rect">
            <a:avLst/>
          </a:prstGeom>
        </p:spPr>
      </p:pic>
      <p:sp>
        <p:nvSpPr>
          <p:cNvPr id="3" name="Rectangle 4"/>
          <p:cNvSpPr txBox="1">
            <a:spLocks noChangeArrowheads="1"/>
          </p:cNvSpPr>
          <p:nvPr/>
        </p:nvSpPr>
        <p:spPr>
          <a:xfrm>
            <a:off x="281812" y="2536698"/>
            <a:ext cx="9494775" cy="1221635"/>
          </a:xfrm>
          <a:prstGeom prst="rect">
            <a:avLst/>
          </a:prstGeom>
        </p:spPr>
        <p:txBody>
          <a:bodyPr/>
          <a:lst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a:lstStyle>
          <a:p>
            <a:r>
              <a:rPr lang="en-US" sz="3200" b="1" dirty="0" smtClean="0">
                <a:latin typeface="+mj-lt"/>
              </a:rPr>
              <a:t>Solution Architecture</a:t>
            </a:r>
            <a:br>
              <a:rPr lang="en-US" sz="3200" b="1" dirty="0" smtClean="0">
                <a:latin typeface="+mj-lt"/>
              </a:rPr>
            </a:br>
            <a:endParaRPr lang="en-US" sz="3200" b="1" dirty="0" smtClean="0">
              <a:latin typeface="+mj-lt"/>
            </a:endParaRPr>
          </a:p>
        </p:txBody>
      </p:sp>
    </p:spTree>
    <p:extLst>
      <p:ext uri="{BB962C8B-B14F-4D97-AF65-F5344CB8AC3E}">
        <p14:creationId xmlns:p14="http://schemas.microsoft.com/office/powerpoint/2010/main" val="1414285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 name="Group 318"/>
          <p:cNvGrpSpPr/>
          <p:nvPr/>
        </p:nvGrpSpPr>
        <p:grpSpPr>
          <a:xfrm>
            <a:off x="8868077" y="2271065"/>
            <a:ext cx="707233" cy="836765"/>
            <a:chOff x="138738" y="0"/>
            <a:chExt cx="707232" cy="836764"/>
          </a:xfrm>
        </p:grpSpPr>
        <p:sp>
          <p:nvSpPr>
            <p:cNvPr id="2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5" name="Group 317"/>
            <p:cNvGrpSpPr/>
            <p:nvPr/>
          </p:nvGrpSpPr>
          <p:grpSpPr>
            <a:xfrm>
              <a:off x="172551" y="78308"/>
              <a:ext cx="639598" cy="758456"/>
              <a:chOff x="185072" y="71887"/>
              <a:chExt cx="639597" cy="758455"/>
            </a:xfrm>
          </p:grpSpPr>
          <p:pic>
            <p:nvPicPr>
              <p:cNvPr id="216" name="_-37.png"/>
              <p:cNvPicPr/>
              <p:nvPr/>
            </p:nvPicPr>
            <p:blipFill>
              <a:blip r:embed="rId3">
                <a:extLst/>
              </a:blip>
              <a:srcRect l="9474" t="10164" r="9474" b="18860"/>
              <a:stretch>
                <a:fillRect/>
              </a:stretch>
            </p:blipFill>
            <p:spPr>
              <a:xfrm>
                <a:off x="217117" y="71887"/>
                <a:ext cx="575523" cy="501959"/>
              </a:xfrm>
              <a:prstGeom prst="rect">
                <a:avLst/>
              </a:prstGeom>
              <a:ln w="3175" cap="flat">
                <a:noFill/>
                <a:miter lim="400000"/>
              </a:ln>
              <a:effectLst/>
            </p:spPr>
          </p:pic>
          <p:sp>
            <p:nvSpPr>
              <p:cNvPr id="217" name="Shape 316"/>
              <p:cNvSpPr/>
              <p:nvPr/>
            </p:nvSpPr>
            <p:spPr>
              <a:xfrm>
                <a:off x="185072" y="707231"/>
                <a:ext cx="639597"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APIs</a:t>
                </a:r>
                <a:endParaRPr sz="800" b="1" dirty="0">
                  <a:solidFill>
                    <a:srgbClr val="4277BB"/>
                  </a:solidFill>
                </a:endParaRPr>
              </a:p>
            </p:txBody>
          </p:sp>
        </p:grpSp>
      </p:grpSp>
      <p:grpSp>
        <p:nvGrpSpPr>
          <p:cNvPr id="223" name="Group 193"/>
          <p:cNvGrpSpPr/>
          <p:nvPr/>
        </p:nvGrpSpPr>
        <p:grpSpPr>
          <a:xfrm>
            <a:off x="150175" y="6179295"/>
            <a:ext cx="707232" cy="912814"/>
            <a:chOff x="8826" y="0"/>
            <a:chExt cx="707231" cy="912812"/>
          </a:xfrm>
        </p:grpSpPr>
        <p:grpSp>
          <p:nvGrpSpPr>
            <p:cNvPr id="224" name="Group 191"/>
            <p:cNvGrpSpPr/>
            <p:nvPr/>
          </p:nvGrpSpPr>
          <p:grpSpPr>
            <a:xfrm>
              <a:off x="8826" y="-1"/>
              <a:ext cx="707232" cy="707233"/>
              <a:chOff x="8826" y="0"/>
              <a:chExt cx="707231" cy="707231"/>
            </a:xfrm>
          </p:grpSpPr>
          <p:sp>
            <p:nvSpPr>
              <p:cNvPr id="22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7" name="_-02.png"/>
              <p:cNvPicPr/>
              <p:nvPr/>
            </p:nvPicPr>
            <p:blipFill>
              <a:blip r:embed="rId4">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225"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grpSp>
        <p:nvGrpSpPr>
          <p:cNvPr id="228" name="Group 217"/>
          <p:cNvGrpSpPr/>
          <p:nvPr/>
        </p:nvGrpSpPr>
        <p:grpSpPr>
          <a:xfrm>
            <a:off x="1231907" y="6184046"/>
            <a:ext cx="707234" cy="903313"/>
            <a:chOff x="-3407510" y="2287354"/>
            <a:chExt cx="707232" cy="903311"/>
          </a:xfrm>
        </p:grpSpPr>
        <p:sp>
          <p:nvSpPr>
            <p:cNvPr id="229"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30" name="Group 216"/>
            <p:cNvGrpSpPr/>
            <p:nvPr/>
          </p:nvGrpSpPr>
          <p:grpSpPr>
            <a:xfrm>
              <a:off x="-3290365" y="2349903"/>
              <a:ext cx="469554" cy="840762"/>
              <a:chOff x="-3290358" y="2349898"/>
              <a:chExt cx="469553" cy="840760"/>
            </a:xfrm>
          </p:grpSpPr>
          <p:pic>
            <p:nvPicPr>
              <p:cNvPr id="231" name="_-06.png"/>
              <p:cNvPicPr/>
              <p:nvPr/>
            </p:nvPicPr>
            <p:blipFill>
              <a:blip r:embed="rId5">
                <a:extLst/>
              </a:blip>
              <a:srcRect l="25520" t="10188" r="20198" b="9074"/>
              <a:stretch>
                <a:fillRect/>
              </a:stretch>
            </p:blipFill>
            <p:spPr>
              <a:xfrm>
                <a:off x="-3228711" y="2349898"/>
                <a:ext cx="383890" cy="571003"/>
              </a:xfrm>
              <a:prstGeom prst="rect">
                <a:avLst/>
              </a:prstGeom>
              <a:ln w="3175" cap="flat">
                <a:noFill/>
                <a:miter lim="400000"/>
              </a:ln>
              <a:effectLst/>
            </p:spPr>
          </p:pic>
          <p:sp>
            <p:nvSpPr>
              <p:cNvPr id="232" name="Shape 215"/>
              <p:cNvSpPr/>
              <p:nvPr/>
            </p:nvSpPr>
            <p:spPr>
              <a:xfrm>
                <a:off x="-3290358" y="2985076"/>
                <a:ext cx="469553"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DEVICE</a:t>
                </a:r>
              </a:p>
            </p:txBody>
          </p:sp>
        </p:grpSp>
      </p:grpSp>
      <p:grpSp>
        <p:nvGrpSpPr>
          <p:cNvPr id="238" name="Group 223"/>
          <p:cNvGrpSpPr/>
          <p:nvPr/>
        </p:nvGrpSpPr>
        <p:grpSpPr>
          <a:xfrm>
            <a:off x="3490583" y="1425399"/>
            <a:ext cx="848314" cy="981924"/>
            <a:chOff x="-9383" y="9504"/>
            <a:chExt cx="848312" cy="981922"/>
          </a:xfrm>
        </p:grpSpPr>
        <p:sp>
          <p:nvSpPr>
            <p:cNvPr id="23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0" name="Group 222"/>
            <p:cNvGrpSpPr/>
            <p:nvPr/>
          </p:nvGrpSpPr>
          <p:grpSpPr>
            <a:xfrm>
              <a:off x="-9383" y="168712"/>
              <a:ext cx="848312" cy="822714"/>
              <a:chOff x="1647" y="168712"/>
              <a:chExt cx="848313" cy="822714"/>
            </a:xfrm>
          </p:grpSpPr>
          <p:pic>
            <p:nvPicPr>
              <p:cNvPr id="241"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242" name="Shape 221"/>
              <p:cNvSpPr/>
              <p:nvPr/>
            </p:nvSpPr>
            <p:spPr>
              <a:xfrm>
                <a:off x="1647" y="745206"/>
                <a:ext cx="84831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INGESTION APPLICATION</a:t>
                </a:r>
                <a:endParaRPr sz="800" b="1" dirty="0">
                  <a:solidFill>
                    <a:srgbClr val="4277BB"/>
                  </a:solidFill>
                  <a:latin typeface="Helvetica"/>
                  <a:ea typeface="Helvetica"/>
                  <a:cs typeface="Helvetica"/>
                  <a:sym typeface="Helvetica"/>
                </a:endParaRPr>
              </a:p>
            </p:txBody>
          </p:sp>
        </p:grpSp>
      </p:grpSp>
      <p:grpSp>
        <p:nvGrpSpPr>
          <p:cNvPr id="243" name="Group 429"/>
          <p:cNvGrpSpPr/>
          <p:nvPr/>
        </p:nvGrpSpPr>
        <p:grpSpPr>
          <a:xfrm>
            <a:off x="4570474" y="676772"/>
            <a:ext cx="1367362" cy="984148"/>
            <a:chOff x="-213219" y="19278"/>
            <a:chExt cx="1367361" cy="984147"/>
          </a:xfrm>
        </p:grpSpPr>
        <p:sp>
          <p:nvSpPr>
            <p:cNvPr id="244"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428"/>
            <p:cNvGrpSpPr/>
            <p:nvPr/>
          </p:nvGrpSpPr>
          <p:grpSpPr>
            <a:xfrm>
              <a:off x="-213219" y="136286"/>
              <a:ext cx="1367361" cy="867139"/>
              <a:chOff x="-202157" y="136286"/>
              <a:chExt cx="1367360" cy="867137"/>
            </a:xfrm>
          </p:grpSpPr>
          <p:sp>
            <p:nvSpPr>
              <p:cNvPr id="246" name="Shape 426"/>
              <p:cNvSpPr/>
              <p:nvPr/>
            </p:nvSpPr>
            <p:spPr>
              <a:xfrm>
                <a:off x="-202157" y="757203"/>
                <a:ext cx="1367360"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CONVERSATION</a:t>
                </a:r>
              </a:p>
              <a:p>
                <a:pPr lvl="0">
                  <a:defRPr sz="1800"/>
                </a:pPr>
                <a:r>
                  <a:rPr lang="en-US" sz="800" b="1" dirty="0" smtClean="0">
                    <a:solidFill>
                      <a:srgbClr val="4277BB"/>
                    </a:solidFill>
                    <a:latin typeface="Helvetica"/>
                    <a:ea typeface="Helvetica"/>
                    <a:cs typeface="Helvetica"/>
                    <a:sym typeface="Helvetica"/>
                  </a:rPr>
                  <a:t>(TRAINED AND DEPLOYED)</a:t>
                </a:r>
                <a:endParaRPr sz="800" b="1" dirty="0">
                  <a:solidFill>
                    <a:srgbClr val="4277BB"/>
                  </a:solidFill>
                  <a:latin typeface="Helvetica"/>
                  <a:ea typeface="Helvetica"/>
                  <a:cs typeface="Helvetica"/>
                  <a:sym typeface="Helvetica"/>
                </a:endParaRPr>
              </a:p>
            </p:txBody>
          </p:sp>
          <p:pic>
            <p:nvPicPr>
              <p:cNvPr id="247" name="_-31.png"/>
              <p:cNvPicPr/>
              <p:nvPr/>
            </p:nvPicPr>
            <p:blipFill>
              <a:blip r:embed="rId7">
                <a:extLst/>
              </a:blip>
              <a:srcRect l="19416" t="19270" r="19416" b="19270"/>
              <a:stretch>
                <a:fillRect/>
              </a:stretch>
            </p:blipFill>
            <p:spPr>
              <a:xfrm>
                <a:off x="240456" y="136286"/>
                <a:ext cx="432595" cy="434659"/>
              </a:xfrm>
              <a:prstGeom prst="rect">
                <a:avLst/>
              </a:prstGeom>
              <a:ln w="3175" cap="flat">
                <a:noFill/>
                <a:miter lim="400000"/>
              </a:ln>
              <a:effectLst/>
            </p:spPr>
          </p:pic>
        </p:grpSp>
      </p:grpSp>
      <p:pic>
        <p:nvPicPr>
          <p:cNvPr id="266" name="_-11.png"/>
          <p:cNvPicPr/>
          <p:nvPr/>
        </p:nvPicPr>
        <p:blipFill>
          <a:blip r:embed="rId8">
            <a:extLst/>
          </a:blip>
          <a:srcRect l="10614" t="15052" r="10614" b="23720"/>
          <a:stretch>
            <a:fillRect/>
          </a:stretch>
        </p:blipFill>
        <p:spPr>
          <a:xfrm>
            <a:off x="2598447" y="2299646"/>
            <a:ext cx="85205" cy="433019"/>
          </a:xfrm>
          <a:prstGeom prst="rect">
            <a:avLst/>
          </a:prstGeom>
          <a:ln w="3175" cap="flat">
            <a:noFill/>
            <a:miter lim="400000"/>
          </a:ln>
          <a:effectLst/>
        </p:spPr>
      </p:pic>
      <p:grpSp>
        <p:nvGrpSpPr>
          <p:cNvPr id="64" name="Group 63"/>
          <p:cNvGrpSpPr/>
          <p:nvPr/>
        </p:nvGrpSpPr>
        <p:grpSpPr>
          <a:xfrm>
            <a:off x="1582001" y="709497"/>
            <a:ext cx="707233" cy="967758"/>
            <a:chOff x="5079793" y="575871"/>
            <a:chExt cx="707233" cy="967758"/>
          </a:xfrm>
        </p:grpSpPr>
        <p:sp>
          <p:nvSpPr>
            <p:cNvPr id="279" name="Shape 314"/>
            <p:cNvSpPr/>
            <p:nvPr/>
          </p:nvSpPr>
          <p:spPr>
            <a:xfrm>
              <a:off x="5079793" y="57587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02499" y="646339"/>
              <a:ext cx="627435" cy="552143"/>
            </a:xfrm>
            <a:prstGeom prst="rect">
              <a:avLst/>
            </a:prstGeom>
          </p:spPr>
        </p:pic>
        <p:sp>
          <p:nvSpPr>
            <p:cNvPr id="280" name="Shape 316"/>
            <p:cNvSpPr/>
            <p:nvPr/>
          </p:nvSpPr>
          <p:spPr>
            <a:xfrm>
              <a:off x="5213660" y="1297408"/>
              <a:ext cx="45525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GROUND</a:t>
              </a:r>
            </a:p>
            <a:p>
              <a:pPr lvl="0">
                <a:defRPr sz="1800" b="0">
                  <a:solidFill>
                    <a:srgbClr val="000000"/>
                  </a:solidFill>
                </a:defRPr>
              </a:pPr>
              <a:r>
                <a:rPr lang="en-US" sz="800" b="1" dirty="0" smtClean="0">
                  <a:solidFill>
                    <a:srgbClr val="4277BB"/>
                  </a:solidFill>
                </a:rPr>
                <a:t>TRUTH</a:t>
              </a:r>
            </a:p>
          </p:txBody>
        </p:sp>
      </p:grpSp>
      <p:grpSp>
        <p:nvGrpSpPr>
          <p:cNvPr id="283" name="Group 193"/>
          <p:cNvGrpSpPr/>
          <p:nvPr/>
        </p:nvGrpSpPr>
        <p:grpSpPr>
          <a:xfrm>
            <a:off x="413614" y="704947"/>
            <a:ext cx="715902" cy="953454"/>
            <a:chOff x="157" y="-1"/>
            <a:chExt cx="715901" cy="953452"/>
          </a:xfrm>
        </p:grpSpPr>
        <p:grpSp>
          <p:nvGrpSpPr>
            <p:cNvPr id="284" name="Group 191"/>
            <p:cNvGrpSpPr/>
            <p:nvPr/>
          </p:nvGrpSpPr>
          <p:grpSpPr>
            <a:xfrm>
              <a:off x="8826" y="-1"/>
              <a:ext cx="707232" cy="707233"/>
              <a:chOff x="8826" y="0"/>
              <a:chExt cx="707231" cy="707231"/>
            </a:xfrm>
          </p:grpSpPr>
          <p:sp>
            <p:nvSpPr>
              <p:cNvPr id="286"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7" name="_-02.png"/>
              <p:cNvPicPr/>
              <p:nvPr/>
            </p:nvPicPr>
            <p:blipFill>
              <a:blip r:embed="rId4">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285" name="Shape 192"/>
            <p:cNvSpPr/>
            <p:nvPr/>
          </p:nvSpPr>
          <p:spPr>
            <a:xfrm>
              <a:off x="157" y="707231"/>
              <a:ext cx="70692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KNOWLEDGE </a:t>
              </a:r>
            </a:p>
            <a:p>
              <a:pPr lvl="0">
                <a:defRPr sz="1800" b="0">
                  <a:solidFill>
                    <a:srgbClr val="000000"/>
                  </a:solidFill>
                </a:defRPr>
              </a:pPr>
              <a:r>
                <a:rPr lang="en-US" sz="800" b="1" dirty="0" smtClean="0">
                  <a:solidFill>
                    <a:srgbClr val="4277BB"/>
                  </a:solidFill>
                </a:rPr>
                <a:t>ENGINEER</a:t>
              </a:r>
              <a:endParaRPr sz="800" b="1" dirty="0">
                <a:solidFill>
                  <a:srgbClr val="4277BB"/>
                </a:solidFill>
              </a:endParaRPr>
            </a:p>
          </p:txBody>
        </p:sp>
      </p:grpSp>
      <p:cxnSp>
        <p:nvCxnSpPr>
          <p:cNvPr id="316" name="Straight Connector 315"/>
          <p:cNvCxnSpPr>
            <a:endCxn id="285" idx="2"/>
          </p:cNvCxnSpPr>
          <p:nvPr/>
        </p:nvCxnSpPr>
        <p:spPr>
          <a:xfrm rot="10800000">
            <a:off x="767077" y="1658402"/>
            <a:ext cx="1588771" cy="158163"/>
          </a:xfrm>
          <a:prstGeom prst="bentConnector2">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17" name="Straight Connector 316"/>
          <p:cNvCxnSpPr/>
          <p:nvPr/>
        </p:nvCxnSpPr>
        <p:spPr>
          <a:xfrm flipH="1">
            <a:off x="3017688" y="1766762"/>
            <a:ext cx="554994" cy="12253"/>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30" name="Straight Connector 329"/>
          <p:cNvCxnSpPr/>
          <p:nvPr/>
        </p:nvCxnSpPr>
        <p:spPr>
          <a:xfrm>
            <a:off x="1157428" y="1063113"/>
            <a:ext cx="401570" cy="0"/>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76" name="Straight Connector 375"/>
          <p:cNvCxnSpPr/>
          <p:nvPr/>
        </p:nvCxnSpPr>
        <p:spPr>
          <a:xfrm>
            <a:off x="2610131" y="411739"/>
            <a:ext cx="0" cy="907406"/>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cxnSp>
        <p:nvCxnSpPr>
          <p:cNvPr id="379" name="Straight Connector 378"/>
          <p:cNvCxnSpPr/>
          <p:nvPr/>
        </p:nvCxnSpPr>
        <p:spPr>
          <a:xfrm flipH="1" flipV="1">
            <a:off x="7746398" y="404277"/>
            <a:ext cx="40973" cy="1756305"/>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sp>
        <p:nvSpPr>
          <p:cNvPr id="383" name="Rectangle 382"/>
          <p:cNvSpPr/>
          <p:nvPr/>
        </p:nvSpPr>
        <p:spPr>
          <a:xfrm rot="5400000">
            <a:off x="1406277" y="-976496"/>
            <a:ext cx="7213621" cy="9846867"/>
          </a:xfrm>
          <a:prstGeom prst="rect">
            <a:avLst/>
          </a:prstGeom>
          <a:noFill/>
          <a:ln w="19050" cap="flat">
            <a:solidFill>
              <a:srgbClr val="1A77B5"/>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385" name="Shape 64"/>
          <p:cNvSpPr/>
          <p:nvPr/>
        </p:nvSpPr>
        <p:spPr>
          <a:xfrm>
            <a:off x="152541" y="422885"/>
            <a:ext cx="2003704" cy="153888"/>
          </a:xfrm>
          <a:prstGeom prst="rect">
            <a:avLst/>
          </a:prstGeom>
          <a:ln w="3175">
            <a:miter lim="400000"/>
          </a:ln>
          <a:extLst>
            <a:ext uri="{C572A759-6A51-4108-AA02-DFA0A04FC94B}">
              <ma14:wrappingTextBoxFlag xmlns:ma14="http://schemas.microsoft.com/office/mac/drawingml/2011/main"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ON-PREMISES NETWORK</a:t>
            </a:r>
            <a:endParaRPr sz="1000" b="1" dirty="0">
              <a:solidFill>
                <a:srgbClr val="4277BB"/>
              </a:solidFill>
            </a:endParaRPr>
          </a:p>
        </p:txBody>
      </p:sp>
      <p:sp>
        <p:nvSpPr>
          <p:cNvPr id="386" name="Shape 64"/>
          <p:cNvSpPr/>
          <p:nvPr/>
        </p:nvSpPr>
        <p:spPr>
          <a:xfrm>
            <a:off x="2797971" y="456199"/>
            <a:ext cx="1155766" cy="153888"/>
          </a:xfrm>
          <a:prstGeom prst="rect">
            <a:avLst/>
          </a:prstGeom>
          <a:ln w="3175">
            <a:miter lim="400000"/>
          </a:ln>
          <a:extLst>
            <a:ext uri="{C572A759-6A51-4108-AA02-DFA0A04FC94B}">
              <ma14:wrappingTextBoxFlag xmlns:ma14="http://schemas.microsoft.com/office/mac/drawingml/2011/main" val="1"/>
            </a:ext>
          </a:extLst>
        </p:spPr>
        <p:txBody>
          <a:bodyPr wrap="non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CLOUD NETWORK</a:t>
            </a:r>
            <a:endParaRPr sz="1000" b="1" dirty="0">
              <a:solidFill>
                <a:srgbClr val="4277BB"/>
              </a:solidFill>
            </a:endParaRPr>
          </a:p>
        </p:txBody>
      </p:sp>
      <p:sp>
        <p:nvSpPr>
          <p:cNvPr id="387" name="Shape 64"/>
          <p:cNvSpPr/>
          <p:nvPr/>
        </p:nvSpPr>
        <p:spPr>
          <a:xfrm>
            <a:off x="7867799" y="456199"/>
            <a:ext cx="1677359" cy="153888"/>
          </a:xfrm>
          <a:prstGeom prst="rect">
            <a:avLst/>
          </a:prstGeom>
          <a:ln w="3175">
            <a:miter lim="400000"/>
          </a:ln>
          <a:extLst>
            <a:ext uri="{C572A759-6A51-4108-AA02-DFA0A04FC94B}">
              <ma14:wrappingTextBoxFlag xmlns:ma14="http://schemas.microsoft.com/office/mac/drawingml/2011/main" val="1"/>
            </a:ext>
          </a:extLst>
        </p:spPr>
        <p:txBody>
          <a:bodyPr wrap="square" lIns="0" tIns="0" rIns="0" bIns="0">
            <a:spAutoFit/>
          </a:bodyPr>
          <a:lstStyle>
            <a:lvl1pPr algn="l">
              <a:defRPr sz="10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PUBLIC NETWORK</a:t>
            </a:r>
          </a:p>
        </p:txBody>
      </p:sp>
      <p:grpSp>
        <p:nvGrpSpPr>
          <p:cNvPr id="7" name="Group 6"/>
          <p:cNvGrpSpPr/>
          <p:nvPr/>
        </p:nvGrpSpPr>
        <p:grpSpPr>
          <a:xfrm>
            <a:off x="8118771" y="5917776"/>
            <a:ext cx="1323437" cy="978549"/>
            <a:chOff x="8003302" y="6065123"/>
            <a:chExt cx="1323437" cy="978549"/>
          </a:xfrm>
        </p:grpSpPr>
        <p:sp>
          <p:nvSpPr>
            <p:cNvPr id="154" name="Shape 162"/>
            <p:cNvSpPr/>
            <p:nvPr/>
          </p:nvSpPr>
          <p:spPr>
            <a:xfrm>
              <a:off x="8003302" y="6065123"/>
              <a:ext cx="514650"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LEGEND</a:t>
              </a:r>
            </a:p>
          </p:txBody>
        </p:sp>
        <p:sp>
          <p:nvSpPr>
            <p:cNvPr id="155" name="Shape 163"/>
            <p:cNvSpPr/>
            <p:nvPr/>
          </p:nvSpPr>
          <p:spPr>
            <a:xfrm>
              <a:off x="8214255" y="6260307"/>
              <a:ext cx="644428"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Application</a:t>
              </a:r>
            </a:p>
          </p:txBody>
        </p:sp>
        <p:sp>
          <p:nvSpPr>
            <p:cNvPr id="157" name="Shape 166"/>
            <p:cNvSpPr/>
            <p:nvPr/>
          </p:nvSpPr>
          <p:spPr>
            <a:xfrm>
              <a:off x="8214255" y="6590434"/>
              <a:ext cx="599432" cy="205583"/>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Store</a:t>
              </a:r>
            </a:p>
          </p:txBody>
        </p:sp>
        <p:sp>
          <p:nvSpPr>
            <p:cNvPr id="159" name="Shape 171"/>
            <p:cNvSpPr/>
            <p:nvPr/>
          </p:nvSpPr>
          <p:spPr>
            <a:xfrm>
              <a:off x="8023755" y="6260307"/>
              <a:ext cx="166587" cy="108809"/>
            </a:xfrm>
            <a:prstGeom prst="rect">
              <a:avLst/>
            </a:pr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0" name="Shape 172"/>
            <p:cNvSpPr/>
            <p:nvPr/>
          </p:nvSpPr>
          <p:spPr>
            <a:xfrm>
              <a:off x="8023755" y="6428090"/>
              <a:ext cx="166586" cy="108808"/>
            </a:xfrm>
            <a:prstGeom prst="rect">
              <a:avLst/>
            </a:pr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2" name="Shape 173"/>
            <p:cNvSpPr/>
            <p:nvPr/>
          </p:nvSpPr>
          <p:spPr>
            <a:xfrm>
              <a:off x="8023755" y="6590434"/>
              <a:ext cx="166586" cy="108809"/>
            </a:xfrm>
            <a:prstGeom prst="rect">
              <a:avLst/>
            </a:pr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5" name="Shape 169"/>
            <p:cNvSpPr/>
            <p:nvPr/>
          </p:nvSpPr>
          <p:spPr>
            <a:xfrm>
              <a:off x="8214255" y="6763655"/>
              <a:ext cx="578685"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Capabilities</a:t>
              </a:r>
              <a:endParaRPr sz="800" b="1" dirty="0">
                <a:solidFill>
                  <a:srgbClr val="4277BB"/>
                </a:solidFill>
              </a:endParaRPr>
            </a:p>
          </p:txBody>
        </p:sp>
        <p:sp>
          <p:nvSpPr>
            <p:cNvPr id="166" name="Shape 177"/>
            <p:cNvSpPr/>
            <p:nvPr/>
          </p:nvSpPr>
          <p:spPr>
            <a:xfrm>
              <a:off x="8023755" y="6763655"/>
              <a:ext cx="166587" cy="108808"/>
            </a:xfrm>
            <a:prstGeom prst="rect">
              <a:avLst/>
            </a:prstGeom>
            <a:solidFill>
              <a:schemeClr val="accent6"/>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7" name="Shape 169"/>
            <p:cNvSpPr/>
            <p:nvPr/>
          </p:nvSpPr>
          <p:spPr>
            <a:xfrm>
              <a:off x="8217430" y="6920561"/>
              <a:ext cx="229230"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User</a:t>
              </a:r>
              <a:endParaRPr sz="800" b="1" dirty="0">
                <a:solidFill>
                  <a:srgbClr val="4277BB"/>
                </a:solidFill>
              </a:endParaRPr>
            </a:p>
          </p:txBody>
        </p:sp>
        <p:sp>
          <p:nvSpPr>
            <p:cNvPr id="168" name="Shape 177"/>
            <p:cNvSpPr/>
            <p:nvPr/>
          </p:nvSpPr>
          <p:spPr>
            <a:xfrm>
              <a:off x="8023755" y="6931438"/>
              <a:ext cx="166587" cy="108808"/>
            </a:xfrm>
            <a:prstGeom prst="rect">
              <a:avLst/>
            </a:pr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69" name="Shape 163"/>
            <p:cNvSpPr/>
            <p:nvPr/>
          </p:nvSpPr>
          <p:spPr>
            <a:xfrm>
              <a:off x="8214255" y="6428090"/>
              <a:ext cx="1112484" cy="12311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l">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Infrastructure services</a:t>
              </a:r>
              <a:endParaRPr sz="800" b="1" dirty="0">
                <a:solidFill>
                  <a:srgbClr val="4277BB"/>
                </a:solidFill>
              </a:endParaRPr>
            </a:p>
          </p:txBody>
        </p:sp>
      </p:grpSp>
      <p:cxnSp>
        <p:nvCxnSpPr>
          <p:cNvPr id="8" name="Straight Connector 7"/>
          <p:cNvCxnSpPr/>
          <p:nvPr/>
        </p:nvCxnSpPr>
        <p:spPr>
          <a:xfrm>
            <a:off x="152541" y="5699299"/>
            <a:ext cx="9805283" cy="0"/>
          </a:xfrm>
          <a:prstGeom prst="line">
            <a:avLst/>
          </a:prstGeom>
          <a:noFill/>
          <a:ln w="12700" cap="flat">
            <a:solidFill>
              <a:schemeClr val="bg2">
                <a:lumMod val="75000"/>
              </a:schemeClr>
            </a:solidFill>
            <a:prstDash val="lgDash"/>
            <a:miter lim="400000"/>
          </a:ln>
          <a:effectLst/>
        </p:spPr>
        <p:style>
          <a:lnRef idx="0">
            <a:scrgbClr r="0" g="0" b="0"/>
          </a:lnRef>
          <a:fillRef idx="0">
            <a:scrgbClr r="0" g="0" b="0"/>
          </a:fillRef>
          <a:effectRef idx="0">
            <a:scrgbClr r="0" g="0" b="0"/>
          </a:effectRef>
          <a:fontRef idx="none"/>
        </p:style>
      </p:cxnSp>
      <p:sp>
        <p:nvSpPr>
          <p:cNvPr id="11" name="TextBox 10"/>
          <p:cNvSpPr txBox="1"/>
          <p:nvPr/>
        </p:nvSpPr>
        <p:spPr>
          <a:xfrm>
            <a:off x="107085" y="5477658"/>
            <a:ext cx="4024748"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800" b="1" dirty="0" smtClean="0">
                <a:solidFill>
                  <a:srgbClr val="1A77B5"/>
                </a:solidFill>
                <a:latin typeface="Helvetica" charset="0"/>
                <a:ea typeface="Helvetica" charset="0"/>
                <a:cs typeface="Helvetica" charset="0"/>
              </a:rPr>
              <a:t>POPULATE COGNITIVE REPOSITORY </a:t>
            </a:r>
            <a:endParaRPr kumimoji="0" lang="en-US" sz="8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206" name="Group 205"/>
          <p:cNvGrpSpPr/>
          <p:nvPr/>
        </p:nvGrpSpPr>
        <p:grpSpPr>
          <a:xfrm>
            <a:off x="3318222" y="3626513"/>
            <a:ext cx="883920" cy="1005192"/>
            <a:chOff x="5142091" y="3228377"/>
            <a:chExt cx="883920" cy="1005192"/>
          </a:xfrm>
        </p:grpSpPr>
        <p:sp>
          <p:nvSpPr>
            <p:cNvPr id="207" name="Shape 316"/>
            <p:cNvSpPr/>
            <p:nvPr/>
          </p:nvSpPr>
          <p:spPr>
            <a:xfrm>
              <a:off x="5277632" y="3987348"/>
              <a:ext cx="678070"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KNOWLEDGE</a:t>
              </a:r>
            </a:p>
            <a:p>
              <a:pPr lvl="0">
                <a:defRPr sz="1800" b="0">
                  <a:solidFill>
                    <a:srgbClr val="000000"/>
                  </a:solidFill>
                </a:defRPr>
              </a:pPr>
              <a:r>
                <a:rPr lang="en-US" sz="800" b="1" dirty="0" smtClean="0">
                  <a:solidFill>
                    <a:srgbClr val="4277BB"/>
                  </a:solidFill>
                </a:rPr>
                <a:t>STUDIO</a:t>
              </a:r>
            </a:p>
          </p:txBody>
        </p:sp>
        <p:pic>
          <p:nvPicPr>
            <p:cNvPr id="208" name="Picture 20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2091" y="3228377"/>
              <a:ext cx="883920" cy="853440"/>
            </a:xfrm>
            <a:prstGeom prst="rect">
              <a:avLst/>
            </a:prstGeom>
          </p:spPr>
        </p:pic>
      </p:grpSp>
      <p:sp>
        <p:nvSpPr>
          <p:cNvPr id="248" name="Rectangle 247"/>
          <p:cNvSpPr/>
          <p:nvPr/>
        </p:nvSpPr>
        <p:spPr>
          <a:xfrm>
            <a:off x="4687579" y="2072370"/>
            <a:ext cx="1063752" cy="2768322"/>
          </a:xfrm>
          <a:prstGeom prst="rect">
            <a:avLst/>
          </a:prstGeom>
          <a:noFill/>
          <a:ln w="3175" cap="flat" cmpd="sng">
            <a:solidFill>
              <a:srgbClr val="1A77B5"/>
            </a:solidFill>
            <a:prstDash val="sys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cxnSp>
        <p:nvCxnSpPr>
          <p:cNvPr id="272" name="Straight Connector 271"/>
          <p:cNvCxnSpPr/>
          <p:nvPr/>
        </p:nvCxnSpPr>
        <p:spPr>
          <a:xfrm>
            <a:off x="2612146" y="2467901"/>
            <a:ext cx="26969" cy="3628328"/>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grpSp>
        <p:nvGrpSpPr>
          <p:cNvPr id="324" name="Group 323"/>
          <p:cNvGrpSpPr/>
          <p:nvPr/>
        </p:nvGrpSpPr>
        <p:grpSpPr>
          <a:xfrm>
            <a:off x="6443436" y="6215048"/>
            <a:ext cx="710252" cy="990368"/>
            <a:chOff x="4527147" y="4888860"/>
            <a:chExt cx="710252" cy="990368"/>
          </a:xfrm>
        </p:grpSpPr>
        <p:grpSp>
          <p:nvGrpSpPr>
            <p:cNvPr id="325" name="Group 429"/>
            <p:cNvGrpSpPr/>
            <p:nvPr/>
          </p:nvGrpSpPr>
          <p:grpSpPr>
            <a:xfrm>
              <a:off x="4527147" y="4945050"/>
              <a:ext cx="707234" cy="934178"/>
              <a:chOff x="82944" y="19278"/>
              <a:chExt cx="707233" cy="934177"/>
            </a:xfrm>
          </p:grpSpPr>
          <p:sp>
            <p:nvSpPr>
              <p:cNvPr id="327"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872B2"/>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28" name="Shape 426"/>
              <p:cNvSpPr/>
              <p:nvPr/>
            </p:nvSpPr>
            <p:spPr>
              <a:xfrm>
                <a:off x="219671" y="707234"/>
                <a:ext cx="452046"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SPEECH </a:t>
                </a:r>
              </a:p>
              <a:p>
                <a:pPr lvl="0">
                  <a:defRPr sz="1800"/>
                </a:pPr>
                <a:r>
                  <a:rPr lang="en-US" sz="800" b="1" dirty="0" smtClean="0">
                    <a:solidFill>
                      <a:srgbClr val="4277BB"/>
                    </a:solidFill>
                    <a:latin typeface="Helvetica"/>
                    <a:ea typeface="Helvetica"/>
                    <a:cs typeface="Helvetica"/>
                    <a:sym typeface="Helvetica"/>
                  </a:rPr>
                  <a:t>TO TEXT</a:t>
                </a:r>
                <a:endParaRPr sz="800" b="1" dirty="0">
                  <a:solidFill>
                    <a:srgbClr val="4277BB"/>
                  </a:solidFill>
                  <a:latin typeface="Helvetica"/>
                  <a:ea typeface="Helvetica"/>
                  <a:cs typeface="Helvetica"/>
                  <a:sym typeface="Helvetica"/>
                </a:endParaRPr>
              </a:p>
            </p:txBody>
          </p:sp>
        </p:grpSp>
        <p:pic>
          <p:nvPicPr>
            <p:cNvPr id="326" name="Picture 3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36359" y="4888860"/>
              <a:ext cx="701040" cy="701040"/>
            </a:xfrm>
            <a:prstGeom prst="rect">
              <a:avLst/>
            </a:prstGeom>
          </p:spPr>
        </p:pic>
      </p:grpSp>
      <p:cxnSp>
        <p:nvCxnSpPr>
          <p:cNvPr id="329" name="Straight Connector 328"/>
          <p:cNvCxnSpPr/>
          <p:nvPr/>
        </p:nvCxnSpPr>
        <p:spPr>
          <a:xfrm flipH="1" flipV="1">
            <a:off x="8273453" y="2632097"/>
            <a:ext cx="528774" cy="8584"/>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31" name="Straight Connector 330"/>
          <p:cNvCxnSpPr/>
          <p:nvPr/>
        </p:nvCxnSpPr>
        <p:spPr>
          <a:xfrm rot="10800000" flipV="1">
            <a:off x="2765663" y="1015184"/>
            <a:ext cx="2034612" cy="604951"/>
          </a:xfrm>
          <a:prstGeom prst="bentConnector2">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358" name="Straight Connector 357"/>
          <p:cNvCxnSpPr>
            <a:stCxn id="208" idx="1"/>
          </p:cNvCxnSpPr>
          <p:nvPr/>
        </p:nvCxnSpPr>
        <p:spPr>
          <a:xfrm rot="10800000">
            <a:off x="2776090" y="2414925"/>
            <a:ext cx="542132" cy="1638308"/>
          </a:xfrm>
          <a:prstGeom prst="bentConnector2">
            <a:avLst/>
          </a:prstGeom>
          <a:noFill/>
          <a:ln w="19050" cap="flat">
            <a:solidFill>
              <a:srgbClr val="1A77B5"/>
            </a:solidFill>
            <a:prstDash val="solid"/>
            <a:miter lim="400000"/>
            <a:headEnd type="triangle"/>
            <a:tailEnd type="none"/>
          </a:ln>
          <a:effectLst/>
        </p:spPr>
        <p:style>
          <a:lnRef idx="0">
            <a:scrgbClr r="0" g="0" b="0"/>
          </a:lnRef>
          <a:fillRef idx="0">
            <a:scrgbClr r="0" g="0" b="0"/>
          </a:fillRef>
          <a:effectRef idx="0">
            <a:scrgbClr r="0" g="0" b="0"/>
          </a:effectRef>
          <a:fontRef idx="none"/>
        </p:style>
      </p:cxnSp>
      <p:cxnSp>
        <p:nvCxnSpPr>
          <p:cNvPr id="377" name="Straight Connector 376"/>
          <p:cNvCxnSpPr/>
          <p:nvPr/>
        </p:nvCxnSpPr>
        <p:spPr>
          <a:xfrm flipH="1" flipV="1">
            <a:off x="7827054" y="3344296"/>
            <a:ext cx="48348" cy="4159377"/>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grpSp>
        <p:nvGrpSpPr>
          <p:cNvPr id="413" name="Group 412"/>
          <p:cNvGrpSpPr/>
          <p:nvPr/>
        </p:nvGrpSpPr>
        <p:grpSpPr>
          <a:xfrm>
            <a:off x="2313327" y="1397811"/>
            <a:ext cx="764633" cy="975710"/>
            <a:chOff x="1980353" y="1398457"/>
            <a:chExt cx="764633" cy="975710"/>
          </a:xfrm>
        </p:grpSpPr>
        <p:sp>
          <p:nvSpPr>
            <p:cNvPr id="264" name="Shape 277"/>
            <p:cNvSpPr/>
            <p:nvPr/>
          </p:nvSpPr>
          <p:spPr>
            <a:xfrm>
              <a:off x="2000719" y="139845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67" name="Shape 279"/>
            <p:cNvSpPr/>
            <p:nvPr/>
          </p:nvSpPr>
          <p:spPr>
            <a:xfrm>
              <a:off x="1980353" y="2127946"/>
              <a:ext cx="76463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SECURED</a:t>
              </a:r>
              <a:endParaRPr sz="800" b="1" dirty="0">
                <a:solidFill>
                  <a:srgbClr val="4277BB"/>
                </a:solidFill>
                <a:latin typeface="Helvetica"/>
                <a:ea typeface="Helvetica"/>
                <a:cs typeface="Helvetica"/>
                <a:sym typeface="Helvetica"/>
              </a:endParaRPr>
            </a:p>
            <a:p>
              <a:pPr lvl="0">
                <a:defRPr sz="1800"/>
              </a:pPr>
              <a:r>
                <a:rPr sz="800" b="1" dirty="0" smtClean="0">
                  <a:solidFill>
                    <a:srgbClr val="4277BB"/>
                  </a:solidFill>
                  <a:latin typeface="Helvetica"/>
                  <a:ea typeface="Helvetica"/>
                  <a:cs typeface="Helvetica"/>
                  <a:sym typeface="Helvetica"/>
                </a:rPr>
                <a:t>CONNECTI</a:t>
              </a:r>
              <a:r>
                <a:rPr lang="en-US" sz="800" b="1" dirty="0" smtClean="0">
                  <a:solidFill>
                    <a:srgbClr val="4277BB"/>
                  </a:solidFill>
                  <a:latin typeface="Helvetica"/>
                  <a:ea typeface="Helvetica"/>
                  <a:cs typeface="Helvetica"/>
                  <a:sym typeface="Helvetica"/>
                </a:rPr>
                <a:t>V</a:t>
              </a:r>
              <a:r>
                <a:rPr sz="800" b="1" dirty="0" smtClean="0">
                  <a:solidFill>
                    <a:srgbClr val="4277BB"/>
                  </a:solidFill>
                  <a:latin typeface="Helvetica"/>
                  <a:ea typeface="Helvetica"/>
                  <a:cs typeface="Helvetica"/>
                  <a:sym typeface="Helvetica"/>
                </a:rPr>
                <a:t>ITY</a:t>
              </a:r>
              <a:endParaRPr sz="800" b="1" dirty="0">
                <a:solidFill>
                  <a:srgbClr val="4277BB"/>
                </a:solidFill>
                <a:latin typeface="Helvetica"/>
                <a:ea typeface="Helvetica"/>
                <a:cs typeface="Helvetica"/>
                <a:sym typeface="Helvetica"/>
              </a:endParaRPr>
            </a:p>
          </p:txBody>
        </p:sp>
        <p:pic>
          <p:nvPicPr>
            <p:cNvPr id="380" name="_-10.png"/>
            <p:cNvPicPr/>
            <p:nvPr/>
          </p:nvPicPr>
          <p:blipFill>
            <a:blip r:embed="rId12">
              <a:extLst/>
            </a:blip>
            <a:srcRect l="18106" t="18000" r="18106" b="18000"/>
            <a:stretch>
              <a:fillRect/>
            </a:stretch>
          </p:blipFill>
          <p:spPr>
            <a:xfrm>
              <a:off x="2130674" y="1518784"/>
              <a:ext cx="451118" cy="452626"/>
            </a:xfrm>
            <a:prstGeom prst="rect">
              <a:avLst/>
            </a:prstGeom>
            <a:ln w="3175" cap="flat">
              <a:noFill/>
              <a:miter lim="400000"/>
            </a:ln>
            <a:effectLst/>
          </p:spPr>
        </p:pic>
      </p:grpSp>
      <p:grpSp>
        <p:nvGrpSpPr>
          <p:cNvPr id="370" name="Group 369"/>
          <p:cNvGrpSpPr/>
          <p:nvPr/>
        </p:nvGrpSpPr>
        <p:grpSpPr>
          <a:xfrm>
            <a:off x="7487757" y="2207809"/>
            <a:ext cx="707235" cy="963276"/>
            <a:chOff x="7487757" y="2282559"/>
            <a:chExt cx="707235" cy="963276"/>
          </a:xfrm>
        </p:grpSpPr>
        <p:sp>
          <p:nvSpPr>
            <p:cNvPr id="234" name="Shape 282"/>
            <p:cNvSpPr/>
            <p:nvPr/>
          </p:nvSpPr>
          <p:spPr>
            <a:xfrm>
              <a:off x="7487757" y="2282559"/>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7" name="Shape 284"/>
            <p:cNvSpPr/>
            <p:nvPr/>
          </p:nvSpPr>
          <p:spPr>
            <a:xfrm>
              <a:off x="7590709" y="2999614"/>
              <a:ext cx="52097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a:t>
              </a:r>
              <a:endParaRPr lang="en-US" sz="800" b="1" smtClean="0">
                <a:solidFill>
                  <a:srgbClr val="4277BB"/>
                </a:solidFill>
              </a:endParaRPr>
            </a:p>
            <a:p>
              <a:pPr lvl="0">
                <a:defRPr sz="1800" b="0">
                  <a:solidFill>
                    <a:srgbClr val="000000"/>
                  </a:solidFill>
                </a:defRPr>
              </a:pPr>
              <a:r>
                <a:rPr sz="800" b="1" smtClean="0">
                  <a:solidFill>
                    <a:srgbClr val="4277BB"/>
                  </a:solidFill>
                </a:rPr>
                <a:t>SERVICES</a:t>
              </a:r>
              <a:endParaRPr sz="800" b="1">
                <a:solidFill>
                  <a:srgbClr val="4277BB"/>
                </a:solidFill>
              </a:endParaRPr>
            </a:p>
          </p:txBody>
        </p:sp>
        <p:pic>
          <p:nvPicPr>
            <p:cNvPr id="382" name="_-11.png"/>
            <p:cNvPicPr/>
            <p:nvPr/>
          </p:nvPicPr>
          <p:blipFill>
            <a:blip r:embed="rId8">
              <a:extLst/>
            </a:blip>
            <a:srcRect l="10614" t="15052" r="10614" b="23720"/>
            <a:stretch>
              <a:fillRect/>
            </a:stretch>
          </p:blipFill>
          <p:spPr>
            <a:xfrm>
              <a:off x="7553439" y="2429778"/>
              <a:ext cx="559332" cy="433019"/>
            </a:xfrm>
            <a:prstGeom prst="rect">
              <a:avLst/>
            </a:prstGeom>
            <a:ln w="3175" cap="flat">
              <a:noFill/>
              <a:miter lim="400000"/>
            </a:ln>
            <a:effectLst/>
          </p:spPr>
        </p:pic>
      </p:grpSp>
      <p:cxnSp>
        <p:nvCxnSpPr>
          <p:cNvPr id="384" name="Straight Connector 383"/>
          <p:cNvCxnSpPr/>
          <p:nvPr/>
        </p:nvCxnSpPr>
        <p:spPr>
          <a:xfrm rot="10800000">
            <a:off x="4329075" y="1772065"/>
            <a:ext cx="3092834" cy="856676"/>
          </a:xfrm>
          <a:prstGeom prst="bentConnector3">
            <a:avLst>
              <a:gd name="adj1" fmla="val 50000"/>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392" name="Straight Connector 391"/>
          <p:cNvCxnSpPr>
            <a:stCxn id="475" idx="1"/>
            <a:endCxn id="208" idx="3"/>
          </p:cNvCxnSpPr>
          <p:nvPr/>
        </p:nvCxnSpPr>
        <p:spPr>
          <a:xfrm flipH="1">
            <a:off x="4202142" y="4051689"/>
            <a:ext cx="568825" cy="1544"/>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400" name="Straight Connector 399"/>
          <p:cNvCxnSpPr>
            <a:endCxn id="248" idx="0"/>
          </p:cNvCxnSpPr>
          <p:nvPr/>
        </p:nvCxnSpPr>
        <p:spPr>
          <a:xfrm>
            <a:off x="4370248" y="1837702"/>
            <a:ext cx="849207" cy="234668"/>
          </a:xfrm>
          <a:prstGeom prst="bentConnector2">
            <a:avLst/>
          </a:prstGeom>
          <a:noFill/>
          <a:ln w="19050" cap="flat">
            <a:solidFill>
              <a:srgbClr val="1A77B5"/>
            </a:solidFill>
            <a:prstDash val="solid"/>
            <a:miter lim="400000"/>
            <a:headEnd type="none"/>
            <a:tailEnd type="triangle"/>
          </a:ln>
          <a:effectLst/>
        </p:spPr>
        <p:style>
          <a:lnRef idx="0">
            <a:scrgbClr r="0" g="0" b="0"/>
          </a:lnRef>
          <a:fillRef idx="0">
            <a:scrgbClr r="0" g="0" b="0"/>
          </a:fillRef>
          <a:effectRef idx="0">
            <a:scrgbClr r="0" g="0" b="0"/>
          </a:effectRef>
          <a:fontRef idx="none"/>
        </p:style>
      </p:cxnSp>
      <p:cxnSp>
        <p:nvCxnSpPr>
          <p:cNvPr id="409" name="Straight Connector 408"/>
          <p:cNvCxnSpPr/>
          <p:nvPr/>
        </p:nvCxnSpPr>
        <p:spPr>
          <a:xfrm flipH="1">
            <a:off x="5246556" y="3170780"/>
            <a:ext cx="3341" cy="45533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grpSp>
        <p:nvGrpSpPr>
          <p:cNvPr id="418" name="Group 223"/>
          <p:cNvGrpSpPr/>
          <p:nvPr/>
        </p:nvGrpSpPr>
        <p:grpSpPr>
          <a:xfrm>
            <a:off x="4825162" y="6144740"/>
            <a:ext cx="848314" cy="981924"/>
            <a:chOff x="-9383" y="9504"/>
            <a:chExt cx="848312" cy="981922"/>
          </a:xfrm>
        </p:grpSpPr>
        <p:sp>
          <p:nvSpPr>
            <p:cNvPr id="41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0" name="Group 222"/>
            <p:cNvGrpSpPr/>
            <p:nvPr/>
          </p:nvGrpSpPr>
          <p:grpSpPr>
            <a:xfrm>
              <a:off x="-9383" y="168712"/>
              <a:ext cx="848312" cy="822714"/>
              <a:chOff x="1647" y="168712"/>
              <a:chExt cx="848313" cy="822714"/>
            </a:xfrm>
          </p:grpSpPr>
          <p:pic>
            <p:nvPicPr>
              <p:cNvPr id="421"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422" name="Shape 221"/>
              <p:cNvSpPr/>
              <p:nvPr/>
            </p:nvSpPr>
            <p:spPr>
              <a:xfrm>
                <a:off x="1647" y="745206"/>
                <a:ext cx="848313"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APPLICATION LOGIC</a:t>
                </a:r>
                <a:endParaRPr sz="800" b="1" dirty="0">
                  <a:solidFill>
                    <a:srgbClr val="4277BB"/>
                  </a:solidFill>
                  <a:latin typeface="Helvetica"/>
                  <a:ea typeface="Helvetica"/>
                  <a:cs typeface="Helvetica"/>
                  <a:sym typeface="Helvetica"/>
                </a:endParaRPr>
              </a:p>
            </p:txBody>
          </p:sp>
        </p:grpSp>
      </p:grpSp>
      <p:cxnSp>
        <p:nvCxnSpPr>
          <p:cNvPr id="431" name="Straight Connector 430"/>
          <p:cNvCxnSpPr/>
          <p:nvPr/>
        </p:nvCxnSpPr>
        <p:spPr>
          <a:xfrm flipV="1">
            <a:off x="903358" y="6555150"/>
            <a:ext cx="308071" cy="2491"/>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466" name="Straight Connector 465"/>
          <p:cNvCxnSpPr/>
          <p:nvPr/>
        </p:nvCxnSpPr>
        <p:spPr>
          <a:xfrm>
            <a:off x="5657710" y="6593832"/>
            <a:ext cx="725954" cy="616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grpSp>
        <p:nvGrpSpPr>
          <p:cNvPr id="473" name="Group 472"/>
          <p:cNvGrpSpPr/>
          <p:nvPr/>
        </p:nvGrpSpPr>
        <p:grpSpPr>
          <a:xfrm>
            <a:off x="4770967" y="3624969"/>
            <a:ext cx="883920" cy="1005989"/>
            <a:chOff x="6324601" y="3087512"/>
            <a:chExt cx="883920" cy="1005989"/>
          </a:xfrm>
        </p:grpSpPr>
        <p:sp>
          <p:nvSpPr>
            <p:cNvPr id="474" name="Shape 316"/>
            <p:cNvSpPr/>
            <p:nvPr/>
          </p:nvSpPr>
          <p:spPr>
            <a:xfrm>
              <a:off x="6449371" y="3847280"/>
              <a:ext cx="60593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DISCOVERY</a:t>
              </a:r>
            </a:p>
            <a:p>
              <a:pPr lvl="0">
                <a:defRPr sz="1800" b="0">
                  <a:solidFill>
                    <a:srgbClr val="000000"/>
                  </a:solidFill>
                </a:defRPr>
              </a:pPr>
              <a:r>
                <a:rPr lang="en-US" sz="800" b="1" dirty="0" smtClean="0">
                  <a:solidFill>
                    <a:srgbClr val="4277BB"/>
                  </a:solidFill>
                </a:rPr>
                <a:t>SERVICE</a:t>
              </a:r>
            </a:p>
          </p:txBody>
        </p:sp>
        <p:pic>
          <p:nvPicPr>
            <p:cNvPr id="475" name="Picture 47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4601" y="3087512"/>
              <a:ext cx="883920" cy="853440"/>
            </a:xfrm>
            <a:prstGeom prst="rect">
              <a:avLst/>
            </a:prstGeom>
          </p:spPr>
        </p:pic>
      </p:grpSp>
      <p:grpSp>
        <p:nvGrpSpPr>
          <p:cNvPr id="478" name="Group 477"/>
          <p:cNvGrpSpPr/>
          <p:nvPr/>
        </p:nvGrpSpPr>
        <p:grpSpPr>
          <a:xfrm>
            <a:off x="4894609" y="2208114"/>
            <a:ext cx="707235" cy="962666"/>
            <a:chOff x="383662" y="1950562"/>
            <a:chExt cx="707235" cy="962666"/>
          </a:xfrm>
        </p:grpSpPr>
        <p:sp>
          <p:nvSpPr>
            <p:cNvPr id="47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80" name="_-41.png"/>
            <p:cNvPicPr/>
            <p:nvPr/>
          </p:nvPicPr>
          <p:blipFill>
            <a:blip r:embed="rId13">
              <a:extLst/>
            </a:blip>
            <a:srcRect l="21704" t="15445" r="21704" b="15445"/>
            <a:stretch>
              <a:fillRect/>
            </a:stretch>
          </p:blipFill>
          <p:spPr>
            <a:xfrm>
              <a:off x="540499" y="2069007"/>
              <a:ext cx="400239" cy="488767"/>
            </a:xfrm>
            <a:prstGeom prst="rect">
              <a:avLst/>
            </a:prstGeom>
            <a:ln w="3175" cap="flat">
              <a:noFill/>
              <a:miter lim="400000"/>
            </a:ln>
            <a:effectLst/>
          </p:spPr>
        </p:pic>
        <p:sp>
          <p:nvSpPr>
            <p:cNvPr id="481" name="Shape 341"/>
            <p:cNvSpPr/>
            <p:nvPr/>
          </p:nvSpPr>
          <p:spPr>
            <a:xfrm>
              <a:off x="403194" y="2667007"/>
              <a:ext cx="674865"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TECHNICAL </a:t>
              </a:r>
            </a:p>
            <a:p>
              <a:pPr lvl="0">
                <a:defRPr sz="1800" b="0">
                  <a:solidFill>
                    <a:srgbClr val="000000"/>
                  </a:solidFill>
                </a:defRPr>
              </a:pPr>
              <a:r>
                <a:rPr lang="en-US" sz="800" b="1" dirty="0" smtClean="0">
                  <a:solidFill>
                    <a:srgbClr val="4277BB"/>
                  </a:solidFill>
                </a:rPr>
                <a:t>REPOSITORY</a:t>
              </a:r>
            </a:p>
          </p:txBody>
        </p:sp>
      </p:grpSp>
      <p:sp>
        <p:nvSpPr>
          <p:cNvPr id="491" name="TextBox 490"/>
          <p:cNvSpPr txBox="1"/>
          <p:nvPr/>
        </p:nvSpPr>
        <p:spPr>
          <a:xfrm>
            <a:off x="119079" y="5725107"/>
            <a:ext cx="2305865"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800" b="1" dirty="0" smtClean="0">
                <a:solidFill>
                  <a:srgbClr val="1A77B5"/>
                </a:solidFill>
                <a:latin typeface="Helvetica" charset="0"/>
                <a:ea typeface="Helvetica" charset="0"/>
                <a:cs typeface="Helvetica" charset="0"/>
              </a:rPr>
              <a:t>COGNITIVE TECHNICAL ASSISTANT</a:t>
            </a:r>
            <a:endParaRPr kumimoji="0" lang="en-US" sz="8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sp>
        <p:nvSpPr>
          <p:cNvPr id="492" name="TextBox 491"/>
          <p:cNvSpPr txBox="1"/>
          <p:nvPr/>
        </p:nvSpPr>
        <p:spPr>
          <a:xfrm>
            <a:off x="152541" y="63414"/>
            <a:ext cx="9677259"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rgbClr val="1A77B5"/>
                </a:solidFill>
                <a:effectLst/>
                <a:uFillTx/>
                <a:latin typeface="Helvetica" charset="0"/>
                <a:ea typeface="Helvetica" charset="0"/>
                <a:cs typeface="Helvetica" charset="0"/>
                <a:sym typeface="Helvetica Light"/>
              </a:rPr>
              <a:t>COGNITIVE TECHNICAL ASSISTANT ARCHITECTURE</a:t>
            </a:r>
            <a:endParaRPr kumimoji="0" lang="en-US" sz="12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494" name="Group 493"/>
          <p:cNvGrpSpPr/>
          <p:nvPr/>
        </p:nvGrpSpPr>
        <p:grpSpPr>
          <a:xfrm>
            <a:off x="2301720" y="6147847"/>
            <a:ext cx="764633" cy="975710"/>
            <a:chOff x="1980353" y="1398457"/>
            <a:chExt cx="764633" cy="975710"/>
          </a:xfrm>
        </p:grpSpPr>
        <p:sp>
          <p:nvSpPr>
            <p:cNvPr id="495" name="Shape 277"/>
            <p:cNvSpPr/>
            <p:nvPr/>
          </p:nvSpPr>
          <p:spPr>
            <a:xfrm>
              <a:off x="2000719" y="1398457"/>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96" name="Shape 279"/>
            <p:cNvSpPr/>
            <p:nvPr/>
          </p:nvSpPr>
          <p:spPr>
            <a:xfrm>
              <a:off x="1980353" y="2127946"/>
              <a:ext cx="764633" cy="246221"/>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SECURED</a:t>
              </a:r>
              <a:endParaRPr sz="800" b="1" dirty="0">
                <a:solidFill>
                  <a:srgbClr val="4277BB"/>
                </a:solidFill>
                <a:latin typeface="Helvetica"/>
                <a:ea typeface="Helvetica"/>
                <a:cs typeface="Helvetica"/>
                <a:sym typeface="Helvetica"/>
              </a:endParaRPr>
            </a:p>
            <a:p>
              <a:pPr lvl="0">
                <a:defRPr sz="1800"/>
              </a:pPr>
              <a:r>
                <a:rPr sz="800" b="1" dirty="0" smtClean="0">
                  <a:solidFill>
                    <a:srgbClr val="4277BB"/>
                  </a:solidFill>
                  <a:latin typeface="Helvetica"/>
                  <a:ea typeface="Helvetica"/>
                  <a:cs typeface="Helvetica"/>
                  <a:sym typeface="Helvetica"/>
                </a:rPr>
                <a:t>CONNECTI</a:t>
              </a:r>
              <a:r>
                <a:rPr lang="en-US" sz="800" b="1" dirty="0" smtClean="0">
                  <a:solidFill>
                    <a:srgbClr val="4277BB"/>
                  </a:solidFill>
                  <a:latin typeface="Helvetica"/>
                  <a:ea typeface="Helvetica"/>
                  <a:cs typeface="Helvetica"/>
                  <a:sym typeface="Helvetica"/>
                </a:rPr>
                <a:t>V</a:t>
              </a:r>
              <a:r>
                <a:rPr sz="800" b="1" dirty="0" smtClean="0">
                  <a:solidFill>
                    <a:srgbClr val="4277BB"/>
                  </a:solidFill>
                  <a:latin typeface="Helvetica"/>
                  <a:ea typeface="Helvetica"/>
                  <a:cs typeface="Helvetica"/>
                  <a:sym typeface="Helvetica"/>
                </a:rPr>
                <a:t>ITY</a:t>
              </a:r>
              <a:endParaRPr sz="800" b="1" dirty="0">
                <a:solidFill>
                  <a:srgbClr val="4277BB"/>
                </a:solidFill>
                <a:latin typeface="Helvetica"/>
                <a:ea typeface="Helvetica"/>
                <a:cs typeface="Helvetica"/>
                <a:sym typeface="Helvetica"/>
              </a:endParaRPr>
            </a:p>
          </p:txBody>
        </p:sp>
        <p:pic>
          <p:nvPicPr>
            <p:cNvPr id="497" name="_-10.png"/>
            <p:cNvPicPr/>
            <p:nvPr/>
          </p:nvPicPr>
          <p:blipFill>
            <a:blip r:embed="rId12">
              <a:extLst/>
            </a:blip>
            <a:srcRect l="18106" t="18000" r="18106" b="18000"/>
            <a:stretch>
              <a:fillRect/>
            </a:stretch>
          </p:blipFill>
          <p:spPr>
            <a:xfrm>
              <a:off x="2130674" y="1518784"/>
              <a:ext cx="451118" cy="452626"/>
            </a:xfrm>
            <a:prstGeom prst="rect">
              <a:avLst/>
            </a:prstGeom>
            <a:ln w="3175" cap="flat">
              <a:noFill/>
              <a:miter lim="400000"/>
            </a:ln>
            <a:effectLst/>
          </p:spPr>
        </p:pic>
      </p:grpSp>
      <p:cxnSp>
        <p:nvCxnSpPr>
          <p:cNvPr id="501" name="Straight Connector 500"/>
          <p:cNvCxnSpPr/>
          <p:nvPr/>
        </p:nvCxnSpPr>
        <p:spPr>
          <a:xfrm flipV="1">
            <a:off x="1982528" y="6555150"/>
            <a:ext cx="308071" cy="2491"/>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06" name="Straight Connector 505"/>
          <p:cNvCxnSpPr>
            <a:stCxn id="496" idx="2"/>
          </p:cNvCxnSpPr>
          <p:nvPr/>
        </p:nvCxnSpPr>
        <p:spPr>
          <a:xfrm>
            <a:off x="2684037" y="7123557"/>
            <a:ext cx="3387" cy="430190"/>
          </a:xfrm>
          <a:prstGeom prst="line">
            <a:avLst/>
          </a:prstGeom>
          <a:noFill/>
          <a:ln w="19050" cap="flat">
            <a:solidFill>
              <a:srgbClr val="DDDDDD"/>
            </a:solidFill>
            <a:prstDash val="solid"/>
            <a:miter lim="400000"/>
            <a:tailEnd type="none"/>
          </a:ln>
          <a:effectLst/>
        </p:spPr>
        <p:style>
          <a:lnRef idx="0">
            <a:scrgbClr r="0" g="0" b="0"/>
          </a:lnRef>
          <a:fillRef idx="0">
            <a:scrgbClr r="0" g="0" b="0"/>
          </a:fillRef>
          <a:effectRef idx="0">
            <a:scrgbClr r="0" g="0" b="0"/>
          </a:effectRef>
          <a:fontRef idx="none"/>
        </p:style>
      </p:cxnSp>
      <p:cxnSp>
        <p:nvCxnSpPr>
          <p:cNvPr id="519" name="Straight Connector 518"/>
          <p:cNvCxnSpPr/>
          <p:nvPr/>
        </p:nvCxnSpPr>
        <p:spPr>
          <a:xfrm>
            <a:off x="3099341" y="6546639"/>
            <a:ext cx="1778552" cy="19513"/>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23" name="Straight Connector 522"/>
          <p:cNvCxnSpPr/>
          <p:nvPr/>
        </p:nvCxnSpPr>
        <p:spPr>
          <a:xfrm>
            <a:off x="5278111" y="4955066"/>
            <a:ext cx="1" cy="1085865"/>
          </a:xfrm>
          <a:prstGeom prst="line">
            <a:avLst/>
          </a:prstGeom>
          <a:noFill/>
          <a:ln w="19050" cap="flat">
            <a:solidFill>
              <a:srgbClr val="1A77B5"/>
            </a:solidFill>
            <a:prstDash val="solid"/>
            <a:miter lim="400000"/>
            <a:headEnd type="triangle"/>
            <a:tailEnd type="triangle"/>
          </a:ln>
          <a:effectLst/>
        </p:spPr>
        <p:style>
          <a:lnRef idx="0">
            <a:scrgbClr r="0" g="0" b="0"/>
          </a:lnRef>
          <a:fillRef idx="0">
            <a:scrgbClr r="0" g="0" b="0"/>
          </a:fillRef>
          <a:effectRef idx="0">
            <a:scrgbClr r="0" g="0" b="0"/>
          </a:effectRef>
          <a:fontRef idx="none"/>
        </p:style>
      </p:cxnSp>
      <p:cxnSp>
        <p:nvCxnSpPr>
          <p:cNvPr id="525" name="Straight Connector 524"/>
          <p:cNvCxnSpPr/>
          <p:nvPr/>
        </p:nvCxnSpPr>
        <p:spPr>
          <a:xfrm>
            <a:off x="5597026" y="1030334"/>
            <a:ext cx="91919" cy="5402639"/>
          </a:xfrm>
          <a:prstGeom prst="bentConnector3">
            <a:avLst>
              <a:gd name="adj1" fmla="val 625027"/>
            </a:avLst>
          </a:prstGeom>
          <a:noFill/>
          <a:ln w="19050" cap="flat">
            <a:solidFill>
              <a:srgbClr val="1A77B5"/>
            </a:solidFill>
            <a:prstDash val="solid"/>
            <a:miter lim="800000"/>
            <a:headEnd type="triangle"/>
            <a:tailEnd type="triangle"/>
          </a:ln>
          <a:effectLst/>
        </p:spPr>
        <p:style>
          <a:lnRef idx="0">
            <a:scrgbClr r="0" g="0" b="0"/>
          </a:lnRef>
          <a:fillRef idx="0">
            <a:scrgbClr r="0" g="0" b="0"/>
          </a:fillRef>
          <a:effectRef idx="0">
            <a:scrgbClr r="0" g="0" b="0"/>
          </a:effectRef>
          <a:fontRef idx="none"/>
        </p:style>
      </p:cxnSp>
      <p:grpSp>
        <p:nvGrpSpPr>
          <p:cNvPr id="546" name="Group 545"/>
          <p:cNvGrpSpPr/>
          <p:nvPr/>
        </p:nvGrpSpPr>
        <p:grpSpPr>
          <a:xfrm>
            <a:off x="162875" y="1923715"/>
            <a:ext cx="267071" cy="274600"/>
            <a:chOff x="369887" y="1936316"/>
            <a:chExt cx="267071" cy="274600"/>
          </a:xfrm>
        </p:grpSpPr>
        <p:sp>
          <p:nvSpPr>
            <p:cNvPr id="547"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8"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grpSp>
        <p:nvGrpSpPr>
          <p:cNvPr id="143" name="Group 142"/>
          <p:cNvGrpSpPr/>
          <p:nvPr/>
        </p:nvGrpSpPr>
        <p:grpSpPr>
          <a:xfrm>
            <a:off x="162875" y="704369"/>
            <a:ext cx="267071" cy="274600"/>
            <a:chOff x="886727" y="1934351"/>
            <a:chExt cx="267071" cy="274600"/>
          </a:xfrm>
        </p:grpSpPr>
        <p:sp>
          <p:nvSpPr>
            <p:cNvPr id="144"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5"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nvGrpSpPr>
          <p:cNvPr id="146" name="Group 145"/>
          <p:cNvGrpSpPr/>
          <p:nvPr/>
        </p:nvGrpSpPr>
        <p:grpSpPr>
          <a:xfrm>
            <a:off x="8682222" y="1999026"/>
            <a:ext cx="267070" cy="274600"/>
            <a:chOff x="1403567" y="1936316"/>
            <a:chExt cx="267070" cy="274600"/>
          </a:xfrm>
        </p:grpSpPr>
        <p:sp>
          <p:nvSpPr>
            <p:cNvPr id="147"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8"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grpSp>
        <p:nvGrpSpPr>
          <p:cNvPr id="149" name="Group 148"/>
          <p:cNvGrpSpPr/>
          <p:nvPr/>
        </p:nvGrpSpPr>
        <p:grpSpPr>
          <a:xfrm>
            <a:off x="3413291" y="1331394"/>
            <a:ext cx="267070" cy="274600"/>
            <a:chOff x="1920407" y="1936316"/>
            <a:chExt cx="267070" cy="274600"/>
          </a:xfrm>
        </p:grpSpPr>
        <p:sp>
          <p:nvSpPr>
            <p:cNvPr id="15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5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177" name="Group 176"/>
          <p:cNvGrpSpPr/>
          <p:nvPr/>
        </p:nvGrpSpPr>
        <p:grpSpPr>
          <a:xfrm>
            <a:off x="4637431" y="600979"/>
            <a:ext cx="267071" cy="274600"/>
            <a:chOff x="369887" y="2407009"/>
            <a:chExt cx="267071" cy="274600"/>
          </a:xfrm>
        </p:grpSpPr>
        <p:sp>
          <p:nvSpPr>
            <p:cNvPr id="178"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79"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nvGrpSpPr>
          <p:cNvPr id="186" name="Group 185"/>
          <p:cNvGrpSpPr/>
          <p:nvPr/>
        </p:nvGrpSpPr>
        <p:grpSpPr>
          <a:xfrm>
            <a:off x="895304" y="6210175"/>
            <a:ext cx="267070" cy="274600"/>
            <a:chOff x="1403567" y="2407009"/>
            <a:chExt cx="267070" cy="274600"/>
          </a:xfrm>
        </p:grpSpPr>
        <p:sp>
          <p:nvSpPr>
            <p:cNvPr id="187"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8"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grpSp>
        <p:nvGrpSpPr>
          <p:cNvPr id="2" name="Group 1"/>
          <p:cNvGrpSpPr/>
          <p:nvPr/>
        </p:nvGrpSpPr>
        <p:grpSpPr>
          <a:xfrm>
            <a:off x="189811" y="2228987"/>
            <a:ext cx="1198255" cy="3059118"/>
            <a:chOff x="189811" y="2228987"/>
            <a:chExt cx="1198255" cy="3059118"/>
          </a:xfrm>
        </p:grpSpPr>
        <p:grpSp>
          <p:nvGrpSpPr>
            <p:cNvPr id="510" name="Group 509"/>
            <p:cNvGrpSpPr/>
            <p:nvPr/>
          </p:nvGrpSpPr>
          <p:grpSpPr>
            <a:xfrm>
              <a:off x="189811" y="2228987"/>
              <a:ext cx="1198255" cy="3059118"/>
              <a:chOff x="544533" y="2239451"/>
              <a:chExt cx="1198255" cy="3059118"/>
            </a:xfrm>
          </p:grpSpPr>
          <p:grpSp>
            <p:nvGrpSpPr>
              <p:cNvPr id="303" name="Group 323"/>
              <p:cNvGrpSpPr/>
              <p:nvPr/>
            </p:nvGrpSpPr>
            <p:grpSpPr>
              <a:xfrm>
                <a:off x="608123" y="4379332"/>
                <a:ext cx="1035944" cy="919235"/>
                <a:chOff x="59041" y="0"/>
                <a:chExt cx="1035942" cy="919233"/>
              </a:xfrm>
            </p:grpSpPr>
            <p:sp>
              <p:nvSpPr>
                <p:cNvPr id="304"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5" name="Group 322"/>
                <p:cNvGrpSpPr/>
                <p:nvPr/>
              </p:nvGrpSpPr>
              <p:grpSpPr>
                <a:xfrm>
                  <a:off x="59041" y="158596"/>
                  <a:ext cx="1035944" cy="760638"/>
                  <a:chOff x="378700" y="152175"/>
                  <a:chExt cx="1035942" cy="760637"/>
                </a:xfrm>
              </p:grpSpPr>
              <p:pic>
                <p:nvPicPr>
                  <p:cNvPr id="306" name="_-36.png"/>
                  <p:cNvPicPr/>
                  <p:nvPr/>
                </p:nvPicPr>
                <p:blipFill>
                  <a:blip r:embed="rId14">
                    <a:extLst/>
                  </a:blip>
                  <a:srcRect l="15445" t="21517" r="15445" b="21517"/>
                  <a:stretch>
                    <a:fillRect/>
                  </a:stretch>
                </p:blipFill>
                <p:spPr>
                  <a:xfrm>
                    <a:off x="652290" y="152175"/>
                    <a:ext cx="488765" cy="402882"/>
                  </a:xfrm>
                  <a:prstGeom prst="rect">
                    <a:avLst/>
                  </a:prstGeom>
                  <a:ln w="3175" cap="flat">
                    <a:noFill/>
                    <a:miter lim="400000"/>
                  </a:ln>
                  <a:effectLst/>
                </p:spPr>
              </p:pic>
              <p:sp>
                <p:nvSpPr>
                  <p:cNvPr id="307"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ENTERPRISE DATA</a:t>
                    </a:r>
                  </a:p>
                </p:txBody>
              </p:sp>
            </p:grpSp>
          </p:grpSp>
          <p:sp>
            <p:nvSpPr>
              <p:cNvPr id="161" name="Rectangle 160"/>
              <p:cNvSpPr/>
              <p:nvPr/>
            </p:nvSpPr>
            <p:spPr>
              <a:xfrm>
                <a:off x="544533" y="2239451"/>
                <a:ext cx="1198255" cy="3059118"/>
              </a:xfrm>
              <a:prstGeom prst="rect">
                <a:avLst/>
              </a:prstGeom>
              <a:noFill/>
              <a:ln w="6350" cap="flat">
                <a:solidFill>
                  <a:srgbClr val="1A77B5"/>
                </a:solidFill>
                <a:prstDash val="sys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FFFF"/>
                  </a:solidFill>
                  <a:effectLst/>
                  <a:uFillTx/>
                  <a:latin typeface="+mn-lt"/>
                  <a:ea typeface="+mn-ea"/>
                  <a:cs typeface="+mn-cs"/>
                  <a:sym typeface="Helvetica Light"/>
                </a:endParaRPr>
              </a:p>
            </p:txBody>
          </p:sp>
          <p:grpSp>
            <p:nvGrpSpPr>
              <p:cNvPr id="137" name="Group 136"/>
              <p:cNvGrpSpPr/>
              <p:nvPr/>
            </p:nvGrpSpPr>
            <p:grpSpPr>
              <a:xfrm>
                <a:off x="703181" y="3318464"/>
                <a:ext cx="852437" cy="990345"/>
                <a:chOff x="7910726" y="3590981"/>
                <a:chExt cx="852437" cy="990345"/>
              </a:xfrm>
            </p:grpSpPr>
            <p:grpSp>
              <p:nvGrpSpPr>
                <p:cNvPr id="138" name="Group 357"/>
                <p:cNvGrpSpPr/>
                <p:nvPr/>
              </p:nvGrpSpPr>
              <p:grpSpPr>
                <a:xfrm>
                  <a:off x="7910726" y="3590981"/>
                  <a:ext cx="852437" cy="990345"/>
                  <a:chOff x="-67604" y="9504"/>
                  <a:chExt cx="852436" cy="990343"/>
                </a:xfrm>
              </p:grpSpPr>
              <p:sp>
                <p:nvSpPr>
                  <p:cNvPr id="140" name="Shape 355"/>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5B8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1" name="Shape 356"/>
                  <p:cNvSpPr/>
                  <p:nvPr/>
                </p:nvSpPr>
                <p:spPr>
                  <a:xfrm>
                    <a:off x="-67604" y="753627"/>
                    <a:ext cx="852436"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ENGINEERING DRAWINGS</a:t>
                    </a:r>
                    <a:endParaRPr sz="800" b="1" dirty="0">
                      <a:solidFill>
                        <a:srgbClr val="4277BB"/>
                      </a:solidFill>
                    </a:endParaRPr>
                  </a:p>
                </p:txBody>
              </p:sp>
            </p:grpSp>
            <p:pic>
              <p:nvPicPr>
                <p:cNvPr id="139" name="_-03.png"/>
                <p:cNvPicPr/>
                <p:nvPr/>
              </p:nvPicPr>
              <p:blipFill>
                <a:blip r:embed="rId15">
                  <a:extLst/>
                </a:blip>
                <a:srcRect l="22990" t="22678" r="12110" b="12057"/>
                <a:stretch>
                  <a:fillRect/>
                </a:stretch>
              </p:blipFill>
              <p:spPr>
                <a:xfrm>
                  <a:off x="8101529" y="3731975"/>
                  <a:ext cx="460832" cy="461568"/>
                </a:xfrm>
                <a:prstGeom prst="rect">
                  <a:avLst/>
                </a:prstGeom>
                <a:ln w="3175" cap="flat">
                  <a:noFill/>
                  <a:miter lim="400000"/>
                </a:ln>
                <a:effectLst/>
              </p:spPr>
            </p:pic>
          </p:grpSp>
        </p:grpSp>
        <p:grpSp>
          <p:nvGrpSpPr>
            <p:cNvPr id="191" name="Group 343"/>
            <p:cNvGrpSpPr/>
            <p:nvPr/>
          </p:nvGrpSpPr>
          <p:grpSpPr>
            <a:xfrm>
              <a:off x="223146" y="2296344"/>
              <a:ext cx="1065432" cy="963714"/>
              <a:chOff x="-127124" y="0"/>
              <a:chExt cx="1065430" cy="963712"/>
            </a:xfrm>
          </p:grpSpPr>
          <p:sp>
            <p:nvSpPr>
              <p:cNvPr id="192" name="Shape 339"/>
              <p:cNvSpPr/>
              <p:nvPr/>
            </p:nvSpPr>
            <p:spPr>
              <a:xfrm>
                <a:off x="48636"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93" name="Group 342"/>
              <p:cNvGrpSpPr/>
              <p:nvPr/>
            </p:nvGrpSpPr>
            <p:grpSpPr>
              <a:xfrm>
                <a:off x="-127124" y="118445"/>
                <a:ext cx="1065430" cy="845267"/>
                <a:chOff x="-117314" y="109233"/>
                <a:chExt cx="1065429" cy="845266"/>
              </a:xfrm>
            </p:grpSpPr>
            <p:pic>
              <p:nvPicPr>
                <p:cNvPr id="199" name="_-41.png"/>
                <p:cNvPicPr/>
                <p:nvPr/>
              </p:nvPicPr>
              <p:blipFill>
                <a:blip r:embed="rId13">
                  <a:extLst/>
                </a:blip>
                <a:srcRect l="21704" t="15445" r="21704" b="15445"/>
                <a:stretch>
                  <a:fillRect/>
                </a:stretch>
              </p:blipFill>
              <p:spPr>
                <a:xfrm>
                  <a:off x="215282" y="109233"/>
                  <a:ext cx="400237" cy="488766"/>
                </a:xfrm>
                <a:prstGeom prst="rect">
                  <a:avLst/>
                </a:prstGeom>
                <a:ln w="3175" cap="flat">
                  <a:noFill/>
                  <a:miter lim="400000"/>
                </a:ln>
                <a:effectLst/>
              </p:spPr>
            </p:pic>
            <p:sp>
              <p:nvSpPr>
                <p:cNvPr id="200" name="Shape 341"/>
                <p:cNvSpPr/>
                <p:nvPr/>
              </p:nvSpPr>
              <p:spPr>
                <a:xfrm>
                  <a:off x="-117314" y="708279"/>
                  <a:ext cx="1065429" cy="246220"/>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PROJECT HIERARCHY</a:t>
                  </a:r>
                  <a:endParaRPr sz="800" b="1" dirty="0">
                    <a:solidFill>
                      <a:srgbClr val="4277BB"/>
                    </a:solidFill>
                  </a:endParaRPr>
                </a:p>
              </p:txBody>
            </p:sp>
          </p:grpSp>
        </p:grpSp>
      </p:grpSp>
      <p:grpSp>
        <p:nvGrpSpPr>
          <p:cNvPr id="204" name="Group 203"/>
          <p:cNvGrpSpPr/>
          <p:nvPr/>
        </p:nvGrpSpPr>
        <p:grpSpPr>
          <a:xfrm>
            <a:off x="3226049" y="3514511"/>
            <a:ext cx="267071" cy="274600"/>
            <a:chOff x="886727" y="2405044"/>
            <a:chExt cx="267071" cy="274600"/>
          </a:xfrm>
        </p:grpSpPr>
        <p:sp>
          <p:nvSpPr>
            <p:cNvPr id="205"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9"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nvGrpSpPr>
          <p:cNvPr id="173" name="Group 172"/>
          <p:cNvGrpSpPr/>
          <p:nvPr/>
        </p:nvGrpSpPr>
        <p:grpSpPr>
          <a:xfrm>
            <a:off x="6629021" y="5938525"/>
            <a:ext cx="267070" cy="274600"/>
            <a:chOff x="1920407" y="2407009"/>
            <a:chExt cx="267070" cy="274600"/>
          </a:xfrm>
        </p:grpSpPr>
        <p:sp>
          <p:nvSpPr>
            <p:cNvPr id="180"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81"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grpSp>
        <p:nvGrpSpPr>
          <p:cNvPr id="182" name="Group 181"/>
          <p:cNvGrpSpPr/>
          <p:nvPr/>
        </p:nvGrpSpPr>
        <p:grpSpPr>
          <a:xfrm>
            <a:off x="1584858" y="3281904"/>
            <a:ext cx="894791" cy="1153770"/>
            <a:chOff x="6324601" y="3087512"/>
            <a:chExt cx="894791" cy="1153770"/>
          </a:xfrm>
        </p:grpSpPr>
        <p:sp>
          <p:nvSpPr>
            <p:cNvPr id="183" name="Shape 316"/>
            <p:cNvSpPr/>
            <p:nvPr/>
          </p:nvSpPr>
          <p:spPr>
            <a:xfrm>
              <a:off x="6342021" y="3871950"/>
              <a:ext cx="877371" cy="369332"/>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DISCOVERY</a:t>
              </a:r>
            </a:p>
            <a:p>
              <a:pPr lvl="0">
                <a:defRPr sz="1800" b="0">
                  <a:solidFill>
                    <a:srgbClr val="000000"/>
                  </a:solidFill>
                </a:defRPr>
              </a:pPr>
              <a:r>
                <a:rPr lang="en-US" sz="800" b="1" dirty="0" smtClean="0">
                  <a:solidFill>
                    <a:srgbClr val="4277BB"/>
                  </a:solidFill>
                </a:rPr>
                <a:t>SERVICE </a:t>
              </a:r>
            </a:p>
            <a:p>
              <a:pPr lvl="0">
                <a:defRPr sz="1800" b="0">
                  <a:solidFill>
                    <a:srgbClr val="000000"/>
                  </a:solidFill>
                </a:defRPr>
              </a:pPr>
              <a:r>
                <a:rPr lang="en-US" sz="800" b="1" dirty="0" smtClean="0">
                  <a:solidFill>
                    <a:srgbClr val="4277BB"/>
                  </a:solidFill>
                </a:rPr>
                <a:t>DATA CRAWLER</a:t>
              </a:r>
            </a:p>
          </p:txBody>
        </p:sp>
        <p:pic>
          <p:nvPicPr>
            <p:cNvPr id="184" name="Picture 1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4601" y="3087512"/>
              <a:ext cx="883920" cy="853440"/>
            </a:xfrm>
            <a:prstGeom prst="rect">
              <a:avLst/>
            </a:prstGeom>
          </p:spPr>
        </p:pic>
      </p:grpSp>
      <p:cxnSp>
        <p:nvCxnSpPr>
          <p:cNvPr id="185" name="Straight Connector 184"/>
          <p:cNvCxnSpPr>
            <a:endCxn id="161" idx="3"/>
          </p:cNvCxnSpPr>
          <p:nvPr/>
        </p:nvCxnSpPr>
        <p:spPr>
          <a:xfrm flipH="1" flipV="1">
            <a:off x="1388066" y="3758546"/>
            <a:ext cx="314445" cy="8318"/>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cxnSp>
        <p:nvCxnSpPr>
          <p:cNvPr id="189" name="Straight Connector 315"/>
          <p:cNvCxnSpPr>
            <a:endCxn id="184" idx="0"/>
          </p:cNvCxnSpPr>
          <p:nvPr/>
        </p:nvCxnSpPr>
        <p:spPr>
          <a:xfrm>
            <a:off x="1982528" y="1923715"/>
            <a:ext cx="0" cy="1358189"/>
          </a:xfrm>
          <a:prstGeom prst="straightConnector1">
            <a:avLst/>
          </a:prstGeom>
          <a:noFill/>
          <a:ln w="19050" cap="flat">
            <a:solidFill>
              <a:srgbClr val="1A77B5"/>
            </a:solidFill>
            <a:prstDash val="solid"/>
            <a:miter lim="400000"/>
            <a:headEnd type="none"/>
          </a:ln>
          <a:effectLst/>
        </p:spPr>
        <p:style>
          <a:lnRef idx="0">
            <a:scrgbClr r="0" g="0" b="0"/>
          </a:lnRef>
          <a:fillRef idx="0">
            <a:scrgbClr r="0" g="0" b="0"/>
          </a:fillRef>
          <a:effectRef idx="0">
            <a:scrgbClr r="0" g="0" b="0"/>
          </a:effectRef>
          <a:fontRef idx="none"/>
        </p:style>
      </p:cxnSp>
      <p:grpSp>
        <p:nvGrpSpPr>
          <p:cNvPr id="210" name="Group 209"/>
          <p:cNvGrpSpPr/>
          <p:nvPr/>
        </p:nvGrpSpPr>
        <p:grpSpPr>
          <a:xfrm>
            <a:off x="1561705" y="3142315"/>
            <a:ext cx="267070" cy="274600"/>
            <a:chOff x="1920407" y="1936316"/>
            <a:chExt cx="267070" cy="274600"/>
          </a:xfrm>
        </p:grpSpPr>
        <p:sp>
          <p:nvSpPr>
            <p:cNvPr id="211"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2"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250" name="Group 249"/>
          <p:cNvGrpSpPr/>
          <p:nvPr/>
        </p:nvGrpSpPr>
        <p:grpSpPr>
          <a:xfrm>
            <a:off x="4790030" y="5985669"/>
            <a:ext cx="267070" cy="274600"/>
            <a:chOff x="2437247" y="2407009"/>
            <a:chExt cx="267070" cy="274600"/>
          </a:xfrm>
        </p:grpSpPr>
        <p:sp>
          <p:nvSpPr>
            <p:cNvPr id="251"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2"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cxnSp>
        <p:nvCxnSpPr>
          <p:cNvPr id="256" name="Straight Connector 255"/>
          <p:cNvCxnSpPr/>
          <p:nvPr/>
        </p:nvCxnSpPr>
        <p:spPr>
          <a:xfrm flipH="1" flipV="1">
            <a:off x="1985008" y="1929528"/>
            <a:ext cx="363490" cy="1442"/>
          </a:xfrm>
          <a:prstGeom prst="line">
            <a:avLst/>
          </a:prstGeom>
          <a:noFill/>
          <a:ln w="19050" cap="flat">
            <a:solidFill>
              <a:srgbClr val="1A77B5"/>
            </a:solidFill>
            <a:prstDash val="solid"/>
            <a:miter lim="400000"/>
            <a:headEnd type="triangle"/>
          </a:ln>
          <a:effectLst/>
        </p:spPr>
        <p:style>
          <a:lnRef idx="0">
            <a:scrgbClr r="0" g="0" b="0"/>
          </a:lnRef>
          <a:fillRef idx="0">
            <a:scrgbClr r="0" g="0" b="0"/>
          </a:fillRef>
          <a:effectRef idx="0">
            <a:scrgbClr r="0" g="0" b="0"/>
          </a:effectRef>
          <a:fontRef idx="none"/>
        </p:style>
      </p:cxnSp>
      <p:grpSp>
        <p:nvGrpSpPr>
          <p:cNvPr id="257" name="Group 256"/>
          <p:cNvGrpSpPr/>
          <p:nvPr/>
        </p:nvGrpSpPr>
        <p:grpSpPr>
          <a:xfrm>
            <a:off x="4732649" y="2092757"/>
            <a:ext cx="267070" cy="274600"/>
            <a:chOff x="1920407" y="1936316"/>
            <a:chExt cx="267070" cy="274600"/>
          </a:xfrm>
        </p:grpSpPr>
        <p:sp>
          <p:nvSpPr>
            <p:cNvPr id="258"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9"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lang="en-US" sz="1000" b="1" dirty="0" smtClean="0">
                  <a:solidFill>
                    <a:srgbClr val="FFFFFF"/>
                  </a:solidFill>
                </a:rPr>
                <a:t>5</a:t>
              </a:r>
              <a:endParaRPr sz="1000" b="1" dirty="0">
                <a:solidFill>
                  <a:srgbClr val="FFFFFF"/>
                </a:solidFill>
              </a:endParaRPr>
            </a:p>
          </p:txBody>
        </p:sp>
      </p:grpSp>
      <p:grpSp>
        <p:nvGrpSpPr>
          <p:cNvPr id="260" name="Group 259"/>
          <p:cNvGrpSpPr/>
          <p:nvPr/>
        </p:nvGrpSpPr>
        <p:grpSpPr>
          <a:xfrm>
            <a:off x="4738302" y="3549052"/>
            <a:ext cx="267070" cy="274600"/>
            <a:chOff x="2437247" y="2407009"/>
            <a:chExt cx="267070" cy="274600"/>
          </a:xfrm>
        </p:grpSpPr>
        <p:sp>
          <p:nvSpPr>
            <p:cNvPr id="261"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62"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spTree>
    <p:extLst>
      <p:ext uri="{BB962C8B-B14F-4D97-AF65-F5344CB8AC3E}">
        <p14:creationId xmlns:p14="http://schemas.microsoft.com/office/powerpoint/2010/main" val="184637215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631118" y="1492888"/>
            <a:ext cx="8658912" cy="818011"/>
            <a:chOff x="631118" y="1431756"/>
            <a:chExt cx="8658912" cy="818011"/>
          </a:xfrm>
        </p:grpSpPr>
        <p:sp>
          <p:nvSpPr>
            <p:cNvPr id="11" name="TextBox 10"/>
            <p:cNvSpPr txBox="1"/>
            <p:nvPr/>
          </p:nvSpPr>
          <p:spPr>
            <a:xfrm>
              <a:off x="996445" y="1431756"/>
              <a:ext cx="8293585" cy="81801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Ground truth: These are the set of artifacts used to train the conversation API. Content from conversation end </a:t>
              </a:r>
              <a:r>
                <a:rPr lang="en-US" dirty="0" smtClean="0"/>
                <a:t>points, example </a:t>
              </a:r>
              <a:r>
                <a:rPr lang="en-US" dirty="0"/>
                <a:t>utterances, and representative SMEs crowdsourced inputs are used to model the intents, context attributes entities, and dialog responses to train the conversation service. Ground truth is also typically split into training, test, and evaluation data.</a:t>
              </a:r>
            </a:p>
          </p:txBody>
        </p:sp>
        <p:grpSp>
          <p:nvGrpSpPr>
            <p:cNvPr id="12" name="Group 11"/>
            <p:cNvGrpSpPr/>
            <p:nvPr/>
          </p:nvGrpSpPr>
          <p:grpSpPr>
            <a:xfrm>
              <a:off x="631118" y="1431756"/>
              <a:ext cx="267071" cy="274600"/>
              <a:chOff x="886727" y="1934351"/>
              <a:chExt cx="267071" cy="274600"/>
            </a:xfrm>
          </p:grpSpPr>
          <p:sp>
            <p:nvSpPr>
              <p:cNvPr id="13"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4"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grpSp>
        <p:nvGrpSpPr>
          <p:cNvPr id="56" name="Group 55"/>
          <p:cNvGrpSpPr/>
          <p:nvPr/>
        </p:nvGrpSpPr>
        <p:grpSpPr>
          <a:xfrm>
            <a:off x="631118" y="2425582"/>
            <a:ext cx="8658912" cy="274600"/>
            <a:chOff x="497768" y="2203067"/>
            <a:chExt cx="8658912" cy="274600"/>
          </a:xfrm>
        </p:grpSpPr>
        <p:grpSp>
          <p:nvGrpSpPr>
            <p:cNvPr id="15" name="Group 14"/>
            <p:cNvGrpSpPr/>
            <p:nvPr/>
          </p:nvGrpSpPr>
          <p:grpSpPr>
            <a:xfrm>
              <a:off x="497768" y="2203067"/>
              <a:ext cx="267070" cy="274600"/>
              <a:chOff x="1403567" y="1936316"/>
              <a:chExt cx="267070" cy="274600"/>
            </a:xfrm>
          </p:grpSpPr>
          <p:sp>
            <p:nvSpPr>
              <p:cNvPr id="16"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7"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sp>
          <p:nvSpPr>
            <p:cNvPr id="18" name="TextBox 17"/>
            <p:cNvSpPr txBox="1"/>
            <p:nvPr/>
          </p:nvSpPr>
          <p:spPr>
            <a:xfrm>
              <a:off x="863095" y="2203067"/>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External Data: Third </a:t>
              </a:r>
              <a:r>
                <a:rPr lang="en-US" dirty="0"/>
                <a:t>party APIs like </a:t>
              </a:r>
              <a:r>
                <a:rPr lang="en-US" dirty="0" smtClean="0"/>
                <a:t>IBM </a:t>
              </a:r>
              <a:r>
                <a:rPr lang="en-US" dirty="0"/>
                <a:t>Weather Data </a:t>
              </a:r>
              <a:r>
                <a:rPr lang="en-US" dirty="0" smtClean="0"/>
                <a:t>can </a:t>
              </a:r>
              <a:r>
                <a:rPr lang="en-US" dirty="0"/>
                <a:t>be </a:t>
              </a:r>
              <a:r>
                <a:rPr lang="en-US" dirty="0" smtClean="0"/>
                <a:t>integrated to provide additional information.</a:t>
              </a:r>
              <a:endParaRPr lang="en-US" dirty="0"/>
            </a:p>
          </p:txBody>
        </p:sp>
      </p:grpSp>
      <p:grpSp>
        <p:nvGrpSpPr>
          <p:cNvPr id="2" name="Group 1"/>
          <p:cNvGrpSpPr/>
          <p:nvPr/>
        </p:nvGrpSpPr>
        <p:grpSpPr>
          <a:xfrm>
            <a:off x="631118" y="2814865"/>
            <a:ext cx="8658910" cy="633345"/>
            <a:chOff x="631118" y="2859682"/>
            <a:chExt cx="8658910" cy="633345"/>
          </a:xfrm>
        </p:grpSpPr>
        <p:grpSp>
          <p:nvGrpSpPr>
            <p:cNvPr id="19" name="Group 18"/>
            <p:cNvGrpSpPr/>
            <p:nvPr/>
          </p:nvGrpSpPr>
          <p:grpSpPr>
            <a:xfrm>
              <a:off x="631118" y="2859682"/>
              <a:ext cx="267070" cy="274600"/>
              <a:chOff x="1920407" y="1936316"/>
              <a:chExt cx="267070" cy="274600"/>
            </a:xfrm>
          </p:grpSpPr>
          <p:sp>
            <p:nvSpPr>
              <p:cNvPr id="2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sp>
          <p:nvSpPr>
            <p:cNvPr id="26" name="TextBox 25"/>
            <p:cNvSpPr txBox="1"/>
            <p:nvPr/>
          </p:nvSpPr>
          <p:spPr>
            <a:xfrm>
              <a:off x="996443" y="2859682"/>
              <a:ext cx="8293585" cy="633345"/>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Internal content </a:t>
              </a:r>
              <a:r>
                <a:rPr lang="en-US" dirty="0"/>
                <a:t>is ingested from various enterprise content repositories via the Watson Discovery Service Data Crawler, Watson Discovery Service tooling, </a:t>
              </a:r>
              <a:r>
                <a:rPr lang="en-US" dirty="0" smtClean="0"/>
                <a:t>and custom applications </a:t>
              </a:r>
              <a:r>
                <a:rPr lang="en-US" dirty="0"/>
                <a:t>using ingestion </a:t>
              </a:r>
              <a:r>
                <a:rPr lang="en-US" dirty="0" smtClean="0"/>
                <a:t>APIs and libraries for specialized content like drawings. </a:t>
              </a:r>
              <a:r>
                <a:rPr lang="en-US" dirty="0"/>
                <a:t>External content can be ingested through a custom application using ingestion </a:t>
              </a:r>
              <a:r>
                <a:rPr lang="en-US" dirty="0" smtClean="0"/>
                <a:t>APIs. </a:t>
              </a:r>
              <a:endParaRPr lang="en-US" dirty="0"/>
            </a:p>
          </p:txBody>
        </p:sp>
      </p:grpSp>
      <p:grpSp>
        <p:nvGrpSpPr>
          <p:cNvPr id="53" name="Group 52"/>
          <p:cNvGrpSpPr/>
          <p:nvPr/>
        </p:nvGrpSpPr>
        <p:grpSpPr>
          <a:xfrm>
            <a:off x="631118" y="3952176"/>
            <a:ext cx="8658912" cy="448679"/>
            <a:chOff x="497768" y="3794569"/>
            <a:chExt cx="8658912" cy="448679"/>
          </a:xfrm>
        </p:grpSpPr>
        <p:sp>
          <p:nvSpPr>
            <p:cNvPr id="22" name="TextBox 21"/>
            <p:cNvSpPr txBox="1"/>
            <p:nvPr/>
          </p:nvSpPr>
          <p:spPr>
            <a:xfrm>
              <a:off x="863095" y="3794569"/>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Knowledge engineer uses the ground truth that has been collected in step </a:t>
              </a:r>
              <a:r>
                <a:rPr lang="en-US" dirty="0" smtClean="0"/>
                <a:t>2 </a:t>
              </a:r>
              <a:r>
                <a:rPr lang="en-US" dirty="0"/>
                <a:t>and the conversation API tooling to populate the intents, entities, dialog flows, and context for training the conversation API.</a:t>
              </a:r>
            </a:p>
          </p:txBody>
        </p:sp>
        <p:grpSp>
          <p:nvGrpSpPr>
            <p:cNvPr id="27" name="Group 26"/>
            <p:cNvGrpSpPr/>
            <p:nvPr/>
          </p:nvGrpSpPr>
          <p:grpSpPr>
            <a:xfrm>
              <a:off x="497768" y="3794569"/>
              <a:ext cx="267071" cy="274600"/>
              <a:chOff x="369887" y="2407009"/>
              <a:chExt cx="267071" cy="274600"/>
            </a:xfrm>
          </p:grpSpPr>
          <p:sp>
            <p:nvSpPr>
              <p:cNvPr id="28"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9"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grpSp>
        <p:nvGrpSpPr>
          <p:cNvPr id="52" name="Group 51"/>
          <p:cNvGrpSpPr/>
          <p:nvPr/>
        </p:nvGrpSpPr>
        <p:grpSpPr>
          <a:xfrm>
            <a:off x="631118" y="4515538"/>
            <a:ext cx="8658912" cy="448679"/>
            <a:chOff x="497768" y="4368357"/>
            <a:chExt cx="8658912" cy="448679"/>
          </a:xfrm>
        </p:grpSpPr>
        <p:sp>
          <p:nvSpPr>
            <p:cNvPr id="30" name="TextBox 29"/>
            <p:cNvSpPr txBox="1"/>
            <p:nvPr/>
          </p:nvSpPr>
          <p:spPr>
            <a:xfrm>
              <a:off x="863095" y="4368357"/>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Watson Knowledge Studio: Used to build models </a:t>
              </a:r>
              <a:r>
                <a:rPr lang="en-US" dirty="0"/>
                <a:t>that </a:t>
              </a:r>
              <a:r>
                <a:rPr lang="en-US" dirty="0" smtClean="0"/>
                <a:t>understand </a:t>
              </a:r>
              <a:r>
                <a:rPr lang="en-US" dirty="0"/>
                <a:t>the linguistic nuances, meaning, and relationships specific to </a:t>
              </a:r>
              <a:r>
                <a:rPr lang="en-US" dirty="0" smtClean="0"/>
                <a:t>the industry </a:t>
              </a:r>
              <a:r>
                <a:rPr lang="en-US" dirty="0"/>
                <a:t>or to create a </a:t>
              </a:r>
              <a:r>
                <a:rPr lang="en-US" dirty="0" smtClean="0"/>
                <a:t>model </a:t>
              </a:r>
              <a:r>
                <a:rPr lang="en-US" dirty="0"/>
                <a:t>that finds entities in documents based on </a:t>
              </a:r>
              <a:r>
                <a:rPr lang="en-US" dirty="0" smtClean="0"/>
                <a:t>defined business rules.</a:t>
              </a:r>
              <a:endParaRPr lang="en-US" dirty="0"/>
            </a:p>
          </p:txBody>
        </p:sp>
        <p:grpSp>
          <p:nvGrpSpPr>
            <p:cNvPr id="31" name="Group 30"/>
            <p:cNvGrpSpPr/>
            <p:nvPr/>
          </p:nvGrpSpPr>
          <p:grpSpPr>
            <a:xfrm>
              <a:off x="497768" y="4368357"/>
              <a:ext cx="267071" cy="274600"/>
              <a:chOff x="886727" y="2405044"/>
              <a:chExt cx="267071" cy="274600"/>
            </a:xfrm>
          </p:grpSpPr>
          <p:sp>
            <p:nvSpPr>
              <p:cNvPr id="32"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3"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grpSp>
        <p:nvGrpSpPr>
          <p:cNvPr id="50" name="Group 49"/>
          <p:cNvGrpSpPr/>
          <p:nvPr/>
        </p:nvGrpSpPr>
        <p:grpSpPr>
          <a:xfrm>
            <a:off x="631118" y="5078900"/>
            <a:ext cx="8658912" cy="274600"/>
            <a:chOff x="497768" y="4987436"/>
            <a:chExt cx="8658912" cy="274600"/>
          </a:xfrm>
        </p:grpSpPr>
        <p:grpSp>
          <p:nvGrpSpPr>
            <p:cNvPr id="36" name="Group 35"/>
            <p:cNvGrpSpPr/>
            <p:nvPr/>
          </p:nvGrpSpPr>
          <p:grpSpPr>
            <a:xfrm>
              <a:off x="497768" y="4987436"/>
              <a:ext cx="267070" cy="274600"/>
              <a:chOff x="1403567" y="2407009"/>
              <a:chExt cx="267070" cy="274600"/>
            </a:xfrm>
          </p:grpSpPr>
          <p:sp>
            <p:nvSpPr>
              <p:cNvPr id="37"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8"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sp>
          <p:nvSpPr>
            <p:cNvPr id="39" name="TextBox 38"/>
            <p:cNvSpPr txBox="1"/>
            <p:nvPr/>
          </p:nvSpPr>
          <p:spPr>
            <a:xfrm>
              <a:off x="863095" y="4987436"/>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Users enter a query for information through a mobile device or web application using </a:t>
              </a:r>
              <a:r>
                <a:rPr lang="en-US" dirty="0"/>
                <a:t>business concepts of the domain.</a:t>
              </a:r>
            </a:p>
          </p:txBody>
        </p:sp>
      </p:grpSp>
      <p:grpSp>
        <p:nvGrpSpPr>
          <p:cNvPr id="49" name="Group 48"/>
          <p:cNvGrpSpPr/>
          <p:nvPr/>
        </p:nvGrpSpPr>
        <p:grpSpPr>
          <a:xfrm>
            <a:off x="631118" y="5468183"/>
            <a:ext cx="8658912" cy="448679"/>
            <a:chOff x="497768" y="5492518"/>
            <a:chExt cx="8658912" cy="448679"/>
          </a:xfrm>
        </p:grpSpPr>
        <p:grpSp>
          <p:nvGrpSpPr>
            <p:cNvPr id="40" name="Group 39"/>
            <p:cNvGrpSpPr/>
            <p:nvPr/>
          </p:nvGrpSpPr>
          <p:grpSpPr>
            <a:xfrm>
              <a:off x="497768" y="5492518"/>
              <a:ext cx="267070" cy="274600"/>
              <a:chOff x="1920407" y="2407009"/>
              <a:chExt cx="267070" cy="274600"/>
            </a:xfrm>
          </p:grpSpPr>
          <p:sp>
            <p:nvSpPr>
              <p:cNvPr id="41"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2"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sp>
          <p:nvSpPr>
            <p:cNvPr id="43" name="TextBox 42"/>
            <p:cNvSpPr txBox="1"/>
            <p:nvPr/>
          </p:nvSpPr>
          <p:spPr>
            <a:xfrm>
              <a:off x="863095" y="5492518"/>
              <a:ext cx="8293585" cy="44867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Speech to text: For requests that are voice based, application logic uses the speech to text service to convert the spoken utterances into text before passing the request to the conversation API.</a:t>
              </a:r>
            </a:p>
          </p:txBody>
        </p:sp>
      </p:grpSp>
      <p:grpSp>
        <p:nvGrpSpPr>
          <p:cNvPr id="48" name="Group 47"/>
          <p:cNvGrpSpPr/>
          <p:nvPr/>
        </p:nvGrpSpPr>
        <p:grpSpPr>
          <a:xfrm>
            <a:off x="631117" y="6031546"/>
            <a:ext cx="8658912" cy="1187343"/>
            <a:chOff x="497768" y="6139455"/>
            <a:chExt cx="8658912" cy="1187343"/>
          </a:xfrm>
        </p:grpSpPr>
        <p:sp>
          <p:nvSpPr>
            <p:cNvPr id="34" name="TextBox 33"/>
            <p:cNvSpPr txBox="1"/>
            <p:nvPr/>
          </p:nvSpPr>
          <p:spPr>
            <a:xfrm>
              <a:off x="863095" y="6139455"/>
              <a:ext cx="8293585" cy="118734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smtClean="0"/>
                <a:t>Discovery Application:  A </a:t>
              </a:r>
              <a:r>
                <a:rPr lang="en-US" dirty="0"/>
                <a:t>custom </a:t>
              </a:r>
              <a:r>
                <a:rPr lang="en-US" dirty="0" smtClean="0"/>
                <a:t>discovery </a:t>
              </a:r>
              <a:r>
                <a:rPr lang="en-US" dirty="0"/>
                <a:t>application orchestrates all of the business flow and internal API calls to the </a:t>
              </a:r>
              <a:r>
                <a:rPr lang="en-US" dirty="0" smtClean="0"/>
                <a:t>conversation and discovery services, including any speech to text conversion. Application logic passes </a:t>
              </a:r>
              <a:r>
                <a:rPr lang="en-US" dirty="0"/>
                <a:t>the </a:t>
              </a:r>
              <a:r>
                <a:rPr lang="en-US" dirty="0" smtClean="0"/>
                <a:t>request to </a:t>
              </a:r>
              <a:r>
                <a:rPr lang="en-US" dirty="0"/>
                <a:t>the conversation </a:t>
              </a:r>
              <a:r>
                <a:rPr lang="en-US" dirty="0" smtClean="0"/>
                <a:t>service and checks the level </a:t>
              </a:r>
              <a:r>
                <a:rPr lang="en-US" dirty="0"/>
                <a:t>of confidence </a:t>
              </a:r>
              <a:r>
                <a:rPr lang="en-US" dirty="0" smtClean="0"/>
                <a:t>of the response.  If the confidence is above </a:t>
              </a:r>
              <a:r>
                <a:rPr lang="en-US" dirty="0"/>
                <a:t>a set threshold, the response is returned to the </a:t>
              </a:r>
              <a:r>
                <a:rPr lang="en-US" dirty="0" smtClean="0"/>
                <a:t>user, along with any related content (also managed by the application). </a:t>
              </a:r>
              <a:r>
                <a:rPr lang="en-US" dirty="0"/>
                <a:t>If the confidence levels are low, the application logic checks for possible answers using the discovery service</a:t>
              </a:r>
              <a:r>
                <a:rPr lang="en-US" dirty="0" smtClean="0"/>
                <a:t>. </a:t>
              </a:r>
              <a:r>
                <a:rPr lang="en-US" dirty="0"/>
                <a:t>IBM Watson Discovery Service processes the query and returns the results to the discovery application.</a:t>
              </a:r>
            </a:p>
          </p:txBody>
        </p:sp>
        <p:grpSp>
          <p:nvGrpSpPr>
            <p:cNvPr id="44" name="Group 43"/>
            <p:cNvGrpSpPr/>
            <p:nvPr/>
          </p:nvGrpSpPr>
          <p:grpSpPr>
            <a:xfrm>
              <a:off x="497768" y="6139455"/>
              <a:ext cx="267070" cy="274600"/>
              <a:chOff x="2437247" y="2407009"/>
              <a:chExt cx="267070" cy="274600"/>
            </a:xfrm>
          </p:grpSpPr>
          <p:sp>
            <p:nvSpPr>
              <p:cNvPr id="45"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6"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grpSp>
      <p:grpSp>
        <p:nvGrpSpPr>
          <p:cNvPr id="60" name="Group 59"/>
          <p:cNvGrpSpPr/>
          <p:nvPr/>
        </p:nvGrpSpPr>
        <p:grpSpPr>
          <a:xfrm>
            <a:off x="631118" y="560194"/>
            <a:ext cx="8658911" cy="818011"/>
            <a:chOff x="631118" y="444261"/>
            <a:chExt cx="8658911" cy="818011"/>
          </a:xfrm>
        </p:grpSpPr>
        <p:grpSp>
          <p:nvGrpSpPr>
            <p:cNvPr id="3" name="Group 2"/>
            <p:cNvGrpSpPr/>
            <p:nvPr/>
          </p:nvGrpSpPr>
          <p:grpSpPr>
            <a:xfrm>
              <a:off x="631118" y="444261"/>
              <a:ext cx="267071" cy="274600"/>
              <a:chOff x="369887" y="1936316"/>
              <a:chExt cx="267071" cy="274600"/>
            </a:xfrm>
          </p:grpSpPr>
          <p:sp>
            <p:nvSpPr>
              <p:cNvPr id="4"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sp>
          <p:nvSpPr>
            <p:cNvPr id="59" name="TextBox 58"/>
            <p:cNvSpPr txBox="1"/>
            <p:nvPr/>
          </p:nvSpPr>
          <p:spPr>
            <a:xfrm>
              <a:off x="996444" y="444261"/>
              <a:ext cx="8293585" cy="81801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Enterprise Data: Plant engineering documents including as-build drawings, operation procedures, technical specifications, maintenance history, bill of materials, incident reports, etc.  Documents </a:t>
              </a:r>
              <a:r>
                <a:rPr lang="en-US" dirty="0" smtClean="0"/>
                <a:t>can be stored in document </a:t>
              </a:r>
              <a:r>
                <a:rPr lang="en-US" dirty="0"/>
                <a:t>management systems, MRP/ERP, databases</a:t>
              </a:r>
              <a:r>
                <a:rPr lang="en-US" dirty="0" smtClean="0"/>
                <a:t>, and file </a:t>
              </a:r>
              <a:r>
                <a:rPr lang="en-US" dirty="0"/>
                <a:t>systems. Project hierarchy information </a:t>
              </a:r>
              <a:r>
                <a:rPr lang="en-US" dirty="0" smtClean="0"/>
                <a:t>used to guide </a:t>
              </a:r>
              <a:r>
                <a:rPr lang="en-US" dirty="0"/>
                <a:t>indexing. </a:t>
              </a:r>
              <a:r>
                <a:rPr lang="en-US" dirty="0" smtClean="0"/>
                <a:t>This repository, </a:t>
              </a:r>
              <a:r>
                <a:rPr lang="en-US" dirty="0"/>
                <a:t>along with knowledge from the institutional SMEs, </a:t>
              </a:r>
              <a:r>
                <a:rPr lang="en-US" dirty="0" smtClean="0"/>
                <a:t>prepares </a:t>
              </a:r>
              <a:r>
                <a:rPr lang="en-US" dirty="0"/>
                <a:t>and </a:t>
              </a:r>
              <a:r>
                <a:rPr lang="en-US" dirty="0" smtClean="0"/>
                <a:t>trains </a:t>
              </a:r>
              <a:r>
                <a:rPr lang="en-US" dirty="0"/>
                <a:t>the cognitive </a:t>
              </a:r>
              <a:r>
                <a:rPr lang="en-US" dirty="0" smtClean="0"/>
                <a:t>technical assistant. </a:t>
              </a:r>
              <a:endParaRPr lang="en-US" dirty="0"/>
            </a:p>
          </p:txBody>
        </p:sp>
      </p:grpSp>
      <p:sp>
        <p:nvSpPr>
          <p:cNvPr id="62" name="TextBox 61"/>
          <p:cNvSpPr txBox="1"/>
          <p:nvPr/>
        </p:nvSpPr>
        <p:spPr>
          <a:xfrm>
            <a:off x="139841" y="169774"/>
            <a:ext cx="9677259"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200" b="1" i="0" u="none" strike="noStrike" cap="none" spc="0" normalizeH="0" baseline="0" dirty="0" smtClean="0">
                <a:ln>
                  <a:noFill/>
                </a:ln>
                <a:solidFill>
                  <a:srgbClr val="1A77B5"/>
                </a:solidFill>
                <a:effectLst/>
                <a:uFillTx/>
                <a:latin typeface="Helvetica" charset="0"/>
                <a:ea typeface="Helvetica" charset="0"/>
                <a:cs typeface="Helvetica" charset="0"/>
                <a:sym typeface="Helvetica Light"/>
              </a:rPr>
              <a:t>COGNITIVE TECHNICAL ASSISTANT</a:t>
            </a:r>
            <a:r>
              <a:rPr kumimoji="0" lang="en-US" sz="1200" b="1" i="0" u="none" strike="noStrike" cap="none" spc="0" normalizeH="0" dirty="0" smtClean="0">
                <a:ln>
                  <a:noFill/>
                </a:ln>
                <a:solidFill>
                  <a:srgbClr val="1A77B5"/>
                </a:solidFill>
                <a:effectLst/>
                <a:uFillTx/>
                <a:latin typeface="Helvetica" charset="0"/>
                <a:ea typeface="Helvetica" charset="0"/>
                <a:cs typeface="Helvetica" charset="0"/>
                <a:sym typeface="Helvetica Light"/>
              </a:rPr>
              <a:t> </a:t>
            </a:r>
            <a:r>
              <a:rPr lang="en-US" sz="1200" b="1" dirty="0" smtClean="0">
                <a:solidFill>
                  <a:srgbClr val="1A77B5"/>
                </a:solidFill>
                <a:latin typeface="Helvetica" charset="0"/>
                <a:ea typeface="Helvetica" charset="0"/>
                <a:cs typeface="Helvetica" charset="0"/>
              </a:rPr>
              <a:t>ARCHITECTURE DETAILS</a:t>
            </a:r>
            <a:endParaRPr kumimoji="0" lang="en-US" sz="1200" b="1" i="0" u="none" strike="noStrike" cap="none" spc="0" normalizeH="0" baseline="0" dirty="0">
              <a:ln>
                <a:noFill/>
              </a:ln>
              <a:solidFill>
                <a:srgbClr val="1A77B5"/>
              </a:solidFill>
              <a:effectLst/>
              <a:uFillTx/>
              <a:latin typeface="Helvetica" charset="0"/>
              <a:ea typeface="Helvetica" charset="0"/>
              <a:cs typeface="Helvetica" charset="0"/>
              <a:sym typeface="Helvetica Light"/>
            </a:endParaRPr>
          </a:p>
        </p:txBody>
      </p:sp>
      <p:grpSp>
        <p:nvGrpSpPr>
          <p:cNvPr id="6" name="Group 5"/>
          <p:cNvGrpSpPr/>
          <p:nvPr/>
        </p:nvGrpSpPr>
        <p:grpSpPr>
          <a:xfrm>
            <a:off x="631118" y="3562893"/>
            <a:ext cx="8658910" cy="274600"/>
            <a:chOff x="631118" y="3488233"/>
            <a:chExt cx="8658910" cy="274600"/>
          </a:xfrm>
        </p:grpSpPr>
        <p:grpSp>
          <p:nvGrpSpPr>
            <p:cNvPr id="23" name="Group 22"/>
            <p:cNvGrpSpPr/>
            <p:nvPr/>
          </p:nvGrpSpPr>
          <p:grpSpPr>
            <a:xfrm>
              <a:off x="631118" y="3488233"/>
              <a:ext cx="267070" cy="274600"/>
              <a:chOff x="2437247" y="1936316"/>
              <a:chExt cx="267070" cy="274600"/>
            </a:xfrm>
          </p:grpSpPr>
          <p:sp>
            <p:nvSpPr>
              <p:cNvPr id="24" name="Shape 553"/>
              <p:cNvSpPr/>
              <p:nvPr/>
            </p:nvSpPr>
            <p:spPr>
              <a:xfrm>
                <a:off x="243724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5" name="Shape 554"/>
              <p:cNvSpPr/>
              <p:nvPr/>
            </p:nvSpPr>
            <p:spPr>
              <a:xfrm>
                <a:off x="2535515" y="1988479"/>
                <a:ext cx="70532" cy="153888"/>
              </a:xfrm>
              <a:prstGeom prst="rect">
                <a:avLst/>
              </a:prstGeom>
              <a:noFill/>
              <a:ln w="3175"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5</a:t>
                </a:r>
              </a:p>
            </p:txBody>
          </p:sp>
        </p:grpSp>
        <p:sp>
          <p:nvSpPr>
            <p:cNvPr id="57" name="TextBox 56"/>
            <p:cNvSpPr txBox="1"/>
            <p:nvPr/>
          </p:nvSpPr>
          <p:spPr>
            <a:xfrm>
              <a:off x="996443" y="3488233"/>
              <a:ext cx="8293585" cy="26401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lvl1pPr algn="l">
                <a:defRPr sz="1200"/>
              </a:lvl1pPr>
            </a:lstStyle>
            <a:p>
              <a:r>
                <a:rPr lang="en-US" dirty="0"/>
                <a:t>A collection of content and cognitive information is stored </a:t>
              </a:r>
              <a:r>
                <a:rPr lang="en-US" dirty="0" smtClean="0"/>
                <a:t>in a repository to </a:t>
              </a:r>
              <a:r>
                <a:rPr lang="en-US" dirty="0"/>
                <a:t>support the system.</a:t>
              </a:r>
            </a:p>
          </p:txBody>
        </p:sp>
      </p:grpSp>
    </p:spTree>
    <p:extLst>
      <p:ext uri="{BB962C8B-B14F-4D97-AF65-F5344CB8AC3E}">
        <p14:creationId xmlns:p14="http://schemas.microsoft.com/office/powerpoint/2010/main" val="63417903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1052</Words>
  <Application>Microsoft Macintosh PowerPoint</Application>
  <PresentationFormat>Custom</PresentationFormat>
  <Paragraphs>150</Paragraphs>
  <Slides>12</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Helvetica</vt:lpstr>
      <vt:lpstr>Helvetica Light</vt:lpstr>
      <vt:lpstr>Helvetica Neue</vt:lpstr>
      <vt:lpstr>HelvNeue Medium for IBM</vt:lpstr>
      <vt:lpstr>HelvNeue Roman for IBM</vt:lpstr>
      <vt:lpstr>MS PGothic</vt:lpstr>
      <vt:lpstr>Times New Roman</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2017-09-29T21:12:01Z</dcterms:modified>
  <cp:category/>
</cp:coreProperties>
</file>