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649"/>
    <a:srgbClr val="437AAA"/>
    <a:srgbClr val="EBE8EB"/>
    <a:srgbClr val="A9CBEA"/>
    <a:srgbClr val="5498D5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E3E3"/>
          </a:solidFill>
        </a:fill>
      </a:tcStyle>
    </a:wholeTbl>
    <a:band2H>
      <a:tcTxStyle/>
      <a:tcStyle>
        <a:tcBdr/>
        <a:fill>
          <a:solidFill>
            <a:srgbClr val="F3F1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FCF"/>
          </a:solidFill>
        </a:fill>
      </a:tcStyle>
    </a:wholeTbl>
    <a:band2H>
      <a:tcTxStyle/>
      <a:tcStyle>
        <a:tcBdr/>
        <a:fill>
          <a:solidFill>
            <a:srgbClr val="FC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4F5"/>
          </a:solidFill>
        </a:fill>
      </a:tcStyle>
    </a:wholeTbl>
    <a:band2H>
      <a:tcTxStyle/>
      <a:tcStyle>
        <a:tcBdr/>
        <a:fill>
          <a:solidFill>
            <a:srgbClr val="F1EB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IBM </a:t>
            </a:r>
            <a:r>
              <a:rPr b="1"/>
              <a:t>Cloud</a:t>
            </a:r>
          </a:p>
        </p:txBody>
      </p:sp>
      <p:sp>
        <p:nvSpPr>
          <p:cNvPr id="311" name="Subtitle 2"/>
          <p:cNvSpPr txBox="1"/>
          <p:nvPr/>
        </p:nvSpPr>
        <p:spPr>
          <a:xfrm>
            <a:off x="7768907" y="6512414"/>
            <a:ext cx="364397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CACACA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Internal and Business Partner Use Only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9" cy="521223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 Blank">
    <p:bg>
      <p:bgPr>
        <a:solidFill>
          <a:schemeClr val="accent2">
            <a:lumOff val="558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14"/>
          <p:cNvSpPr/>
          <p:nvPr userDrawn="1"/>
        </p:nvSpPr>
        <p:spPr>
          <a:xfrm>
            <a:off x="-2" y="6413500"/>
            <a:ext cx="12192004" cy="444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23" name="ibm_logo_dark blue-01.png" descr="ibm_logo_dark blu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Line"/>
          <p:cNvSpPr/>
          <p:nvPr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5" name="Subtitle 2"/>
          <p:cNvSpPr txBox="1"/>
          <p:nvPr/>
        </p:nvSpPr>
        <p:spPr>
          <a:xfrm>
            <a:off x="7768907" y="6512414"/>
            <a:ext cx="364397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CACACA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Internal and Business Partner Use Only</a:t>
            </a:r>
          </a:p>
        </p:txBody>
      </p:sp>
      <p:sp>
        <p:nvSpPr>
          <p:cNvPr id="326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9" cy="521223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27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IBM </a:t>
            </a:r>
            <a:r>
              <a:rPr b="1"/>
              <a:t>Cloud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-2" y="6413500"/>
            <a:ext cx="12192004" cy="444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" name="ibm_logo_dark blue-01.png" descr="ibm_logo_dark blue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 txBox="1"/>
          <p:nvPr/>
        </p:nvSpPr>
        <p:spPr>
          <a:xfrm>
            <a:off x="7768907" y="6512414"/>
            <a:ext cx="364397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CACACA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Internal and Business Partner Use Only</a:t>
            </a:r>
          </a:p>
        </p:txBody>
      </p:sp>
      <p:sp>
        <p:nvSpPr>
          <p:cNvPr id="6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IBM </a:t>
            </a:r>
            <a:r>
              <a:rPr b="1"/>
              <a:t>Cloud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635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270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905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540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5pPr>
      <a:lvl6pPr marL="3370383" marR="0" indent="-195384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6pPr>
      <a:lvl7pPr marL="4005383" marR="0" indent="-195383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7pPr>
      <a:lvl8pPr marL="4640383" marR="0" indent="-195383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8pPr>
      <a:lvl9pPr marL="5275383" marR="0" indent="-195383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loud-icons-black-11.png" descr="cloud-icons-black-11.png">
            <a:extLst>
              <a:ext uri="{FF2B5EF4-FFF2-40B4-BE49-F238E27FC236}">
                <a16:creationId xmlns:a16="http://schemas.microsoft.com/office/drawing/2014/main" id="{8B47396E-85E9-4C22-A1FE-A1F9DE13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7921" y="-22330"/>
            <a:ext cx="1439440" cy="846055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Slide title"/>
          <p:cNvSpPr txBox="1">
            <a:spLocks noGrp="1"/>
          </p:cNvSpPr>
          <p:nvPr>
            <p:ph type="body" idx="13"/>
          </p:nvPr>
        </p:nvSpPr>
        <p:spPr>
          <a:xfrm>
            <a:off x="254000" y="186374"/>
            <a:ext cx="9599127" cy="5212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 – </a:t>
            </a:r>
            <a:r>
              <a:rPr lang="en-US" i="1" dirty="0"/>
              <a:t>Cognitive Technical Assistant </a:t>
            </a:r>
            <a:endParaRPr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22C9B-742F-4FEE-BE86-9A06CCCF9897}"/>
              </a:ext>
            </a:extLst>
          </p:cNvPr>
          <p:cNvSpPr txBox="1"/>
          <p:nvPr/>
        </p:nvSpPr>
        <p:spPr>
          <a:xfrm>
            <a:off x="254000" y="707597"/>
            <a:ext cx="11577216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6400"/>
                </a:solidFill>
                <a:effectLst/>
                <a:uFillTx/>
                <a:latin typeface="+mn-lt"/>
                <a:ea typeface="+mj-ea"/>
                <a:cs typeface="+mj-cs"/>
                <a:sym typeface="Calibri"/>
              </a:rPr>
              <a:t>Use Case: </a:t>
            </a:r>
            <a:r>
              <a:rPr lang="en-US" sz="1400" b="1" i="1" dirty="0">
                <a:solidFill>
                  <a:srgbClr val="1C3649"/>
                </a:solidFill>
                <a:latin typeface="+mn-lt"/>
              </a:rPr>
              <a:t>Engineers, Operators and Service Technicians now have a Cognitive Assistant that can crawl vast document repositories to quickly extract key information and insights needed to improve the efficiency and quality of their responses, saving time and money.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1C3649"/>
              </a:solidFill>
              <a:effectLst/>
              <a:uFillTx/>
              <a:latin typeface="+mn-lt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882345-F19C-47BC-AAD1-32F63C45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18845"/>
              </p:ext>
            </p:extLst>
          </p:nvPr>
        </p:nvGraphicFramePr>
        <p:xfrm>
          <a:off x="359439" y="1621277"/>
          <a:ext cx="5609560" cy="1899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529">
                  <a:extLst>
                    <a:ext uri="{9D8B030D-6E8A-4147-A177-3AD203B41FA5}">
                      <a16:colId xmlns:a16="http://schemas.microsoft.com/office/drawing/2014/main" val="1728495146"/>
                    </a:ext>
                  </a:extLst>
                </a:gridCol>
                <a:gridCol w="3657031">
                  <a:extLst>
                    <a:ext uri="{9D8B030D-6E8A-4147-A177-3AD203B41FA5}">
                      <a16:colId xmlns:a16="http://schemas.microsoft.com/office/drawing/2014/main" val="3127262732"/>
                    </a:ext>
                  </a:extLst>
                </a:gridCol>
              </a:tblGrid>
              <a:tr h="30769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Persona(s)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Business Problem Statement(s)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9125"/>
                  </a:ext>
                </a:extLst>
              </a:tr>
              <a:tr h="611833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1C3649"/>
                          </a:solidFill>
                        </a:rPr>
                        <a:t>Technicians / Operators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Need to quickly retrieve information about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operations and processes, often during an outage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or incident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0842"/>
                  </a:ext>
                </a:extLst>
              </a:tr>
              <a:tr h="557699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1C3649"/>
                          </a:solidFill>
                        </a:rPr>
                        <a:t>Engineers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i="1" dirty="0">
                          <a:solidFill>
                            <a:srgbClr val="1C3649"/>
                          </a:solidFill>
                        </a:rPr>
                        <a:t>Need to intelligently search across many format</a:t>
                      </a:r>
                      <a:endParaRPr lang="en-US" b="0" i="1" dirty="0">
                        <a:solidFill>
                          <a:srgbClr val="1C3649"/>
                        </a:solidFill>
                      </a:endParaRP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2368"/>
                  </a:ext>
                </a:extLst>
              </a:tr>
              <a:tr h="393533">
                <a:tc gridSpan="2"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rgbClr val="1C3649"/>
                          </a:solidFill>
                        </a:rPr>
                        <a:t>Industry Application: </a:t>
                      </a:r>
                      <a:r>
                        <a:rPr lang="en-US" b="0" i="1" dirty="0">
                          <a:solidFill>
                            <a:srgbClr val="1C3649"/>
                          </a:solidFill>
                        </a:rPr>
                        <a:t> Cross-Industry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647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B2D269-6809-41CC-9433-1259D0B1A978}"/>
              </a:ext>
            </a:extLst>
          </p:cNvPr>
          <p:cNvSpPr/>
          <p:nvPr/>
        </p:nvSpPr>
        <p:spPr>
          <a:xfrm>
            <a:off x="2662153" y="125194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400"/>
                </a:solidFill>
                <a:latin typeface="+mn-lt"/>
              </a:rPr>
              <a:t>Who</a:t>
            </a:r>
            <a:endParaRPr lang="en-US" b="1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0DC4C7-E8F8-4489-B3C7-5BE85D69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34463"/>
              </p:ext>
            </p:extLst>
          </p:nvPr>
        </p:nvGraphicFramePr>
        <p:xfrm>
          <a:off x="359439" y="3819524"/>
          <a:ext cx="5609559" cy="248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9559">
                  <a:extLst>
                    <a:ext uri="{9D8B030D-6E8A-4147-A177-3AD203B41FA5}">
                      <a16:colId xmlns:a16="http://schemas.microsoft.com/office/drawing/2014/main" val="1728495146"/>
                    </a:ext>
                  </a:extLst>
                </a:gridCol>
              </a:tblGrid>
              <a:tr h="30769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Use Case Overview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9125"/>
                  </a:ext>
                </a:extLst>
              </a:tr>
              <a:tr h="2177714">
                <a:tc>
                  <a:txBody>
                    <a:bodyPr/>
                    <a:lstStyle/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Manufacturing companies generate tremendous amount of documents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throughout the design, construction, operation, and repair phases of their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processes. These are a crucial source of knowledge for employees who spend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much of their time every day searching for relevant information. The documents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are often siloed in different systems, difficult to search, lack relevance, and take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significant efforts to manage. Another concern is that over the years, companies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lose the tribal knowledge from employees with many years of experience.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Cognitive Technical Assistant crawls document repositories to extract key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and can also be trained by experts in the field to capture key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experiential data. The system can provide responses to queries within seconds,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greatly improving the efficiency and quality of responses.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08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2B2B571-C2E8-4B0E-A33A-5AF959CCC995}"/>
              </a:ext>
            </a:extLst>
          </p:cNvPr>
          <p:cNvSpPr/>
          <p:nvPr/>
        </p:nvSpPr>
        <p:spPr>
          <a:xfrm>
            <a:off x="2630094" y="348731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400"/>
                </a:solidFill>
                <a:latin typeface="+mn-lt"/>
              </a:rPr>
              <a:t>What</a:t>
            </a:r>
            <a:endParaRPr lang="en-US" b="1" dirty="0"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B8636C-67A0-4FBD-B61B-3F3B3FEEF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79948"/>
              </p:ext>
            </p:extLst>
          </p:nvPr>
        </p:nvGraphicFramePr>
        <p:xfrm>
          <a:off x="6261100" y="1621277"/>
          <a:ext cx="5570116" cy="186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116">
                  <a:extLst>
                    <a:ext uri="{9D8B030D-6E8A-4147-A177-3AD203B41FA5}">
                      <a16:colId xmlns:a16="http://schemas.microsoft.com/office/drawing/2014/main" val="1728495146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Business Value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9125"/>
                  </a:ext>
                </a:extLst>
              </a:tr>
              <a:tr h="1556156">
                <a:tc>
                  <a:txBody>
                    <a:bodyPr/>
                    <a:lstStyle/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Engineering information such as drawings, specifications, test results, operation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procedures, repair procedures, videos, safety procedures, maintenance logs,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incident reports, etc., are ingested, analyzed, and mined to provide a smart way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rgbClr val="1C3649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to search and gather insights. The results are more than just a set of records, but information that is contextualized, correlated and inferred, that provides insights for making well-informed decisions.</a:t>
                      </a:r>
                      <a:endParaRPr lang="en-US" i="1" dirty="0">
                        <a:solidFill>
                          <a:srgbClr val="1C3649"/>
                        </a:solidFill>
                      </a:endParaRP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084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C9DDF75-3A23-43D2-850B-03AEEEA5649C}"/>
              </a:ext>
            </a:extLst>
          </p:cNvPr>
          <p:cNvSpPr/>
          <p:nvPr/>
        </p:nvSpPr>
        <p:spPr>
          <a:xfrm>
            <a:off x="8517895" y="125194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400"/>
                </a:solidFill>
                <a:latin typeface="+mn-lt"/>
              </a:rPr>
              <a:t>WOW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93BAAC-7D25-4128-9204-425EA07BA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54914"/>
              </p:ext>
            </p:extLst>
          </p:nvPr>
        </p:nvGraphicFramePr>
        <p:xfrm>
          <a:off x="6261100" y="3819524"/>
          <a:ext cx="5570116" cy="248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116">
                  <a:extLst>
                    <a:ext uri="{9D8B030D-6E8A-4147-A177-3AD203B41FA5}">
                      <a16:colId xmlns:a16="http://schemas.microsoft.com/office/drawing/2014/main" val="1728495146"/>
                    </a:ext>
                  </a:extLst>
                </a:gridCol>
              </a:tblGrid>
              <a:tr h="31921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Implementation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9125"/>
                  </a:ext>
                </a:extLst>
              </a:tr>
              <a:tr h="999764"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Highlight(s): </a:t>
                      </a:r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Shows an interactive question and answer session with the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Cognitive Technical Advisor, built from a Watson Discovery repository, with key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from engineering documents and drawings, and a Watson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Conversation service trained with operational parameters.</a:t>
                      </a:r>
                      <a:endParaRPr kumimoji="0" 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>
                    <a:solidFill>
                      <a:srgbClr val="43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0842"/>
                  </a:ext>
                </a:extLst>
              </a:tr>
              <a:tr h="578921"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Components:  </a:t>
                      </a:r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Watson Conversation Services, Watson Discovery </a:t>
                      </a:r>
                    </a:p>
                    <a:p>
                      <a:r>
                        <a:rPr lang="en-CA" sz="1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Services, Bluemix</a:t>
                      </a:r>
                    </a:p>
                  </a:txBody>
                  <a:tcPr>
                    <a:solidFill>
                      <a:srgbClr val="43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42469"/>
                  </a:ext>
                </a:extLst>
              </a:tr>
              <a:tr h="293753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/>
                          </a:solidFill>
                        </a:rPr>
                        <a:t>Author(s):  </a:t>
                      </a:r>
                      <a:r>
                        <a:rPr lang="en-US" b="0" i="1" dirty="0">
                          <a:solidFill>
                            <a:schemeClr val="bg1"/>
                          </a:solidFill>
                        </a:rPr>
                        <a:t>Caroline Matthews</a:t>
                      </a:r>
                    </a:p>
                  </a:txBody>
                  <a:tcPr>
                    <a:solidFill>
                      <a:srgbClr val="43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73431"/>
                  </a:ext>
                </a:extLst>
              </a:tr>
              <a:tr h="293753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Internal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sz="1200" b="0" i="1" dirty="0">
                          <a:solidFill>
                            <a:schemeClr val="bg1"/>
                          </a:solidFill>
                        </a:rPr>
                        <a:t>Yes  </a:t>
                      </a:r>
                      <a:r>
                        <a:rPr lang="en-US" sz="1200" b="1" i="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200" i="0" dirty="0">
                          <a:solidFill>
                            <a:schemeClr val="bg1"/>
                          </a:solidFill>
                        </a:rPr>
                        <a:t>BP Facing: </a:t>
                      </a:r>
                      <a:r>
                        <a:rPr lang="en-US" sz="1200" b="0" i="1" dirty="0">
                          <a:solidFill>
                            <a:schemeClr val="bg1"/>
                          </a:solidFill>
                        </a:rPr>
                        <a:t>Yes</a:t>
                      </a:r>
                      <a:r>
                        <a:rPr lang="en-US" sz="1200" i="0" dirty="0">
                          <a:solidFill>
                            <a:schemeClr val="bg1"/>
                          </a:solidFill>
                        </a:rPr>
                        <a:t>    Customer Facing: </a:t>
                      </a:r>
                      <a:r>
                        <a:rPr lang="en-US" sz="1200" b="0" i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2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053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44C1DD9-0EDF-47AF-9909-1641C7DA3208}"/>
              </a:ext>
            </a:extLst>
          </p:cNvPr>
          <p:cNvSpPr/>
          <p:nvPr/>
        </p:nvSpPr>
        <p:spPr>
          <a:xfrm>
            <a:off x="8582016" y="349203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400"/>
                </a:solidFill>
                <a:latin typeface="+mn-lt"/>
              </a:rPr>
              <a:t>How</a:t>
            </a:r>
            <a:endParaRPr lang="en-US" b="1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82219-CFC9-46A4-BFFE-1A00658C1971}"/>
              </a:ext>
            </a:extLst>
          </p:cNvPr>
          <p:cNvSpPr/>
          <p:nvPr/>
        </p:nvSpPr>
        <p:spPr>
          <a:xfrm>
            <a:off x="10365313" y="308429"/>
            <a:ext cx="14659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C3649"/>
                </a:solidFill>
                <a:latin typeface="+mn-lt"/>
              </a:rPr>
              <a:t>WOW Card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08651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7">
  <a:themeElements>
    <a:clrScheme name="IBM Cloud 2017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1F92F4"/>
      </a:hlink>
      <a:folHlink>
        <a:srgbClr val="FF00FF"/>
      </a:folHlink>
    </a:clrScheme>
    <a:fontScheme name="IBM Cloud 2017">
      <a:majorFont>
        <a:latin typeface="Calibri"/>
        <a:ea typeface="Calibri"/>
        <a:cs typeface="Calibri"/>
      </a:majorFont>
      <a:minorFont>
        <a:latin typeface="Arial"/>
        <a:ea typeface="Arial"/>
        <a:cs typeface="Arial"/>
      </a:minorFont>
    </a:fontScheme>
    <a:fmtScheme name="IBM Cloud 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BM Cloud 2017">
  <a:themeElements>
    <a:clrScheme name="IBM Cloud 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0000FF"/>
      </a:hlink>
      <a:folHlink>
        <a:srgbClr val="FF00FF"/>
      </a:folHlink>
    </a:clrScheme>
    <a:fontScheme name="IBM Cloud 2017">
      <a:majorFont>
        <a:latin typeface="Calibri"/>
        <a:ea typeface="Calibri"/>
        <a:cs typeface="Calibri"/>
      </a:majorFont>
      <a:minorFont>
        <a:latin typeface="Arial"/>
        <a:ea typeface="Arial"/>
        <a:cs typeface="Arial"/>
      </a:minorFont>
    </a:fontScheme>
    <a:fmtScheme name="IBM Cloud 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384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SimSun</vt:lpstr>
      <vt:lpstr>Arial</vt:lpstr>
      <vt:lpstr>Calibri</vt:lpstr>
      <vt:lpstr>IBM Cloud 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</dc:creator>
  <cp:lastModifiedBy>PAM McTiernan</cp:lastModifiedBy>
  <cp:revision>76</cp:revision>
  <dcterms:modified xsi:type="dcterms:W3CDTF">2017-10-19T20:18:11Z</dcterms:modified>
</cp:coreProperties>
</file>