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93" r:id="rId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C3649"/>
    <a:srgbClr val="437AAA"/>
    <a:srgbClr val="EBE8EB"/>
    <a:srgbClr val="A9CBEA"/>
    <a:srgbClr val="5498D5"/>
    <a:srgbClr val="FF6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E3E3"/>
          </a:solidFill>
        </a:fill>
      </a:tcStyle>
    </a:wholeTbl>
    <a:band2H>
      <a:tcTxStyle/>
      <a:tcStyle>
        <a:tcBdr/>
        <a:fill>
          <a:solidFill>
            <a:srgbClr val="F3F1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CFCF"/>
          </a:solidFill>
        </a:fill>
      </a:tcStyle>
    </a:wholeTbl>
    <a:band2H>
      <a:tcTxStyle/>
      <a:tcStyle>
        <a:tcBdr/>
        <a:fill>
          <a:solidFill>
            <a:srgbClr val="FC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D4F5"/>
          </a:solidFill>
        </a:fill>
      </a:tcStyle>
    </a:wholeTbl>
    <a:band2H>
      <a:tcTxStyle/>
      <a:tcStyle>
        <a:tcBdr/>
        <a:fill>
          <a:solidFill>
            <a:srgbClr val="F1EB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08"/>
  </p:normalViewPr>
  <p:slideViewPr>
    <p:cSldViewPr snapToGrid="0" snapToObjects="1">
      <p:cViewPr varScale="1">
        <p:scale>
          <a:sx n="103" d="100"/>
          <a:sy n="103"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5" name="Shape 385"/>
          <p:cNvSpPr>
            <a:spLocks noGrp="1" noRot="1" noChangeAspect="1"/>
          </p:cNvSpPr>
          <p:nvPr>
            <p:ph type="sldImg"/>
          </p:nvPr>
        </p:nvSpPr>
        <p:spPr>
          <a:xfrm>
            <a:off x="1143000" y="685800"/>
            <a:ext cx="4572000" cy="3429000"/>
          </a:xfrm>
          <a:prstGeom prst="rect">
            <a:avLst/>
          </a:prstGeom>
        </p:spPr>
        <p:txBody>
          <a:bodyPr/>
          <a:lstStyle/>
          <a:p>
            <a:endParaRPr/>
          </a:p>
        </p:txBody>
      </p:sp>
      <p:sp>
        <p:nvSpPr>
          <p:cNvPr id="386" name="Shape 38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310" name="Subtitle 2"/>
          <p:cNvSpPr txBox="1"/>
          <p:nvPr/>
        </p:nvSpPr>
        <p:spPr>
          <a:xfrm>
            <a:off x="126999" y="6491337"/>
            <a:ext cx="1432509" cy="288823"/>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
        <p:nvSpPr>
          <p:cNvPr id="311" name="Subtitle 2"/>
          <p:cNvSpPr txBox="1"/>
          <p:nvPr/>
        </p:nvSpPr>
        <p:spPr>
          <a:xfrm>
            <a:off x="7768907" y="6512414"/>
            <a:ext cx="3643976" cy="264254"/>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pic>
        <p:nvPicPr>
          <p:cNvPr id="312" name="ibm_logo_dark blue-01.png" descr="ibm_logo_dark blue-01.png"/>
          <p:cNvPicPr>
            <a:picLocks noChangeAspect="1"/>
          </p:cNvPicPr>
          <p:nvPr/>
        </p:nvPicPr>
        <p:blipFill>
          <a:blip r:embed="rId2">
            <a:extLst/>
          </a:blip>
          <a:stretch>
            <a:fillRect/>
          </a:stretch>
        </p:blipFill>
        <p:spPr>
          <a:xfrm rot="5400000">
            <a:off x="11717319" y="6383320"/>
            <a:ext cx="190502" cy="504861"/>
          </a:xfrm>
          <a:prstGeom prst="rect">
            <a:avLst/>
          </a:prstGeom>
          <a:ln w="12700">
            <a:miter lim="400000"/>
          </a:ln>
        </p:spPr>
      </p:pic>
      <p:sp>
        <p:nvSpPr>
          <p:cNvPr id="313" name="Line"/>
          <p:cNvSpPr/>
          <p:nvPr/>
        </p:nvSpPr>
        <p:spPr>
          <a:xfrm>
            <a:off x="-1" y="6394450"/>
            <a:ext cx="12192003" cy="0"/>
          </a:xfrm>
          <a:prstGeom prst="line">
            <a:avLst/>
          </a:prstGeom>
          <a:ln w="25400">
            <a:solidFill>
              <a:schemeClr val="accent5"/>
            </a:solidFill>
            <a:miter/>
          </a:ln>
        </p:spPr>
        <p:txBody>
          <a:bodyPr lIns="45718" tIns="45718" rIns="45718" bIns="45718"/>
          <a:lstStyle/>
          <a:p>
            <a:endParaRPr/>
          </a:p>
        </p:txBody>
      </p:sp>
      <p:sp>
        <p:nvSpPr>
          <p:cNvPr id="314" name="Slide title"/>
          <p:cNvSpPr txBox="1">
            <a:spLocks noGrp="1"/>
          </p:cNvSpPr>
          <p:nvPr>
            <p:ph type="body" sz="quarter" idx="13"/>
          </p:nvPr>
        </p:nvSpPr>
        <p:spPr>
          <a:xfrm>
            <a:off x="254000" y="254000"/>
            <a:ext cx="4024249" cy="521223"/>
          </a:xfrm>
          <a:prstGeom prst="rect">
            <a:avLst/>
          </a:prstGeom>
        </p:spPr>
        <p:txBody>
          <a:bodyPr lIns="45718" tIns="45718" rIns="45718" bIns="45718"/>
          <a:lstStyle>
            <a:lvl1pPr defTabSz="777240">
              <a:lnSpc>
                <a:spcPct val="90000"/>
              </a:lnSpc>
              <a:defRPr sz="3000" b="1">
                <a:solidFill>
                  <a:schemeClr val="accent4"/>
                </a:solidFill>
              </a:defRPr>
            </a:lvl1pPr>
          </a:lstStyle>
          <a:p>
            <a:r>
              <a:t>Slide title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Light Blank">
    <p:bg>
      <p:bgPr>
        <a:solidFill>
          <a:schemeClr val="accent2">
            <a:lumOff val="5588"/>
          </a:schemeClr>
        </a:solidFill>
        <a:effectLst/>
      </p:bgPr>
    </p:bg>
    <p:spTree>
      <p:nvGrpSpPr>
        <p:cNvPr id="1" name=""/>
        <p:cNvGrpSpPr/>
        <p:nvPr/>
      </p:nvGrpSpPr>
      <p:grpSpPr>
        <a:xfrm>
          <a:off x="0" y="0"/>
          <a:ext cx="0" cy="0"/>
          <a:chOff x="0" y="0"/>
          <a:chExt cx="0" cy="0"/>
        </a:xfrm>
      </p:grpSpPr>
      <p:sp>
        <p:nvSpPr>
          <p:cNvPr id="322" name="Rectangle 14"/>
          <p:cNvSpPr/>
          <p:nvPr userDrawn="1"/>
        </p:nvSpPr>
        <p:spPr>
          <a:xfrm>
            <a:off x="-2" y="6413500"/>
            <a:ext cx="12192004" cy="4445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Arial"/>
              </a:defRPr>
            </a:pPr>
            <a:endParaRPr/>
          </a:p>
        </p:txBody>
      </p:sp>
      <p:pic>
        <p:nvPicPr>
          <p:cNvPr id="323" name="ibm_logo_dark blue-01.png" descr="ibm_logo_dark blue-01.png"/>
          <p:cNvPicPr>
            <a:picLocks noChangeAspect="1"/>
          </p:cNvPicPr>
          <p:nvPr/>
        </p:nvPicPr>
        <p:blipFill>
          <a:blip r:embed="rId2">
            <a:extLst/>
          </a:blip>
          <a:stretch>
            <a:fillRect/>
          </a:stretch>
        </p:blipFill>
        <p:spPr>
          <a:xfrm rot="5400000">
            <a:off x="11717319" y="6383320"/>
            <a:ext cx="190502" cy="504861"/>
          </a:xfrm>
          <a:prstGeom prst="rect">
            <a:avLst/>
          </a:prstGeom>
          <a:ln w="12700">
            <a:miter lim="400000"/>
          </a:ln>
        </p:spPr>
      </p:pic>
      <p:sp>
        <p:nvSpPr>
          <p:cNvPr id="324" name="Line"/>
          <p:cNvSpPr/>
          <p:nvPr/>
        </p:nvSpPr>
        <p:spPr>
          <a:xfrm>
            <a:off x="-1" y="6394450"/>
            <a:ext cx="12192003" cy="0"/>
          </a:xfrm>
          <a:prstGeom prst="line">
            <a:avLst/>
          </a:prstGeom>
          <a:ln w="25400">
            <a:solidFill>
              <a:schemeClr val="accent5"/>
            </a:solidFill>
            <a:miter/>
          </a:ln>
        </p:spPr>
        <p:txBody>
          <a:bodyPr lIns="45718" tIns="45718" rIns="45718" bIns="45718"/>
          <a:lstStyle/>
          <a:p>
            <a:endParaRPr/>
          </a:p>
        </p:txBody>
      </p:sp>
      <p:sp>
        <p:nvSpPr>
          <p:cNvPr id="325" name="Subtitle 2"/>
          <p:cNvSpPr txBox="1"/>
          <p:nvPr/>
        </p:nvSpPr>
        <p:spPr>
          <a:xfrm>
            <a:off x="7768907" y="6512414"/>
            <a:ext cx="3643976" cy="264254"/>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sp>
        <p:nvSpPr>
          <p:cNvPr id="326" name="Slide title"/>
          <p:cNvSpPr txBox="1">
            <a:spLocks noGrp="1"/>
          </p:cNvSpPr>
          <p:nvPr>
            <p:ph type="body" sz="quarter" idx="13"/>
          </p:nvPr>
        </p:nvSpPr>
        <p:spPr>
          <a:xfrm>
            <a:off x="254000" y="254000"/>
            <a:ext cx="4024249" cy="521223"/>
          </a:xfrm>
          <a:prstGeom prst="rect">
            <a:avLst/>
          </a:prstGeom>
        </p:spPr>
        <p:txBody>
          <a:bodyPr lIns="45718" tIns="45718" rIns="45718" bIns="45718"/>
          <a:lstStyle>
            <a:lvl1pPr defTabSz="777240">
              <a:lnSpc>
                <a:spcPct val="90000"/>
              </a:lnSpc>
              <a:defRPr sz="3000" b="1">
                <a:solidFill>
                  <a:schemeClr val="accent4"/>
                </a:solidFill>
              </a:defRPr>
            </a:lvl1pPr>
          </a:lstStyle>
          <a:p>
            <a:r>
              <a:t>Slide title</a:t>
            </a:r>
          </a:p>
        </p:txBody>
      </p:sp>
      <p:sp>
        <p:nvSpPr>
          <p:cNvPr id="327" name="Subtitle 2"/>
          <p:cNvSpPr txBox="1"/>
          <p:nvPr/>
        </p:nvSpPr>
        <p:spPr>
          <a:xfrm>
            <a:off x="126999" y="6491337"/>
            <a:ext cx="1432509" cy="288823"/>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4"/>
          <p:cNvSpPr/>
          <p:nvPr/>
        </p:nvSpPr>
        <p:spPr>
          <a:xfrm>
            <a:off x="-2" y="6413500"/>
            <a:ext cx="12192004" cy="4445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Arial"/>
              </a:defRPr>
            </a:pPr>
            <a:endParaRPr/>
          </a:p>
        </p:txBody>
      </p:sp>
      <p:pic>
        <p:nvPicPr>
          <p:cNvPr id="3" name="ibm_logo_dark blue-01.png" descr="ibm_logo_dark blue-01.png"/>
          <p:cNvPicPr>
            <a:picLocks noChangeAspect="1"/>
          </p:cNvPicPr>
          <p:nvPr/>
        </p:nvPicPr>
        <p:blipFill>
          <a:blip r:embed="rId4">
            <a:extLst/>
          </a:blip>
          <a:stretch>
            <a:fillRect/>
          </a:stretch>
        </p:blipFill>
        <p:spPr>
          <a:xfrm rot="5400000">
            <a:off x="11717319" y="6383320"/>
            <a:ext cx="190502" cy="504861"/>
          </a:xfrm>
          <a:prstGeom prst="rect">
            <a:avLst/>
          </a:prstGeom>
          <a:ln w="12700">
            <a:miter lim="400000"/>
          </a:ln>
        </p:spPr>
      </p:pic>
      <p:sp>
        <p:nvSpPr>
          <p:cNvPr id="5" name="Subtitle 2"/>
          <p:cNvSpPr txBox="1"/>
          <p:nvPr/>
        </p:nvSpPr>
        <p:spPr>
          <a:xfrm>
            <a:off x="7768907" y="6512414"/>
            <a:ext cx="3643976" cy="264254"/>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sp>
        <p:nvSpPr>
          <p:cNvPr id="6" name="Subtitle 2"/>
          <p:cNvSpPr txBox="1"/>
          <p:nvPr/>
        </p:nvSpPr>
        <p:spPr>
          <a:xfrm>
            <a:off x="126999" y="6491337"/>
            <a:ext cx="1432509" cy="288823"/>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
        <p:nvSpPr>
          <p:cNvPr id="10" name="Line"/>
          <p:cNvSpPr/>
          <p:nvPr userDrawn="1"/>
        </p:nvSpPr>
        <p:spPr>
          <a:xfrm>
            <a:off x="-1" y="6394450"/>
            <a:ext cx="12192003" cy="0"/>
          </a:xfrm>
          <a:prstGeom prst="line">
            <a:avLst/>
          </a:prstGeom>
          <a:ln w="25400">
            <a:solidFill>
              <a:schemeClr val="accent5"/>
            </a:solidFill>
            <a:miter/>
          </a:ln>
        </p:spPr>
        <p:txBody>
          <a:bodyPr lIns="45718" tIns="45718" rIns="45718" bIns="45718"/>
          <a:lstStyle/>
          <a:p>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ransition spd="med"/>
  <p:txStyles>
    <p:titleStyle>
      <a:lvl1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1pPr>
      <a:lvl2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2pPr>
      <a:lvl3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3pPr>
      <a:lvl4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4pPr>
      <a:lvl5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5pPr>
      <a:lvl6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6pPr>
      <a:lvl7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7pPr>
      <a:lvl8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8pPr>
      <a:lvl9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9pPr>
    </p:titleStyle>
    <p:bodyStyle>
      <a:lvl1pPr marL="0" marR="0" indent="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1pPr>
      <a:lvl2pPr marL="0" marR="0" indent="63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2pPr>
      <a:lvl3pPr marL="0" marR="0" indent="127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3pPr>
      <a:lvl4pPr marL="0" marR="0" indent="190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4pPr>
      <a:lvl5pPr marL="0" marR="0" indent="254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5pPr>
      <a:lvl6pPr marL="3370383" marR="0" indent="-195384"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6pPr>
      <a:lvl7pPr marL="400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7pPr>
      <a:lvl8pPr marL="4640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8pPr>
      <a:lvl9pPr marL="527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9pPr>
    </p:bodyStyle>
    <p:otherStyle>
      <a:lvl1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loud-icons-black-11.png" descr="cloud-icons-black-11.png">
            <a:extLst>
              <a:ext uri="{FF2B5EF4-FFF2-40B4-BE49-F238E27FC236}">
                <a16:creationId xmlns:a16="http://schemas.microsoft.com/office/drawing/2014/main" id="{8B47396E-85E9-4C22-A1FE-A1F9DE13EA82}"/>
              </a:ext>
            </a:extLst>
          </p:cNvPr>
          <p:cNvPicPr>
            <a:picLocks noChangeAspect="1"/>
          </p:cNvPicPr>
          <p:nvPr/>
        </p:nvPicPr>
        <p:blipFill>
          <a:blip r:embed="rId2">
            <a:extLst/>
          </a:blip>
          <a:stretch>
            <a:fillRect/>
          </a:stretch>
        </p:blipFill>
        <p:spPr>
          <a:xfrm>
            <a:off x="10217921" y="-22330"/>
            <a:ext cx="1439440" cy="846055"/>
          </a:xfrm>
          <a:prstGeom prst="rect">
            <a:avLst/>
          </a:prstGeom>
          <a:ln w="12700">
            <a:miter lim="400000"/>
          </a:ln>
        </p:spPr>
      </p:pic>
      <p:sp>
        <p:nvSpPr>
          <p:cNvPr id="533" name="Slide title"/>
          <p:cNvSpPr txBox="1">
            <a:spLocks noGrp="1"/>
          </p:cNvSpPr>
          <p:nvPr>
            <p:ph type="body" idx="13"/>
          </p:nvPr>
        </p:nvSpPr>
        <p:spPr>
          <a:xfrm>
            <a:off x="254000" y="186374"/>
            <a:ext cx="9599127" cy="521223"/>
          </a:xfrm>
          <a:prstGeom prst="rect">
            <a:avLst/>
          </a:prstGeom>
        </p:spPr>
        <p:txBody>
          <a:bodyPr/>
          <a:lstStyle/>
          <a:p>
            <a:r>
              <a:rPr lang="en-US" dirty="0">
                <a:solidFill>
                  <a:srgbClr val="1C3649"/>
                </a:solidFill>
              </a:rPr>
              <a:t>Demo – </a:t>
            </a:r>
            <a:r>
              <a:rPr lang="en-US" dirty="0"/>
              <a:t>Oil Well Sensor Data WA Demo</a:t>
            </a:r>
          </a:p>
          <a:p>
            <a:endParaRPr i="1" dirty="0">
              <a:solidFill>
                <a:srgbClr val="1C3649"/>
              </a:solidFill>
            </a:endParaRPr>
          </a:p>
        </p:txBody>
      </p:sp>
      <p:sp>
        <p:nvSpPr>
          <p:cNvPr id="2" name="TextBox 1">
            <a:extLst>
              <a:ext uri="{FF2B5EF4-FFF2-40B4-BE49-F238E27FC236}">
                <a16:creationId xmlns:a16="http://schemas.microsoft.com/office/drawing/2014/main" id="{A9622C9B-742F-4FEE-BE86-9A06CCCF9897}"/>
              </a:ext>
            </a:extLst>
          </p:cNvPr>
          <p:cNvSpPr txBox="1"/>
          <p:nvPr/>
        </p:nvSpPr>
        <p:spPr>
          <a:xfrm>
            <a:off x="254000" y="707597"/>
            <a:ext cx="11577216" cy="584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kumimoji="0" lang="en-US" sz="1600" b="1" i="0" u="none" strike="noStrike" cap="none" spc="0" normalizeH="0" baseline="0" dirty="0">
                <a:ln>
                  <a:noFill/>
                </a:ln>
                <a:solidFill>
                  <a:srgbClr val="FF6400"/>
                </a:solidFill>
                <a:effectLst/>
                <a:uFillTx/>
                <a:latin typeface="+mn-lt"/>
                <a:ea typeface="+mj-ea"/>
                <a:cs typeface="+mj-cs"/>
                <a:sym typeface="Calibri"/>
              </a:rPr>
              <a:t>Use Case: </a:t>
            </a:r>
            <a:r>
              <a:rPr lang="en-US" sz="1400" b="1" i="1" dirty="0">
                <a:solidFill>
                  <a:srgbClr val="1C3649"/>
                </a:solidFill>
                <a:latin typeface="+mn-lt"/>
              </a:rPr>
              <a:t>An Analyst uses IoT data from oil well sensors, then uses Watson Analytics to generate actionable insights that can indicate and prevent potential issues with the oil wells that could disrupt the flow of oil and drive the organization’s bottom line</a:t>
            </a:r>
            <a:r>
              <a:rPr lang="en-US" sz="1600" b="1" i="1" dirty="0">
                <a:solidFill>
                  <a:srgbClr val="1C3649"/>
                </a:solidFill>
                <a:latin typeface="+mn-lt"/>
              </a:rPr>
              <a:t>. </a:t>
            </a:r>
            <a:endParaRPr kumimoji="0" lang="en-US" sz="1600" b="1" i="0" u="none" strike="noStrike" cap="none" spc="0" normalizeH="0" baseline="0" dirty="0">
              <a:ln>
                <a:noFill/>
              </a:ln>
              <a:solidFill>
                <a:srgbClr val="1C3649"/>
              </a:solidFill>
              <a:effectLst/>
              <a:uFillTx/>
              <a:latin typeface="+mn-lt"/>
              <a:sym typeface="Calibri"/>
            </a:endParaRPr>
          </a:p>
        </p:txBody>
      </p:sp>
      <p:graphicFrame>
        <p:nvGraphicFramePr>
          <p:cNvPr id="3" name="Table 2">
            <a:extLst>
              <a:ext uri="{FF2B5EF4-FFF2-40B4-BE49-F238E27FC236}">
                <a16:creationId xmlns:a16="http://schemas.microsoft.com/office/drawing/2014/main" id="{98882345-F19C-47BC-AAD1-32F63C45946D}"/>
              </a:ext>
            </a:extLst>
          </p:cNvPr>
          <p:cNvGraphicFramePr>
            <a:graphicFrameLocks noGrp="1"/>
          </p:cNvGraphicFramePr>
          <p:nvPr>
            <p:extLst>
              <p:ext uri="{D42A27DB-BD31-4B8C-83A1-F6EECF244321}">
                <p14:modId xmlns:p14="http://schemas.microsoft.com/office/powerpoint/2010/main" val="1637280896"/>
              </p:ext>
            </p:extLst>
          </p:nvPr>
        </p:nvGraphicFramePr>
        <p:xfrm>
          <a:off x="359439" y="1621277"/>
          <a:ext cx="5609560" cy="2164269"/>
        </p:xfrm>
        <a:graphic>
          <a:graphicData uri="http://schemas.openxmlformats.org/drawingml/2006/table">
            <a:tbl>
              <a:tblPr firstRow="1" bandRow="1">
                <a:tableStyleId>{5940675A-B579-460E-94D1-54222C63F5DA}</a:tableStyleId>
              </a:tblPr>
              <a:tblGrid>
                <a:gridCol w="1952529">
                  <a:extLst>
                    <a:ext uri="{9D8B030D-6E8A-4147-A177-3AD203B41FA5}">
                      <a16:colId xmlns:a16="http://schemas.microsoft.com/office/drawing/2014/main" val="1728495146"/>
                    </a:ext>
                  </a:extLst>
                </a:gridCol>
                <a:gridCol w="3657031">
                  <a:extLst>
                    <a:ext uri="{9D8B030D-6E8A-4147-A177-3AD203B41FA5}">
                      <a16:colId xmlns:a16="http://schemas.microsoft.com/office/drawing/2014/main" val="3127262732"/>
                    </a:ext>
                  </a:extLst>
                </a:gridCol>
              </a:tblGrid>
              <a:tr h="307696">
                <a:tc>
                  <a:txBody>
                    <a:bodyPr/>
                    <a:lstStyle/>
                    <a:p>
                      <a:r>
                        <a:rPr lang="en-US" sz="1400" dirty="0">
                          <a:solidFill>
                            <a:srgbClr val="1C3649"/>
                          </a:solidFill>
                        </a:rPr>
                        <a:t>Persona(s)</a:t>
                      </a:r>
                    </a:p>
                  </a:txBody>
                  <a:tcPr>
                    <a:solidFill>
                      <a:srgbClr val="EBE8EB"/>
                    </a:solidFill>
                  </a:tcPr>
                </a:tc>
                <a:tc>
                  <a:txBody>
                    <a:bodyPr/>
                    <a:lstStyle/>
                    <a:p>
                      <a:r>
                        <a:rPr lang="en-US" sz="1400" dirty="0">
                          <a:solidFill>
                            <a:srgbClr val="1C3649"/>
                          </a:solidFill>
                        </a:rPr>
                        <a:t>Business Problem Statement(s)</a:t>
                      </a:r>
                    </a:p>
                  </a:txBody>
                  <a:tcPr>
                    <a:solidFill>
                      <a:srgbClr val="EBE8EB"/>
                    </a:solidFill>
                  </a:tcPr>
                </a:tc>
                <a:extLst>
                  <a:ext uri="{0D108BD9-81ED-4DB2-BD59-A6C34878D82A}">
                    <a16:rowId xmlns:a16="http://schemas.microsoft.com/office/drawing/2014/main" val="1136809125"/>
                  </a:ext>
                </a:extLst>
              </a:tr>
              <a:tr h="611833">
                <a:tc>
                  <a:txBody>
                    <a:bodyPr/>
                    <a:lstStyle/>
                    <a:p>
                      <a:r>
                        <a:rPr lang="en-US" b="0" i="1" dirty="0">
                          <a:solidFill>
                            <a:srgbClr val="1C3649"/>
                          </a:solidFill>
                        </a:rPr>
                        <a:t>Busines</a:t>
                      </a:r>
                      <a:r>
                        <a:rPr lang="en-US" b="0" i="1" baseline="0" dirty="0">
                          <a:solidFill>
                            <a:srgbClr val="1C3649"/>
                          </a:solidFill>
                        </a:rPr>
                        <a:t>s Analysts / </a:t>
                      </a:r>
                    </a:p>
                    <a:p>
                      <a:r>
                        <a:rPr lang="en-US" b="0" i="1" baseline="0" dirty="0">
                          <a:solidFill>
                            <a:srgbClr val="1C3649"/>
                          </a:solidFill>
                        </a:rPr>
                        <a:t>Citizen Scientists</a:t>
                      </a:r>
                      <a:endParaRPr lang="en-US" b="0" i="1" dirty="0">
                        <a:solidFill>
                          <a:srgbClr val="1C3649"/>
                        </a:solidFill>
                      </a:endParaRPr>
                    </a:p>
                  </a:txBody>
                  <a:tcPr>
                    <a:solidFill>
                      <a:srgbClr val="A9CB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b="0" i="1" dirty="0">
                          <a:solidFill>
                            <a:srgbClr val="1C3649"/>
                          </a:solidFill>
                        </a:rPr>
                        <a:t>Minimize or prevent the unwanted stoppage of oil production and/or potential issues with oil wells. Improve maintenance</a:t>
                      </a:r>
                      <a:r>
                        <a:rPr lang="en-US" b="0" i="1" baseline="0" dirty="0">
                          <a:solidFill>
                            <a:srgbClr val="1C3649"/>
                          </a:solidFill>
                        </a:rPr>
                        <a:t> costs and efficiencies with oil production.</a:t>
                      </a:r>
                      <a:endParaRPr lang="en-US" b="0" i="1" dirty="0">
                        <a:solidFill>
                          <a:srgbClr val="1C3649"/>
                        </a:solidFill>
                      </a:endParaRPr>
                    </a:p>
                  </a:txBody>
                  <a:tcPr>
                    <a:solidFill>
                      <a:srgbClr val="A9CBEA"/>
                    </a:solidFill>
                  </a:tcPr>
                </a:tc>
                <a:extLst>
                  <a:ext uri="{0D108BD9-81ED-4DB2-BD59-A6C34878D82A}">
                    <a16:rowId xmlns:a16="http://schemas.microsoft.com/office/drawing/2014/main" val="2567080842"/>
                  </a:ext>
                </a:extLst>
              </a:tr>
              <a:tr h="557699">
                <a:tc>
                  <a:txBody>
                    <a:bodyPr/>
                    <a:lstStyle/>
                    <a:p>
                      <a:r>
                        <a:rPr lang="en-US" b="0" i="1" dirty="0">
                          <a:solidFill>
                            <a:srgbClr val="1C3649"/>
                          </a:solidFill>
                        </a:rPr>
                        <a:t>C-Suite</a:t>
                      </a:r>
                    </a:p>
                  </a:txBody>
                  <a:tcPr>
                    <a:solidFill>
                      <a:srgbClr val="A9CB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cap="none" normalizeH="0" baseline="0" dirty="0">
                          <a:ln>
                            <a:noFill/>
                          </a:ln>
                          <a:solidFill>
                            <a:srgbClr val="1C3649"/>
                          </a:solidFill>
                          <a:effectLst/>
                          <a:latin typeface="Arial" charset="0"/>
                          <a:ea typeface="SimSun" pitchFamily="2" charset="-122"/>
                          <a:cs typeface="SimSun" pitchFamily="2" charset="-122"/>
                        </a:rPr>
                        <a:t>I need to reduce downtime and potential accidents of oil wells and continue the Revenue flow from oil production while minimizing maintenance costs.</a:t>
                      </a:r>
                    </a:p>
                  </a:txBody>
                  <a:tcPr>
                    <a:solidFill>
                      <a:srgbClr val="A9CBEA"/>
                    </a:solidFill>
                  </a:tcPr>
                </a:tc>
                <a:extLst>
                  <a:ext uri="{0D108BD9-81ED-4DB2-BD59-A6C34878D82A}">
                    <a16:rowId xmlns:a16="http://schemas.microsoft.com/office/drawing/2014/main" val="2030922368"/>
                  </a:ext>
                </a:extLst>
              </a:tr>
              <a:tr h="393533">
                <a:tc gridSpan="2">
                  <a:txBody>
                    <a:bodyPr/>
                    <a:lstStyle/>
                    <a:p>
                      <a:r>
                        <a:rPr lang="en-US" i="0" dirty="0">
                          <a:solidFill>
                            <a:srgbClr val="1C3649"/>
                          </a:solidFill>
                        </a:rPr>
                        <a:t>Industry Application: </a:t>
                      </a:r>
                      <a:r>
                        <a:rPr lang="en-US" b="0" i="1" dirty="0">
                          <a:solidFill>
                            <a:srgbClr val="1C3649"/>
                          </a:solidFill>
                        </a:rPr>
                        <a:t>Industrial Market</a:t>
                      </a:r>
                    </a:p>
                  </a:txBody>
                  <a:tcPr>
                    <a:solidFill>
                      <a:srgbClr val="A9CBEA"/>
                    </a:solidFill>
                  </a:tcPr>
                </a:tc>
                <a:tc hMerge="1">
                  <a:txBody>
                    <a:bodyPr/>
                    <a:lstStyle/>
                    <a:p>
                      <a:endParaRPr lang="en-US" dirty="0"/>
                    </a:p>
                  </a:txBody>
                  <a:tcPr>
                    <a:solidFill>
                      <a:srgbClr val="A9CBEA"/>
                    </a:solidFill>
                  </a:tcPr>
                </a:tc>
                <a:extLst>
                  <a:ext uri="{0D108BD9-81ED-4DB2-BD59-A6C34878D82A}">
                    <a16:rowId xmlns:a16="http://schemas.microsoft.com/office/drawing/2014/main" val="3199864730"/>
                  </a:ext>
                </a:extLst>
              </a:tr>
            </a:tbl>
          </a:graphicData>
        </a:graphic>
      </p:graphicFrame>
      <p:sp>
        <p:nvSpPr>
          <p:cNvPr id="5" name="Rectangle 4">
            <a:extLst>
              <a:ext uri="{FF2B5EF4-FFF2-40B4-BE49-F238E27FC236}">
                <a16:creationId xmlns:a16="http://schemas.microsoft.com/office/drawing/2014/main" id="{DBB2D269-6809-41CC-9433-1259D0B1A978}"/>
              </a:ext>
            </a:extLst>
          </p:cNvPr>
          <p:cNvSpPr/>
          <p:nvPr/>
        </p:nvSpPr>
        <p:spPr>
          <a:xfrm>
            <a:off x="2662153" y="1251946"/>
            <a:ext cx="684803" cy="369332"/>
          </a:xfrm>
          <a:prstGeom prst="rect">
            <a:avLst/>
          </a:prstGeom>
        </p:spPr>
        <p:txBody>
          <a:bodyPr wrap="none">
            <a:spAutoFit/>
          </a:bodyPr>
          <a:lstStyle/>
          <a:p>
            <a:r>
              <a:rPr lang="en-US" b="1" dirty="0">
                <a:solidFill>
                  <a:srgbClr val="FF6400"/>
                </a:solidFill>
                <a:latin typeface="+mn-lt"/>
              </a:rPr>
              <a:t>Who</a:t>
            </a:r>
            <a:endParaRPr lang="en-US" b="1" dirty="0">
              <a:latin typeface="+mn-lt"/>
            </a:endParaRPr>
          </a:p>
        </p:txBody>
      </p:sp>
      <p:graphicFrame>
        <p:nvGraphicFramePr>
          <p:cNvPr id="7" name="Table 6">
            <a:extLst>
              <a:ext uri="{FF2B5EF4-FFF2-40B4-BE49-F238E27FC236}">
                <a16:creationId xmlns:a16="http://schemas.microsoft.com/office/drawing/2014/main" id="{6B0DC4C7-E8F8-4489-B3C7-5BE85D6996D8}"/>
              </a:ext>
            </a:extLst>
          </p:cNvPr>
          <p:cNvGraphicFramePr>
            <a:graphicFrameLocks noGrp="1"/>
          </p:cNvGraphicFramePr>
          <p:nvPr>
            <p:extLst>
              <p:ext uri="{D42A27DB-BD31-4B8C-83A1-F6EECF244321}">
                <p14:modId xmlns:p14="http://schemas.microsoft.com/office/powerpoint/2010/main" val="3443963060"/>
              </p:ext>
            </p:extLst>
          </p:nvPr>
        </p:nvGraphicFramePr>
        <p:xfrm>
          <a:off x="359439" y="4118107"/>
          <a:ext cx="5609559" cy="2165913"/>
        </p:xfrm>
        <a:graphic>
          <a:graphicData uri="http://schemas.openxmlformats.org/drawingml/2006/table">
            <a:tbl>
              <a:tblPr firstRow="1" bandRow="1">
                <a:tableStyleId>{5940675A-B579-460E-94D1-54222C63F5DA}</a:tableStyleId>
              </a:tblPr>
              <a:tblGrid>
                <a:gridCol w="5609559">
                  <a:extLst>
                    <a:ext uri="{9D8B030D-6E8A-4147-A177-3AD203B41FA5}">
                      <a16:colId xmlns:a16="http://schemas.microsoft.com/office/drawing/2014/main" val="1728495146"/>
                    </a:ext>
                  </a:extLst>
                </a:gridCol>
              </a:tblGrid>
              <a:tr h="262963">
                <a:tc>
                  <a:txBody>
                    <a:bodyPr/>
                    <a:lstStyle/>
                    <a:p>
                      <a:r>
                        <a:rPr lang="en-US" sz="1400" dirty="0">
                          <a:solidFill>
                            <a:srgbClr val="1C3649"/>
                          </a:solidFill>
                        </a:rPr>
                        <a:t>Use Case Overview</a:t>
                      </a:r>
                    </a:p>
                  </a:txBody>
                  <a:tcPr>
                    <a:solidFill>
                      <a:srgbClr val="EBE8EB"/>
                    </a:solidFill>
                  </a:tcPr>
                </a:tc>
                <a:extLst>
                  <a:ext uri="{0D108BD9-81ED-4DB2-BD59-A6C34878D82A}">
                    <a16:rowId xmlns:a16="http://schemas.microsoft.com/office/drawing/2014/main" val="1136809125"/>
                  </a:ext>
                </a:extLst>
              </a:tr>
              <a:tr h="1861113">
                <a:tc>
                  <a:txBody>
                    <a:bodyPr/>
                    <a:lstStyle/>
                    <a:p>
                      <a:pPr eaLnBrk="1" hangingPunct="1"/>
                      <a:r>
                        <a:rPr lang="en-US" b="0" i="1" dirty="0">
                          <a:solidFill>
                            <a:srgbClr val="1C3649"/>
                          </a:solidFill>
                        </a:rPr>
                        <a:t>Focusing on the Industrial Market, an analyst must extract Sensor data from sensors in oil wells to understand potential signals that could stop the production of oil. The Analyst uses IoT data streamed into a dataset, then uses Watson Analytics to generate insights that indicate potential issues with the oil wells that could disrupt</a:t>
                      </a:r>
                      <a:r>
                        <a:rPr lang="en-US" b="0" i="1" baseline="0" dirty="0">
                          <a:solidFill>
                            <a:srgbClr val="1C3649"/>
                          </a:solidFill>
                        </a:rPr>
                        <a:t> the </a:t>
                      </a:r>
                      <a:r>
                        <a:rPr lang="en-US" b="0" i="1" dirty="0">
                          <a:solidFill>
                            <a:srgbClr val="1C3649"/>
                          </a:solidFill>
                        </a:rPr>
                        <a:t>flow of oil. The organization uses</a:t>
                      </a:r>
                      <a:r>
                        <a:rPr lang="en-US" b="0" i="1" baseline="0" dirty="0">
                          <a:solidFill>
                            <a:srgbClr val="1C3649"/>
                          </a:solidFill>
                        </a:rPr>
                        <a:t> the insights to dispatch preventative maintenance teams when needed. </a:t>
                      </a:r>
                      <a:endParaRPr lang="en-US" altLang="en-US" sz="1200" b="0" i="1" dirty="0">
                        <a:solidFill>
                          <a:srgbClr val="1C3649"/>
                        </a:solidFill>
                      </a:endParaRPr>
                    </a:p>
                  </a:txBody>
                  <a:tcPr>
                    <a:solidFill>
                      <a:srgbClr val="A9CBEA"/>
                    </a:solidFill>
                  </a:tcPr>
                </a:tc>
                <a:extLst>
                  <a:ext uri="{0D108BD9-81ED-4DB2-BD59-A6C34878D82A}">
                    <a16:rowId xmlns:a16="http://schemas.microsoft.com/office/drawing/2014/main" val="2567080842"/>
                  </a:ext>
                </a:extLst>
              </a:tr>
            </a:tbl>
          </a:graphicData>
        </a:graphic>
      </p:graphicFrame>
      <p:sp>
        <p:nvSpPr>
          <p:cNvPr id="8" name="Rectangle 7">
            <a:extLst>
              <a:ext uri="{FF2B5EF4-FFF2-40B4-BE49-F238E27FC236}">
                <a16:creationId xmlns:a16="http://schemas.microsoft.com/office/drawing/2014/main" id="{92B2B571-C2E8-4B0E-A33A-5AF959CCC995}"/>
              </a:ext>
            </a:extLst>
          </p:cNvPr>
          <p:cNvSpPr/>
          <p:nvPr/>
        </p:nvSpPr>
        <p:spPr>
          <a:xfrm>
            <a:off x="2662153" y="4066453"/>
            <a:ext cx="748923" cy="369332"/>
          </a:xfrm>
          <a:prstGeom prst="rect">
            <a:avLst/>
          </a:prstGeom>
        </p:spPr>
        <p:txBody>
          <a:bodyPr wrap="none">
            <a:spAutoFit/>
          </a:bodyPr>
          <a:lstStyle/>
          <a:p>
            <a:r>
              <a:rPr lang="en-US" b="1" dirty="0">
                <a:solidFill>
                  <a:srgbClr val="FF6400"/>
                </a:solidFill>
                <a:latin typeface="+mn-lt"/>
              </a:rPr>
              <a:t>What</a:t>
            </a:r>
            <a:endParaRPr lang="en-US" b="1" dirty="0">
              <a:latin typeface="+mn-lt"/>
            </a:endParaRPr>
          </a:p>
        </p:txBody>
      </p:sp>
      <p:graphicFrame>
        <p:nvGraphicFramePr>
          <p:cNvPr id="9" name="Table 8">
            <a:extLst>
              <a:ext uri="{FF2B5EF4-FFF2-40B4-BE49-F238E27FC236}">
                <a16:creationId xmlns:a16="http://schemas.microsoft.com/office/drawing/2014/main" id="{D5B8636C-67A0-4FBD-B61B-3F3B3FEEFAF4}"/>
              </a:ext>
            </a:extLst>
          </p:cNvPr>
          <p:cNvGraphicFramePr>
            <a:graphicFrameLocks noGrp="1"/>
          </p:cNvGraphicFramePr>
          <p:nvPr>
            <p:extLst>
              <p:ext uri="{D42A27DB-BD31-4B8C-83A1-F6EECF244321}">
                <p14:modId xmlns:p14="http://schemas.microsoft.com/office/powerpoint/2010/main" val="3412176171"/>
              </p:ext>
            </p:extLst>
          </p:nvPr>
        </p:nvGraphicFramePr>
        <p:xfrm>
          <a:off x="6261100" y="1621277"/>
          <a:ext cx="5570116" cy="1794069"/>
        </p:xfrm>
        <a:graphic>
          <a:graphicData uri="http://schemas.openxmlformats.org/drawingml/2006/table">
            <a:tbl>
              <a:tblPr firstRow="1" bandRow="1">
                <a:tableStyleId>{5940675A-B579-460E-94D1-54222C63F5DA}</a:tableStyleId>
              </a:tblPr>
              <a:tblGrid>
                <a:gridCol w="5570116">
                  <a:extLst>
                    <a:ext uri="{9D8B030D-6E8A-4147-A177-3AD203B41FA5}">
                      <a16:colId xmlns:a16="http://schemas.microsoft.com/office/drawing/2014/main" val="1728495146"/>
                    </a:ext>
                  </a:extLst>
                </a:gridCol>
              </a:tblGrid>
              <a:tr h="240335">
                <a:tc>
                  <a:txBody>
                    <a:bodyPr/>
                    <a:lstStyle/>
                    <a:p>
                      <a:r>
                        <a:rPr lang="en-US" sz="1400" dirty="0">
                          <a:solidFill>
                            <a:srgbClr val="1C3649"/>
                          </a:solidFill>
                        </a:rPr>
                        <a:t>Business Value</a:t>
                      </a:r>
                    </a:p>
                  </a:txBody>
                  <a:tcPr>
                    <a:solidFill>
                      <a:srgbClr val="EBE8EB"/>
                    </a:solidFill>
                  </a:tcPr>
                </a:tc>
                <a:extLst>
                  <a:ext uri="{0D108BD9-81ED-4DB2-BD59-A6C34878D82A}">
                    <a16:rowId xmlns:a16="http://schemas.microsoft.com/office/drawing/2014/main" val="1136809125"/>
                  </a:ext>
                </a:extLst>
              </a:tr>
              <a:tr h="1489269">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US" b="0" i="1" dirty="0">
                          <a:solidFill>
                            <a:srgbClr val="1C3649"/>
                          </a:solidFill>
                        </a:rPr>
                        <a:t>This demo shows how smarter self-service using WA can turn </a:t>
                      </a:r>
                      <a:r>
                        <a:rPr lang="en-US" b="0" i="1" dirty="0" err="1">
                          <a:solidFill>
                            <a:srgbClr val="1C3649"/>
                          </a:solidFill>
                        </a:rPr>
                        <a:t>IoT</a:t>
                      </a:r>
                      <a:r>
                        <a:rPr lang="en-US" b="0" i="1" dirty="0">
                          <a:solidFill>
                            <a:srgbClr val="1C3649"/>
                          </a:solidFill>
                        </a:rPr>
                        <a:t> data into actionable insights. When an analyst must extract Sensor data from sensors in oil wells to understand the signals that could stop the production of oil</a:t>
                      </a:r>
                      <a:r>
                        <a:rPr lang="en-US" b="0" i="1" baseline="0" dirty="0">
                          <a:solidFill>
                            <a:srgbClr val="1C3649"/>
                          </a:solidFill>
                        </a:rPr>
                        <a:t> by reducing downtime, managing costs, and improving efficiencies.</a:t>
                      </a:r>
                      <a:endParaRPr lang="en-US" i="1" dirty="0">
                        <a:solidFill>
                          <a:srgbClr val="1C3649"/>
                        </a:solidFill>
                      </a:endParaRPr>
                    </a:p>
                    <a:p>
                      <a:endParaRPr lang="en-US" i="1" dirty="0">
                        <a:solidFill>
                          <a:srgbClr val="1C3649"/>
                        </a:solidFill>
                      </a:endParaRPr>
                    </a:p>
                  </a:txBody>
                  <a:tcPr>
                    <a:solidFill>
                      <a:srgbClr val="A9CBEA"/>
                    </a:solidFill>
                  </a:tcPr>
                </a:tc>
                <a:extLst>
                  <a:ext uri="{0D108BD9-81ED-4DB2-BD59-A6C34878D82A}">
                    <a16:rowId xmlns:a16="http://schemas.microsoft.com/office/drawing/2014/main" val="2567080842"/>
                  </a:ext>
                </a:extLst>
              </a:tr>
            </a:tbl>
          </a:graphicData>
        </a:graphic>
      </p:graphicFrame>
      <p:sp>
        <p:nvSpPr>
          <p:cNvPr id="10" name="Rectangle 9">
            <a:extLst>
              <a:ext uri="{FF2B5EF4-FFF2-40B4-BE49-F238E27FC236}">
                <a16:creationId xmlns:a16="http://schemas.microsoft.com/office/drawing/2014/main" id="{5C9DDF75-3A23-43D2-850B-03AEEEA5649C}"/>
              </a:ext>
            </a:extLst>
          </p:cNvPr>
          <p:cNvSpPr/>
          <p:nvPr/>
        </p:nvSpPr>
        <p:spPr>
          <a:xfrm>
            <a:off x="8517895" y="1251946"/>
            <a:ext cx="800219" cy="369332"/>
          </a:xfrm>
          <a:prstGeom prst="rect">
            <a:avLst/>
          </a:prstGeom>
        </p:spPr>
        <p:txBody>
          <a:bodyPr wrap="none">
            <a:spAutoFit/>
          </a:bodyPr>
          <a:lstStyle/>
          <a:p>
            <a:r>
              <a:rPr lang="en-US" b="1" dirty="0">
                <a:solidFill>
                  <a:srgbClr val="FF6400"/>
                </a:solidFill>
                <a:latin typeface="+mn-lt"/>
              </a:rPr>
              <a:t>WOW</a:t>
            </a:r>
            <a:endParaRPr lang="en-US" b="1" dirty="0">
              <a:latin typeface="+mn-lt"/>
            </a:endParaRPr>
          </a:p>
        </p:txBody>
      </p:sp>
      <p:graphicFrame>
        <p:nvGraphicFramePr>
          <p:cNvPr id="11" name="Table 10">
            <a:extLst>
              <a:ext uri="{FF2B5EF4-FFF2-40B4-BE49-F238E27FC236}">
                <a16:creationId xmlns:a16="http://schemas.microsoft.com/office/drawing/2014/main" id="{4393BAAC-7D25-4128-9204-425EA07BADCB}"/>
              </a:ext>
            </a:extLst>
          </p:cNvPr>
          <p:cNvGraphicFramePr>
            <a:graphicFrameLocks noGrp="1"/>
          </p:cNvGraphicFramePr>
          <p:nvPr>
            <p:extLst>
              <p:ext uri="{D42A27DB-BD31-4B8C-83A1-F6EECF244321}">
                <p14:modId xmlns:p14="http://schemas.microsoft.com/office/powerpoint/2010/main" val="3333134251"/>
              </p:ext>
            </p:extLst>
          </p:nvPr>
        </p:nvGraphicFramePr>
        <p:xfrm>
          <a:off x="6261100" y="3819524"/>
          <a:ext cx="5570116" cy="2491486"/>
        </p:xfrm>
        <a:graphic>
          <a:graphicData uri="http://schemas.openxmlformats.org/drawingml/2006/table">
            <a:tbl>
              <a:tblPr firstRow="1" bandRow="1">
                <a:tableStyleId>{5940675A-B579-460E-94D1-54222C63F5DA}</a:tableStyleId>
              </a:tblPr>
              <a:tblGrid>
                <a:gridCol w="5570116">
                  <a:extLst>
                    <a:ext uri="{9D8B030D-6E8A-4147-A177-3AD203B41FA5}">
                      <a16:colId xmlns:a16="http://schemas.microsoft.com/office/drawing/2014/main" val="1728495146"/>
                    </a:ext>
                  </a:extLst>
                </a:gridCol>
              </a:tblGrid>
              <a:tr h="319219">
                <a:tc>
                  <a:txBody>
                    <a:bodyPr/>
                    <a:lstStyle/>
                    <a:p>
                      <a:r>
                        <a:rPr lang="en-US" sz="1400" dirty="0">
                          <a:solidFill>
                            <a:srgbClr val="1C3649"/>
                          </a:solidFill>
                        </a:rPr>
                        <a:t>Implementation</a:t>
                      </a:r>
                    </a:p>
                  </a:txBody>
                  <a:tcPr>
                    <a:solidFill>
                      <a:srgbClr val="EBE8EB"/>
                    </a:solidFill>
                  </a:tcPr>
                </a:tc>
                <a:extLst>
                  <a:ext uri="{0D108BD9-81ED-4DB2-BD59-A6C34878D82A}">
                    <a16:rowId xmlns:a16="http://schemas.microsoft.com/office/drawing/2014/main" val="1136809125"/>
                  </a:ext>
                </a:extLst>
              </a:tr>
              <a:tr h="999764">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1200" b="1" i="0" u="none" strike="noStrike" cap="none" normalizeH="0" baseline="0" dirty="0">
                          <a:ln>
                            <a:noFill/>
                          </a:ln>
                          <a:solidFill>
                            <a:schemeClr val="bg1"/>
                          </a:solidFill>
                          <a:effectLst/>
                          <a:latin typeface="Arial" charset="0"/>
                          <a:ea typeface="SimSun" pitchFamily="2" charset="-122"/>
                          <a:cs typeface="SimSun" pitchFamily="2" charset="-122"/>
                        </a:rPr>
                        <a:t>Demo Highlights: </a:t>
                      </a:r>
                      <a:r>
                        <a:rPr lang="en-US" altLang="en-US" sz="1200" b="0" i="1" u="none" strike="noStrike" cap="none" spc="0" baseline="0" dirty="0">
                          <a:ln>
                            <a:noFill/>
                          </a:ln>
                          <a:solidFill>
                            <a:schemeClr val="bg1"/>
                          </a:solidFill>
                          <a:uFillTx/>
                          <a:latin typeface="+mn-lt"/>
                          <a:ea typeface="+mn-ea"/>
                          <a:cs typeface="+mn-cs"/>
                          <a:sym typeface="Arial"/>
                        </a:rPr>
                        <a:t>This demo walks through a Watson Analytics solution that business users, Analysts, and Data Scientists can use WA to easily turn  IoT data from oil wells into actionable insights to help prevent downtime and improve maintenance costs that can improve the bottom line metrics.</a:t>
                      </a:r>
                      <a:endParaRPr kumimoji="0" lang="en-US" sz="1200" b="0" i="0" u="none" strike="noStrike" cap="none" spc="0" normalizeH="0" baseline="0" dirty="0">
                        <a:ln>
                          <a:noFill/>
                        </a:ln>
                        <a:solidFill>
                          <a:schemeClr val="bg1"/>
                        </a:solidFill>
                        <a:effectLst/>
                        <a:uFillTx/>
                        <a:latin typeface="+mn-lt"/>
                        <a:ea typeface="SimSun" pitchFamily="2" charset="-122"/>
                        <a:cs typeface="SimSun" pitchFamily="2" charset="-122"/>
                        <a:sym typeface="Arial"/>
                      </a:endParaRPr>
                    </a:p>
                    <a:p>
                      <a:endParaRPr lang="en-US" i="1" dirty="0">
                        <a:solidFill>
                          <a:schemeClr val="bg1"/>
                        </a:solidFill>
                      </a:endParaRPr>
                    </a:p>
                  </a:txBody>
                  <a:tcPr>
                    <a:solidFill>
                      <a:srgbClr val="437AAA"/>
                    </a:solidFill>
                  </a:tcPr>
                </a:tc>
                <a:extLst>
                  <a:ext uri="{0D108BD9-81ED-4DB2-BD59-A6C34878D82A}">
                    <a16:rowId xmlns:a16="http://schemas.microsoft.com/office/drawing/2014/main" val="2567080842"/>
                  </a:ext>
                </a:extLst>
              </a:tr>
              <a:tr h="5789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cap="none" normalizeH="0" baseline="0" dirty="0">
                          <a:ln>
                            <a:noFill/>
                          </a:ln>
                          <a:solidFill>
                            <a:schemeClr val="bg1"/>
                          </a:solidFill>
                          <a:effectLst/>
                          <a:latin typeface="Arial" charset="0"/>
                          <a:ea typeface="SimSun" pitchFamily="2" charset="-122"/>
                          <a:cs typeface="SimSun" pitchFamily="2" charset="-122"/>
                        </a:rPr>
                        <a:t>Demo Components:  </a:t>
                      </a:r>
                      <a:r>
                        <a:rPr kumimoji="0" lang="en-US" sz="1200" b="0" i="1" u="none" strike="noStrike" cap="none" normalizeH="0" baseline="0" dirty="0">
                          <a:ln>
                            <a:noFill/>
                          </a:ln>
                          <a:solidFill>
                            <a:schemeClr val="bg1"/>
                          </a:solidFill>
                          <a:effectLst/>
                          <a:latin typeface="Arial" charset="0"/>
                          <a:ea typeface="SimSun" pitchFamily="2" charset="-122"/>
                          <a:cs typeface="SimSun" pitchFamily="2" charset="-122"/>
                        </a:rPr>
                        <a:t>Watson Analytics, a spreadsheet with “</a:t>
                      </a:r>
                      <a:r>
                        <a:rPr kumimoji="0" lang="en-US" sz="1200" b="0" i="1" u="none" strike="noStrike" cap="none" normalizeH="0" baseline="0" dirty="0" err="1">
                          <a:ln>
                            <a:noFill/>
                          </a:ln>
                          <a:solidFill>
                            <a:schemeClr val="bg1"/>
                          </a:solidFill>
                          <a:effectLst/>
                          <a:latin typeface="Arial" charset="0"/>
                          <a:ea typeface="SimSun" pitchFamily="2" charset="-122"/>
                          <a:cs typeface="SimSun" pitchFamily="2" charset="-122"/>
                        </a:rPr>
                        <a:t>IoT</a:t>
                      </a:r>
                      <a:r>
                        <a:rPr kumimoji="0" lang="en-US" sz="1200" b="0" i="1" u="none" strike="noStrike" cap="none" normalizeH="0" baseline="0" dirty="0">
                          <a:ln>
                            <a:noFill/>
                          </a:ln>
                          <a:solidFill>
                            <a:schemeClr val="bg1"/>
                          </a:solidFill>
                          <a:effectLst/>
                          <a:latin typeface="Arial" charset="0"/>
                          <a:ea typeface="SimSun" pitchFamily="2" charset="-122"/>
                          <a:cs typeface="SimSun" pitchFamily="2" charset="-122"/>
                        </a:rPr>
                        <a:t> streamed data”</a:t>
                      </a:r>
                      <a:endParaRPr kumimoji="0" lang="en-US" sz="1100" b="0" i="1" u="none" strike="noStrike" cap="none" spc="0" normalizeH="0" baseline="0" dirty="0">
                        <a:ln>
                          <a:noFill/>
                        </a:ln>
                        <a:solidFill>
                          <a:schemeClr val="bg1"/>
                        </a:solidFill>
                        <a:effectLst/>
                        <a:uFillTx/>
                        <a:latin typeface="+mn-lt"/>
                        <a:ea typeface="SimSun" pitchFamily="2" charset="-122"/>
                        <a:cs typeface="SimSun" pitchFamily="2" charset="-122"/>
                        <a:sym typeface="Arial"/>
                      </a:endParaRPr>
                    </a:p>
                  </a:txBody>
                  <a:tcPr>
                    <a:solidFill>
                      <a:srgbClr val="437AAA"/>
                    </a:solidFill>
                  </a:tcPr>
                </a:tc>
                <a:extLst>
                  <a:ext uri="{0D108BD9-81ED-4DB2-BD59-A6C34878D82A}">
                    <a16:rowId xmlns:a16="http://schemas.microsoft.com/office/drawing/2014/main" val="1139742469"/>
                  </a:ext>
                </a:extLst>
              </a:tr>
              <a:tr h="293753">
                <a:tc>
                  <a:txBody>
                    <a:bodyPr/>
                    <a:lstStyle/>
                    <a:p>
                      <a:r>
                        <a:rPr lang="en-US" i="0" dirty="0">
                          <a:solidFill>
                            <a:schemeClr val="bg1"/>
                          </a:solidFill>
                        </a:rPr>
                        <a:t>Author(s):  </a:t>
                      </a:r>
                      <a:r>
                        <a:rPr lang="en-US" b="0" i="1" dirty="0">
                          <a:solidFill>
                            <a:schemeClr val="bg1"/>
                          </a:solidFill>
                        </a:rPr>
                        <a:t>John Scialdone</a:t>
                      </a:r>
                    </a:p>
                  </a:txBody>
                  <a:tcPr>
                    <a:solidFill>
                      <a:srgbClr val="437AAA"/>
                    </a:solidFill>
                  </a:tcPr>
                </a:tc>
                <a:extLst>
                  <a:ext uri="{0D108BD9-81ED-4DB2-BD59-A6C34878D82A}">
                    <a16:rowId xmlns:a16="http://schemas.microsoft.com/office/drawing/2014/main" val="3383373431"/>
                  </a:ext>
                </a:extLst>
              </a:tr>
              <a:tr h="293753">
                <a:tc>
                  <a:txBody>
                    <a:bodyPr/>
                    <a:lstStyle/>
                    <a:p>
                      <a:r>
                        <a:rPr lang="en-US" sz="1200" b="1" i="0" dirty="0">
                          <a:solidFill>
                            <a:schemeClr val="bg1"/>
                          </a:solidFill>
                        </a:rPr>
                        <a:t>Internal</a:t>
                      </a:r>
                      <a:r>
                        <a:rPr lang="en-US" sz="1200" i="1" dirty="0">
                          <a:solidFill>
                            <a:schemeClr val="bg1"/>
                          </a:solidFill>
                        </a:rPr>
                        <a:t>: </a:t>
                      </a:r>
                      <a:r>
                        <a:rPr lang="en-US" sz="1200" b="0" i="1" baseline="0" dirty="0">
                          <a:solidFill>
                            <a:schemeClr val="bg1"/>
                          </a:solidFill>
                        </a:rPr>
                        <a:t> Yes</a:t>
                      </a:r>
                      <a:r>
                        <a:rPr lang="en-US" sz="1200" b="0" i="1" dirty="0">
                          <a:solidFill>
                            <a:schemeClr val="bg1"/>
                          </a:solidFill>
                        </a:rPr>
                        <a:t>  </a:t>
                      </a:r>
                      <a:r>
                        <a:rPr lang="en-US" sz="1200" b="1" i="0" baseline="0" dirty="0">
                          <a:solidFill>
                            <a:schemeClr val="bg1"/>
                          </a:solidFill>
                        </a:rPr>
                        <a:t>  </a:t>
                      </a:r>
                      <a:r>
                        <a:rPr lang="en-US" sz="1200" i="0" dirty="0">
                          <a:solidFill>
                            <a:schemeClr val="bg1"/>
                          </a:solidFill>
                        </a:rPr>
                        <a:t>BP Facing: </a:t>
                      </a:r>
                      <a:r>
                        <a:rPr lang="en-US" sz="1200" b="0" i="1" dirty="0">
                          <a:solidFill>
                            <a:schemeClr val="bg1"/>
                          </a:solidFill>
                        </a:rPr>
                        <a:t>Yes</a:t>
                      </a:r>
                      <a:r>
                        <a:rPr lang="en-US" sz="1200" i="0" dirty="0">
                          <a:solidFill>
                            <a:schemeClr val="bg1"/>
                          </a:solidFill>
                        </a:rPr>
                        <a:t>    Customer Facing: </a:t>
                      </a:r>
                      <a:r>
                        <a:rPr lang="en-US" sz="1200" b="0" i="1" baseline="0" dirty="0">
                          <a:solidFill>
                            <a:schemeClr val="bg1"/>
                          </a:solidFill>
                        </a:rPr>
                        <a:t> Yes</a:t>
                      </a:r>
                      <a:endParaRPr lang="en-US" sz="1200" i="0" dirty="0">
                        <a:solidFill>
                          <a:schemeClr val="bg1"/>
                        </a:solidFill>
                      </a:endParaRPr>
                    </a:p>
                  </a:txBody>
                  <a:tcPr>
                    <a:solidFill>
                      <a:srgbClr val="437AAA"/>
                    </a:solidFill>
                  </a:tcPr>
                </a:tc>
                <a:extLst>
                  <a:ext uri="{0D108BD9-81ED-4DB2-BD59-A6C34878D82A}">
                    <a16:rowId xmlns:a16="http://schemas.microsoft.com/office/drawing/2014/main" val="412830531"/>
                  </a:ext>
                </a:extLst>
              </a:tr>
            </a:tbl>
          </a:graphicData>
        </a:graphic>
      </p:graphicFrame>
      <p:sp>
        <p:nvSpPr>
          <p:cNvPr id="12" name="Rectangle 11">
            <a:extLst>
              <a:ext uri="{FF2B5EF4-FFF2-40B4-BE49-F238E27FC236}">
                <a16:creationId xmlns:a16="http://schemas.microsoft.com/office/drawing/2014/main" id="{444C1DD9-0EDF-47AF-9909-1641C7DA3208}"/>
              </a:ext>
            </a:extLst>
          </p:cNvPr>
          <p:cNvSpPr/>
          <p:nvPr/>
        </p:nvSpPr>
        <p:spPr>
          <a:xfrm>
            <a:off x="8582016" y="3454715"/>
            <a:ext cx="671979" cy="369332"/>
          </a:xfrm>
          <a:prstGeom prst="rect">
            <a:avLst/>
          </a:prstGeom>
        </p:spPr>
        <p:txBody>
          <a:bodyPr wrap="none">
            <a:spAutoFit/>
          </a:bodyPr>
          <a:lstStyle/>
          <a:p>
            <a:r>
              <a:rPr lang="en-US" b="1" dirty="0">
                <a:solidFill>
                  <a:srgbClr val="FF6400"/>
                </a:solidFill>
                <a:latin typeface="+mn-lt"/>
              </a:rPr>
              <a:t>How</a:t>
            </a:r>
            <a:endParaRPr lang="en-US" b="1" dirty="0">
              <a:latin typeface="+mn-lt"/>
            </a:endParaRPr>
          </a:p>
        </p:txBody>
      </p:sp>
      <p:sp>
        <p:nvSpPr>
          <p:cNvPr id="14" name="Rectangle 13">
            <a:extLst>
              <a:ext uri="{FF2B5EF4-FFF2-40B4-BE49-F238E27FC236}">
                <a16:creationId xmlns:a16="http://schemas.microsoft.com/office/drawing/2014/main" id="{61782219-CFC9-46A4-BFFE-1A00658C1971}"/>
              </a:ext>
            </a:extLst>
          </p:cNvPr>
          <p:cNvSpPr/>
          <p:nvPr/>
        </p:nvSpPr>
        <p:spPr>
          <a:xfrm>
            <a:off x="10365313" y="308429"/>
            <a:ext cx="1465903" cy="338554"/>
          </a:xfrm>
          <a:prstGeom prst="rect">
            <a:avLst/>
          </a:prstGeom>
        </p:spPr>
        <p:txBody>
          <a:bodyPr wrap="square">
            <a:spAutoFit/>
          </a:bodyPr>
          <a:lstStyle/>
          <a:p>
            <a:r>
              <a:rPr lang="en-US" sz="1600" b="1" dirty="0">
                <a:solidFill>
                  <a:srgbClr val="1C3649"/>
                </a:solidFill>
                <a:latin typeface="+mn-lt"/>
              </a:rPr>
              <a:t>WOW Card</a:t>
            </a:r>
            <a:endParaRPr lang="en-US" sz="1600" b="1" dirty="0">
              <a:latin typeface="+mn-lt"/>
            </a:endParaRPr>
          </a:p>
        </p:txBody>
      </p:sp>
    </p:spTree>
    <p:extLst>
      <p:ext uri="{BB962C8B-B14F-4D97-AF65-F5344CB8AC3E}">
        <p14:creationId xmlns:p14="http://schemas.microsoft.com/office/powerpoint/2010/main" val="1917424315"/>
      </p:ext>
    </p:extLst>
  </p:cSld>
  <p:clrMapOvr>
    <a:masterClrMapping/>
  </p:clrMapOvr>
  <p:transition spd="med"/>
</p:sld>
</file>

<file path=ppt/theme/theme1.xml><?xml version="1.0" encoding="utf-8"?>
<a:theme xmlns:a="http://schemas.openxmlformats.org/drawingml/2006/main" name="IBM Cloud 2017">
  <a:themeElements>
    <a:clrScheme name="IBM Cloud 2017 1">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1F92F4"/>
      </a:hlink>
      <a:folHlink>
        <a:srgbClr val="FF00FF"/>
      </a:folHlink>
    </a:clrScheme>
    <a:fontScheme name="IBM Cloud 2017">
      <a:majorFont>
        <a:latin typeface="Calibri"/>
        <a:ea typeface="Calibri"/>
        <a:cs typeface="Calibri"/>
      </a:majorFont>
      <a:minorFont>
        <a:latin typeface="Arial"/>
        <a:ea typeface="Arial"/>
        <a:cs typeface="Arial"/>
      </a:minorFont>
    </a:fontScheme>
    <a:fmtScheme name="IBM Cloud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BM Cloud 2017">
  <a:themeElements>
    <a:clrScheme name="IBM Cloud 2017">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0000FF"/>
      </a:hlink>
      <a:folHlink>
        <a:srgbClr val="FF00FF"/>
      </a:folHlink>
    </a:clrScheme>
    <a:fontScheme name="IBM Cloud 2017">
      <a:majorFont>
        <a:latin typeface="Calibri"/>
        <a:ea typeface="Calibri"/>
        <a:cs typeface="Calibri"/>
      </a:majorFont>
      <a:minorFont>
        <a:latin typeface="Arial"/>
        <a:ea typeface="Arial"/>
        <a:cs typeface="Arial"/>
      </a:minorFont>
    </a:fontScheme>
    <a:fmtScheme name="IBM Cloud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3958</TotalTime>
  <Words>344</Words>
  <Application>Microsoft Office PowerPoint</Application>
  <PresentationFormat>Widescreen</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SimSun</vt:lpstr>
      <vt:lpstr>Arial</vt:lpstr>
      <vt:lpstr>Calibri</vt:lpstr>
      <vt:lpstr>IBM Cloud 2017</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Kristen</dc:creator>
  <cp:lastModifiedBy>PAM McTiernan</cp:lastModifiedBy>
  <cp:revision>76</cp:revision>
  <dcterms:modified xsi:type="dcterms:W3CDTF">2017-11-27T20:22:27Z</dcterms:modified>
</cp:coreProperties>
</file>