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  <p:sldMasterId id="2147483675" r:id="rId2"/>
    <p:sldMasterId id="2147484335" r:id="rId3"/>
    <p:sldMasterId id="2147484375" r:id="rId4"/>
  </p:sldMasterIdLst>
  <p:notesMasterIdLst>
    <p:notesMasterId r:id="rId19"/>
  </p:notesMasterIdLst>
  <p:sldIdLst>
    <p:sldId id="365" r:id="rId5"/>
    <p:sldId id="540" r:id="rId6"/>
    <p:sldId id="500" r:id="rId7"/>
    <p:sldId id="502" r:id="rId8"/>
    <p:sldId id="507" r:id="rId9"/>
    <p:sldId id="508" r:id="rId10"/>
    <p:sldId id="509" r:id="rId11"/>
    <p:sldId id="506" r:id="rId12"/>
    <p:sldId id="510" r:id="rId13"/>
    <p:sldId id="511" r:id="rId14"/>
    <p:sldId id="512" r:id="rId15"/>
    <p:sldId id="513" r:id="rId16"/>
    <p:sldId id="514" r:id="rId17"/>
    <p:sldId id="467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1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063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417" algn="l" defTabSz="914354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886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173">
          <p15:clr>
            <a:srgbClr val="A4A3A4"/>
          </p15:clr>
        </p15:guide>
        <p15:guide id="5" orient="horz" pos="2916">
          <p15:clr>
            <a:srgbClr val="A4A3A4"/>
          </p15:clr>
        </p15:guide>
        <p15:guide id="6" orient="horz" pos="3154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pos="1956">
          <p15:clr>
            <a:srgbClr val="A4A3A4"/>
          </p15:clr>
        </p15:guide>
        <p15:guide id="9" pos="230">
          <p15:clr>
            <a:srgbClr val="A4A3A4"/>
          </p15:clr>
        </p15:guide>
        <p15:guide id="10" pos="5587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A86"/>
    <a:srgbClr val="FFFFFF"/>
    <a:srgbClr val="666666"/>
    <a:srgbClr val="F04E37"/>
    <a:srgbClr val="000000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9" autoAdjust="0"/>
    <p:restoredTop sz="94660"/>
  </p:normalViewPr>
  <p:slideViewPr>
    <p:cSldViewPr>
      <p:cViewPr varScale="1">
        <p:scale>
          <a:sx n="185" d="100"/>
          <a:sy n="185" d="100"/>
        </p:scale>
        <p:origin x="192" y="232"/>
      </p:cViewPr>
      <p:guideLst>
        <p:guide orient="horz" pos="1620"/>
        <p:guide orient="horz" pos="886"/>
        <p:guide orient="horz" pos="476"/>
        <p:guide orient="horz" pos="173"/>
        <p:guide orient="horz" pos="2916"/>
        <p:guide orient="horz" pos="3154"/>
        <p:guide orient="horz" pos="2160"/>
        <p:guide pos="1956"/>
        <p:guide pos="230"/>
        <p:guide pos="5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ED82855-2EA6-4E64-86E8-DBA4C3544393}" type="datetimeFigureOut">
              <a:rPr lang="en-US"/>
              <a:pPr>
                <a:defRPr/>
              </a:pPr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EF05B18-4DED-4981-9753-102D4B1BD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1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1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9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0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65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66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Slide Number Placeholder 3"/>
          <p:cNvSpPr txBox="1">
            <a:spLocks noGrp="1"/>
          </p:cNvSpPr>
          <p:nvPr/>
        </p:nvSpPr>
        <p:spPr bwMode="auto">
          <a:xfrm>
            <a:off x="3935413" y="8805863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57" tIns="46329" rIns="92657" bIns="46329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2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19236AD-B309-4FDE-8B37-57378DFA6137}" type="slidenum">
              <a:rPr lang="en-US" altLang="fr-FR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5348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5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6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04863" y="1490663"/>
            <a:ext cx="8612188" cy="4845050"/>
          </a:xfrm>
          <a:ln/>
        </p:spPr>
      </p:sp>
      <p:sp>
        <p:nvSpPr>
          <p:cNvPr id="204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2" tIns="46587" rIns="93172" bIns="46587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0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10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1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Relationship Id="rId3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1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1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Sec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2 - last slide IBM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teal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Section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1 - last slide IBM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green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Section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1 - last slide IBM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3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yellow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6"/>
            <a:ext cx="464058" cy="19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YELLOW 3 -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45" y="1373358"/>
            <a:ext cx="8442931" cy="3267752"/>
          </a:xfrm>
        </p:spPr>
        <p:txBody>
          <a:bodyPr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</a:defRPr>
            </a:lvl1pPr>
            <a:lvl2pPr marL="457177" indent="-228589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766" indent="-228589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3 - last slide IBM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©2015 IBM Corporation</a:t>
            </a: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1" y="3874770"/>
            <a:ext cx="8404529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orang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Section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1 - last slide IBM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2F2F2"/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3" y="2231808"/>
            <a:ext cx="8466785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red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1 - last slide IBM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3874770"/>
            <a:ext cx="8410734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purpl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Section p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1 - last slide IBM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>
                    <a:alpha val="80000"/>
                  </a:scheme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342" y="1373674"/>
            <a:ext cx="4232700" cy="3265727"/>
          </a:xfrm>
        </p:spPr>
        <p:txBody>
          <a:bodyPr rIns="91435">
            <a:normAutofit/>
          </a:bodyPr>
          <a:lstStyle>
            <a:lvl1pPr marL="228589" indent="-228589">
              <a:spcBef>
                <a:spcPts val="90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1pPr>
            <a:lvl2pPr marL="457177" indent="-228589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766" indent="-228589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4686" y="1370408"/>
            <a:ext cx="4206875" cy="3266250"/>
          </a:xfrm>
        </p:spPr>
        <p:txBody>
          <a:bodyPr>
            <a:normAutofit/>
          </a:bodyPr>
          <a:lstStyle>
            <a:lvl1pPr marL="228589" indent="-228589">
              <a:spcBef>
                <a:spcPts val="90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1pPr>
            <a:lvl2pPr marL="457177" indent="-228589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766" indent="-228589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2 - Title slide imag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4x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7432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29200" y="3394709"/>
            <a:ext cx="3977640" cy="1522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69" indent="-117469">
              <a:buFont typeface="Arial" pitchFamily="34" charset="0"/>
              <a:buNone/>
            </a:pPr>
            <a:r>
              <a:rPr lang="en-US" sz="1100" b="1" dirty="0">
                <a:solidFill>
                  <a:srgbClr val="191919">
                    <a:lumMod val="90000"/>
                    <a:lumOff val="10000"/>
                  </a:srgbClr>
                </a:solidFill>
              </a:rPr>
              <a:t>Instructions on how to replace photo/image on cover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Open Slide Master view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Click on white gradated overlay and send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Select grey logo pattern and delete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Insert photo or other graphic no larger than 10” wide by 4” tall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Move photo to top edge of slide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Send photo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rgbClr val="191919">
                    <a:lumMod val="90000"/>
                    <a:lumOff val="10000"/>
                  </a:srgbClr>
                </a:solidFill>
              </a:rPr>
              <a:t>Delete these instructions</a:t>
            </a:r>
          </a:p>
          <a:p>
            <a:endParaRPr lang="en-US" sz="1100" dirty="0">
              <a:solidFill>
                <a:srgbClr val="666666"/>
              </a:solidFill>
            </a:endParaRPr>
          </a:p>
        </p:txBody>
      </p:sp>
      <p:pic>
        <p:nvPicPr>
          <p:cNvPr id="15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210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12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Sec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607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2 - last slide IBM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9397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teal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685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Section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8100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1 - last slide IBM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3868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green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678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Section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4249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1 - last slide IBM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56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05150" y="1366115"/>
            <a:ext cx="5661454" cy="3257550"/>
          </a:xfrm>
        </p:spPr>
        <p:txBody>
          <a:bodyPr tIns="73149"/>
          <a:lstStyle>
            <a:lvl1pPr marL="0" indent="0">
              <a:lnSpc>
                <a:spcPct val="100000"/>
              </a:lnSpc>
              <a:spcBef>
                <a:spcPts val="900"/>
              </a:spcBef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47472" y="1371664"/>
            <a:ext cx="2743200" cy="326645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3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yellow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6"/>
            <a:ext cx="464058" cy="19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334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YELLOW 3 -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6044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3 - last slide IBM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©2015 IBM Corporation</a:t>
            </a: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049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1" y="3874770"/>
            <a:ext cx="8404529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orang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387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Section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198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1 - last slide IBM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2F2F2"/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7644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3" y="2231808"/>
            <a:ext cx="8466785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red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9573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109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1 - last slide IBM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698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3874770"/>
            <a:ext cx="8410734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purpl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62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YLE - white IBV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358777" y="4901312"/>
            <a:ext cx="333375" cy="123825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75530A4C-99A5-4626-AE7F-7D752AE89BB3}" type="slidenum">
              <a:rPr lang="en-US" sz="800" smtClean="0">
                <a:solidFill>
                  <a:srgbClr val="F2F2F2"/>
                </a:solidFill>
              </a:rPr>
              <a:pPr eaLnBrk="1" hangingPunct="1">
                <a:defRPr/>
              </a:pPr>
              <a:t>‹#›</a:t>
            </a:fld>
            <a:endParaRPr lang="en-US" sz="800" dirty="0">
              <a:solidFill>
                <a:srgbClr val="F2F2F2"/>
              </a:solidFill>
            </a:endParaRPr>
          </a:p>
        </p:txBody>
      </p:sp>
      <p:sp>
        <p:nvSpPr>
          <p:cNvPr id="7" name="Date Placeholder 5"/>
          <p:cNvSpPr txBox="1">
            <a:spLocks/>
          </p:cNvSpPr>
          <p:nvPr userDrawn="1"/>
        </p:nvSpPr>
        <p:spPr>
          <a:xfrm>
            <a:off x="744538" y="4901314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©2015 IBM Corporation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2090739" y="4901313"/>
            <a:ext cx="1004887" cy="1035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9CC3CF4-A92B-4148-9785-EB4D496C09A1}" type="datetime3">
              <a:rPr lang="en-US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August 2017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3883"/>
            <a:ext cx="6400800" cy="1314450"/>
          </a:xfrm>
        </p:spPr>
        <p:txBody>
          <a:bodyPr>
            <a:normAutofit/>
          </a:bodyPr>
          <a:lstStyle>
            <a:lvl1pPr marL="137153" indent="-137153" algn="l">
              <a:lnSpc>
                <a:spcPts val="3600"/>
              </a:lnSpc>
              <a:spcBef>
                <a:spcPts val="18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638" y="4586327"/>
            <a:ext cx="160159" cy="39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Section p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3941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1 - last slide IBM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000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57150"/>
            <a:ext cx="86868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82563" y="4902994"/>
            <a:ext cx="366712" cy="138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2646B8-7B40-4E2B-82AA-1EA7820EC689}" type="slidenum">
              <a:rPr lang="en-US" altLang="en-US">
                <a:solidFill>
                  <a:srgbClr val="191919"/>
                </a:solidFill>
              </a:rPr>
              <a:pPr/>
              <a:t>‹#›</a:t>
            </a:fld>
            <a:endParaRPr lang="en-US" altLang="en-US">
              <a:solidFill>
                <a:srgbClr val="19191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54163" y="4902994"/>
            <a:ext cx="5943600" cy="138113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pPr>
              <a:defRPr/>
            </a:pPr>
            <a:r>
              <a:rPr lang="en-US">
                <a:solidFill>
                  <a:srgbClr val="191919"/>
                </a:solidFill>
              </a:rPr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549275" y="4902994"/>
            <a:ext cx="1004888" cy="138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06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2 - Title slide imag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4x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7432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29200" y="3394709"/>
            <a:ext cx="3977640" cy="1522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69" indent="-117469">
              <a:buFont typeface="Arial" pitchFamily="34" charset="0"/>
              <a:buNone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Instructions on how to replace photo/image</a:t>
            </a:r>
            <a:r>
              <a:rPr lang="en-US" sz="1100" b="1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on cover</a:t>
            </a:r>
            <a:endParaRPr lang="en-US" sz="11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Open</a:t>
            </a: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Slide Master view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Click on</a:t>
            </a: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white gradated overlay and send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Select grey logo pattern and delete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Insert photo or other graphic no larger than 10” wide by 4” tall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Move photo to top edge of slide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Send photo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 these instructions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15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75241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07997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Sec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078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2 - last slide IBM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041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teal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930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1 - Section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6394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1 - last slide IBM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49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3883"/>
            <a:ext cx="6400800" cy="1314450"/>
          </a:xfrm>
        </p:spPr>
        <p:txBody>
          <a:bodyPr>
            <a:normAutofit/>
          </a:bodyPr>
          <a:lstStyle>
            <a:lvl1pPr marL="137153" indent="-137153" algn="l">
              <a:lnSpc>
                <a:spcPts val="3600"/>
              </a:lnSpc>
              <a:spcBef>
                <a:spcPts val="18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green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27621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1 - Section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5077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1 - last slide IBM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59320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3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yellow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6"/>
            <a:ext cx="464058" cy="19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64945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YELLOW 3 -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560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3 - last slide IBM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/>
                </a:solidFill>
              </a:rPr>
              <a:t>©2015 IBM Corporation</a:t>
            </a: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0716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1" y="3874770"/>
            <a:ext cx="8404529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orang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2484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 1 - Section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7636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ANGE1 - last slide IBM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2F2F2"/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99818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3" y="2231808"/>
            <a:ext cx="8466785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red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44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ided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9144000" cy="3256915"/>
          </a:xfrm>
        </p:spPr>
        <p:txBody>
          <a:bodyPr tIns="914354"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48" y="3439626"/>
            <a:ext cx="8438993" cy="41148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rgbClr val="00B0D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444" y="3975659"/>
            <a:ext cx="8217524" cy="685800"/>
          </a:xfrm>
        </p:spPr>
        <p:txBody>
          <a:bodyPr anchor="b"/>
          <a:lstStyle>
            <a:lvl1pPr marL="0" indent="0">
              <a:spcBef>
                <a:spcPts val="900"/>
              </a:spcBef>
              <a:buNone/>
              <a:defRPr sz="1600" kern="1200">
                <a:solidFill>
                  <a:srgbClr val="6D6E7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 1 - Section pa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697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1 - last slide IBM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>
                    <a:alpha val="80000"/>
                  </a:srgb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7339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Title pag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3874770"/>
            <a:ext cx="8410734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5" descr="purpl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480" y="4761268"/>
            <a:ext cx="464058" cy="187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54257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1 - Section p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aded-logo-wall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8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557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1 - last slide IBM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65125" y="4932761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bg1">
                    <a:alpha val="80000"/>
                  </a:schemeClr>
                </a:solidFill>
              </a:rPr>
              <a:t>©2015 IBM Corporation</a:t>
            </a:r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428" y="2206328"/>
            <a:ext cx="1547812" cy="575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5878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45" y="1373358"/>
            <a:ext cx="8442931" cy="3267752"/>
          </a:xfrm>
        </p:spPr>
        <p:txBody>
          <a:bodyPr>
            <a:normAutofit/>
          </a:bodyPr>
          <a:lstStyle>
            <a:lvl1pPr marL="228589" marR="0" indent="-228589" algn="l" defTabSz="914354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600">
                <a:solidFill>
                  <a:schemeClr val="tx2"/>
                </a:solidFill>
              </a:defRPr>
            </a:lvl1pPr>
            <a:lvl2pPr marL="457177" indent="-228589"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marL="685766" indent="-228589">
              <a:spcBef>
                <a:spcPts val="0"/>
              </a:spcBef>
              <a:buFont typeface="Wingdings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9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2 - Title slide imag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4x1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7432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029200" y="3394709"/>
            <a:ext cx="3977640" cy="1522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17469" indent="-117469">
              <a:buFont typeface="Arial" pitchFamily="34" charset="0"/>
              <a:buNone/>
            </a:pPr>
            <a:r>
              <a:rPr lang="en-US" sz="11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Instructions on how to replace photo/image</a:t>
            </a:r>
            <a:r>
              <a:rPr lang="en-US" sz="1100" b="1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on cover</a:t>
            </a:r>
            <a:endParaRPr lang="en-US" sz="11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Open</a:t>
            </a: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Slide Master view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7469" indent="-117469">
              <a:buFont typeface="Arial" pitchFamily="34" charset="0"/>
              <a:buChar char="•"/>
            </a:pPr>
            <a:r>
              <a:rPr lang="en-US" sz="11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Click on</a:t>
            </a: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white gradated overlay and send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Select grey logo pattern and delete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Insert photo or other graphic no larger than 10” wide by 4” tall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Move photo to top edge of slide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Send photo to back</a:t>
            </a:r>
          </a:p>
          <a:p>
            <a:pPr marL="117469" indent="-117469">
              <a:buFont typeface="Arial" pitchFamily="34" charset="0"/>
              <a:buChar char="•"/>
            </a:pPr>
            <a:r>
              <a:rPr lang="en-US" sz="1100" baseline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Delete these instructions</a:t>
            </a:r>
          </a:p>
          <a:p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15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2 - Title slide logo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cover-wallpaper.jpg"/>
          <p:cNvPicPr>
            <a:picLocks noChangeAspect="1"/>
          </p:cNvPicPr>
          <p:nvPr userDrawn="1"/>
        </p:nvPicPr>
        <p:blipFill>
          <a:blip r:embed="rId2" cstate="print"/>
          <a:srcRect b="36177"/>
          <a:stretch>
            <a:fillRect/>
          </a:stretch>
        </p:blipFill>
        <p:spPr bwMode="auto">
          <a:xfrm>
            <a:off x="0" y="0"/>
            <a:ext cx="9144000" cy="2708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46" descr="blue-tri-color-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2163" y="4761266"/>
            <a:ext cx="469900" cy="19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8330" y="2747674"/>
            <a:ext cx="8440547" cy="253746"/>
          </a:xfrm>
        </p:spPr>
        <p:txBody>
          <a:bodyPr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2" y="3874770"/>
            <a:ext cx="8413115" cy="2743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040" y="2231808"/>
            <a:ext cx="8466786" cy="50783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6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2.xml"/><Relationship Id="rId24" Type="http://schemas.openxmlformats.org/officeDocument/2006/relationships/theme" Target="../theme/theme3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5.xml"/><Relationship Id="rId24" Type="http://schemas.openxmlformats.org/officeDocument/2006/relationships/theme" Target="../theme/theme4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0838" y="1371600"/>
            <a:ext cx="8420100" cy="320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Date Placeholder 5"/>
          <p:cNvSpPr txBox="1">
            <a:spLocks/>
          </p:cNvSpPr>
          <p:nvPr userDrawn="1"/>
        </p:nvSpPr>
        <p:spPr>
          <a:xfrm>
            <a:off x="744538" y="4901314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</a:rPr>
              <a:t>©2015 IBM Corporation</a:t>
            </a:r>
          </a:p>
        </p:txBody>
      </p:sp>
      <p:sp>
        <p:nvSpPr>
          <p:cNvPr id="31" name="Date Placeholder 2"/>
          <p:cNvSpPr txBox="1">
            <a:spLocks/>
          </p:cNvSpPr>
          <p:nvPr userDrawn="1"/>
        </p:nvSpPr>
        <p:spPr>
          <a:xfrm>
            <a:off x="2090739" y="4901313"/>
            <a:ext cx="1004887" cy="1035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August 2017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4"/>
          <p:cNvSpPr txBox="1">
            <a:spLocks/>
          </p:cNvSpPr>
          <p:nvPr userDrawn="1"/>
        </p:nvSpPr>
        <p:spPr>
          <a:xfrm>
            <a:off x="358777" y="4901312"/>
            <a:ext cx="333375" cy="123825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6F3FBB7E-5352-465D-A911-B38C18C499AC}" type="slidenum">
              <a:rPr lang="en-US" sz="8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150813" y="714923"/>
            <a:ext cx="8856027" cy="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10" r:id="rId5"/>
    <p:sldLayoutId id="2147484308" r:id="rId6"/>
    <p:sldLayoutId id="2147484309" r:id="rId7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4571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589" indent="-228589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457177" indent="-22858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685766" indent="-228589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371601"/>
            <a:ext cx="8420100" cy="320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Date Placeholder 5"/>
          <p:cNvSpPr txBox="1">
            <a:spLocks/>
          </p:cNvSpPr>
          <p:nvPr userDrawn="1"/>
        </p:nvSpPr>
        <p:spPr>
          <a:xfrm>
            <a:off x="744538" y="4901314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</a:rPr>
              <a:t>©2015 IBM Corporation</a:t>
            </a:r>
          </a:p>
        </p:txBody>
      </p:sp>
      <p:sp>
        <p:nvSpPr>
          <p:cNvPr id="48" name="Slide Number Placeholder 4"/>
          <p:cNvSpPr txBox="1">
            <a:spLocks/>
          </p:cNvSpPr>
          <p:nvPr userDrawn="1"/>
        </p:nvSpPr>
        <p:spPr>
          <a:xfrm>
            <a:off x="358777" y="4901312"/>
            <a:ext cx="333375" cy="123825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E98AB2E-B6D1-4FB4-A73B-507375FCACCD}" type="slidenum">
              <a:rPr lang="en-US" sz="8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2090739" y="4901313"/>
            <a:ext cx="1004887" cy="1035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August 2017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258763" y="549275"/>
            <a:ext cx="86201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  <p:sldLayoutId id="2147484322" r:id="rId13"/>
    <p:sldLayoutId id="2147484323" r:id="rId14"/>
    <p:sldLayoutId id="2147484324" r:id="rId15"/>
    <p:sldLayoutId id="2147484325" r:id="rId16"/>
    <p:sldLayoutId id="2147484326" r:id="rId17"/>
    <p:sldLayoutId id="2147484327" r:id="rId18"/>
    <p:sldLayoutId id="2147484328" r:id="rId19"/>
    <p:sldLayoutId id="2147484329" r:id="rId20"/>
    <p:sldLayoutId id="2147484330" r:id="rId21"/>
    <p:sldLayoutId id="2147484331" r:id="rId22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4571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589" indent="-228589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457177" indent="-22858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685766" indent="-228589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371601"/>
            <a:ext cx="8420100" cy="320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Date Placeholder 5"/>
          <p:cNvSpPr txBox="1">
            <a:spLocks/>
          </p:cNvSpPr>
          <p:nvPr userDrawn="1"/>
        </p:nvSpPr>
        <p:spPr>
          <a:xfrm>
            <a:off x="744538" y="4901314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666666"/>
                </a:solidFill>
              </a:rPr>
              <a:t>©2015 IBM Corporation</a:t>
            </a:r>
          </a:p>
        </p:txBody>
      </p:sp>
      <p:sp>
        <p:nvSpPr>
          <p:cNvPr id="48" name="Slide Number Placeholder 4"/>
          <p:cNvSpPr txBox="1">
            <a:spLocks/>
          </p:cNvSpPr>
          <p:nvPr userDrawn="1"/>
        </p:nvSpPr>
        <p:spPr>
          <a:xfrm>
            <a:off x="358777" y="4901312"/>
            <a:ext cx="333375" cy="123825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E98AB2E-B6D1-4FB4-A73B-507375FCACCD}" type="slidenum">
              <a:rPr lang="en-US" sz="800" smtClean="0">
                <a:solidFill>
                  <a:srgbClr val="666666"/>
                </a:solidFill>
              </a:rPr>
              <a:pPr eaLnBrk="1" hangingPunct="1">
                <a:defRPr/>
              </a:pPr>
              <a:t>‹#›</a:t>
            </a:fld>
            <a:endParaRPr lang="en-US" sz="800" dirty="0">
              <a:solidFill>
                <a:srgbClr val="666666"/>
              </a:solidFill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2090739" y="4901313"/>
            <a:ext cx="1004887" cy="1035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August 2017</a:t>
            </a:fld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258763" y="549275"/>
            <a:ext cx="86201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  <p:sldLayoutId id="2147484353" r:id="rId18"/>
    <p:sldLayoutId id="2147484354" r:id="rId19"/>
    <p:sldLayoutId id="2147484355" r:id="rId20"/>
    <p:sldLayoutId id="2147484356" r:id="rId21"/>
    <p:sldLayoutId id="2147484357" r:id="rId22"/>
    <p:sldLayoutId id="2147484358" r:id="rId2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4571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589" indent="-228589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457177" indent="-22858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685766" indent="-228589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371601"/>
            <a:ext cx="8420100" cy="320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Date Placeholder 5"/>
          <p:cNvSpPr txBox="1">
            <a:spLocks/>
          </p:cNvSpPr>
          <p:nvPr userDrawn="1"/>
        </p:nvSpPr>
        <p:spPr>
          <a:xfrm>
            <a:off x="744538" y="4901314"/>
            <a:ext cx="1130300" cy="82153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chemeClr val="tx2"/>
                </a:solidFill>
              </a:rPr>
              <a:t>©2015 IBM Corporation</a:t>
            </a:r>
          </a:p>
        </p:txBody>
      </p:sp>
      <p:sp>
        <p:nvSpPr>
          <p:cNvPr id="48" name="Slide Number Placeholder 4"/>
          <p:cNvSpPr txBox="1">
            <a:spLocks/>
          </p:cNvSpPr>
          <p:nvPr userDrawn="1"/>
        </p:nvSpPr>
        <p:spPr>
          <a:xfrm>
            <a:off x="358777" y="4901312"/>
            <a:ext cx="333375" cy="123825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fld id="{0E98AB2E-B6D1-4FB4-A73B-507375FCACCD}" type="slidenum">
              <a:rPr lang="en-US" sz="800" smtClean="0">
                <a:solidFill>
                  <a:schemeClr val="tx2"/>
                </a:solidFill>
              </a:rPr>
              <a:pPr eaLnBrk="1" hangingPunct="1">
                <a:defRPr/>
              </a:p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2090739" y="4901313"/>
            <a:ext cx="1004887" cy="103584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C9968D1-C8E5-4FE3-AED4-7D4518C301B3}" type="datetime3">
              <a:rPr lang="en-US" smtClean="0">
                <a:solidFill>
                  <a:schemeClr val="tx2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August 2017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258763" y="549275"/>
            <a:ext cx="86201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84" r:id="rId9"/>
    <p:sldLayoutId id="2147484385" r:id="rId10"/>
    <p:sldLayoutId id="2147484386" r:id="rId11"/>
    <p:sldLayoutId id="2147484387" r:id="rId12"/>
    <p:sldLayoutId id="2147484388" r:id="rId13"/>
    <p:sldLayoutId id="2147484389" r:id="rId14"/>
    <p:sldLayoutId id="2147484390" r:id="rId15"/>
    <p:sldLayoutId id="2147484391" r:id="rId16"/>
    <p:sldLayoutId id="2147484392" r:id="rId17"/>
    <p:sldLayoutId id="2147484393" r:id="rId18"/>
    <p:sldLayoutId id="2147484394" r:id="rId19"/>
    <p:sldLayoutId id="2147484395" r:id="rId20"/>
    <p:sldLayoutId id="2147484396" r:id="rId21"/>
    <p:sldLayoutId id="2147484397" r:id="rId22"/>
    <p:sldLayoutId id="2147484399" r:id="rId23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MS PGothic" pitchFamily="34" charset="-128"/>
        </a:defRPr>
      </a:lvl5pPr>
      <a:lvl6pPr marL="457177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28589" indent="-228589" algn="l" rtl="0" eaLnBrk="0" fontAlgn="base" hangingPunct="0">
        <a:spcBef>
          <a:spcPts val="9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1pPr>
      <a:lvl2pPr marL="457177" indent="-228589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2pPr>
      <a:lvl3pPr marL="685766" indent="-228589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MS PGothic" pitchFamily="34" charset="-128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4169" y="3897630"/>
            <a:ext cx="8413750" cy="27503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 bwMode="auto">
          <a:xfrm>
            <a:off x="271781" y="2754630"/>
            <a:ext cx="8466138" cy="508397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fr-FR" sz="3600" b="1" dirty="0">
                <a:solidFill>
                  <a:srgbClr val="15659F"/>
                </a:solidFill>
                <a:latin typeface="Calibri" panose="020F0502020204030204" pitchFamily="34" charset="0"/>
              </a:rPr>
              <a:t>Decision </a:t>
            </a:r>
            <a:r>
              <a:rPr lang="en-US" altLang="fr-FR" sz="3600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Optimization + Planning Analytics</a:t>
            </a:r>
            <a:r>
              <a:rPr lang="en-US" altLang="fr-FR" sz="4000" b="1" dirty="0">
                <a:solidFill>
                  <a:srgbClr val="15659F"/>
                </a:solidFill>
                <a:latin typeface="Calibri" panose="020F0502020204030204" pitchFamily="34" charset="0"/>
              </a:rPr>
              <a:t/>
            </a:r>
            <a:br>
              <a:rPr lang="en-US" altLang="fr-FR" sz="4000" b="1" dirty="0">
                <a:solidFill>
                  <a:srgbClr val="15659F"/>
                </a:solidFill>
                <a:latin typeface="Calibri" panose="020F0502020204030204" pitchFamily="34" charset="0"/>
              </a:rPr>
            </a:br>
            <a:r>
              <a:rPr lang="en-US" altLang="fr-FR" sz="3600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for Optimizing Nurses Scheduling</a:t>
            </a:r>
            <a:r>
              <a:rPr lang="en-US" altLang="fr-FR" sz="4000" b="1" dirty="0">
                <a:solidFill>
                  <a:srgbClr val="15659F"/>
                </a:solidFill>
                <a:latin typeface="Calibri" panose="020F0502020204030204" pitchFamily="34" charset="0"/>
              </a:rPr>
              <a:t/>
            </a:r>
            <a:br>
              <a:rPr lang="en-US" altLang="fr-FR" sz="4000" b="1" dirty="0">
                <a:solidFill>
                  <a:srgbClr val="15659F"/>
                </a:solidFill>
                <a:latin typeface="Calibri" panose="020F0502020204030204" pitchFamily="34" charset="0"/>
              </a:rPr>
            </a:b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8669"/>
            <a:ext cx="7863841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468881" cy="27432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Optimize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4663440" y="1520190"/>
            <a:ext cx="12801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63040" y="1663700"/>
            <a:ext cx="3886200" cy="23495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 smtClean="0"/>
              <a:t>Step 1. Select scenario to run from the drop down list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31720" y="1907994"/>
            <a:ext cx="182880" cy="3894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20340" y="2778814"/>
            <a:ext cx="4366260" cy="387296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 smtClean="0"/>
              <a:t>Step 2. Click “Add Run to Queue”. This will add a new run to queue shown in other table. Repeat to add other scenarios.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31720" y="2617470"/>
            <a:ext cx="388620" cy="16134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340" y="3327454"/>
            <a:ext cx="4366260" cy="250136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 dirty="0" smtClean="0"/>
              <a:t>Step 3. Click “Run …Optimization”.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40280" y="2940158"/>
            <a:ext cx="480060" cy="3872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3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4622"/>
            <a:ext cx="7871272" cy="428820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468881" cy="32004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Summary of Optimized schedule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074920" y="1520190"/>
            <a:ext cx="868680" cy="228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40" y="4615625"/>
            <a:ext cx="2606040" cy="4572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100" dirty="0" smtClean="0"/>
              <a:t>No nurse working more that 50 </a:t>
            </a:r>
            <a:r>
              <a:rPr lang="en-US" sz="1100" dirty="0" err="1" smtClean="0"/>
              <a:t>hrs</a:t>
            </a:r>
            <a:r>
              <a:rPr lang="en-US" sz="1100" dirty="0" smtClean="0"/>
              <a:t>, since that was set as high level constraint </a:t>
            </a:r>
            <a:endParaRPr lang="en-US" sz="11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60120" y="2617471"/>
            <a:ext cx="685800" cy="19981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276" y="1948184"/>
            <a:ext cx="2469516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85000" lnSpcReduction="1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view results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6160" y="4615625"/>
            <a:ext cx="3291840" cy="45720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100" dirty="0" smtClean="0"/>
              <a:t>Can be seen that nurses with higher pay rate getting fewer hours since minimizing cost is an objective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94560" y="3120391"/>
            <a:ext cx="1737360" cy="149523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69080" y="3120391"/>
            <a:ext cx="1649954" cy="149523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64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4622"/>
            <a:ext cx="7871272" cy="428820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468881" cy="32004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Summary of Optimized schedule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074920" y="1520190"/>
            <a:ext cx="868680" cy="228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40680" y="2208084"/>
            <a:ext cx="2469516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700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Tabular view of results on same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66160" y="4615625"/>
            <a:ext cx="3291840" cy="333565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100" dirty="0" smtClean="0"/>
              <a:t>Total hours, shifts and cost per nurse assignment</a:t>
            </a:r>
            <a:endParaRPr lang="en-US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54680" y="3166110"/>
            <a:ext cx="777240" cy="14495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121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784621"/>
            <a:ext cx="7863841" cy="4284155"/>
          </a:xfrm>
          <a:prstGeom prst="rect">
            <a:avLst/>
          </a:prstGeom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468881" cy="32004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Detailed Optimized schedule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669280" y="1520190"/>
            <a:ext cx="274320" cy="228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3440" y="4446270"/>
            <a:ext cx="3291840" cy="41148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z="1100" dirty="0" smtClean="0"/>
              <a:t>View detailed nurses assignments to each shift, day and department. 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1948974"/>
            <a:ext cx="2469516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85000" lnSpcReduction="1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view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42491" y="225644"/>
            <a:ext cx="8436385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177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9143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1371532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182870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3074783" y="2205990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1pPr>
            <a:lvl2pPr marL="742950" indent="-285750"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2pPr>
            <a:lvl3pPr marL="1143000" indent="-228600"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3pPr>
            <a:lvl4pPr marL="1600200" indent="-228600"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4pPr>
            <a:lvl5pPr marL="2057400" indent="-228600"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Neue Light for IBM" pitchFamily="34" charset="0"/>
                <a:ea typeface="ヒラギノ角ゴ ProN W3"/>
                <a:cs typeface="ヒラギノ角ゴ ProN W3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GB" altLang="fr-FR" b="1" dirty="0">
                <a:solidFill>
                  <a:srgbClr val="0070C0"/>
                </a:solidFill>
                <a:latin typeface="+mn-lt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145422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7472" y="1017270"/>
            <a:ext cx="8442325" cy="3520440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en-US" b="1" dirty="0" smtClean="0"/>
              <a:t>Hospital Administration to assign Nurses work schedule</a:t>
            </a:r>
          </a:p>
          <a:p>
            <a:pPr lvl="1">
              <a:defRPr/>
            </a:pPr>
            <a:r>
              <a:rPr lang="en-US" dirty="0" smtClean="0"/>
              <a:t>Resources: 32 Nurses with different pay rate, skills set</a:t>
            </a:r>
          </a:p>
          <a:p>
            <a:pPr lvl="1">
              <a:defRPr/>
            </a:pPr>
            <a:r>
              <a:rPr lang="en-US" dirty="0" smtClean="0"/>
              <a:t>Demand: 36 shifts, 2 departments, require certain skill set and headcount</a:t>
            </a:r>
          </a:p>
          <a:p>
            <a:pPr fontAlgn="base">
              <a:spcAft>
                <a:spcPct val="0"/>
              </a:spcAft>
              <a:defRPr/>
            </a:pPr>
            <a:endParaRPr lang="en-US" altLang="ja-JP" dirty="0" smtClean="0"/>
          </a:p>
          <a:p>
            <a:pPr fontAlgn="base">
              <a:spcAft>
                <a:spcPct val="0"/>
              </a:spcAft>
              <a:defRPr/>
            </a:pPr>
            <a:r>
              <a:rPr lang="en-US" altLang="ja-JP" b="1" dirty="0" smtClean="0"/>
              <a:t>Goal / Objective:</a:t>
            </a:r>
          </a:p>
          <a:p>
            <a:pPr lvl="1">
              <a:defRPr/>
            </a:pPr>
            <a:r>
              <a:rPr lang="en-US" altLang="ja-JP" dirty="0" smtClean="0"/>
              <a:t>Primary: Reduce operation cost</a:t>
            </a:r>
          </a:p>
          <a:p>
            <a:pPr lvl="1">
              <a:defRPr/>
            </a:pPr>
            <a:r>
              <a:rPr lang="en-US" altLang="ja-JP" dirty="0" smtClean="0"/>
              <a:t>Maintain shift allocation balance</a:t>
            </a:r>
          </a:p>
          <a:p>
            <a:pPr lvl="1"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b="1" dirty="0" smtClean="0"/>
              <a:t>Business Rules / Constraints:</a:t>
            </a:r>
          </a:p>
          <a:p>
            <a:pPr lvl="1">
              <a:defRPr/>
            </a:pPr>
            <a:r>
              <a:rPr lang="en-US" altLang="ja-JP" dirty="0" smtClean="0"/>
              <a:t>Match competencies, restrict max number of hours, account for vacation schedules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>
              <a:defRPr/>
            </a:pPr>
            <a:r>
              <a:rPr lang="en-US" altLang="ja-JP" b="1" dirty="0" smtClean="0"/>
              <a:t>Data:</a:t>
            </a:r>
          </a:p>
          <a:p>
            <a:pPr lvl="1">
              <a:defRPr/>
            </a:pPr>
            <a:r>
              <a:rPr lang="en-US" altLang="ja-JP" dirty="0" smtClean="0"/>
              <a:t>Nurses: Skill set, seniority, salary, vacation</a:t>
            </a:r>
          </a:p>
          <a:p>
            <a:pPr lvl="1">
              <a:defRPr/>
            </a:pPr>
            <a:r>
              <a:rPr lang="en-US" altLang="ja-JP" dirty="0" smtClean="0"/>
              <a:t>Departments: Minimum and Maximum requirements, Skill set requirement…. 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 </a:t>
            </a:r>
          </a:p>
          <a:p>
            <a:pPr marL="0" indent="0" fontAlgn="base">
              <a:spcAft>
                <a:spcPct val="0"/>
              </a:spcAft>
              <a:buNone/>
              <a:defRPr/>
            </a:pPr>
            <a:endParaRPr lang="en-US" altLang="ja-JP" dirty="0" smtClean="0"/>
          </a:p>
          <a:p>
            <a:pPr fontAlgn="base">
              <a:spcAft>
                <a:spcPct val="0"/>
              </a:spcAft>
              <a:buFont typeface="Wingdings" pitchFamily="2" charset="2"/>
              <a:buNone/>
              <a:defRPr/>
            </a:pPr>
            <a:endParaRPr lang="en-US" dirty="0" smtClean="0"/>
          </a:p>
          <a:p>
            <a:pPr fontAlgn="base">
              <a:spcAft>
                <a:spcPct val="0"/>
              </a:spcAft>
              <a:defRPr/>
            </a:pPr>
            <a:endParaRPr 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Nurses Scheduling: Problem Description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51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8670"/>
            <a:ext cx="7863840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8450" y="3639406"/>
            <a:ext cx="1188720" cy="50292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775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Optimization Objective / KPI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3360" y="3211830"/>
            <a:ext cx="1051560" cy="502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03440" y="3048000"/>
            <a:ext cx="1188720" cy="27432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lnSpcReduction="1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Other KPIs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6756718" y="3048000"/>
            <a:ext cx="446722" cy="137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6858000" y="3185160"/>
            <a:ext cx="345440" cy="392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5806440" y="3185160"/>
            <a:ext cx="1397000" cy="196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3280" y="4402661"/>
            <a:ext cx="4754880" cy="578295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85000" lnSpcReduction="1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(different optimization runs with different input data</a:t>
            </a:r>
            <a:r>
              <a:rPr lang="en-US" dirty="0"/>
              <a:t> </a:t>
            </a:r>
            <a:r>
              <a:rPr lang="en-US" dirty="0" smtClean="0"/>
              <a:t>and constraints) </a:t>
            </a:r>
            <a:r>
              <a:rPr lang="en-US" dirty="0"/>
              <a:t>to see and compare KPIs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5257800" y="4206447"/>
            <a:ext cx="502920" cy="1962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44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8669"/>
            <a:ext cx="7863842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331720" cy="73152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Nurses Input data page: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Shows all Nurses with their Seniority, Qualification, Pay Rate 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1417320" y="1520190"/>
            <a:ext cx="4526280" cy="22860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241" y="2005300"/>
            <a:ext cx="2560638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625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edit view / edit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16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7" y="788669"/>
            <a:ext cx="7863841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331720" cy="54864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Skills data page: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Shows all Nurses with their Skills. 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1737360" y="1520190"/>
            <a:ext cx="4206240" cy="1371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241" y="2005300"/>
            <a:ext cx="2560638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625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edit view / edit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24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40" y="788667"/>
            <a:ext cx="7863841" cy="4284155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669633" cy="75943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Shifts and Requirements data page: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smtClean="0">
                <a:solidFill>
                  <a:schemeClr val="tx2"/>
                </a:solidFill>
              </a:rPr>
              <a:t>Shows shifts timings, Minimum and Maximum nurse requirements for each department. 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2560320" y="1520191"/>
            <a:ext cx="3383280" cy="2425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3120" y="4263390"/>
            <a:ext cx="3200400" cy="41148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Emergency is open 24 x 7, while Consultation is open only 8 am to 6 pm Monday - Friday</a:t>
            </a:r>
          </a:p>
        </p:txBody>
      </p:sp>
    </p:spTree>
    <p:extLst>
      <p:ext uri="{BB962C8B-B14F-4D97-AF65-F5344CB8AC3E}">
        <p14:creationId xmlns:p14="http://schemas.microsoft.com/office/powerpoint/2010/main" val="17615863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9" y="788667"/>
            <a:ext cx="7863841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2847" y="1405890"/>
            <a:ext cx="2669633" cy="41148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Personal Vacation schedule for Nurses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971800" y="1520192"/>
            <a:ext cx="2771047" cy="9143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69080" y="1970984"/>
            <a:ext cx="2560638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625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edit view / edit input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405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" y="784237"/>
            <a:ext cx="7858735" cy="428137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5982" y="1428750"/>
            <a:ext cx="2110738" cy="45720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Constraints Page to set high level requirements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3474720" y="1497282"/>
            <a:ext cx="2461262" cy="16006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25872" y="1949706"/>
            <a:ext cx="2469516" cy="247272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77500" lnSpcReduction="20000"/>
          </a:bodyPr>
          <a:lstStyle>
            <a:defPPr>
              <a:defRPr lang="en-US"/>
            </a:defPPr>
            <a:lvl1pPr>
              <a:spcBef>
                <a:spcPts val="900"/>
              </a:spcBef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Select </a:t>
            </a:r>
            <a:r>
              <a:rPr lang="en-US" dirty="0" smtClean="0"/>
              <a:t>scenario </a:t>
            </a:r>
            <a:r>
              <a:rPr lang="en-US" dirty="0"/>
              <a:t>to </a:t>
            </a:r>
            <a:r>
              <a:rPr lang="en-US" dirty="0" smtClean="0"/>
              <a:t>edit constraints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26080" y="2589833"/>
            <a:ext cx="4572000" cy="187856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55000" lnSpcReduction="20000"/>
          </a:bodyPr>
          <a:lstStyle/>
          <a:p>
            <a:pPr>
              <a:spcBef>
                <a:spcPts val="9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Set max hours for per nurse per week. For </a:t>
            </a:r>
            <a:r>
              <a:rPr lang="en-US" sz="1600" dirty="0" err="1" smtClean="0">
                <a:solidFill>
                  <a:schemeClr val="tx2"/>
                </a:solidFill>
              </a:rPr>
              <a:t>e.g</a:t>
            </a:r>
            <a:r>
              <a:rPr lang="en-US" sz="1600" dirty="0" smtClean="0">
                <a:solidFill>
                  <a:schemeClr val="tx2"/>
                </a:solidFill>
              </a:rPr>
              <a:t>, here it is set to max 50 </a:t>
            </a:r>
            <a:r>
              <a:rPr lang="en-US" sz="1600" dirty="0" err="1" smtClean="0">
                <a:solidFill>
                  <a:schemeClr val="tx2"/>
                </a:solidFill>
              </a:rPr>
              <a:t>hrs</a:t>
            </a:r>
            <a:r>
              <a:rPr lang="en-US" sz="1600" dirty="0" smtClean="0">
                <a:solidFill>
                  <a:schemeClr val="tx2"/>
                </a:solidFill>
              </a:rPr>
              <a:t> for any nurse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6080" y="3157095"/>
            <a:ext cx="2514600" cy="17440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47500" lnSpcReduction="20000"/>
          </a:bodyPr>
          <a:lstStyle/>
          <a:p>
            <a:pPr>
              <a:spcBef>
                <a:spcPts val="9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Set Nurses not to be assigned to certain department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6080" y="3935321"/>
            <a:ext cx="3840480" cy="17440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55000" lnSpcReduction="20000"/>
          </a:bodyPr>
          <a:lstStyle/>
          <a:p>
            <a:pPr>
              <a:spcBef>
                <a:spcPts val="9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Set minimum number of nurses with specific skills to be available all shifts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6220" y="4764194"/>
            <a:ext cx="3840480" cy="30141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rmAutofit fontScale="62500" lnSpcReduction="20000"/>
          </a:bodyPr>
          <a:lstStyle/>
          <a:p>
            <a:pPr>
              <a:spcBef>
                <a:spcPts val="9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Set pairs which are preferred to be together (compatible) or preferred not to be together (incompatible) in any given shift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217420" y="4756973"/>
            <a:ext cx="1828800" cy="2493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679824" y="4690439"/>
            <a:ext cx="366396" cy="2867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865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8670"/>
            <a:ext cx="7863841" cy="428415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15659F"/>
                </a:solidFill>
                <a:latin typeface="Calibri" panose="020F0502020204030204" pitchFamily="34" charset="0"/>
              </a:rPr>
              <a:t>Demo Script: Nurses Scheduling</a:t>
            </a:r>
            <a:endParaRPr lang="en-US" altLang="en-US" b="1" dirty="0">
              <a:solidFill>
                <a:srgbClr val="15659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3600" y="1383030"/>
            <a:ext cx="2468881" cy="64008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200" dirty="0" smtClean="0">
                <a:solidFill>
                  <a:schemeClr val="tx2"/>
                </a:solidFill>
              </a:rPr>
              <a:t>Forced assignments: If you want to specifically assign certain nurse to specific shift/s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4206240" y="1520192"/>
            <a:ext cx="1737360" cy="1828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3863802"/>
            <a:ext cx="3200400" cy="765348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  <a:ln>
            <a:solidFill>
              <a:srgbClr val="0070C0"/>
            </a:solidFill>
          </a:ln>
        </p:spPr>
        <p:txBody>
          <a:bodyPr wrap="square" lIns="36576" tIns="36576" rIns="0" bIns="0" rtlCol="0">
            <a:noAutofit/>
          </a:bodyPr>
          <a:lstStyle>
            <a:defPPr>
              <a:defRPr lang="en-US"/>
            </a:defPPr>
            <a:lvl1pPr algn="ctr">
              <a:spcBef>
                <a:spcPts val="900"/>
              </a:spcBef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Anne being specifically assigned to cover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shift on Monday for Emergency dept. Optimization will try to keep the assignment, but not guaranteed.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37560" y="2809256"/>
            <a:ext cx="1223123" cy="105617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004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rmAutofit/>
      </a:bodyPr>
      <a:lstStyle>
        <a:defPPr marL="228600" indent="-228600">
          <a:spcBef>
            <a:spcPts val="900"/>
          </a:spcBef>
          <a:buFont typeface="Wingdings" pitchFamily="2" charset="2"/>
          <a:buChar char="§"/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LORED THEME TEMPLATES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OLORED THEME TEMPLATES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COLORED THEME TEMPLATES">
  <a:themeElements>
    <a:clrScheme name="IBM January 2015 Presentation Palette">
      <a:dk1>
        <a:srgbClr val="191919"/>
      </a:dk1>
      <a:lt1>
        <a:srgbClr val="FFFFFF"/>
      </a:lt1>
      <a:dk2>
        <a:srgbClr val="666666"/>
      </a:dk2>
      <a:lt2>
        <a:srgbClr val="00B0DA"/>
      </a:lt2>
      <a:accent1>
        <a:srgbClr val="00A6A0"/>
      </a:accent1>
      <a:accent2>
        <a:srgbClr val="8CC63F"/>
      </a:accent2>
      <a:accent3>
        <a:srgbClr val="FDB813"/>
      </a:accent3>
      <a:accent4>
        <a:srgbClr val="F19027"/>
      </a:accent4>
      <a:accent5>
        <a:srgbClr val="F04E37"/>
      </a:accent5>
      <a:accent6>
        <a:srgbClr val="AB1A86"/>
      </a:accent6>
      <a:hlink>
        <a:srgbClr val="00B0DA"/>
      </a:hlink>
      <a:folHlink>
        <a:srgbClr val="7F1C7D"/>
      </a:folHlink>
    </a:clrScheme>
    <a:fontScheme name="2015 IBM Presentation Template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20392</TotalTime>
  <Words>536</Words>
  <Application>Microsoft Macintosh PowerPoint</Application>
  <PresentationFormat>On-screen Show (16:9)</PresentationFormat>
  <Paragraphs>62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MS PGothic</vt:lpstr>
      <vt:lpstr>Wingdings</vt:lpstr>
      <vt:lpstr>ヒラギノ角ゴ ProN W3</vt:lpstr>
      <vt:lpstr>Arial</vt:lpstr>
      <vt:lpstr>1_Custom Design</vt:lpstr>
      <vt:lpstr>COLORED THEME TEMPLATES</vt:lpstr>
      <vt:lpstr>1_COLORED THEME TEMPLATES</vt:lpstr>
      <vt:lpstr>2_COLORED THEME TEMPLATES</vt:lpstr>
      <vt:lpstr>Decision Optimization + Planning Analytics for Optimizing Nurses Scheduling </vt:lpstr>
      <vt:lpstr>Nurses Scheduling: Problem Description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Demo Script: Nurses Scheduling</vt:lpstr>
      <vt:lpstr>PowerPoint Presentation</vt:lpstr>
    </vt:vector>
  </TitlesOfParts>
  <Company>IBM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AMWeber</dc:creator>
  <cp:lastModifiedBy>SILVIA Marcovici</cp:lastModifiedBy>
  <cp:revision>557</cp:revision>
  <dcterms:created xsi:type="dcterms:W3CDTF">2015-01-21T20:04:39Z</dcterms:created>
  <dcterms:modified xsi:type="dcterms:W3CDTF">2017-08-15T17:42:59Z</dcterms:modified>
</cp:coreProperties>
</file>