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8"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C3649"/>
    <a:srgbClr val="437AAA"/>
    <a:srgbClr val="EBE8EB"/>
    <a:srgbClr val="A9CBEA"/>
    <a:srgbClr val="5498D5"/>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E3E3"/>
          </a:solidFill>
        </a:fill>
      </a:tcStyle>
    </a:wholeTbl>
    <a:band2H>
      <a:tcTxStyle/>
      <a:tcStyle>
        <a:tcBdr/>
        <a:fill>
          <a:solidFill>
            <a:srgbClr val="F3F1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CFCF"/>
          </a:solidFill>
        </a:fill>
      </a:tcStyle>
    </a:wholeTbl>
    <a:band2H>
      <a:tcTxStyle/>
      <a:tcStyle>
        <a:tcBdr/>
        <a:fill>
          <a:solidFill>
            <a:srgbClr val="FC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4F5"/>
          </a:solidFill>
        </a:fill>
      </a:tcStyle>
    </a:wholeTbl>
    <a:band2H>
      <a:tcTxStyle/>
      <a:tcStyle>
        <a:tcBdr/>
        <a:fill>
          <a:solidFill>
            <a:srgbClr val="F1EB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Grid="0" snapToObjects="1">
      <p:cViewPr varScale="1">
        <p:scale>
          <a:sx n="73" d="100"/>
          <a:sy n="73" d="100"/>
        </p:scale>
        <p:origin x="38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xfrm>
            <a:off x="1143000" y="685800"/>
            <a:ext cx="4572000" cy="3429000"/>
          </a:xfrm>
          <a:prstGeom prst="rect">
            <a:avLst/>
          </a:prstGeom>
        </p:spPr>
        <p:txBody>
          <a:bodyPr/>
          <a:lstStyle/>
          <a:p>
            <a:endParaRPr/>
          </a:p>
        </p:txBody>
      </p:sp>
      <p:sp>
        <p:nvSpPr>
          <p:cNvPr id="386" name="Shape 38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49811579"/>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6999" y="6491337"/>
            <a:ext cx="1432509"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311" name="Subtitle 2"/>
          <p:cNvSpPr txBox="1"/>
          <p:nvPr/>
        </p:nvSpPr>
        <p:spPr>
          <a:xfrm>
            <a:off x="7768907" y="6512414"/>
            <a:ext cx="3643976" cy="26425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pic>
        <p:nvPicPr>
          <p:cNvPr id="312"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13"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14"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2" name="Rectangle 14"/>
          <p:cNvSpPr/>
          <p:nvPr userDrawn="1"/>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23" name="ibm_logo_dark blue-01.png" descr="ibm_logo_dark blue-01.png"/>
          <p:cNvPicPr>
            <a:picLocks noChangeAspect="1"/>
          </p:cNvPicPr>
          <p:nvPr/>
        </p:nvPicPr>
        <p:blipFill>
          <a:blip r:embed="rId2">
            <a:extLst/>
          </a:blip>
          <a:stretch>
            <a:fillRect/>
          </a:stretch>
        </p:blipFill>
        <p:spPr>
          <a:xfrm rot="5400000">
            <a:off x="11717319" y="6383320"/>
            <a:ext cx="190502" cy="504861"/>
          </a:xfrm>
          <a:prstGeom prst="rect">
            <a:avLst/>
          </a:prstGeom>
          <a:ln w="12700">
            <a:miter lim="400000"/>
          </a:ln>
        </p:spPr>
      </p:pic>
      <p:sp>
        <p:nvSpPr>
          <p:cNvPr id="324" name="Line"/>
          <p:cNvSpPr/>
          <p:nvPr/>
        </p:nvSpPr>
        <p:spPr>
          <a:xfrm>
            <a:off x="-1" y="6394450"/>
            <a:ext cx="12192003" cy="0"/>
          </a:xfrm>
          <a:prstGeom prst="line">
            <a:avLst/>
          </a:prstGeom>
          <a:ln w="25400">
            <a:solidFill>
              <a:schemeClr val="accent5"/>
            </a:solidFill>
            <a:miter/>
          </a:ln>
        </p:spPr>
        <p:txBody>
          <a:bodyPr lIns="45718" tIns="45718" rIns="45718" bIns="45718"/>
          <a:lstStyle/>
          <a:p>
            <a:endParaRPr/>
          </a:p>
        </p:txBody>
      </p:sp>
      <p:sp>
        <p:nvSpPr>
          <p:cNvPr id="325" name="Subtitle 2"/>
          <p:cNvSpPr txBox="1"/>
          <p:nvPr/>
        </p:nvSpPr>
        <p:spPr>
          <a:xfrm>
            <a:off x="7768907" y="6512414"/>
            <a:ext cx="3643976" cy="26425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326" name="Slide title"/>
          <p:cNvSpPr txBox="1">
            <a:spLocks noGrp="1"/>
          </p:cNvSpPr>
          <p:nvPr>
            <p:ph type="body" sz="quarter" idx="13"/>
          </p:nvPr>
        </p:nvSpPr>
        <p:spPr>
          <a:xfrm>
            <a:off x="254000" y="254000"/>
            <a:ext cx="4024249" cy="521223"/>
          </a:xfrm>
          <a:prstGeom prst="rect">
            <a:avLst/>
          </a:prstGeom>
        </p:spPr>
        <p:txBody>
          <a:bodyPr lIns="45718" tIns="45718" rIns="45718" bIns="45718"/>
          <a:lstStyle>
            <a:lvl1pPr defTabSz="777240">
              <a:lnSpc>
                <a:spcPct val="90000"/>
              </a:lnSpc>
              <a:defRPr sz="3000" b="1">
                <a:solidFill>
                  <a:schemeClr val="accent4"/>
                </a:solidFill>
              </a:defRPr>
            </a:lvl1pPr>
          </a:lstStyle>
          <a:p>
            <a:r>
              <a:t>Slide title</a:t>
            </a:r>
          </a:p>
        </p:txBody>
      </p:sp>
      <p:sp>
        <p:nvSpPr>
          <p:cNvPr id="327" name="Subtitle 2"/>
          <p:cNvSpPr txBox="1"/>
          <p:nvPr/>
        </p:nvSpPr>
        <p:spPr>
          <a:xfrm>
            <a:off x="126999" y="6491337"/>
            <a:ext cx="1432509"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6413500"/>
            <a:ext cx="12192004" cy="444500"/>
          </a:xfrm>
          <a:prstGeom prst="rect">
            <a:avLst/>
          </a:prstGeom>
          <a:solidFill>
            <a:srgbClr val="FFFFFF"/>
          </a:solidFill>
          <a:ln w="12700">
            <a:miter lim="400000"/>
          </a:ln>
        </p:spPr>
        <p:txBody>
          <a:bodyPr lIns="45718" tIns="45718" rIns="45718" bIns="45718" anchor="ctr"/>
          <a:lstStyle/>
          <a:p>
            <a:pPr algn="ctr">
              <a:defRPr>
                <a:solidFill>
                  <a:srgbClr val="FFFFFF"/>
                </a:solidFill>
                <a:latin typeface="+mn-lt"/>
                <a:ea typeface="+mn-ea"/>
                <a:cs typeface="+mn-cs"/>
                <a:sym typeface="Arial"/>
              </a:defRPr>
            </a:pPr>
            <a:endParaRPr/>
          </a:p>
        </p:txBody>
      </p:sp>
      <p:pic>
        <p:nvPicPr>
          <p:cNvPr id="3" name="ibm_logo_dark blue-01.png" descr="ibm_logo_dark blue-01.png"/>
          <p:cNvPicPr>
            <a:picLocks noChangeAspect="1"/>
          </p:cNvPicPr>
          <p:nvPr/>
        </p:nvPicPr>
        <p:blipFill>
          <a:blip r:embed="rId4">
            <a:extLst/>
          </a:blip>
          <a:stretch>
            <a:fillRect/>
          </a:stretch>
        </p:blipFill>
        <p:spPr>
          <a:xfrm rot="5400000">
            <a:off x="11717319" y="6383320"/>
            <a:ext cx="190502" cy="504861"/>
          </a:xfrm>
          <a:prstGeom prst="rect">
            <a:avLst/>
          </a:prstGeom>
          <a:ln w="12700">
            <a:miter lim="400000"/>
          </a:ln>
        </p:spPr>
      </p:pic>
      <p:sp>
        <p:nvSpPr>
          <p:cNvPr id="5" name="Subtitle 2"/>
          <p:cNvSpPr txBox="1"/>
          <p:nvPr/>
        </p:nvSpPr>
        <p:spPr>
          <a:xfrm>
            <a:off x="7768907" y="6512414"/>
            <a:ext cx="3643976" cy="264254"/>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lgn="r">
              <a:lnSpc>
                <a:spcPct val="90000"/>
              </a:lnSpc>
              <a:defRPr sz="1200">
                <a:solidFill>
                  <a:srgbClr val="CACACA"/>
                </a:solidFill>
                <a:latin typeface="+mn-lt"/>
                <a:ea typeface="+mn-ea"/>
                <a:cs typeface="+mn-cs"/>
                <a:sym typeface="Arial"/>
              </a:defRPr>
            </a:lvl1pPr>
          </a:lstStyle>
          <a:p>
            <a:r>
              <a:t>Internal and Business Partner Use Only</a:t>
            </a:r>
          </a:p>
        </p:txBody>
      </p:sp>
      <p:sp>
        <p:nvSpPr>
          <p:cNvPr id="6" name="Subtitle 2"/>
          <p:cNvSpPr txBox="1"/>
          <p:nvPr/>
        </p:nvSpPr>
        <p:spPr>
          <a:xfrm>
            <a:off x="126999" y="6491337"/>
            <a:ext cx="1432509" cy="2888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lnSpc>
                <a:spcPct val="90000"/>
              </a:lnSpc>
              <a:defRPr sz="1400">
                <a:solidFill>
                  <a:schemeClr val="accent4"/>
                </a:solidFill>
                <a:latin typeface="+mn-lt"/>
                <a:ea typeface="+mn-ea"/>
                <a:cs typeface="+mn-cs"/>
                <a:sym typeface="Arial"/>
              </a:defRPr>
            </a:pPr>
            <a:r>
              <a:t>IBM </a:t>
            </a:r>
            <a:r>
              <a:rPr b="1"/>
              <a:t>Cloud</a:t>
            </a:r>
          </a:p>
        </p:txBody>
      </p:sp>
      <p:sp>
        <p:nvSpPr>
          <p:cNvPr id="10" name="Line"/>
          <p:cNvSpPr/>
          <p:nvPr userDrawn="1"/>
        </p:nvSpPr>
        <p:spPr>
          <a:xfrm>
            <a:off x="-1" y="6394450"/>
            <a:ext cx="12192003" cy="0"/>
          </a:xfrm>
          <a:prstGeom prst="line">
            <a:avLst/>
          </a:prstGeom>
          <a:ln w="25400">
            <a:solidFill>
              <a:schemeClr val="accent5"/>
            </a:solidFill>
            <a:miter/>
          </a:ln>
        </p:spPr>
        <p:txBody>
          <a:bodyPr lIns="45718" tIns="45718" rIns="45718" bIns="45718"/>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spd="med"/>
  <p:txStyles>
    <p:titleStyle>
      <a:lvl1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1pPr>
      <a:lvl2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2pPr>
      <a:lvl3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3pPr>
      <a:lvl4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4pPr>
      <a:lvl5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5pPr>
      <a:lvl6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6pPr>
      <a:lvl7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7pPr>
      <a:lvl8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8pPr>
      <a:lvl9pPr marL="0" marR="0" indent="0" algn="l" defTabSz="412750" rtl="0" latinLnBrk="0">
        <a:lnSpc>
          <a:spcPct val="100000"/>
        </a:lnSpc>
        <a:spcBef>
          <a:spcPts val="0"/>
        </a:spcBef>
        <a:spcAft>
          <a:spcPts val="0"/>
        </a:spcAft>
        <a:buClrTx/>
        <a:buSzTx/>
        <a:buFontTx/>
        <a:buNone/>
        <a:tabLst/>
        <a:defRPr sz="3000" b="1" i="0" u="none" strike="noStrike" cap="none" spc="0" baseline="0">
          <a:ln>
            <a:noFill/>
          </a:ln>
          <a:solidFill>
            <a:srgbClr val="1C3549"/>
          </a:solidFill>
          <a:uFillTx/>
          <a:latin typeface="+mn-lt"/>
          <a:ea typeface="+mn-ea"/>
          <a:cs typeface="+mn-cs"/>
          <a:sym typeface="Arial"/>
        </a:defRPr>
      </a:lvl9pPr>
    </p:titleStyle>
    <p:bodyStyle>
      <a:lvl1pPr marL="0" marR="0" indent="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1pPr>
      <a:lvl2pPr marL="0" marR="0" indent="63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2pPr>
      <a:lvl3pPr marL="0" marR="0" indent="127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3pPr>
      <a:lvl4pPr marL="0" marR="0" indent="1905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4pPr>
      <a:lvl5pPr marL="0" marR="0" indent="2540000" algn="l" defTabSz="412750" rtl="0" latinLnBrk="0">
        <a:lnSpc>
          <a:spcPct val="100000"/>
        </a:lnSpc>
        <a:spcBef>
          <a:spcPts val="0"/>
        </a:spcBef>
        <a:spcAft>
          <a:spcPts val="0"/>
        </a:spcAft>
        <a:buClrTx/>
        <a:buSzTx/>
        <a:buFontTx/>
        <a:buNone/>
        <a:tabLst/>
        <a:defRPr sz="1600" b="0" i="0" u="none" strike="noStrike" cap="none" spc="0" baseline="0">
          <a:ln>
            <a:noFill/>
          </a:ln>
          <a:solidFill>
            <a:srgbClr val="1C3549"/>
          </a:solidFill>
          <a:uFillTx/>
          <a:latin typeface="+mn-lt"/>
          <a:ea typeface="+mn-ea"/>
          <a:cs typeface="+mn-cs"/>
          <a:sym typeface="Arial"/>
        </a:defRPr>
      </a:lvl5pPr>
      <a:lvl6pPr marL="3370383" marR="0" indent="-195384"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6pPr>
      <a:lvl7pPr marL="400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7pPr>
      <a:lvl8pPr marL="4640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8pPr>
      <a:lvl9pPr marL="5275383" marR="0" indent="-195383" algn="l" defTabSz="412750" rtl="0" latinLnBrk="0">
        <a:lnSpc>
          <a:spcPct val="100000"/>
        </a:lnSpc>
        <a:spcBef>
          <a:spcPts val="0"/>
        </a:spcBef>
        <a:spcAft>
          <a:spcPts val="0"/>
        </a:spcAft>
        <a:buClrTx/>
        <a:buSzPct val="75000"/>
        <a:buFontTx/>
        <a:buChar char="•"/>
        <a:tabLst/>
        <a:defRPr sz="1600" b="0" i="0" u="none" strike="noStrike" cap="none" spc="0" baseline="0">
          <a:ln>
            <a:noFill/>
          </a:ln>
          <a:solidFill>
            <a:srgbClr val="1C3549"/>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loud-icons-black-11.png" descr="cloud-icons-black-11.png">
            <a:extLst>
              <a:ext uri="{FF2B5EF4-FFF2-40B4-BE49-F238E27FC236}">
                <a16:creationId xmlns:a16="http://schemas.microsoft.com/office/drawing/2014/main" xmlns="" id="{8B47396E-85E9-4C22-A1FE-A1F9DE13EA82}"/>
              </a:ext>
            </a:extLst>
          </p:cNvPr>
          <p:cNvPicPr>
            <a:picLocks noChangeAspect="1"/>
          </p:cNvPicPr>
          <p:nvPr/>
        </p:nvPicPr>
        <p:blipFill>
          <a:blip r:embed="rId2">
            <a:extLst/>
          </a:blip>
          <a:stretch>
            <a:fillRect/>
          </a:stretch>
        </p:blipFill>
        <p:spPr>
          <a:xfrm>
            <a:off x="10217921" y="-22330"/>
            <a:ext cx="1439440" cy="846055"/>
          </a:xfrm>
          <a:prstGeom prst="rect">
            <a:avLst/>
          </a:prstGeom>
          <a:ln w="12700">
            <a:miter lim="400000"/>
          </a:ln>
        </p:spPr>
      </p:pic>
      <p:sp>
        <p:nvSpPr>
          <p:cNvPr id="533" name="Slide title"/>
          <p:cNvSpPr txBox="1">
            <a:spLocks noGrp="1"/>
          </p:cNvSpPr>
          <p:nvPr>
            <p:ph type="body" idx="13"/>
          </p:nvPr>
        </p:nvSpPr>
        <p:spPr>
          <a:xfrm>
            <a:off x="254000" y="186374"/>
            <a:ext cx="9683102" cy="521223"/>
          </a:xfrm>
          <a:prstGeom prst="rect">
            <a:avLst/>
          </a:prstGeom>
        </p:spPr>
        <p:txBody>
          <a:bodyPr/>
          <a:lstStyle/>
          <a:p>
            <a:r>
              <a:rPr lang="en-US" dirty="0"/>
              <a:t>DEMO – </a:t>
            </a:r>
            <a:r>
              <a:rPr lang="en-US" i="1" dirty="0"/>
              <a:t>Workforce Scheduling – Optimization </a:t>
            </a:r>
            <a:endParaRPr i="1" dirty="0"/>
          </a:p>
        </p:txBody>
      </p:sp>
      <p:sp>
        <p:nvSpPr>
          <p:cNvPr id="2" name="TextBox 1">
            <a:extLst>
              <a:ext uri="{FF2B5EF4-FFF2-40B4-BE49-F238E27FC236}">
                <a16:creationId xmlns:a16="http://schemas.microsoft.com/office/drawing/2014/main" xmlns="" id="{A9622C9B-742F-4FEE-BE86-9A06CCCF9897}"/>
              </a:ext>
            </a:extLst>
          </p:cNvPr>
          <p:cNvSpPr txBox="1"/>
          <p:nvPr/>
        </p:nvSpPr>
        <p:spPr>
          <a:xfrm>
            <a:off x="254000" y="707597"/>
            <a:ext cx="11577216" cy="553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kumimoji="0" lang="en-US" sz="1600" b="1" i="0" u="none" strike="noStrike" cap="none" spc="0" normalizeH="0" baseline="0" dirty="0">
                <a:ln>
                  <a:noFill/>
                </a:ln>
                <a:solidFill>
                  <a:srgbClr val="FF6400"/>
                </a:solidFill>
                <a:effectLst/>
                <a:uFillTx/>
                <a:latin typeface="+mn-lt"/>
                <a:ea typeface="+mj-ea"/>
                <a:cs typeface="+mj-cs"/>
                <a:sym typeface="Calibri"/>
              </a:rPr>
              <a:t>Use Case: </a:t>
            </a:r>
            <a:r>
              <a:rPr lang="en-US" sz="1400" b="1" i="1" dirty="0">
                <a:solidFill>
                  <a:srgbClr val="1C3649"/>
                </a:solidFill>
                <a:latin typeface="+mn-lt"/>
              </a:rPr>
              <a:t>(Hospital) Administrators and Planners can quickly build efficient weekly workforce schedules to optimize cost while balancing service levels, also resulting in workforce satisfaction.</a:t>
            </a:r>
            <a:endParaRPr kumimoji="0" lang="en-US" sz="1400" b="1" i="0" u="none" strike="noStrike" cap="none" spc="0" normalizeH="0" baseline="0" dirty="0">
              <a:ln>
                <a:noFill/>
              </a:ln>
              <a:solidFill>
                <a:srgbClr val="1C3649"/>
              </a:solidFill>
              <a:effectLst/>
              <a:uFillTx/>
              <a:latin typeface="+mn-lt"/>
              <a:sym typeface="Calibri"/>
            </a:endParaRPr>
          </a:p>
        </p:txBody>
      </p:sp>
      <p:graphicFrame>
        <p:nvGraphicFramePr>
          <p:cNvPr id="3" name="Table 2">
            <a:extLst>
              <a:ext uri="{FF2B5EF4-FFF2-40B4-BE49-F238E27FC236}">
                <a16:creationId xmlns:a16="http://schemas.microsoft.com/office/drawing/2014/main" xmlns="" id="{98882345-F19C-47BC-AAD1-32F63C45946D}"/>
              </a:ext>
            </a:extLst>
          </p:cNvPr>
          <p:cNvGraphicFramePr>
            <a:graphicFrameLocks noGrp="1"/>
          </p:cNvGraphicFramePr>
          <p:nvPr>
            <p:extLst>
              <p:ext uri="{D42A27DB-BD31-4B8C-83A1-F6EECF244321}">
                <p14:modId xmlns:p14="http://schemas.microsoft.com/office/powerpoint/2010/main" val="2717105127"/>
              </p:ext>
            </p:extLst>
          </p:nvPr>
        </p:nvGraphicFramePr>
        <p:xfrm>
          <a:off x="359439" y="1555960"/>
          <a:ext cx="5609560" cy="1934428"/>
        </p:xfrm>
        <a:graphic>
          <a:graphicData uri="http://schemas.openxmlformats.org/drawingml/2006/table">
            <a:tbl>
              <a:tblPr firstRow="1" bandRow="1">
                <a:tableStyleId>{5940675A-B579-460E-94D1-54222C63F5DA}</a:tableStyleId>
              </a:tblPr>
              <a:tblGrid>
                <a:gridCol w="1952529">
                  <a:extLst>
                    <a:ext uri="{9D8B030D-6E8A-4147-A177-3AD203B41FA5}">
                      <a16:colId xmlns:a16="http://schemas.microsoft.com/office/drawing/2014/main" xmlns="" val="1728495146"/>
                    </a:ext>
                  </a:extLst>
                </a:gridCol>
                <a:gridCol w="3657031">
                  <a:extLst>
                    <a:ext uri="{9D8B030D-6E8A-4147-A177-3AD203B41FA5}">
                      <a16:colId xmlns:a16="http://schemas.microsoft.com/office/drawing/2014/main" xmlns="" val="3127262732"/>
                    </a:ext>
                  </a:extLst>
                </a:gridCol>
              </a:tblGrid>
              <a:tr h="307696">
                <a:tc>
                  <a:txBody>
                    <a:bodyPr/>
                    <a:lstStyle/>
                    <a:p>
                      <a:r>
                        <a:rPr lang="en-US" sz="1400" dirty="0">
                          <a:solidFill>
                            <a:srgbClr val="1C3649"/>
                          </a:solidFill>
                        </a:rPr>
                        <a:t>Persona(s)</a:t>
                      </a:r>
                    </a:p>
                  </a:txBody>
                  <a:tcPr>
                    <a:solidFill>
                      <a:srgbClr val="EBE8EB"/>
                    </a:solidFill>
                  </a:tcPr>
                </a:tc>
                <a:tc>
                  <a:txBody>
                    <a:bodyPr/>
                    <a:lstStyle/>
                    <a:p>
                      <a:r>
                        <a:rPr lang="en-US" sz="1400" dirty="0">
                          <a:solidFill>
                            <a:srgbClr val="1C3649"/>
                          </a:solidFill>
                        </a:rPr>
                        <a:t>Business Problem Statement(s)</a:t>
                      </a:r>
                    </a:p>
                  </a:txBody>
                  <a:tcPr>
                    <a:solidFill>
                      <a:srgbClr val="EBE8EB"/>
                    </a:solidFill>
                  </a:tcPr>
                </a:tc>
                <a:extLst>
                  <a:ext uri="{0D108BD9-81ED-4DB2-BD59-A6C34878D82A}">
                    <a16:rowId xmlns:a16="http://schemas.microsoft.com/office/drawing/2014/main" xmlns="" val="1136809125"/>
                  </a:ext>
                </a:extLst>
              </a:tr>
              <a:tr h="611833">
                <a:tc>
                  <a:txBody>
                    <a:bodyPr/>
                    <a:lstStyle/>
                    <a:p>
                      <a:r>
                        <a:rPr lang="en-US" b="0" i="1" dirty="0">
                          <a:solidFill>
                            <a:srgbClr val="1C3649"/>
                          </a:solidFill>
                        </a:rPr>
                        <a:t>Planners</a:t>
                      </a:r>
                    </a:p>
                  </a:txBody>
                  <a:tcPr>
                    <a:solidFill>
                      <a:srgbClr val="A9CBEA"/>
                    </a:solidFill>
                  </a:tcPr>
                </a:tc>
                <a:tc>
                  <a:txBody>
                    <a:bodyPr/>
                    <a:lstStyle/>
                    <a:p>
                      <a:r>
                        <a:rPr lang="en-US" b="0" i="1" dirty="0">
                          <a:solidFill>
                            <a:srgbClr val="1C3649"/>
                          </a:solidFill>
                        </a:rPr>
                        <a:t>Quickly and effectively build optimal assignment of resources to shifts</a:t>
                      </a:r>
                    </a:p>
                  </a:txBody>
                  <a:tcPr>
                    <a:solidFill>
                      <a:srgbClr val="A9CBEA"/>
                    </a:solidFill>
                  </a:tcPr>
                </a:tc>
                <a:extLst>
                  <a:ext uri="{0D108BD9-81ED-4DB2-BD59-A6C34878D82A}">
                    <a16:rowId xmlns:a16="http://schemas.microsoft.com/office/drawing/2014/main" xmlns="" val="2567080842"/>
                  </a:ext>
                </a:extLst>
              </a:tr>
              <a:tr h="557699">
                <a:tc>
                  <a:txBody>
                    <a:bodyPr/>
                    <a:lstStyle/>
                    <a:p>
                      <a:r>
                        <a:rPr lang="en-US" b="0" i="1" dirty="0">
                          <a:solidFill>
                            <a:srgbClr val="1C3649"/>
                          </a:solidFill>
                        </a:rPr>
                        <a:t>Decision Maker</a:t>
                      </a:r>
                    </a:p>
                  </a:txBody>
                  <a:tcPr>
                    <a:solidFill>
                      <a:srgbClr val="A9CBEA"/>
                    </a:solidFill>
                  </a:tcPr>
                </a:tc>
                <a:tc>
                  <a:txBody>
                    <a:bodyPr/>
                    <a:lstStyle/>
                    <a:p>
                      <a:r>
                        <a:rPr lang="en-US" b="0" i="1" dirty="0">
                          <a:solidFill>
                            <a:srgbClr val="1C3649"/>
                          </a:solidFill>
                        </a:rPr>
                        <a:t>Compare cost and service level scenarios to pick a final solution</a:t>
                      </a:r>
                    </a:p>
                  </a:txBody>
                  <a:tcPr>
                    <a:solidFill>
                      <a:srgbClr val="A9CBEA"/>
                    </a:solidFill>
                  </a:tcPr>
                </a:tc>
                <a:extLst>
                  <a:ext uri="{0D108BD9-81ED-4DB2-BD59-A6C34878D82A}">
                    <a16:rowId xmlns:a16="http://schemas.microsoft.com/office/drawing/2014/main" xmlns="" val="2030922368"/>
                  </a:ext>
                </a:extLst>
              </a:tr>
              <a:tr h="393533">
                <a:tc gridSpan="2">
                  <a:txBody>
                    <a:bodyPr/>
                    <a:lstStyle/>
                    <a:p>
                      <a:r>
                        <a:rPr lang="en-US" i="0" dirty="0">
                          <a:solidFill>
                            <a:srgbClr val="1C3649"/>
                          </a:solidFill>
                        </a:rPr>
                        <a:t>Industry Application: </a:t>
                      </a:r>
                      <a:r>
                        <a:rPr lang="en-US" b="0" i="1" dirty="0">
                          <a:solidFill>
                            <a:srgbClr val="1C3649"/>
                          </a:solidFill>
                        </a:rPr>
                        <a:t>Healthcare or any other markets requiring workforce scheduling and planning</a:t>
                      </a:r>
                    </a:p>
                  </a:txBody>
                  <a:tcPr>
                    <a:solidFill>
                      <a:srgbClr val="A9CBEA"/>
                    </a:solidFill>
                  </a:tcPr>
                </a:tc>
                <a:tc hMerge="1">
                  <a:txBody>
                    <a:bodyPr/>
                    <a:lstStyle/>
                    <a:p>
                      <a:endParaRPr lang="en-US" dirty="0"/>
                    </a:p>
                  </a:txBody>
                  <a:tcPr>
                    <a:solidFill>
                      <a:srgbClr val="A9CBEA"/>
                    </a:solidFill>
                  </a:tcPr>
                </a:tc>
                <a:extLst>
                  <a:ext uri="{0D108BD9-81ED-4DB2-BD59-A6C34878D82A}">
                    <a16:rowId xmlns:a16="http://schemas.microsoft.com/office/drawing/2014/main" xmlns="" val="3199864730"/>
                  </a:ext>
                </a:extLst>
              </a:tr>
            </a:tbl>
          </a:graphicData>
        </a:graphic>
      </p:graphicFrame>
      <p:sp>
        <p:nvSpPr>
          <p:cNvPr id="5" name="Rectangle 4">
            <a:extLst>
              <a:ext uri="{FF2B5EF4-FFF2-40B4-BE49-F238E27FC236}">
                <a16:creationId xmlns:a16="http://schemas.microsoft.com/office/drawing/2014/main" xmlns="" id="{DBB2D269-6809-41CC-9433-1259D0B1A978}"/>
              </a:ext>
            </a:extLst>
          </p:cNvPr>
          <p:cNvSpPr/>
          <p:nvPr/>
        </p:nvSpPr>
        <p:spPr>
          <a:xfrm>
            <a:off x="2662153" y="1186629"/>
            <a:ext cx="684803" cy="369332"/>
          </a:xfrm>
          <a:prstGeom prst="rect">
            <a:avLst/>
          </a:prstGeom>
        </p:spPr>
        <p:txBody>
          <a:bodyPr wrap="none">
            <a:spAutoFit/>
          </a:bodyPr>
          <a:lstStyle/>
          <a:p>
            <a:r>
              <a:rPr lang="en-US" b="1" dirty="0">
                <a:solidFill>
                  <a:srgbClr val="FF6400"/>
                </a:solidFill>
                <a:latin typeface="+mn-lt"/>
              </a:rPr>
              <a:t>Who</a:t>
            </a:r>
            <a:endParaRPr lang="en-US" b="1" dirty="0">
              <a:latin typeface="+mn-lt"/>
            </a:endParaRPr>
          </a:p>
        </p:txBody>
      </p:sp>
      <p:graphicFrame>
        <p:nvGraphicFramePr>
          <p:cNvPr id="7" name="Table 6">
            <a:extLst>
              <a:ext uri="{FF2B5EF4-FFF2-40B4-BE49-F238E27FC236}">
                <a16:creationId xmlns:a16="http://schemas.microsoft.com/office/drawing/2014/main" xmlns="" id="{6B0DC4C7-E8F8-4489-B3C7-5BE85D6996D8}"/>
              </a:ext>
            </a:extLst>
          </p:cNvPr>
          <p:cNvGraphicFramePr>
            <a:graphicFrameLocks noGrp="1"/>
          </p:cNvGraphicFramePr>
          <p:nvPr>
            <p:extLst>
              <p:ext uri="{D42A27DB-BD31-4B8C-83A1-F6EECF244321}">
                <p14:modId xmlns:p14="http://schemas.microsoft.com/office/powerpoint/2010/main" val="3261515611"/>
              </p:ext>
            </p:extLst>
          </p:nvPr>
        </p:nvGraphicFramePr>
        <p:xfrm>
          <a:off x="359439" y="3567587"/>
          <a:ext cx="5609559" cy="2776576"/>
        </p:xfrm>
        <a:graphic>
          <a:graphicData uri="http://schemas.openxmlformats.org/drawingml/2006/table">
            <a:tbl>
              <a:tblPr firstRow="1" bandRow="1">
                <a:tableStyleId>{5940675A-B579-460E-94D1-54222C63F5DA}</a:tableStyleId>
              </a:tblPr>
              <a:tblGrid>
                <a:gridCol w="5609559">
                  <a:extLst>
                    <a:ext uri="{9D8B030D-6E8A-4147-A177-3AD203B41FA5}">
                      <a16:colId xmlns:a16="http://schemas.microsoft.com/office/drawing/2014/main" xmlns="" val="1728495146"/>
                    </a:ext>
                  </a:extLst>
                </a:gridCol>
              </a:tblGrid>
              <a:tr h="307696">
                <a:tc>
                  <a:txBody>
                    <a:bodyPr/>
                    <a:lstStyle/>
                    <a:p>
                      <a:r>
                        <a:rPr lang="en-US" sz="1400" dirty="0">
                          <a:solidFill>
                            <a:srgbClr val="1C3649"/>
                          </a:solidFill>
                        </a:rPr>
                        <a:t>Use Case Overview</a:t>
                      </a:r>
                    </a:p>
                  </a:txBody>
                  <a:tcPr>
                    <a:solidFill>
                      <a:srgbClr val="EBE8EB"/>
                    </a:solidFill>
                  </a:tcPr>
                </a:tc>
                <a:extLst>
                  <a:ext uri="{0D108BD9-81ED-4DB2-BD59-A6C34878D82A}">
                    <a16:rowId xmlns:a16="http://schemas.microsoft.com/office/drawing/2014/main" xmlns="" val="1136809125"/>
                  </a:ext>
                </a:extLst>
              </a:tr>
              <a:tr h="2177714">
                <a:tc>
                  <a:txBody>
                    <a:bodyPr/>
                    <a:lstStyle/>
                    <a:p>
                      <a:r>
                        <a:rPr lang="en-CA" sz="1200" b="0" i="1" u="none" strike="noStrike" cap="none" spc="0" baseline="0" dirty="0">
                          <a:ln>
                            <a:noFill/>
                          </a:ln>
                          <a:solidFill>
                            <a:srgbClr val="1C3649"/>
                          </a:solidFill>
                          <a:effectLst/>
                          <a:uFillTx/>
                          <a:latin typeface="+mn-lt"/>
                          <a:ea typeface="+mn-ea"/>
                          <a:cs typeface="+mn-cs"/>
                          <a:sym typeface="Arial"/>
                        </a:rPr>
                        <a:t>Hospital administration can utilize the power of mathematical optimization through this solution to quickly and effectively assign resources to shifts to meet demand while trying to balance multiple objectives, business rules and preferences of employees and administration. It not only speeds up the planning process, but also provides an optimal solution which probably could not be found by manual effort. Such automation can allow the planners to take more constraints and employee preferences into account which can result in increased employee satisfaction and improved service levels. In this demo, 32 nurses with different levels of seniority, qualification, pay rate, availability and skill set are optimally assigned to 36 shifts for the week between the Emergency and Consultation department. Each shift/department has minimum requirement for headcount and skill set, while the solution also allows configuring of high level business rules. </a:t>
                      </a:r>
                    </a:p>
                  </a:txBody>
                  <a:tcPr>
                    <a:solidFill>
                      <a:srgbClr val="A9CBEA"/>
                    </a:solidFill>
                  </a:tcPr>
                </a:tc>
                <a:extLst>
                  <a:ext uri="{0D108BD9-81ED-4DB2-BD59-A6C34878D82A}">
                    <a16:rowId xmlns:a16="http://schemas.microsoft.com/office/drawing/2014/main" xmlns="" val="2567080842"/>
                  </a:ext>
                </a:extLst>
              </a:tr>
            </a:tbl>
          </a:graphicData>
        </a:graphic>
      </p:graphicFrame>
      <p:sp>
        <p:nvSpPr>
          <p:cNvPr id="8" name="Rectangle 7">
            <a:extLst>
              <a:ext uri="{FF2B5EF4-FFF2-40B4-BE49-F238E27FC236}">
                <a16:creationId xmlns:a16="http://schemas.microsoft.com/office/drawing/2014/main" xmlns="" id="{92B2B571-C2E8-4B0E-A33A-5AF959CCC995}"/>
              </a:ext>
            </a:extLst>
          </p:cNvPr>
          <p:cNvSpPr/>
          <p:nvPr/>
        </p:nvSpPr>
        <p:spPr>
          <a:xfrm>
            <a:off x="2630094" y="3515304"/>
            <a:ext cx="748923" cy="369332"/>
          </a:xfrm>
          <a:prstGeom prst="rect">
            <a:avLst/>
          </a:prstGeom>
        </p:spPr>
        <p:txBody>
          <a:bodyPr wrap="none">
            <a:spAutoFit/>
          </a:bodyPr>
          <a:lstStyle/>
          <a:p>
            <a:r>
              <a:rPr lang="en-US" b="1" dirty="0">
                <a:solidFill>
                  <a:srgbClr val="FF6400"/>
                </a:solidFill>
                <a:latin typeface="+mn-lt"/>
              </a:rPr>
              <a:t>What</a:t>
            </a:r>
            <a:endParaRPr lang="en-US" b="1" dirty="0">
              <a:latin typeface="+mn-lt"/>
            </a:endParaRPr>
          </a:p>
        </p:txBody>
      </p:sp>
      <p:graphicFrame>
        <p:nvGraphicFramePr>
          <p:cNvPr id="9" name="Table 8">
            <a:extLst>
              <a:ext uri="{FF2B5EF4-FFF2-40B4-BE49-F238E27FC236}">
                <a16:creationId xmlns:a16="http://schemas.microsoft.com/office/drawing/2014/main" xmlns="" id="{D5B8636C-67A0-4FBD-B61B-3F3B3FEEFAF4}"/>
              </a:ext>
            </a:extLst>
          </p:cNvPr>
          <p:cNvGraphicFramePr>
            <a:graphicFrameLocks noGrp="1"/>
          </p:cNvGraphicFramePr>
          <p:nvPr>
            <p:extLst>
              <p:ext uri="{D42A27DB-BD31-4B8C-83A1-F6EECF244321}">
                <p14:modId xmlns:p14="http://schemas.microsoft.com/office/powerpoint/2010/main" val="1606516918"/>
              </p:ext>
            </p:extLst>
          </p:nvPr>
        </p:nvGraphicFramePr>
        <p:xfrm>
          <a:off x="6261100" y="1565291"/>
          <a:ext cx="5570116" cy="1866040"/>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xmlns="" val="1728495146"/>
                    </a:ext>
                  </a:extLst>
                </a:gridCol>
              </a:tblGrid>
              <a:tr h="309884">
                <a:tc>
                  <a:txBody>
                    <a:bodyPr/>
                    <a:lstStyle/>
                    <a:p>
                      <a:r>
                        <a:rPr lang="en-US" sz="1400" dirty="0">
                          <a:solidFill>
                            <a:srgbClr val="1C3649"/>
                          </a:solidFill>
                        </a:rPr>
                        <a:t>Business Value</a:t>
                      </a:r>
                    </a:p>
                  </a:txBody>
                  <a:tcPr>
                    <a:solidFill>
                      <a:srgbClr val="EBE8EB"/>
                    </a:solidFill>
                  </a:tcPr>
                </a:tc>
                <a:extLst>
                  <a:ext uri="{0D108BD9-81ED-4DB2-BD59-A6C34878D82A}">
                    <a16:rowId xmlns:a16="http://schemas.microsoft.com/office/drawing/2014/main" xmlns="" val="1136809125"/>
                  </a:ext>
                </a:extLst>
              </a:tr>
              <a:tr h="1556156">
                <a:tc>
                  <a:txBody>
                    <a:bodyPr/>
                    <a:lstStyle/>
                    <a:p>
                      <a:r>
                        <a:rPr lang="en-CA" sz="1200" b="0" i="1" u="none" strike="noStrike" cap="none" spc="0" baseline="0" dirty="0">
                          <a:ln>
                            <a:noFill/>
                          </a:ln>
                          <a:solidFill>
                            <a:srgbClr val="1C3649"/>
                          </a:solidFill>
                          <a:effectLst/>
                          <a:uFillTx/>
                          <a:latin typeface="+mn-lt"/>
                          <a:ea typeface="+mn-ea"/>
                          <a:cs typeface="+mn-cs"/>
                          <a:sym typeface="Arial"/>
                        </a:rPr>
                        <a:t>Build optimal and cost effective, valid schedules within seconds while also </a:t>
                      </a:r>
                    </a:p>
                    <a:p>
                      <a:r>
                        <a:rPr lang="en-CA" sz="1200" b="0" i="1" u="none" strike="noStrike" cap="none" spc="0" baseline="0" dirty="0">
                          <a:ln>
                            <a:noFill/>
                          </a:ln>
                          <a:solidFill>
                            <a:srgbClr val="1C3649"/>
                          </a:solidFill>
                          <a:effectLst/>
                          <a:uFillTx/>
                          <a:latin typeface="+mn-lt"/>
                          <a:ea typeface="+mn-ea"/>
                          <a:cs typeface="+mn-cs"/>
                          <a:sym typeface="Arial"/>
                        </a:rPr>
                        <a:t>comparing various scenarios to pick a final solution. </a:t>
                      </a:r>
                    </a:p>
                    <a:p>
                      <a:endParaRPr lang="en-CA" sz="500" b="0" i="1" u="none" strike="noStrike" cap="none" spc="0" baseline="0" dirty="0">
                        <a:ln>
                          <a:noFill/>
                        </a:ln>
                        <a:solidFill>
                          <a:srgbClr val="1C3649"/>
                        </a:solidFill>
                        <a:effectLst/>
                        <a:uFillTx/>
                        <a:latin typeface="+mn-lt"/>
                        <a:ea typeface="+mn-ea"/>
                        <a:cs typeface="+mn-cs"/>
                        <a:sym typeface="Arial"/>
                      </a:endParaRPr>
                    </a:p>
                    <a:p>
                      <a:r>
                        <a:rPr lang="en-CA" sz="1200" b="0" i="1" u="none" strike="noStrike" cap="none" spc="0" baseline="0" dirty="0">
                          <a:ln>
                            <a:noFill/>
                          </a:ln>
                          <a:solidFill>
                            <a:srgbClr val="1C3649"/>
                          </a:solidFill>
                          <a:effectLst/>
                          <a:uFillTx/>
                          <a:latin typeface="+mn-lt"/>
                          <a:ea typeface="+mn-ea"/>
                          <a:cs typeface="+mn-cs"/>
                          <a:sym typeface="Arial"/>
                        </a:rPr>
                        <a:t>Be able to balance conflicting objectives, constraints and preferences, as well as obtain final cost numbers within seconds. </a:t>
                      </a:r>
                    </a:p>
                    <a:p>
                      <a:endParaRPr lang="en-CA" sz="500" b="0" i="1" u="none" strike="noStrike" cap="none" spc="0" baseline="0" dirty="0">
                        <a:ln>
                          <a:noFill/>
                        </a:ln>
                        <a:solidFill>
                          <a:srgbClr val="1C3649"/>
                        </a:solidFill>
                        <a:effectLst/>
                        <a:uFillTx/>
                        <a:latin typeface="+mn-lt"/>
                        <a:ea typeface="+mn-ea"/>
                        <a:cs typeface="+mn-cs"/>
                        <a:sym typeface="Arial"/>
                      </a:endParaRPr>
                    </a:p>
                    <a:p>
                      <a:r>
                        <a:rPr lang="en-CA" sz="1200" b="0" i="1" u="none" strike="noStrike" cap="none" spc="0" baseline="0" dirty="0">
                          <a:ln>
                            <a:noFill/>
                          </a:ln>
                          <a:solidFill>
                            <a:srgbClr val="1C3649"/>
                          </a:solidFill>
                          <a:effectLst/>
                          <a:uFillTx/>
                          <a:latin typeface="+mn-lt"/>
                          <a:ea typeface="+mn-ea"/>
                          <a:cs typeface="+mn-cs"/>
                          <a:sym typeface="Arial"/>
                        </a:rPr>
                        <a:t>Be able to reschedule quickly due to unforeseen conditions or new information. </a:t>
                      </a:r>
                      <a:endParaRPr lang="en-US" b="0" i="1" dirty="0">
                        <a:solidFill>
                          <a:srgbClr val="1C3649"/>
                        </a:solidFill>
                      </a:endParaRPr>
                    </a:p>
                  </a:txBody>
                  <a:tcPr>
                    <a:solidFill>
                      <a:srgbClr val="A9CBEA"/>
                    </a:solidFill>
                  </a:tcPr>
                </a:tc>
                <a:extLst>
                  <a:ext uri="{0D108BD9-81ED-4DB2-BD59-A6C34878D82A}">
                    <a16:rowId xmlns:a16="http://schemas.microsoft.com/office/drawing/2014/main" xmlns="" val="2567080842"/>
                  </a:ext>
                </a:extLst>
              </a:tr>
            </a:tbl>
          </a:graphicData>
        </a:graphic>
      </p:graphicFrame>
      <p:sp>
        <p:nvSpPr>
          <p:cNvPr id="10" name="Rectangle 9">
            <a:extLst>
              <a:ext uri="{FF2B5EF4-FFF2-40B4-BE49-F238E27FC236}">
                <a16:creationId xmlns:a16="http://schemas.microsoft.com/office/drawing/2014/main" xmlns="" id="{5C9DDF75-3A23-43D2-850B-03AEEEA5649C}"/>
              </a:ext>
            </a:extLst>
          </p:cNvPr>
          <p:cNvSpPr/>
          <p:nvPr/>
        </p:nvSpPr>
        <p:spPr>
          <a:xfrm>
            <a:off x="8517895" y="1195960"/>
            <a:ext cx="800219" cy="369332"/>
          </a:xfrm>
          <a:prstGeom prst="rect">
            <a:avLst/>
          </a:prstGeom>
        </p:spPr>
        <p:txBody>
          <a:bodyPr wrap="none">
            <a:spAutoFit/>
          </a:bodyPr>
          <a:lstStyle/>
          <a:p>
            <a:r>
              <a:rPr lang="en-US" b="1" dirty="0">
                <a:solidFill>
                  <a:srgbClr val="FF6400"/>
                </a:solidFill>
                <a:latin typeface="+mn-lt"/>
              </a:rPr>
              <a:t>WOW</a:t>
            </a:r>
            <a:endParaRPr lang="en-US" b="1" dirty="0">
              <a:latin typeface="+mn-lt"/>
            </a:endParaRPr>
          </a:p>
        </p:txBody>
      </p:sp>
      <p:graphicFrame>
        <p:nvGraphicFramePr>
          <p:cNvPr id="11" name="Table 10">
            <a:extLst>
              <a:ext uri="{FF2B5EF4-FFF2-40B4-BE49-F238E27FC236}">
                <a16:creationId xmlns:a16="http://schemas.microsoft.com/office/drawing/2014/main" xmlns="" id="{4393BAAC-7D25-4128-9204-425EA07BADCB}"/>
              </a:ext>
            </a:extLst>
          </p:cNvPr>
          <p:cNvGraphicFramePr>
            <a:graphicFrameLocks noGrp="1"/>
          </p:cNvGraphicFramePr>
          <p:nvPr>
            <p:extLst>
              <p:ext uri="{D42A27DB-BD31-4B8C-83A1-F6EECF244321}">
                <p14:modId xmlns:p14="http://schemas.microsoft.com/office/powerpoint/2010/main" val="548984437"/>
              </p:ext>
            </p:extLst>
          </p:nvPr>
        </p:nvGraphicFramePr>
        <p:xfrm>
          <a:off x="6261100" y="3586254"/>
          <a:ext cx="5570116" cy="2485410"/>
        </p:xfrm>
        <a:graphic>
          <a:graphicData uri="http://schemas.openxmlformats.org/drawingml/2006/table">
            <a:tbl>
              <a:tblPr firstRow="1" bandRow="1">
                <a:tableStyleId>{5940675A-B579-460E-94D1-54222C63F5DA}</a:tableStyleId>
              </a:tblPr>
              <a:tblGrid>
                <a:gridCol w="5570116">
                  <a:extLst>
                    <a:ext uri="{9D8B030D-6E8A-4147-A177-3AD203B41FA5}">
                      <a16:colId xmlns:a16="http://schemas.microsoft.com/office/drawing/2014/main" xmlns="" val="1728495146"/>
                    </a:ext>
                  </a:extLst>
                </a:gridCol>
              </a:tblGrid>
              <a:tr h="319219">
                <a:tc>
                  <a:txBody>
                    <a:bodyPr/>
                    <a:lstStyle/>
                    <a:p>
                      <a:r>
                        <a:rPr lang="en-US" sz="1400" dirty="0">
                          <a:solidFill>
                            <a:srgbClr val="1C3649"/>
                          </a:solidFill>
                        </a:rPr>
                        <a:t>Implementation</a:t>
                      </a:r>
                    </a:p>
                  </a:txBody>
                  <a:tcPr>
                    <a:solidFill>
                      <a:srgbClr val="EBE8EB"/>
                    </a:solidFill>
                  </a:tcPr>
                </a:tc>
                <a:extLst>
                  <a:ext uri="{0D108BD9-81ED-4DB2-BD59-A6C34878D82A}">
                    <a16:rowId xmlns:a16="http://schemas.microsoft.com/office/drawing/2014/main" xmlns="" val="1136809125"/>
                  </a:ext>
                </a:extLst>
              </a:tr>
              <a:tr h="999764">
                <a:tc>
                  <a:txBody>
                    <a:bodyPr/>
                    <a:lstStyle/>
                    <a:p>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Highlight(s):  </a:t>
                      </a:r>
                      <a:r>
                        <a:rPr lang="en-CA" sz="1200" b="0" i="1" u="none" strike="noStrike" cap="none" spc="0" baseline="0" dirty="0">
                          <a:ln>
                            <a:noFill/>
                          </a:ln>
                          <a:solidFill>
                            <a:schemeClr val="bg1"/>
                          </a:solidFill>
                          <a:effectLst/>
                          <a:uFillTx/>
                          <a:latin typeface="+mn-lt"/>
                          <a:ea typeface="+mn-ea"/>
                          <a:cs typeface="+mn-cs"/>
                          <a:sym typeface="Arial"/>
                        </a:rPr>
                        <a:t>How Decision Optimization (CPLEX) can be consumed from Planning Analytics.  Allows data editing, scenario building &amp; comparison, as well as dashboarding with interactive charts and tables. </a:t>
                      </a:r>
                      <a:endParaRPr kumimoji="0" lang="en-US" sz="1200" b="0" i="1" u="none" strike="noStrike" cap="none" normalizeH="0" baseline="0" dirty="0">
                        <a:ln>
                          <a:noFill/>
                        </a:ln>
                        <a:solidFill>
                          <a:schemeClr val="bg1"/>
                        </a:solidFill>
                        <a:effectLst/>
                        <a:latin typeface="Arial" charset="0"/>
                        <a:ea typeface="SimSun" pitchFamily="2" charset="-122"/>
                        <a:cs typeface="SimSun" pitchFamily="2" charset="-122"/>
                      </a:endParaRPr>
                    </a:p>
                  </a:txBody>
                  <a:tcPr>
                    <a:solidFill>
                      <a:srgbClr val="437AAA"/>
                    </a:solidFill>
                  </a:tcPr>
                </a:tc>
                <a:extLst>
                  <a:ext uri="{0D108BD9-81ED-4DB2-BD59-A6C34878D82A}">
                    <a16:rowId xmlns:a16="http://schemas.microsoft.com/office/drawing/2014/main" xmlns="" val="2567080842"/>
                  </a:ext>
                </a:extLst>
              </a:tr>
              <a:tr h="578921">
                <a:tc>
                  <a:txBody>
                    <a:bodyPr/>
                    <a:lstStyle/>
                    <a:p>
                      <a:r>
                        <a:rPr kumimoji="0" lang="en-US" sz="1200" b="1" i="0" u="none" strike="noStrike" cap="none" normalizeH="0" baseline="0" dirty="0">
                          <a:ln>
                            <a:noFill/>
                          </a:ln>
                          <a:solidFill>
                            <a:schemeClr val="bg1"/>
                          </a:solidFill>
                          <a:effectLst/>
                          <a:latin typeface="Arial" charset="0"/>
                          <a:ea typeface="SimSun" pitchFamily="2" charset="-122"/>
                          <a:cs typeface="SimSun" pitchFamily="2" charset="-122"/>
                        </a:rPr>
                        <a:t>Demo Components:  </a:t>
                      </a:r>
                      <a:r>
                        <a:rPr lang="en-CA" sz="1200" b="0" i="1" u="none" strike="noStrike" cap="none" spc="0" baseline="0" dirty="0">
                          <a:ln>
                            <a:noFill/>
                          </a:ln>
                          <a:solidFill>
                            <a:schemeClr val="bg1"/>
                          </a:solidFill>
                          <a:effectLst/>
                          <a:uFillTx/>
                          <a:latin typeface="+mn-lt"/>
                          <a:ea typeface="+mn-ea"/>
                          <a:cs typeface="+mn-cs"/>
                          <a:sym typeface="Arial"/>
                        </a:rPr>
                        <a:t>Planning Analytics, IBM Decision Optimization (</a:t>
                      </a:r>
                      <a:r>
                        <a:rPr lang="en-CA" sz="1200" b="0" i="1" u="none" strike="noStrike" cap="none" spc="0" baseline="0" dirty="0" err="1">
                          <a:ln>
                            <a:noFill/>
                          </a:ln>
                          <a:solidFill>
                            <a:schemeClr val="bg1"/>
                          </a:solidFill>
                          <a:effectLst/>
                          <a:uFillTx/>
                          <a:latin typeface="+mn-lt"/>
                          <a:ea typeface="+mn-ea"/>
                          <a:cs typeface="+mn-cs"/>
                          <a:sym typeface="Arial"/>
                        </a:rPr>
                        <a:t>Docplexcloud</a:t>
                      </a:r>
                      <a:r>
                        <a:rPr lang="en-CA" sz="1200" b="0" i="1" u="none" strike="noStrike" cap="none" spc="0" baseline="0" dirty="0">
                          <a:ln>
                            <a:noFill/>
                          </a:ln>
                          <a:solidFill>
                            <a:schemeClr val="bg1"/>
                          </a:solidFill>
                          <a:effectLst/>
                          <a:uFillTx/>
                          <a:latin typeface="+mn-lt"/>
                          <a:ea typeface="+mn-ea"/>
                          <a:cs typeface="+mn-cs"/>
                          <a:sym typeface="Arial"/>
                        </a:rPr>
                        <a:t> or CPLEX on-</a:t>
                      </a:r>
                      <a:r>
                        <a:rPr lang="en-CA" sz="1200" b="0" i="1" u="none" strike="noStrike" cap="none" spc="0" baseline="0" dirty="0" err="1">
                          <a:ln>
                            <a:noFill/>
                          </a:ln>
                          <a:solidFill>
                            <a:schemeClr val="bg1"/>
                          </a:solidFill>
                          <a:effectLst/>
                          <a:uFillTx/>
                          <a:latin typeface="+mn-lt"/>
                          <a:ea typeface="+mn-ea"/>
                          <a:cs typeface="+mn-cs"/>
                          <a:sym typeface="Arial"/>
                        </a:rPr>
                        <a:t>prem</a:t>
                      </a:r>
                      <a:r>
                        <a:rPr lang="en-CA" sz="1200" b="0" i="1" u="none" strike="noStrike" cap="none" spc="0" baseline="0" dirty="0">
                          <a:ln>
                            <a:noFill/>
                          </a:ln>
                          <a:solidFill>
                            <a:schemeClr val="bg1"/>
                          </a:solidFill>
                          <a:effectLst/>
                          <a:uFillTx/>
                          <a:latin typeface="+mn-lt"/>
                          <a:ea typeface="+mn-ea"/>
                          <a:cs typeface="+mn-cs"/>
                          <a:sym typeface="Arial"/>
                        </a:rPr>
                        <a:t>)</a:t>
                      </a:r>
                    </a:p>
                  </a:txBody>
                  <a:tcPr>
                    <a:solidFill>
                      <a:srgbClr val="437AAA"/>
                    </a:solidFill>
                  </a:tcPr>
                </a:tc>
                <a:extLst>
                  <a:ext uri="{0D108BD9-81ED-4DB2-BD59-A6C34878D82A}">
                    <a16:rowId xmlns:a16="http://schemas.microsoft.com/office/drawing/2014/main" xmlns="" val="1139742469"/>
                  </a:ext>
                </a:extLst>
              </a:tr>
              <a:tr h="293753">
                <a:tc>
                  <a:txBody>
                    <a:bodyPr/>
                    <a:lstStyle/>
                    <a:p>
                      <a:r>
                        <a:rPr lang="en-US" i="0" dirty="0">
                          <a:solidFill>
                            <a:schemeClr val="bg1"/>
                          </a:solidFill>
                        </a:rPr>
                        <a:t>Author(s):  </a:t>
                      </a:r>
                      <a:r>
                        <a:rPr lang="en-US" b="0" i="1" dirty="0">
                          <a:solidFill>
                            <a:schemeClr val="bg1"/>
                          </a:solidFill>
                        </a:rPr>
                        <a:t>Sumeet Parashar</a:t>
                      </a:r>
                      <a:r>
                        <a:rPr lang="en-US" b="0" i="1" baseline="0" dirty="0">
                          <a:solidFill>
                            <a:schemeClr val="bg1"/>
                          </a:solidFill>
                        </a:rPr>
                        <a:t> </a:t>
                      </a:r>
                      <a:endParaRPr lang="en-US" b="0" i="1" dirty="0">
                        <a:solidFill>
                          <a:schemeClr val="bg1"/>
                        </a:solidFill>
                      </a:endParaRPr>
                    </a:p>
                  </a:txBody>
                  <a:tcPr>
                    <a:solidFill>
                      <a:srgbClr val="437AAA"/>
                    </a:solidFill>
                  </a:tcPr>
                </a:tc>
                <a:extLst>
                  <a:ext uri="{0D108BD9-81ED-4DB2-BD59-A6C34878D82A}">
                    <a16:rowId xmlns:a16="http://schemas.microsoft.com/office/drawing/2014/main" xmlns="" val="3383373431"/>
                  </a:ext>
                </a:extLst>
              </a:tr>
              <a:tr h="293753">
                <a:tc>
                  <a:txBody>
                    <a:bodyPr/>
                    <a:lstStyle/>
                    <a:p>
                      <a:r>
                        <a:rPr lang="en-US" sz="1200" b="1" i="0" dirty="0">
                          <a:solidFill>
                            <a:schemeClr val="bg1"/>
                          </a:solidFill>
                        </a:rPr>
                        <a:t>Internal</a:t>
                      </a:r>
                      <a:r>
                        <a:rPr lang="en-US" sz="1200" i="1" dirty="0">
                          <a:solidFill>
                            <a:schemeClr val="bg1"/>
                          </a:solidFill>
                        </a:rPr>
                        <a:t>: </a:t>
                      </a:r>
                      <a:r>
                        <a:rPr lang="en-US" sz="1200" b="0" i="1" dirty="0">
                          <a:solidFill>
                            <a:schemeClr val="bg1"/>
                          </a:solidFill>
                        </a:rPr>
                        <a:t>Yes  </a:t>
                      </a:r>
                      <a:r>
                        <a:rPr lang="en-US" sz="1200" b="1" i="0" baseline="0" dirty="0">
                          <a:solidFill>
                            <a:schemeClr val="bg1"/>
                          </a:solidFill>
                        </a:rPr>
                        <a:t>  </a:t>
                      </a:r>
                      <a:r>
                        <a:rPr lang="en-US" sz="1200" i="0" dirty="0">
                          <a:solidFill>
                            <a:schemeClr val="bg1"/>
                          </a:solidFill>
                        </a:rPr>
                        <a:t>BP Facing: </a:t>
                      </a:r>
                      <a:r>
                        <a:rPr lang="en-US" sz="1200" b="0" i="1" dirty="0">
                          <a:solidFill>
                            <a:schemeClr val="bg1"/>
                          </a:solidFill>
                        </a:rPr>
                        <a:t>Yes</a:t>
                      </a:r>
                      <a:r>
                        <a:rPr lang="en-US" sz="1200" i="0" dirty="0">
                          <a:solidFill>
                            <a:schemeClr val="bg1"/>
                          </a:solidFill>
                        </a:rPr>
                        <a:t>   Customer Facing</a:t>
                      </a:r>
                      <a:r>
                        <a:rPr lang="en-US" sz="1200" i="0">
                          <a:solidFill>
                            <a:schemeClr val="bg1"/>
                          </a:solidFill>
                        </a:rPr>
                        <a:t>: </a:t>
                      </a:r>
                      <a:r>
                        <a:rPr lang="en-US" sz="1200" b="0" i="1" smtClean="0">
                          <a:solidFill>
                            <a:schemeClr val="bg1"/>
                          </a:solidFill>
                        </a:rPr>
                        <a:t>Yes</a:t>
                      </a:r>
                      <a:endParaRPr lang="en-US" sz="1200" i="0" dirty="0">
                        <a:solidFill>
                          <a:schemeClr val="bg1"/>
                        </a:solidFill>
                      </a:endParaRPr>
                    </a:p>
                  </a:txBody>
                  <a:tcPr>
                    <a:solidFill>
                      <a:srgbClr val="437AAA"/>
                    </a:solidFill>
                  </a:tcPr>
                </a:tc>
                <a:extLst>
                  <a:ext uri="{0D108BD9-81ED-4DB2-BD59-A6C34878D82A}">
                    <a16:rowId xmlns:a16="http://schemas.microsoft.com/office/drawing/2014/main" xmlns="" val="412830531"/>
                  </a:ext>
                </a:extLst>
              </a:tr>
            </a:tbl>
          </a:graphicData>
        </a:graphic>
      </p:graphicFrame>
      <p:sp>
        <p:nvSpPr>
          <p:cNvPr id="12" name="Rectangle 11">
            <a:extLst>
              <a:ext uri="{FF2B5EF4-FFF2-40B4-BE49-F238E27FC236}">
                <a16:creationId xmlns:a16="http://schemas.microsoft.com/office/drawing/2014/main" xmlns="" id="{444C1DD9-0EDF-47AF-9909-1641C7DA3208}"/>
              </a:ext>
            </a:extLst>
          </p:cNvPr>
          <p:cNvSpPr/>
          <p:nvPr/>
        </p:nvSpPr>
        <p:spPr>
          <a:xfrm>
            <a:off x="8582016" y="3548023"/>
            <a:ext cx="671979" cy="369332"/>
          </a:xfrm>
          <a:prstGeom prst="rect">
            <a:avLst/>
          </a:prstGeom>
        </p:spPr>
        <p:txBody>
          <a:bodyPr wrap="none">
            <a:spAutoFit/>
          </a:bodyPr>
          <a:lstStyle/>
          <a:p>
            <a:r>
              <a:rPr lang="en-US" b="1" dirty="0">
                <a:solidFill>
                  <a:srgbClr val="FF6400"/>
                </a:solidFill>
                <a:latin typeface="+mn-lt"/>
              </a:rPr>
              <a:t>How</a:t>
            </a:r>
            <a:endParaRPr lang="en-US" b="1" dirty="0">
              <a:latin typeface="+mn-lt"/>
            </a:endParaRPr>
          </a:p>
        </p:txBody>
      </p:sp>
      <p:sp>
        <p:nvSpPr>
          <p:cNvPr id="14" name="Rectangle 13">
            <a:extLst>
              <a:ext uri="{FF2B5EF4-FFF2-40B4-BE49-F238E27FC236}">
                <a16:creationId xmlns:a16="http://schemas.microsoft.com/office/drawing/2014/main" xmlns="" id="{61782219-CFC9-46A4-BFFE-1A00658C1971}"/>
              </a:ext>
            </a:extLst>
          </p:cNvPr>
          <p:cNvSpPr/>
          <p:nvPr/>
        </p:nvSpPr>
        <p:spPr>
          <a:xfrm>
            <a:off x="10365313" y="308429"/>
            <a:ext cx="1465903" cy="338554"/>
          </a:xfrm>
          <a:prstGeom prst="rect">
            <a:avLst/>
          </a:prstGeom>
        </p:spPr>
        <p:txBody>
          <a:bodyPr wrap="square">
            <a:spAutoFit/>
          </a:bodyPr>
          <a:lstStyle/>
          <a:p>
            <a:r>
              <a:rPr lang="en-US" sz="1600" b="1" dirty="0">
                <a:solidFill>
                  <a:srgbClr val="1C3649"/>
                </a:solidFill>
                <a:latin typeface="+mn-lt"/>
              </a:rPr>
              <a:t>WOW Card</a:t>
            </a:r>
            <a:endParaRPr lang="en-US" sz="1600" b="1" dirty="0">
              <a:latin typeface="+mn-lt"/>
            </a:endParaRPr>
          </a:p>
        </p:txBody>
      </p:sp>
    </p:spTree>
    <p:extLst>
      <p:ext uri="{BB962C8B-B14F-4D97-AF65-F5344CB8AC3E}">
        <p14:creationId xmlns:p14="http://schemas.microsoft.com/office/powerpoint/2010/main" val="850865198"/>
      </p:ext>
    </p:extLst>
  </p:cSld>
  <p:clrMapOvr>
    <a:masterClrMapping/>
  </p:clrMapOvr>
  <p:transition spd="med"/>
</p:sld>
</file>

<file path=ppt/theme/theme1.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BM Cloud 2017">
  <a:themeElements>
    <a:clrScheme name="IBM Cloud 2017">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0000FF"/>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4921</TotalTime>
  <Words>362</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SimSun</vt:lpstr>
      <vt:lpstr>Arial</vt:lpstr>
      <vt:lpstr>Calibri</vt:lpstr>
      <vt:lpstr>IBM Cloud 2017</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Kristen</dc:creator>
  <cp:lastModifiedBy>ADMINIBM</cp:lastModifiedBy>
  <cp:revision>78</cp:revision>
  <dcterms:modified xsi:type="dcterms:W3CDTF">2017-12-28T06:10:42Z</dcterms:modified>
</cp:coreProperties>
</file>