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88" r:id="rId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1C3649"/>
    <a:srgbClr val="437AAA"/>
    <a:srgbClr val="EBE8EB"/>
    <a:srgbClr val="A9CBEA"/>
    <a:srgbClr val="5498D5"/>
    <a:srgbClr val="FF6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940675A-B579-460E-94D1-54222C63F5DA}">
  <a:tblStyle styleId="{4C3C2611-4C71-4FC5-86AE-919BDF0F9419}" styleName="">
    <a:tblBg/>
    <a:wholeTbl>
      <a:tcTxStyle b="on"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6E3E3"/>
          </a:solidFill>
        </a:fill>
      </a:tcStyle>
    </a:wholeTbl>
    <a:band2H>
      <a:tcTxStyle/>
      <a:tcStyle>
        <a:tcBdr/>
        <a:fill>
          <a:solidFill>
            <a:srgbClr val="F3F1F1"/>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n"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CFCF"/>
          </a:solidFill>
        </a:fill>
      </a:tcStyle>
    </a:wholeTbl>
    <a:band2H>
      <a:tcTxStyle/>
      <a:tcStyle>
        <a:tcBdr/>
        <a:fill>
          <a:solidFill>
            <a:srgbClr val="FCE9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n"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2D4F5"/>
          </a:solidFill>
        </a:fill>
      </a:tcStyle>
    </a:wholeTbl>
    <a:band2H>
      <a:tcTxStyle/>
      <a:tcStyle>
        <a:tcBdr/>
        <a:fill>
          <a:solidFill>
            <a:srgbClr val="F1EBF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n"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11"/>
    <p:restoredTop sz="94717"/>
  </p:normalViewPr>
  <p:slideViewPr>
    <p:cSldViewPr snapToGrid="0" snapToObjects="1">
      <p:cViewPr varScale="1">
        <p:scale>
          <a:sx n="101" d="100"/>
          <a:sy n="101" d="100"/>
        </p:scale>
        <p:origin x="224"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3"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5" name="Shape 385"/>
          <p:cNvSpPr>
            <a:spLocks noGrp="1" noRot="1" noChangeAspect="1"/>
          </p:cNvSpPr>
          <p:nvPr>
            <p:ph type="sldImg"/>
          </p:nvPr>
        </p:nvSpPr>
        <p:spPr>
          <a:xfrm>
            <a:off x="1143000" y="685800"/>
            <a:ext cx="4572000" cy="3429000"/>
          </a:xfrm>
          <a:prstGeom prst="rect">
            <a:avLst/>
          </a:prstGeom>
        </p:spPr>
        <p:txBody>
          <a:bodyPr/>
          <a:lstStyle/>
          <a:p>
            <a:endParaRPr/>
          </a:p>
        </p:txBody>
      </p:sp>
      <p:sp>
        <p:nvSpPr>
          <p:cNvPr id="386" name="Shape 386"/>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5307253"/>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310" name="Subtitle 2"/>
          <p:cNvSpPr txBox="1"/>
          <p:nvPr/>
        </p:nvSpPr>
        <p:spPr>
          <a:xfrm>
            <a:off x="126999" y="6491337"/>
            <a:ext cx="1432509" cy="28882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ct val="90000"/>
              </a:lnSpc>
              <a:defRPr sz="1400">
                <a:solidFill>
                  <a:schemeClr val="accent4"/>
                </a:solidFill>
                <a:latin typeface="+mn-lt"/>
                <a:ea typeface="+mn-ea"/>
                <a:cs typeface="+mn-cs"/>
                <a:sym typeface="Arial"/>
              </a:defRPr>
            </a:pPr>
            <a:r>
              <a:t>IBM </a:t>
            </a:r>
            <a:r>
              <a:rPr b="1"/>
              <a:t>Cloud</a:t>
            </a:r>
          </a:p>
        </p:txBody>
      </p:sp>
      <p:sp>
        <p:nvSpPr>
          <p:cNvPr id="311" name="Subtitle 2"/>
          <p:cNvSpPr txBox="1"/>
          <p:nvPr/>
        </p:nvSpPr>
        <p:spPr>
          <a:xfrm>
            <a:off x="7768907" y="6512414"/>
            <a:ext cx="3643976"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lnSpc>
                <a:spcPct val="90000"/>
              </a:lnSpc>
              <a:defRPr sz="1200">
                <a:solidFill>
                  <a:srgbClr val="CACACA"/>
                </a:solidFill>
                <a:latin typeface="+mn-lt"/>
                <a:ea typeface="+mn-ea"/>
                <a:cs typeface="+mn-cs"/>
                <a:sym typeface="Arial"/>
              </a:defRPr>
            </a:lvl1pPr>
          </a:lstStyle>
          <a:p>
            <a:r>
              <a:t>Internal and Business Partner Use Only</a:t>
            </a:r>
          </a:p>
        </p:txBody>
      </p:sp>
      <p:pic>
        <p:nvPicPr>
          <p:cNvPr id="312" name="ibm_logo_dark blue-01.png" descr="ibm_logo_dark blue-01.png"/>
          <p:cNvPicPr>
            <a:picLocks noChangeAspect="1"/>
          </p:cNvPicPr>
          <p:nvPr/>
        </p:nvPicPr>
        <p:blipFill>
          <a:blip r:embed="rId2">
            <a:extLst/>
          </a:blip>
          <a:stretch>
            <a:fillRect/>
          </a:stretch>
        </p:blipFill>
        <p:spPr>
          <a:xfrm rot="5400000">
            <a:off x="11717319" y="6383320"/>
            <a:ext cx="190502" cy="504861"/>
          </a:xfrm>
          <a:prstGeom prst="rect">
            <a:avLst/>
          </a:prstGeom>
          <a:ln w="12700">
            <a:miter lim="400000"/>
          </a:ln>
        </p:spPr>
      </p:pic>
      <p:sp>
        <p:nvSpPr>
          <p:cNvPr id="313" name="Line"/>
          <p:cNvSpPr/>
          <p:nvPr/>
        </p:nvSpPr>
        <p:spPr>
          <a:xfrm>
            <a:off x="-1" y="6394450"/>
            <a:ext cx="12192003" cy="0"/>
          </a:xfrm>
          <a:prstGeom prst="line">
            <a:avLst/>
          </a:prstGeom>
          <a:ln w="25400">
            <a:solidFill>
              <a:schemeClr val="accent5"/>
            </a:solidFill>
            <a:miter/>
          </a:ln>
        </p:spPr>
        <p:txBody>
          <a:bodyPr lIns="45718" tIns="45718" rIns="45718" bIns="45718"/>
          <a:lstStyle/>
          <a:p>
            <a:endParaRPr/>
          </a:p>
        </p:txBody>
      </p:sp>
      <p:sp>
        <p:nvSpPr>
          <p:cNvPr id="314" name="Slide title"/>
          <p:cNvSpPr txBox="1">
            <a:spLocks noGrp="1"/>
          </p:cNvSpPr>
          <p:nvPr>
            <p:ph type="body" sz="quarter" idx="13"/>
          </p:nvPr>
        </p:nvSpPr>
        <p:spPr>
          <a:xfrm>
            <a:off x="254000" y="254000"/>
            <a:ext cx="4024249" cy="521223"/>
          </a:xfrm>
          <a:prstGeom prst="rect">
            <a:avLst/>
          </a:prstGeom>
        </p:spPr>
        <p:txBody>
          <a:bodyPr lIns="45718" tIns="45718" rIns="45718" bIns="45718"/>
          <a:lstStyle>
            <a:lvl1pPr defTabSz="777240">
              <a:lnSpc>
                <a:spcPct val="90000"/>
              </a:lnSpc>
              <a:defRPr sz="3000" b="1">
                <a:solidFill>
                  <a:schemeClr val="accent4"/>
                </a:solidFill>
              </a:defRPr>
            </a:lvl1pPr>
          </a:lstStyle>
          <a:p>
            <a:r>
              <a:t>Slide title</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Light Blank">
    <p:bg>
      <p:bgPr>
        <a:solidFill>
          <a:schemeClr val="accent2">
            <a:lumOff val="5588"/>
          </a:schemeClr>
        </a:solidFill>
        <a:effectLst/>
      </p:bgPr>
    </p:bg>
    <p:spTree>
      <p:nvGrpSpPr>
        <p:cNvPr id="1" name=""/>
        <p:cNvGrpSpPr/>
        <p:nvPr/>
      </p:nvGrpSpPr>
      <p:grpSpPr>
        <a:xfrm>
          <a:off x="0" y="0"/>
          <a:ext cx="0" cy="0"/>
          <a:chOff x="0" y="0"/>
          <a:chExt cx="0" cy="0"/>
        </a:xfrm>
      </p:grpSpPr>
      <p:sp>
        <p:nvSpPr>
          <p:cNvPr id="322" name="Rectangle 14"/>
          <p:cNvSpPr/>
          <p:nvPr userDrawn="1"/>
        </p:nvSpPr>
        <p:spPr>
          <a:xfrm>
            <a:off x="-2" y="6413500"/>
            <a:ext cx="12192004" cy="4445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n-lt"/>
                <a:ea typeface="+mn-ea"/>
                <a:cs typeface="+mn-cs"/>
                <a:sym typeface="Arial"/>
              </a:defRPr>
            </a:pPr>
            <a:endParaRPr/>
          </a:p>
        </p:txBody>
      </p:sp>
      <p:pic>
        <p:nvPicPr>
          <p:cNvPr id="323" name="ibm_logo_dark blue-01.png" descr="ibm_logo_dark blue-01.png"/>
          <p:cNvPicPr>
            <a:picLocks noChangeAspect="1"/>
          </p:cNvPicPr>
          <p:nvPr/>
        </p:nvPicPr>
        <p:blipFill>
          <a:blip r:embed="rId2">
            <a:extLst/>
          </a:blip>
          <a:stretch>
            <a:fillRect/>
          </a:stretch>
        </p:blipFill>
        <p:spPr>
          <a:xfrm rot="5400000">
            <a:off x="11717319" y="6383320"/>
            <a:ext cx="190502" cy="504861"/>
          </a:xfrm>
          <a:prstGeom prst="rect">
            <a:avLst/>
          </a:prstGeom>
          <a:ln w="12700">
            <a:miter lim="400000"/>
          </a:ln>
        </p:spPr>
      </p:pic>
      <p:sp>
        <p:nvSpPr>
          <p:cNvPr id="324" name="Line"/>
          <p:cNvSpPr/>
          <p:nvPr/>
        </p:nvSpPr>
        <p:spPr>
          <a:xfrm>
            <a:off x="-1" y="6394450"/>
            <a:ext cx="12192003" cy="0"/>
          </a:xfrm>
          <a:prstGeom prst="line">
            <a:avLst/>
          </a:prstGeom>
          <a:ln w="25400">
            <a:solidFill>
              <a:schemeClr val="accent5"/>
            </a:solidFill>
            <a:miter/>
          </a:ln>
        </p:spPr>
        <p:txBody>
          <a:bodyPr lIns="45718" tIns="45718" rIns="45718" bIns="45718"/>
          <a:lstStyle/>
          <a:p>
            <a:endParaRPr/>
          </a:p>
        </p:txBody>
      </p:sp>
      <p:sp>
        <p:nvSpPr>
          <p:cNvPr id="325" name="Subtitle 2"/>
          <p:cNvSpPr txBox="1"/>
          <p:nvPr/>
        </p:nvSpPr>
        <p:spPr>
          <a:xfrm>
            <a:off x="7768907" y="6512414"/>
            <a:ext cx="3643976"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lnSpc>
                <a:spcPct val="90000"/>
              </a:lnSpc>
              <a:defRPr sz="1200">
                <a:solidFill>
                  <a:srgbClr val="CACACA"/>
                </a:solidFill>
                <a:latin typeface="+mn-lt"/>
                <a:ea typeface="+mn-ea"/>
                <a:cs typeface="+mn-cs"/>
                <a:sym typeface="Arial"/>
              </a:defRPr>
            </a:lvl1pPr>
          </a:lstStyle>
          <a:p>
            <a:r>
              <a:t>Internal and Business Partner Use Only</a:t>
            </a:r>
          </a:p>
        </p:txBody>
      </p:sp>
      <p:sp>
        <p:nvSpPr>
          <p:cNvPr id="326" name="Slide title"/>
          <p:cNvSpPr txBox="1">
            <a:spLocks noGrp="1"/>
          </p:cNvSpPr>
          <p:nvPr>
            <p:ph type="body" sz="quarter" idx="13"/>
          </p:nvPr>
        </p:nvSpPr>
        <p:spPr>
          <a:xfrm>
            <a:off x="254000" y="254000"/>
            <a:ext cx="4024249" cy="521223"/>
          </a:xfrm>
          <a:prstGeom prst="rect">
            <a:avLst/>
          </a:prstGeom>
        </p:spPr>
        <p:txBody>
          <a:bodyPr lIns="45718" tIns="45718" rIns="45718" bIns="45718"/>
          <a:lstStyle>
            <a:lvl1pPr defTabSz="777240">
              <a:lnSpc>
                <a:spcPct val="90000"/>
              </a:lnSpc>
              <a:defRPr sz="3000" b="1">
                <a:solidFill>
                  <a:schemeClr val="accent4"/>
                </a:solidFill>
              </a:defRPr>
            </a:lvl1pPr>
          </a:lstStyle>
          <a:p>
            <a:r>
              <a:t>Slide title</a:t>
            </a:r>
          </a:p>
        </p:txBody>
      </p:sp>
      <p:sp>
        <p:nvSpPr>
          <p:cNvPr id="327" name="Subtitle 2"/>
          <p:cNvSpPr txBox="1"/>
          <p:nvPr/>
        </p:nvSpPr>
        <p:spPr>
          <a:xfrm>
            <a:off x="126999" y="6491337"/>
            <a:ext cx="1432509" cy="28882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ct val="90000"/>
              </a:lnSpc>
              <a:defRPr sz="1400">
                <a:solidFill>
                  <a:schemeClr val="accent4"/>
                </a:solidFill>
                <a:latin typeface="+mn-lt"/>
                <a:ea typeface="+mn-ea"/>
                <a:cs typeface="+mn-cs"/>
                <a:sym typeface="Arial"/>
              </a:defRPr>
            </a:pPr>
            <a:r>
              <a:t>IBM </a:t>
            </a:r>
            <a:r>
              <a:rPr b="1"/>
              <a:t>Cloud</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4"/>
          <p:cNvSpPr/>
          <p:nvPr/>
        </p:nvSpPr>
        <p:spPr>
          <a:xfrm>
            <a:off x="-2" y="6413500"/>
            <a:ext cx="12192004" cy="4445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n-lt"/>
                <a:ea typeface="+mn-ea"/>
                <a:cs typeface="+mn-cs"/>
                <a:sym typeface="Arial"/>
              </a:defRPr>
            </a:pPr>
            <a:endParaRPr/>
          </a:p>
        </p:txBody>
      </p:sp>
      <p:pic>
        <p:nvPicPr>
          <p:cNvPr id="3" name="ibm_logo_dark blue-01.png" descr="ibm_logo_dark blue-01.png"/>
          <p:cNvPicPr>
            <a:picLocks noChangeAspect="1"/>
          </p:cNvPicPr>
          <p:nvPr/>
        </p:nvPicPr>
        <p:blipFill>
          <a:blip r:embed="rId4">
            <a:extLst/>
          </a:blip>
          <a:stretch>
            <a:fillRect/>
          </a:stretch>
        </p:blipFill>
        <p:spPr>
          <a:xfrm rot="5400000">
            <a:off x="11717319" y="6383320"/>
            <a:ext cx="190502" cy="504861"/>
          </a:xfrm>
          <a:prstGeom prst="rect">
            <a:avLst/>
          </a:prstGeom>
          <a:ln w="12700">
            <a:miter lim="400000"/>
          </a:ln>
        </p:spPr>
      </p:pic>
      <p:sp>
        <p:nvSpPr>
          <p:cNvPr id="5" name="Subtitle 2"/>
          <p:cNvSpPr txBox="1"/>
          <p:nvPr/>
        </p:nvSpPr>
        <p:spPr>
          <a:xfrm>
            <a:off x="7768907" y="6512414"/>
            <a:ext cx="3643976"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lnSpc>
                <a:spcPct val="90000"/>
              </a:lnSpc>
              <a:defRPr sz="1200">
                <a:solidFill>
                  <a:srgbClr val="CACACA"/>
                </a:solidFill>
                <a:latin typeface="+mn-lt"/>
                <a:ea typeface="+mn-ea"/>
                <a:cs typeface="+mn-cs"/>
                <a:sym typeface="Arial"/>
              </a:defRPr>
            </a:lvl1pPr>
          </a:lstStyle>
          <a:p>
            <a:r>
              <a:t>Internal and Business Partner Use Only</a:t>
            </a:r>
          </a:p>
        </p:txBody>
      </p:sp>
      <p:sp>
        <p:nvSpPr>
          <p:cNvPr id="6" name="Subtitle 2"/>
          <p:cNvSpPr txBox="1"/>
          <p:nvPr/>
        </p:nvSpPr>
        <p:spPr>
          <a:xfrm>
            <a:off x="126999" y="6491337"/>
            <a:ext cx="1432509" cy="28882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ct val="90000"/>
              </a:lnSpc>
              <a:defRPr sz="1400">
                <a:solidFill>
                  <a:schemeClr val="accent4"/>
                </a:solidFill>
                <a:latin typeface="+mn-lt"/>
                <a:ea typeface="+mn-ea"/>
                <a:cs typeface="+mn-cs"/>
                <a:sym typeface="Arial"/>
              </a:defRPr>
            </a:pPr>
            <a:r>
              <a:t>IBM </a:t>
            </a:r>
            <a:r>
              <a:rPr b="1"/>
              <a:t>Cloud</a:t>
            </a:r>
          </a:p>
        </p:txBody>
      </p:sp>
      <p:sp>
        <p:nvSpPr>
          <p:cNvPr id="10" name="Line"/>
          <p:cNvSpPr/>
          <p:nvPr userDrawn="1"/>
        </p:nvSpPr>
        <p:spPr>
          <a:xfrm>
            <a:off x="-1" y="6394450"/>
            <a:ext cx="12192003" cy="0"/>
          </a:xfrm>
          <a:prstGeom prst="line">
            <a:avLst/>
          </a:prstGeom>
          <a:ln w="25400">
            <a:solidFill>
              <a:schemeClr val="accent5"/>
            </a:solidFill>
            <a:miter/>
          </a:ln>
        </p:spPr>
        <p:txBody>
          <a:bodyPr lIns="45718" tIns="45718" rIns="45718" bIns="45718"/>
          <a:lstStyle/>
          <a:p>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Lst>
  <p:transition spd="med"/>
  <p:txStyles>
    <p:titleStyle>
      <a:lvl1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1pPr>
      <a:lvl2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2pPr>
      <a:lvl3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3pPr>
      <a:lvl4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4pPr>
      <a:lvl5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5pPr>
      <a:lvl6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6pPr>
      <a:lvl7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7pPr>
      <a:lvl8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8pPr>
      <a:lvl9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9pPr>
    </p:titleStyle>
    <p:bodyStyle>
      <a:lvl1pPr marL="0" marR="0" indent="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1pPr>
      <a:lvl2pPr marL="0" marR="0" indent="635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2pPr>
      <a:lvl3pPr marL="0" marR="0" indent="1270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3pPr>
      <a:lvl4pPr marL="0" marR="0" indent="1905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4pPr>
      <a:lvl5pPr marL="0" marR="0" indent="2540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5pPr>
      <a:lvl6pPr marL="3370383" marR="0" indent="-195384"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6pPr>
      <a:lvl7pPr marL="4005383" marR="0" indent="-195383"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7pPr>
      <a:lvl8pPr marL="4640383" marR="0" indent="-195383"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8pPr>
      <a:lvl9pPr marL="5275383" marR="0" indent="-195383"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9pPr>
    </p:bodyStyle>
    <p:otherStyle>
      <a:lvl1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loud-icons-black-11.png" descr="cloud-icons-black-11.png">
            <a:extLst>
              <a:ext uri="{FF2B5EF4-FFF2-40B4-BE49-F238E27FC236}">
                <a16:creationId xmlns:a16="http://schemas.microsoft.com/office/drawing/2014/main" xmlns="" id="{8B47396E-85E9-4C22-A1FE-A1F9DE13EA82}"/>
              </a:ext>
            </a:extLst>
          </p:cNvPr>
          <p:cNvPicPr>
            <a:picLocks noChangeAspect="1"/>
          </p:cNvPicPr>
          <p:nvPr/>
        </p:nvPicPr>
        <p:blipFill>
          <a:blip r:embed="rId2">
            <a:extLst/>
          </a:blip>
          <a:stretch>
            <a:fillRect/>
          </a:stretch>
        </p:blipFill>
        <p:spPr>
          <a:xfrm>
            <a:off x="10217921" y="-22330"/>
            <a:ext cx="1439440" cy="846055"/>
          </a:xfrm>
          <a:prstGeom prst="rect">
            <a:avLst/>
          </a:prstGeom>
          <a:ln w="12700">
            <a:miter lim="400000"/>
          </a:ln>
        </p:spPr>
      </p:pic>
      <p:sp>
        <p:nvSpPr>
          <p:cNvPr id="533" name="Slide title"/>
          <p:cNvSpPr txBox="1">
            <a:spLocks noGrp="1"/>
          </p:cNvSpPr>
          <p:nvPr>
            <p:ph type="body" idx="13"/>
          </p:nvPr>
        </p:nvSpPr>
        <p:spPr>
          <a:xfrm>
            <a:off x="254000" y="186374"/>
            <a:ext cx="9599127" cy="521223"/>
          </a:xfrm>
          <a:prstGeom prst="rect">
            <a:avLst/>
          </a:prstGeom>
        </p:spPr>
        <p:txBody>
          <a:bodyPr/>
          <a:lstStyle/>
          <a:p>
            <a:r>
              <a:rPr lang="en-US" dirty="0"/>
              <a:t>DEMO – </a:t>
            </a:r>
            <a:r>
              <a:rPr lang="en-US" i="1" dirty="0" smtClean="0"/>
              <a:t>Watson Unified Search</a:t>
            </a:r>
            <a:r>
              <a:rPr lang="en-US" i="1" dirty="0" smtClean="0"/>
              <a:t> </a:t>
            </a:r>
            <a:endParaRPr i="1" dirty="0"/>
          </a:p>
        </p:txBody>
      </p:sp>
      <p:sp>
        <p:nvSpPr>
          <p:cNvPr id="2" name="TextBox 1">
            <a:extLst>
              <a:ext uri="{FF2B5EF4-FFF2-40B4-BE49-F238E27FC236}">
                <a16:creationId xmlns:a16="http://schemas.microsoft.com/office/drawing/2014/main" xmlns="" id="{A9622C9B-742F-4FEE-BE86-9A06CCCF9897}"/>
              </a:ext>
            </a:extLst>
          </p:cNvPr>
          <p:cNvSpPr txBox="1"/>
          <p:nvPr/>
        </p:nvSpPr>
        <p:spPr>
          <a:xfrm>
            <a:off x="254000" y="678396"/>
            <a:ext cx="11577216" cy="55399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r>
              <a:rPr kumimoji="0" lang="en-US" sz="1600" b="1" i="0" u="none" strike="noStrike" cap="none" spc="0" normalizeH="0" baseline="0" dirty="0">
                <a:ln>
                  <a:noFill/>
                </a:ln>
                <a:solidFill>
                  <a:srgbClr val="FF6400"/>
                </a:solidFill>
                <a:effectLst/>
                <a:uFillTx/>
                <a:latin typeface="+mn-lt"/>
                <a:ea typeface="+mj-ea"/>
                <a:cs typeface="+mj-cs"/>
                <a:sym typeface="Calibri"/>
              </a:rPr>
              <a:t>Use </a:t>
            </a:r>
            <a:r>
              <a:rPr kumimoji="0" lang="en-US" sz="1600" b="1" i="0" u="none" strike="noStrike" cap="none" spc="0" normalizeH="0" baseline="0" dirty="0" smtClean="0">
                <a:ln>
                  <a:noFill/>
                </a:ln>
                <a:solidFill>
                  <a:srgbClr val="FF6400"/>
                </a:solidFill>
                <a:effectLst/>
                <a:uFillTx/>
                <a:latin typeface="+mn-lt"/>
                <a:ea typeface="+mj-ea"/>
                <a:cs typeface="+mj-cs"/>
                <a:sym typeface="Calibri"/>
              </a:rPr>
              <a:t>Case:</a:t>
            </a:r>
            <a:r>
              <a:rPr kumimoji="0" lang="en-US" sz="1600" b="1" i="0" u="none" strike="noStrike" cap="none" spc="0" normalizeH="0" dirty="0" smtClean="0">
                <a:ln>
                  <a:noFill/>
                </a:ln>
                <a:solidFill>
                  <a:srgbClr val="FF6400"/>
                </a:solidFill>
                <a:effectLst/>
                <a:uFillTx/>
                <a:latin typeface="+mn-lt"/>
                <a:ea typeface="+mj-ea"/>
                <a:cs typeface="+mj-cs"/>
                <a:sym typeface="Calibri"/>
              </a:rPr>
              <a:t> </a:t>
            </a:r>
            <a:r>
              <a:rPr lang="en-US" sz="1400" b="1" i="1" dirty="0" smtClean="0">
                <a:solidFill>
                  <a:srgbClr val="1C3649"/>
                </a:solidFill>
                <a:latin typeface="+mn-lt"/>
              </a:rPr>
              <a:t>Data Scientists and App Developers can collaborate seamlessly to utilize customer insight in real-time, and create cognitive applications that provide personalized user experiences – and meet the demands of Marketing to increase conversion/drive revenue.</a:t>
            </a:r>
            <a:endParaRPr kumimoji="0" lang="en-US" sz="1400" b="1" i="0" u="none" strike="noStrike" cap="none" spc="0" normalizeH="0" baseline="0" dirty="0">
              <a:ln>
                <a:noFill/>
              </a:ln>
              <a:solidFill>
                <a:srgbClr val="1C3649"/>
              </a:solidFill>
              <a:effectLst/>
              <a:uFillTx/>
              <a:latin typeface="+mn-lt"/>
              <a:sym typeface="Calibri"/>
            </a:endParaRPr>
          </a:p>
        </p:txBody>
      </p:sp>
      <p:graphicFrame>
        <p:nvGraphicFramePr>
          <p:cNvPr id="3" name="Table 2">
            <a:extLst>
              <a:ext uri="{FF2B5EF4-FFF2-40B4-BE49-F238E27FC236}">
                <a16:creationId xmlns:a16="http://schemas.microsoft.com/office/drawing/2014/main" xmlns="" id="{98882345-F19C-47BC-AAD1-32F63C45946D}"/>
              </a:ext>
            </a:extLst>
          </p:cNvPr>
          <p:cNvGraphicFramePr>
            <a:graphicFrameLocks noGrp="1"/>
          </p:cNvGraphicFramePr>
          <p:nvPr>
            <p:extLst>
              <p:ext uri="{D42A27DB-BD31-4B8C-83A1-F6EECF244321}">
                <p14:modId xmlns:p14="http://schemas.microsoft.com/office/powerpoint/2010/main" val="60405588"/>
              </p:ext>
            </p:extLst>
          </p:nvPr>
        </p:nvGraphicFramePr>
        <p:xfrm>
          <a:off x="359438" y="1462688"/>
          <a:ext cx="5609560" cy="2072803"/>
        </p:xfrm>
        <a:graphic>
          <a:graphicData uri="http://schemas.openxmlformats.org/drawingml/2006/table">
            <a:tbl>
              <a:tblPr firstRow="1" bandRow="1">
                <a:tableStyleId>{5940675A-B579-460E-94D1-54222C63F5DA}</a:tableStyleId>
              </a:tblPr>
              <a:tblGrid>
                <a:gridCol w="1952529">
                  <a:extLst>
                    <a:ext uri="{9D8B030D-6E8A-4147-A177-3AD203B41FA5}">
                      <a16:colId xmlns:a16="http://schemas.microsoft.com/office/drawing/2014/main" xmlns="" val="1728495146"/>
                    </a:ext>
                  </a:extLst>
                </a:gridCol>
                <a:gridCol w="3657031">
                  <a:extLst>
                    <a:ext uri="{9D8B030D-6E8A-4147-A177-3AD203B41FA5}">
                      <a16:colId xmlns:a16="http://schemas.microsoft.com/office/drawing/2014/main" xmlns="" val="3127262732"/>
                    </a:ext>
                  </a:extLst>
                </a:gridCol>
              </a:tblGrid>
              <a:tr h="304800">
                <a:tc>
                  <a:txBody>
                    <a:bodyPr/>
                    <a:lstStyle/>
                    <a:p>
                      <a:r>
                        <a:rPr lang="en-US" sz="1400" dirty="0">
                          <a:solidFill>
                            <a:srgbClr val="1C3649"/>
                          </a:solidFill>
                        </a:rPr>
                        <a:t>Persona(s)</a:t>
                      </a:r>
                    </a:p>
                  </a:txBody>
                  <a:tcPr>
                    <a:solidFill>
                      <a:srgbClr val="EBE8EB"/>
                    </a:solidFill>
                  </a:tcPr>
                </a:tc>
                <a:tc>
                  <a:txBody>
                    <a:bodyPr/>
                    <a:lstStyle/>
                    <a:p>
                      <a:r>
                        <a:rPr lang="en-US" sz="1400" dirty="0">
                          <a:solidFill>
                            <a:srgbClr val="1C3649"/>
                          </a:solidFill>
                        </a:rPr>
                        <a:t>Business Problem Statement(s)</a:t>
                      </a:r>
                    </a:p>
                  </a:txBody>
                  <a:tcPr>
                    <a:solidFill>
                      <a:srgbClr val="EBE8EB"/>
                    </a:solidFill>
                  </a:tcPr>
                </a:tc>
                <a:extLst>
                  <a:ext uri="{0D108BD9-81ED-4DB2-BD59-A6C34878D82A}">
                    <a16:rowId xmlns:a16="http://schemas.microsoft.com/office/drawing/2014/main" xmlns="" val="1136809125"/>
                  </a:ext>
                </a:extLst>
              </a:tr>
              <a:tr h="822959">
                <a:tc>
                  <a:txBody>
                    <a:bodyPr/>
                    <a:lstStyle/>
                    <a:p>
                      <a:r>
                        <a:rPr lang="en-US" b="0" i="1" dirty="0" smtClean="0">
                          <a:solidFill>
                            <a:srgbClr val="1C3649"/>
                          </a:solidFill>
                        </a:rPr>
                        <a:t>Data</a:t>
                      </a:r>
                      <a:r>
                        <a:rPr lang="en-US" b="0" i="1" baseline="0" dirty="0" smtClean="0">
                          <a:solidFill>
                            <a:srgbClr val="1C3649"/>
                          </a:solidFill>
                        </a:rPr>
                        <a:t> Scientist/App Developer</a:t>
                      </a:r>
                      <a:endParaRPr lang="en-US" b="0" i="1" dirty="0">
                        <a:solidFill>
                          <a:srgbClr val="1C3649"/>
                        </a:solidFill>
                      </a:endParaRPr>
                    </a:p>
                  </a:txBody>
                  <a:tcPr>
                    <a:solidFill>
                      <a:srgbClr val="A9CBEA"/>
                    </a:solidFill>
                  </a:tcPr>
                </a:tc>
                <a:tc>
                  <a:txBody>
                    <a:bodyPr/>
                    <a:lstStyle/>
                    <a:p>
                      <a:r>
                        <a:rPr lang="en-US" b="0" i="1" dirty="0" smtClean="0">
                          <a:solidFill>
                            <a:srgbClr val="1C3649"/>
                          </a:solidFill>
                        </a:rPr>
                        <a:t>Need </a:t>
                      </a:r>
                      <a:r>
                        <a:rPr lang="en-US" b="0" i="1" baseline="0" dirty="0" smtClean="0">
                          <a:solidFill>
                            <a:srgbClr val="1C3649"/>
                          </a:solidFill>
                        </a:rPr>
                        <a:t>to use the data that we are</a:t>
                      </a:r>
                      <a:endParaRPr lang="en-US" b="0" i="1" dirty="0" smtClean="0">
                        <a:solidFill>
                          <a:srgbClr val="1C3649"/>
                        </a:solidFill>
                      </a:endParaRPr>
                    </a:p>
                    <a:p>
                      <a:r>
                        <a:rPr lang="en-US" b="1" i="1" baseline="0" dirty="0" smtClean="0">
                          <a:solidFill>
                            <a:srgbClr val="1C3649"/>
                          </a:solidFill>
                        </a:rPr>
                        <a:t>continuously</a:t>
                      </a:r>
                      <a:r>
                        <a:rPr lang="en-US" b="0" i="1" baseline="0" dirty="0" smtClean="0">
                          <a:solidFill>
                            <a:srgbClr val="1C3649"/>
                          </a:solidFill>
                        </a:rPr>
                        <a:t> collecting to create predictive models. How can we use these models alongside cognitive APIs to improve our mobile app?</a:t>
                      </a:r>
                      <a:endParaRPr lang="en-US" b="0" i="1" dirty="0">
                        <a:solidFill>
                          <a:srgbClr val="1C3649"/>
                        </a:solidFill>
                      </a:endParaRPr>
                    </a:p>
                  </a:txBody>
                  <a:tcPr>
                    <a:solidFill>
                      <a:srgbClr val="A9CBEA"/>
                    </a:solidFill>
                  </a:tcPr>
                </a:tc>
                <a:extLst>
                  <a:ext uri="{0D108BD9-81ED-4DB2-BD59-A6C34878D82A}">
                    <a16:rowId xmlns:a16="http://schemas.microsoft.com/office/drawing/2014/main" xmlns="" val="2567080842"/>
                  </a:ext>
                </a:extLst>
              </a:tr>
              <a:tr h="640080">
                <a:tc>
                  <a:txBody>
                    <a:bodyPr/>
                    <a:lstStyle/>
                    <a:p>
                      <a:r>
                        <a:rPr lang="en-US" b="0" i="1" dirty="0" smtClean="0">
                          <a:solidFill>
                            <a:srgbClr val="1C3649"/>
                          </a:solidFill>
                        </a:rPr>
                        <a:t>Director of Marketing</a:t>
                      </a:r>
                      <a:endParaRPr lang="en-US" b="0" i="1" dirty="0">
                        <a:solidFill>
                          <a:srgbClr val="1C3649"/>
                        </a:solidFill>
                      </a:endParaRPr>
                    </a:p>
                  </a:txBody>
                  <a:tcPr>
                    <a:solidFill>
                      <a:srgbClr val="A9CBEA"/>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baseline="0" dirty="0" smtClean="0">
                          <a:solidFill>
                            <a:srgbClr val="1C3649"/>
                          </a:solidFill>
                        </a:rPr>
                        <a:t>We need to increase our in-app ticket conversion</a:t>
                      </a:r>
                      <a:r>
                        <a:rPr lang="is-IS" b="0" i="1" baseline="0" dirty="0" smtClean="0">
                          <a:solidFill>
                            <a:srgbClr val="1C3649"/>
                          </a:solidFill>
                        </a:rPr>
                        <a:t>…</a:t>
                      </a:r>
                      <a:r>
                        <a:rPr lang="en-US" b="0" i="1" baseline="0" dirty="0" smtClean="0">
                          <a:solidFill>
                            <a:srgbClr val="1C3649"/>
                          </a:solidFill>
                        </a:rPr>
                        <a:t> </a:t>
                      </a:r>
                      <a:endParaRPr lang="en-US" b="0" i="1" dirty="0" smtClean="0">
                        <a:solidFill>
                          <a:srgbClr val="1C3649"/>
                        </a:solidFill>
                      </a:endParaRPr>
                    </a:p>
                    <a:p>
                      <a:r>
                        <a:rPr lang="en-US" b="0" i="1" dirty="0" smtClean="0">
                          <a:solidFill>
                            <a:srgbClr val="1C3649"/>
                          </a:solidFill>
                        </a:rPr>
                        <a:t>How can we lose</a:t>
                      </a:r>
                      <a:r>
                        <a:rPr lang="en-US" b="0" i="1" baseline="0" dirty="0" smtClean="0">
                          <a:solidFill>
                            <a:srgbClr val="1C3649"/>
                          </a:solidFill>
                        </a:rPr>
                        <a:t> this ‘One size fits all’ approach, and focus on marketing to a segment of ONE?</a:t>
                      </a:r>
                      <a:endParaRPr lang="en-US" b="0" i="1" dirty="0">
                        <a:solidFill>
                          <a:srgbClr val="1C3649"/>
                        </a:solidFill>
                      </a:endParaRPr>
                    </a:p>
                  </a:txBody>
                  <a:tcPr>
                    <a:solidFill>
                      <a:srgbClr val="A9CBEA"/>
                    </a:solidFill>
                  </a:tcPr>
                </a:tc>
                <a:extLst>
                  <a:ext uri="{0D108BD9-81ED-4DB2-BD59-A6C34878D82A}">
                    <a16:rowId xmlns:a16="http://schemas.microsoft.com/office/drawing/2014/main" xmlns="" val="2030922368"/>
                  </a:ext>
                </a:extLst>
              </a:tr>
              <a:tr h="304963">
                <a:tc gridSpan="2">
                  <a:txBody>
                    <a:bodyPr/>
                    <a:lstStyle/>
                    <a:p>
                      <a:r>
                        <a:rPr lang="en-US" i="0" dirty="0">
                          <a:solidFill>
                            <a:srgbClr val="1C3649"/>
                          </a:solidFill>
                        </a:rPr>
                        <a:t>Industry Application: </a:t>
                      </a:r>
                      <a:r>
                        <a:rPr lang="en-US" b="0" i="1" dirty="0" smtClean="0">
                          <a:solidFill>
                            <a:srgbClr val="1C3649"/>
                          </a:solidFill>
                        </a:rPr>
                        <a:t>Media &amp; Entertainment, Cross Industry</a:t>
                      </a:r>
                      <a:endParaRPr lang="en-US" b="0" i="1" dirty="0">
                        <a:solidFill>
                          <a:srgbClr val="1C3649"/>
                        </a:solidFill>
                      </a:endParaRPr>
                    </a:p>
                  </a:txBody>
                  <a:tcPr>
                    <a:solidFill>
                      <a:srgbClr val="A9CBEA"/>
                    </a:solidFill>
                  </a:tcPr>
                </a:tc>
                <a:tc hMerge="1">
                  <a:txBody>
                    <a:bodyPr/>
                    <a:lstStyle/>
                    <a:p>
                      <a:endParaRPr lang="en-US" dirty="0"/>
                    </a:p>
                  </a:txBody>
                  <a:tcPr>
                    <a:solidFill>
                      <a:srgbClr val="A9CBEA"/>
                    </a:solidFill>
                  </a:tcPr>
                </a:tc>
                <a:extLst>
                  <a:ext uri="{0D108BD9-81ED-4DB2-BD59-A6C34878D82A}">
                    <a16:rowId xmlns:a16="http://schemas.microsoft.com/office/drawing/2014/main" xmlns="" val="3199864730"/>
                  </a:ext>
                </a:extLst>
              </a:tr>
            </a:tbl>
          </a:graphicData>
        </a:graphic>
      </p:graphicFrame>
      <p:sp>
        <p:nvSpPr>
          <p:cNvPr id="5" name="Rectangle 4">
            <a:extLst>
              <a:ext uri="{FF2B5EF4-FFF2-40B4-BE49-F238E27FC236}">
                <a16:creationId xmlns:a16="http://schemas.microsoft.com/office/drawing/2014/main" xmlns="" id="{DBB2D269-6809-41CC-9433-1259D0B1A978}"/>
              </a:ext>
            </a:extLst>
          </p:cNvPr>
          <p:cNvSpPr/>
          <p:nvPr/>
        </p:nvSpPr>
        <p:spPr>
          <a:xfrm>
            <a:off x="2662153" y="1128826"/>
            <a:ext cx="684803" cy="369332"/>
          </a:xfrm>
          <a:prstGeom prst="rect">
            <a:avLst/>
          </a:prstGeom>
        </p:spPr>
        <p:txBody>
          <a:bodyPr wrap="none">
            <a:spAutoFit/>
          </a:bodyPr>
          <a:lstStyle/>
          <a:p>
            <a:r>
              <a:rPr lang="en-US" b="1" dirty="0">
                <a:solidFill>
                  <a:srgbClr val="FF6400"/>
                </a:solidFill>
                <a:latin typeface="+mn-lt"/>
              </a:rPr>
              <a:t>Who</a:t>
            </a:r>
            <a:endParaRPr lang="en-US" b="1" dirty="0">
              <a:latin typeface="+mn-lt"/>
            </a:endParaRPr>
          </a:p>
        </p:txBody>
      </p:sp>
      <p:graphicFrame>
        <p:nvGraphicFramePr>
          <p:cNvPr id="7" name="Table 6">
            <a:extLst>
              <a:ext uri="{FF2B5EF4-FFF2-40B4-BE49-F238E27FC236}">
                <a16:creationId xmlns:a16="http://schemas.microsoft.com/office/drawing/2014/main" xmlns="" id="{6B0DC4C7-E8F8-4489-B3C7-5BE85D6996D8}"/>
              </a:ext>
            </a:extLst>
          </p:cNvPr>
          <p:cNvGraphicFramePr>
            <a:graphicFrameLocks noGrp="1"/>
          </p:cNvGraphicFramePr>
          <p:nvPr>
            <p:extLst>
              <p:ext uri="{D42A27DB-BD31-4B8C-83A1-F6EECF244321}">
                <p14:modId xmlns:p14="http://schemas.microsoft.com/office/powerpoint/2010/main" val="91522617"/>
              </p:ext>
            </p:extLst>
          </p:nvPr>
        </p:nvGraphicFramePr>
        <p:xfrm>
          <a:off x="359439" y="3819524"/>
          <a:ext cx="5609559" cy="2485410"/>
        </p:xfrm>
        <a:graphic>
          <a:graphicData uri="http://schemas.openxmlformats.org/drawingml/2006/table">
            <a:tbl>
              <a:tblPr firstRow="1" bandRow="1">
                <a:tableStyleId>{5940675A-B579-460E-94D1-54222C63F5DA}</a:tableStyleId>
              </a:tblPr>
              <a:tblGrid>
                <a:gridCol w="5609559">
                  <a:extLst>
                    <a:ext uri="{9D8B030D-6E8A-4147-A177-3AD203B41FA5}">
                      <a16:colId xmlns:a16="http://schemas.microsoft.com/office/drawing/2014/main" xmlns="" val="1728495146"/>
                    </a:ext>
                  </a:extLst>
                </a:gridCol>
              </a:tblGrid>
              <a:tr h="307696">
                <a:tc>
                  <a:txBody>
                    <a:bodyPr/>
                    <a:lstStyle/>
                    <a:p>
                      <a:r>
                        <a:rPr lang="en-US" sz="1400" dirty="0">
                          <a:solidFill>
                            <a:srgbClr val="1C3649"/>
                          </a:solidFill>
                        </a:rPr>
                        <a:t>Use Case Overview</a:t>
                      </a:r>
                    </a:p>
                  </a:txBody>
                  <a:tcPr>
                    <a:solidFill>
                      <a:srgbClr val="EBE8EB"/>
                    </a:solidFill>
                  </a:tcPr>
                </a:tc>
                <a:extLst>
                  <a:ext uri="{0D108BD9-81ED-4DB2-BD59-A6C34878D82A}">
                    <a16:rowId xmlns:a16="http://schemas.microsoft.com/office/drawing/2014/main" xmlns="" val="1136809125"/>
                  </a:ext>
                </a:extLst>
              </a:tr>
              <a:tr h="21777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cap="none" normalizeH="0" baseline="0" dirty="0" smtClean="0">
                          <a:ln>
                            <a:noFill/>
                          </a:ln>
                          <a:solidFill>
                            <a:srgbClr val="1C3649"/>
                          </a:solidFill>
                          <a:effectLst/>
                          <a:latin typeface="Arial" panose="020B0604020202020204" pitchFamily="34" charset="0"/>
                          <a:ea typeface="SimSun" pitchFamily="2" charset="-122"/>
                          <a:cs typeface="Arial" panose="020B0604020202020204" pitchFamily="34" charset="0"/>
                        </a:rPr>
                        <a:t>With customer data being collected every second – from multiple sources, it can be challenging to grasp and put to work in a way that positively impacts the user experience. The ability to do this in real-time is critical. Watson Unified Search simplifies the process for collecting information on the end user (Who are they? What do they like? Where are they in relation to nearby events?), and incorporating machine learning/natural language understanding to power a cognitive application which displays personalized event promotions.</a:t>
                      </a:r>
                      <a:endParaRPr kumimoji="0" lang="en-US" sz="1200" b="0" i="1" u="none" strike="noStrike" cap="none" normalizeH="0" baseline="0" dirty="0">
                        <a:ln>
                          <a:noFill/>
                        </a:ln>
                        <a:solidFill>
                          <a:srgbClr val="1C3649"/>
                        </a:solidFill>
                        <a:effectLst/>
                        <a:latin typeface="Arial" panose="020B0604020202020204" pitchFamily="34" charset="0"/>
                        <a:ea typeface="SimSun" pitchFamily="2" charset="-122"/>
                        <a:cs typeface="Arial" panose="020B0604020202020204" pitchFamily="34" charset="0"/>
                      </a:endParaRPr>
                    </a:p>
                    <a:p>
                      <a:endParaRPr lang="en-US" i="1" dirty="0">
                        <a:solidFill>
                          <a:srgbClr val="1C3649"/>
                        </a:solidFill>
                      </a:endParaRPr>
                    </a:p>
                  </a:txBody>
                  <a:tcPr>
                    <a:solidFill>
                      <a:srgbClr val="A9CBEA"/>
                    </a:solidFill>
                  </a:tcPr>
                </a:tc>
                <a:extLst>
                  <a:ext uri="{0D108BD9-81ED-4DB2-BD59-A6C34878D82A}">
                    <a16:rowId xmlns:a16="http://schemas.microsoft.com/office/drawing/2014/main" xmlns="" val="2567080842"/>
                  </a:ext>
                </a:extLst>
              </a:tr>
            </a:tbl>
          </a:graphicData>
        </a:graphic>
      </p:graphicFrame>
      <p:sp>
        <p:nvSpPr>
          <p:cNvPr id="8" name="Rectangle 7">
            <a:extLst>
              <a:ext uri="{FF2B5EF4-FFF2-40B4-BE49-F238E27FC236}">
                <a16:creationId xmlns:a16="http://schemas.microsoft.com/office/drawing/2014/main" xmlns="" id="{92B2B571-C2E8-4B0E-A33A-5AF959CCC995}"/>
              </a:ext>
            </a:extLst>
          </p:cNvPr>
          <p:cNvSpPr/>
          <p:nvPr/>
        </p:nvSpPr>
        <p:spPr>
          <a:xfrm>
            <a:off x="2630094" y="3487317"/>
            <a:ext cx="748923" cy="369332"/>
          </a:xfrm>
          <a:prstGeom prst="rect">
            <a:avLst/>
          </a:prstGeom>
        </p:spPr>
        <p:txBody>
          <a:bodyPr wrap="none">
            <a:spAutoFit/>
          </a:bodyPr>
          <a:lstStyle/>
          <a:p>
            <a:r>
              <a:rPr lang="en-US" b="1" dirty="0">
                <a:solidFill>
                  <a:srgbClr val="FF6400"/>
                </a:solidFill>
                <a:latin typeface="+mn-lt"/>
              </a:rPr>
              <a:t>What</a:t>
            </a:r>
            <a:endParaRPr lang="en-US" b="1" dirty="0">
              <a:latin typeface="+mn-lt"/>
            </a:endParaRPr>
          </a:p>
        </p:txBody>
      </p:sp>
      <p:graphicFrame>
        <p:nvGraphicFramePr>
          <p:cNvPr id="9" name="Table 8">
            <a:extLst>
              <a:ext uri="{FF2B5EF4-FFF2-40B4-BE49-F238E27FC236}">
                <a16:creationId xmlns:a16="http://schemas.microsoft.com/office/drawing/2014/main" xmlns="" id="{D5B8636C-67A0-4FBD-B61B-3F3B3FEEFAF4}"/>
              </a:ext>
            </a:extLst>
          </p:cNvPr>
          <p:cNvGraphicFramePr>
            <a:graphicFrameLocks noGrp="1"/>
          </p:cNvGraphicFramePr>
          <p:nvPr>
            <p:extLst>
              <p:ext uri="{D42A27DB-BD31-4B8C-83A1-F6EECF244321}">
                <p14:modId xmlns:p14="http://schemas.microsoft.com/office/powerpoint/2010/main" val="938466213"/>
              </p:ext>
            </p:extLst>
          </p:nvPr>
        </p:nvGraphicFramePr>
        <p:xfrm>
          <a:off x="6132947" y="1462257"/>
          <a:ext cx="5570116" cy="1866040"/>
        </p:xfrm>
        <a:graphic>
          <a:graphicData uri="http://schemas.openxmlformats.org/drawingml/2006/table">
            <a:tbl>
              <a:tblPr firstRow="1" bandRow="1">
                <a:tableStyleId>{5940675A-B579-460E-94D1-54222C63F5DA}</a:tableStyleId>
              </a:tblPr>
              <a:tblGrid>
                <a:gridCol w="5570116">
                  <a:extLst>
                    <a:ext uri="{9D8B030D-6E8A-4147-A177-3AD203B41FA5}">
                      <a16:colId xmlns:a16="http://schemas.microsoft.com/office/drawing/2014/main" xmlns="" val="1728495146"/>
                    </a:ext>
                  </a:extLst>
                </a:gridCol>
              </a:tblGrid>
              <a:tr h="309884">
                <a:tc>
                  <a:txBody>
                    <a:bodyPr/>
                    <a:lstStyle/>
                    <a:p>
                      <a:r>
                        <a:rPr lang="en-US" sz="1400" dirty="0">
                          <a:solidFill>
                            <a:srgbClr val="1C3649"/>
                          </a:solidFill>
                        </a:rPr>
                        <a:t>Business Value</a:t>
                      </a:r>
                    </a:p>
                  </a:txBody>
                  <a:tcPr>
                    <a:solidFill>
                      <a:srgbClr val="EBE8EB"/>
                    </a:solidFill>
                  </a:tcPr>
                </a:tc>
                <a:extLst>
                  <a:ext uri="{0D108BD9-81ED-4DB2-BD59-A6C34878D82A}">
                    <a16:rowId xmlns:a16="http://schemas.microsoft.com/office/drawing/2014/main" xmlns="" val="1136809125"/>
                  </a:ext>
                </a:extLst>
              </a:tr>
              <a:tr h="1556156">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200" b="0" i="1" u="none" strike="noStrike" cap="none" normalizeH="0" baseline="0" dirty="0" smtClean="0">
                          <a:ln>
                            <a:noFill/>
                          </a:ln>
                          <a:solidFill>
                            <a:srgbClr val="1C3649"/>
                          </a:solidFill>
                          <a:effectLst/>
                          <a:latin typeface="Arial" charset="0"/>
                          <a:ea typeface="SimSun" pitchFamily="2" charset="-122"/>
                          <a:cs typeface="SimSun" pitchFamily="2" charset="-122"/>
                        </a:rPr>
                        <a:t>Augment customer profile data with social media data, in-app behavior and geographic location (in real-time), to allow for a guided search experience and personalized event promotions –  </a:t>
                      </a:r>
                      <a:r>
                        <a:rPr kumimoji="0" lang="en-US" sz="1200" b="1" i="1" u="none" strike="noStrike" cap="none" normalizeH="0" baseline="0" dirty="0" smtClean="0">
                          <a:ln>
                            <a:noFill/>
                          </a:ln>
                          <a:solidFill>
                            <a:srgbClr val="1C3649"/>
                          </a:solidFill>
                          <a:effectLst/>
                          <a:latin typeface="Arial" charset="0"/>
                          <a:ea typeface="SimSun" pitchFamily="2" charset="-122"/>
                          <a:cs typeface="SimSun" pitchFamily="2" charset="-122"/>
                        </a:rPr>
                        <a:t>engaging the end user to spend more time in the mobile app – ultimately leading to an increase in customer satisfaction and ticket conversion rate $$.</a:t>
                      </a:r>
                      <a:endParaRPr lang="en-US" b="1" i="1" dirty="0">
                        <a:solidFill>
                          <a:srgbClr val="1C3649"/>
                        </a:solidFill>
                      </a:endParaRPr>
                    </a:p>
                    <a:p>
                      <a:endParaRPr lang="en-US" i="1" dirty="0">
                        <a:solidFill>
                          <a:srgbClr val="1C3649"/>
                        </a:solidFill>
                      </a:endParaRPr>
                    </a:p>
                    <a:p>
                      <a:endParaRPr lang="en-US" i="1" dirty="0">
                        <a:solidFill>
                          <a:srgbClr val="1C3649"/>
                        </a:solidFill>
                      </a:endParaRPr>
                    </a:p>
                    <a:p>
                      <a:endParaRPr lang="en-US" i="1" dirty="0">
                        <a:solidFill>
                          <a:srgbClr val="1C3649"/>
                        </a:solidFill>
                      </a:endParaRPr>
                    </a:p>
                  </a:txBody>
                  <a:tcPr>
                    <a:solidFill>
                      <a:srgbClr val="A9CBEA"/>
                    </a:solidFill>
                  </a:tcPr>
                </a:tc>
                <a:extLst>
                  <a:ext uri="{0D108BD9-81ED-4DB2-BD59-A6C34878D82A}">
                    <a16:rowId xmlns:a16="http://schemas.microsoft.com/office/drawing/2014/main" xmlns="" val="2567080842"/>
                  </a:ext>
                </a:extLst>
              </a:tr>
            </a:tbl>
          </a:graphicData>
        </a:graphic>
      </p:graphicFrame>
      <p:sp>
        <p:nvSpPr>
          <p:cNvPr id="10" name="Rectangle 9">
            <a:extLst>
              <a:ext uri="{FF2B5EF4-FFF2-40B4-BE49-F238E27FC236}">
                <a16:creationId xmlns:a16="http://schemas.microsoft.com/office/drawing/2014/main" xmlns="" id="{5C9DDF75-3A23-43D2-850B-03AEEEA5649C}"/>
              </a:ext>
            </a:extLst>
          </p:cNvPr>
          <p:cNvSpPr/>
          <p:nvPr/>
        </p:nvSpPr>
        <p:spPr>
          <a:xfrm>
            <a:off x="8517895" y="1128826"/>
            <a:ext cx="800219" cy="369332"/>
          </a:xfrm>
          <a:prstGeom prst="rect">
            <a:avLst/>
          </a:prstGeom>
        </p:spPr>
        <p:txBody>
          <a:bodyPr wrap="none">
            <a:spAutoFit/>
          </a:bodyPr>
          <a:lstStyle/>
          <a:p>
            <a:r>
              <a:rPr lang="en-US" b="1" dirty="0">
                <a:solidFill>
                  <a:srgbClr val="FF6400"/>
                </a:solidFill>
                <a:latin typeface="+mn-lt"/>
              </a:rPr>
              <a:t>WOW</a:t>
            </a:r>
            <a:endParaRPr lang="en-US" b="1" dirty="0">
              <a:latin typeface="+mn-lt"/>
            </a:endParaRPr>
          </a:p>
        </p:txBody>
      </p:sp>
      <p:graphicFrame>
        <p:nvGraphicFramePr>
          <p:cNvPr id="11" name="Table 10">
            <a:extLst>
              <a:ext uri="{FF2B5EF4-FFF2-40B4-BE49-F238E27FC236}">
                <a16:creationId xmlns:a16="http://schemas.microsoft.com/office/drawing/2014/main" xmlns="" id="{4393BAAC-7D25-4128-9204-425EA07BADCB}"/>
              </a:ext>
            </a:extLst>
          </p:cNvPr>
          <p:cNvGraphicFramePr>
            <a:graphicFrameLocks noGrp="1"/>
          </p:cNvGraphicFramePr>
          <p:nvPr>
            <p:extLst>
              <p:ext uri="{D42A27DB-BD31-4B8C-83A1-F6EECF244321}">
                <p14:modId xmlns:p14="http://schemas.microsoft.com/office/powerpoint/2010/main" val="1664714271"/>
              </p:ext>
            </p:extLst>
          </p:nvPr>
        </p:nvGraphicFramePr>
        <p:xfrm>
          <a:off x="6261100" y="3819524"/>
          <a:ext cx="5570116" cy="2546569"/>
        </p:xfrm>
        <a:graphic>
          <a:graphicData uri="http://schemas.openxmlformats.org/drawingml/2006/table">
            <a:tbl>
              <a:tblPr firstRow="1" bandRow="1">
                <a:tableStyleId>{5940675A-B579-460E-94D1-54222C63F5DA}</a:tableStyleId>
              </a:tblPr>
              <a:tblGrid>
                <a:gridCol w="5570116">
                  <a:extLst>
                    <a:ext uri="{9D8B030D-6E8A-4147-A177-3AD203B41FA5}">
                      <a16:colId xmlns:a16="http://schemas.microsoft.com/office/drawing/2014/main" xmlns="" val="1728495146"/>
                    </a:ext>
                  </a:extLst>
                </a:gridCol>
              </a:tblGrid>
              <a:tr h="319219">
                <a:tc>
                  <a:txBody>
                    <a:bodyPr/>
                    <a:lstStyle/>
                    <a:p>
                      <a:r>
                        <a:rPr lang="en-US" sz="1400" dirty="0">
                          <a:solidFill>
                            <a:srgbClr val="1C3649"/>
                          </a:solidFill>
                        </a:rPr>
                        <a:t>Implementation</a:t>
                      </a:r>
                    </a:p>
                  </a:txBody>
                  <a:tcPr>
                    <a:solidFill>
                      <a:srgbClr val="EBE8EB"/>
                    </a:solidFill>
                  </a:tcPr>
                </a:tc>
                <a:extLst>
                  <a:ext uri="{0D108BD9-81ED-4DB2-BD59-A6C34878D82A}">
                    <a16:rowId xmlns:a16="http://schemas.microsoft.com/office/drawing/2014/main" xmlns="" val="1136809125"/>
                  </a:ext>
                </a:extLst>
              </a:tr>
              <a:tr h="999764">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200" b="1" i="0" u="none" strike="noStrike" cap="none" normalizeH="0" baseline="0" dirty="0">
                          <a:ln>
                            <a:noFill/>
                          </a:ln>
                          <a:solidFill>
                            <a:schemeClr val="bg1"/>
                          </a:solidFill>
                          <a:effectLst/>
                          <a:latin typeface="Arial" charset="0"/>
                          <a:ea typeface="SimSun" pitchFamily="2" charset="-122"/>
                          <a:cs typeface="SimSun" pitchFamily="2" charset="-122"/>
                        </a:rPr>
                        <a:t>Demo Highlights: </a:t>
                      </a:r>
                      <a:r>
                        <a:rPr kumimoji="0" lang="en-US" sz="1200" b="0" i="1" u="none" strike="noStrike" cap="none" normalizeH="0" baseline="0" dirty="0" smtClean="0">
                          <a:ln>
                            <a:noFill/>
                          </a:ln>
                          <a:solidFill>
                            <a:schemeClr val="bg1"/>
                          </a:solidFill>
                          <a:effectLst/>
                          <a:latin typeface="Arial" charset="0"/>
                          <a:ea typeface="SimSun" pitchFamily="2" charset="-122"/>
                          <a:cs typeface="SimSun" pitchFamily="2" charset="-122"/>
                        </a:rPr>
                        <a:t>This WDP demonstration showcases how machine learning and cognitive APIs can work together to derive actionable insight from ALL of the data that is collected from mobile users.</a:t>
                      </a:r>
                      <a:endParaRPr kumimoji="0" lang="en-US" sz="1200" b="0" i="1" u="none" strike="noStrike" cap="none" normalizeH="0" baseline="0" dirty="0">
                        <a:ln>
                          <a:noFill/>
                        </a:ln>
                        <a:solidFill>
                          <a:srgbClr val="1C3649"/>
                        </a:solidFill>
                        <a:effectLst/>
                        <a:latin typeface="Arial" charset="0"/>
                        <a:ea typeface="SimSun" pitchFamily="2" charset="-122"/>
                        <a:cs typeface="SimSun" pitchFamily="2" charset="-122"/>
                      </a:endParaRPr>
                    </a:p>
                    <a:p>
                      <a:endParaRPr lang="en-US" i="1" dirty="0">
                        <a:solidFill>
                          <a:srgbClr val="1C3649"/>
                        </a:solidFill>
                      </a:endParaRPr>
                    </a:p>
                  </a:txBody>
                  <a:tcPr>
                    <a:solidFill>
                      <a:srgbClr val="437AAA"/>
                    </a:solidFill>
                  </a:tcPr>
                </a:tc>
                <a:extLst>
                  <a:ext uri="{0D108BD9-81ED-4DB2-BD59-A6C34878D82A}">
                    <a16:rowId xmlns:a16="http://schemas.microsoft.com/office/drawing/2014/main" xmlns="" val="2567080842"/>
                  </a:ext>
                </a:extLst>
              </a:tr>
              <a:tr h="5789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cap="none" normalizeH="0" baseline="0" dirty="0">
                          <a:ln>
                            <a:noFill/>
                          </a:ln>
                          <a:solidFill>
                            <a:schemeClr val="bg1"/>
                          </a:solidFill>
                          <a:effectLst/>
                          <a:latin typeface="Arial" charset="0"/>
                          <a:ea typeface="SimSun" pitchFamily="2" charset="-122"/>
                          <a:cs typeface="SimSun" pitchFamily="2" charset="-122"/>
                        </a:rPr>
                        <a:t>Demo Components:  </a:t>
                      </a:r>
                      <a:r>
                        <a:rPr kumimoji="0" lang="en-US" sz="1200" b="0" i="1" u="none" strike="noStrike" cap="none" normalizeH="0" baseline="0" dirty="0" smtClean="0">
                          <a:ln>
                            <a:noFill/>
                          </a:ln>
                          <a:solidFill>
                            <a:schemeClr val="bg1"/>
                          </a:solidFill>
                          <a:effectLst/>
                          <a:latin typeface="Arial" charset="0"/>
                          <a:ea typeface="SimSun" pitchFamily="2" charset="-122"/>
                          <a:cs typeface="SimSun" pitchFamily="2" charset="-122"/>
                        </a:rPr>
                        <a:t>Python Flask Boilerplate, Boiler plate for Node-RED, IBM DB2 on Cloud, IBM DSX, Watson Machine Learning, Watson Natural Language Understanding, Watson Discovery, Continuous Delivery</a:t>
                      </a:r>
                      <a:endParaRPr kumimoji="0" lang="en-US" sz="1200" b="0" i="1" u="none" strike="noStrike" cap="none" normalizeH="0" baseline="0" dirty="0">
                        <a:ln>
                          <a:noFill/>
                        </a:ln>
                        <a:solidFill>
                          <a:schemeClr val="bg1"/>
                        </a:solidFill>
                        <a:effectLst/>
                        <a:latin typeface="Arial" charset="0"/>
                        <a:ea typeface="SimSun" pitchFamily="2" charset="-122"/>
                        <a:cs typeface="SimSun" pitchFamily="2" charset="-122"/>
                      </a:endParaRPr>
                    </a:p>
                  </a:txBody>
                  <a:tcPr>
                    <a:solidFill>
                      <a:srgbClr val="437AAA"/>
                    </a:solidFill>
                  </a:tcPr>
                </a:tc>
                <a:extLst>
                  <a:ext uri="{0D108BD9-81ED-4DB2-BD59-A6C34878D82A}">
                    <a16:rowId xmlns:a16="http://schemas.microsoft.com/office/drawing/2014/main" xmlns="" val="1139742469"/>
                  </a:ext>
                </a:extLst>
              </a:tr>
              <a:tr h="293753">
                <a:tc>
                  <a:txBody>
                    <a:bodyPr/>
                    <a:lstStyle/>
                    <a:p>
                      <a:r>
                        <a:rPr lang="en-US" i="0" dirty="0">
                          <a:solidFill>
                            <a:schemeClr val="bg1"/>
                          </a:solidFill>
                        </a:rPr>
                        <a:t>Author(s):  </a:t>
                      </a:r>
                      <a:r>
                        <a:rPr lang="en-US" b="0" i="1" dirty="0" smtClean="0">
                          <a:solidFill>
                            <a:schemeClr val="bg1"/>
                          </a:solidFill>
                        </a:rPr>
                        <a:t>Lindsay Withers &amp; John Hurdle</a:t>
                      </a:r>
                      <a:endParaRPr lang="en-US" b="0" i="1" dirty="0">
                        <a:solidFill>
                          <a:schemeClr val="bg1"/>
                        </a:solidFill>
                      </a:endParaRPr>
                    </a:p>
                  </a:txBody>
                  <a:tcPr>
                    <a:solidFill>
                      <a:srgbClr val="437AAA"/>
                    </a:solidFill>
                  </a:tcPr>
                </a:tc>
                <a:extLst>
                  <a:ext uri="{0D108BD9-81ED-4DB2-BD59-A6C34878D82A}">
                    <a16:rowId xmlns:a16="http://schemas.microsoft.com/office/drawing/2014/main" xmlns="" val="3383373431"/>
                  </a:ext>
                </a:extLst>
              </a:tr>
              <a:tr h="293753">
                <a:tc>
                  <a:txBody>
                    <a:bodyPr/>
                    <a:lstStyle/>
                    <a:p>
                      <a:r>
                        <a:rPr lang="en-US" sz="1200" b="1" i="0" dirty="0">
                          <a:solidFill>
                            <a:schemeClr val="bg1"/>
                          </a:solidFill>
                        </a:rPr>
                        <a:t>Internal</a:t>
                      </a:r>
                      <a:r>
                        <a:rPr lang="en-US" sz="1200" i="1" dirty="0">
                          <a:solidFill>
                            <a:schemeClr val="bg1"/>
                          </a:solidFill>
                        </a:rPr>
                        <a:t>: </a:t>
                      </a:r>
                      <a:r>
                        <a:rPr lang="en-US" sz="1200" b="0" i="1" dirty="0" smtClean="0">
                          <a:solidFill>
                            <a:schemeClr val="bg1"/>
                          </a:solidFill>
                        </a:rPr>
                        <a:t>Yes  </a:t>
                      </a:r>
                      <a:r>
                        <a:rPr lang="en-US" sz="1200" b="1" i="0" baseline="0" dirty="0" smtClean="0">
                          <a:solidFill>
                            <a:schemeClr val="bg1"/>
                          </a:solidFill>
                        </a:rPr>
                        <a:t>  </a:t>
                      </a:r>
                      <a:r>
                        <a:rPr lang="en-US" sz="1200" i="0" dirty="0">
                          <a:solidFill>
                            <a:schemeClr val="bg1"/>
                          </a:solidFill>
                        </a:rPr>
                        <a:t>BP Facing: </a:t>
                      </a:r>
                      <a:r>
                        <a:rPr lang="en-US" sz="1200" b="0" i="1" dirty="0" smtClean="0">
                          <a:solidFill>
                            <a:schemeClr val="bg1"/>
                          </a:solidFill>
                        </a:rPr>
                        <a:t>Yes</a:t>
                      </a:r>
                      <a:r>
                        <a:rPr lang="en-US" sz="1200" i="0" dirty="0" smtClean="0">
                          <a:solidFill>
                            <a:schemeClr val="bg1"/>
                          </a:solidFill>
                        </a:rPr>
                        <a:t>   </a:t>
                      </a:r>
                      <a:r>
                        <a:rPr lang="en-US" sz="1200" i="0" dirty="0">
                          <a:solidFill>
                            <a:schemeClr val="bg1"/>
                          </a:solidFill>
                        </a:rPr>
                        <a:t>Customer Facing: </a:t>
                      </a:r>
                      <a:r>
                        <a:rPr lang="en-US" sz="1200" b="0" i="1" dirty="0" smtClean="0">
                          <a:solidFill>
                            <a:schemeClr val="bg1"/>
                          </a:solidFill>
                        </a:rPr>
                        <a:t>Yes</a:t>
                      </a:r>
                      <a:endParaRPr lang="en-US" sz="1200" i="0" dirty="0">
                        <a:solidFill>
                          <a:schemeClr val="bg1"/>
                        </a:solidFill>
                      </a:endParaRPr>
                    </a:p>
                  </a:txBody>
                  <a:tcPr>
                    <a:solidFill>
                      <a:srgbClr val="437AAA"/>
                    </a:solidFill>
                  </a:tcPr>
                </a:tc>
                <a:extLst>
                  <a:ext uri="{0D108BD9-81ED-4DB2-BD59-A6C34878D82A}">
                    <a16:rowId xmlns:a16="http://schemas.microsoft.com/office/drawing/2014/main" xmlns="" val="412830531"/>
                  </a:ext>
                </a:extLst>
              </a:tr>
            </a:tbl>
          </a:graphicData>
        </a:graphic>
      </p:graphicFrame>
      <p:sp>
        <p:nvSpPr>
          <p:cNvPr id="12" name="Rectangle 11">
            <a:extLst>
              <a:ext uri="{FF2B5EF4-FFF2-40B4-BE49-F238E27FC236}">
                <a16:creationId xmlns:a16="http://schemas.microsoft.com/office/drawing/2014/main" xmlns="" id="{444C1DD9-0EDF-47AF-9909-1641C7DA3208}"/>
              </a:ext>
            </a:extLst>
          </p:cNvPr>
          <p:cNvSpPr/>
          <p:nvPr/>
        </p:nvSpPr>
        <p:spPr>
          <a:xfrm>
            <a:off x="8582016" y="3492039"/>
            <a:ext cx="671979" cy="369332"/>
          </a:xfrm>
          <a:prstGeom prst="rect">
            <a:avLst/>
          </a:prstGeom>
        </p:spPr>
        <p:txBody>
          <a:bodyPr wrap="none">
            <a:spAutoFit/>
          </a:bodyPr>
          <a:lstStyle/>
          <a:p>
            <a:r>
              <a:rPr lang="en-US" b="1" dirty="0">
                <a:solidFill>
                  <a:srgbClr val="FF6400"/>
                </a:solidFill>
                <a:latin typeface="+mn-lt"/>
              </a:rPr>
              <a:t>How</a:t>
            </a:r>
            <a:endParaRPr lang="en-US" b="1" dirty="0">
              <a:latin typeface="+mn-lt"/>
            </a:endParaRPr>
          </a:p>
        </p:txBody>
      </p:sp>
      <p:sp>
        <p:nvSpPr>
          <p:cNvPr id="14" name="Rectangle 13">
            <a:extLst>
              <a:ext uri="{FF2B5EF4-FFF2-40B4-BE49-F238E27FC236}">
                <a16:creationId xmlns:a16="http://schemas.microsoft.com/office/drawing/2014/main" xmlns="" id="{61782219-CFC9-46A4-BFFE-1A00658C1971}"/>
              </a:ext>
            </a:extLst>
          </p:cNvPr>
          <p:cNvSpPr/>
          <p:nvPr/>
        </p:nvSpPr>
        <p:spPr>
          <a:xfrm>
            <a:off x="10365313" y="308429"/>
            <a:ext cx="1465903" cy="338554"/>
          </a:xfrm>
          <a:prstGeom prst="rect">
            <a:avLst/>
          </a:prstGeom>
        </p:spPr>
        <p:txBody>
          <a:bodyPr wrap="square">
            <a:spAutoFit/>
          </a:bodyPr>
          <a:lstStyle/>
          <a:p>
            <a:r>
              <a:rPr lang="en-US" sz="1600" b="1" dirty="0">
                <a:solidFill>
                  <a:srgbClr val="1C3649"/>
                </a:solidFill>
                <a:latin typeface="+mn-lt"/>
              </a:rPr>
              <a:t>WOW Card</a:t>
            </a:r>
            <a:endParaRPr lang="en-US" sz="1600" b="1" dirty="0">
              <a:latin typeface="+mn-lt"/>
            </a:endParaRPr>
          </a:p>
        </p:txBody>
      </p:sp>
    </p:spTree>
    <p:extLst>
      <p:ext uri="{BB962C8B-B14F-4D97-AF65-F5344CB8AC3E}">
        <p14:creationId xmlns:p14="http://schemas.microsoft.com/office/powerpoint/2010/main" val="850865198"/>
      </p:ext>
    </p:extLst>
  </p:cSld>
  <p:clrMapOvr>
    <a:masterClrMapping/>
  </p:clrMapOvr>
  <p:transition spd="med"/>
</p:sld>
</file>

<file path=ppt/theme/theme1.xml><?xml version="1.0" encoding="utf-8"?>
<a:theme xmlns:a="http://schemas.openxmlformats.org/drawingml/2006/main" name="IBM Cloud 2017">
  <a:themeElements>
    <a:clrScheme name="IBM Cloud 2017 1">
      <a:dk1>
        <a:srgbClr val="000000"/>
      </a:dk1>
      <a:lt1>
        <a:srgbClr val="FFFFFF"/>
      </a:lt1>
      <a:dk2>
        <a:srgbClr val="A7A7A7"/>
      </a:dk2>
      <a:lt2>
        <a:srgbClr val="535353"/>
      </a:lt2>
      <a:accent1>
        <a:srgbClr val="B8AEAE"/>
      </a:accent1>
      <a:accent2>
        <a:srgbClr val="E4E1E4"/>
      </a:accent2>
      <a:accent3>
        <a:srgbClr val="F05253"/>
      </a:accent3>
      <a:accent4>
        <a:srgbClr val="1C3649"/>
      </a:accent4>
      <a:accent5>
        <a:srgbClr val="5498D5"/>
      </a:accent5>
      <a:accent6>
        <a:srgbClr val="AC72E6"/>
      </a:accent6>
      <a:hlink>
        <a:srgbClr val="1F92F4"/>
      </a:hlink>
      <a:folHlink>
        <a:srgbClr val="FF00FF"/>
      </a:folHlink>
    </a:clrScheme>
    <a:fontScheme name="IBM Cloud 2017">
      <a:majorFont>
        <a:latin typeface="Calibri"/>
        <a:ea typeface="Calibri"/>
        <a:cs typeface="Calibri"/>
      </a:majorFont>
      <a:minorFont>
        <a:latin typeface="Arial"/>
        <a:ea typeface="Arial"/>
        <a:cs typeface="Arial"/>
      </a:minorFont>
    </a:fontScheme>
    <a:fmtScheme name="IBM Cloud 201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BM Cloud 2017">
  <a:themeElements>
    <a:clrScheme name="IBM Cloud 2017">
      <a:dk1>
        <a:srgbClr val="000000"/>
      </a:dk1>
      <a:lt1>
        <a:srgbClr val="FFFFFF"/>
      </a:lt1>
      <a:dk2>
        <a:srgbClr val="A7A7A7"/>
      </a:dk2>
      <a:lt2>
        <a:srgbClr val="535353"/>
      </a:lt2>
      <a:accent1>
        <a:srgbClr val="B8AEAE"/>
      </a:accent1>
      <a:accent2>
        <a:srgbClr val="E4E1E4"/>
      </a:accent2>
      <a:accent3>
        <a:srgbClr val="F05253"/>
      </a:accent3>
      <a:accent4>
        <a:srgbClr val="1C3649"/>
      </a:accent4>
      <a:accent5>
        <a:srgbClr val="5498D5"/>
      </a:accent5>
      <a:accent6>
        <a:srgbClr val="AC72E6"/>
      </a:accent6>
      <a:hlink>
        <a:srgbClr val="0000FF"/>
      </a:hlink>
      <a:folHlink>
        <a:srgbClr val="FF00FF"/>
      </a:folHlink>
    </a:clrScheme>
    <a:fontScheme name="IBM Cloud 2017">
      <a:majorFont>
        <a:latin typeface="Calibri"/>
        <a:ea typeface="Calibri"/>
        <a:cs typeface="Calibri"/>
      </a:majorFont>
      <a:minorFont>
        <a:latin typeface="Arial"/>
        <a:ea typeface="Arial"/>
        <a:cs typeface="Arial"/>
      </a:minorFont>
    </a:fontScheme>
    <a:fmtScheme name="IBM Cloud 201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4016</TotalTime>
  <Words>370</Words>
  <Application>Microsoft Macintosh PowerPoint</Application>
  <PresentationFormat>Widescreen</PresentationFormat>
  <Paragraphs>26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SimSun</vt:lpstr>
      <vt:lpstr>Arial</vt:lpstr>
      <vt:lpstr>Calibri</vt:lpstr>
      <vt:lpstr>IBM Cloud 2017</vt:lpstr>
      <vt:lpstr>PowerPoint Presentation</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Kristen</dc:creator>
  <cp:lastModifiedBy>Withers</cp:lastModifiedBy>
  <cp:revision>78</cp:revision>
  <dcterms:modified xsi:type="dcterms:W3CDTF">2017-11-09T15:56:56Z</dcterms:modified>
</cp:coreProperties>
</file>