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8"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C3649"/>
    <a:srgbClr val="437AAA"/>
    <a:srgbClr val="EBE8EB"/>
    <a:srgbClr val="A9CBEA"/>
    <a:srgbClr val="5498D5"/>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3E3"/>
          </a:solidFill>
        </a:fill>
      </a:tcStyle>
    </a:wholeTbl>
    <a:band2H>
      <a:tcTxStyle/>
      <a:tcStyle>
        <a:tcBdr/>
        <a:fill>
          <a:solidFill>
            <a:srgbClr val="F3F1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F"/>
          </a:solidFill>
        </a:fill>
      </a:tcStyle>
    </a:wholeTbl>
    <a:band2H>
      <a:tcTxStyle/>
      <a:tcStyle>
        <a:tcBdr/>
        <a:fill>
          <a:solidFill>
            <a:srgbClr val="FC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4F5"/>
          </a:solidFill>
        </a:fill>
      </a:tcStyle>
    </a:wholeTbl>
    <a:band2H>
      <a:tcTxStyle/>
      <a:tcStyle>
        <a:tcBdr/>
        <a:fill>
          <a:solidFill>
            <a:srgbClr val="F1EB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5"/>
    <p:restoredTop sz="94715"/>
  </p:normalViewPr>
  <p:slideViewPr>
    <p:cSldViewPr snapToGrid="0" snapToObjects="1">
      <p:cViewPr varScale="1">
        <p:scale>
          <a:sx n="73" d="100"/>
          <a:sy n="73" d="100"/>
        </p:scale>
        <p:origin x="5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09573208"/>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311"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pic>
        <p:nvPicPr>
          <p:cNvPr id="312"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13"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14"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588"/>
          </a:schemeClr>
        </a:solidFill>
        <a:effectLst/>
      </p:bgPr>
    </p:bg>
    <p:spTree>
      <p:nvGrpSpPr>
        <p:cNvPr id="1" name=""/>
        <p:cNvGrpSpPr/>
        <p:nvPr/>
      </p:nvGrpSpPr>
      <p:grpSpPr>
        <a:xfrm>
          <a:off x="0" y="0"/>
          <a:ext cx="0" cy="0"/>
          <a:chOff x="0" y="0"/>
          <a:chExt cx="0" cy="0"/>
        </a:xfrm>
      </p:grpSpPr>
      <p:sp>
        <p:nvSpPr>
          <p:cNvPr id="322" name="Rectangle 14"/>
          <p:cNvSpPr/>
          <p:nvPr userDrawn="1"/>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23"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24"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2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326"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
        <p:nvSpPr>
          <p:cNvPr id="327"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p:nvPr/>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 name="ibm_logo_dark blue-01.png" descr="ibm_logo_dark blue-01.png"/>
          <p:cNvPicPr>
            <a:picLocks noChangeAspect="1"/>
          </p:cNvPicPr>
          <p:nvPr/>
        </p:nvPicPr>
        <p:blipFill>
          <a:blip r:embed="rId4">
            <a:extLst/>
          </a:blip>
          <a:stretch>
            <a:fillRect/>
          </a:stretch>
        </p:blipFill>
        <p:spPr>
          <a:xfrm rot="5400000">
            <a:off x="11717319" y="6383320"/>
            <a:ext cx="190502" cy="504861"/>
          </a:xfrm>
          <a:prstGeom prst="rect">
            <a:avLst/>
          </a:prstGeom>
          <a:ln w="12700">
            <a:miter lim="400000"/>
          </a:ln>
        </p:spPr>
      </p:pic>
      <p:sp>
        <p:nvSpPr>
          <p:cNvPr id="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6"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10" name="Line"/>
          <p:cNvSpPr/>
          <p:nvPr userDrawn="1"/>
        </p:nvSpPr>
        <p:spPr>
          <a:xfrm>
            <a:off x="-1" y="6394450"/>
            <a:ext cx="12192003" cy="0"/>
          </a:xfrm>
          <a:prstGeom prst="line">
            <a:avLst/>
          </a:prstGeom>
          <a:ln w="25400">
            <a:solidFill>
              <a:schemeClr val="accent5"/>
            </a:solidFill>
            <a:miter/>
          </a:ln>
        </p:spPr>
        <p:txBody>
          <a:bodyPr lIns="45718" tIns="45718" rIns="45718" bIns="45718"/>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spd="med"/>
  <p:txStyles>
    <p:titleStyle>
      <a:lvl1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1pPr>
      <a:lvl2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2pPr>
      <a:lvl3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3pPr>
      <a:lvl4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4pPr>
      <a:lvl5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5pPr>
      <a:lvl6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6pPr>
      <a:lvl7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7pPr>
      <a:lvl8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8pPr>
      <a:lvl9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9pPr>
    </p:titleStyle>
    <p:body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loud-icons-black-11.png" descr="cloud-icons-black-11.png">
            <a:extLst>
              <a:ext uri="{FF2B5EF4-FFF2-40B4-BE49-F238E27FC236}">
                <a16:creationId xmlns="" xmlns:a16="http://schemas.microsoft.com/office/drawing/2014/main" id="{8B47396E-85E9-4C22-A1FE-A1F9DE13EA82}"/>
              </a:ext>
            </a:extLst>
          </p:cNvPr>
          <p:cNvPicPr>
            <a:picLocks noChangeAspect="1"/>
          </p:cNvPicPr>
          <p:nvPr/>
        </p:nvPicPr>
        <p:blipFill>
          <a:blip r:embed="rId2">
            <a:extLst/>
          </a:blip>
          <a:stretch>
            <a:fillRect/>
          </a:stretch>
        </p:blipFill>
        <p:spPr>
          <a:xfrm>
            <a:off x="10217921" y="-22330"/>
            <a:ext cx="1439440" cy="846055"/>
          </a:xfrm>
          <a:prstGeom prst="rect">
            <a:avLst/>
          </a:prstGeom>
          <a:ln w="12700">
            <a:miter lim="400000"/>
          </a:ln>
        </p:spPr>
      </p:pic>
      <p:sp>
        <p:nvSpPr>
          <p:cNvPr id="533" name="Slide title"/>
          <p:cNvSpPr txBox="1">
            <a:spLocks noGrp="1"/>
          </p:cNvSpPr>
          <p:nvPr>
            <p:ph type="body" idx="13"/>
          </p:nvPr>
        </p:nvSpPr>
        <p:spPr>
          <a:xfrm>
            <a:off x="253999" y="186374"/>
            <a:ext cx="9879045" cy="521223"/>
          </a:xfrm>
          <a:prstGeom prst="rect">
            <a:avLst/>
          </a:prstGeom>
        </p:spPr>
        <p:txBody>
          <a:bodyPr/>
          <a:lstStyle/>
          <a:p>
            <a:r>
              <a:rPr lang="en-US" dirty="0"/>
              <a:t>DEMO – </a:t>
            </a:r>
            <a:r>
              <a:rPr lang="en-US" i="1" dirty="0"/>
              <a:t>Analytics Drive Insights – Insurance Industry </a:t>
            </a:r>
            <a:endParaRPr i="1" dirty="0"/>
          </a:p>
        </p:txBody>
      </p:sp>
      <p:sp>
        <p:nvSpPr>
          <p:cNvPr id="2" name="TextBox 1">
            <a:extLst>
              <a:ext uri="{FF2B5EF4-FFF2-40B4-BE49-F238E27FC236}">
                <a16:creationId xmlns="" xmlns:a16="http://schemas.microsoft.com/office/drawing/2014/main" id="{A9622C9B-742F-4FEE-BE86-9A06CCCF9897}"/>
              </a:ext>
            </a:extLst>
          </p:cNvPr>
          <p:cNvSpPr txBox="1"/>
          <p:nvPr/>
        </p:nvSpPr>
        <p:spPr>
          <a:xfrm>
            <a:off x="254000" y="707597"/>
            <a:ext cx="11577216" cy="769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kumimoji="0" lang="en-US" sz="1600" b="1" i="0" u="none" strike="noStrike" cap="none" spc="0" normalizeH="0" baseline="0" dirty="0">
                <a:ln>
                  <a:noFill/>
                </a:ln>
                <a:solidFill>
                  <a:srgbClr val="FF6400"/>
                </a:solidFill>
                <a:effectLst/>
                <a:uFillTx/>
                <a:latin typeface="+mn-lt"/>
                <a:ea typeface="+mj-ea"/>
                <a:cs typeface="+mj-cs"/>
                <a:sym typeface="Calibri"/>
              </a:rPr>
              <a:t>Use Case: </a:t>
            </a:r>
            <a:r>
              <a:rPr lang="en-CA" sz="1400" b="1" i="1" dirty="0">
                <a:solidFill>
                  <a:srgbClr val="1C3649"/>
                </a:solidFill>
                <a:latin typeface="+mn-lt"/>
              </a:rPr>
              <a:t>Business Analysts and Data Scientists are having a difficult time collaborating together as they work on completely separate platforms, and the data across the organization is siloed. This is affecting the bottom line because they are unable to effectively rate customer risk level when it comes to changing or creating existing and new car insurance coverage. </a:t>
            </a:r>
          </a:p>
        </p:txBody>
      </p:sp>
      <p:graphicFrame>
        <p:nvGraphicFramePr>
          <p:cNvPr id="3" name="Table 2">
            <a:extLst>
              <a:ext uri="{FF2B5EF4-FFF2-40B4-BE49-F238E27FC236}">
                <a16:creationId xmlns="" xmlns:a16="http://schemas.microsoft.com/office/drawing/2014/main" id="{98882345-F19C-47BC-AAD1-32F63C45946D}"/>
              </a:ext>
            </a:extLst>
          </p:cNvPr>
          <p:cNvGraphicFramePr>
            <a:graphicFrameLocks noGrp="1"/>
          </p:cNvGraphicFramePr>
          <p:nvPr>
            <p:extLst>
              <p:ext uri="{D42A27DB-BD31-4B8C-83A1-F6EECF244321}">
                <p14:modId xmlns:p14="http://schemas.microsoft.com/office/powerpoint/2010/main" val="2095330754"/>
              </p:ext>
            </p:extLst>
          </p:nvPr>
        </p:nvGraphicFramePr>
        <p:xfrm>
          <a:off x="359439" y="1807894"/>
          <a:ext cx="5609560" cy="1899008"/>
        </p:xfrm>
        <a:graphic>
          <a:graphicData uri="http://schemas.openxmlformats.org/drawingml/2006/table">
            <a:tbl>
              <a:tblPr firstRow="1" bandRow="1">
                <a:tableStyleId>{5940675A-B579-460E-94D1-54222C63F5DA}</a:tableStyleId>
              </a:tblPr>
              <a:tblGrid>
                <a:gridCol w="1952529">
                  <a:extLst>
                    <a:ext uri="{9D8B030D-6E8A-4147-A177-3AD203B41FA5}">
                      <a16:colId xmlns="" xmlns:a16="http://schemas.microsoft.com/office/drawing/2014/main" val="1728495146"/>
                    </a:ext>
                  </a:extLst>
                </a:gridCol>
                <a:gridCol w="3657031">
                  <a:extLst>
                    <a:ext uri="{9D8B030D-6E8A-4147-A177-3AD203B41FA5}">
                      <a16:colId xmlns="" xmlns:a16="http://schemas.microsoft.com/office/drawing/2014/main" val="3127262732"/>
                    </a:ext>
                  </a:extLst>
                </a:gridCol>
              </a:tblGrid>
              <a:tr h="307696">
                <a:tc>
                  <a:txBody>
                    <a:bodyPr/>
                    <a:lstStyle/>
                    <a:p>
                      <a:r>
                        <a:rPr lang="en-US" sz="1400" dirty="0">
                          <a:solidFill>
                            <a:srgbClr val="1C3649"/>
                          </a:solidFill>
                        </a:rPr>
                        <a:t>Persona(s)</a:t>
                      </a:r>
                    </a:p>
                  </a:txBody>
                  <a:tcPr>
                    <a:solidFill>
                      <a:srgbClr val="EBE8EB"/>
                    </a:solidFill>
                  </a:tcPr>
                </a:tc>
                <a:tc>
                  <a:txBody>
                    <a:bodyPr/>
                    <a:lstStyle/>
                    <a:p>
                      <a:r>
                        <a:rPr lang="en-US" sz="1400" dirty="0">
                          <a:solidFill>
                            <a:srgbClr val="1C3649"/>
                          </a:solidFill>
                        </a:rPr>
                        <a:t>Business Problem Statement(s)</a:t>
                      </a:r>
                    </a:p>
                  </a:txBody>
                  <a:tcPr>
                    <a:solidFill>
                      <a:srgbClr val="EBE8EB"/>
                    </a:solidFill>
                  </a:tcPr>
                </a:tc>
                <a:extLst>
                  <a:ext uri="{0D108BD9-81ED-4DB2-BD59-A6C34878D82A}">
                    <a16:rowId xmlns="" xmlns:a16="http://schemas.microsoft.com/office/drawing/2014/main" val="1136809125"/>
                  </a:ext>
                </a:extLst>
              </a:tr>
              <a:tr h="611833">
                <a:tc>
                  <a:txBody>
                    <a:bodyPr/>
                    <a:lstStyle/>
                    <a:p>
                      <a:r>
                        <a:rPr lang="en-US" b="0" i="1" dirty="0">
                          <a:solidFill>
                            <a:srgbClr val="1C3649"/>
                          </a:solidFill>
                        </a:rPr>
                        <a:t>Business Analysts</a:t>
                      </a:r>
                    </a:p>
                  </a:txBody>
                  <a:tcPr>
                    <a:solidFill>
                      <a:srgbClr val="A9CBEA"/>
                    </a:solidFill>
                  </a:tcPr>
                </a:tc>
                <a:tc>
                  <a:txBody>
                    <a:bodyPr/>
                    <a:lstStyle/>
                    <a:p>
                      <a:r>
                        <a:rPr lang="en-CA" sz="1200" b="0" i="1" u="none" strike="noStrike" cap="none" spc="0" baseline="0" dirty="0" smtClean="0">
                          <a:ln>
                            <a:noFill/>
                          </a:ln>
                          <a:solidFill>
                            <a:srgbClr val="1C3649"/>
                          </a:solidFill>
                          <a:effectLst/>
                          <a:uFillTx/>
                          <a:latin typeface="+mn-lt"/>
                          <a:ea typeface="+mn-ea"/>
                          <a:cs typeface="+mn-cs"/>
                          <a:sym typeface="Arial"/>
                        </a:rPr>
                        <a:t>I want to take generalized data and create conclusions to assist company underwriters in better assessing customer risk levels</a:t>
                      </a:r>
                      <a:endParaRPr lang="en-CA" sz="1200" b="0" i="1" u="none" strike="noStrike" cap="none" spc="0" baseline="0" dirty="0">
                        <a:ln>
                          <a:noFill/>
                        </a:ln>
                        <a:solidFill>
                          <a:srgbClr val="1C3649"/>
                        </a:solidFill>
                        <a:effectLst/>
                        <a:uFillTx/>
                        <a:latin typeface="+mn-lt"/>
                        <a:ea typeface="+mn-ea"/>
                        <a:cs typeface="+mn-cs"/>
                        <a:sym typeface="Arial"/>
                      </a:endParaRPr>
                    </a:p>
                  </a:txBody>
                  <a:tcPr>
                    <a:solidFill>
                      <a:srgbClr val="A9CBEA"/>
                    </a:solidFill>
                  </a:tcPr>
                </a:tc>
                <a:extLst>
                  <a:ext uri="{0D108BD9-81ED-4DB2-BD59-A6C34878D82A}">
                    <a16:rowId xmlns="" xmlns:a16="http://schemas.microsoft.com/office/drawing/2014/main" val="2567080842"/>
                  </a:ext>
                </a:extLst>
              </a:tr>
              <a:tr h="557699">
                <a:tc>
                  <a:txBody>
                    <a:bodyPr/>
                    <a:lstStyle/>
                    <a:p>
                      <a:r>
                        <a:rPr lang="en-US" b="0" i="1" dirty="0">
                          <a:solidFill>
                            <a:srgbClr val="1C3649"/>
                          </a:solidFill>
                        </a:rPr>
                        <a:t>Data Scientist</a:t>
                      </a:r>
                    </a:p>
                  </a:txBody>
                  <a:tcPr>
                    <a:solidFill>
                      <a:srgbClr val="A9CBEA"/>
                    </a:solidFill>
                  </a:tcPr>
                </a:tc>
                <a:tc>
                  <a:txBody>
                    <a:bodyPr/>
                    <a:lstStyle/>
                    <a:p>
                      <a:r>
                        <a:rPr lang="en-US" b="0" i="1" dirty="0">
                          <a:solidFill>
                            <a:srgbClr val="1C3649"/>
                          </a:solidFill>
                        </a:rPr>
                        <a:t>I want to </a:t>
                      </a:r>
                      <a:r>
                        <a:rPr lang="en-US" b="0" i="1" dirty="0" smtClean="0">
                          <a:solidFill>
                            <a:srgbClr val="1C3649"/>
                          </a:solidFill>
                        </a:rPr>
                        <a:t>understand</a:t>
                      </a:r>
                      <a:r>
                        <a:rPr lang="en-US" b="0" i="1" baseline="0" dirty="0" smtClean="0">
                          <a:solidFill>
                            <a:srgbClr val="1C3649"/>
                          </a:solidFill>
                        </a:rPr>
                        <a:t> the </a:t>
                      </a:r>
                      <a:r>
                        <a:rPr lang="en-US" b="0" i="1" dirty="0" smtClean="0">
                          <a:solidFill>
                            <a:srgbClr val="1C3649"/>
                          </a:solidFill>
                        </a:rPr>
                        <a:t>Business Analysts’ findings </a:t>
                      </a:r>
                      <a:r>
                        <a:rPr lang="en-US" b="0" i="1" dirty="0">
                          <a:solidFill>
                            <a:srgbClr val="1C3649"/>
                          </a:solidFill>
                        </a:rPr>
                        <a:t>to </a:t>
                      </a:r>
                      <a:r>
                        <a:rPr lang="en-US" b="0" i="1" dirty="0" smtClean="0">
                          <a:solidFill>
                            <a:srgbClr val="1C3649"/>
                          </a:solidFill>
                        </a:rPr>
                        <a:t>draw further analysis</a:t>
                      </a:r>
                      <a:endParaRPr lang="en-US" b="0" i="1" dirty="0">
                        <a:solidFill>
                          <a:srgbClr val="1C3649"/>
                        </a:solidFill>
                      </a:endParaRPr>
                    </a:p>
                  </a:txBody>
                  <a:tcPr>
                    <a:solidFill>
                      <a:srgbClr val="A9CBEA"/>
                    </a:solidFill>
                  </a:tcPr>
                </a:tc>
                <a:extLst>
                  <a:ext uri="{0D108BD9-81ED-4DB2-BD59-A6C34878D82A}">
                    <a16:rowId xmlns="" xmlns:a16="http://schemas.microsoft.com/office/drawing/2014/main" val="2030922368"/>
                  </a:ext>
                </a:extLst>
              </a:tr>
              <a:tr h="393533">
                <a:tc gridSpan="2">
                  <a:txBody>
                    <a:bodyPr/>
                    <a:lstStyle/>
                    <a:p>
                      <a:r>
                        <a:rPr lang="en-US" i="0" dirty="0">
                          <a:solidFill>
                            <a:srgbClr val="1C3649"/>
                          </a:solidFill>
                        </a:rPr>
                        <a:t>Industry Application: </a:t>
                      </a:r>
                      <a:r>
                        <a:rPr lang="en-US" b="0" i="1" dirty="0">
                          <a:solidFill>
                            <a:srgbClr val="1C3649"/>
                          </a:solidFill>
                        </a:rPr>
                        <a:t>Insurance</a:t>
                      </a:r>
                    </a:p>
                  </a:txBody>
                  <a:tcPr>
                    <a:solidFill>
                      <a:srgbClr val="A9CBEA"/>
                    </a:solidFill>
                  </a:tcPr>
                </a:tc>
                <a:tc hMerge="1">
                  <a:txBody>
                    <a:bodyPr/>
                    <a:lstStyle/>
                    <a:p>
                      <a:endParaRPr lang="en-US" dirty="0"/>
                    </a:p>
                  </a:txBody>
                  <a:tcPr>
                    <a:solidFill>
                      <a:srgbClr val="A9CBEA"/>
                    </a:solidFill>
                  </a:tcPr>
                </a:tc>
                <a:extLst>
                  <a:ext uri="{0D108BD9-81ED-4DB2-BD59-A6C34878D82A}">
                    <a16:rowId xmlns="" xmlns:a16="http://schemas.microsoft.com/office/drawing/2014/main" val="3199864730"/>
                  </a:ext>
                </a:extLst>
              </a:tr>
            </a:tbl>
          </a:graphicData>
        </a:graphic>
      </p:graphicFrame>
      <p:sp>
        <p:nvSpPr>
          <p:cNvPr id="5" name="Rectangle 4">
            <a:extLst>
              <a:ext uri="{FF2B5EF4-FFF2-40B4-BE49-F238E27FC236}">
                <a16:creationId xmlns="" xmlns:a16="http://schemas.microsoft.com/office/drawing/2014/main" id="{DBB2D269-6809-41CC-9433-1259D0B1A978}"/>
              </a:ext>
            </a:extLst>
          </p:cNvPr>
          <p:cNvSpPr/>
          <p:nvPr/>
        </p:nvSpPr>
        <p:spPr>
          <a:xfrm>
            <a:off x="2662153" y="1438563"/>
            <a:ext cx="684803" cy="369332"/>
          </a:xfrm>
          <a:prstGeom prst="rect">
            <a:avLst/>
          </a:prstGeom>
        </p:spPr>
        <p:txBody>
          <a:bodyPr wrap="none">
            <a:spAutoFit/>
          </a:bodyPr>
          <a:lstStyle/>
          <a:p>
            <a:r>
              <a:rPr lang="en-US" b="1" dirty="0">
                <a:solidFill>
                  <a:srgbClr val="FF6400"/>
                </a:solidFill>
                <a:latin typeface="+mn-lt"/>
              </a:rPr>
              <a:t>Who</a:t>
            </a:r>
            <a:endParaRPr lang="en-US" b="1" dirty="0">
              <a:latin typeface="+mn-lt"/>
            </a:endParaRPr>
          </a:p>
        </p:txBody>
      </p:sp>
      <p:graphicFrame>
        <p:nvGraphicFramePr>
          <p:cNvPr id="7" name="Table 6">
            <a:extLst>
              <a:ext uri="{FF2B5EF4-FFF2-40B4-BE49-F238E27FC236}">
                <a16:creationId xmlns="" xmlns:a16="http://schemas.microsoft.com/office/drawing/2014/main" id="{6B0DC4C7-E8F8-4489-B3C7-5BE85D6996D8}"/>
              </a:ext>
            </a:extLst>
          </p:cNvPr>
          <p:cNvGraphicFramePr>
            <a:graphicFrameLocks noGrp="1"/>
          </p:cNvGraphicFramePr>
          <p:nvPr>
            <p:extLst>
              <p:ext uri="{D42A27DB-BD31-4B8C-83A1-F6EECF244321}">
                <p14:modId xmlns:p14="http://schemas.microsoft.com/office/powerpoint/2010/main" val="101285684"/>
              </p:ext>
            </p:extLst>
          </p:nvPr>
        </p:nvGraphicFramePr>
        <p:xfrm>
          <a:off x="359439" y="3819524"/>
          <a:ext cx="5609559" cy="2485410"/>
        </p:xfrm>
        <a:graphic>
          <a:graphicData uri="http://schemas.openxmlformats.org/drawingml/2006/table">
            <a:tbl>
              <a:tblPr firstRow="1" bandRow="1">
                <a:tableStyleId>{5940675A-B579-460E-94D1-54222C63F5DA}</a:tableStyleId>
              </a:tblPr>
              <a:tblGrid>
                <a:gridCol w="5609559">
                  <a:extLst>
                    <a:ext uri="{9D8B030D-6E8A-4147-A177-3AD203B41FA5}">
                      <a16:colId xmlns="" xmlns:a16="http://schemas.microsoft.com/office/drawing/2014/main" val="1728495146"/>
                    </a:ext>
                  </a:extLst>
                </a:gridCol>
              </a:tblGrid>
              <a:tr h="307696">
                <a:tc>
                  <a:txBody>
                    <a:bodyPr/>
                    <a:lstStyle/>
                    <a:p>
                      <a:r>
                        <a:rPr lang="en-US" sz="1400" dirty="0">
                          <a:solidFill>
                            <a:srgbClr val="1C3649"/>
                          </a:solidFill>
                        </a:rPr>
                        <a:t>Use Case Overview</a:t>
                      </a:r>
                    </a:p>
                  </a:txBody>
                  <a:tcPr>
                    <a:solidFill>
                      <a:srgbClr val="EBE8EB"/>
                    </a:solidFill>
                  </a:tcPr>
                </a:tc>
                <a:extLst>
                  <a:ext uri="{0D108BD9-81ED-4DB2-BD59-A6C34878D82A}">
                    <a16:rowId xmlns="" xmlns:a16="http://schemas.microsoft.com/office/drawing/2014/main" val="1136809125"/>
                  </a:ext>
                </a:extLst>
              </a:tr>
              <a:tr h="2177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a:solidFill>
                            <a:srgbClr val="1C3649"/>
                          </a:solidFill>
                          <a:latin typeface="Arial" panose="020B0604020202020204" pitchFamily="34" charset="0"/>
                          <a:cs typeface="Arial" panose="020B0604020202020204" pitchFamily="34" charset="0"/>
                        </a:rPr>
                        <a:t>This demo shows how </a:t>
                      </a:r>
                      <a:r>
                        <a:rPr lang="en-US" sz="1200" b="0" i="1" dirty="0" smtClean="0">
                          <a:solidFill>
                            <a:srgbClr val="1C3649"/>
                          </a:solidFill>
                          <a:latin typeface="Arial" panose="020B0604020202020204" pitchFamily="34" charset="0"/>
                          <a:cs typeface="Arial" panose="020B0604020202020204" pitchFamily="34" charset="0"/>
                        </a:rPr>
                        <a:t>Business </a:t>
                      </a:r>
                      <a:r>
                        <a:rPr lang="en-US" sz="1200" b="0" i="1" dirty="0">
                          <a:solidFill>
                            <a:srgbClr val="1C3649"/>
                          </a:solidFill>
                          <a:latin typeface="Arial" panose="020B0604020202020204" pitchFamily="34" charset="0"/>
                          <a:cs typeface="Arial" panose="020B0604020202020204" pitchFamily="34" charset="0"/>
                        </a:rPr>
                        <a:t>Analysts and Data Scientists, in a car insurance company, can collaborate with one another.  In the meanwhile, making sure that the data source is trusted and consistent.  By analyzing vehicle collision data, we are able to know what accidents happened in the past two years in NYC.  In addition, a prediction model is built.  By revealing factors that can affect a car accident, we are able to provide useful advice for insurance companies.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1" dirty="0">
                        <a:solidFill>
                          <a:srgbClr val="1C3649"/>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a:solidFill>
                            <a:srgbClr val="1C3649"/>
                          </a:solidFill>
                          <a:latin typeface="Arial" panose="020B0604020202020204" pitchFamily="34" charset="0"/>
                          <a:cs typeface="Arial" panose="020B0604020202020204" pitchFamily="34" charset="0"/>
                        </a:rPr>
                        <a:t>This will allow insurance companies to better evaluate their customer and decrease costs.</a:t>
                      </a:r>
                      <a:endParaRPr kumimoji="0" lang="en-US" sz="1200" b="0" i="1" u="none" strike="noStrike" cap="none" normalizeH="0" baseline="0" dirty="0">
                        <a:ln>
                          <a:noFill/>
                        </a:ln>
                        <a:solidFill>
                          <a:srgbClr val="1C3649"/>
                        </a:solidFill>
                        <a:effectLst/>
                        <a:latin typeface="Arial" panose="020B0604020202020204" pitchFamily="34" charset="0"/>
                        <a:ea typeface="SimSun" pitchFamily="2" charset="-122"/>
                        <a:cs typeface="Arial" panose="020B0604020202020204" pitchFamily="34" charset="0"/>
                      </a:endParaRPr>
                    </a:p>
                    <a:p>
                      <a:endParaRPr lang="en-US" i="1" dirty="0">
                        <a:solidFill>
                          <a:srgbClr val="1C3649"/>
                        </a:solidFill>
                      </a:endParaRPr>
                    </a:p>
                  </a:txBody>
                  <a:tcPr>
                    <a:solidFill>
                      <a:srgbClr val="A9CBEA"/>
                    </a:solidFill>
                  </a:tcPr>
                </a:tc>
                <a:extLst>
                  <a:ext uri="{0D108BD9-81ED-4DB2-BD59-A6C34878D82A}">
                    <a16:rowId xmlns="" xmlns:a16="http://schemas.microsoft.com/office/drawing/2014/main" val="2567080842"/>
                  </a:ext>
                </a:extLst>
              </a:tr>
            </a:tbl>
          </a:graphicData>
        </a:graphic>
      </p:graphicFrame>
      <p:sp>
        <p:nvSpPr>
          <p:cNvPr id="8" name="Rectangle 7">
            <a:extLst>
              <a:ext uri="{FF2B5EF4-FFF2-40B4-BE49-F238E27FC236}">
                <a16:creationId xmlns="" xmlns:a16="http://schemas.microsoft.com/office/drawing/2014/main" id="{92B2B571-C2E8-4B0E-A33A-5AF959CCC995}"/>
              </a:ext>
            </a:extLst>
          </p:cNvPr>
          <p:cNvSpPr/>
          <p:nvPr/>
        </p:nvSpPr>
        <p:spPr>
          <a:xfrm>
            <a:off x="2630094" y="3776571"/>
            <a:ext cx="748923" cy="369332"/>
          </a:xfrm>
          <a:prstGeom prst="rect">
            <a:avLst/>
          </a:prstGeom>
        </p:spPr>
        <p:txBody>
          <a:bodyPr wrap="none">
            <a:spAutoFit/>
          </a:bodyPr>
          <a:lstStyle/>
          <a:p>
            <a:r>
              <a:rPr lang="en-US" b="1" dirty="0">
                <a:solidFill>
                  <a:srgbClr val="FF6400"/>
                </a:solidFill>
                <a:latin typeface="+mn-lt"/>
              </a:rPr>
              <a:t>What</a:t>
            </a:r>
            <a:endParaRPr lang="en-US" b="1" dirty="0">
              <a:latin typeface="+mn-lt"/>
            </a:endParaRPr>
          </a:p>
        </p:txBody>
      </p:sp>
      <p:graphicFrame>
        <p:nvGraphicFramePr>
          <p:cNvPr id="9" name="Table 8">
            <a:extLst>
              <a:ext uri="{FF2B5EF4-FFF2-40B4-BE49-F238E27FC236}">
                <a16:creationId xmlns="" xmlns:a16="http://schemas.microsoft.com/office/drawing/2014/main" id="{D5B8636C-67A0-4FBD-B61B-3F3B3FEEFAF4}"/>
              </a:ext>
            </a:extLst>
          </p:cNvPr>
          <p:cNvGraphicFramePr>
            <a:graphicFrameLocks noGrp="1"/>
          </p:cNvGraphicFramePr>
          <p:nvPr>
            <p:extLst>
              <p:ext uri="{D42A27DB-BD31-4B8C-83A1-F6EECF244321}">
                <p14:modId xmlns:p14="http://schemas.microsoft.com/office/powerpoint/2010/main" val="181772782"/>
              </p:ext>
            </p:extLst>
          </p:nvPr>
        </p:nvGraphicFramePr>
        <p:xfrm>
          <a:off x="6261100" y="1835886"/>
          <a:ext cx="5570116" cy="1905000"/>
        </p:xfrm>
        <a:graphic>
          <a:graphicData uri="http://schemas.openxmlformats.org/drawingml/2006/table">
            <a:tbl>
              <a:tblPr firstRow="1" bandRow="1">
                <a:tableStyleId>{5940675A-B579-460E-94D1-54222C63F5DA}</a:tableStyleId>
              </a:tblPr>
              <a:tblGrid>
                <a:gridCol w="5570116">
                  <a:extLst>
                    <a:ext uri="{9D8B030D-6E8A-4147-A177-3AD203B41FA5}">
                      <a16:colId xmlns="" xmlns:a16="http://schemas.microsoft.com/office/drawing/2014/main" val="1728495146"/>
                    </a:ext>
                  </a:extLst>
                </a:gridCol>
              </a:tblGrid>
              <a:tr h="203852">
                <a:tc>
                  <a:txBody>
                    <a:bodyPr/>
                    <a:lstStyle/>
                    <a:p>
                      <a:r>
                        <a:rPr lang="en-US" sz="1400" dirty="0">
                          <a:solidFill>
                            <a:srgbClr val="1C3649"/>
                          </a:solidFill>
                        </a:rPr>
                        <a:t>Business Value</a:t>
                      </a:r>
                    </a:p>
                  </a:txBody>
                  <a:tcPr>
                    <a:solidFill>
                      <a:srgbClr val="EBE8EB"/>
                    </a:solidFill>
                  </a:tcPr>
                </a:tc>
                <a:extLst>
                  <a:ext uri="{0D108BD9-81ED-4DB2-BD59-A6C34878D82A}">
                    <a16:rowId xmlns="" xmlns:a16="http://schemas.microsoft.com/office/drawing/2014/main" val="1136809125"/>
                  </a:ext>
                </a:extLst>
              </a:tr>
              <a:tr h="1533886">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1" u="none" strike="noStrike" cap="none" normalizeH="0" baseline="0" dirty="0" smtClean="0">
                          <a:ln>
                            <a:noFill/>
                          </a:ln>
                          <a:solidFill>
                            <a:srgbClr val="1C3649"/>
                          </a:solidFill>
                          <a:effectLst/>
                          <a:latin typeface="Arial" charset="0"/>
                          <a:ea typeface="SimSun" pitchFamily="2" charset="-122"/>
                          <a:cs typeface="SimSun" pitchFamily="2" charset="-122"/>
                        </a:rPr>
                        <a:t>Business </a:t>
                      </a:r>
                      <a:r>
                        <a:rPr kumimoji="0" lang="en-US" sz="1200" b="0" i="1" u="none" strike="noStrike" cap="none" normalizeH="0" baseline="0" dirty="0">
                          <a:ln>
                            <a:noFill/>
                          </a:ln>
                          <a:solidFill>
                            <a:srgbClr val="1C3649"/>
                          </a:solidFill>
                          <a:effectLst/>
                          <a:latin typeface="Arial" charset="0"/>
                          <a:ea typeface="SimSun" pitchFamily="2" charset="-122"/>
                          <a:cs typeface="SimSun" pitchFamily="2" charset="-122"/>
                        </a:rPr>
                        <a:t>Analysts and Data Scientists are able to work together to drive insights.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500" b="0" i="1" u="none" strike="noStrike" cap="none" normalizeH="0" baseline="0" dirty="0">
                        <a:ln>
                          <a:noFill/>
                        </a:ln>
                        <a:solidFill>
                          <a:srgbClr val="1C3649"/>
                        </a:solidFill>
                        <a:effectLst/>
                        <a:latin typeface="Arial" charset="0"/>
                        <a:ea typeface="SimSun" pitchFamily="2" charset="-122"/>
                        <a:cs typeface="SimSun" pitchFamily="2"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1" u="none" strike="noStrike" cap="none" normalizeH="0" baseline="0" dirty="0">
                          <a:ln>
                            <a:noFill/>
                          </a:ln>
                          <a:solidFill>
                            <a:srgbClr val="1C3649"/>
                          </a:solidFill>
                          <a:effectLst/>
                          <a:latin typeface="Arial" charset="0"/>
                          <a:ea typeface="SimSun" pitchFamily="2" charset="-122"/>
                          <a:cs typeface="SimSun" pitchFamily="2" charset="-122"/>
                        </a:rPr>
                        <a:t>These personas provide actionable insights based on the results they find, purely based on the vehicle collision </a:t>
                      </a:r>
                      <a:r>
                        <a:rPr kumimoji="0" lang="en-US" sz="1200" b="0" i="1" u="none" strike="noStrike" cap="none" normalizeH="0" baseline="0" dirty="0" smtClean="0">
                          <a:ln>
                            <a:noFill/>
                          </a:ln>
                          <a:solidFill>
                            <a:srgbClr val="1C3649"/>
                          </a:solidFill>
                          <a:effectLst/>
                          <a:latin typeface="Arial" charset="0"/>
                          <a:ea typeface="SimSun" pitchFamily="2" charset="-122"/>
                          <a:cs typeface="SimSun" pitchFamily="2" charset="-122"/>
                        </a:rPr>
                        <a:t>data and driving records.</a:t>
                      </a:r>
                      <a:endParaRPr kumimoji="0" lang="en-US" sz="1200" b="0" i="1" u="none" strike="noStrike" cap="none" normalizeH="0" baseline="0" dirty="0">
                        <a:ln>
                          <a:noFill/>
                        </a:ln>
                        <a:solidFill>
                          <a:srgbClr val="1C3649"/>
                        </a:solidFill>
                        <a:effectLst/>
                        <a:latin typeface="Arial" charset="0"/>
                        <a:ea typeface="SimSun" pitchFamily="2" charset="-122"/>
                        <a:cs typeface="SimSun" pitchFamily="2"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500" b="0" i="1" u="none" strike="noStrike" cap="none" normalizeH="0" baseline="0" dirty="0">
                        <a:ln>
                          <a:noFill/>
                        </a:ln>
                        <a:solidFill>
                          <a:srgbClr val="1C3649"/>
                        </a:solidFill>
                        <a:effectLst/>
                        <a:latin typeface="Arial" charset="0"/>
                        <a:ea typeface="SimSun" pitchFamily="2" charset="-122"/>
                        <a:cs typeface="SimSun" pitchFamily="2"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1" u="none" strike="noStrike" cap="none" normalizeH="0" baseline="0" dirty="0">
                          <a:ln>
                            <a:noFill/>
                          </a:ln>
                          <a:solidFill>
                            <a:srgbClr val="1C3649"/>
                          </a:solidFill>
                          <a:effectLst/>
                          <a:latin typeface="Arial" charset="0"/>
                          <a:ea typeface="SimSun" pitchFamily="2" charset="-122"/>
                          <a:cs typeface="SimSun" pitchFamily="2" charset="-122"/>
                        </a:rPr>
                        <a:t>Those actionable insights are visual and can guide users to quickly and intuitively identify collision patterns and predict the future.</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500" b="0" i="1" u="none" strike="noStrike" cap="none" normalizeH="0" baseline="0" dirty="0">
                        <a:ln>
                          <a:noFill/>
                        </a:ln>
                        <a:solidFill>
                          <a:srgbClr val="1C3649"/>
                        </a:solidFill>
                        <a:effectLst/>
                        <a:latin typeface="Arial" charset="0"/>
                        <a:ea typeface="SimSun" pitchFamily="2" charset="-122"/>
                        <a:cs typeface="SimSun" pitchFamily="2"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1" u="none" strike="noStrike" cap="none" normalizeH="0" baseline="0" dirty="0">
                          <a:ln>
                            <a:noFill/>
                          </a:ln>
                          <a:solidFill>
                            <a:srgbClr val="1C3649"/>
                          </a:solidFill>
                          <a:effectLst/>
                          <a:latin typeface="Arial" charset="0"/>
                          <a:ea typeface="SimSun" pitchFamily="2" charset="-122"/>
                          <a:cs typeface="SimSun" pitchFamily="2" charset="-122"/>
                        </a:rPr>
                        <a:t>These solutions are easy to use, flexible, collaborative and smart.</a:t>
                      </a:r>
                      <a:endParaRPr lang="en-US" i="1" dirty="0">
                        <a:solidFill>
                          <a:srgbClr val="1C3649"/>
                        </a:solidFill>
                      </a:endParaRPr>
                    </a:p>
                  </a:txBody>
                  <a:tcPr>
                    <a:solidFill>
                      <a:srgbClr val="A9CBEA"/>
                    </a:solidFill>
                  </a:tcPr>
                </a:tc>
                <a:extLst>
                  <a:ext uri="{0D108BD9-81ED-4DB2-BD59-A6C34878D82A}">
                    <a16:rowId xmlns="" xmlns:a16="http://schemas.microsoft.com/office/drawing/2014/main" val="2567080842"/>
                  </a:ext>
                </a:extLst>
              </a:tr>
            </a:tbl>
          </a:graphicData>
        </a:graphic>
      </p:graphicFrame>
      <p:sp>
        <p:nvSpPr>
          <p:cNvPr id="10" name="Rectangle 9">
            <a:extLst>
              <a:ext uri="{FF2B5EF4-FFF2-40B4-BE49-F238E27FC236}">
                <a16:creationId xmlns="" xmlns:a16="http://schemas.microsoft.com/office/drawing/2014/main" id="{5C9DDF75-3A23-43D2-850B-03AEEEA5649C}"/>
              </a:ext>
            </a:extLst>
          </p:cNvPr>
          <p:cNvSpPr/>
          <p:nvPr/>
        </p:nvSpPr>
        <p:spPr>
          <a:xfrm>
            <a:off x="8517895" y="1485212"/>
            <a:ext cx="800219" cy="369332"/>
          </a:xfrm>
          <a:prstGeom prst="rect">
            <a:avLst/>
          </a:prstGeom>
        </p:spPr>
        <p:txBody>
          <a:bodyPr wrap="none">
            <a:spAutoFit/>
          </a:bodyPr>
          <a:lstStyle/>
          <a:p>
            <a:r>
              <a:rPr lang="en-US" b="1" dirty="0">
                <a:solidFill>
                  <a:srgbClr val="FF6400"/>
                </a:solidFill>
                <a:latin typeface="+mn-lt"/>
              </a:rPr>
              <a:t>WOW</a:t>
            </a:r>
            <a:endParaRPr lang="en-US" b="1" dirty="0">
              <a:latin typeface="+mn-lt"/>
            </a:endParaRPr>
          </a:p>
        </p:txBody>
      </p:sp>
      <p:graphicFrame>
        <p:nvGraphicFramePr>
          <p:cNvPr id="11" name="Table 10">
            <a:extLst>
              <a:ext uri="{FF2B5EF4-FFF2-40B4-BE49-F238E27FC236}">
                <a16:creationId xmlns="" xmlns:a16="http://schemas.microsoft.com/office/drawing/2014/main" id="{4393BAAC-7D25-4128-9204-425EA07BADCB}"/>
              </a:ext>
            </a:extLst>
          </p:cNvPr>
          <p:cNvGraphicFramePr>
            <a:graphicFrameLocks noGrp="1"/>
          </p:cNvGraphicFramePr>
          <p:nvPr>
            <p:extLst>
              <p:ext uri="{D42A27DB-BD31-4B8C-83A1-F6EECF244321}">
                <p14:modId xmlns:p14="http://schemas.microsoft.com/office/powerpoint/2010/main" val="3010203985"/>
              </p:ext>
            </p:extLst>
          </p:nvPr>
        </p:nvGraphicFramePr>
        <p:xfrm>
          <a:off x="6261100" y="3819524"/>
          <a:ext cx="5570116" cy="2491486"/>
        </p:xfrm>
        <a:graphic>
          <a:graphicData uri="http://schemas.openxmlformats.org/drawingml/2006/table">
            <a:tbl>
              <a:tblPr firstRow="1" bandRow="1">
                <a:tableStyleId>{5940675A-B579-460E-94D1-54222C63F5DA}</a:tableStyleId>
              </a:tblPr>
              <a:tblGrid>
                <a:gridCol w="5570116">
                  <a:extLst>
                    <a:ext uri="{9D8B030D-6E8A-4147-A177-3AD203B41FA5}">
                      <a16:colId xmlns="" xmlns:a16="http://schemas.microsoft.com/office/drawing/2014/main" val="1728495146"/>
                    </a:ext>
                  </a:extLst>
                </a:gridCol>
              </a:tblGrid>
              <a:tr h="319219">
                <a:tc>
                  <a:txBody>
                    <a:bodyPr/>
                    <a:lstStyle/>
                    <a:p>
                      <a:r>
                        <a:rPr lang="en-US" sz="1400" dirty="0">
                          <a:solidFill>
                            <a:srgbClr val="1C3649"/>
                          </a:solidFill>
                        </a:rPr>
                        <a:t>Implementation</a:t>
                      </a:r>
                    </a:p>
                  </a:txBody>
                  <a:tcPr>
                    <a:solidFill>
                      <a:srgbClr val="EBE8EB"/>
                    </a:solidFill>
                  </a:tcPr>
                </a:tc>
                <a:extLst>
                  <a:ext uri="{0D108BD9-81ED-4DB2-BD59-A6C34878D82A}">
                    <a16:rowId xmlns="" xmlns:a16="http://schemas.microsoft.com/office/drawing/2014/main" val="1136809125"/>
                  </a:ext>
                </a:extLst>
              </a:tr>
              <a:tr h="999764">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Highlight(s): </a:t>
                      </a:r>
                      <a:r>
                        <a:rPr kumimoji="0" lang="en-US" sz="1200" b="0" i="1" u="none" strike="noStrike" cap="none" normalizeH="0" baseline="0" dirty="0">
                          <a:ln>
                            <a:noFill/>
                          </a:ln>
                          <a:solidFill>
                            <a:schemeClr val="bg1"/>
                          </a:solidFill>
                          <a:effectLst/>
                          <a:latin typeface="Arial" charset="0"/>
                          <a:ea typeface="SimSun" pitchFamily="2" charset="-122"/>
                          <a:cs typeface="SimSun" pitchFamily="2" charset="-122"/>
                        </a:rPr>
                        <a:t>This demo walks through a set of on-Cloud Analytics solutions that business users and Data Scientists can use to easily collaborate, and share data &amp; insights – in this case vehicle collision driven insights.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1" u="none" strike="noStrike" cap="none" normalizeH="0" baseline="0" dirty="0">
                        <a:ln>
                          <a:noFill/>
                        </a:ln>
                        <a:solidFill>
                          <a:schemeClr val="bg1"/>
                        </a:solidFill>
                        <a:effectLst/>
                        <a:latin typeface="Arial" charset="0"/>
                        <a:ea typeface="SimSun" pitchFamily="2" charset="-122"/>
                        <a:cs typeface="SimSun" pitchFamily="2" charset="-122"/>
                      </a:endParaRPr>
                    </a:p>
                    <a:p>
                      <a:endParaRPr lang="en-US" i="1" dirty="0">
                        <a:solidFill>
                          <a:schemeClr val="bg1"/>
                        </a:solidFill>
                      </a:endParaRPr>
                    </a:p>
                  </a:txBody>
                  <a:tcPr>
                    <a:solidFill>
                      <a:srgbClr val="437AAA"/>
                    </a:solidFill>
                  </a:tcPr>
                </a:tc>
                <a:extLst>
                  <a:ext uri="{0D108BD9-81ED-4DB2-BD59-A6C34878D82A}">
                    <a16:rowId xmlns="" xmlns:a16="http://schemas.microsoft.com/office/drawing/2014/main" val="2567080842"/>
                  </a:ext>
                </a:extLst>
              </a:tr>
              <a:tr h="5789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Components:  </a:t>
                      </a:r>
                      <a:r>
                        <a:rPr kumimoji="0" lang="en-US" sz="1200" b="0" i="1" u="none" strike="noStrike" cap="none" normalizeH="0" baseline="0" dirty="0">
                          <a:ln>
                            <a:noFill/>
                          </a:ln>
                          <a:solidFill>
                            <a:schemeClr val="bg1"/>
                          </a:solidFill>
                          <a:effectLst/>
                          <a:latin typeface="Arial" charset="0"/>
                          <a:ea typeface="SimSun" pitchFamily="2" charset="-122"/>
                          <a:cs typeface="SimSun" pitchFamily="2" charset="-122"/>
                        </a:rPr>
                        <a:t>DB2 Warehouse on Cloud, Watson Analytics, Data Science Experience </a:t>
                      </a:r>
                    </a:p>
                  </a:txBody>
                  <a:tcPr>
                    <a:solidFill>
                      <a:srgbClr val="437AAA"/>
                    </a:solidFill>
                  </a:tcPr>
                </a:tc>
                <a:extLst>
                  <a:ext uri="{0D108BD9-81ED-4DB2-BD59-A6C34878D82A}">
                    <a16:rowId xmlns="" xmlns:a16="http://schemas.microsoft.com/office/drawing/2014/main" val="1139742469"/>
                  </a:ext>
                </a:extLst>
              </a:tr>
              <a:tr h="293753">
                <a:tc>
                  <a:txBody>
                    <a:bodyPr/>
                    <a:lstStyle/>
                    <a:p>
                      <a:r>
                        <a:rPr lang="en-US" i="0" dirty="0">
                          <a:solidFill>
                            <a:schemeClr val="bg1"/>
                          </a:solidFill>
                        </a:rPr>
                        <a:t>Author(s):  </a:t>
                      </a:r>
                      <a:r>
                        <a:rPr lang="en-US" b="0" i="1" dirty="0">
                          <a:solidFill>
                            <a:schemeClr val="bg1"/>
                          </a:solidFill>
                        </a:rPr>
                        <a:t>Rui Fan &amp; Emily </a:t>
                      </a:r>
                      <a:r>
                        <a:rPr lang="en-US" b="0" i="1" dirty="0" err="1">
                          <a:solidFill>
                            <a:schemeClr val="bg1"/>
                          </a:solidFill>
                        </a:rPr>
                        <a:t>Rechan</a:t>
                      </a:r>
                      <a:endParaRPr lang="en-US" b="0" i="1" dirty="0">
                        <a:solidFill>
                          <a:schemeClr val="bg1"/>
                        </a:solidFill>
                      </a:endParaRPr>
                    </a:p>
                  </a:txBody>
                  <a:tcPr>
                    <a:solidFill>
                      <a:srgbClr val="437AAA"/>
                    </a:solidFill>
                  </a:tcPr>
                </a:tc>
                <a:extLst>
                  <a:ext uri="{0D108BD9-81ED-4DB2-BD59-A6C34878D82A}">
                    <a16:rowId xmlns="" xmlns:a16="http://schemas.microsoft.com/office/drawing/2014/main" val="3383373431"/>
                  </a:ext>
                </a:extLst>
              </a:tr>
              <a:tr h="293753">
                <a:tc>
                  <a:txBody>
                    <a:bodyPr/>
                    <a:lstStyle/>
                    <a:p>
                      <a:r>
                        <a:rPr lang="en-US" sz="1200" b="1" i="0" dirty="0">
                          <a:solidFill>
                            <a:schemeClr val="bg1"/>
                          </a:solidFill>
                        </a:rPr>
                        <a:t>Internal</a:t>
                      </a:r>
                      <a:r>
                        <a:rPr lang="en-US" sz="1200" i="1" dirty="0">
                          <a:solidFill>
                            <a:schemeClr val="bg1"/>
                          </a:solidFill>
                        </a:rPr>
                        <a:t>: </a:t>
                      </a:r>
                      <a:r>
                        <a:rPr lang="en-US" sz="1200" b="0" i="1" dirty="0">
                          <a:solidFill>
                            <a:schemeClr val="bg1"/>
                          </a:solidFill>
                        </a:rPr>
                        <a:t>Yes  </a:t>
                      </a:r>
                      <a:r>
                        <a:rPr lang="en-US" sz="1200" b="1" i="0" baseline="0" dirty="0">
                          <a:solidFill>
                            <a:schemeClr val="bg1"/>
                          </a:solidFill>
                        </a:rPr>
                        <a:t>  </a:t>
                      </a:r>
                      <a:r>
                        <a:rPr lang="en-US" sz="1200" i="0" dirty="0">
                          <a:solidFill>
                            <a:schemeClr val="bg1"/>
                          </a:solidFill>
                        </a:rPr>
                        <a:t>BP Facing: </a:t>
                      </a:r>
                      <a:r>
                        <a:rPr lang="en-US" sz="1200" b="0" i="1" dirty="0">
                          <a:solidFill>
                            <a:schemeClr val="bg1"/>
                          </a:solidFill>
                        </a:rPr>
                        <a:t>Yes</a:t>
                      </a:r>
                      <a:r>
                        <a:rPr lang="en-US" sz="1200" i="0" dirty="0">
                          <a:solidFill>
                            <a:schemeClr val="bg1"/>
                          </a:solidFill>
                        </a:rPr>
                        <a:t>    Customer Facing</a:t>
                      </a:r>
                      <a:r>
                        <a:rPr lang="en-US" sz="1200" i="0">
                          <a:solidFill>
                            <a:schemeClr val="bg1"/>
                          </a:solidFill>
                        </a:rPr>
                        <a:t>: </a:t>
                      </a:r>
                      <a:r>
                        <a:rPr lang="en-US" sz="1200" b="0" i="1" smtClean="0">
                          <a:solidFill>
                            <a:schemeClr val="bg1"/>
                          </a:solidFill>
                        </a:rPr>
                        <a:t>Yes</a:t>
                      </a:r>
                      <a:endParaRPr lang="en-US" sz="1200" i="0" dirty="0">
                        <a:solidFill>
                          <a:schemeClr val="bg1"/>
                        </a:solidFill>
                      </a:endParaRPr>
                    </a:p>
                  </a:txBody>
                  <a:tcPr>
                    <a:solidFill>
                      <a:srgbClr val="437AAA"/>
                    </a:solidFill>
                  </a:tcPr>
                </a:tc>
                <a:extLst>
                  <a:ext uri="{0D108BD9-81ED-4DB2-BD59-A6C34878D82A}">
                    <a16:rowId xmlns="" xmlns:a16="http://schemas.microsoft.com/office/drawing/2014/main" val="412830531"/>
                  </a:ext>
                </a:extLst>
              </a:tr>
            </a:tbl>
          </a:graphicData>
        </a:graphic>
      </p:graphicFrame>
      <p:sp>
        <p:nvSpPr>
          <p:cNvPr id="12" name="Rectangle 11">
            <a:extLst>
              <a:ext uri="{FF2B5EF4-FFF2-40B4-BE49-F238E27FC236}">
                <a16:creationId xmlns="" xmlns:a16="http://schemas.microsoft.com/office/drawing/2014/main" id="{444C1DD9-0EDF-47AF-9909-1641C7DA3208}"/>
              </a:ext>
            </a:extLst>
          </p:cNvPr>
          <p:cNvSpPr/>
          <p:nvPr/>
        </p:nvSpPr>
        <p:spPr>
          <a:xfrm>
            <a:off x="8582016" y="3790623"/>
            <a:ext cx="671979" cy="369332"/>
          </a:xfrm>
          <a:prstGeom prst="rect">
            <a:avLst/>
          </a:prstGeom>
        </p:spPr>
        <p:txBody>
          <a:bodyPr wrap="none">
            <a:spAutoFit/>
          </a:bodyPr>
          <a:lstStyle/>
          <a:p>
            <a:r>
              <a:rPr lang="en-US" b="1" dirty="0">
                <a:solidFill>
                  <a:srgbClr val="FF6400"/>
                </a:solidFill>
                <a:latin typeface="+mn-lt"/>
              </a:rPr>
              <a:t>How</a:t>
            </a:r>
            <a:endParaRPr lang="en-US" b="1" dirty="0">
              <a:latin typeface="+mn-lt"/>
            </a:endParaRPr>
          </a:p>
        </p:txBody>
      </p:sp>
      <p:sp>
        <p:nvSpPr>
          <p:cNvPr id="14" name="Rectangle 13">
            <a:extLst>
              <a:ext uri="{FF2B5EF4-FFF2-40B4-BE49-F238E27FC236}">
                <a16:creationId xmlns="" xmlns:a16="http://schemas.microsoft.com/office/drawing/2014/main" id="{61782219-CFC9-46A4-BFFE-1A00658C1971}"/>
              </a:ext>
            </a:extLst>
          </p:cNvPr>
          <p:cNvSpPr/>
          <p:nvPr/>
        </p:nvSpPr>
        <p:spPr>
          <a:xfrm>
            <a:off x="10365313" y="308429"/>
            <a:ext cx="1465903" cy="338554"/>
          </a:xfrm>
          <a:prstGeom prst="rect">
            <a:avLst/>
          </a:prstGeom>
        </p:spPr>
        <p:txBody>
          <a:bodyPr wrap="square">
            <a:spAutoFit/>
          </a:bodyPr>
          <a:lstStyle/>
          <a:p>
            <a:r>
              <a:rPr lang="en-US" sz="1600" b="1" dirty="0">
                <a:solidFill>
                  <a:srgbClr val="1C3649"/>
                </a:solidFill>
                <a:latin typeface="+mn-lt"/>
              </a:rPr>
              <a:t>WOW Card</a:t>
            </a:r>
            <a:endParaRPr lang="en-US" sz="1600" b="1" dirty="0">
              <a:latin typeface="+mn-lt"/>
            </a:endParaRPr>
          </a:p>
        </p:txBody>
      </p:sp>
    </p:spTree>
    <p:extLst>
      <p:ext uri="{BB962C8B-B14F-4D97-AF65-F5344CB8AC3E}">
        <p14:creationId xmlns:p14="http://schemas.microsoft.com/office/powerpoint/2010/main" val="85086519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BM Cloud 2017">
  <a:themeElements>
    <a:clrScheme name="IBM Cloud 2017 1">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F92F4"/>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BM Cloud 2017">
  <a:themeElements>
    <a:clrScheme name="IBM Cloud 2017">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0000FF"/>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3986</TotalTime>
  <Words>373</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SimSun</vt:lpstr>
      <vt:lpstr>Arial</vt:lpstr>
      <vt:lpstr>Calibri</vt:lpstr>
      <vt:lpstr>IBM Cloud 2017</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dc:creator>
  <cp:lastModifiedBy>ADMINIBM</cp:lastModifiedBy>
  <cp:revision>79</cp:revision>
  <dcterms:modified xsi:type="dcterms:W3CDTF">2017-12-28T06:09:05Z</dcterms:modified>
</cp:coreProperties>
</file>