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7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1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8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7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7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8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9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3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1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xplanet.org/10-rules-for-better-dashboard-design-ef68189d734c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isense.com/blog/4-design-principles-creating-better-dashboard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sense.com/blog/4-design-principles-creating-better-dashboard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gnizant.com/us/en/glossary/data-ethic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pine.com/blog/great-dashboard-design-examples-for-inspiration/" TargetMode="External"/><Relationship Id="rId7" Type="http://schemas.openxmlformats.org/officeDocument/2006/relationships/hyperlink" Target="https://www.cognizant.com/us/en/glossary/data-ethics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isense.com/blog/4-design-principles-creating-better-dashboards/" TargetMode="External"/><Relationship Id="rId5" Type="http://schemas.openxmlformats.org/officeDocument/2006/relationships/hyperlink" Target="https://uxplanet.org/10-rules-for-better-dashboard-design-ef68189d734c" TargetMode="External"/><Relationship Id="rId4" Type="http://schemas.openxmlformats.org/officeDocument/2006/relationships/hyperlink" Target="https://carmel.es/2018/10/26/6-examples-of-bad-dashboard-design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11FBDEF-9CA1-495E-A9FA-E912D5145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D2E5F-4AD6-42D3-5766-45B61A751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685801"/>
            <a:ext cx="3352800" cy="3046228"/>
          </a:xfrm>
        </p:spPr>
        <p:txBody>
          <a:bodyPr>
            <a:normAutofit/>
          </a:bodyPr>
          <a:lstStyle/>
          <a:p>
            <a:r>
              <a:rPr lang="en-US" dirty="0"/>
              <a:t>The Dos and don’ts of dashboard reporting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86A3D-4CE6-C388-F0EF-92E7C088D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114800"/>
            <a:ext cx="3352800" cy="2057400"/>
          </a:xfrm>
        </p:spPr>
        <p:txBody>
          <a:bodyPr>
            <a:normAutofit/>
          </a:bodyPr>
          <a:lstStyle/>
          <a:p>
            <a:r>
              <a:rPr lang="en-US"/>
              <a:t>Avi Skidelsky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1"/>
            <a:ext cx="67818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6B8CC-3865-899F-2667-9C8438DF6C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80" r="25709" b="2"/>
          <a:stretch/>
        </p:blipFill>
        <p:spPr>
          <a:xfrm>
            <a:off x="6362656" y="685801"/>
            <a:ext cx="4876887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949742-730C-4F7B-88BE-E4E69F6D1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C0732-01DA-4A7C-ABF5-56B3C5B0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1" y="685801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D6FB67-1537-3F4C-01E5-964701E92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5978" y="959278"/>
            <a:ext cx="3714872" cy="9925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Topics:	</a:t>
            </a:r>
            <a:endParaRPr lang="en-US"/>
          </a:p>
        </p:txBody>
      </p:sp>
      <p:pic>
        <p:nvPicPr>
          <p:cNvPr id="5" name="Picture 4" descr="Camera lens">
            <a:extLst>
              <a:ext uri="{FF2B5EF4-FFF2-40B4-BE49-F238E27FC236}">
                <a16:creationId xmlns:a16="http://schemas.microsoft.com/office/drawing/2014/main" id="{6638A1F1-02A0-E5C6-B68D-66F500B10B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78" r="32888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19C20-116F-B07F-AC33-4E32D4E4F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8995" y="2135939"/>
            <a:ext cx="3572540" cy="3546806"/>
          </a:xfrm>
        </p:spPr>
        <p:txBody>
          <a:bodyPr>
            <a:normAutofit/>
          </a:bodyPr>
          <a:lstStyle/>
          <a:p>
            <a:r>
              <a:rPr lang="en-US" dirty="0"/>
              <a:t>Why dashboards/viz?</a:t>
            </a:r>
          </a:p>
          <a:p>
            <a:r>
              <a:rPr lang="en-US" dirty="0"/>
              <a:t>What makes a good dashboard?</a:t>
            </a:r>
          </a:p>
          <a:p>
            <a:r>
              <a:rPr lang="en-US" dirty="0"/>
              <a:t>What makes a bad dashboard?</a:t>
            </a:r>
          </a:p>
          <a:p>
            <a:r>
              <a:rPr lang="en-US" dirty="0"/>
              <a:t>Tips for design</a:t>
            </a:r>
          </a:p>
          <a:p>
            <a:r>
              <a:rPr lang="en-US" dirty="0"/>
              <a:t>Ethics in reporting</a:t>
            </a:r>
          </a:p>
        </p:txBody>
      </p:sp>
    </p:spTree>
    <p:extLst>
      <p:ext uri="{BB962C8B-B14F-4D97-AF65-F5344CB8AC3E}">
        <p14:creationId xmlns:p14="http://schemas.microsoft.com/office/powerpoint/2010/main" val="336081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949742-730C-4F7B-88BE-E4E69F6D1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C0732-01DA-4A7C-ABF5-56B3C5B0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1" y="685801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DFF7E-F308-6CE7-60A8-BA938ECC5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5978" y="959278"/>
            <a:ext cx="3714872" cy="992512"/>
          </a:xfrm>
        </p:spPr>
        <p:txBody>
          <a:bodyPr>
            <a:normAutofit/>
          </a:bodyPr>
          <a:lstStyle/>
          <a:p>
            <a:pPr algn="ctr"/>
            <a:r>
              <a:rPr lang="en-US" sz="2700"/>
              <a:t>Why visualizations? 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6F9F7330-567B-4A68-1E75-77E47E5DBD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94" r="13472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0CEDC-670D-18B9-12F6-B5D698BAA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8995" y="2135939"/>
            <a:ext cx="3572540" cy="3546806"/>
          </a:xfrm>
        </p:spPr>
        <p:txBody>
          <a:bodyPr>
            <a:normAutofit/>
          </a:bodyPr>
          <a:lstStyle/>
          <a:p>
            <a:r>
              <a:rPr lang="en-US" dirty="0"/>
              <a:t>Easy to convey information</a:t>
            </a:r>
          </a:p>
          <a:p>
            <a:r>
              <a:rPr lang="en-US" dirty="0"/>
              <a:t>Memorable</a:t>
            </a:r>
          </a:p>
          <a:p>
            <a:r>
              <a:rPr lang="en-US" dirty="0"/>
              <a:t>Easy to read</a:t>
            </a:r>
          </a:p>
          <a:p>
            <a:r>
              <a:rPr lang="en-US" dirty="0"/>
              <a:t>Not everyone is data literate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42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536C8-9F6F-4C78-620E-40CCE1B2C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>
            <a:normAutofit/>
          </a:bodyPr>
          <a:lstStyle/>
          <a:p>
            <a:pPr algn="ctr"/>
            <a:r>
              <a:rPr lang="en-US" sz="2700"/>
              <a:t>What makes a good dashboard?</a:t>
            </a:r>
          </a:p>
        </p:txBody>
      </p:sp>
      <p:pic>
        <p:nvPicPr>
          <p:cNvPr id="1026" name="Picture 2" descr="Best Dashboard Ideas For Design Inspiration - See Examples">
            <a:extLst>
              <a:ext uri="{FF2B5EF4-FFF2-40B4-BE49-F238E27FC236}">
                <a16:creationId xmlns:a16="http://schemas.microsoft.com/office/drawing/2014/main" id="{F8382589-A31F-6D57-5B82-BE45469BB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489" y="1129894"/>
            <a:ext cx="6096000" cy="459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66514414-4D71-0842-4236-DD0C30CCB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1" y="1814732"/>
            <a:ext cx="3390899" cy="4501662"/>
          </a:xfrm>
        </p:spPr>
        <p:txBody>
          <a:bodyPr>
            <a:normAutofit/>
          </a:bodyPr>
          <a:lstStyle/>
          <a:p>
            <a:r>
              <a:rPr lang="en-US" dirty="0"/>
              <a:t>Well organized</a:t>
            </a:r>
          </a:p>
          <a:p>
            <a:r>
              <a:rPr lang="en-US" dirty="0"/>
              <a:t>Can read at a glance</a:t>
            </a:r>
          </a:p>
          <a:p>
            <a:r>
              <a:rPr lang="en-US" dirty="0"/>
              <a:t>Quick statistics</a:t>
            </a:r>
          </a:p>
          <a:p>
            <a:r>
              <a:rPr lang="en-US" dirty="0"/>
              <a:t>Memorable</a:t>
            </a:r>
          </a:p>
          <a:p>
            <a:pPr marL="0" indent="0">
              <a:buNone/>
            </a:pPr>
            <a:r>
              <a:rPr lang="en-US" sz="1500" dirty="0"/>
              <a:t>Source: https://www.datapine.com/blog/great-dashboard-design-examples-for-inspiration/</a:t>
            </a:r>
          </a:p>
        </p:txBody>
      </p:sp>
    </p:spTree>
    <p:extLst>
      <p:ext uri="{BB962C8B-B14F-4D97-AF65-F5344CB8AC3E}">
        <p14:creationId xmlns:p14="http://schemas.microsoft.com/office/powerpoint/2010/main" val="143988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8FEA1-DAA6-8D65-0F95-CB3155419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>
            <a:normAutofit/>
          </a:bodyPr>
          <a:lstStyle/>
          <a:p>
            <a:pPr algn="ctr"/>
            <a:r>
              <a:rPr lang="en-US" sz="2700"/>
              <a:t>What makes a bad dashboard?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DA5E28-AAEC-1EEE-D445-9C059EF49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489" y="1333500"/>
            <a:ext cx="6096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D4598176-630F-57D2-0615-F1FF9BBC6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1" y="1814732"/>
            <a:ext cx="3390899" cy="4501662"/>
          </a:xfrm>
        </p:spPr>
        <p:txBody>
          <a:bodyPr>
            <a:normAutofit/>
          </a:bodyPr>
          <a:lstStyle/>
          <a:p>
            <a:r>
              <a:rPr lang="en-US" dirty="0"/>
              <a:t>Hard to read</a:t>
            </a:r>
          </a:p>
          <a:p>
            <a:r>
              <a:rPr lang="en-US" dirty="0"/>
              <a:t>Granular</a:t>
            </a:r>
          </a:p>
          <a:p>
            <a:r>
              <a:rPr lang="en-US" dirty="0"/>
              <a:t>Messy</a:t>
            </a:r>
          </a:p>
          <a:p>
            <a:r>
              <a:rPr lang="en-US" dirty="0"/>
              <a:t>Complex</a:t>
            </a:r>
          </a:p>
          <a:p>
            <a:r>
              <a:rPr lang="en-US" dirty="0"/>
              <a:t>Requires data literacy</a:t>
            </a:r>
          </a:p>
          <a:p>
            <a:pPr marL="0" indent="0">
              <a:buNone/>
            </a:pPr>
            <a:r>
              <a:rPr lang="en-US" sz="1500" dirty="0"/>
              <a:t>Source: https://carmel.es/2018/10/26/6-examples-of-bad-dashboard-designs/</a:t>
            </a:r>
          </a:p>
        </p:txBody>
      </p:sp>
    </p:spTree>
    <p:extLst>
      <p:ext uri="{BB962C8B-B14F-4D97-AF65-F5344CB8AC3E}">
        <p14:creationId xmlns:p14="http://schemas.microsoft.com/office/powerpoint/2010/main" val="237146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949742-730C-4F7B-88BE-E4E69F6D1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C0732-01DA-4A7C-ABF5-56B3C5B0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1" y="685801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D7C34-7151-6035-4DCF-BA9A1984C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5978" y="959278"/>
            <a:ext cx="3714872" cy="9925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Good design tips:</a:t>
            </a:r>
            <a:endParaRPr lang="en-US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E720E844-F49A-60EC-A97B-E5672D1CA9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43" r="17357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5E497-9D39-C3D1-BBB8-AAD7F4BF7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6662" y="1951790"/>
            <a:ext cx="4137919" cy="404722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Your dashboard should be able to provide relevant information in 5 seconds or less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Define the purpose of the dashboard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Choose the right representation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Be consistent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Don’t rely on interactions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Design the dashboard last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Less is more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Sources: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hlinkClick r:id="rId3"/>
              </a:rPr>
              <a:t>https://uxplanet.org/10-rules-for-better-dashboard-design-ef68189d734c</a:t>
            </a:r>
            <a:endParaRPr 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hlinkClick r:id="rId4"/>
              </a:rPr>
              <a:t>https://www.sisense.com/blog/4-design-principles-creating-better-dashboards/</a:t>
            </a:r>
            <a:endParaRPr lang="en-US" sz="1900" dirty="0"/>
          </a:p>
          <a:p>
            <a:pPr marL="0" indent="0">
              <a:lnSpc>
                <a:spcPct val="90000"/>
              </a:lnSpc>
              <a:buNone/>
            </a:pPr>
            <a:endParaRPr lang="en-US" sz="1900" dirty="0"/>
          </a:p>
          <a:p>
            <a:pPr marL="0" indent="0">
              <a:lnSpc>
                <a:spcPct val="90000"/>
              </a:lnSpc>
              <a:buNone/>
            </a:pPr>
            <a:endParaRPr lang="en-US" sz="1900" dirty="0"/>
          </a:p>
          <a:p>
            <a:pPr marL="0" indent="0">
              <a:lnSpc>
                <a:spcPct val="90000"/>
              </a:lnSpc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696972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53E7C-B8B6-255A-1AC2-273088913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Logical layout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7F2D9E-6F57-567D-A287-93D8737F7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15" y="1814732"/>
            <a:ext cx="6260474" cy="3145887"/>
          </a:xfrm>
          <a:prstGeom prst="rect">
            <a:avLst/>
          </a:prstGeom>
        </p:spPr>
      </p:pic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3F398A7B-9179-FD8D-4CDD-2CD6E248E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1" y="1814732"/>
            <a:ext cx="3390899" cy="4501662"/>
          </a:xfrm>
        </p:spPr>
        <p:txBody>
          <a:bodyPr>
            <a:normAutofit/>
          </a:bodyPr>
          <a:lstStyle/>
          <a:p>
            <a:r>
              <a:rPr lang="en-US" dirty="0"/>
              <a:t>The reverse pyramid</a:t>
            </a:r>
          </a:p>
          <a:p>
            <a:pPr marL="0" indent="0">
              <a:buNone/>
            </a:pPr>
            <a:r>
              <a:rPr lang="en-US" sz="1500" dirty="0"/>
              <a:t>Source: </a:t>
            </a:r>
            <a:r>
              <a:rPr lang="en-US" sz="1500" dirty="0">
                <a:hlinkClick r:id="rId3"/>
              </a:rPr>
              <a:t>https://www.sisense.com/blog/4-design-principles-creating-better-dashboards/</a:t>
            </a: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5802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BC959F-CAB6-4E23-81DE-E0BBF2B7E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A22CD-5081-D36E-AB45-9C564AA1E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71600"/>
            <a:ext cx="2742028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sz="3000">
                <a:solidFill>
                  <a:schemeClr val="bg2"/>
                </a:solidFill>
              </a:rPr>
              <a:t>Ethics in data reporting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E1B70-485E-F344-3978-C821A0953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0963" y="1270591"/>
            <a:ext cx="5631357" cy="436466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Four main rules: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000" dirty="0"/>
              <a:t>Fairness: all information should be treated equally and with objectivity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000" dirty="0"/>
              <a:t>Privacy: show information only to those who need to see it, rule of least privilege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000" dirty="0"/>
              <a:t>Transparency: information shouldn’t be hidden; everything should be available to see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000" dirty="0"/>
              <a:t>Accountability: you should take responsibility for the insights shown in the dashboard, even if you’re not the data owner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Source: </a:t>
            </a:r>
            <a:r>
              <a:rPr lang="en-US" sz="1500" dirty="0">
                <a:hlinkClick r:id="rId2"/>
              </a:rPr>
              <a:t>https://www.cognizant.com/us/en/glossary/data-ethics</a:t>
            </a:r>
            <a:endParaRPr lang="en-US" sz="1500" dirty="0"/>
          </a:p>
          <a:p>
            <a:pPr marL="0" indent="0">
              <a:lnSpc>
                <a:spcPct val="90000"/>
              </a:lnSpc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56497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EE8294-4110-44EB-8577-6CA8DF797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45E44A-48F0-452E-94AB-C02C0355C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700" y="685800"/>
            <a:ext cx="74295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6A71F-E49E-440A-A4EC-08D3701D5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0" y="942449"/>
            <a:ext cx="6096000" cy="9368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All sources</a:t>
            </a:r>
            <a:endParaRPr lang="en-US"/>
          </a:p>
        </p:txBody>
      </p:sp>
      <p:pic>
        <p:nvPicPr>
          <p:cNvPr id="5" name="Picture 4" descr="Red pinpointers pinned on a road">
            <a:extLst>
              <a:ext uri="{FF2B5EF4-FFF2-40B4-BE49-F238E27FC236}">
                <a16:creationId xmlns:a16="http://schemas.microsoft.com/office/drawing/2014/main" id="{960980B0-F1AE-268F-3976-5A19DC6071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54" r="30541" b="-1"/>
          <a:stretch/>
        </p:blipFill>
        <p:spPr>
          <a:xfrm>
            <a:off x="1" y="10"/>
            <a:ext cx="3390899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B968-B4FA-3399-6C1B-2534277F2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977" y="2135938"/>
            <a:ext cx="6247233" cy="35355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hlinkClick r:id="rId3"/>
              </a:rPr>
              <a:t>https://www.datapine.com/blog/great-dashboard-design-examples-for-inspiration/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>
                <a:hlinkClick r:id="rId4"/>
              </a:rPr>
              <a:t>https://carmel.es/2018/10/26/6-examples-of-bad-dashboard-designs/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>
                <a:hlinkClick r:id="rId5"/>
              </a:rPr>
              <a:t>https://uxplanet.org/10-rules-for-better-dashboard-design-ef68189d734c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>
                <a:hlinkClick r:id="rId6"/>
              </a:rPr>
              <a:t>https://www.sisense.com/blog/4-design-principles-creating-better-dashboards/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>
                <a:hlinkClick r:id="rId7"/>
              </a:rPr>
              <a:t>https://www.cognizant.com/us/en/glossary/data-ethics</a:t>
            </a: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342414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330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Goudy Old Style</vt:lpstr>
      <vt:lpstr>ClassicFrameVTI</vt:lpstr>
      <vt:lpstr>The Dos and don’ts of dashboard reporting</vt:lpstr>
      <vt:lpstr>Topics: </vt:lpstr>
      <vt:lpstr>Why visualizations? </vt:lpstr>
      <vt:lpstr>What makes a good dashboard?</vt:lpstr>
      <vt:lpstr>What makes a bad dashboard?</vt:lpstr>
      <vt:lpstr>Good design tips:</vt:lpstr>
      <vt:lpstr>Logical layout</vt:lpstr>
      <vt:lpstr>Ethics in data reporting</vt:lpstr>
      <vt:lpstr>All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Dos and don’ts of dashboard reporting</dc:title>
  <dc:creator>Avi Skidelsky</dc:creator>
  <cp:lastModifiedBy>Avi Skidelsky</cp:lastModifiedBy>
  <cp:revision>1</cp:revision>
  <dcterms:created xsi:type="dcterms:W3CDTF">2022-12-08T03:44:20Z</dcterms:created>
  <dcterms:modified xsi:type="dcterms:W3CDTF">2022-12-08T04:13:05Z</dcterms:modified>
</cp:coreProperties>
</file>