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2"/>
  </p:notesMasterIdLst>
  <p:handoutMasterIdLst>
    <p:handoutMasterId r:id="rId33"/>
  </p:handoutMasterIdLst>
  <p:sldIdLst>
    <p:sldId id="296" r:id="rId2"/>
    <p:sldId id="295" r:id="rId3"/>
    <p:sldId id="343" r:id="rId4"/>
    <p:sldId id="257" r:id="rId5"/>
    <p:sldId id="261" r:id="rId6"/>
    <p:sldId id="260" r:id="rId7"/>
    <p:sldId id="353" r:id="rId8"/>
    <p:sldId id="315" r:id="rId9"/>
    <p:sldId id="258" r:id="rId10"/>
    <p:sldId id="372" r:id="rId11"/>
    <p:sldId id="324" r:id="rId12"/>
    <p:sldId id="314" r:id="rId13"/>
    <p:sldId id="262" r:id="rId14"/>
    <p:sldId id="263" r:id="rId15"/>
    <p:sldId id="323" r:id="rId16"/>
    <p:sldId id="336" r:id="rId17"/>
    <p:sldId id="308" r:id="rId18"/>
    <p:sldId id="338" r:id="rId19"/>
    <p:sldId id="309" r:id="rId20"/>
    <p:sldId id="310" r:id="rId21"/>
    <p:sldId id="311" r:id="rId22"/>
    <p:sldId id="347" r:id="rId23"/>
    <p:sldId id="312" r:id="rId24"/>
    <p:sldId id="365" r:id="rId25"/>
    <p:sldId id="366" r:id="rId26"/>
    <p:sldId id="367" r:id="rId27"/>
    <p:sldId id="368" r:id="rId28"/>
    <p:sldId id="369" r:id="rId29"/>
    <p:sldId id="370" r:id="rId30"/>
    <p:sldId id="371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792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11A6BC-E67A-44EE-84FC-223B23A29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76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FB669E7-BE37-4B96-B4DF-711B375E8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63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371A00-80BD-440E-9ADE-0C4839A88013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06A1FC-01FC-480C-B48C-411CC4F4B349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2EC528-34E7-4FE6-8C83-A13727DC683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E6798D-3B0D-4A21-8074-EF9BBB86CF4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D10BF6-B293-4626-AED1-B31DEB165D7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C3828A-C9FE-4687-A85E-11EC8D517C9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187B62-2774-4744-9AAD-D5533C62171D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0EFB7E-0486-40DD-AD79-0072DE2A987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7DDDF2-0A08-4ED7-A390-624C0A7D7EC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B8B510-F7D8-444B-B7BE-A5AA77883E6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5302A5-FD5F-4444-8E93-A889191348C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D5D594-6470-4283-AF07-BA396F23E957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F30FC4-3BFB-4A88-9287-87667CAF2D7C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68542E-7F3D-484E-B282-D022B21CFA5C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228F59-5790-4BCA-8788-30DA68A9E5D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83AC37-4524-4C73-8E71-89CB70079C0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FA8949-CF1C-4F74-B4A1-FF274786242B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420330-B6B1-408B-81C0-AEEF4CD776C9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75 w 717"/>
                <a:gd name="T1" fmla="*/ 845 h 845"/>
                <a:gd name="T2" fmla="*/ 775 w 717"/>
                <a:gd name="T3" fmla="*/ 821 h 845"/>
                <a:gd name="T4" fmla="*/ 632 w 717"/>
                <a:gd name="T5" fmla="*/ 605 h 845"/>
                <a:gd name="T6" fmla="*/ 435 w 717"/>
                <a:gd name="T7" fmla="*/ 396 h 845"/>
                <a:gd name="T8" fmla="*/ 250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8 w 717"/>
                <a:gd name="T15" fmla="*/ 198 h 845"/>
                <a:gd name="T16" fmla="*/ 429 w 717"/>
                <a:gd name="T17" fmla="*/ 408 h 845"/>
                <a:gd name="T18" fmla="*/ 626 w 717"/>
                <a:gd name="T19" fmla="*/ 623 h 845"/>
                <a:gd name="T20" fmla="*/ 775 w 717"/>
                <a:gd name="T21" fmla="*/ 845 h 845"/>
                <a:gd name="T22" fmla="*/ 77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6 w 407"/>
                <a:gd name="T1" fmla="*/ 414 h 414"/>
                <a:gd name="T2" fmla="*/ 436 w 407"/>
                <a:gd name="T3" fmla="*/ 396 h 414"/>
                <a:gd name="T4" fmla="*/ 251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5 w 407"/>
                <a:gd name="T13" fmla="*/ 204 h 414"/>
                <a:gd name="T14" fmla="*/ 436 w 407"/>
                <a:gd name="T15" fmla="*/ 414 h 414"/>
                <a:gd name="T16" fmla="*/ 436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44 w 586"/>
                <a:gd name="T1" fmla="*/ 0 h 599"/>
                <a:gd name="T2" fmla="*/ 626 w 586"/>
                <a:gd name="T3" fmla="*/ 0 h 599"/>
                <a:gd name="T4" fmla="*/ 436 w 586"/>
                <a:gd name="T5" fmla="*/ 132 h 599"/>
                <a:gd name="T6" fmla="*/ 286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6 w 586"/>
                <a:gd name="T17" fmla="*/ 282 h 599"/>
                <a:gd name="T18" fmla="*/ 444 w 586"/>
                <a:gd name="T19" fmla="*/ 138 h 599"/>
                <a:gd name="T20" fmla="*/ 644 w 586"/>
                <a:gd name="T21" fmla="*/ 0 h 599"/>
                <a:gd name="T22" fmla="*/ 64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8 w 269"/>
                <a:gd name="T1" fmla="*/ 0 h 252"/>
                <a:gd name="T2" fmla="*/ 280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8 w 269"/>
                <a:gd name="T15" fmla="*/ 0 h 252"/>
                <a:gd name="T16" fmla="*/ 298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31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823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77A95-F7B2-4ED3-99FF-0D67A1696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25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CEB86-CDF0-4D24-8D89-440C53158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7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B6234-A516-440E-9EA5-DA6DCE3BF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5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F9D8A-9DC0-4D69-8518-70DAC50E0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3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3C663-9117-46D0-9789-D5619FE2B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93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B85D-2992-4DFB-83D6-51CB1C834B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6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6E0C-F80F-49F4-8C8C-7F9E6D0EC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2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330E0-7745-4ED6-8FBB-23F99CC5CA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5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FB96D-3462-4B06-A9CA-C60B793F2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8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E4DCF-1570-460A-A8CA-8C8649290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D502-E51D-45FE-B1DA-4830384FD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8125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5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5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8125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126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6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7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75 w 717"/>
                <a:gd name="T1" fmla="*/ 845 h 845"/>
                <a:gd name="T2" fmla="*/ 775 w 717"/>
                <a:gd name="T3" fmla="*/ 821 h 845"/>
                <a:gd name="T4" fmla="*/ 632 w 717"/>
                <a:gd name="T5" fmla="*/ 605 h 845"/>
                <a:gd name="T6" fmla="*/ 435 w 717"/>
                <a:gd name="T7" fmla="*/ 396 h 845"/>
                <a:gd name="T8" fmla="*/ 250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8 w 717"/>
                <a:gd name="T15" fmla="*/ 198 h 845"/>
                <a:gd name="T16" fmla="*/ 429 w 717"/>
                <a:gd name="T17" fmla="*/ 408 h 845"/>
                <a:gd name="T18" fmla="*/ 626 w 717"/>
                <a:gd name="T19" fmla="*/ 623 h 845"/>
                <a:gd name="T20" fmla="*/ 775 w 717"/>
                <a:gd name="T21" fmla="*/ 845 h 845"/>
                <a:gd name="T22" fmla="*/ 77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6 w 407"/>
                <a:gd name="T1" fmla="*/ 414 h 414"/>
                <a:gd name="T2" fmla="*/ 436 w 407"/>
                <a:gd name="T3" fmla="*/ 396 h 414"/>
                <a:gd name="T4" fmla="*/ 251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5 w 407"/>
                <a:gd name="T13" fmla="*/ 204 h 414"/>
                <a:gd name="T14" fmla="*/ 436 w 407"/>
                <a:gd name="T15" fmla="*/ 414 h 414"/>
                <a:gd name="T16" fmla="*/ 436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44 w 586"/>
                <a:gd name="T1" fmla="*/ 0 h 599"/>
                <a:gd name="T2" fmla="*/ 626 w 586"/>
                <a:gd name="T3" fmla="*/ 0 h 599"/>
                <a:gd name="T4" fmla="*/ 436 w 586"/>
                <a:gd name="T5" fmla="*/ 132 h 599"/>
                <a:gd name="T6" fmla="*/ 286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6 w 586"/>
                <a:gd name="T17" fmla="*/ 282 h 599"/>
                <a:gd name="T18" fmla="*/ 444 w 586"/>
                <a:gd name="T19" fmla="*/ 138 h 599"/>
                <a:gd name="T20" fmla="*/ 644 w 586"/>
                <a:gd name="T21" fmla="*/ 0 h 599"/>
                <a:gd name="T22" fmla="*/ 64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8 w 269"/>
                <a:gd name="T1" fmla="*/ 0 h 252"/>
                <a:gd name="T2" fmla="*/ 280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8 w 269"/>
                <a:gd name="T15" fmla="*/ 0 h 252"/>
                <a:gd name="T16" fmla="*/ 298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8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8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8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9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B43955B6-121D-4605-991E-437CBD3DE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8129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计算机</a:t>
            </a:r>
            <a:r>
              <a:rPr lang="zh-CN" altLang="en-US" dirty="0"/>
              <a:t>的</a:t>
            </a:r>
            <a:r>
              <a:rPr lang="zh-CN" altLang="en-US" smtClean="0"/>
              <a:t>工作原理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2636912"/>
            <a:ext cx="6183719" cy="4144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3" y="188640"/>
            <a:ext cx="7159327" cy="22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冯</a:t>
            </a:r>
            <a:r>
              <a:rPr lang="en-US" altLang="zh-CN" smtClean="0"/>
              <a:t>•</a:t>
            </a:r>
            <a:r>
              <a:rPr lang="zh-CN" altLang="en-US" smtClean="0"/>
              <a:t>诺依曼计算机的瓶颈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CN" altLang="en-US" dirty="0" smtClean="0"/>
              <a:t>设备之间速度不匹配：高速设备等待低速设备。</a:t>
            </a:r>
          </a:p>
          <a:p>
            <a:pPr lvl="1" eaLnBrk="1" hangingPunct="1"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与</a:t>
            </a:r>
            <a:r>
              <a:rPr lang="zh-CN" altLang="en-US" dirty="0"/>
              <a:t>内存</a:t>
            </a:r>
            <a:r>
              <a:rPr lang="zh-CN" altLang="en-US" dirty="0" smtClean="0"/>
              <a:t>：访问内存比访问寄存器</a:t>
            </a:r>
            <a:r>
              <a:rPr lang="zh-CN" altLang="en-US" dirty="0"/>
              <a:t>慢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内存与</a:t>
            </a:r>
            <a:r>
              <a:rPr lang="zh-CN" altLang="en-US" dirty="0"/>
              <a:t>外存</a:t>
            </a:r>
            <a:r>
              <a:rPr lang="zh-CN" altLang="en-US" dirty="0" smtClean="0"/>
              <a:t>：访问外存比访问内存</a:t>
            </a:r>
            <a:r>
              <a:rPr lang="zh-CN" altLang="en-US" dirty="0"/>
              <a:t>慢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解决方案：利用程序运行以及程序对数据的访问（</a:t>
            </a:r>
            <a:r>
              <a:rPr lang="zh-CN" altLang="en-US" dirty="0"/>
              <a:t>存取</a:t>
            </a:r>
            <a:r>
              <a:rPr lang="zh-CN" altLang="en-US" dirty="0" smtClean="0"/>
              <a:t>）所具有的</a:t>
            </a:r>
            <a:r>
              <a:rPr lang="zh-CN" altLang="en-US" dirty="0" smtClean="0">
                <a:solidFill>
                  <a:schemeClr val="folHlink"/>
                </a:solidFill>
              </a:rPr>
              <a:t>局部性</a:t>
            </a:r>
            <a:r>
              <a:rPr lang="zh-CN" altLang="en-US" dirty="0" smtClean="0"/>
              <a:t>特征，在高速设备中为低速设备设置一个</a:t>
            </a:r>
            <a:r>
              <a:rPr lang="zh-CN" altLang="en-US" dirty="0" smtClean="0">
                <a:solidFill>
                  <a:schemeClr val="folHlink"/>
                </a:solidFill>
              </a:rPr>
              <a:t>高速缓存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），把要访问的内容</a:t>
            </a:r>
            <a:r>
              <a:rPr lang="zh-CN" altLang="en-US" dirty="0" smtClean="0">
                <a:solidFill>
                  <a:srgbClr val="FFC000"/>
                </a:solidFill>
              </a:rPr>
              <a:t>预先</a:t>
            </a:r>
            <a:r>
              <a:rPr lang="zh-CN" altLang="en-US" dirty="0" smtClean="0"/>
              <a:t>从低速设备取到高速设备中，以减少访问低速设备的次数。</a:t>
            </a:r>
          </a:p>
          <a:p>
            <a:pPr lvl="1" eaLnBrk="1" hangingPunct="1"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中的内存高速缓存（</a:t>
            </a:r>
            <a:r>
              <a:rPr lang="en-US" altLang="zh-CN" dirty="0" smtClean="0"/>
              <a:t>cache memory</a:t>
            </a:r>
            <a:r>
              <a:rPr lang="zh-CN" altLang="en-US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dirty="0" smtClean="0"/>
              <a:t>内存中的磁盘高速缓存（</a:t>
            </a:r>
            <a:r>
              <a:rPr lang="en-US" altLang="zh-CN" dirty="0" smtClean="0"/>
              <a:t>disk cache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软件概述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计算机硬件只是提供了执行存储在内存中指令的能力，而执行的指令（软件）是需要人来提供的。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计算机</a:t>
            </a:r>
            <a:r>
              <a:rPr lang="zh-CN" altLang="en-US" dirty="0" smtClean="0">
                <a:solidFill>
                  <a:schemeClr val="folHlink"/>
                </a:solidFill>
              </a:rPr>
              <a:t>软件</a:t>
            </a:r>
            <a:r>
              <a:rPr lang="zh-CN" altLang="en-US" dirty="0" smtClean="0"/>
              <a:t>是计算机系统中的程序以及相关的文档。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程序</a:t>
            </a:r>
            <a:r>
              <a:rPr lang="zh-CN" altLang="en-US" dirty="0" smtClean="0"/>
              <a:t>：计算任务的处理对象（</a:t>
            </a:r>
            <a:r>
              <a:rPr lang="zh-CN" altLang="en-US" dirty="0" smtClean="0">
                <a:solidFill>
                  <a:schemeClr val="folHlink"/>
                </a:solidFill>
              </a:rPr>
              <a:t>数据</a:t>
            </a:r>
            <a:r>
              <a:rPr lang="zh-CN" altLang="en-US" dirty="0" smtClean="0"/>
              <a:t>）与处理规则（</a:t>
            </a:r>
            <a:r>
              <a:rPr lang="zh-CN" altLang="en-US" dirty="0" smtClean="0">
                <a:solidFill>
                  <a:schemeClr val="folHlink"/>
                </a:solidFill>
              </a:rPr>
              <a:t>算法</a:t>
            </a:r>
            <a:r>
              <a:rPr lang="zh-CN" altLang="en-US" dirty="0" smtClean="0"/>
              <a:t>）的描述，其中的处理规则体现为指令序列，由计算机执行。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文档</a:t>
            </a:r>
            <a:r>
              <a:rPr lang="zh-CN" altLang="en-US" dirty="0" smtClean="0"/>
              <a:t>：便于人理解程序所需</a:t>
            </a:r>
            <a:r>
              <a:rPr lang="zh-CN" altLang="en-US" dirty="0"/>
              <a:t>的说明资料，</a:t>
            </a:r>
            <a:r>
              <a:rPr lang="zh-CN" altLang="en-US" dirty="0" smtClean="0"/>
              <a:t>供程序开发与维护使用。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软件的分类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296988"/>
            <a:ext cx="8675688" cy="515634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系统软件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计算机系统中完成最基本功</a:t>
            </a:r>
            <a:r>
              <a:rPr lang="zh-CN" altLang="en-US" dirty="0"/>
              <a:t>能</a:t>
            </a:r>
            <a:r>
              <a:rPr lang="zh-CN" altLang="en-US" dirty="0" smtClean="0"/>
              <a:t>的和直接让硬件发挥作用的软件</a:t>
            </a:r>
            <a:r>
              <a:rPr lang="zh-CN" altLang="en-US" dirty="0"/>
              <a:t>。如：操作系统和设备驱动程序就属于系统软件。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它与具体的应用领域无关，其它软件一般要通过系统软件发挥作用。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应用软件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用于特定领域的专用软件，如：文字处理软件、人口普查软件、财务软件、游戏软件、</a:t>
            </a:r>
            <a:r>
              <a:rPr lang="en-US" altLang="zh-CN" dirty="0" smtClean="0"/>
              <a:t>......</a:t>
            </a:r>
            <a:r>
              <a:rPr lang="zh-CN" altLang="en-US" dirty="0" smtClean="0"/>
              <a:t>、等等。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支撑软件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支持软件开发与维护的软件，一般由软件开发人员使用。如：软件开发环境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就是典型的支撑软件。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支撑软件有时也归入系统软件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各类软件与硬件之间的关系</a:t>
            </a: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1331764" y="1916113"/>
            <a:ext cx="4824412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331764" y="5300663"/>
            <a:ext cx="482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331763" y="4292600"/>
            <a:ext cx="4248696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V="1">
            <a:off x="3204195" y="3141663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3204195" y="3141663"/>
            <a:ext cx="26642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5868491" y="3141663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2247602" y="5492750"/>
            <a:ext cx="304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 Black" pitchFamily="34" charset="0"/>
              </a:rPr>
              <a:t>硬   件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1836043" y="4581525"/>
            <a:ext cx="304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 Black" pitchFamily="34" charset="0"/>
              </a:rPr>
              <a:t>系统软件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2895674" y="3500438"/>
            <a:ext cx="304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 Black" pitchFamily="34" charset="0"/>
              </a:rPr>
              <a:t>支撑软件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390800" y="2276475"/>
            <a:ext cx="2541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 Black" pitchFamily="34" charset="0"/>
              </a:rPr>
              <a:t>应用软件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6372200" y="2924944"/>
            <a:ext cx="2736304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marL="342900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为了提高灵活性，这里开了一些小口子，但这些口子越来越小！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5724128" y="3429000"/>
            <a:ext cx="1080120" cy="167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6012160" y="3429000"/>
            <a:ext cx="792088" cy="16715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虚拟机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由硬件构成的计算机常常被称为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裸机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裸机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之上，每加上一层软件就得到了一个功能更强的计算机－－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rgbClr val="FFCC66"/>
                </a:solidFill>
              </a:rPr>
              <a:t>虚拟机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。例如，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硬件加上操作系统就构成了最基本的虚拟机。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硬件构成的裸机只能识别用机器语言表示的指令，在加上了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的编译程序之后，则这个虚拟机就能执行由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语言所表示的指令（语句）了。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目前，虚拟机又有新的含义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FFCC66"/>
                </a:solidFill>
              </a:rPr>
              <a:t>软件模拟</a:t>
            </a:r>
            <a:r>
              <a:rPr lang="zh-CN" altLang="en-US" dirty="0"/>
              <a:t>的具有</a:t>
            </a:r>
            <a:r>
              <a:rPr lang="zh-CN" altLang="en-US" dirty="0">
                <a:solidFill>
                  <a:srgbClr val="FFCC66"/>
                </a:solidFill>
              </a:rPr>
              <a:t>完整</a:t>
            </a:r>
            <a:r>
              <a:rPr lang="zh-CN" altLang="en-US" dirty="0" smtClean="0">
                <a:solidFill>
                  <a:srgbClr val="FFCC66"/>
                </a:solidFill>
              </a:rPr>
              <a:t>硬件功能</a:t>
            </a:r>
            <a:r>
              <a:rPr lang="zh-CN" altLang="en-US" dirty="0"/>
              <a:t>的计算机系统，它运行在一台</a:t>
            </a:r>
            <a:r>
              <a:rPr lang="zh-CN" altLang="en-US" dirty="0">
                <a:solidFill>
                  <a:srgbClr val="FFC000"/>
                </a:solidFill>
              </a:rPr>
              <a:t>宿主机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虚拟机有自己的操作系统和应用软件。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err="1" smtClean="0"/>
              <a:t>Vmware</a:t>
            </a:r>
            <a:r>
              <a:rPr lang="zh-CN" altLang="en-US" dirty="0"/>
              <a:t>，</a:t>
            </a:r>
            <a:r>
              <a:rPr lang="en-US" altLang="zh-CN" dirty="0" err="1"/>
              <a:t>VirtualBox</a:t>
            </a:r>
            <a:r>
              <a:rPr lang="zh-CN" altLang="en-US" dirty="0"/>
              <a:t>，</a:t>
            </a:r>
            <a:r>
              <a:rPr lang="en-US" altLang="zh-CN" dirty="0"/>
              <a:t>Virtual pc</a:t>
            </a:r>
            <a:r>
              <a:rPr lang="zh-CN" altLang="en-US" dirty="0" smtClean="0"/>
              <a:t>等是构建虚拟机的软件。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-4763"/>
            <a:ext cx="93059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827088" y="1196975"/>
            <a:ext cx="1262062" cy="479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宿主机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088" y="1941513"/>
            <a:ext cx="1260475" cy="479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虚拟机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计算机中的信息表示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在计算机中，任何</a:t>
            </a:r>
            <a:r>
              <a:rPr lang="zh-CN" altLang="en-US" sz="2800" dirty="0"/>
              <a:t>信息（指令、数据、</a:t>
            </a:r>
            <a:r>
              <a:rPr lang="zh-CN" altLang="en-US" sz="2800" dirty="0" smtClean="0"/>
              <a:t>地址）都是用</a:t>
            </a:r>
            <a:r>
              <a:rPr lang="zh-CN" altLang="en-US" sz="2800" dirty="0" smtClean="0">
                <a:latin typeface="Arial"/>
              </a:rPr>
              <a:t> “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”和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”组成的</a:t>
            </a:r>
            <a:r>
              <a:rPr lang="zh-CN" altLang="en-US" sz="2800" dirty="0" smtClean="0">
                <a:latin typeface="Arial"/>
              </a:rPr>
              <a:t>二进制数</a:t>
            </a:r>
            <a:r>
              <a:rPr lang="zh-CN" altLang="en-US" sz="2800" dirty="0">
                <a:latin typeface="Arial"/>
              </a:rPr>
              <a:t>字序列</a:t>
            </a:r>
            <a:r>
              <a:rPr lang="zh-CN" altLang="en-US" sz="2800" dirty="0" smtClean="0"/>
              <a:t>来表示的。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为什么计算机中的信息要用二进制表示？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>
                <a:latin typeface="Arial"/>
              </a:rPr>
              <a:t> </a:t>
            </a:r>
            <a:r>
              <a:rPr lang="zh-CN" altLang="en-US" sz="2800" dirty="0">
                <a:latin typeface="Arial"/>
              </a:rPr>
              <a:t>“</a:t>
            </a:r>
            <a:r>
              <a:rPr lang="en-US" altLang="zh-CN" sz="2800" dirty="0"/>
              <a:t>0</a:t>
            </a:r>
            <a:r>
              <a:rPr lang="zh-CN" altLang="en-US" sz="2800" dirty="0"/>
              <a:t>”和</a:t>
            </a:r>
            <a:r>
              <a:rPr lang="zh-CN" altLang="en-US" sz="2800" dirty="0">
                <a:latin typeface="Arial"/>
              </a:rPr>
              <a:t>“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”对应着电器设备的两个</a:t>
            </a:r>
            <a:r>
              <a:rPr lang="zh-CN" altLang="en-US" sz="2800" dirty="0" smtClean="0">
                <a:solidFill>
                  <a:srgbClr val="FFC000"/>
                </a:solidFill>
              </a:rPr>
              <a:t>稳定状态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开关的关</a:t>
            </a:r>
            <a:r>
              <a:rPr lang="en-US" altLang="zh-CN" sz="2400" dirty="0" smtClean="0"/>
              <a:t>/</a:t>
            </a:r>
            <a:r>
              <a:rPr lang="zh-CN" altLang="en-US" sz="2400" dirty="0"/>
              <a:t>开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电压的低</a:t>
            </a:r>
            <a:r>
              <a:rPr lang="en-US" altLang="zh-CN" sz="2400" dirty="0" smtClean="0"/>
              <a:t>/</a:t>
            </a:r>
            <a:r>
              <a:rPr lang="zh-CN" altLang="en-US" sz="2400" dirty="0"/>
              <a:t>高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电流的</a:t>
            </a:r>
            <a:r>
              <a:rPr lang="zh-CN" altLang="en-US" sz="2400" dirty="0"/>
              <a:t>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信息单位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971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计算机中的信息单位包括：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/>
              <a:t>一个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或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称为一个</a:t>
            </a:r>
            <a:r>
              <a:rPr lang="zh-CN" altLang="en-US" sz="2400" b="1" dirty="0">
                <a:solidFill>
                  <a:schemeClr val="folHlink"/>
                </a:solidFill>
              </a:rPr>
              <a:t>二进制位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bit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8</a:t>
            </a:r>
            <a:r>
              <a:rPr lang="zh-CN" altLang="en-US" sz="2400" dirty="0"/>
              <a:t>个二进制位称为一个</a:t>
            </a:r>
            <a:r>
              <a:rPr lang="zh-CN" altLang="en-US" sz="2400" b="1" dirty="0">
                <a:solidFill>
                  <a:schemeClr val="folHlink"/>
                </a:solidFill>
              </a:rPr>
              <a:t>字节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1024</a:t>
            </a:r>
            <a:r>
              <a:rPr lang="zh-CN" altLang="en-US" sz="2400" dirty="0" smtClean="0"/>
              <a:t>个字节称为</a:t>
            </a:r>
            <a:r>
              <a:rPr lang="zh-CN" altLang="en-US" sz="2400" dirty="0"/>
              <a:t>一</a:t>
            </a:r>
            <a:r>
              <a:rPr lang="zh-CN" altLang="en-US" sz="2400" b="1" dirty="0">
                <a:solidFill>
                  <a:schemeClr val="folHlink"/>
                </a:solidFill>
              </a:rPr>
              <a:t>千字节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KiloByte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chemeClr val="folHlink"/>
                </a:solidFill>
              </a:rPr>
              <a:t>KB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1024</a:t>
            </a:r>
            <a:r>
              <a:rPr lang="zh-CN" altLang="en-US" sz="2400" dirty="0" smtClean="0"/>
              <a:t>个千字节称为</a:t>
            </a:r>
            <a:r>
              <a:rPr lang="zh-CN" altLang="en-US" sz="2400" dirty="0"/>
              <a:t>一</a:t>
            </a:r>
            <a:r>
              <a:rPr lang="zh-CN" altLang="en-US" sz="2400" b="1" dirty="0">
                <a:solidFill>
                  <a:schemeClr val="folHlink"/>
                </a:solidFill>
              </a:rPr>
              <a:t>兆字节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MegaByte</a:t>
            </a:r>
            <a:r>
              <a:rPr lang="zh-CN" altLang="en-US" sz="2400" dirty="0"/>
              <a:t>， </a:t>
            </a:r>
            <a:r>
              <a:rPr lang="en-US" altLang="zh-CN" sz="2400" i="1" dirty="0">
                <a:solidFill>
                  <a:schemeClr val="folHlink"/>
                </a:solidFill>
              </a:rPr>
              <a:t>MB</a:t>
            </a:r>
            <a:r>
              <a:rPr lang="zh-CN" altLang="en-US" sz="2400" dirty="0"/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1024</a:t>
            </a:r>
            <a:r>
              <a:rPr lang="zh-CN" altLang="en-US" sz="2400" dirty="0" smtClean="0"/>
              <a:t>个兆字节称为</a:t>
            </a:r>
            <a:r>
              <a:rPr lang="zh-CN" altLang="en-US" sz="2400" dirty="0"/>
              <a:t>一</a:t>
            </a:r>
            <a:r>
              <a:rPr lang="zh-CN" altLang="en-US" sz="2400" b="1" dirty="0">
                <a:solidFill>
                  <a:schemeClr val="folHlink"/>
                </a:solidFill>
              </a:rPr>
              <a:t>吉字节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GigaByte</a:t>
            </a:r>
            <a:r>
              <a:rPr lang="zh-CN" altLang="en-US" sz="2400" dirty="0"/>
              <a:t>， </a:t>
            </a:r>
            <a:r>
              <a:rPr lang="en-US" altLang="zh-CN" sz="2400" i="1" dirty="0">
                <a:solidFill>
                  <a:schemeClr val="folHlink"/>
                </a:solidFill>
              </a:rPr>
              <a:t>GB</a:t>
            </a:r>
            <a:r>
              <a:rPr lang="zh-CN" altLang="en-US" sz="2400" dirty="0"/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1024</a:t>
            </a:r>
            <a:r>
              <a:rPr lang="zh-CN" altLang="en-US" sz="2400" dirty="0" smtClean="0"/>
              <a:t>个吉字节称为</a:t>
            </a:r>
            <a:r>
              <a:rPr lang="zh-CN" altLang="en-US" sz="2400" dirty="0"/>
              <a:t>一</a:t>
            </a:r>
            <a:r>
              <a:rPr lang="zh-CN" altLang="en-US" sz="2400" b="1" dirty="0">
                <a:solidFill>
                  <a:schemeClr val="folHlink"/>
                </a:solidFill>
              </a:rPr>
              <a:t>太字节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TeraByte</a:t>
            </a:r>
            <a:r>
              <a:rPr lang="zh-CN" altLang="en-US" sz="2400" dirty="0"/>
              <a:t>， </a:t>
            </a:r>
            <a:r>
              <a:rPr lang="en-US" altLang="zh-CN" sz="2400" i="1" dirty="0">
                <a:solidFill>
                  <a:schemeClr val="folHlink"/>
                </a:solidFill>
              </a:rPr>
              <a:t>TB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在内存与外存中，</a:t>
            </a:r>
            <a:r>
              <a:rPr lang="zh-CN" altLang="en-US" sz="2800" dirty="0" smtClean="0"/>
              <a:t>通常把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字节</a:t>
            </a:r>
            <a:r>
              <a:rPr lang="zh-CN" altLang="en-US" sz="2800" dirty="0"/>
              <a:t>作为</a:t>
            </a:r>
            <a:r>
              <a:rPr lang="zh-CN" altLang="en-US" sz="2800" dirty="0">
                <a:solidFill>
                  <a:schemeClr val="folHlink"/>
                </a:solidFill>
              </a:rPr>
              <a:t>基本</a:t>
            </a:r>
            <a:r>
              <a:rPr lang="zh-CN" altLang="en-US" sz="2800" dirty="0" smtClean="0"/>
              <a:t>存储单位（每次存取至少为一个</a:t>
            </a:r>
            <a:r>
              <a:rPr lang="zh-CN" altLang="en-US" sz="2800" dirty="0"/>
              <a:t>字节），容量常常也是以字节数来计算的：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内存：</a:t>
            </a:r>
            <a:r>
              <a:rPr lang="en-US" altLang="zh-CN" sz="2400" dirty="0" smtClean="0"/>
              <a:t>4GB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8GB</a:t>
            </a:r>
            <a:r>
              <a:rPr lang="zh-CN" altLang="en-US" sz="2400" dirty="0" smtClean="0"/>
              <a:t> 、</a:t>
            </a:r>
            <a:r>
              <a:rPr lang="en-US" altLang="zh-CN" sz="2400" dirty="0" smtClean="0"/>
              <a:t>16GB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......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硬盘：</a:t>
            </a:r>
            <a:r>
              <a:rPr lang="en-US" altLang="zh-CN" sz="2400" dirty="0" smtClean="0"/>
              <a:t>500GB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1TB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2TB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......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数的</a:t>
            </a:r>
            <a:r>
              <a:rPr lang="zh-CN" altLang="en-US" dirty="0"/>
              <a:t>几种</a:t>
            </a:r>
            <a:r>
              <a:rPr lang="zh-CN" altLang="en-US" dirty="0" smtClean="0"/>
              <a:t>进制表示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712968" cy="3844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一个数可以用不同的进制来表示。常用的进制有：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10</a:t>
            </a:r>
            <a:r>
              <a:rPr lang="zh-CN" altLang="en-US" sz="2400" dirty="0" smtClean="0"/>
              <a:t>进制（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，逢十进一）（日常生活及编程语言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采用）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进制（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，逢二进一）（</a:t>
            </a:r>
            <a:r>
              <a:rPr lang="zh-CN" altLang="en-US" sz="2400" dirty="0" smtClean="0">
                <a:solidFill>
                  <a:schemeClr val="folHlink"/>
                </a:solidFill>
              </a:rPr>
              <a:t>计算机内部采用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进制（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，逢八进一）（编程语言中采用）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进制（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，逢十六进一</a:t>
            </a:r>
            <a:r>
              <a:rPr lang="zh-CN" altLang="en-US" sz="2400" dirty="0"/>
              <a:t>）（编程语言中采用）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例如，对于十进制数：</a:t>
            </a:r>
            <a:r>
              <a:rPr lang="en-US" altLang="zh-CN" sz="2800" dirty="0" smtClean="0"/>
              <a:t>29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进制表示为：</a:t>
            </a:r>
            <a:r>
              <a:rPr lang="en-US" altLang="zh-CN" sz="2400" dirty="0" smtClean="0"/>
              <a:t>11101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进制表示为：</a:t>
            </a:r>
            <a:r>
              <a:rPr lang="en-US" altLang="zh-CN" sz="2400" dirty="0" smtClean="0"/>
              <a:t>35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进制表示为：</a:t>
            </a:r>
            <a:r>
              <a:rPr lang="en-US" altLang="zh-CN" sz="2400" dirty="0" smtClean="0"/>
              <a:t>1D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再例如，各种进制数的运算：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373438" y="5312321"/>
            <a:ext cx="2927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/>
              <a:t>（</a:t>
            </a:r>
            <a:r>
              <a:rPr lang="en-US" altLang="zh-CN" sz="2400"/>
              <a:t>3 5</a:t>
            </a:r>
            <a:r>
              <a:rPr lang="zh-CN" altLang="en-US" sz="2400"/>
              <a:t>）</a:t>
            </a:r>
            <a:r>
              <a:rPr lang="en-US" altLang="zh-CN" sz="2400" baseline="-25000"/>
              <a:t>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</a:t>
            </a:r>
            <a:r>
              <a:rPr lang="zh-CN" altLang="en-US" sz="2400"/>
              <a:t>＋ （</a:t>
            </a:r>
            <a:r>
              <a:rPr lang="en-US" altLang="zh-CN" sz="2400"/>
              <a:t>3</a:t>
            </a:r>
            <a:r>
              <a:rPr lang="en-US" altLang="zh-CN" sz="2400" baseline="-25000"/>
              <a:t>1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 baseline="-25000"/>
              <a:t>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/>
              <a:t>（</a:t>
            </a:r>
            <a:r>
              <a:rPr lang="en-US" altLang="zh-CN" sz="2400"/>
              <a:t>7 2</a:t>
            </a:r>
            <a:r>
              <a:rPr lang="zh-CN" altLang="en-US" sz="2400"/>
              <a:t>）</a:t>
            </a:r>
            <a:r>
              <a:rPr lang="en-US" altLang="zh-CN" sz="2400" baseline="-25000"/>
              <a:t>8</a:t>
            </a:r>
            <a:r>
              <a:rPr lang="en-US" altLang="zh-CN" sz="2400"/>
              <a:t> 	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90913" y="6139408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181725" y="5312321"/>
            <a:ext cx="2927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/>
              <a:t>（</a:t>
            </a:r>
            <a:r>
              <a:rPr lang="en-US" altLang="zh-CN" sz="2400"/>
              <a:t>1 D</a:t>
            </a:r>
            <a:r>
              <a:rPr lang="zh-CN" altLang="en-US" sz="2400"/>
              <a:t>）</a:t>
            </a:r>
            <a:r>
              <a:rPr lang="en-US" altLang="zh-CN" sz="2400" baseline="-25000"/>
              <a:t>16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</a:t>
            </a:r>
            <a:r>
              <a:rPr lang="zh-CN" altLang="en-US" sz="2400"/>
              <a:t>＋ （</a:t>
            </a:r>
            <a:r>
              <a:rPr lang="en-US" altLang="zh-CN" sz="2400"/>
              <a:t>1</a:t>
            </a:r>
            <a:r>
              <a:rPr lang="en-US" altLang="zh-CN" sz="2400" baseline="-25000"/>
              <a:t>1</a:t>
            </a:r>
            <a:r>
              <a:rPr lang="en-US" altLang="zh-CN" sz="2400"/>
              <a:t>D</a:t>
            </a:r>
            <a:r>
              <a:rPr lang="zh-CN" altLang="en-US" sz="2400"/>
              <a:t>）</a:t>
            </a:r>
            <a:r>
              <a:rPr lang="en-US" altLang="zh-CN" sz="2400" baseline="-25000"/>
              <a:t>16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/>
              <a:t>（</a:t>
            </a:r>
            <a:r>
              <a:rPr lang="en-US" altLang="zh-CN" sz="2400"/>
              <a:t>3 A</a:t>
            </a:r>
            <a:r>
              <a:rPr lang="zh-CN" altLang="en-US" sz="2400"/>
              <a:t>）</a:t>
            </a:r>
            <a:r>
              <a:rPr lang="en-US" altLang="zh-CN" sz="2400" baseline="-25000"/>
              <a:t>16</a:t>
            </a:r>
            <a:r>
              <a:rPr lang="en-US" altLang="zh-CN" sz="2400"/>
              <a:t> 	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227763" y="6139408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07950" y="5301208"/>
            <a:ext cx="3841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charset="-122"/>
              </a:rPr>
              <a:t>    </a:t>
            </a:r>
            <a:r>
              <a:rPr lang="zh-CN" altLang="en-US" sz="2400">
                <a:latin typeface="宋体" charset="-122"/>
              </a:rPr>
              <a:t>（</a:t>
            </a:r>
            <a:r>
              <a:rPr lang="en-US" altLang="zh-CN" sz="2400">
                <a:latin typeface="宋体" charset="-122"/>
              </a:rPr>
              <a:t>1 1 1 0 1</a:t>
            </a:r>
            <a:r>
              <a:rPr lang="zh-CN" altLang="en-US" sz="2400">
                <a:latin typeface="宋体" charset="-122"/>
              </a:rPr>
              <a:t>）</a:t>
            </a:r>
            <a:r>
              <a:rPr lang="en-US" altLang="zh-CN" sz="2400" baseline="-25000">
                <a:latin typeface="宋体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charset="-122"/>
              </a:rPr>
              <a:t> </a:t>
            </a:r>
            <a:r>
              <a:rPr lang="zh-CN" altLang="en-US" sz="2400">
                <a:latin typeface="宋体" charset="-122"/>
              </a:rPr>
              <a:t>＋（</a:t>
            </a:r>
            <a:r>
              <a:rPr lang="en-US" altLang="zh-CN" sz="2400" baseline="-25000">
                <a:latin typeface="宋体" charset="-122"/>
              </a:rPr>
              <a:t>1</a:t>
            </a:r>
            <a:r>
              <a:rPr lang="en-US" altLang="zh-CN" sz="2400">
                <a:latin typeface="宋体" charset="-122"/>
              </a:rPr>
              <a:t>1</a:t>
            </a:r>
            <a:r>
              <a:rPr lang="en-US" altLang="zh-CN" sz="2400" baseline="-25000">
                <a:latin typeface="宋体" charset="-122"/>
              </a:rPr>
              <a:t> 1</a:t>
            </a:r>
            <a:r>
              <a:rPr lang="en-US" altLang="zh-CN" sz="2400">
                <a:latin typeface="宋体" charset="-122"/>
              </a:rPr>
              <a:t>1</a:t>
            </a:r>
            <a:r>
              <a:rPr lang="en-US" altLang="zh-CN" sz="2400" baseline="-25000">
                <a:latin typeface="宋体" charset="-122"/>
              </a:rPr>
              <a:t> 1</a:t>
            </a:r>
            <a:r>
              <a:rPr lang="en-US" altLang="zh-CN" sz="2400">
                <a:latin typeface="宋体" charset="-122"/>
              </a:rPr>
              <a:t>1 0</a:t>
            </a:r>
            <a:r>
              <a:rPr lang="en-US" altLang="zh-CN" sz="2400" baseline="-25000">
                <a:latin typeface="宋体" charset="-122"/>
              </a:rPr>
              <a:t>1</a:t>
            </a:r>
            <a:r>
              <a:rPr lang="en-US" altLang="zh-CN" sz="2400">
                <a:latin typeface="宋体" charset="-122"/>
              </a:rPr>
              <a:t>1</a:t>
            </a:r>
            <a:r>
              <a:rPr lang="zh-CN" altLang="en-US" sz="2400">
                <a:latin typeface="宋体" charset="-122"/>
              </a:rPr>
              <a:t>）</a:t>
            </a:r>
            <a:r>
              <a:rPr lang="en-US" altLang="zh-CN" sz="2400" baseline="-25000">
                <a:latin typeface="宋体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charset="-122"/>
              </a:rPr>
              <a:t>  </a:t>
            </a:r>
            <a:r>
              <a:rPr lang="zh-CN" altLang="en-US" sz="2400">
                <a:latin typeface="宋体" charset="-122"/>
              </a:rPr>
              <a:t>（</a:t>
            </a:r>
            <a:r>
              <a:rPr lang="en-US" altLang="zh-CN" sz="2400">
                <a:latin typeface="宋体" charset="-122"/>
              </a:rPr>
              <a:t>1 1 1 0 1 0</a:t>
            </a:r>
            <a:r>
              <a:rPr lang="zh-CN" altLang="en-US" sz="2400">
                <a:latin typeface="宋体" charset="-122"/>
              </a:rPr>
              <a:t>）</a:t>
            </a:r>
            <a:r>
              <a:rPr lang="en-US" altLang="zh-CN" sz="2400" baseline="-25000">
                <a:latin typeface="宋体" charset="-122"/>
              </a:rPr>
              <a:t>2</a:t>
            </a:r>
            <a:r>
              <a:rPr lang="en-US" altLang="zh-CN" sz="2400">
                <a:latin typeface="宋体" charset="-122"/>
              </a:rPr>
              <a:t> 	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79388" y="613940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冯诺依曼体系结构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硬件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软件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机</a:t>
            </a:r>
            <a:r>
              <a:rPr lang="zh-CN" altLang="en-US" dirty="0"/>
              <a:t>内信息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十进制转换成二进制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5615855" cy="199548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十进制整数转成二进制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它连续除以基数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直到商为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，所得的各个余数的倒序即为对应的二进制数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例如，十进制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整数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的二进制表示为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</a:t>
            </a: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08" name="组合 2"/>
          <p:cNvGrpSpPr>
            <a:grpSpLocks/>
          </p:cNvGrpSpPr>
          <p:nvPr/>
        </p:nvGrpSpPr>
        <p:grpSpPr bwMode="auto">
          <a:xfrm>
            <a:off x="6684963" y="1628775"/>
            <a:ext cx="1703387" cy="2301875"/>
            <a:chOff x="1187625" y="1988840"/>
            <a:chExt cx="1703332" cy="2302170"/>
          </a:xfrm>
        </p:grpSpPr>
        <p:grpSp>
          <p:nvGrpSpPr>
            <p:cNvPr id="21527" name="Group 5"/>
            <p:cNvGrpSpPr>
              <a:grpSpLocks/>
            </p:cNvGrpSpPr>
            <p:nvPr/>
          </p:nvGrpSpPr>
          <p:grpSpPr bwMode="auto">
            <a:xfrm>
              <a:off x="1546909" y="1988840"/>
              <a:ext cx="824720" cy="515628"/>
              <a:chOff x="912" y="3216"/>
              <a:chExt cx="384" cy="288"/>
            </a:xfrm>
          </p:grpSpPr>
          <p:sp>
            <p:nvSpPr>
              <p:cNvPr id="19522" name="Line 6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9523" name="Line 7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1187625" y="1988840"/>
              <a:ext cx="314315" cy="46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63" name="Text Box 9"/>
            <p:cNvSpPr txBox="1">
              <a:spLocks noChangeArrowheads="1"/>
            </p:cNvSpPr>
            <p:nvPr/>
          </p:nvSpPr>
          <p:spPr bwMode="auto">
            <a:xfrm>
              <a:off x="1733707" y="2419108"/>
              <a:ext cx="638154" cy="46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9464" name="Text Box 10"/>
            <p:cNvSpPr txBox="1">
              <a:spLocks noChangeArrowheads="1"/>
            </p:cNvSpPr>
            <p:nvPr/>
          </p:nvSpPr>
          <p:spPr bwMode="auto">
            <a:xfrm>
              <a:off x="2446471" y="2419108"/>
              <a:ext cx="314315" cy="46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65" name="Text Box 11"/>
            <p:cNvSpPr txBox="1">
              <a:spLocks noChangeArrowheads="1"/>
            </p:cNvSpPr>
            <p:nvPr/>
          </p:nvSpPr>
          <p:spPr bwMode="auto">
            <a:xfrm>
              <a:off x="1260648" y="2395292"/>
              <a:ext cx="314315" cy="46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66" name="Text Box 12"/>
            <p:cNvSpPr txBox="1">
              <a:spLocks noChangeArrowheads="1"/>
            </p:cNvSpPr>
            <p:nvPr/>
          </p:nvSpPr>
          <p:spPr bwMode="auto">
            <a:xfrm>
              <a:off x="2446471" y="2762052"/>
              <a:ext cx="314315" cy="4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67" name="Text Box 13"/>
            <p:cNvSpPr txBox="1">
              <a:spLocks noChangeArrowheads="1"/>
            </p:cNvSpPr>
            <p:nvPr/>
          </p:nvSpPr>
          <p:spPr bwMode="auto">
            <a:xfrm>
              <a:off x="1909914" y="2762052"/>
              <a:ext cx="312728" cy="4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1335257" y="2773166"/>
              <a:ext cx="312728" cy="46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21535" name="Group 15"/>
            <p:cNvGrpSpPr>
              <a:grpSpLocks/>
            </p:cNvGrpSpPr>
            <p:nvPr/>
          </p:nvGrpSpPr>
          <p:grpSpPr bwMode="auto">
            <a:xfrm>
              <a:off x="1625298" y="2504468"/>
              <a:ext cx="746331" cy="343752"/>
              <a:chOff x="912" y="3216"/>
              <a:chExt cx="384" cy="288"/>
            </a:xfrm>
          </p:grpSpPr>
          <p:sp>
            <p:nvSpPr>
              <p:cNvPr id="19520" name="Line 16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0" cy="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9521" name="Line 17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21536" name="Group 18"/>
            <p:cNvGrpSpPr>
              <a:grpSpLocks/>
            </p:cNvGrpSpPr>
            <p:nvPr/>
          </p:nvGrpSpPr>
          <p:grpSpPr bwMode="auto">
            <a:xfrm>
              <a:off x="1703687" y="2848220"/>
              <a:ext cx="667941" cy="343752"/>
              <a:chOff x="912" y="3216"/>
              <a:chExt cx="384" cy="288"/>
            </a:xfrm>
          </p:grpSpPr>
          <p:sp>
            <p:nvSpPr>
              <p:cNvPr id="19518" name="Line 19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0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9519" name="Line 20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21537" name="Group 21"/>
            <p:cNvGrpSpPr>
              <a:grpSpLocks/>
            </p:cNvGrpSpPr>
            <p:nvPr/>
          </p:nvGrpSpPr>
          <p:grpSpPr bwMode="auto">
            <a:xfrm>
              <a:off x="1782077" y="3191972"/>
              <a:ext cx="589552" cy="343752"/>
              <a:chOff x="912" y="3216"/>
              <a:chExt cx="384" cy="288"/>
            </a:xfrm>
          </p:grpSpPr>
          <p:sp>
            <p:nvSpPr>
              <p:cNvPr id="19516" name="Line 2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0" cy="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9517" name="Line 23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4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19472" name="Text Box 24"/>
            <p:cNvSpPr txBox="1">
              <a:spLocks noChangeArrowheads="1"/>
            </p:cNvSpPr>
            <p:nvPr/>
          </p:nvSpPr>
          <p:spPr bwMode="auto">
            <a:xfrm>
              <a:off x="1927376" y="3106583"/>
              <a:ext cx="314315" cy="46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473" name="Text Box 25"/>
            <p:cNvSpPr txBox="1">
              <a:spLocks noChangeArrowheads="1"/>
            </p:cNvSpPr>
            <p:nvPr/>
          </p:nvSpPr>
          <p:spPr bwMode="auto">
            <a:xfrm>
              <a:off x="2446471" y="3106583"/>
              <a:ext cx="314315" cy="46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74" name="Text Box 26"/>
            <p:cNvSpPr txBox="1">
              <a:spLocks noChangeArrowheads="1"/>
            </p:cNvSpPr>
            <p:nvPr/>
          </p:nvSpPr>
          <p:spPr bwMode="auto">
            <a:xfrm>
              <a:off x="1557500" y="3503509"/>
              <a:ext cx="312728" cy="46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75" name="Text Box 27"/>
            <p:cNvSpPr txBox="1">
              <a:spLocks noChangeArrowheads="1"/>
            </p:cNvSpPr>
            <p:nvPr/>
          </p:nvSpPr>
          <p:spPr bwMode="auto">
            <a:xfrm>
              <a:off x="1906739" y="3451115"/>
              <a:ext cx="317490" cy="4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76" name="Text Box 28"/>
            <p:cNvSpPr txBox="1">
              <a:spLocks noChangeArrowheads="1"/>
            </p:cNvSpPr>
            <p:nvPr/>
          </p:nvSpPr>
          <p:spPr bwMode="auto">
            <a:xfrm>
              <a:off x="2446471" y="3451115"/>
              <a:ext cx="314315" cy="4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77" name="Line 29"/>
            <p:cNvSpPr>
              <a:spLocks noChangeShapeType="1"/>
            </p:cNvSpPr>
            <p:nvPr/>
          </p:nvSpPr>
          <p:spPr bwMode="auto">
            <a:xfrm flipH="1" flipV="1">
              <a:off x="2890957" y="2590580"/>
              <a:ext cx="0" cy="1671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05854" name="Text Box 30"/>
            <p:cNvSpPr txBox="1">
              <a:spLocks noChangeArrowheads="1"/>
            </p:cNvSpPr>
            <p:nvPr/>
          </p:nvSpPr>
          <p:spPr bwMode="auto">
            <a:xfrm>
              <a:off x="1705133" y="2012656"/>
              <a:ext cx="593706" cy="400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29</a:t>
              </a:r>
            </a:p>
          </p:txBody>
        </p:sp>
        <p:grpSp>
          <p:nvGrpSpPr>
            <p:cNvPr id="21545" name="Group 31"/>
            <p:cNvGrpSpPr>
              <a:grpSpLocks/>
            </p:cNvGrpSpPr>
            <p:nvPr/>
          </p:nvGrpSpPr>
          <p:grpSpPr bwMode="auto">
            <a:xfrm>
              <a:off x="1924157" y="3555418"/>
              <a:ext cx="447472" cy="343752"/>
              <a:chOff x="912" y="3216"/>
              <a:chExt cx="384" cy="288"/>
            </a:xfrm>
          </p:grpSpPr>
          <p:sp>
            <p:nvSpPr>
              <p:cNvPr id="19514" name="Line 3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0" cy="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9515" name="Line 33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19480" name="Text Box 34"/>
            <p:cNvSpPr txBox="1">
              <a:spLocks noChangeArrowheads="1"/>
            </p:cNvSpPr>
            <p:nvPr/>
          </p:nvSpPr>
          <p:spPr bwMode="auto">
            <a:xfrm>
              <a:off x="1927376" y="3827401"/>
              <a:ext cx="392099" cy="46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81" name="Text Box 35"/>
            <p:cNvSpPr txBox="1">
              <a:spLocks noChangeArrowheads="1"/>
            </p:cNvSpPr>
            <p:nvPr/>
          </p:nvSpPr>
          <p:spPr bwMode="auto">
            <a:xfrm>
              <a:off x="1409868" y="3098645"/>
              <a:ext cx="312727" cy="4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82" name="Text Box 36"/>
            <p:cNvSpPr txBox="1">
              <a:spLocks noChangeArrowheads="1"/>
            </p:cNvSpPr>
            <p:nvPr/>
          </p:nvSpPr>
          <p:spPr bwMode="auto">
            <a:xfrm>
              <a:off x="2462346" y="3828989"/>
              <a:ext cx="314315" cy="4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468312" y="3429000"/>
            <a:ext cx="5615856" cy="22685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十进制小数转成二进制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它连续乘以基数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，每次去掉乘积的整数位，</a:t>
            </a:r>
            <a:r>
              <a:rPr lang="zh-CN" alt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直到乘积只包含整数为止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。最后的转换结果由各个乘积的整数位构成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，十进制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0.8125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的二进制表示为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0.1101</a:t>
            </a:r>
          </a:p>
        </p:txBody>
      </p:sp>
      <p:grpSp>
        <p:nvGrpSpPr>
          <p:cNvPr id="21510" name="Group 20"/>
          <p:cNvGrpSpPr>
            <a:grpSpLocks/>
          </p:cNvGrpSpPr>
          <p:nvPr/>
        </p:nvGrpSpPr>
        <p:grpSpPr bwMode="auto">
          <a:xfrm>
            <a:off x="6640721" y="4221164"/>
            <a:ext cx="2323892" cy="2068992"/>
            <a:chOff x="657" y="2568"/>
            <a:chExt cx="1619" cy="1406"/>
          </a:xfrm>
        </p:grpSpPr>
        <p:sp>
          <p:nvSpPr>
            <p:cNvPr id="72" name="Text Box 2"/>
            <p:cNvSpPr txBox="1">
              <a:spLocks noChangeArrowheads="1"/>
            </p:cNvSpPr>
            <p:nvPr/>
          </p:nvSpPr>
          <p:spPr bwMode="auto">
            <a:xfrm>
              <a:off x="1690" y="256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×2</a:t>
              </a:r>
            </a:p>
          </p:txBody>
        </p:sp>
        <p:sp>
          <p:nvSpPr>
            <p:cNvPr id="73" name="Line 3"/>
            <p:cNvSpPr>
              <a:spLocks noChangeShapeType="1"/>
            </p:cNvSpPr>
            <p:nvPr/>
          </p:nvSpPr>
          <p:spPr bwMode="auto">
            <a:xfrm flipH="1" flipV="1">
              <a:off x="657" y="284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4" name="Line 4"/>
            <p:cNvSpPr>
              <a:spLocks noChangeShapeType="1"/>
            </p:cNvSpPr>
            <p:nvPr/>
          </p:nvSpPr>
          <p:spPr bwMode="auto">
            <a:xfrm>
              <a:off x="826" y="28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730" y="2856"/>
              <a:ext cx="84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kumimoji="1" lang="en-US" altLang="zh-CN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.625</a:t>
              </a: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730" y="3144"/>
              <a:ext cx="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.25</a:t>
              </a:r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922" y="2568"/>
              <a:ext cx="7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826" y="31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826" y="34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730" y="3432"/>
              <a:ext cx="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0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.5</a:t>
              </a:r>
            </a:p>
          </p:txBody>
        </p:sp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1690" y="285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×2</a:t>
              </a:r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1690" y="314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×2</a:t>
              </a: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729" y="2579"/>
              <a:ext cx="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0.8125</a:t>
              </a:r>
            </a:p>
          </p:txBody>
        </p:sp>
        <p:sp>
          <p:nvSpPr>
            <p:cNvPr id="84" name="Text Box 15"/>
            <p:cNvSpPr txBox="1">
              <a:spLocks noChangeArrowheads="1"/>
            </p:cNvSpPr>
            <p:nvPr/>
          </p:nvSpPr>
          <p:spPr bwMode="auto">
            <a:xfrm>
              <a:off x="1700" y="3425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×2</a:t>
              </a:r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815" y="370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744" y="3686"/>
              <a:ext cx="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1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.0</a:t>
              </a:r>
            </a:p>
          </p:txBody>
        </p:sp>
      </p:grp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323528" y="5517232"/>
            <a:ext cx="348845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(0.1)</a:t>
            </a:r>
            <a:r>
              <a:rPr lang="en-US" altLang="zh-CN" sz="20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转成二进制是多少？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331842" y="5949280"/>
            <a:ext cx="521008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0.1)</a:t>
            </a:r>
            <a:r>
              <a:rPr lang="en-US" altLang="zh-CN" sz="2000" b="1" baseline="-25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=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(0.0</a:t>
            </a:r>
            <a:r>
              <a:rPr lang="en-US" altLang="zh-CN" sz="20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0011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...)</a:t>
            </a:r>
            <a:r>
              <a:rPr lang="en-US" altLang="zh-CN" sz="2000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baseline="-25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这意味着什么？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323528" y="6413266"/>
            <a:ext cx="56044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一些十进制小数无法精确地用纯二进制来表示！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5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457200" y="2016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 anchorCtr="1"/>
          <a:lstStyle/>
          <a:p>
            <a:pPr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二进制转换成十进制</a:t>
            </a:r>
          </a:p>
        </p:txBody>
      </p:sp>
      <p:sp>
        <p:nvSpPr>
          <p:cNvPr id="20686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65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二进制整数转</a:t>
            </a:r>
            <a:r>
              <a:rPr lang="zh-CN" altLang="en-US" sz="2800" dirty="0"/>
              <a:t>成</a:t>
            </a:r>
            <a:r>
              <a:rPr lang="zh-CN" altLang="en-US" sz="2800" dirty="0" smtClean="0"/>
              <a:t>十进制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(11101)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</a:t>
            </a:r>
            <a:r>
              <a:rPr kumimoji="1" lang="en-US" altLang="zh-CN" sz="2400" dirty="0"/>
              <a:t>1×</a:t>
            </a:r>
            <a:r>
              <a:rPr kumimoji="1" lang="en-US" altLang="zh-CN" sz="2400" dirty="0">
                <a:solidFill>
                  <a:schemeClr val="folHlink"/>
                </a:solidFill>
              </a:rPr>
              <a:t>2</a:t>
            </a:r>
            <a:r>
              <a:rPr kumimoji="1" lang="en-US" altLang="zh-CN" sz="2400" baseline="30000" dirty="0">
                <a:solidFill>
                  <a:schemeClr val="folHlink"/>
                </a:solidFill>
              </a:rPr>
              <a:t>4</a:t>
            </a:r>
            <a:r>
              <a:rPr kumimoji="1" lang="en-US" altLang="zh-CN" sz="2400" dirty="0"/>
              <a:t>+1×</a:t>
            </a:r>
            <a:r>
              <a:rPr kumimoji="1" lang="en-US" altLang="zh-CN" sz="2400" dirty="0">
                <a:solidFill>
                  <a:schemeClr val="folHlink"/>
                </a:solidFill>
              </a:rPr>
              <a:t>2</a:t>
            </a:r>
            <a:r>
              <a:rPr kumimoji="1" lang="en-US" altLang="zh-CN" sz="2400" baseline="30000" dirty="0">
                <a:solidFill>
                  <a:schemeClr val="folHlink"/>
                </a:solidFill>
              </a:rPr>
              <a:t>3</a:t>
            </a:r>
            <a:r>
              <a:rPr kumimoji="1" lang="en-US" altLang="zh-CN" sz="2400" dirty="0"/>
              <a:t>+1×</a:t>
            </a:r>
            <a:r>
              <a:rPr kumimoji="1" lang="en-US" altLang="zh-CN" sz="2400" dirty="0">
                <a:solidFill>
                  <a:schemeClr val="folHlink"/>
                </a:solidFill>
              </a:rPr>
              <a:t>2</a:t>
            </a:r>
            <a:r>
              <a:rPr kumimoji="1" lang="en-US" altLang="zh-CN" sz="2400" baseline="30000" dirty="0">
                <a:solidFill>
                  <a:schemeClr val="folHlink"/>
                </a:solidFill>
              </a:rPr>
              <a:t>2</a:t>
            </a:r>
            <a:r>
              <a:rPr kumimoji="1" lang="en-US" altLang="zh-CN" sz="2400" dirty="0"/>
              <a:t>+0×</a:t>
            </a:r>
            <a:r>
              <a:rPr kumimoji="1" lang="en-US" altLang="zh-CN" sz="2400" dirty="0">
                <a:solidFill>
                  <a:schemeClr val="folHlink"/>
                </a:solidFill>
              </a:rPr>
              <a:t>2</a:t>
            </a:r>
            <a:r>
              <a:rPr kumimoji="1" lang="en-US" altLang="zh-CN" sz="2400" baseline="30000" dirty="0">
                <a:solidFill>
                  <a:schemeClr val="folHlink"/>
                </a:solidFill>
              </a:rPr>
              <a:t>1</a:t>
            </a:r>
            <a:r>
              <a:rPr kumimoji="1" lang="en-US" altLang="zh-CN" sz="2400" dirty="0"/>
              <a:t>+1×</a:t>
            </a:r>
            <a:r>
              <a:rPr kumimoji="1" lang="en-US" altLang="zh-CN" sz="2400" dirty="0">
                <a:solidFill>
                  <a:schemeClr val="folHlink"/>
                </a:solidFill>
              </a:rPr>
              <a:t>2</a:t>
            </a:r>
            <a:r>
              <a:rPr kumimoji="1" lang="en-US" altLang="zh-CN" sz="2400" baseline="30000" dirty="0">
                <a:solidFill>
                  <a:schemeClr val="folHlink"/>
                </a:solidFill>
              </a:rPr>
              <a:t>0</a:t>
            </a:r>
            <a:r>
              <a:rPr kumimoji="1" lang="en-US" altLang="zh-CN" sz="2400" dirty="0"/>
              <a:t>=29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二进制小数转成十进制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(0.1101)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=1×</a:t>
            </a:r>
            <a:r>
              <a:rPr lang="en-US" altLang="zh-CN" sz="2400" dirty="0" smtClean="0">
                <a:solidFill>
                  <a:schemeClr val="folHlink"/>
                </a:solidFill>
              </a:rPr>
              <a:t>2</a:t>
            </a:r>
            <a:r>
              <a:rPr lang="en-US" altLang="zh-CN" sz="2400" baseline="30000" dirty="0" smtClean="0">
                <a:solidFill>
                  <a:schemeClr val="folHlink"/>
                </a:solidFill>
              </a:rPr>
              <a:t>-1</a:t>
            </a:r>
            <a:r>
              <a:rPr lang="en-US" altLang="zh-CN" sz="2400" dirty="0" smtClean="0"/>
              <a:t>+1×</a:t>
            </a:r>
            <a:r>
              <a:rPr lang="en-US" altLang="zh-CN" sz="2400" dirty="0" smtClean="0">
                <a:solidFill>
                  <a:schemeClr val="folHlink"/>
                </a:solidFill>
              </a:rPr>
              <a:t>2</a:t>
            </a:r>
            <a:r>
              <a:rPr lang="en-US" altLang="zh-CN" sz="2400" baseline="30000" dirty="0" smtClean="0">
                <a:solidFill>
                  <a:schemeClr val="folHlink"/>
                </a:solidFill>
              </a:rPr>
              <a:t>-2</a:t>
            </a:r>
            <a:r>
              <a:rPr lang="en-US" altLang="zh-CN" sz="2400" dirty="0" smtClean="0"/>
              <a:t>+0×</a:t>
            </a:r>
            <a:r>
              <a:rPr lang="en-US" altLang="zh-CN" sz="2400" dirty="0" smtClean="0">
                <a:solidFill>
                  <a:schemeClr val="folHlink"/>
                </a:solidFill>
              </a:rPr>
              <a:t>2</a:t>
            </a:r>
            <a:r>
              <a:rPr lang="en-US" altLang="zh-CN" sz="2400" baseline="30000" dirty="0" smtClean="0">
                <a:solidFill>
                  <a:schemeClr val="folHlink"/>
                </a:solidFill>
              </a:rPr>
              <a:t>-3</a:t>
            </a:r>
            <a:r>
              <a:rPr lang="en-US" altLang="zh-CN" sz="2400" dirty="0" smtClean="0"/>
              <a:t>+1×</a:t>
            </a:r>
            <a:r>
              <a:rPr lang="en-US" altLang="zh-CN" sz="2400" dirty="0" smtClean="0">
                <a:solidFill>
                  <a:schemeClr val="folHlink"/>
                </a:solidFill>
              </a:rPr>
              <a:t>2</a:t>
            </a:r>
            <a:r>
              <a:rPr lang="en-US" altLang="zh-CN" sz="2400" baseline="30000" dirty="0" smtClean="0">
                <a:solidFill>
                  <a:schemeClr val="folHlink"/>
                </a:solidFill>
              </a:rPr>
              <a:t>-4</a:t>
            </a:r>
            <a:r>
              <a:rPr lang="en-US" altLang="zh-CN" sz="2400" dirty="0" smtClean="0"/>
              <a:t> =0.8125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十进制与八进制和十六进制之间的转换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转换</a:t>
            </a:r>
            <a:r>
              <a:rPr lang="zh-CN" altLang="en-US" dirty="0"/>
              <a:t>过程与上述的十进制与二进制之间的转换类似，只要把上面的基数</a:t>
            </a:r>
            <a:r>
              <a:rPr lang="en-US" altLang="zh-CN" dirty="0"/>
              <a:t>2</a:t>
            </a:r>
            <a:r>
              <a:rPr lang="zh-CN" altLang="en-US" dirty="0"/>
              <a:t>改成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6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二进制与八、十六进制之间的转换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二进制</a:t>
            </a:r>
            <a:r>
              <a:rPr lang="zh-CN" altLang="en-US" dirty="0"/>
              <a:t>与八、十六进制之间的转换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(11101.1101)</a:t>
            </a:r>
            <a:r>
              <a:rPr lang="en-US" altLang="zh-CN" baseline="-25000" dirty="0" smtClean="0"/>
              <a:t>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= (</a:t>
            </a:r>
            <a:r>
              <a:rPr lang="en-US" altLang="zh-CN" u="sng" dirty="0" smtClean="0"/>
              <a:t>011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101</a:t>
            </a:r>
            <a:r>
              <a:rPr lang="en-US" altLang="zh-CN" dirty="0" smtClean="0"/>
              <a:t>.</a:t>
            </a:r>
            <a:r>
              <a:rPr lang="en-US" altLang="zh-CN" u="sng" dirty="0" smtClean="0"/>
              <a:t>110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100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(35.64)</a:t>
            </a:r>
            <a:r>
              <a:rPr lang="en-US" altLang="zh-CN" baseline="-25000" dirty="0" smtClean="0"/>
              <a:t>8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= (</a:t>
            </a:r>
            <a:r>
              <a:rPr lang="en-US" altLang="zh-CN" u="sng" dirty="0" smtClean="0"/>
              <a:t>0001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1101</a:t>
            </a:r>
            <a:r>
              <a:rPr lang="en-US" altLang="zh-CN" dirty="0" smtClean="0"/>
              <a:t>.</a:t>
            </a:r>
            <a:r>
              <a:rPr lang="en-US" altLang="zh-CN" u="sng" dirty="0" smtClean="0"/>
              <a:t>1101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(1D.D)</a:t>
            </a:r>
            <a:r>
              <a:rPr lang="en-US" altLang="zh-CN" baseline="-25000" dirty="0" smtClean="0"/>
              <a:t>16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628800"/>
            <a:ext cx="8281987" cy="4508226"/>
          </a:xfrm>
        </p:spPr>
        <p:txBody>
          <a:bodyPr>
            <a:normAutofit fontScale="85000" lnSpcReduction="1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在计算机内部，整数通常采用</a:t>
            </a:r>
            <a:r>
              <a:rPr lang="zh-CN" altLang="en-US" dirty="0" smtClean="0">
                <a:solidFill>
                  <a:srgbClr val="FFC000"/>
                </a:solidFill>
              </a:rPr>
              <a:t>固定长度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某种</a:t>
            </a:r>
            <a:r>
              <a:rPr lang="zh-CN" altLang="en-US" dirty="0" smtClean="0"/>
              <a:t>二进制形式来表示。</a:t>
            </a:r>
            <a:endParaRPr lang="en-US" altLang="zh-CN" dirty="0" smtClean="0"/>
          </a:p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原码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用一个二进制位表示符号（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表示正；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表示负），其它位为二进制表示的绝对值。</a:t>
            </a:r>
            <a:endParaRPr lang="en-US" altLang="zh-CN" dirty="0" smtClean="0"/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例如，</a:t>
            </a:r>
            <a:r>
              <a:rPr lang="zh-CN" altLang="en-US" dirty="0"/>
              <a:t>如果用一个字节存储</a:t>
            </a:r>
            <a:r>
              <a:rPr lang="zh-CN" altLang="en-US" dirty="0" smtClean="0"/>
              <a:t>整数的原码，则</a:t>
            </a:r>
            <a:endParaRPr lang="en-US" altLang="zh-CN" dirty="0" smtClean="0"/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12</a:t>
            </a:r>
            <a:r>
              <a:rPr lang="zh-CN" altLang="en-US" dirty="0" smtClean="0"/>
              <a:t>表示为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0001100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-12</a:t>
            </a:r>
            <a:r>
              <a:rPr lang="zh-CN" altLang="en-US" dirty="0" smtClean="0"/>
              <a:t>表示为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en-US" altLang="zh-CN" dirty="0" smtClean="0"/>
              <a:t>0001100</a:t>
            </a:r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/>
              <a:t>对于由</a:t>
            </a:r>
            <a:r>
              <a:rPr lang="en-US" altLang="zh-CN" dirty="0"/>
              <a:t>n</a:t>
            </a:r>
            <a:r>
              <a:rPr lang="zh-CN" altLang="en-US" dirty="0"/>
              <a:t>个二进位构成</a:t>
            </a:r>
            <a:r>
              <a:rPr lang="zh-CN" altLang="en-US" dirty="0" smtClean="0"/>
              <a:t>的原码，</a:t>
            </a:r>
            <a:r>
              <a:rPr lang="zh-CN" altLang="en-US" dirty="0"/>
              <a:t>它能表示的整数范围是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-(2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-1)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，其中有两个零：</a:t>
            </a:r>
            <a:r>
              <a:rPr lang="en-US" altLang="zh-CN" dirty="0"/>
              <a:t>0</a:t>
            </a:r>
            <a:r>
              <a:rPr lang="en-US" altLang="zh-CN" dirty="0" smtClean="0"/>
              <a:t>0...0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10...0</a:t>
            </a:r>
            <a:r>
              <a:rPr lang="zh-CN" altLang="en-US" dirty="0" smtClean="0"/>
              <a:t>。 </a:t>
            </a:r>
            <a:endParaRPr lang="en-US" altLang="zh-CN" dirty="0" smtClean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30188"/>
            <a:ext cx="7772400" cy="895350"/>
          </a:xfrm>
        </p:spPr>
        <p:txBody>
          <a:bodyPr anchorCtr="0"/>
          <a:lstStyle/>
          <a:p>
            <a:pPr eaLnBrk="1" hangingPunct="1">
              <a:defRPr/>
            </a:pPr>
            <a:r>
              <a:rPr lang="zh-CN" altLang="en-US" dirty="0" smtClean="0"/>
              <a:t>整数的机内表示</a:t>
            </a:r>
          </a:p>
        </p:txBody>
      </p:sp>
    </p:spTree>
    <p:extLst>
      <p:ext uri="{BB962C8B-B14F-4D97-AF65-F5344CB8AC3E}">
        <p14:creationId xmlns:p14="http://schemas.microsoft.com/office/powerpoint/2010/main" val="562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336704"/>
          </a:xfrm>
        </p:spPr>
        <p:txBody>
          <a:bodyPr>
            <a:normAutofit fontScale="925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2</a:t>
            </a:r>
            <a:r>
              <a:rPr lang="zh-CN" altLang="en-US" dirty="0" smtClean="0">
                <a:solidFill>
                  <a:schemeClr val="folHlink"/>
                </a:solidFill>
              </a:rPr>
              <a:t>的补码</a:t>
            </a:r>
            <a:r>
              <a:rPr lang="zh-CN" altLang="en-US" dirty="0" smtClean="0"/>
              <a:t>表示</a:t>
            </a:r>
            <a:endParaRPr lang="zh-CN" altLang="en-US" dirty="0"/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/>
              <a:t>正整数的补码为它的二进制原码表示；负整数的补码为把相应</a:t>
            </a:r>
            <a:r>
              <a:rPr lang="zh-CN" altLang="en-US" dirty="0" smtClean="0"/>
              <a:t>正整数</a:t>
            </a:r>
            <a:r>
              <a:rPr lang="zh-CN" altLang="en-US" dirty="0"/>
              <a:t>原码</a:t>
            </a:r>
            <a:r>
              <a:rPr lang="zh-CN" altLang="en-US" dirty="0" smtClean="0"/>
              <a:t>的</a:t>
            </a:r>
            <a:r>
              <a:rPr lang="zh-CN" altLang="en-US" dirty="0"/>
              <a:t>各个二进制位取反</a:t>
            </a:r>
            <a:r>
              <a:rPr lang="zh-CN" altLang="en-US" dirty="0" smtClean="0"/>
              <a:t>后得到的值加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</a:t>
            </a:r>
            <a:r>
              <a:rPr lang="zh-CN" altLang="en-US" dirty="0"/>
              <a:t>：如果用一个字节存储</a:t>
            </a:r>
            <a:r>
              <a:rPr lang="zh-CN" altLang="en-US" dirty="0" smtClean="0"/>
              <a:t>整数的补码，</a:t>
            </a:r>
            <a:r>
              <a:rPr lang="zh-CN" altLang="en-US" dirty="0"/>
              <a:t>则</a:t>
            </a:r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en-US" altLang="zh-CN" dirty="0"/>
              <a:t>12</a:t>
            </a:r>
            <a:r>
              <a:rPr lang="zh-CN" altLang="en-US" dirty="0"/>
              <a:t>表示为： </a:t>
            </a:r>
            <a:r>
              <a:rPr lang="en-US" altLang="zh-CN" dirty="0" smtClean="0"/>
              <a:t>00001100</a:t>
            </a:r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-</a:t>
            </a:r>
            <a:r>
              <a:rPr lang="en-US" altLang="zh-CN" dirty="0"/>
              <a:t>12</a:t>
            </a:r>
            <a:r>
              <a:rPr lang="zh-CN" altLang="en-US" dirty="0"/>
              <a:t>表示为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11110100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11110011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/>
              <a:t>对于由</a:t>
            </a:r>
            <a:r>
              <a:rPr lang="en-US" altLang="zh-CN" dirty="0"/>
              <a:t>n</a:t>
            </a:r>
            <a:r>
              <a:rPr lang="zh-CN" altLang="en-US" dirty="0"/>
              <a:t>个二进位构成的补码，它能表示的整数范围是：</a:t>
            </a:r>
            <a:endParaRPr lang="en-US" altLang="zh-CN" dirty="0"/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en-US" altLang="zh-CN" dirty="0"/>
              <a:t>-2</a:t>
            </a:r>
            <a:r>
              <a:rPr lang="en-US" altLang="zh-CN" baseline="30000" dirty="0"/>
              <a:t>n-1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r>
              <a:rPr lang="en-US" altLang="zh-CN" dirty="0"/>
              <a:t>-1</a:t>
            </a:r>
            <a:r>
              <a:rPr lang="zh-CN" altLang="en-US" dirty="0"/>
              <a:t>，其中，</a:t>
            </a:r>
            <a:r>
              <a:rPr lang="en-US" altLang="zh-CN" dirty="0"/>
              <a:t>00...0</a:t>
            </a:r>
            <a:r>
              <a:rPr lang="zh-CN" altLang="en-US" dirty="0"/>
              <a:t>表示零，</a:t>
            </a:r>
            <a:r>
              <a:rPr lang="en-US" altLang="zh-CN" dirty="0"/>
              <a:t>10...0</a:t>
            </a:r>
            <a:r>
              <a:rPr lang="zh-CN" altLang="en-US" dirty="0"/>
              <a:t>表示</a:t>
            </a:r>
            <a:r>
              <a:rPr lang="en-US" altLang="zh-CN" dirty="0"/>
              <a:t>-2</a:t>
            </a:r>
            <a:r>
              <a:rPr lang="en-US" altLang="zh-CN" baseline="30000" dirty="0"/>
              <a:t>n-1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54063" lvl="1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注意：在</a:t>
            </a:r>
            <a:r>
              <a:rPr lang="zh-CN" altLang="en-US" dirty="0"/>
              <a:t>整数的补码表示中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负整数</a:t>
            </a:r>
            <a:r>
              <a:rPr lang="zh-CN" altLang="en-US" dirty="0"/>
              <a:t>的补码最高位虽然也是</a:t>
            </a:r>
            <a:r>
              <a:rPr lang="en-US" altLang="zh-CN" dirty="0"/>
              <a:t>1</a:t>
            </a:r>
            <a:r>
              <a:rPr lang="zh-CN" altLang="en-US" dirty="0"/>
              <a:t>，但其余的二进制位不是它的绝对值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154113" lvl="2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把负整数</a:t>
            </a:r>
            <a:r>
              <a:rPr lang="zh-CN" altLang="en-US" dirty="0"/>
              <a:t>的</a:t>
            </a:r>
            <a:r>
              <a:rPr lang="zh-CN" altLang="en-US" dirty="0" smtClean="0"/>
              <a:t>补码各个</a:t>
            </a:r>
            <a:r>
              <a:rPr lang="zh-CN" altLang="en-US" dirty="0"/>
              <a:t>二进制位分别取反后加</a:t>
            </a:r>
            <a:r>
              <a:rPr lang="en-US" altLang="zh-CN" dirty="0"/>
              <a:t>1</a:t>
            </a:r>
            <a:r>
              <a:rPr lang="zh-CN" altLang="en-US" dirty="0"/>
              <a:t>则能得到对应正整数的补码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57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用补码表示整数便于加、减运算，特别地，</a:t>
            </a:r>
            <a:r>
              <a:rPr lang="zh-CN" altLang="en-US" dirty="0" smtClean="0">
                <a:solidFill>
                  <a:schemeClr val="folHlink"/>
                </a:solidFill>
              </a:rPr>
              <a:t>减法可以转换成加法来做</a:t>
            </a:r>
            <a:r>
              <a:rPr lang="zh-CN" altLang="en-US" dirty="0"/>
              <a:t>（早期计算机的</a:t>
            </a:r>
            <a:r>
              <a:rPr lang="en-US" altLang="zh-CN" dirty="0"/>
              <a:t>CPU</a:t>
            </a:r>
            <a:r>
              <a:rPr lang="zh-CN" altLang="en-US" dirty="0"/>
              <a:t>中运算器只是一个加法器！）</a:t>
            </a:r>
            <a:r>
              <a:rPr lang="zh-CN" altLang="en-US" dirty="0" smtClean="0"/>
              <a:t>。例如：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/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CPU</a:t>
            </a:r>
            <a:r>
              <a:rPr lang="zh-CN" altLang="en-US" dirty="0"/>
              <a:t>的整数运算指令一般是针对补码表示来设计的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539750" y="2204864"/>
            <a:ext cx="4134465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5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加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-2</a:t>
            </a:r>
          </a:p>
          <a:p>
            <a:pPr algn="l"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00000101  (5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的补码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+ 11111110  (-2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的补码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00000011  (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的补码，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defRPr/>
            </a:pP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       最高进位舍去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39750" y="4005064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5003800" y="2209850"/>
            <a:ext cx="4095750" cy="2227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 2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8</a:t>
            </a: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= 2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加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-8 </a:t>
            </a: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00000010  (2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的补码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+ 11111000  (-8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的补码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11111010  (-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的补码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005388" y="4005064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实数的机内表示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20150" cy="5445125"/>
          </a:xfrm>
        </p:spPr>
        <p:txBody>
          <a:bodyPr>
            <a:normAutofit fontScale="775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在计算机内部，实数通常采用</a:t>
            </a:r>
            <a:r>
              <a:rPr lang="zh-CN" altLang="en-US" dirty="0" smtClean="0">
                <a:solidFill>
                  <a:srgbClr val="FFC000"/>
                </a:solidFill>
              </a:rPr>
              <a:t>固定长度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科学记数法</a:t>
            </a:r>
            <a:r>
              <a:rPr lang="zh-CN" altLang="en-US" dirty="0" smtClean="0"/>
              <a:t>来表示：</a:t>
            </a:r>
          </a:p>
          <a:p>
            <a:pPr marL="354013" indent="-354013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sz="2300" dirty="0" smtClean="0"/>
              <a:t>±</a:t>
            </a:r>
            <a:r>
              <a:rPr lang="en-US" altLang="zh-CN" dirty="0" smtClean="0"/>
              <a:t>a</a:t>
            </a:r>
            <a:r>
              <a:rPr lang="en-GB" altLang="zh-CN" sz="2300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b</a:t>
            </a:r>
            <a:endParaRPr lang="en-US" altLang="zh-CN" dirty="0" smtClean="0"/>
          </a:p>
          <a:p>
            <a:pPr marL="904875" lvl="1" indent="-371475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a</a:t>
            </a:r>
            <a:r>
              <a:rPr lang="zh-CN" altLang="en-US" dirty="0"/>
              <a:t>是一个二进制小数</a:t>
            </a:r>
            <a:r>
              <a:rPr lang="zh-CN" altLang="en-US" dirty="0" smtClean="0"/>
              <a:t>，称为</a:t>
            </a:r>
            <a:r>
              <a:rPr lang="zh-CN" altLang="en-US" dirty="0" smtClean="0">
                <a:solidFill>
                  <a:srgbClr val="FFCC66"/>
                </a:solidFill>
              </a:rPr>
              <a:t>尾数</a:t>
            </a:r>
            <a:r>
              <a:rPr lang="en-US" altLang="zh-CN" dirty="0" smtClean="0"/>
              <a:t>(Mantissa)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</a:t>
            </a:r>
            <a:r>
              <a:rPr lang="zh-CN" altLang="en-US" dirty="0"/>
              <a:t>是一个二进制整数</a:t>
            </a:r>
            <a:r>
              <a:rPr lang="zh-CN" altLang="en-US" dirty="0" smtClean="0"/>
              <a:t>，称为</a:t>
            </a:r>
            <a:r>
              <a:rPr lang="zh-CN" altLang="en-US" dirty="0" smtClean="0">
                <a:solidFill>
                  <a:srgbClr val="FFC000"/>
                </a:solidFill>
              </a:rPr>
              <a:t>阶码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CC66"/>
                </a:solidFill>
              </a:rPr>
              <a:t>指数</a:t>
            </a:r>
            <a:r>
              <a:rPr lang="en-US" altLang="zh-CN" dirty="0" smtClean="0"/>
              <a:t>(Exponent)</a:t>
            </a:r>
            <a:r>
              <a:rPr lang="zh-CN" altLang="en-US" dirty="0" smtClean="0"/>
              <a:t>；</a:t>
            </a:r>
            <a:r>
              <a:rPr lang="en-US" altLang="zh-CN" dirty="0"/>
              <a:t>+/-</a:t>
            </a:r>
            <a:r>
              <a:rPr lang="zh-CN" altLang="en-US" dirty="0"/>
              <a:t>：</a:t>
            </a:r>
            <a:r>
              <a:rPr lang="en-US" altLang="zh-CN" dirty="0"/>
              <a:t>0/1 </a:t>
            </a:r>
            <a:r>
              <a:rPr lang="zh-CN" altLang="en-US" dirty="0" smtClean="0"/>
              <a:t>。</a:t>
            </a:r>
          </a:p>
          <a:p>
            <a:pPr marL="904875" lvl="1" indent="-371475" eaLnBrk="1" hangingPunct="1">
              <a:lnSpc>
                <a:spcPct val="120000"/>
              </a:lnSpc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内部只存储</a:t>
            </a:r>
            <a:r>
              <a:rPr lang="zh-CN" altLang="en-US" dirty="0" smtClean="0">
                <a:solidFill>
                  <a:srgbClr val="FFC000"/>
                </a:solidFill>
              </a:rPr>
              <a:t>符号</a:t>
            </a:r>
            <a:r>
              <a:rPr lang="zh-CN" altLang="en-US" dirty="0" smtClean="0"/>
              <a:t>以及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/>
              <a:t>和</a:t>
            </a:r>
            <a:r>
              <a:rPr lang="en-US" altLang="zh-CN" dirty="0" smtClean="0">
                <a:solidFill>
                  <a:srgbClr val="FFC000"/>
                </a:solidFill>
              </a:rPr>
              <a:t>b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具有</a:t>
            </a:r>
            <a:r>
              <a:rPr lang="zh-CN" altLang="en-US" dirty="0" smtClean="0">
                <a:solidFill>
                  <a:srgbClr val="FFC000"/>
                </a:solidFill>
              </a:rPr>
              <a:t>固定长度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04875" lvl="1" indent="-3714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在存储实数前首先需要对其进行</a:t>
            </a:r>
            <a:r>
              <a:rPr lang="zh-CN" altLang="en-US" dirty="0" smtClean="0">
                <a:solidFill>
                  <a:schemeClr val="folHlink"/>
                </a:solidFill>
              </a:rPr>
              <a:t>规格化</a:t>
            </a:r>
            <a:r>
              <a:rPr lang="zh-CN" altLang="en-US" dirty="0" smtClean="0"/>
              <a:t>，即把尾数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调整为</a:t>
            </a:r>
            <a:r>
              <a:rPr lang="en-US" altLang="zh-CN" dirty="0" smtClean="0"/>
              <a:t>1.xxx...</a:t>
            </a:r>
            <a:r>
              <a:rPr lang="zh-CN" altLang="en-US" dirty="0" smtClean="0"/>
              <a:t>形式，其中的整数位“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和小数点不存储。</a:t>
            </a:r>
            <a:endParaRPr lang="en-US" altLang="zh-CN" dirty="0" smtClean="0"/>
          </a:p>
          <a:p>
            <a:pPr marL="371475" indent="-371475" eaLnBrk="1" hangingPunct="1">
              <a:defRPr/>
            </a:pPr>
            <a:r>
              <a:rPr lang="zh-CN" altLang="en-US" dirty="0" smtClean="0"/>
              <a:t>例如，对于十进制实数</a:t>
            </a:r>
            <a:r>
              <a:rPr lang="en-US" altLang="zh-CN" dirty="0" smtClean="0"/>
              <a:t>12.5</a:t>
            </a:r>
            <a:r>
              <a:rPr lang="zh-CN" altLang="en-US" dirty="0" smtClean="0"/>
              <a:t>，</a:t>
            </a:r>
          </a:p>
          <a:p>
            <a:pPr marL="898525" lvl="1" indent="-358775" eaLnBrk="1" hangingPunct="1">
              <a:defRPr/>
            </a:pPr>
            <a:r>
              <a:rPr lang="zh-CN" altLang="en-US" dirty="0" smtClean="0"/>
              <a:t>规格化：</a:t>
            </a:r>
          </a:p>
          <a:p>
            <a:pPr marL="898525" lvl="2" indent="-358775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/>
              <a:t>(</a:t>
            </a:r>
            <a:r>
              <a:rPr lang="en-US" altLang="zh-CN" dirty="0" smtClean="0"/>
              <a:t>12.5)</a:t>
            </a:r>
            <a:r>
              <a:rPr lang="en-US" altLang="zh-CN" baseline="-25000" dirty="0"/>
              <a:t>10</a:t>
            </a:r>
            <a:r>
              <a:rPr lang="en-US" altLang="zh-CN" dirty="0" smtClean="0"/>
              <a:t> = (1100.1)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(1.</a:t>
            </a:r>
            <a:r>
              <a:rPr lang="en-US" altLang="zh-CN" dirty="0" smtClean="0">
                <a:solidFill>
                  <a:schemeClr val="folHlink"/>
                </a:solidFill>
              </a:rPr>
              <a:t>1001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×2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3</a:t>
            </a:r>
            <a:r>
              <a:rPr lang="en-US" altLang="zh-CN" dirty="0" smtClean="0"/>
              <a:t> </a:t>
            </a:r>
          </a:p>
          <a:p>
            <a:pPr marL="89852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存储的是：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（符号）、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（尾数）和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（指数，存储时将转化成某种二进制形式）三个部分（参见教材附录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31842" y="6207695"/>
            <a:ext cx="708719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(12.1)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10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=</a:t>
            </a:r>
            <a:r>
              <a:rPr lang="en-US" altLang="zh-C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(1100.0</a:t>
            </a:r>
            <a:r>
              <a:rPr lang="en-US" altLang="zh-CN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0011</a:t>
            </a:r>
            <a:r>
              <a:rPr lang="en-US" altLang="zh-C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...)</a:t>
            </a:r>
            <a:r>
              <a:rPr lang="en-US" altLang="zh-CN" sz="2400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这意味着什么？</a:t>
            </a:r>
            <a:endParaRPr lang="zh-CN" altLang="en-US" sz="2400" b="1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2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在实数的这种表示中，小数点的位置并不表示它的实际位置，其真正位置是在“浮动”着的，要由尾数和指数共同来决定，因此，基于这种表示</a:t>
            </a:r>
            <a:r>
              <a:rPr lang="zh-CN" altLang="en-US" dirty="0"/>
              <a:t>的</a:t>
            </a:r>
            <a:r>
              <a:rPr lang="zh-CN" altLang="en-US" dirty="0" smtClean="0"/>
              <a:t>实数又称作为</a:t>
            </a:r>
            <a:r>
              <a:rPr lang="zh-CN" altLang="en-US" dirty="0" smtClean="0">
                <a:solidFill>
                  <a:srgbClr val="FFC000"/>
                </a:solidFill>
              </a:rPr>
              <a:t>浮点数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的实数运算指令一般是针对实数的浮点表示来设计的！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十进制数的另一种二进制表示－－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码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24936" cy="5589240"/>
          </a:xfrm>
        </p:spPr>
        <p:txBody>
          <a:bodyPr>
            <a:normAutofit lnSpcReduction="10000"/>
          </a:bodyPr>
          <a:lstStyle/>
          <a:p>
            <a:pPr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600" dirty="0" smtClean="0">
                <a:solidFill>
                  <a:srgbClr val="FFCC66"/>
                </a:solidFill>
              </a:rPr>
              <a:t>BCD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Binary Coded Decimal</a:t>
            </a:r>
            <a:r>
              <a:rPr lang="zh-CN" altLang="en-US" sz="2600" dirty="0" smtClean="0"/>
              <a:t>）</a:t>
            </a:r>
            <a:r>
              <a:rPr lang="zh-CN" altLang="en-US" sz="2600" dirty="0"/>
              <a:t>码</a:t>
            </a:r>
            <a:r>
              <a:rPr lang="zh-CN" altLang="en-US" sz="2600" dirty="0" smtClean="0"/>
              <a:t>是十进制数的另一种二进制表示形式，它分别对十进制数的</a:t>
            </a:r>
            <a:r>
              <a:rPr lang="zh-CN" altLang="en-US" sz="2600" dirty="0" smtClean="0">
                <a:solidFill>
                  <a:srgbClr val="FFC000"/>
                </a:solidFill>
              </a:rPr>
              <a:t>每一位</a:t>
            </a:r>
            <a:r>
              <a:rPr lang="zh-CN" altLang="en-US" sz="2600" dirty="0" smtClean="0"/>
              <a:t>用二进制来</a:t>
            </a:r>
            <a:r>
              <a:rPr lang="zh-CN" altLang="en-US" sz="2600" dirty="0" smtClean="0"/>
              <a:t>表示，十进制数的长度不固定。</a:t>
            </a:r>
            <a:endParaRPr lang="en-US" altLang="zh-CN" sz="2600" dirty="0" smtClean="0"/>
          </a:p>
          <a:p>
            <a:pPr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600" dirty="0" smtClean="0"/>
              <a:t>BCD</a:t>
            </a:r>
            <a:r>
              <a:rPr lang="zh-CN" altLang="en-US" sz="2600" dirty="0" smtClean="0"/>
              <a:t>码有多种形式，常用的是</a:t>
            </a:r>
            <a:r>
              <a:rPr lang="en-US" altLang="zh-CN" sz="2600" dirty="0" smtClean="0"/>
              <a:t>8421</a:t>
            </a:r>
            <a:r>
              <a:rPr lang="zh-CN" altLang="en-US" sz="2600" dirty="0" smtClean="0"/>
              <a:t>码：每一位十进数用</a:t>
            </a:r>
            <a:r>
              <a:rPr lang="en-US" altLang="zh-CN" sz="2600" dirty="0" smtClean="0">
                <a:solidFill>
                  <a:srgbClr val="FFC000"/>
                </a:solidFill>
              </a:rPr>
              <a:t>4</a:t>
            </a:r>
            <a:r>
              <a:rPr lang="zh-CN" altLang="en-US" sz="2600" dirty="0" smtClean="0">
                <a:solidFill>
                  <a:srgbClr val="FFC000"/>
                </a:solidFill>
              </a:rPr>
              <a:t>位</a:t>
            </a:r>
            <a:r>
              <a:rPr lang="zh-CN" altLang="en-US" sz="2600" dirty="0" smtClean="0"/>
              <a:t>二进制表示，共有</a:t>
            </a:r>
            <a:r>
              <a:rPr lang="en-US" altLang="zh-CN" sz="2600" dirty="0" smtClean="0"/>
              <a:t>16</a:t>
            </a:r>
            <a:r>
              <a:rPr lang="zh-CN" altLang="en-US" sz="2600" dirty="0" smtClean="0"/>
              <a:t>中</a:t>
            </a:r>
            <a:r>
              <a:rPr lang="zh-CN" altLang="en-US" sz="2600" dirty="0" smtClean="0"/>
              <a:t>组合，其中</a:t>
            </a:r>
            <a:endParaRPr lang="en-US" altLang="zh-CN" sz="2600" dirty="0" smtClean="0"/>
          </a:p>
          <a:p>
            <a:pPr lvl="1"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200" dirty="0" smtClean="0"/>
              <a:t>10</a:t>
            </a:r>
            <a:r>
              <a:rPr lang="zh-CN" altLang="en-US" sz="2200" dirty="0" smtClean="0"/>
              <a:t>种组合（</a:t>
            </a:r>
            <a:r>
              <a:rPr lang="en-US" altLang="zh-CN" sz="2200" dirty="0" smtClean="0"/>
              <a:t>0000~1001</a:t>
            </a:r>
            <a:r>
              <a:rPr lang="zh-CN" altLang="en-US" sz="2200" dirty="0" smtClean="0"/>
              <a:t>）表示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个十进制数字（</a:t>
            </a:r>
            <a:r>
              <a:rPr lang="en-US" altLang="zh-CN" sz="2200" dirty="0" smtClean="0"/>
              <a:t>0~9</a:t>
            </a:r>
            <a:r>
              <a:rPr lang="zh-CN" altLang="en-US" sz="2200" dirty="0" smtClean="0"/>
              <a:t>）：</a:t>
            </a:r>
          </a:p>
          <a:p>
            <a:pPr lvl="1" defTabSz="939800" eaLnBrk="1" hangingPunct="1">
              <a:buClr>
                <a:srgbClr val="66CCFF"/>
              </a:buClr>
              <a:buFontTx/>
              <a:buNone/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400" dirty="0" smtClean="0">
                <a:latin typeface="Times New Roman" pitchFamily="18" charset="0"/>
              </a:rPr>
              <a:t>0	   </a:t>
            </a:r>
            <a:r>
              <a:rPr lang="en-US" altLang="zh-CN" sz="2400" dirty="0" smtClean="0">
                <a:latin typeface="Times New Roman" pitchFamily="18" charset="0"/>
              </a:rPr>
              <a:t>0000	4	0100		8           1000 </a:t>
            </a:r>
          </a:p>
          <a:p>
            <a:pPr lvl="1" defTabSz="939800" eaLnBrk="1" hangingPunct="1">
              <a:buClr>
                <a:srgbClr val="66CCFF"/>
              </a:buClr>
              <a:buFontTx/>
              <a:buNone/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400" dirty="0" smtClean="0">
                <a:latin typeface="Times New Roman" pitchFamily="18" charset="0"/>
              </a:rPr>
              <a:t>1	   </a:t>
            </a:r>
            <a:r>
              <a:rPr lang="en-US" altLang="zh-CN" sz="2400" dirty="0" smtClean="0">
                <a:latin typeface="Times New Roman" pitchFamily="18" charset="0"/>
              </a:rPr>
              <a:t>0001	</a:t>
            </a:r>
            <a:r>
              <a:rPr lang="en-US" altLang="zh-CN" sz="2400" dirty="0">
                <a:latin typeface="Times New Roman" pitchFamily="18" charset="0"/>
              </a:rPr>
              <a:t>5	0101</a:t>
            </a:r>
            <a:r>
              <a:rPr lang="en-US" altLang="zh-CN" sz="2400" dirty="0" smtClean="0">
                <a:latin typeface="Times New Roman" pitchFamily="18" charset="0"/>
              </a:rPr>
              <a:t>		9           1001</a:t>
            </a:r>
          </a:p>
          <a:p>
            <a:pPr lvl="1" defTabSz="939800" eaLnBrk="1" hangingPunct="1">
              <a:buClr>
                <a:srgbClr val="66CCFF"/>
              </a:buClr>
              <a:buFontTx/>
              <a:buNone/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400" dirty="0" smtClean="0">
                <a:latin typeface="Times New Roman" pitchFamily="18" charset="0"/>
              </a:rPr>
              <a:t>2	   0010	</a:t>
            </a:r>
            <a:r>
              <a:rPr lang="en-US" altLang="zh-CN" sz="2400" dirty="0">
                <a:latin typeface="Times New Roman" pitchFamily="18" charset="0"/>
              </a:rPr>
              <a:t>6	0110 </a:t>
            </a:r>
            <a:r>
              <a:rPr lang="en-US" altLang="zh-CN" sz="2400" dirty="0" smtClean="0">
                <a:latin typeface="Times New Roman" pitchFamily="18" charset="0"/>
              </a:rPr>
              <a:t>		</a:t>
            </a:r>
            <a:r>
              <a:rPr lang="en-US" altLang="zh-CN" sz="2400" dirty="0">
                <a:latin typeface="Times New Roman" pitchFamily="18" charset="0"/>
              </a:rPr>
              <a:t>10         0001  0000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 defTabSz="939800" eaLnBrk="1" hangingPunct="1">
              <a:buClr>
                <a:srgbClr val="66CCFF"/>
              </a:buClr>
              <a:buFontTx/>
              <a:buNone/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400" dirty="0" smtClean="0">
                <a:latin typeface="Times New Roman" pitchFamily="18" charset="0"/>
              </a:rPr>
              <a:t>3	   0011	</a:t>
            </a:r>
            <a:r>
              <a:rPr lang="en-US" altLang="zh-CN" sz="2400" dirty="0">
                <a:latin typeface="Times New Roman" pitchFamily="18" charset="0"/>
              </a:rPr>
              <a:t>7	0111</a:t>
            </a:r>
            <a:r>
              <a:rPr lang="en-US" altLang="zh-CN" sz="2400" dirty="0" smtClean="0">
                <a:latin typeface="Times New Roman" pitchFamily="18" charset="0"/>
              </a:rPr>
              <a:t>		123       0001  0010  0011</a:t>
            </a:r>
          </a:p>
          <a:p>
            <a:pPr lvl="1"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zh-CN" altLang="en-US" sz="2200" dirty="0" smtClean="0"/>
              <a:t>另</a:t>
            </a:r>
            <a:r>
              <a:rPr lang="zh-CN" altLang="en-US" sz="2200" dirty="0" smtClean="0"/>
              <a:t>有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种组合（</a:t>
            </a:r>
            <a:r>
              <a:rPr lang="en-US" altLang="zh-CN" sz="2200" dirty="0" smtClean="0"/>
              <a:t>1010</a:t>
            </a:r>
            <a:r>
              <a:rPr lang="zh-CN" altLang="en-US" sz="2200" dirty="0" smtClean="0"/>
              <a:t>～</a:t>
            </a:r>
            <a:r>
              <a:rPr lang="en-US" altLang="zh-CN" sz="2200" dirty="0" smtClean="0"/>
              <a:t>1111</a:t>
            </a:r>
            <a:r>
              <a:rPr lang="zh-CN" altLang="en-US" sz="2200" dirty="0" smtClean="0"/>
              <a:t>）可选其中</a:t>
            </a:r>
            <a:r>
              <a:rPr lang="en-US" altLang="zh-CN" sz="2200" dirty="0" smtClean="0"/>
              <a:t>3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用来表示小数点和正负号。</a:t>
            </a:r>
            <a:r>
              <a:rPr lang="zh-CN" altLang="en-US" sz="2200" dirty="0"/>
              <a:t>例如，用</a:t>
            </a:r>
            <a:r>
              <a:rPr lang="en-US" altLang="zh-CN" sz="2200" dirty="0"/>
              <a:t>1010</a:t>
            </a:r>
            <a:r>
              <a:rPr lang="zh-CN" altLang="en-US" sz="2200" dirty="0"/>
              <a:t>表示正号，用</a:t>
            </a:r>
            <a:r>
              <a:rPr lang="en-US" altLang="zh-CN" sz="2200" dirty="0"/>
              <a:t>1011</a:t>
            </a:r>
            <a:r>
              <a:rPr lang="zh-CN" altLang="en-US" sz="2200" dirty="0"/>
              <a:t>表示负号，</a:t>
            </a:r>
            <a:r>
              <a:rPr lang="en-US" altLang="zh-CN" sz="2200" dirty="0"/>
              <a:t>1111</a:t>
            </a:r>
            <a:r>
              <a:rPr lang="zh-CN" altLang="en-US" sz="2200" dirty="0"/>
              <a:t>表示小数点，则</a:t>
            </a:r>
            <a:endParaRPr lang="en-US" altLang="zh-CN" sz="2200" dirty="0" smtClean="0"/>
          </a:p>
          <a:p>
            <a:pPr marL="457200" lvl="1" indent="0" defTabSz="939800" eaLnBrk="1" hangingPunct="1">
              <a:buNone/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sz="2200" dirty="0" smtClean="0"/>
              <a:t>-</a:t>
            </a:r>
            <a:r>
              <a:rPr lang="en-US" altLang="zh-CN" sz="2200" dirty="0"/>
              <a:t>123.4</a:t>
            </a:r>
            <a:r>
              <a:rPr lang="zh-CN" altLang="en-US" sz="2200" dirty="0"/>
              <a:t>可表示成：</a:t>
            </a:r>
            <a:r>
              <a:rPr lang="en-US" altLang="zh-CN" sz="2200" dirty="0">
                <a:solidFill>
                  <a:srgbClr val="FFC000"/>
                </a:solidFill>
              </a:rPr>
              <a:t>1011</a:t>
            </a:r>
            <a:r>
              <a:rPr lang="en-US" altLang="zh-CN" sz="2200" dirty="0"/>
              <a:t> 0001 0010 0011 </a:t>
            </a:r>
            <a:r>
              <a:rPr lang="en-US" altLang="zh-CN" sz="2200" dirty="0">
                <a:solidFill>
                  <a:srgbClr val="FFC000"/>
                </a:solidFill>
              </a:rPr>
              <a:t>1111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0100</a:t>
            </a:r>
            <a:endParaRPr lang="zh-CN" altLang="en-US" sz="2000" dirty="0" smtClean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339752" y="3501008"/>
            <a:ext cx="0" cy="1584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827584" y="3501008"/>
            <a:ext cx="7128792" cy="1584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4067944" y="3501008"/>
            <a:ext cx="0" cy="1584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科学计算、信息管理</a:t>
            </a:r>
            <a:r>
              <a:rPr lang="zh-CN" altLang="en-US" dirty="0"/>
              <a:t>、文字处理、面向</a:t>
            </a:r>
            <a:r>
              <a:rPr lang="en-US" altLang="zh-CN" dirty="0"/>
              <a:t>Internet</a:t>
            </a:r>
            <a:r>
              <a:rPr lang="zh-CN" altLang="en-US" dirty="0"/>
              <a:t>的</a:t>
            </a:r>
            <a:r>
              <a:rPr lang="zh-CN" altLang="en-US" dirty="0" smtClean="0"/>
              <a:t>应用</a:t>
            </a:r>
            <a:r>
              <a:rPr lang="zh-CN" altLang="en-US" dirty="0"/>
              <a:t>（如电子邮件、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/</a:t>
            </a:r>
            <a:r>
              <a:rPr lang="zh-CN" altLang="en-US" dirty="0" smtClean="0"/>
              <a:t>浏览、电子商务等）以及</a:t>
            </a:r>
            <a:r>
              <a:rPr lang="zh-CN" altLang="en-US" dirty="0"/>
              <a:t>嵌入式应用（</a:t>
            </a:r>
            <a:r>
              <a:rPr lang="zh-CN" altLang="en-US" dirty="0" smtClean="0"/>
              <a:t>如智能家居）、</a:t>
            </a:r>
            <a:r>
              <a:rPr lang="en-US" altLang="zh-CN" dirty="0" smtClean="0"/>
              <a:t>……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计算机已经渗透到人类社会活动的各个领域并发挥着巨大的作用。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dirty="0" smtClean="0"/>
              <a:t>BCD</a:t>
            </a:r>
            <a:r>
              <a:rPr lang="zh-CN" altLang="en-US" dirty="0" smtClean="0"/>
              <a:t>码的优点： </a:t>
            </a:r>
            <a:endParaRPr lang="en-US" altLang="zh-CN" dirty="0" smtClean="0"/>
          </a:p>
          <a:p>
            <a:pPr lvl="1"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zh-CN" altLang="en-US" dirty="0"/>
              <a:t>能用二进制来</a:t>
            </a:r>
            <a:r>
              <a:rPr lang="zh-CN" altLang="en-US" dirty="0" smtClean="0"/>
              <a:t>精确地表示</a:t>
            </a:r>
            <a:r>
              <a:rPr lang="zh-CN" altLang="en-US" dirty="0"/>
              <a:t>十进制小数。</a:t>
            </a:r>
            <a:endParaRPr lang="en-US" altLang="zh-CN" dirty="0"/>
          </a:p>
          <a:p>
            <a:pPr lvl="1"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zh-CN" altLang="en-US" dirty="0" smtClean="0"/>
              <a:t>长度不固定，能</a:t>
            </a:r>
            <a:r>
              <a:rPr lang="zh-CN" altLang="en-US" dirty="0"/>
              <a:t>表示较长的</a:t>
            </a:r>
            <a:r>
              <a:rPr lang="zh-CN" altLang="en-US" dirty="0" smtClean="0"/>
              <a:t>十进制数。</a:t>
            </a:r>
            <a:endParaRPr lang="en-US" altLang="zh-CN" dirty="0" smtClean="0"/>
          </a:p>
          <a:p>
            <a:pPr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dirty="0" smtClean="0"/>
              <a:t>BCD</a:t>
            </a:r>
            <a:r>
              <a:rPr lang="zh-CN" altLang="en-US" dirty="0"/>
              <a:t>码的不足之</a:t>
            </a:r>
            <a:r>
              <a:rPr lang="zh-CN" altLang="en-US" dirty="0" smtClean="0"/>
              <a:t>处：</a:t>
            </a:r>
            <a:endParaRPr lang="en-US" altLang="zh-CN" dirty="0" smtClean="0"/>
          </a:p>
          <a:p>
            <a:pPr lvl="1" defTabSz="939800" eaLnBrk="1" hangingPunct="1">
              <a:tabLst>
                <a:tab pos="2159000" algn="ctr"/>
                <a:tab pos="2959100" algn="ctr"/>
                <a:tab pos="3683000" algn="ctr"/>
              </a:tabLst>
              <a:defRPr/>
            </a:pPr>
            <a:r>
              <a:rPr lang="en-US" altLang="zh-CN" dirty="0" smtClean="0"/>
              <a:t>CPU</a:t>
            </a:r>
            <a:r>
              <a:rPr lang="zh-CN" altLang="en-US" dirty="0"/>
              <a:t>指令一般不能对</a:t>
            </a:r>
            <a:r>
              <a:rPr lang="en-US" altLang="zh-CN" dirty="0"/>
              <a:t>BCD</a:t>
            </a:r>
            <a:r>
              <a:rPr lang="zh-CN" altLang="en-US" dirty="0"/>
              <a:t>码表示的数</a:t>
            </a:r>
            <a:r>
              <a:rPr lang="zh-CN" altLang="en-US" dirty="0" smtClean="0"/>
              <a:t>直接进行运算，</a:t>
            </a:r>
            <a:r>
              <a:rPr lang="zh-CN" altLang="en-US" dirty="0"/>
              <a:t>它们需要通过一段程序来完成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计算机的组成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975"/>
            <a:ext cx="8316913" cy="511234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从</a:t>
            </a:r>
            <a:r>
              <a:rPr lang="en-US" altLang="zh-CN" dirty="0" smtClean="0"/>
              <a:t>1946</a:t>
            </a:r>
            <a:r>
              <a:rPr lang="zh-CN" altLang="en-US" dirty="0" smtClean="0"/>
              <a:t>年诞生第一台数字电子计算机（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）以来，虽然计算机已经有了很大的发展，但目前</a:t>
            </a:r>
            <a:r>
              <a:rPr lang="zh-CN" altLang="en-US" dirty="0"/>
              <a:t>大部分</a:t>
            </a:r>
            <a:r>
              <a:rPr lang="zh-CN" altLang="en-US" dirty="0" smtClean="0"/>
              <a:t>计算机采用</a:t>
            </a:r>
            <a:r>
              <a:rPr lang="zh-CN" altLang="en-US" dirty="0"/>
              <a:t>的还是传统的</a:t>
            </a:r>
            <a:r>
              <a:rPr lang="zh-CN" altLang="en-US" dirty="0">
                <a:solidFill>
                  <a:schemeClr val="folHlink"/>
                </a:solidFill>
              </a:rPr>
              <a:t>冯</a:t>
            </a:r>
            <a:r>
              <a:rPr lang="en-US" altLang="zh-CN" dirty="0">
                <a:solidFill>
                  <a:schemeClr val="folHlink"/>
                </a:solidFill>
                <a:latin typeface="Arial"/>
              </a:rPr>
              <a:t>•</a:t>
            </a:r>
            <a:r>
              <a:rPr lang="zh-CN" altLang="en-US" dirty="0">
                <a:solidFill>
                  <a:schemeClr val="folHlink"/>
                </a:solidFill>
              </a:rPr>
              <a:t>诺依曼</a:t>
            </a:r>
            <a:r>
              <a:rPr lang="zh-CN" altLang="en-US" dirty="0"/>
              <a:t>（</a:t>
            </a:r>
            <a:r>
              <a:rPr lang="en-US" altLang="zh-CN" dirty="0"/>
              <a:t>von Neumann</a:t>
            </a:r>
            <a:r>
              <a:rPr lang="zh-CN" altLang="en-US" dirty="0"/>
              <a:t>）</a:t>
            </a:r>
            <a:r>
              <a:rPr lang="zh-CN" altLang="en-US" dirty="0" smtClean="0"/>
              <a:t>体系结构。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逻辑</a:t>
            </a:r>
            <a:r>
              <a:rPr lang="zh-CN" altLang="en-US" dirty="0"/>
              <a:t>上，冯</a:t>
            </a:r>
            <a:r>
              <a:rPr lang="en-US" altLang="zh-CN" dirty="0"/>
              <a:t>•</a:t>
            </a:r>
            <a:r>
              <a:rPr lang="zh-CN" altLang="en-US" dirty="0"/>
              <a:t>诺依曼计算机由</a:t>
            </a:r>
            <a:r>
              <a:rPr lang="en-US" altLang="zh-CN" dirty="0"/>
              <a:t>5</a:t>
            </a:r>
            <a:r>
              <a:rPr lang="zh-CN" altLang="en-US" dirty="0"/>
              <a:t>个单元构成：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存储</a:t>
            </a:r>
            <a:r>
              <a:rPr lang="zh-CN" altLang="en-US" dirty="0"/>
              <a:t>单元：存储程序（</a:t>
            </a:r>
            <a:r>
              <a:rPr lang="zh-CN" altLang="en-US" dirty="0" smtClean="0"/>
              <a:t>指令序列）</a:t>
            </a:r>
            <a:r>
              <a:rPr lang="zh-CN" altLang="en-US" dirty="0"/>
              <a:t>和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运算</a:t>
            </a:r>
            <a:r>
              <a:rPr lang="zh-CN" altLang="en-US" dirty="0"/>
              <a:t>单元：</a:t>
            </a:r>
            <a:r>
              <a:rPr lang="zh-CN" altLang="en-US" dirty="0" smtClean="0"/>
              <a:t>进行</a:t>
            </a:r>
            <a:r>
              <a:rPr lang="zh-CN" altLang="en-US" dirty="0"/>
              <a:t>算术</a:t>
            </a:r>
            <a:r>
              <a:rPr lang="en-US" altLang="zh-CN" dirty="0"/>
              <a:t>/</a:t>
            </a:r>
            <a:r>
              <a:rPr lang="zh-CN" altLang="en-US" dirty="0" smtClean="0"/>
              <a:t>逻辑运算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控制</a:t>
            </a:r>
            <a:r>
              <a:rPr lang="zh-CN" altLang="en-US" dirty="0"/>
              <a:t>单元：控制程序的</a:t>
            </a:r>
            <a:r>
              <a:rPr lang="zh-CN" altLang="en-US" dirty="0" smtClean="0"/>
              <a:t>执行</a:t>
            </a:r>
            <a:r>
              <a:rPr lang="zh-CN" altLang="en-US" dirty="0"/>
              <a:t>流程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zh-CN" altLang="en-US" dirty="0" smtClean="0"/>
              <a:t>     根据</a:t>
            </a:r>
            <a:r>
              <a:rPr lang="zh-CN" altLang="en-US" dirty="0"/>
              <a:t>指令向其它单元发出控制信号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输入</a:t>
            </a:r>
            <a:r>
              <a:rPr lang="zh-CN" altLang="en-US" dirty="0"/>
              <a:t>单元：从外界获得数据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输出</a:t>
            </a:r>
            <a:r>
              <a:rPr lang="zh-CN" altLang="en-US" dirty="0"/>
              <a:t>单元：向外界输出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01" y="4221088"/>
            <a:ext cx="309562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冯</a:t>
            </a:r>
            <a:r>
              <a:rPr lang="en-US" altLang="zh-CN" smtClean="0"/>
              <a:t>•</a:t>
            </a:r>
            <a:r>
              <a:rPr lang="zh-CN" altLang="en-US" smtClean="0"/>
              <a:t>诺依曼计算机的工作过程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099425" cy="504055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把待执行的程序从输入单元装入到存储单元中；（</a:t>
            </a:r>
            <a:r>
              <a:rPr lang="zh-CN" altLang="en-US" dirty="0" smtClean="0">
                <a:solidFill>
                  <a:srgbClr val="FFC000"/>
                </a:solidFill>
              </a:rPr>
              <a:t>存储程序式计算机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控制单元</a:t>
            </a:r>
            <a:r>
              <a:rPr lang="zh-CN" altLang="en-US" dirty="0"/>
              <a:t>从存储单元中逐条地取程序中的指令执行，把其中的计算指令交给运算单元完成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程序</a:t>
            </a:r>
            <a:r>
              <a:rPr lang="zh-CN" altLang="en-US" dirty="0"/>
              <a:t>执行中从输入单元或存储单元中获得所需要的</a:t>
            </a:r>
            <a:r>
              <a:rPr lang="zh-CN" altLang="en-US" dirty="0" smtClean="0"/>
              <a:t>数据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程序</a:t>
            </a:r>
            <a:r>
              <a:rPr lang="zh-CN" altLang="en-US" dirty="0"/>
              <a:t>执行产生的临时结果保存在存储单元中，程序的最终执行结果通过输出单元输出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计算机能执行的指令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2562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计算机的基本指令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算术指令：</a:t>
            </a:r>
            <a:r>
              <a:rPr lang="zh-CN" altLang="en-US" dirty="0" smtClean="0"/>
              <a:t>实现加、减、乘、除等基本运算。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比较指令：</a:t>
            </a:r>
            <a:r>
              <a:rPr lang="zh-CN" altLang="en-US" dirty="0" smtClean="0"/>
              <a:t>比较两个操作数的大小等逻辑运算。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数据传输指令：</a:t>
            </a:r>
            <a:r>
              <a:rPr lang="zh-CN" altLang="en-US" dirty="0" smtClean="0"/>
              <a:t>实现各单元之间的数据传输。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流程控制指令：</a:t>
            </a:r>
            <a:r>
              <a:rPr lang="zh-CN" altLang="en-US" dirty="0" smtClean="0"/>
              <a:t>指出下一条指令在存储单元中的地址。默认为顺序执行，可以是转移</a:t>
            </a:r>
            <a:r>
              <a:rPr lang="zh-CN" altLang="en-US" dirty="0"/>
              <a:t>、循环以及子程序调用</a:t>
            </a:r>
            <a:r>
              <a:rPr lang="en-US" altLang="zh-CN" dirty="0"/>
              <a:t>/</a:t>
            </a:r>
            <a:r>
              <a:rPr lang="zh-CN" altLang="en-US" dirty="0"/>
              <a:t>返回等指令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程序设计的任务是十分艰巨的，它要把各种应用问题落实到用一些简单的指令来解决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程序设计者</a:t>
            </a:r>
            <a:r>
              <a:rPr lang="zh-CN" altLang="en-US" dirty="0" smtClean="0">
                <a:solidFill>
                  <a:srgbClr val="FFC000"/>
                </a:solidFill>
              </a:rPr>
              <a:t>面临挑战</a:t>
            </a:r>
            <a:r>
              <a:rPr lang="zh-CN" altLang="en-US" dirty="0">
                <a:solidFill>
                  <a:srgbClr val="FFC000"/>
                </a:solidFill>
              </a:rPr>
              <a:t>！</a:t>
            </a:r>
            <a:endParaRPr lang="en-US" altLang="zh-CN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硬件与软件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/>
              <a:t>计算机包含硬件和软件两方面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硬件</a:t>
            </a:r>
            <a:r>
              <a:rPr lang="zh-CN" altLang="en-US" dirty="0"/>
              <a:t>是指计算机的物理构成－－物质基础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软件</a:t>
            </a:r>
            <a:r>
              <a:rPr lang="zh-CN" altLang="en-US" dirty="0"/>
              <a:t>主要是指计算机</a:t>
            </a:r>
            <a:r>
              <a:rPr lang="zh-CN" altLang="en-US" dirty="0">
                <a:solidFill>
                  <a:srgbClr val="FFC000"/>
                </a:solidFill>
              </a:rPr>
              <a:t>程序</a:t>
            </a:r>
            <a:r>
              <a:rPr lang="zh-CN" altLang="en-US" dirty="0"/>
              <a:t>（指令序列）－－灵魂</a:t>
            </a:r>
            <a:endParaRPr lang="en-US" altLang="zh-CN" dirty="0"/>
          </a:p>
          <a:p>
            <a:pPr>
              <a:lnSpc>
                <a:spcPct val="120000"/>
              </a:lnSpc>
              <a:defRPr/>
            </a:pPr>
            <a:r>
              <a:rPr lang="zh-CN" altLang="en-US" dirty="0"/>
              <a:t>一台计算机的</a:t>
            </a:r>
            <a:r>
              <a:rPr lang="zh-CN" altLang="en-US" dirty="0">
                <a:solidFill>
                  <a:schemeClr val="folHlink"/>
                </a:solidFill>
              </a:rPr>
              <a:t>性能</a:t>
            </a:r>
            <a:r>
              <a:rPr lang="zh-CN" altLang="en-US" dirty="0"/>
              <a:t>主要由硬件决定，而它的</a:t>
            </a:r>
            <a:r>
              <a:rPr lang="zh-CN" altLang="en-US" dirty="0">
                <a:solidFill>
                  <a:schemeClr val="folHlink"/>
                </a:solidFill>
              </a:rPr>
              <a:t>功能</a:t>
            </a:r>
            <a:r>
              <a:rPr lang="zh-CN" altLang="en-US" dirty="0"/>
              <a:t>则主要是由软件来提供。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硬件概述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硬件</a:t>
            </a:r>
            <a:r>
              <a:rPr lang="zh-CN" altLang="en-US" dirty="0" smtClean="0"/>
              <a:t>是指构成计算机的元器件和设备。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计算机</a:t>
            </a:r>
            <a:r>
              <a:rPr lang="zh-CN" altLang="en-US" dirty="0" smtClean="0">
                <a:solidFill>
                  <a:srgbClr val="FFC000"/>
                </a:solidFill>
              </a:rPr>
              <a:t>元器件</a:t>
            </a:r>
            <a:r>
              <a:rPr lang="zh-CN" altLang="en-US" dirty="0" smtClean="0"/>
              <a:t>的发展经历了</a:t>
            </a:r>
            <a:r>
              <a:rPr lang="zh-CN" altLang="en-US" dirty="0"/>
              <a:t>四</a:t>
            </a:r>
            <a:r>
              <a:rPr lang="zh-CN" altLang="en-US" dirty="0" smtClean="0"/>
              <a:t>个阶段（四代计算机</a:t>
            </a:r>
            <a:r>
              <a:rPr lang="zh-CN" altLang="en-US" dirty="0"/>
              <a:t>）：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电子管</a:t>
            </a:r>
            <a:r>
              <a:rPr lang="zh-CN" altLang="en-US" dirty="0"/>
              <a:t>：体积大，功耗高</a:t>
            </a:r>
            <a:r>
              <a:rPr lang="zh-CN" altLang="en-US" dirty="0" smtClean="0"/>
              <a:t>，速度慢。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晶体管</a:t>
            </a:r>
            <a:r>
              <a:rPr lang="zh-CN" altLang="en-US" dirty="0"/>
              <a:t>：体积缩小，功耗降低，速度提高。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集成电路</a:t>
            </a:r>
            <a:r>
              <a:rPr lang="zh-CN" altLang="en-US" dirty="0" smtClean="0"/>
              <a:t>：</a:t>
            </a:r>
            <a:r>
              <a:rPr lang="zh-CN" altLang="en-US" dirty="0"/>
              <a:t>把晶体管、电阻、电容等电子元件焊接在一块半导体</a:t>
            </a:r>
            <a:r>
              <a:rPr lang="zh-CN" altLang="en-US" dirty="0" smtClean="0"/>
              <a:t>硅片（芯片）上，</a:t>
            </a:r>
            <a:r>
              <a:rPr lang="zh-CN" altLang="en-US" dirty="0"/>
              <a:t>体积、功耗和</a:t>
            </a:r>
            <a:r>
              <a:rPr lang="zh-CN" altLang="en-US" dirty="0" smtClean="0"/>
              <a:t>速度得到</a:t>
            </a:r>
            <a:r>
              <a:rPr lang="zh-CN" altLang="en-US" dirty="0"/>
              <a:t>进一步改进，计算机生产</a:t>
            </a:r>
            <a:r>
              <a:rPr lang="zh-CN" altLang="en-US" dirty="0" smtClean="0"/>
              <a:t>系列化。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（超）大规模集成电路</a:t>
            </a:r>
            <a:r>
              <a:rPr lang="zh-CN" altLang="en-US" dirty="0" smtClean="0"/>
              <a:t>：集成电路的规模和集成度更高。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计算机</a:t>
            </a:r>
            <a:r>
              <a:rPr lang="zh-CN" altLang="en-US" dirty="0" smtClean="0">
                <a:solidFill>
                  <a:srgbClr val="FFC000"/>
                </a:solidFill>
              </a:rPr>
              <a:t>设备</a:t>
            </a:r>
            <a:r>
              <a:rPr lang="zh-CN" altLang="en-US" dirty="0" smtClean="0"/>
              <a:t>主要包括：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中央处理器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内部存储器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外部设备（外部存储器、输入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输出设备）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7"/>
          <p:cNvSpPr>
            <a:spLocks noChangeArrowheads="1"/>
          </p:cNvSpPr>
          <p:nvPr/>
        </p:nvSpPr>
        <p:spPr bwMode="auto">
          <a:xfrm>
            <a:off x="2051050" y="4914900"/>
            <a:ext cx="1152525" cy="574675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外存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067175" y="3571875"/>
            <a:ext cx="1655763" cy="7207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外设</a:t>
            </a:r>
          </a:p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Devices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286250" y="1555750"/>
            <a:ext cx="1654175" cy="86518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内存</a:t>
            </a:r>
          </a:p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Memory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331913" y="2635250"/>
            <a:ext cx="1871662" cy="7937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中央处理器</a:t>
            </a:r>
          </a:p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CPU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1270" name="Line 24"/>
          <p:cNvSpPr>
            <a:spLocks noChangeShapeType="1"/>
          </p:cNvSpPr>
          <p:nvPr/>
        </p:nvSpPr>
        <p:spPr bwMode="auto">
          <a:xfrm>
            <a:off x="5148263" y="2420938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5"/>
          <p:cNvSpPr>
            <a:spLocks noChangeShapeType="1"/>
          </p:cNvSpPr>
          <p:nvPr/>
        </p:nvSpPr>
        <p:spPr bwMode="auto">
          <a:xfrm flipH="1">
            <a:off x="3203575" y="29972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6"/>
          <p:cNvSpPr>
            <a:spLocks noChangeShapeType="1"/>
          </p:cNvSpPr>
          <p:nvPr/>
        </p:nvSpPr>
        <p:spPr bwMode="auto">
          <a:xfrm flipH="1">
            <a:off x="2627313" y="4292600"/>
            <a:ext cx="223202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9"/>
          <p:cNvSpPr>
            <a:spLocks noChangeShapeType="1"/>
          </p:cNvSpPr>
          <p:nvPr/>
        </p:nvSpPr>
        <p:spPr bwMode="auto">
          <a:xfrm flipH="1">
            <a:off x="4932363" y="5518150"/>
            <a:ext cx="19446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30"/>
          <p:cNvSpPr>
            <a:spLocks noChangeShapeType="1"/>
          </p:cNvSpPr>
          <p:nvPr/>
        </p:nvSpPr>
        <p:spPr bwMode="auto">
          <a:xfrm>
            <a:off x="6877050" y="5518150"/>
            <a:ext cx="16557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31"/>
          <p:cNvSpPr>
            <a:spLocks noChangeShapeType="1"/>
          </p:cNvSpPr>
          <p:nvPr/>
        </p:nvSpPr>
        <p:spPr bwMode="auto">
          <a:xfrm flipH="1">
            <a:off x="684213" y="5489575"/>
            <a:ext cx="187007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>
            <a:off x="2554288" y="5489575"/>
            <a:ext cx="13684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" name="Rectangle 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Ctr="0"/>
          <a:lstStyle/>
          <a:p>
            <a:pPr eaLnBrk="1" hangingPunct="1">
              <a:defRPr/>
            </a:pPr>
            <a:r>
              <a:rPr lang="zh-CN" altLang="en-US" sz="3600" dirty="0" smtClean="0"/>
              <a:t>冯</a:t>
            </a:r>
            <a:r>
              <a:rPr lang="en-US" altLang="zh-CN" sz="3600" dirty="0" smtClean="0"/>
              <a:t>•</a:t>
            </a:r>
            <a:r>
              <a:rPr lang="zh-CN" altLang="en-US" sz="3600" dirty="0" smtClean="0"/>
              <a:t>诺依曼计算机的硬件设备组织</a:t>
            </a:r>
          </a:p>
        </p:txBody>
      </p:sp>
      <p:sp>
        <p:nvSpPr>
          <p:cNvPr id="124928" name="Text Box 0"/>
          <p:cNvSpPr txBox="1">
            <a:spLocks noChangeArrowheads="1"/>
          </p:cNvSpPr>
          <p:nvPr/>
        </p:nvSpPr>
        <p:spPr bwMode="auto">
          <a:xfrm>
            <a:off x="3635896" y="2630488"/>
            <a:ext cx="153279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总线（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Bus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4930" name="AutoShape 2"/>
          <p:cNvSpPr>
            <a:spLocks noChangeArrowheads="1"/>
          </p:cNvSpPr>
          <p:nvPr/>
        </p:nvSpPr>
        <p:spPr bwMode="auto">
          <a:xfrm>
            <a:off x="107950" y="1196355"/>
            <a:ext cx="2808288" cy="1152525"/>
          </a:xfrm>
          <a:prstGeom prst="wedgeRoundRectCallout">
            <a:avLst>
              <a:gd name="adj1" fmla="val 19306"/>
              <a:gd name="adj2" fmla="val 72866"/>
              <a:gd name="adj3" fmla="val 16667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lIns="0" tIns="0" rIns="0" bIns="0"/>
          <a:lstStyle/>
          <a:p>
            <a:pPr algn="l"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执行计算机指令。包含</a:t>
            </a:r>
            <a:r>
              <a:rPr lang="zh-CN" altLang="en-US" sz="2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控制器</a:t>
            </a: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、</a:t>
            </a:r>
            <a:r>
              <a:rPr lang="zh-CN" altLang="en-US" sz="2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运算器</a:t>
            </a: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以及</a:t>
            </a:r>
            <a:r>
              <a:rPr lang="zh-CN" altLang="en-US" sz="2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寄存器。</a:t>
            </a:r>
            <a:endParaRPr lang="zh-CN" altLang="en-US" sz="2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6300788" y="1196974"/>
            <a:ext cx="2843212" cy="1433513"/>
          </a:xfrm>
          <a:prstGeom prst="wedgeRoundRectCallout">
            <a:avLst>
              <a:gd name="adj1" fmla="val -61435"/>
              <a:gd name="adj2" fmla="val 12208"/>
              <a:gd name="adj3" fmla="val 16667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lIns="0" tIns="0" rIns="0" bIns="0"/>
          <a:lstStyle/>
          <a:p>
            <a:pPr algn="l"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存储运行中的计算机程序和正在使用的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数据，分为</a:t>
            </a:r>
            <a:r>
              <a:rPr lang="en-US" altLang="zh-CN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ROM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RAM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。</a:t>
            </a:r>
            <a:endParaRPr lang="en-US" altLang="zh-CN" sz="2200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algn="l"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每个单元都有地址。</a:t>
            </a:r>
            <a:endParaRPr lang="zh-CN" altLang="en-US" sz="2200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6443663" y="3573016"/>
            <a:ext cx="2520950" cy="798563"/>
          </a:xfrm>
          <a:prstGeom prst="wedgeRoundRectCallout">
            <a:avLst>
              <a:gd name="adj1" fmla="val -27465"/>
              <a:gd name="adj2" fmla="val 118374"/>
              <a:gd name="adj3" fmla="val 16667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l"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实现系统的输入和输出。</a:t>
            </a:r>
            <a:endParaRPr lang="zh-CN" altLang="en-US" sz="2200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107950" y="3573016"/>
            <a:ext cx="2376488" cy="1127125"/>
          </a:xfrm>
          <a:prstGeom prst="wedgeRoundRectCallout">
            <a:avLst>
              <a:gd name="adj1" fmla="val 49998"/>
              <a:gd name="adj2" fmla="val 69072"/>
              <a:gd name="adj3" fmla="val 16667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l"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永久性存储程序和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数据。以</a:t>
            </a:r>
            <a:r>
              <a:rPr lang="zh-CN" alt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文件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为单位来组织。</a:t>
            </a:r>
            <a:endParaRPr lang="zh-CN" altLang="en-US" sz="2200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4737965" y="5949950"/>
            <a:ext cx="4055919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键盘、显示器、打印机、鼠标器等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-67943" y="5949950"/>
            <a:ext cx="4661854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硬盘、闪存盘（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U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盘）、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软盘、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光盘、</a:t>
            </a:r>
            <a:endParaRPr lang="en-US" altLang="zh-CN" sz="2000" b="1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磁带等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285" name="Rectangle 11"/>
          <p:cNvSpPr>
            <a:spLocks noChangeArrowheads="1"/>
          </p:cNvSpPr>
          <p:nvPr/>
        </p:nvSpPr>
        <p:spPr bwMode="auto">
          <a:xfrm>
            <a:off x="5940425" y="4941888"/>
            <a:ext cx="2017713" cy="574675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输出设备</a:t>
            </a:r>
            <a:endParaRPr lang="zh-CN" altLang="en-US" sz="2400" dirty="0"/>
          </a:p>
        </p:txBody>
      </p:sp>
      <p:sp>
        <p:nvSpPr>
          <p:cNvPr id="11286" name="Line 12"/>
          <p:cNvSpPr>
            <a:spLocks noChangeShapeType="1"/>
          </p:cNvSpPr>
          <p:nvPr/>
        </p:nvSpPr>
        <p:spPr bwMode="auto">
          <a:xfrm>
            <a:off x="4787900" y="4292600"/>
            <a:ext cx="21605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32" grpId="0" animBg="1"/>
      <p:bldP spid="124934" grpId="0" animBg="1"/>
      <p:bldP spid="124935" grpId="0" animBg="1"/>
    </p:bld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/>
      </a:spPr>
      <a:bodyPr/>
      <a:lstStyle>
        <a:defPPr eaLnBrk="1" hangingPunct="1">
          <a:lnSpc>
            <a:spcPct val="90000"/>
          </a:lnSpc>
          <a:defRPr sz="28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21466</TotalTime>
  <Words>2371</Words>
  <Application>Microsoft Office PowerPoint</Application>
  <PresentationFormat>全屏显示(4:3)</PresentationFormat>
  <Paragraphs>273</Paragraphs>
  <Slides>30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Arial</vt:lpstr>
      <vt:lpstr>Arial Black</vt:lpstr>
      <vt:lpstr>Times New Roman</vt:lpstr>
      <vt:lpstr>Verdana</vt:lpstr>
      <vt:lpstr>Wingdings</vt:lpstr>
      <vt:lpstr>Globe</vt:lpstr>
      <vt:lpstr>计算机的工作原理 </vt:lpstr>
      <vt:lpstr>主要内容</vt:lpstr>
      <vt:lpstr>计算机能做什么？</vt:lpstr>
      <vt:lpstr>计算机的组成</vt:lpstr>
      <vt:lpstr>冯•诺依曼计算机的工作过程</vt:lpstr>
      <vt:lpstr>计算机能执行的指令</vt:lpstr>
      <vt:lpstr>硬件与软件</vt:lpstr>
      <vt:lpstr>硬件概述</vt:lpstr>
      <vt:lpstr>冯•诺依曼计算机的硬件设备组织</vt:lpstr>
      <vt:lpstr>PowerPoint 演示文稿</vt:lpstr>
      <vt:lpstr>冯•诺依曼计算机的瓶颈</vt:lpstr>
      <vt:lpstr>软件概述</vt:lpstr>
      <vt:lpstr>软件的分类</vt:lpstr>
      <vt:lpstr>各类软件与硬件之间的关系</vt:lpstr>
      <vt:lpstr>虚拟机</vt:lpstr>
      <vt:lpstr>PowerPoint 演示文稿</vt:lpstr>
      <vt:lpstr>计算机中的信息表示</vt:lpstr>
      <vt:lpstr>信息单位</vt:lpstr>
      <vt:lpstr>数的几种进制表示</vt:lpstr>
      <vt:lpstr>十进制转换成二进制</vt:lpstr>
      <vt:lpstr>PowerPoint 演示文稿</vt:lpstr>
      <vt:lpstr>十进制与八进制和十六进制之间的转换</vt:lpstr>
      <vt:lpstr>二进制与八、十六进制之间的转换</vt:lpstr>
      <vt:lpstr>整数的机内表示</vt:lpstr>
      <vt:lpstr>PowerPoint 演示文稿</vt:lpstr>
      <vt:lpstr>PowerPoint 演示文稿</vt:lpstr>
      <vt:lpstr>实数的机内表示</vt:lpstr>
      <vt:lpstr>PowerPoint 演示文稿</vt:lpstr>
      <vt:lpstr>十进制数的另一种二进制表示－－BCD码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概述</dc:title>
  <dc:creator>Chen Jiajun</dc:creator>
  <cp:lastModifiedBy>Chen Jiajun</cp:lastModifiedBy>
  <cp:revision>487</cp:revision>
  <dcterms:created xsi:type="dcterms:W3CDTF">2004-08-24T14:17:49Z</dcterms:created>
  <dcterms:modified xsi:type="dcterms:W3CDTF">2023-09-14T01:53:08Z</dcterms:modified>
</cp:coreProperties>
</file>