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25"/>
  </p:notesMasterIdLst>
  <p:handoutMasterIdLst>
    <p:handoutMasterId r:id="rId26"/>
  </p:handoutMasterIdLst>
  <p:sldIdLst>
    <p:sldId id="296" r:id="rId2"/>
    <p:sldId id="295" r:id="rId3"/>
    <p:sldId id="344" r:id="rId4"/>
    <p:sldId id="299" r:id="rId5"/>
    <p:sldId id="268" r:id="rId6"/>
    <p:sldId id="348" r:id="rId7"/>
    <p:sldId id="269" r:id="rId8"/>
    <p:sldId id="297" r:id="rId9"/>
    <p:sldId id="271" r:id="rId10"/>
    <p:sldId id="318" r:id="rId11"/>
    <p:sldId id="319" r:id="rId12"/>
    <p:sldId id="373" r:id="rId13"/>
    <p:sldId id="272" r:id="rId14"/>
    <p:sldId id="273" r:id="rId15"/>
    <p:sldId id="355" r:id="rId16"/>
    <p:sldId id="275" r:id="rId17"/>
    <p:sldId id="316" r:id="rId18"/>
    <p:sldId id="276" r:id="rId19"/>
    <p:sldId id="354" r:id="rId20"/>
    <p:sldId id="337" r:id="rId21"/>
    <p:sldId id="349" r:id="rId22"/>
    <p:sldId id="278" r:id="rId23"/>
    <p:sldId id="372" r:id="rId2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01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3" d="100"/>
          <a:sy n="43" d="100"/>
        </p:scale>
        <p:origin x="-792" y="-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C11A6BC-E67A-44EE-84FC-223B23A29A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87687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25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FB669E7-BE37-4B96-B4DF-711B375E83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20638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7371A00-80BD-440E-9ADE-0C4839A88013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FE10B67-5337-4223-B732-B8AB963DAD95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13</a:t>
            </a:fld>
            <a:endParaRPr lang="en-US" altLang="zh-CN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9E530C5-0B99-4B78-99C1-686E30F2B912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14</a:t>
            </a:fld>
            <a:endParaRPr lang="en-US" altLang="zh-CN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4BAA066-3A1A-4910-8C48-1291EE5A8DA8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16</a:t>
            </a:fld>
            <a:endParaRPr lang="en-US" altLang="zh-CN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2D9606E-2954-4485-B57A-9075A98694CC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17</a:t>
            </a:fld>
            <a:endParaRPr lang="en-US" altLang="zh-CN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BB3B0D6-43A7-4F13-9927-D50BFB0C7D35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18</a:t>
            </a:fld>
            <a:endParaRPr lang="en-US" altLang="zh-CN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1993DF9-BF2B-483B-A0C3-38325238915E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22</a:t>
            </a:fld>
            <a:endParaRPr lang="en-US" altLang="zh-CN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A5302A5-FD5F-4444-8E93-A889191348CF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2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A721021-8CBD-4DE7-97AF-D620A8277251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4</a:t>
            </a:fld>
            <a:endParaRPr lang="en-US" altLang="zh-CN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24ECE48-81CD-4697-B3D6-620919396B29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5</a:t>
            </a:fld>
            <a:endParaRPr lang="en-US" altLang="zh-CN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917C24F-1E6D-444C-9F82-30513E4A8B29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7</a:t>
            </a:fld>
            <a:endParaRPr lang="en-US" altLang="zh-CN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F3E5D45-3996-4352-ACBB-A2D3E7EB98A0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8</a:t>
            </a:fld>
            <a:endParaRPr lang="en-US" altLang="zh-CN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F0852B2-A95E-450F-B605-8DF6E642D33D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9</a:t>
            </a:fld>
            <a:endParaRPr lang="en-US" altLang="zh-CN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AACCFD2-4DF5-4C4F-A2CC-FD5DDCC7ECA6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10</a:t>
            </a:fld>
            <a:endParaRPr lang="en-US" altLang="zh-CN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EC9B372-751F-4B41-BAD2-9FB7128621DB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11</a:t>
            </a:fld>
            <a:endParaRPr lang="en-US" altLang="zh-CN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75 w 717"/>
                <a:gd name="T1" fmla="*/ 845 h 845"/>
                <a:gd name="T2" fmla="*/ 775 w 717"/>
                <a:gd name="T3" fmla="*/ 821 h 845"/>
                <a:gd name="T4" fmla="*/ 632 w 717"/>
                <a:gd name="T5" fmla="*/ 605 h 845"/>
                <a:gd name="T6" fmla="*/ 435 w 717"/>
                <a:gd name="T7" fmla="*/ 396 h 845"/>
                <a:gd name="T8" fmla="*/ 250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38 w 717"/>
                <a:gd name="T15" fmla="*/ 198 h 845"/>
                <a:gd name="T16" fmla="*/ 429 w 717"/>
                <a:gd name="T17" fmla="*/ 408 h 845"/>
                <a:gd name="T18" fmla="*/ 626 w 717"/>
                <a:gd name="T19" fmla="*/ 623 h 845"/>
                <a:gd name="T20" fmla="*/ 775 w 717"/>
                <a:gd name="T21" fmla="*/ 845 h 845"/>
                <a:gd name="T22" fmla="*/ 775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36 w 407"/>
                <a:gd name="T1" fmla="*/ 414 h 414"/>
                <a:gd name="T2" fmla="*/ 436 w 407"/>
                <a:gd name="T3" fmla="*/ 396 h 414"/>
                <a:gd name="T4" fmla="*/ 251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45 w 407"/>
                <a:gd name="T13" fmla="*/ 204 h 414"/>
                <a:gd name="T14" fmla="*/ 436 w 407"/>
                <a:gd name="T15" fmla="*/ 414 h 414"/>
                <a:gd name="T16" fmla="*/ 436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644 w 586"/>
                <a:gd name="T1" fmla="*/ 0 h 599"/>
                <a:gd name="T2" fmla="*/ 626 w 586"/>
                <a:gd name="T3" fmla="*/ 0 h 599"/>
                <a:gd name="T4" fmla="*/ 436 w 586"/>
                <a:gd name="T5" fmla="*/ 132 h 599"/>
                <a:gd name="T6" fmla="*/ 286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86 w 586"/>
                <a:gd name="T17" fmla="*/ 282 h 599"/>
                <a:gd name="T18" fmla="*/ 444 w 586"/>
                <a:gd name="T19" fmla="*/ 138 h 599"/>
                <a:gd name="T20" fmla="*/ 644 w 586"/>
                <a:gd name="T21" fmla="*/ 0 h 599"/>
                <a:gd name="T22" fmla="*/ 644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98 w 269"/>
                <a:gd name="T1" fmla="*/ 0 h 252"/>
                <a:gd name="T2" fmla="*/ 280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98 w 269"/>
                <a:gd name="T15" fmla="*/ 0 h 252"/>
                <a:gd name="T16" fmla="*/ 298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2311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82312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77A95-F7B2-4ED3-99FF-0D67A16961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725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CEB86-CDF0-4D24-8D89-440C53158E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879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6B6234-A516-440E-9EA5-DA6DCE3BF4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459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F9D8A-9DC0-4D69-8518-70DAC50E02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133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3C663-9117-46D0-9789-D5619FE2B8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593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3B85D-2992-4DFB-83D6-51CB1C834B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766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D6E0C-F80F-49F4-8C8C-7F9E6D0ECD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727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330E0-7745-4ED6-8FBB-23F99CC5CA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856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FB96D-3462-4B06-A9CA-C60B793F29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738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E4DCF-1570-460A-A8CA-8C8649290F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633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6D502-E51D-45FE-B1DA-4830384FD9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938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bg2">
                <a:lumMod val="75000"/>
              </a:schemeClr>
            </a:gs>
            <a:gs pos="100000">
              <a:schemeClr val="bg2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181251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>
                <a:gd name="T0" fmla="*/ 717 w 717"/>
                <a:gd name="T1" fmla="*/ 72 h 1690"/>
                <a:gd name="T2" fmla="*/ 717 w 717"/>
                <a:gd name="T3" fmla="*/ 0 h 1690"/>
                <a:gd name="T4" fmla="*/ 699 w 717"/>
                <a:gd name="T5" fmla="*/ 101 h 1690"/>
                <a:gd name="T6" fmla="*/ 675 w 717"/>
                <a:gd name="T7" fmla="*/ 209 h 1690"/>
                <a:gd name="T8" fmla="*/ 627 w 717"/>
                <a:gd name="T9" fmla="*/ 389 h 1690"/>
                <a:gd name="T10" fmla="*/ 574 w 717"/>
                <a:gd name="T11" fmla="*/ 569 h 1690"/>
                <a:gd name="T12" fmla="*/ 502 w 717"/>
                <a:gd name="T13" fmla="*/ 749 h 1690"/>
                <a:gd name="T14" fmla="*/ 424 w 717"/>
                <a:gd name="T15" fmla="*/ 935 h 1690"/>
                <a:gd name="T16" fmla="*/ 334 w 717"/>
                <a:gd name="T17" fmla="*/ 1121 h 1690"/>
                <a:gd name="T18" fmla="*/ 233 w 717"/>
                <a:gd name="T19" fmla="*/ 1312 h 1690"/>
                <a:gd name="T20" fmla="*/ 125 w 717"/>
                <a:gd name="T21" fmla="*/ 1498 h 1690"/>
                <a:gd name="T22" fmla="*/ 0 w 717"/>
                <a:gd name="T23" fmla="*/ 1690 h 1690"/>
                <a:gd name="T24" fmla="*/ 11 w 717"/>
                <a:gd name="T25" fmla="*/ 1690 h 1690"/>
                <a:gd name="T26" fmla="*/ 137 w 717"/>
                <a:gd name="T27" fmla="*/ 1498 h 1690"/>
                <a:gd name="T28" fmla="*/ 245 w 717"/>
                <a:gd name="T29" fmla="*/ 1312 h 1690"/>
                <a:gd name="T30" fmla="*/ 346 w 717"/>
                <a:gd name="T31" fmla="*/ 1121 h 1690"/>
                <a:gd name="T32" fmla="*/ 436 w 717"/>
                <a:gd name="T33" fmla="*/ 935 h 1690"/>
                <a:gd name="T34" fmla="*/ 514 w 717"/>
                <a:gd name="T35" fmla="*/ 749 h 1690"/>
                <a:gd name="T36" fmla="*/ 585 w 717"/>
                <a:gd name="T37" fmla="*/ 569 h 1690"/>
                <a:gd name="T38" fmla="*/ 639 w 717"/>
                <a:gd name="T39" fmla="*/ 389 h 1690"/>
                <a:gd name="T40" fmla="*/ 687 w 717"/>
                <a:gd name="T41" fmla="*/ 209 h 1690"/>
                <a:gd name="T42" fmla="*/ 705 w 717"/>
                <a:gd name="T43" fmla="*/ 143 h 1690"/>
                <a:gd name="T44" fmla="*/ 717 w 717"/>
                <a:gd name="T45" fmla="*/ 72 h 1690"/>
                <a:gd name="T46" fmla="*/ 717 w 717"/>
                <a:gd name="T47" fmla="*/ 72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1252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>
                <a:gd name="T0" fmla="*/ 377 w 377"/>
                <a:gd name="T1" fmla="*/ 0 h 522"/>
                <a:gd name="T2" fmla="*/ 293 w 377"/>
                <a:gd name="T3" fmla="*/ 132 h 522"/>
                <a:gd name="T4" fmla="*/ 204 w 377"/>
                <a:gd name="T5" fmla="*/ 264 h 522"/>
                <a:gd name="T6" fmla="*/ 102 w 377"/>
                <a:gd name="T7" fmla="*/ 396 h 522"/>
                <a:gd name="T8" fmla="*/ 0 w 377"/>
                <a:gd name="T9" fmla="*/ 522 h 522"/>
                <a:gd name="T10" fmla="*/ 12 w 377"/>
                <a:gd name="T11" fmla="*/ 522 h 522"/>
                <a:gd name="T12" fmla="*/ 114 w 377"/>
                <a:gd name="T13" fmla="*/ 402 h 522"/>
                <a:gd name="T14" fmla="*/ 204 w 377"/>
                <a:gd name="T15" fmla="*/ 282 h 522"/>
                <a:gd name="T16" fmla="*/ 377 w 377"/>
                <a:gd name="T17" fmla="*/ 24 h 522"/>
                <a:gd name="T18" fmla="*/ 377 w 377"/>
                <a:gd name="T19" fmla="*/ 0 h 522"/>
                <a:gd name="T20" fmla="*/ 377 w 377"/>
                <a:gd name="T21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1253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>
                <a:gd name="T0" fmla="*/ 0 w 84"/>
                <a:gd name="T1" fmla="*/ 102 h 102"/>
                <a:gd name="T2" fmla="*/ 18 w 84"/>
                <a:gd name="T3" fmla="*/ 102 h 102"/>
                <a:gd name="T4" fmla="*/ 48 w 84"/>
                <a:gd name="T5" fmla="*/ 60 h 102"/>
                <a:gd name="T6" fmla="*/ 84 w 84"/>
                <a:gd name="T7" fmla="*/ 24 h 102"/>
                <a:gd name="T8" fmla="*/ 84 w 84"/>
                <a:gd name="T9" fmla="*/ 0 h 102"/>
                <a:gd name="T10" fmla="*/ 42 w 84"/>
                <a:gd name="T11" fmla="*/ 54 h 102"/>
                <a:gd name="T12" fmla="*/ 0 w 84"/>
                <a:gd name="T13" fmla="*/ 102 h 102"/>
                <a:gd name="T14" fmla="*/ 0 w 84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181255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>
                  <a:gd name="T0" fmla="*/ 0 w 72"/>
                  <a:gd name="T1" fmla="*/ 0 h 4316"/>
                  <a:gd name="T2" fmla="*/ 60 w 72"/>
                  <a:gd name="T3" fmla="*/ 4316 h 4316"/>
                  <a:gd name="T4" fmla="*/ 72 w 72"/>
                  <a:gd name="T5" fmla="*/ 4316 h 4316"/>
                  <a:gd name="T6" fmla="*/ 12 w 72"/>
                  <a:gd name="T7" fmla="*/ 0 h 4316"/>
                  <a:gd name="T8" fmla="*/ 0 w 72"/>
                  <a:gd name="T9" fmla="*/ 0 h 4316"/>
                  <a:gd name="T10" fmla="*/ 0 w 72"/>
                  <a:gd name="T1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81256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>
                  <a:gd name="T0" fmla="*/ 24 w 174"/>
                  <a:gd name="T1" fmla="*/ 0 h 4316"/>
                  <a:gd name="T2" fmla="*/ 12 w 174"/>
                  <a:gd name="T3" fmla="*/ 0 h 4316"/>
                  <a:gd name="T4" fmla="*/ 42 w 174"/>
                  <a:gd name="T5" fmla="*/ 216 h 4316"/>
                  <a:gd name="T6" fmla="*/ 72 w 174"/>
                  <a:gd name="T7" fmla="*/ 444 h 4316"/>
                  <a:gd name="T8" fmla="*/ 96 w 174"/>
                  <a:gd name="T9" fmla="*/ 689 h 4316"/>
                  <a:gd name="T10" fmla="*/ 120 w 174"/>
                  <a:gd name="T11" fmla="*/ 947 h 4316"/>
                  <a:gd name="T12" fmla="*/ 132 w 174"/>
                  <a:gd name="T13" fmla="*/ 1211 h 4316"/>
                  <a:gd name="T14" fmla="*/ 150 w 174"/>
                  <a:gd name="T15" fmla="*/ 1487 h 4316"/>
                  <a:gd name="T16" fmla="*/ 156 w 174"/>
                  <a:gd name="T17" fmla="*/ 1768 h 4316"/>
                  <a:gd name="T18" fmla="*/ 162 w 174"/>
                  <a:gd name="T19" fmla="*/ 2062 h 4316"/>
                  <a:gd name="T20" fmla="*/ 156 w 174"/>
                  <a:gd name="T21" fmla="*/ 2644 h 4316"/>
                  <a:gd name="T22" fmla="*/ 126 w 174"/>
                  <a:gd name="T23" fmla="*/ 3225 h 4316"/>
                  <a:gd name="T24" fmla="*/ 108 w 174"/>
                  <a:gd name="T25" fmla="*/ 3507 h 4316"/>
                  <a:gd name="T26" fmla="*/ 78 w 174"/>
                  <a:gd name="T27" fmla="*/ 3788 h 4316"/>
                  <a:gd name="T28" fmla="*/ 42 w 174"/>
                  <a:gd name="T29" fmla="*/ 4058 h 4316"/>
                  <a:gd name="T30" fmla="*/ 0 w 174"/>
                  <a:gd name="T31" fmla="*/ 4316 h 4316"/>
                  <a:gd name="T32" fmla="*/ 12 w 174"/>
                  <a:gd name="T33" fmla="*/ 4316 h 4316"/>
                  <a:gd name="T34" fmla="*/ 54 w 174"/>
                  <a:gd name="T35" fmla="*/ 4058 h 4316"/>
                  <a:gd name="T36" fmla="*/ 90 w 174"/>
                  <a:gd name="T37" fmla="*/ 3782 h 4316"/>
                  <a:gd name="T38" fmla="*/ 120 w 174"/>
                  <a:gd name="T39" fmla="*/ 3507 h 4316"/>
                  <a:gd name="T40" fmla="*/ 138 w 174"/>
                  <a:gd name="T41" fmla="*/ 3219 h 4316"/>
                  <a:gd name="T42" fmla="*/ 168 w 174"/>
                  <a:gd name="T43" fmla="*/ 2638 h 4316"/>
                  <a:gd name="T44" fmla="*/ 174 w 174"/>
                  <a:gd name="T45" fmla="*/ 2056 h 4316"/>
                  <a:gd name="T46" fmla="*/ 168 w 174"/>
                  <a:gd name="T47" fmla="*/ 1768 h 4316"/>
                  <a:gd name="T48" fmla="*/ 162 w 174"/>
                  <a:gd name="T49" fmla="*/ 1487 h 4316"/>
                  <a:gd name="T50" fmla="*/ 144 w 174"/>
                  <a:gd name="T51" fmla="*/ 1211 h 4316"/>
                  <a:gd name="T52" fmla="*/ 132 w 174"/>
                  <a:gd name="T53" fmla="*/ 941 h 4316"/>
                  <a:gd name="T54" fmla="*/ 108 w 174"/>
                  <a:gd name="T55" fmla="*/ 689 h 4316"/>
                  <a:gd name="T56" fmla="*/ 84 w 174"/>
                  <a:gd name="T57" fmla="*/ 444 h 4316"/>
                  <a:gd name="T58" fmla="*/ 54 w 174"/>
                  <a:gd name="T59" fmla="*/ 216 h 4316"/>
                  <a:gd name="T60" fmla="*/ 24 w 174"/>
                  <a:gd name="T61" fmla="*/ 0 h 4316"/>
                  <a:gd name="T62" fmla="*/ 24 w 174"/>
                  <a:gd name="T63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81257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>
                  <a:gd name="T0" fmla="*/ 329 w 335"/>
                  <a:gd name="T1" fmla="*/ 2014 h 4316"/>
                  <a:gd name="T2" fmla="*/ 317 w 335"/>
                  <a:gd name="T3" fmla="*/ 1726 h 4316"/>
                  <a:gd name="T4" fmla="*/ 293 w 335"/>
                  <a:gd name="T5" fmla="*/ 1445 h 4316"/>
                  <a:gd name="T6" fmla="*/ 263 w 335"/>
                  <a:gd name="T7" fmla="*/ 1175 h 4316"/>
                  <a:gd name="T8" fmla="*/ 228 w 335"/>
                  <a:gd name="T9" fmla="*/ 917 h 4316"/>
                  <a:gd name="T10" fmla="*/ 186 w 335"/>
                  <a:gd name="T11" fmla="*/ 665 h 4316"/>
                  <a:gd name="T12" fmla="*/ 132 w 335"/>
                  <a:gd name="T13" fmla="*/ 432 h 4316"/>
                  <a:gd name="T14" fmla="*/ 78 w 335"/>
                  <a:gd name="T15" fmla="*/ 204 h 4316"/>
                  <a:gd name="T16" fmla="*/ 12 w 335"/>
                  <a:gd name="T17" fmla="*/ 0 h 4316"/>
                  <a:gd name="T18" fmla="*/ 0 w 335"/>
                  <a:gd name="T19" fmla="*/ 0 h 4316"/>
                  <a:gd name="T20" fmla="*/ 66 w 335"/>
                  <a:gd name="T21" fmla="*/ 204 h 4316"/>
                  <a:gd name="T22" fmla="*/ 120 w 335"/>
                  <a:gd name="T23" fmla="*/ 432 h 4316"/>
                  <a:gd name="T24" fmla="*/ 174 w 335"/>
                  <a:gd name="T25" fmla="*/ 665 h 4316"/>
                  <a:gd name="T26" fmla="*/ 216 w 335"/>
                  <a:gd name="T27" fmla="*/ 917 h 4316"/>
                  <a:gd name="T28" fmla="*/ 251 w 335"/>
                  <a:gd name="T29" fmla="*/ 1175 h 4316"/>
                  <a:gd name="T30" fmla="*/ 281 w 335"/>
                  <a:gd name="T31" fmla="*/ 1445 h 4316"/>
                  <a:gd name="T32" fmla="*/ 305 w 335"/>
                  <a:gd name="T33" fmla="*/ 1726 h 4316"/>
                  <a:gd name="T34" fmla="*/ 317 w 335"/>
                  <a:gd name="T35" fmla="*/ 2014 h 4316"/>
                  <a:gd name="T36" fmla="*/ 323 w 335"/>
                  <a:gd name="T37" fmla="*/ 2314 h 4316"/>
                  <a:gd name="T38" fmla="*/ 317 w 335"/>
                  <a:gd name="T39" fmla="*/ 2608 h 4316"/>
                  <a:gd name="T40" fmla="*/ 305 w 335"/>
                  <a:gd name="T41" fmla="*/ 2907 h 4316"/>
                  <a:gd name="T42" fmla="*/ 281 w 335"/>
                  <a:gd name="T43" fmla="*/ 3201 h 4316"/>
                  <a:gd name="T44" fmla="*/ 257 w 335"/>
                  <a:gd name="T45" fmla="*/ 3489 h 4316"/>
                  <a:gd name="T46" fmla="*/ 216 w 335"/>
                  <a:gd name="T47" fmla="*/ 3777 h 4316"/>
                  <a:gd name="T48" fmla="*/ 174 w 335"/>
                  <a:gd name="T49" fmla="*/ 4052 h 4316"/>
                  <a:gd name="T50" fmla="*/ 120 w 335"/>
                  <a:gd name="T51" fmla="*/ 4316 h 4316"/>
                  <a:gd name="T52" fmla="*/ 132 w 335"/>
                  <a:gd name="T53" fmla="*/ 4316 h 4316"/>
                  <a:gd name="T54" fmla="*/ 186 w 335"/>
                  <a:gd name="T55" fmla="*/ 4052 h 4316"/>
                  <a:gd name="T56" fmla="*/ 228 w 335"/>
                  <a:gd name="T57" fmla="*/ 3777 h 4316"/>
                  <a:gd name="T58" fmla="*/ 269 w 335"/>
                  <a:gd name="T59" fmla="*/ 3489 h 4316"/>
                  <a:gd name="T60" fmla="*/ 293 w 335"/>
                  <a:gd name="T61" fmla="*/ 3201 h 4316"/>
                  <a:gd name="T62" fmla="*/ 317 w 335"/>
                  <a:gd name="T63" fmla="*/ 2907 h 4316"/>
                  <a:gd name="T64" fmla="*/ 329 w 335"/>
                  <a:gd name="T65" fmla="*/ 2608 h 4316"/>
                  <a:gd name="T66" fmla="*/ 335 w 335"/>
                  <a:gd name="T67" fmla="*/ 2314 h 4316"/>
                  <a:gd name="T68" fmla="*/ 329 w 335"/>
                  <a:gd name="T69" fmla="*/ 2014 h 4316"/>
                  <a:gd name="T70" fmla="*/ 329 w 335"/>
                  <a:gd name="T71" fmla="*/ 201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81258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>
                  <a:gd name="T0" fmla="*/ 413 w 425"/>
                  <a:gd name="T1" fmla="*/ 1924 h 4316"/>
                  <a:gd name="T2" fmla="*/ 395 w 425"/>
                  <a:gd name="T3" fmla="*/ 1690 h 4316"/>
                  <a:gd name="T4" fmla="*/ 365 w 425"/>
                  <a:gd name="T5" fmla="*/ 1457 h 4316"/>
                  <a:gd name="T6" fmla="*/ 329 w 425"/>
                  <a:gd name="T7" fmla="*/ 1229 h 4316"/>
                  <a:gd name="T8" fmla="*/ 281 w 425"/>
                  <a:gd name="T9" fmla="*/ 1001 h 4316"/>
                  <a:gd name="T10" fmla="*/ 227 w 425"/>
                  <a:gd name="T11" fmla="*/ 761 h 4316"/>
                  <a:gd name="T12" fmla="*/ 162 w 425"/>
                  <a:gd name="T13" fmla="*/ 522 h 4316"/>
                  <a:gd name="T14" fmla="*/ 90 w 425"/>
                  <a:gd name="T15" fmla="*/ 270 h 4316"/>
                  <a:gd name="T16" fmla="*/ 12 w 425"/>
                  <a:gd name="T17" fmla="*/ 0 h 4316"/>
                  <a:gd name="T18" fmla="*/ 0 w 425"/>
                  <a:gd name="T19" fmla="*/ 0 h 4316"/>
                  <a:gd name="T20" fmla="*/ 84 w 425"/>
                  <a:gd name="T21" fmla="*/ 270 h 4316"/>
                  <a:gd name="T22" fmla="*/ 156 w 425"/>
                  <a:gd name="T23" fmla="*/ 522 h 4316"/>
                  <a:gd name="T24" fmla="*/ 216 w 425"/>
                  <a:gd name="T25" fmla="*/ 767 h 4316"/>
                  <a:gd name="T26" fmla="*/ 275 w 425"/>
                  <a:gd name="T27" fmla="*/ 1001 h 4316"/>
                  <a:gd name="T28" fmla="*/ 317 w 425"/>
                  <a:gd name="T29" fmla="*/ 1235 h 4316"/>
                  <a:gd name="T30" fmla="*/ 353 w 425"/>
                  <a:gd name="T31" fmla="*/ 1463 h 4316"/>
                  <a:gd name="T32" fmla="*/ 383 w 425"/>
                  <a:gd name="T33" fmla="*/ 1690 h 4316"/>
                  <a:gd name="T34" fmla="*/ 401 w 425"/>
                  <a:gd name="T35" fmla="*/ 1924 h 4316"/>
                  <a:gd name="T36" fmla="*/ 413 w 425"/>
                  <a:gd name="T37" fmla="*/ 2188 h 4316"/>
                  <a:gd name="T38" fmla="*/ 407 w 425"/>
                  <a:gd name="T39" fmla="*/ 2458 h 4316"/>
                  <a:gd name="T40" fmla="*/ 395 w 425"/>
                  <a:gd name="T41" fmla="*/ 2733 h 4316"/>
                  <a:gd name="T42" fmla="*/ 365 w 425"/>
                  <a:gd name="T43" fmla="*/ 3021 h 4316"/>
                  <a:gd name="T44" fmla="*/ 329 w 425"/>
                  <a:gd name="T45" fmla="*/ 3321 h 4316"/>
                  <a:gd name="T46" fmla="*/ 275 w 425"/>
                  <a:gd name="T47" fmla="*/ 3639 h 4316"/>
                  <a:gd name="T48" fmla="*/ 204 w 425"/>
                  <a:gd name="T49" fmla="*/ 3968 h 4316"/>
                  <a:gd name="T50" fmla="*/ 126 w 425"/>
                  <a:gd name="T51" fmla="*/ 4316 h 4316"/>
                  <a:gd name="T52" fmla="*/ 138 w 425"/>
                  <a:gd name="T53" fmla="*/ 4316 h 4316"/>
                  <a:gd name="T54" fmla="*/ 216 w 425"/>
                  <a:gd name="T55" fmla="*/ 3968 h 4316"/>
                  <a:gd name="T56" fmla="*/ 287 w 425"/>
                  <a:gd name="T57" fmla="*/ 3639 h 4316"/>
                  <a:gd name="T58" fmla="*/ 341 w 425"/>
                  <a:gd name="T59" fmla="*/ 3321 h 4316"/>
                  <a:gd name="T60" fmla="*/ 377 w 425"/>
                  <a:gd name="T61" fmla="*/ 3021 h 4316"/>
                  <a:gd name="T62" fmla="*/ 407 w 425"/>
                  <a:gd name="T63" fmla="*/ 2733 h 4316"/>
                  <a:gd name="T64" fmla="*/ 419 w 425"/>
                  <a:gd name="T65" fmla="*/ 2458 h 4316"/>
                  <a:gd name="T66" fmla="*/ 425 w 425"/>
                  <a:gd name="T67" fmla="*/ 2188 h 4316"/>
                  <a:gd name="T68" fmla="*/ 413 w 425"/>
                  <a:gd name="T69" fmla="*/ 1924 h 4316"/>
                  <a:gd name="T70" fmla="*/ 413 w 425"/>
                  <a:gd name="T71" fmla="*/ 1924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81259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>
                  <a:gd name="T0" fmla="*/ 556 w 556"/>
                  <a:gd name="T1" fmla="*/ 2020 h 4316"/>
                  <a:gd name="T2" fmla="*/ 538 w 556"/>
                  <a:gd name="T3" fmla="*/ 1732 h 4316"/>
                  <a:gd name="T4" fmla="*/ 503 w 556"/>
                  <a:gd name="T5" fmla="*/ 1445 h 4316"/>
                  <a:gd name="T6" fmla="*/ 455 w 556"/>
                  <a:gd name="T7" fmla="*/ 1175 h 4316"/>
                  <a:gd name="T8" fmla="*/ 395 w 556"/>
                  <a:gd name="T9" fmla="*/ 911 h 4316"/>
                  <a:gd name="T10" fmla="*/ 317 w 556"/>
                  <a:gd name="T11" fmla="*/ 659 h 4316"/>
                  <a:gd name="T12" fmla="*/ 228 w 556"/>
                  <a:gd name="T13" fmla="*/ 426 h 4316"/>
                  <a:gd name="T14" fmla="*/ 126 w 556"/>
                  <a:gd name="T15" fmla="*/ 204 h 4316"/>
                  <a:gd name="T16" fmla="*/ 12 w 556"/>
                  <a:gd name="T17" fmla="*/ 0 h 4316"/>
                  <a:gd name="T18" fmla="*/ 0 w 556"/>
                  <a:gd name="T19" fmla="*/ 0 h 4316"/>
                  <a:gd name="T20" fmla="*/ 114 w 556"/>
                  <a:gd name="T21" fmla="*/ 204 h 4316"/>
                  <a:gd name="T22" fmla="*/ 216 w 556"/>
                  <a:gd name="T23" fmla="*/ 426 h 4316"/>
                  <a:gd name="T24" fmla="*/ 305 w 556"/>
                  <a:gd name="T25" fmla="*/ 659 h 4316"/>
                  <a:gd name="T26" fmla="*/ 383 w 556"/>
                  <a:gd name="T27" fmla="*/ 911 h 4316"/>
                  <a:gd name="T28" fmla="*/ 443 w 556"/>
                  <a:gd name="T29" fmla="*/ 1175 h 4316"/>
                  <a:gd name="T30" fmla="*/ 491 w 556"/>
                  <a:gd name="T31" fmla="*/ 1445 h 4316"/>
                  <a:gd name="T32" fmla="*/ 526 w 556"/>
                  <a:gd name="T33" fmla="*/ 1732 h 4316"/>
                  <a:gd name="T34" fmla="*/ 544 w 556"/>
                  <a:gd name="T35" fmla="*/ 2020 h 4316"/>
                  <a:gd name="T36" fmla="*/ 544 w 556"/>
                  <a:gd name="T37" fmla="*/ 2326 h 4316"/>
                  <a:gd name="T38" fmla="*/ 532 w 556"/>
                  <a:gd name="T39" fmla="*/ 2632 h 4316"/>
                  <a:gd name="T40" fmla="*/ 503 w 556"/>
                  <a:gd name="T41" fmla="*/ 2931 h 4316"/>
                  <a:gd name="T42" fmla="*/ 455 w 556"/>
                  <a:gd name="T43" fmla="*/ 3225 h 4316"/>
                  <a:gd name="T44" fmla="*/ 389 w 556"/>
                  <a:gd name="T45" fmla="*/ 3513 h 4316"/>
                  <a:gd name="T46" fmla="*/ 311 w 556"/>
                  <a:gd name="T47" fmla="*/ 3788 h 4316"/>
                  <a:gd name="T48" fmla="*/ 216 w 556"/>
                  <a:gd name="T49" fmla="*/ 4058 h 4316"/>
                  <a:gd name="T50" fmla="*/ 102 w 556"/>
                  <a:gd name="T51" fmla="*/ 4316 h 4316"/>
                  <a:gd name="T52" fmla="*/ 114 w 556"/>
                  <a:gd name="T53" fmla="*/ 4316 h 4316"/>
                  <a:gd name="T54" fmla="*/ 228 w 556"/>
                  <a:gd name="T55" fmla="*/ 4058 h 4316"/>
                  <a:gd name="T56" fmla="*/ 323 w 556"/>
                  <a:gd name="T57" fmla="*/ 3788 h 4316"/>
                  <a:gd name="T58" fmla="*/ 401 w 556"/>
                  <a:gd name="T59" fmla="*/ 3513 h 4316"/>
                  <a:gd name="T60" fmla="*/ 467 w 556"/>
                  <a:gd name="T61" fmla="*/ 3225 h 4316"/>
                  <a:gd name="T62" fmla="*/ 515 w 556"/>
                  <a:gd name="T63" fmla="*/ 2931 h 4316"/>
                  <a:gd name="T64" fmla="*/ 544 w 556"/>
                  <a:gd name="T65" fmla="*/ 2632 h 4316"/>
                  <a:gd name="T66" fmla="*/ 556 w 556"/>
                  <a:gd name="T67" fmla="*/ 2326 h 4316"/>
                  <a:gd name="T68" fmla="*/ 556 w 556"/>
                  <a:gd name="T69" fmla="*/ 2020 h 4316"/>
                  <a:gd name="T70" fmla="*/ 556 w 556"/>
                  <a:gd name="T71" fmla="*/ 202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81260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>
                  <a:gd name="T0" fmla="*/ 688 w 688"/>
                  <a:gd name="T1" fmla="*/ 2086 h 4316"/>
                  <a:gd name="T2" fmla="*/ 670 w 688"/>
                  <a:gd name="T3" fmla="*/ 1810 h 4316"/>
                  <a:gd name="T4" fmla="*/ 634 w 688"/>
                  <a:gd name="T5" fmla="*/ 1541 h 4316"/>
                  <a:gd name="T6" fmla="*/ 574 w 688"/>
                  <a:gd name="T7" fmla="*/ 1271 h 4316"/>
                  <a:gd name="T8" fmla="*/ 497 w 688"/>
                  <a:gd name="T9" fmla="*/ 1007 h 4316"/>
                  <a:gd name="T10" fmla="*/ 401 w 688"/>
                  <a:gd name="T11" fmla="*/ 749 h 4316"/>
                  <a:gd name="T12" fmla="*/ 293 w 688"/>
                  <a:gd name="T13" fmla="*/ 492 h 4316"/>
                  <a:gd name="T14" fmla="*/ 162 w 688"/>
                  <a:gd name="T15" fmla="*/ 240 h 4316"/>
                  <a:gd name="T16" fmla="*/ 12 w 688"/>
                  <a:gd name="T17" fmla="*/ 0 h 4316"/>
                  <a:gd name="T18" fmla="*/ 0 w 688"/>
                  <a:gd name="T19" fmla="*/ 0 h 4316"/>
                  <a:gd name="T20" fmla="*/ 150 w 688"/>
                  <a:gd name="T21" fmla="*/ 240 h 4316"/>
                  <a:gd name="T22" fmla="*/ 281 w 688"/>
                  <a:gd name="T23" fmla="*/ 492 h 4316"/>
                  <a:gd name="T24" fmla="*/ 389 w 688"/>
                  <a:gd name="T25" fmla="*/ 749 h 4316"/>
                  <a:gd name="T26" fmla="*/ 485 w 688"/>
                  <a:gd name="T27" fmla="*/ 1007 h 4316"/>
                  <a:gd name="T28" fmla="*/ 562 w 688"/>
                  <a:gd name="T29" fmla="*/ 1271 h 4316"/>
                  <a:gd name="T30" fmla="*/ 622 w 688"/>
                  <a:gd name="T31" fmla="*/ 1541 h 4316"/>
                  <a:gd name="T32" fmla="*/ 658 w 688"/>
                  <a:gd name="T33" fmla="*/ 1810 h 4316"/>
                  <a:gd name="T34" fmla="*/ 676 w 688"/>
                  <a:gd name="T35" fmla="*/ 2086 h 4316"/>
                  <a:gd name="T36" fmla="*/ 676 w 688"/>
                  <a:gd name="T37" fmla="*/ 2368 h 4316"/>
                  <a:gd name="T38" fmla="*/ 658 w 688"/>
                  <a:gd name="T39" fmla="*/ 2650 h 4316"/>
                  <a:gd name="T40" fmla="*/ 616 w 688"/>
                  <a:gd name="T41" fmla="*/ 2931 h 4316"/>
                  <a:gd name="T42" fmla="*/ 556 w 688"/>
                  <a:gd name="T43" fmla="*/ 3213 h 4316"/>
                  <a:gd name="T44" fmla="*/ 473 w 688"/>
                  <a:gd name="T45" fmla="*/ 3495 h 4316"/>
                  <a:gd name="T46" fmla="*/ 371 w 688"/>
                  <a:gd name="T47" fmla="*/ 3777 h 4316"/>
                  <a:gd name="T48" fmla="*/ 251 w 688"/>
                  <a:gd name="T49" fmla="*/ 4046 h 4316"/>
                  <a:gd name="T50" fmla="*/ 114 w 688"/>
                  <a:gd name="T51" fmla="*/ 4316 h 4316"/>
                  <a:gd name="T52" fmla="*/ 126 w 688"/>
                  <a:gd name="T53" fmla="*/ 4316 h 4316"/>
                  <a:gd name="T54" fmla="*/ 263 w 688"/>
                  <a:gd name="T55" fmla="*/ 4046 h 4316"/>
                  <a:gd name="T56" fmla="*/ 383 w 688"/>
                  <a:gd name="T57" fmla="*/ 3777 h 4316"/>
                  <a:gd name="T58" fmla="*/ 485 w 688"/>
                  <a:gd name="T59" fmla="*/ 3495 h 4316"/>
                  <a:gd name="T60" fmla="*/ 568 w 688"/>
                  <a:gd name="T61" fmla="*/ 3219 h 4316"/>
                  <a:gd name="T62" fmla="*/ 628 w 688"/>
                  <a:gd name="T63" fmla="*/ 2937 h 4316"/>
                  <a:gd name="T64" fmla="*/ 670 w 688"/>
                  <a:gd name="T65" fmla="*/ 2656 h 4316"/>
                  <a:gd name="T66" fmla="*/ 688 w 688"/>
                  <a:gd name="T67" fmla="*/ 2368 h 4316"/>
                  <a:gd name="T68" fmla="*/ 688 w 688"/>
                  <a:gd name="T69" fmla="*/ 2086 h 4316"/>
                  <a:gd name="T70" fmla="*/ 688 w 688"/>
                  <a:gd name="T71" fmla="*/ 208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81261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>
                  <a:gd name="T0" fmla="*/ 855 w 861"/>
                  <a:gd name="T1" fmla="*/ 2128 h 4316"/>
                  <a:gd name="T2" fmla="*/ 831 w 861"/>
                  <a:gd name="T3" fmla="*/ 1834 h 4316"/>
                  <a:gd name="T4" fmla="*/ 808 w 861"/>
                  <a:gd name="T5" fmla="*/ 1684 h 4316"/>
                  <a:gd name="T6" fmla="*/ 784 w 861"/>
                  <a:gd name="T7" fmla="*/ 1541 h 4316"/>
                  <a:gd name="T8" fmla="*/ 748 w 861"/>
                  <a:gd name="T9" fmla="*/ 1397 h 4316"/>
                  <a:gd name="T10" fmla="*/ 712 w 861"/>
                  <a:gd name="T11" fmla="*/ 1253 h 4316"/>
                  <a:gd name="T12" fmla="*/ 664 w 861"/>
                  <a:gd name="T13" fmla="*/ 1115 h 4316"/>
                  <a:gd name="T14" fmla="*/ 610 w 861"/>
                  <a:gd name="T15" fmla="*/ 977 h 4316"/>
                  <a:gd name="T16" fmla="*/ 491 w 861"/>
                  <a:gd name="T17" fmla="*/ 719 h 4316"/>
                  <a:gd name="T18" fmla="*/ 353 w 861"/>
                  <a:gd name="T19" fmla="*/ 468 h 4316"/>
                  <a:gd name="T20" fmla="*/ 192 w 861"/>
                  <a:gd name="T21" fmla="*/ 228 h 4316"/>
                  <a:gd name="T22" fmla="*/ 12 w 861"/>
                  <a:gd name="T23" fmla="*/ 0 h 4316"/>
                  <a:gd name="T24" fmla="*/ 0 w 861"/>
                  <a:gd name="T25" fmla="*/ 0 h 4316"/>
                  <a:gd name="T26" fmla="*/ 180 w 861"/>
                  <a:gd name="T27" fmla="*/ 228 h 4316"/>
                  <a:gd name="T28" fmla="*/ 341 w 861"/>
                  <a:gd name="T29" fmla="*/ 468 h 4316"/>
                  <a:gd name="T30" fmla="*/ 479 w 861"/>
                  <a:gd name="T31" fmla="*/ 719 h 4316"/>
                  <a:gd name="T32" fmla="*/ 598 w 861"/>
                  <a:gd name="T33" fmla="*/ 983 h 4316"/>
                  <a:gd name="T34" fmla="*/ 652 w 861"/>
                  <a:gd name="T35" fmla="*/ 1121 h 4316"/>
                  <a:gd name="T36" fmla="*/ 700 w 861"/>
                  <a:gd name="T37" fmla="*/ 1259 h 4316"/>
                  <a:gd name="T38" fmla="*/ 736 w 861"/>
                  <a:gd name="T39" fmla="*/ 1403 h 4316"/>
                  <a:gd name="T40" fmla="*/ 772 w 861"/>
                  <a:gd name="T41" fmla="*/ 1547 h 4316"/>
                  <a:gd name="T42" fmla="*/ 802 w 861"/>
                  <a:gd name="T43" fmla="*/ 1690 h 4316"/>
                  <a:gd name="T44" fmla="*/ 819 w 861"/>
                  <a:gd name="T45" fmla="*/ 1834 h 4316"/>
                  <a:gd name="T46" fmla="*/ 837 w 861"/>
                  <a:gd name="T47" fmla="*/ 1984 h 4316"/>
                  <a:gd name="T48" fmla="*/ 843 w 861"/>
                  <a:gd name="T49" fmla="*/ 2128 h 4316"/>
                  <a:gd name="T50" fmla="*/ 849 w 861"/>
                  <a:gd name="T51" fmla="*/ 2278 h 4316"/>
                  <a:gd name="T52" fmla="*/ 843 w 861"/>
                  <a:gd name="T53" fmla="*/ 2428 h 4316"/>
                  <a:gd name="T54" fmla="*/ 831 w 861"/>
                  <a:gd name="T55" fmla="*/ 2572 h 4316"/>
                  <a:gd name="T56" fmla="*/ 819 w 861"/>
                  <a:gd name="T57" fmla="*/ 2721 h 4316"/>
                  <a:gd name="T58" fmla="*/ 796 w 861"/>
                  <a:gd name="T59" fmla="*/ 2865 h 4316"/>
                  <a:gd name="T60" fmla="*/ 766 w 861"/>
                  <a:gd name="T61" fmla="*/ 3015 h 4316"/>
                  <a:gd name="T62" fmla="*/ 724 w 861"/>
                  <a:gd name="T63" fmla="*/ 3159 h 4316"/>
                  <a:gd name="T64" fmla="*/ 682 w 861"/>
                  <a:gd name="T65" fmla="*/ 3303 h 4316"/>
                  <a:gd name="T66" fmla="*/ 586 w 861"/>
                  <a:gd name="T67" fmla="*/ 3567 h 4316"/>
                  <a:gd name="T68" fmla="*/ 473 w 861"/>
                  <a:gd name="T69" fmla="*/ 3824 h 4316"/>
                  <a:gd name="T70" fmla="*/ 335 w 861"/>
                  <a:gd name="T71" fmla="*/ 4076 h 4316"/>
                  <a:gd name="T72" fmla="*/ 180 w 861"/>
                  <a:gd name="T73" fmla="*/ 4316 h 4316"/>
                  <a:gd name="T74" fmla="*/ 192 w 861"/>
                  <a:gd name="T75" fmla="*/ 4316 h 4316"/>
                  <a:gd name="T76" fmla="*/ 347 w 861"/>
                  <a:gd name="T77" fmla="*/ 4076 h 4316"/>
                  <a:gd name="T78" fmla="*/ 485 w 861"/>
                  <a:gd name="T79" fmla="*/ 3824 h 4316"/>
                  <a:gd name="T80" fmla="*/ 598 w 861"/>
                  <a:gd name="T81" fmla="*/ 3573 h 4316"/>
                  <a:gd name="T82" fmla="*/ 694 w 861"/>
                  <a:gd name="T83" fmla="*/ 3309 h 4316"/>
                  <a:gd name="T84" fmla="*/ 736 w 861"/>
                  <a:gd name="T85" fmla="*/ 3165 h 4316"/>
                  <a:gd name="T86" fmla="*/ 778 w 861"/>
                  <a:gd name="T87" fmla="*/ 3021 h 4316"/>
                  <a:gd name="T88" fmla="*/ 808 w 861"/>
                  <a:gd name="T89" fmla="*/ 2871 h 4316"/>
                  <a:gd name="T90" fmla="*/ 831 w 861"/>
                  <a:gd name="T91" fmla="*/ 2727 h 4316"/>
                  <a:gd name="T92" fmla="*/ 843 w 861"/>
                  <a:gd name="T93" fmla="*/ 2578 h 4316"/>
                  <a:gd name="T94" fmla="*/ 855 w 861"/>
                  <a:gd name="T95" fmla="*/ 2428 h 4316"/>
                  <a:gd name="T96" fmla="*/ 861 w 861"/>
                  <a:gd name="T97" fmla="*/ 2278 h 4316"/>
                  <a:gd name="T98" fmla="*/ 855 w 861"/>
                  <a:gd name="T99" fmla="*/ 2128 h 4316"/>
                  <a:gd name="T100" fmla="*/ 855 w 861"/>
                  <a:gd name="T101" fmla="*/ 212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81262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>
                  <a:gd name="T0" fmla="*/ 18 w 149"/>
                  <a:gd name="T1" fmla="*/ 1942 h 4316"/>
                  <a:gd name="T2" fmla="*/ 30 w 149"/>
                  <a:gd name="T3" fmla="*/ 1630 h 4316"/>
                  <a:gd name="T4" fmla="*/ 42 w 149"/>
                  <a:gd name="T5" fmla="*/ 1331 h 4316"/>
                  <a:gd name="T6" fmla="*/ 59 w 149"/>
                  <a:gd name="T7" fmla="*/ 1055 h 4316"/>
                  <a:gd name="T8" fmla="*/ 77 w 149"/>
                  <a:gd name="T9" fmla="*/ 791 h 4316"/>
                  <a:gd name="T10" fmla="*/ 83 w 149"/>
                  <a:gd name="T11" fmla="*/ 671 h 4316"/>
                  <a:gd name="T12" fmla="*/ 95 w 149"/>
                  <a:gd name="T13" fmla="*/ 557 h 4316"/>
                  <a:gd name="T14" fmla="*/ 107 w 149"/>
                  <a:gd name="T15" fmla="*/ 444 h 4316"/>
                  <a:gd name="T16" fmla="*/ 113 w 149"/>
                  <a:gd name="T17" fmla="*/ 342 h 4316"/>
                  <a:gd name="T18" fmla="*/ 125 w 149"/>
                  <a:gd name="T19" fmla="*/ 246 h 4316"/>
                  <a:gd name="T20" fmla="*/ 131 w 149"/>
                  <a:gd name="T21" fmla="*/ 156 h 4316"/>
                  <a:gd name="T22" fmla="*/ 143 w 149"/>
                  <a:gd name="T23" fmla="*/ 72 h 4316"/>
                  <a:gd name="T24" fmla="*/ 149 w 149"/>
                  <a:gd name="T25" fmla="*/ 0 h 4316"/>
                  <a:gd name="T26" fmla="*/ 137 w 149"/>
                  <a:gd name="T27" fmla="*/ 0 h 4316"/>
                  <a:gd name="T28" fmla="*/ 131 w 149"/>
                  <a:gd name="T29" fmla="*/ 72 h 4316"/>
                  <a:gd name="T30" fmla="*/ 119 w 149"/>
                  <a:gd name="T31" fmla="*/ 156 h 4316"/>
                  <a:gd name="T32" fmla="*/ 113 w 149"/>
                  <a:gd name="T33" fmla="*/ 246 h 4316"/>
                  <a:gd name="T34" fmla="*/ 101 w 149"/>
                  <a:gd name="T35" fmla="*/ 342 h 4316"/>
                  <a:gd name="T36" fmla="*/ 95 w 149"/>
                  <a:gd name="T37" fmla="*/ 444 h 4316"/>
                  <a:gd name="T38" fmla="*/ 83 w 149"/>
                  <a:gd name="T39" fmla="*/ 557 h 4316"/>
                  <a:gd name="T40" fmla="*/ 71 w 149"/>
                  <a:gd name="T41" fmla="*/ 671 h 4316"/>
                  <a:gd name="T42" fmla="*/ 65 w 149"/>
                  <a:gd name="T43" fmla="*/ 791 h 4316"/>
                  <a:gd name="T44" fmla="*/ 48 w 149"/>
                  <a:gd name="T45" fmla="*/ 1055 h 4316"/>
                  <a:gd name="T46" fmla="*/ 30 w 149"/>
                  <a:gd name="T47" fmla="*/ 1331 h 4316"/>
                  <a:gd name="T48" fmla="*/ 18 w 149"/>
                  <a:gd name="T49" fmla="*/ 1630 h 4316"/>
                  <a:gd name="T50" fmla="*/ 6 w 149"/>
                  <a:gd name="T51" fmla="*/ 1942 h 4316"/>
                  <a:gd name="T52" fmla="*/ 0 w 149"/>
                  <a:gd name="T53" fmla="*/ 2278 h 4316"/>
                  <a:gd name="T54" fmla="*/ 6 w 149"/>
                  <a:gd name="T55" fmla="*/ 2602 h 4316"/>
                  <a:gd name="T56" fmla="*/ 12 w 149"/>
                  <a:gd name="T57" fmla="*/ 2919 h 4316"/>
                  <a:gd name="T58" fmla="*/ 24 w 149"/>
                  <a:gd name="T59" fmla="*/ 3219 h 4316"/>
                  <a:gd name="T60" fmla="*/ 36 w 149"/>
                  <a:gd name="T61" fmla="*/ 3513 h 4316"/>
                  <a:gd name="T62" fmla="*/ 59 w 149"/>
                  <a:gd name="T63" fmla="*/ 3794 h 4316"/>
                  <a:gd name="T64" fmla="*/ 89 w 149"/>
                  <a:gd name="T65" fmla="*/ 4058 h 4316"/>
                  <a:gd name="T66" fmla="*/ 125 w 149"/>
                  <a:gd name="T67" fmla="*/ 4316 h 4316"/>
                  <a:gd name="T68" fmla="*/ 137 w 149"/>
                  <a:gd name="T69" fmla="*/ 4316 h 4316"/>
                  <a:gd name="T70" fmla="*/ 101 w 149"/>
                  <a:gd name="T71" fmla="*/ 4058 h 4316"/>
                  <a:gd name="T72" fmla="*/ 71 w 149"/>
                  <a:gd name="T73" fmla="*/ 3794 h 4316"/>
                  <a:gd name="T74" fmla="*/ 48 w 149"/>
                  <a:gd name="T75" fmla="*/ 3513 h 4316"/>
                  <a:gd name="T76" fmla="*/ 36 w 149"/>
                  <a:gd name="T77" fmla="*/ 3225 h 4316"/>
                  <a:gd name="T78" fmla="*/ 24 w 149"/>
                  <a:gd name="T79" fmla="*/ 2919 h 4316"/>
                  <a:gd name="T80" fmla="*/ 18 w 149"/>
                  <a:gd name="T81" fmla="*/ 2608 h 4316"/>
                  <a:gd name="T82" fmla="*/ 12 w 149"/>
                  <a:gd name="T83" fmla="*/ 2278 h 4316"/>
                  <a:gd name="T84" fmla="*/ 18 w 149"/>
                  <a:gd name="T85" fmla="*/ 1942 h 4316"/>
                  <a:gd name="T86" fmla="*/ 18 w 149"/>
                  <a:gd name="T87" fmla="*/ 194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81263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>
                  <a:gd name="T0" fmla="*/ 18 w 299"/>
                  <a:gd name="T1" fmla="*/ 2062 h 4316"/>
                  <a:gd name="T2" fmla="*/ 30 w 299"/>
                  <a:gd name="T3" fmla="*/ 1750 h 4316"/>
                  <a:gd name="T4" fmla="*/ 54 w 299"/>
                  <a:gd name="T5" fmla="*/ 1451 h 4316"/>
                  <a:gd name="T6" fmla="*/ 84 w 299"/>
                  <a:gd name="T7" fmla="*/ 1169 h 4316"/>
                  <a:gd name="T8" fmla="*/ 126 w 299"/>
                  <a:gd name="T9" fmla="*/ 899 h 4316"/>
                  <a:gd name="T10" fmla="*/ 162 w 299"/>
                  <a:gd name="T11" fmla="*/ 641 h 4316"/>
                  <a:gd name="T12" fmla="*/ 209 w 299"/>
                  <a:gd name="T13" fmla="*/ 408 h 4316"/>
                  <a:gd name="T14" fmla="*/ 251 w 299"/>
                  <a:gd name="T15" fmla="*/ 192 h 4316"/>
                  <a:gd name="T16" fmla="*/ 299 w 299"/>
                  <a:gd name="T17" fmla="*/ 0 h 4316"/>
                  <a:gd name="T18" fmla="*/ 287 w 299"/>
                  <a:gd name="T19" fmla="*/ 0 h 4316"/>
                  <a:gd name="T20" fmla="*/ 239 w 299"/>
                  <a:gd name="T21" fmla="*/ 192 h 4316"/>
                  <a:gd name="T22" fmla="*/ 198 w 299"/>
                  <a:gd name="T23" fmla="*/ 408 h 4316"/>
                  <a:gd name="T24" fmla="*/ 156 w 299"/>
                  <a:gd name="T25" fmla="*/ 641 h 4316"/>
                  <a:gd name="T26" fmla="*/ 114 w 299"/>
                  <a:gd name="T27" fmla="*/ 899 h 4316"/>
                  <a:gd name="T28" fmla="*/ 78 w 299"/>
                  <a:gd name="T29" fmla="*/ 1169 h 4316"/>
                  <a:gd name="T30" fmla="*/ 48 w 299"/>
                  <a:gd name="T31" fmla="*/ 1451 h 4316"/>
                  <a:gd name="T32" fmla="*/ 24 w 299"/>
                  <a:gd name="T33" fmla="*/ 1750 h 4316"/>
                  <a:gd name="T34" fmla="*/ 6 w 299"/>
                  <a:gd name="T35" fmla="*/ 2062 h 4316"/>
                  <a:gd name="T36" fmla="*/ 0 w 299"/>
                  <a:gd name="T37" fmla="*/ 2374 h 4316"/>
                  <a:gd name="T38" fmla="*/ 12 w 299"/>
                  <a:gd name="T39" fmla="*/ 2674 h 4316"/>
                  <a:gd name="T40" fmla="*/ 30 w 299"/>
                  <a:gd name="T41" fmla="*/ 2973 h 4316"/>
                  <a:gd name="T42" fmla="*/ 54 w 299"/>
                  <a:gd name="T43" fmla="*/ 3255 h 4316"/>
                  <a:gd name="T44" fmla="*/ 96 w 299"/>
                  <a:gd name="T45" fmla="*/ 3537 h 4316"/>
                  <a:gd name="T46" fmla="*/ 144 w 299"/>
                  <a:gd name="T47" fmla="*/ 3806 h 4316"/>
                  <a:gd name="T48" fmla="*/ 203 w 299"/>
                  <a:gd name="T49" fmla="*/ 4064 h 4316"/>
                  <a:gd name="T50" fmla="*/ 275 w 299"/>
                  <a:gd name="T51" fmla="*/ 4316 h 4316"/>
                  <a:gd name="T52" fmla="*/ 287 w 299"/>
                  <a:gd name="T53" fmla="*/ 4316 h 4316"/>
                  <a:gd name="T54" fmla="*/ 215 w 299"/>
                  <a:gd name="T55" fmla="*/ 4064 h 4316"/>
                  <a:gd name="T56" fmla="*/ 156 w 299"/>
                  <a:gd name="T57" fmla="*/ 3806 h 4316"/>
                  <a:gd name="T58" fmla="*/ 108 w 299"/>
                  <a:gd name="T59" fmla="*/ 3537 h 4316"/>
                  <a:gd name="T60" fmla="*/ 66 w 299"/>
                  <a:gd name="T61" fmla="*/ 3261 h 4316"/>
                  <a:gd name="T62" fmla="*/ 42 w 299"/>
                  <a:gd name="T63" fmla="*/ 2973 h 4316"/>
                  <a:gd name="T64" fmla="*/ 24 w 299"/>
                  <a:gd name="T65" fmla="*/ 2680 h 4316"/>
                  <a:gd name="T66" fmla="*/ 12 w 299"/>
                  <a:gd name="T67" fmla="*/ 2374 h 4316"/>
                  <a:gd name="T68" fmla="*/ 18 w 299"/>
                  <a:gd name="T69" fmla="*/ 2062 h 4316"/>
                  <a:gd name="T70" fmla="*/ 18 w 299"/>
                  <a:gd name="T71" fmla="*/ 2062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81264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>
                  <a:gd name="T0" fmla="*/ 424 w 424"/>
                  <a:gd name="T1" fmla="*/ 0 h 4316"/>
                  <a:gd name="T2" fmla="*/ 412 w 424"/>
                  <a:gd name="T3" fmla="*/ 0 h 4316"/>
                  <a:gd name="T4" fmla="*/ 316 w 424"/>
                  <a:gd name="T5" fmla="*/ 222 h 4316"/>
                  <a:gd name="T6" fmla="*/ 239 w 424"/>
                  <a:gd name="T7" fmla="*/ 462 h 4316"/>
                  <a:gd name="T8" fmla="*/ 167 w 424"/>
                  <a:gd name="T9" fmla="*/ 707 h 4316"/>
                  <a:gd name="T10" fmla="*/ 107 w 424"/>
                  <a:gd name="T11" fmla="*/ 971 h 4316"/>
                  <a:gd name="T12" fmla="*/ 65 w 424"/>
                  <a:gd name="T13" fmla="*/ 1247 h 4316"/>
                  <a:gd name="T14" fmla="*/ 29 w 424"/>
                  <a:gd name="T15" fmla="*/ 1529 h 4316"/>
                  <a:gd name="T16" fmla="*/ 6 w 424"/>
                  <a:gd name="T17" fmla="*/ 1822 h 4316"/>
                  <a:gd name="T18" fmla="*/ 0 w 424"/>
                  <a:gd name="T19" fmla="*/ 2122 h 4316"/>
                  <a:gd name="T20" fmla="*/ 6 w 424"/>
                  <a:gd name="T21" fmla="*/ 2404 h 4316"/>
                  <a:gd name="T22" fmla="*/ 24 w 424"/>
                  <a:gd name="T23" fmla="*/ 2686 h 4316"/>
                  <a:gd name="T24" fmla="*/ 47 w 424"/>
                  <a:gd name="T25" fmla="*/ 2961 h 4316"/>
                  <a:gd name="T26" fmla="*/ 89 w 424"/>
                  <a:gd name="T27" fmla="*/ 3243 h 4316"/>
                  <a:gd name="T28" fmla="*/ 137 w 424"/>
                  <a:gd name="T29" fmla="*/ 3519 h 4316"/>
                  <a:gd name="T30" fmla="*/ 197 w 424"/>
                  <a:gd name="T31" fmla="*/ 3788 h 4316"/>
                  <a:gd name="T32" fmla="*/ 269 w 424"/>
                  <a:gd name="T33" fmla="*/ 4058 h 4316"/>
                  <a:gd name="T34" fmla="*/ 346 w 424"/>
                  <a:gd name="T35" fmla="*/ 4316 h 4316"/>
                  <a:gd name="T36" fmla="*/ 358 w 424"/>
                  <a:gd name="T37" fmla="*/ 4316 h 4316"/>
                  <a:gd name="T38" fmla="*/ 281 w 424"/>
                  <a:gd name="T39" fmla="*/ 4058 h 4316"/>
                  <a:gd name="T40" fmla="*/ 209 w 424"/>
                  <a:gd name="T41" fmla="*/ 3788 h 4316"/>
                  <a:gd name="T42" fmla="*/ 149 w 424"/>
                  <a:gd name="T43" fmla="*/ 3519 h 4316"/>
                  <a:gd name="T44" fmla="*/ 101 w 424"/>
                  <a:gd name="T45" fmla="*/ 3243 h 4316"/>
                  <a:gd name="T46" fmla="*/ 59 w 424"/>
                  <a:gd name="T47" fmla="*/ 2961 h 4316"/>
                  <a:gd name="T48" fmla="*/ 35 w 424"/>
                  <a:gd name="T49" fmla="*/ 2686 h 4316"/>
                  <a:gd name="T50" fmla="*/ 18 w 424"/>
                  <a:gd name="T51" fmla="*/ 2404 h 4316"/>
                  <a:gd name="T52" fmla="*/ 12 w 424"/>
                  <a:gd name="T53" fmla="*/ 2122 h 4316"/>
                  <a:gd name="T54" fmla="*/ 18 w 424"/>
                  <a:gd name="T55" fmla="*/ 1822 h 4316"/>
                  <a:gd name="T56" fmla="*/ 41 w 424"/>
                  <a:gd name="T57" fmla="*/ 1529 h 4316"/>
                  <a:gd name="T58" fmla="*/ 71 w 424"/>
                  <a:gd name="T59" fmla="*/ 1247 h 4316"/>
                  <a:gd name="T60" fmla="*/ 119 w 424"/>
                  <a:gd name="T61" fmla="*/ 971 h 4316"/>
                  <a:gd name="T62" fmla="*/ 179 w 424"/>
                  <a:gd name="T63" fmla="*/ 707 h 4316"/>
                  <a:gd name="T64" fmla="*/ 245 w 424"/>
                  <a:gd name="T65" fmla="*/ 462 h 4316"/>
                  <a:gd name="T66" fmla="*/ 328 w 424"/>
                  <a:gd name="T67" fmla="*/ 222 h 4316"/>
                  <a:gd name="T68" fmla="*/ 424 w 424"/>
                  <a:gd name="T69" fmla="*/ 0 h 4316"/>
                  <a:gd name="T70" fmla="*/ 424 w 424"/>
                  <a:gd name="T71" fmla="*/ 0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81265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>
                  <a:gd name="T0" fmla="*/ 12 w 574"/>
                  <a:gd name="T1" fmla="*/ 2146 h 4316"/>
                  <a:gd name="T2" fmla="*/ 24 w 574"/>
                  <a:gd name="T3" fmla="*/ 1846 h 4316"/>
                  <a:gd name="T4" fmla="*/ 54 w 574"/>
                  <a:gd name="T5" fmla="*/ 1559 h 4316"/>
                  <a:gd name="T6" fmla="*/ 96 w 574"/>
                  <a:gd name="T7" fmla="*/ 1277 h 4316"/>
                  <a:gd name="T8" fmla="*/ 162 w 574"/>
                  <a:gd name="T9" fmla="*/ 1001 h 4316"/>
                  <a:gd name="T10" fmla="*/ 239 w 574"/>
                  <a:gd name="T11" fmla="*/ 731 h 4316"/>
                  <a:gd name="T12" fmla="*/ 335 w 574"/>
                  <a:gd name="T13" fmla="*/ 480 h 4316"/>
                  <a:gd name="T14" fmla="*/ 449 w 574"/>
                  <a:gd name="T15" fmla="*/ 234 h 4316"/>
                  <a:gd name="T16" fmla="*/ 574 w 574"/>
                  <a:gd name="T17" fmla="*/ 0 h 4316"/>
                  <a:gd name="T18" fmla="*/ 562 w 574"/>
                  <a:gd name="T19" fmla="*/ 0 h 4316"/>
                  <a:gd name="T20" fmla="*/ 437 w 574"/>
                  <a:gd name="T21" fmla="*/ 234 h 4316"/>
                  <a:gd name="T22" fmla="*/ 323 w 574"/>
                  <a:gd name="T23" fmla="*/ 480 h 4316"/>
                  <a:gd name="T24" fmla="*/ 227 w 574"/>
                  <a:gd name="T25" fmla="*/ 737 h 4316"/>
                  <a:gd name="T26" fmla="*/ 150 w 574"/>
                  <a:gd name="T27" fmla="*/ 1001 h 4316"/>
                  <a:gd name="T28" fmla="*/ 84 w 574"/>
                  <a:gd name="T29" fmla="*/ 1277 h 4316"/>
                  <a:gd name="T30" fmla="*/ 42 w 574"/>
                  <a:gd name="T31" fmla="*/ 1559 h 4316"/>
                  <a:gd name="T32" fmla="*/ 12 w 574"/>
                  <a:gd name="T33" fmla="*/ 1852 h 4316"/>
                  <a:gd name="T34" fmla="*/ 0 w 574"/>
                  <a:gd name="T35" fmla="*/ 2146 h 4316"/>
                  <a:gd name="T36" fmla="*/ 6 w 574"/>
                  <a:gd name="T37" fmla="*/ 2434 h 4316"/>
                  <a:gd name="T38" fmla="*/ 30 w 574"/>
                  <a:gd name="T39" fmla="*/ 2715 h 4316"/>
                  <a:gd name="T40" fmla="*/ 66 w 574"/>
                  <a:gd name="T41" fmla="*/ 2997 h 4316"/>
                  <a:gd name="T42" fmla="*/ 120 w 574"/>
                  <a:gd name="T43" fmla="*/ 3273 h 4316"/>
                  <a:gd name="T44" fmla="*/ 191 w 574"/>
                  <a:gd name="T45" fmla="*/ 3549 h 4316"/>
                  <a:gd name="T46" fmla="*/ 275 w 574"/>
                  <a:gd name="T47" fmla="*/ 3812 h 4316"/>
                  <a:gd name="T48" fmla="*/ 371 w 574"/>
                  <a:gd name="T49" fmla="*/ 4070 h 4316"/>
                  <a:gd name="T50" fmla="*/ 484 w 574"/>
                  <a:gd name="T51" fmla="*/ 4316 h 4316"/>
                  <a:gd name="T52" fmla="*/ 496 w 574"/>
                  <a:gd name="T53" fmla="*/ 4316 h 4316"/>
                  <a:gd name="T54" fmla="*/ 383 w 574"/>
                  <a:gd name="T55" fmla="*/ 4070 h 4316"/>
                  <a:gd name="T56" fmla="*/ 287 w 574"/>
                  <a:gd name="T57" fmla="*/ 3812 h 4316"/>
                  <a:gd name="T58" fmla="*/ 203 w 574"/>
                  <a:gd name="T59" fmla="*/ 3549 h 4316"/>
                  <a:gd name="T60" fmla="*/ 132 w 574"/>
                  <a:gd name="T61" fmla="*/ 3273 h 4316"/>
                  <a:gd name="T62" fmla="*/ 78 w 574"/>
                  <a:gd name="T63" fmla="*/ 2997 h 4316"/>
                  <a:gd name="T64" fmla="*/ 42 w 574"/>
                  <a:gd name="T65" fmla="*/ 2715 h 4316"/>
                  <a:gd name="T66" fmla="*/ 18 w 574"/>
                  <a:gd name="T67" fmla="*/ 2434 h 4316"/>
                  <a:gd name="T68" fmla="*/ 12 w 574"/>
                  <a:gd name="T69" fmla="*/ 2146 h 4316"/>
                  <a:gd name="T70" fmla="*/ 12 w 574"/>
                  <a:gd name="T71" fmla="*/ 2146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81266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>
                  <a:gd name="T0" fmla="*/ 12 w 735"/>
                  <a:gd name="T1" fmla="*/ 2098 h 4316"/>
                  <a:gd name="T2" fmla="*/ 29 w 735"/>
                  <a:gd name="T3" fmla="*/ 1798 h 4316"/>
                  <a:gd name="T4" fmla="*/ 71 w 735"/>
                  <a:gd name="T5" fmla="*/ 1505 h 4316"/>
                  <a:gd name="T6" fmla="*/ 131 w 735"/>
                  <a:gd name="T7" fmla="*/ 1223 h 4316"/>
                  <a:gd name="T8" fmla="*/ 215 w 735"/>
                  <a:gd name="T9" fmla="*/ 941 h 4316"/>
                  <a:gd name="T10" fmla="*/ 316 w 735"/>
                  <a:gd name="T11" fmla="*/ 689 h 4316"/>
                  <a:gd name="T12" fmla="*/ 442 w 735"/>
                  <a:gd name="T13" fmla="*/ 444 h 4316"/>
                  <a:gd name="T14" fmla="*/ 580 w 735"/>
                  <a:gd name="T15" fmla="*/ 216 h 4316"/>
                  <a:gd name="T16" fmla="*/ 735 w 735"/>
                  <a:gd name="T17" fmla="*/ 0 h 4316"/>
                  <a:gd name="T18" fmla="*/ 723 w 735"/>
                  <a:gd name="T19" fmla="*/ 0 h 4316"/>
                  <a:gd name="T20" fmla="*/ 568 w 735"/>
                  <a:gd name="T21" fmla="*/ 210 h 4316"/>
                  <a:gd name="T22" fmla="*/ 430 w 735"/>
                  <a:gd name="T23" fmla="*/ 438 h 4316"/>
                  <a:gd name="T24" fmla="*/ 311 w 735"/>
                  <a:gd name="T25" fmla="*/ 683 h 4316"/>
                  <a:gd name="T26" fmla="*/ 209 w 735"/>
                  <a:gd name="T27" fmla="*/ 941 h 4316"/>
                  <a:gd name="T28" fmla="*/ 125 w 735"/>
                  <a:gd name="T29" fmla="*/ 1217 h 4316"/>
                  <a:gd name="T30" fmla="*/ 59 w 735"/>
                  <a:gd name="T31" fmla="*/ 1505 h 4316"/>
                  <a:gd name="T32" fmla="*/ 18 w 735"/>
                  <a:gd name="T33" fmla="*/ 1798 h 4316"/>
                  <a:gd name="T34" fmla="*/ 0 w 735"/>
                  <a:gd name="T35" fmla="*/ 2098 h 4316"/>
                  <a:gd name="T36" fmla="*/ 6 w 735"/>
                  <a:gd name="T37" fmla="*/ 2404 h 4316"/>
                  <a:gd name="T38" fmla="*/ 29 w 735"/>
                  <a:gd name="T39" fmla="*/ 2709 h 4316"/>
                  <a:gd name="T40" fmla="*/ 77 w 735"/>
                  <a:gd name="T41" fmla="*/ 3015 h 4316"/>
                  <a:gd name="T42" fmla="*/ 149 w 735"/>
                  <a:gd name="T43" fmla="*/ 3315 h 4316"/>
                  <a:gd name="T44" fmla="*/ 227 w 735"/>
                  <a:gd name="T45" fmla="*/ 3573 h 4316"/>
                  <a:gd name="T46" fmla="*/ 316 w 735"/>
                  <a:gd name="T47" fmla="*/ 3824 h 4316"/>
                  <a:gd name="T48" fmla="*/ 424 w 735"/>
                  <a:gd name="T49" fmla="*/ 4076 h 4316"/>
                  <a:gd name="T50" fmla="*/ 544 w 735"/>
                  <a:gd name="T51" fmla="*/ 4316 h 4316"/>
                  <a:gd name="T52" fmla="*/ 556 w 735"/>
                  <a:gd name="T53" fmla="*/ 4316 h 4316"/>
                  <a:gd name="T54" fmla="*/ 436 w 735"/>
                  <a:gd name="T55" fmla="*/ 4076 h 4316"/>
                  <a:gd name="T56" fmla="*/ 328 w 735"/>
                  <a:gd name="T57" fmla="*/ 3824 h 4316"/>
                  <a:gd name="T58" fmla="*/ 239 w 735"/>
                  <a:gd name="T59" fmla="*/ 3573 h 4316"/>
                  <a:gd name="T60" fmla="*/ 161 w 735"/>
                  <a:gd name="T61" fmla="*/ 3315 h 4316"/>
                  <a:gd name="T62" fmla="*/ 89 w 735"/>
                  <a:gd name="T63" fmla="*/ 3015 h 4316"/>
                  <a:gd name="T64" fmla="*/ 41 w 735"/>
                  <a:gd name="T65" fmla="*/ 2709 h 4316"/>
                  <a:gd name="T66" fmla="*/ 18 w 735"/>
                  <a:gd name="T67" fmla="*/ 2404 h 4316"/>
                  <a:gd name="T68" fmla="*/ 12 w 735"/>
                  <a:gd name="T69" fmla="*/ 2098 h 4316"/>
                  <a:gd name="T70" fmla="*/ 12 w 735"/>
                  <a:gd name="T71" fmla="*/ 209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81267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>
                  <a:gd name="T0" fmla="*/ 18 w 837"/>
                  <a:gd name="T1" fmla="*/ 1948 h 4316"/>
                  <a:gd name="T2" fmla="*/ 48 w 837"/>
                  <a:gd name="T3" fmla="*/ 1708 h 4316"/>
                  <a:gd name="T4" fmla="*/ 96 w 837"/>
                  <a:gd name="T5" fmla="*/ 1475 h 4316"/>
                  <a:gd name="T6" fmla="*/ 161 w 837"/>
                  <a:gd name="T7" fmla="*/ 1235 h 4316"/>
                  <a:gd name="T8" fmla="*/ 251 w 837"/>
                  <a:gd name="T9" fmla="*/ 995 h 4316"/>
                  <a:gd name="T10" fmla="*/ 365 w 837"/>
                  <a:gd name="T11" fmla="*/ 755 h 4316"/>
                  <a:gd name="T12" fmla="*/ 496 w 837"/>
                  <a:gd name="T13" fmla="*/ 510 h 4316"/>
                  <a:gd name="T14" fmla="*/ 658 w 837"/>
                  <a:gd name="T15" fmla="*/ 258 h 4316"/>
                  <a:gd name="T16" fmla="*/ 741 w 837"/>
                  <a:gd name="T17" fmla="*/ 132 h 4316"/>
                  <a:gd name="T18" fmla="*/ 837 w 837"/>
                  <a:gd name="T19" fmla="*/ 0 h 4316"/>
                  <a:gd name="T20" fmla="*/ 825 w 837"/>
                  <a:gd name="T21" fmla="*/ 0 h 4316"/>
                  <a:gd name="T22" fmla="*/ 729 w 837"/>
                  <a:gd name="T23" fmla="*/ 132 h 4316"/>
                  <a:gd name="T24" fmla="*/ 640 w 837"/>
                  <a:gd name="T25" fmla="*/ 258 h 4316"/>
                  <a:gd name="T26" fmla="*/ 562 w 837"/>
                  <a:gd name="T27" fmla="*/ 384 h 4316"/>
                  <a:gd name="T28" fmla="*/ 484 w 837"/>
                  <a:gd name="T29" fmla="*/ 510 h 4316"/>
                  <a:gd name="T30" fmla="*/ 353 w 837"/>
                  <a:gd name="T31" fmla="*/ 755 h 4316"/>
                  <a:gd name="T32" fmla="*/ 239 w 837"/>
                  <a:gd name="T33" fmla="*/ 995 h 4316"/>
                  <a:gd name="T34" fmla="*/ 150 w 837"/>
                  <a:gd name="T35" fmla="*/ 1235 h 4316"/>
                  <a:gd name="T36" fmla="*/ 84 w 837"/>
                  <a:gd name="T37" fmla="*/ 1469 h 4316"/>
                  <a:gd name="T38" fmla="*/ 36 w 837"/>
                  <a:gd name="T39" fmla="*/ 1702 h 4316"/>
                  <a:gd name="T40" fmla="*/ 6 w 837"/>
                  <a:gd name="T41" fmla="*/ 1942 h 4316"/>
                  <a:gd name="T42" fmla="*/ 0 w 837"/>
                  <a:gd name="T43" fmla="*/ 2200 h 4316"/>
                  <a:gd name="T44" fmla="*/ 12 w 837"/>
                  <a:gd name="T45" fmla="*/ 2470 h 4316"/>
                  <a:gd name="T46" fmla="*/ 48 w 837"/>
                  <a:gd name="T47" fmla="*/ 2739 h 4316"/>
                  <a:gd name="T48" fmla="*/ 114 w 837"/>
                  <a:gd name="T49" fmla="*/ 3027 h 4316"/>
                  <a:gd name="T50" fmla="*/ 150 w 837"/>
                  <a:gd name="T51" fmla="*/ 3171 h 4316"/>
                  <a:gd name="T52" fmla="*/ 197 w 837"/>
                  <a:gd name="T53" fmla="*/ 3321 h 4316"/>
                  <a:gd name="T54" fmla="*/ 245 w 837"/>
                  <a:gd name="T55" fmla="*/ 3477 h 4316"/>
                  <a:gd name="T56" fmla="*/ 305 w 837"/>
                  <a:gd name="T57" fmla="*/ 3639 h 4316"/>
                  <a:gd name="T58" fmla="*/ 365 w 837"/>
                  <a:gd name="T59" fmla="*/ 3800 h 4316"/>
                  <a:gd name="T60" fmla="*/ 437 w 837"/>
                  <a:gd name="T61" fmla="*/ 3968 h 4316"/>
                  <a:gd name="T62" fmla="*/ 508 w 837"/>
                  <a:gd name="T63" fmla="*/ 4136 h 4316"/>
                  <a:gd name="T64" fmla="*/ 592 w 837"/>
                  <a:gd name="T65" fmla="*/ 4316 h 4316"/>
                  <a:gd name="T66" fmla="*/ 604 w 837"/>
                  <a:gd name="T67" fmla="*/ 4316 h 4316"/>
                  <a:gd name="T68" fmla="*/ 520 w 837"/>
                  <a:gd name="T69" fmla="*/ 4136 h 4316"/>
                  <a:gd name="T70" fmla="*/ 448 w 837"/>
                  <a:gd name="T71" fmla="*/ 3968 h 4316"/>
                  <a:gd name="T72" fmla="*/ 377 w 837"/>
                  <a:gd name="T73" fmla="*/ 3800 h 4316"/>
                  <a:gd name="T74" fmla="*/ 317 w 837"/>
                  <a:gd name="T75" fmla="*/ 3639 h 4316"/>
                  <a:gd name="T76" fmla="*/ 257 w 837"/>
                  <a:gd name="T77" fmla="*/ 3477 h 4316"/>
                  <a:gd name="T78" fmla="*/ 209 w 837"/>
                  <a:gd name="T79" fmla="*/ 3327 h 4316"/>
                  <a:gd name="T80" fmla="*/ 161 w 837"/>
                  <a:gd name="T81" fmla="*/ 3171 h 4316"/>
                  <a:gd name="T82" fmla="*/ 126 w 837"/>
                  <a:gd name="T83" fmla="*/ 3027 h 4316"/>
                  <a:gd name="T84" fmla="*/ 60 w 837"/>
                  <a:gd name="T85" fmla="*/ 2739 h 4316"/>
                  <a:gd name="T86" fmla="*/ 24 w 837"/>
                  <a:gd name="T87" fmla="*/ 2470 h 4316"/>
                  <a:gd name="T88" fmla="*/ 12 w 837"/>
                  <a:gd name="T89" fmla="*/ 2206 h 4316"/>
                  <a:gd name="T90" fmla="*/ 18 w 837"/>
                  <a:gd name="T91" fmla="*/ 1948 h 4316"/>
                  <a:gd name="T92" fmla="*/ 18 w 837"/>
                  <a:gd name="T93" fmla="*/ 1948 h 4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1268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>
                <a:gd name="T0" fmla="*/ 0 w 604"/>
                <a:gd name="T1" fmla="*/ 54 h 1415"/>
                <a:gd name="T2" fmla="*/ 42 w 604"/>
                <a:gd name="T3" fmla="*/ 228 h 1415"/>
                <a:gd name="T4" fmla="*/ 96 w 604"/>
                <a:gd name="T5" fmla="*/ 402 h 1415"/>
                <a:gd name="T6" fmla="*/ 161 w 604"/>
                <a:gd name="T7" fmla="*/ 576 h 1415"/>
                <a:gd name="T8" fmla="*/ 227 w 604"/>
                <a:gd name="T9" fmla="*/ 744 h 1415"/>
                <a:gd name="T10" fmla="*/ 305 w 604"/>
                <a:gd name="T11" fmla="*/ 917 h 1415"/>
                <a:gd name="T12" fmla="*/ 389 w 604"/>
                <a:gd name="T13" fmla="*/ 1085 h 1415"/>
                <a:gd name="T14" fmla="*/ 484 w 604"/>
                <a:gd name="T15" fmla="*/ 1253 h 1415"/>
                <a:gd name="T16" fmla="*/ 586 w 604"/>
                <a:gd name="T17" fmla="*/ 1415 h 1415"/>
                <a:gd name="T18" fmla="*/ 604 w 604"/>
                <a:gd name="T19" fmla="*/ 1415 h 1415"/>
                <a:gd name="T20" fmla="*/ 496 w 604"/>
                <a:gd name="T21" fmla="*/ 1247 h 1415"/>
                <a:gd name="T22" fmla="*/ 401 w 604"/>
                <a:gd name="T23" fmla="*/ 1073 h 1415"/>
                <a:gd name="T24" fmla="*/ 311 w 604"/>
                <a:gd name="T25" fmla="*/ 899 h 1415"/>
                <a:gd name="T26" fmla="*/ 233 w 604"/>
                <a:gd name="T27" fmla="*/ 720 h 1415"/>
                <a:gd name="T28" fmla="*/ 161 w 604"/>
                <a:gd name="T29" fmla="*/ 546 h 1415"/>
                <a:gd name="T30" fmla="*/ 102 w 604"/>
                <a:gd name="T31" fmla="*/ 366 h 1415"/>
                <a:gd name="T32" fmla="*/ 48 w 604"/>
                <a:gd name="T33" fmla="*/ 180 h 1415"/>
                <a:gd name="T34" fmla="*/ 0 w 604"/>
                <a:gd name="T35" fmla="*/ 0 h 1415"/>
                <a:gd name="T36" fmla="*/ 0 w 604"/>
                <a:gd name="T37" fmla="*/ 54 h 1415"/>
                <a:gd name="T38" fmla="*/ 0 w 604"/>
                <a:gd name="T39" fmla="*/ 54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1269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>
                <a:gd name="T0" fmla="*/ 0 w 227"/>
                <a:gd name="T1" fmla="*/ 30 h 426"/>
                <a:gd name="T2" fmla="*/ 108 w 227"/>
                <a:gd name="T3" fmla="*/ 240 h 426"/>
                <a:gd name="T4" fmla="*/ 215 w 227"/>
                <a:gd name="T5" fmla="*/ 426 h 426"/>
                <a:gd name="T6" fmla="*/ 227 w 227"/>
                <a:gd name="T7" fmla="*/ 426 h 426"/>
                <a:gd name="T8" fmla="*/ 167 w 227"/>
                <a:gd name="T9" fmla="*/ 330 h 426"/>
                <a:gd name="T10" fmla="*/ 114 w 227"/>
                <a:gd name="T11" fmla="*/ 222 h 426"/>
                <a:gd name="T12" fmla="*/ 0 w 227"/>
                <a:gd name="T13" fmla="*/ 0 h 426"/>
                <a:gd name="T14" fmla="*/ 0 w 227"/>
                <a:gd name="T15" fmla="*/ 30 h 426"/>
                <a:gd name="T16" fmla="*/ 0 w 227"/>
                <a:gd name="T17" fmla="*/ 3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1270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>
                <a:gd name="T0" fmla="*/ 981 w 981"/>
                <a:gd name="T1" fmla="*/ 1786 h 1786"/>
                <a:gd name="T2" fmla="*/ 981 w 981"/>
                <a:gd name="T3" fmla="*/ 1720 h 1786"/>
                <a:gd name="T4" fmla="*/ 969 w 981"/>
                <a:gd name="T5" fmla="*/ 1666 h 1786"/>
                <a:gd name="T6" fmla="*/ 957 w 981"/>
                <a:gd name="T7" fmla="*/ 1613 h 1786"/>
                <a:gd name="T8" fmla="*/ 921 w 981"/>
                <a:gd name="T9" fmla="*/ 1487 h 1786"/>
                <a:gd name="T10" fmla="*/ 885 w 981"/>
                <a:gd name="T11" fmla="*/ 1361 h 1786"/>
                <a:gd name="T12" fmla="*/ 796 w 981"/>
                <a:gd name="T13" fmla="*/ 1121 h 1786"/>
                <a:gd name="T14" fmla="*/ 682 w 981"/>
                <a:gd name="T15" fmla="*/ 899 h 1786"/>
                <a:gd name="T16" fmla="*/ 562 w 981"/>
                <a:gd name="T17" fmla="*/ 689 h 1786"/>
                <a:gd name="T18" fmla="*/ 431 w 981"/>
                <a:gd name="T19" fmla="*/ 498 h 1786"/>
                <a:gd name="T20" fmla="*/ 293 w 981"/>
                <a:gd name="T21" fmla="*/ 318 h 1786"/>
                <a:gd name="T22" fmla="*/ 150 w 981"/>
                <a:gd name="T23" fmla="*/ 150 h 1786"/>
                <a:gd name="T24" fmla="*/ 12 w 981"/>
                <a:gd name="T25" fmla="*/ 0 h 1786"/>
                <a:gd name="T26" fmla="*/ 0 w 981"/>
                <a:gd name="T27" fmla="*/ 0 h 1786"/>
                <a:gd name="T28" fmla="*/ 138 w 981"/>
                <a:gd name="T29" fmla="*/ 150 h 1786"/>
                <a:gd name="T30" fmla="*/ 275 w 981"/>
                <a:gd name="T31" fmla="*/ 318 h 1786"/>
                <a:gd name="T32" fmla="*/ 413 w 981"/>
                <a:gd name="T33" fmla="*/ 498 h 1786"/>
                <a:gd name="T34" fmla="*/ 545 w 981"/>
                <a:gd name="T35" fmla="*/ 689 h 1786"/>
                <a:gd name="T36" fmla="*/ 670 w 981"/>
                <a:gd name="T37" fmla="*/ 899 h 1786"/>
                <a:gd name="T38" fmla="*/ 778 w 981"/>
                <a:gd name="T39" fmla="*/ 1121 h 1786"/>
                <a:gd name="T40" fmla="*/ 873 w 981"/>
                <a:gd name="T41" fmla="*/ 1361 h 1786"/>
                <a:gd name="T42" fmla="*/ 909 w 981"/>
                <a:gd name="T43" fmla="*/ 1487 h 1786"/>
                <a:gd name="T44" fmla="*/ 945 w 981"/>
                <a:gd name="T45" fmla="*/ 1619 h 1786"/>
                <a:gd name="T46" fmla="*/ 963 w 981"/>
                <a:gd name="T47" fmla="*/ 1702 h 1786"/>
                <a:gd name="T48" fmla="*/ 981 w 981"/>
                <a:gd name="T49" fmla="*/ 1786 h 1786"/>
                <a:gd name="T50" fmla="*/ 981 w 981"/>
                <a:gd name="T51" fmla="*/ 1786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3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75 w 717"/>
                <a:gd name="T1" fmla="*/ 845 h 845"/>
                <a:gd name="T2" fmla="*/ 775 w 717"/>
                <a:gd name="T3" fmla="*/ 821 h 845"/>
                <a:gd name="T4" fmla="*/ 632 w 717"/>
                <a:gd name="T5" fmla="*/ 605 h 845"/>
                <a:gd name="T6" fmla="*/ 435 w 717"/>
                <a:gd name="T7" fmla="*/ 396 h 845"/>
                <a:gd name="T8" fmla="*/ 250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38 w 717"/>
                <a:gd name="T15" fmla="*/ 198 h 845"/>
                <a:gd name="T16" fmla="*/ 429 w 717"/>
                <a:gd name="T17" fmla="*/ 408 h 845"/>
                <a:gd name="T18" fmla="*/ 626 w 717"/>
                <a:gd name="T19" fmla="*/ 623 h 845"/>
                <a:gd name="T20" fmla="*/ 775 w 717"/>
                <a:gd name="T21" fmla="*/ 845 h 845"/>
                <a:gd name="T22" fmla="*/ 775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36 w 407"/>
                <a:gd name="T1" fmla="*/ 414 h 414"/>
                <a:gd name="T2" fmla="*/ 436 w 407"/>
                <a:gd name="T3" fmla="*/ 396 h 414"/>
                <a:gd name="T4" fmla="*/ 251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45 w 407"/>
                <a:gd name="T13" fmla="*/ 204 h 414"/>
                <a:gd name="T14" fmla="*/ 436 w 407"/>
                <a:gd name="T15" fmla="*/ 414 h 414"/>
                <a:gd name="T16" fmla="*/ 436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73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>
                <a:gd name="T0" fmla="*/ 0 w 855"/>
                <a:gd name="T1" fmla="*/ 1361 h 1409"/>
                <a:gd name="T2" fmla="*/ 0 w 855"/>
                <a:gd name="T3" fmla="*/ 1409 h 1409"/>
                <a:gd name="T4" fmla="*/ 54 w 855"/>
                <a:gd name="T5" fmla="*/ 1211 h 1409"/>
                <a:gd name="T6" fmla="*/ 126 w 855"/>
                <a:gd name="T7" fmla="*/ 1013 h 1409"/>
                <a:gd name="T8" fmla="*/ 215 w 855"/>
                <a:gd name="T9" fmla="*/ 827 h 1409"/>
                <a:gd name="T10" fmla="*/ 311 w 855"/>
                <a:gd name="T11" fmla="*/ 647 h 1409"/>
                <a:gd name="T12" fmla="*/ 431 w 855"/>
                <a:gd name="T13" fmla="*/ 474 h 1409"/>
                <a:gd name="T14" fmla="*/ 556 w 855"/>
                <a:gd name="T15" fmla="*/ 312 h 1409"/>
                <a:gd name="T16" fmla="*/ 700 w 855"/>
                <a:gd name="T17" fmla="*/ 150 h 1409"/>
                <a:gd name="T18" fmla="*/ 855 w 855"/>
                <a:gd name="T19" fmla="*/ 0 h 1409"/>
                <a:gd name="T20" fmla="*/ 837 w 855"/>
                <a:gd name="T21" fmla="*/ 0 h 1409"/>
                <a:gd name="T22" fmla="*/ 688 w 855"/>
                <a:gd name="T23" fmla="*/ 144 h 1409"/>
                <a:gd name="T24" fmla="*/ 550 w 855"/>
                <a:gd name="T25" fmla="*/ 300 h 1409"/>
                <a:gd name="T26" fmla="*/ 425 w 855"/>
                <a:gd name="T27" fmla="*/ 462 h 1409"/>
                <a:gd name="T28" fmla="*/ 311 w 855"/>
                <a:gd name="T29" fmla="*/ 629 h 1409"/>
                <a:gd name="T30" fmla="*/ 215 w 855"/>
                <a:gd name="T31" fmla="*/ 803 h 1409"/>
                <a:gd name="T32" fmla="*/ 132 w 855"/>
                <a:gd name="T33" fmla="*/ 983 h 1409"/>
                <a:gd name="T34" fmla="*/ 60 w 855"/>
                <a:gd name="T35" fmla="*/ 1169 h 1409"/>
                <a:gd name="T36" fmla="*/ 0 w 855"/>
                <a:gd name="T37" fmla="*/ 1361 h 1409"/>
                <a:gd name="T38" fmla="*/ 0 w 855"/>
                <a:gd name="T39" fmla="*/ 1361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4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644 w 586"/>
                <a:gd name="T1" fmla="*/ 0 h 599"/>
                <a:gd name="T2" fmla="*/ 626 w 586"/>
                <a:gd name="T3" fmla="*/ 0 h 599"/>
                <a:gd name="T4" fmla="*/ 436 w 586"/>
                <a:gd name="T5" fmla="*/ 132 h 599"/>
                <a:gd name="T6" fmla="*/ 286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86 w 586"/>
                <a:gd name="T17" fmla="*/ 282 h 599"/>
                <a:gd name="T18" fmla="*/ 444 w 586"/>
                <a:gd name="T19" fmla="*/ 138 h 599"/>
                <a:gd name="T20" fmla="*/ 644 w 586"/>
                <a:gd name="T21" fmla="*/ 0 h 599"/>
                <a:gd name="T22" fmla="*/ 644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98 w 269"/>
                <a:gd name="T1" fmla="*/ 0 h 252"/>
                <a:gd name="T2" fmla="*/ 280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98 w 269"/>
                <a:gd name="T15" fmla="*/ 0 h 252"/>
                <a:gd name="T16" fmla="*/ 298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5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8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1287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81288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289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290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fld id="{B43955B6-121D-4605-991E-437CBD3DEA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81291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86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程序设计概述</a:t>
            </a:r>
            <a:endParaRPr lang="zh-CN" altLang="en-US" dirty="0" smtClean="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程序设计步骤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5454"/>
            <a:ext cx="8785225" cy="5255914"/>
          </a:xfrm>
        </p:spPr>
        <p:txBody>
          <a:bodyPr>
            <a:normAutofit fontScale="85000" lnSpcReduction="10000"/>
          </a:bodyPr>
          <a:lstStyle/>
          <a:p>
            <a:pPr marL="357188" indent="-357188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明确问题 </a:t>
            </a:r>
          </a:p>
          <a:p>
            <a:pPr marL="900113" lvl="1" indent="-271463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搞清楚要解决的问题并给出问题的明确定义，即：</a:t>
            </a:r>
            <a:r>
              <a:rPr lang="zh-CN" altLang="en-US" dirty="0" smtClean="0">
                <a:solidFill>
                  <a:srgbClr val="FFCC66"/>
                </a:solidFill>
              </a:rPr>
              <a:t>做什么</a:t>
            </a:r>
            <a:r>
              <a:rPr lang="zh-CN" altLang="en-US" dirty="0" smtClean="0"/>
              <a:t>？</a:t>
            </a:r>
          </a:p>
          <a:p>
            <a:pPr marL="357188" indent="-357188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系统设计 </a:t>
            </a:r>
          </a:p>
          <a:p>
            <a:pPr marL="900113" lvl="1" indent="-271463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	从计算机角度给出问题的解决方案，即：</a:t>
            </a:r>
            <a:r>
              <a:rPr lang="zh-CN" altLang="en-US" dirty="0" smtClean="0">
                <a:solidFill>
                  <a:srgbClr val="FFCC66"/>
                </a:solidFill>
              </a:rPr>
              <a:t>如何做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900113" lvl="1" indent="-271463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包括</a:t>
            </a:r>
            <a:endParaRPr lang="en-US" altLang="zh-CN" dirty="0" smtClean="0"/>
          </a:p>
          <a:p>
            <a:pPr marL="1300163" lvl="2" indent="-271463" eaLnBrk="1" hangingPunct="1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rgbClr val="FFC000"/>
                </a:solidFill>
              </a:rPr>
              <a:t>概要设计</a:t>
            </a:r>
            <a:r>
              <a:rPr lang="zh-CN" altLang="en-US" dirty="0" smtClean="0"/>
              <a:t>：给</a:t>
            </a:r>
            <a:r>
              <a:rPr lang="zh-CN" altLang="en-US" dirty="0"/>
              <a:t>出程序的总体</a:t>
            </a:r>
            <a:r>
              <a:rPr lang="zh-CN" altLang="en-US" dirty="0" smtClean="0"/>
              <a:t>结构。</a:t>
            </a:r>
            <a:endParaRPr lang="en-US" altLang="zh-CN" dirty="0" smtClean="0"/>
          </a:p>
          <a:p>
            <a:pPr marL="1300163" lvl="2" indent="-271463" eaLnBrk="1" hangingPunct="1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rgbClr val="FFC000"/>
                </a:solidFill>
              </a:rPr>
              <a:t>详细设计</a:t>
            </a:r>
            <a:r>
              <a:rPr lang="zh-CN" altLang="en-US" dirty="0" smtClean="0"/>
              <a:t>：给出具体的数据结构和算法。</a:t>
            </a:r>
            <a:endParaRPr lang="en-US" altLang="zh-CN" dirty="0" smtClean="0"/>
          </a:p>
          <a:p>
            <a:pPr marL="900113" lvl="1" indent="-271463" eaLnBrk="1" hangingPunct="1">
              <a:lnSpc>
                <a:spcPct val="120000"/>
              </a:lnSpc>
              <a:defRPr/>
            </a:pPr>
            <a:r>
              <a:rPr lang="zh-CN" altLang="en-US" dirty="0"/>
              <a:t>系统设计的</a:t>
            </a:r>
            <a:r>
              <a:rPr lang="zh-CN" altLang="en-US" dirty="0" smtClean="0"/>
              <a:t>结果往往是</a:t>
            </a:r>
            <a:r>
              <a:rPr lang="zh-CN" altLang="en-US" dirty="0"/>
              <a:t>以某种抽象的不依赖于具体程序设计语言的形式来描述的。如：</a:t>
            </a:r>
            <a:r>
              <a:rPr lang="zh-CN" altLang="zh-CN" dirty="0">
                <a:solidFill>
                  <a:srgbClr val="FFC000"/>
                </a:solidFill>
                <a:effectLst/>
              </a:rPr>
              <a:t>功能模块结构图</a:t>
            </a:r>
            <a:r>
              <a:rPr lang="zh-CN" altLang="zh-CN" dirty="0">
                <a:effectLst/>
              </a:rPr>
              <a:t>、</a:t>
            </a:r>
            <a:r>
              <a:rPr lang="zh-CN" altLang="zh-CN" dirty="0">
                <a:solidFill>
                  <a:srgbClr val="FFC000"/>
                </a:solidFill>
                <a:effectLst/>
              </a:rPr>
              <a:t>流程图</a:t>
            </a:r>
            <a:r>
              <a:rPr lang="zh-CN" altLang="zh-CN" dirty="0">
                <a:effectLst/>
              </a:rPr>
              <a:t>、</a:t>
            </a:r>
            <a:r>
              <a:rPr lang="zh-CN" altLang="zh-CN" dirty="0">
                <a:solidFill>
                  <a:srgbClr val="FFC000"/>
                </a:solidFill>
                <a:effectLst/>
              </a:rPr>
              <a:t>类图</a:t>
            </a:r>
            <a:r>
              <a:rPr lang="zh-CN" altLang="zh-CN" dirty="0">
                <a:effectLst/>
              </a:rPr>
              <a:t>以及</a:t>
            </a:r>
            <a:r>
              <a:rPr lang="zh-CN" altLang="zh-CN" dirty="0">
                <a:solidFill>
                  <a:srgbClr val="FFC000"/>
                </a:solidFill>
                <a:effectLst/>
              </a:rPr>
              <a:t>伪代码</a:t>
            </a:r>
            <a:r>
              <a:rPr lang="zh-CN" altLang="zh-CN" dirty="0">
                <a:effectLst/>
              </a:rPr>
              <a:t>等</a:t>
            </a:r>
            <a:r>
              <a:rPr lang="zh-CN" altLang="en-US" dirty="0">
                <a:effectLst/>
              </a:rPr>
              <a:t>。</a:t>
            </a:r>
            <a:endParaRPr lang="en-US" altLang="zh-CN" dirty="0"/>
          </a:p>
          <a:p>
            <a:pPr marL="900113" lvl="1" indent="-271463" eaLnBrk="1" hangingPunct="1">
              <a:lnSpc>
                <a:spcPct val="120000"/>
              </a:lnSpc>
              <a:defRPr/>
            </a:pPr>
            <a:r>
              <a:rPr lang="zh-CN" altLang="en-US" dirty="0"/>
              <a:t>不同的程序设计范式决定了不同的设计方案和设计结果。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486172"/>
            <a:ext cx="8568952" cy="5255196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实现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/>
              <a:t>选择用</a:t>
            </a:r>
            <a:r>
              <a:rPr lang="zh-CN" altLang="en-US" dirty="0" smtClean="0"/>
              <a:t>某种</a:t>
            </a:r>
            <a:r>
              <a:rPr lang="zh-CN" altLang="en-US" dirty="0" smtClean="0">
                <a:solidFill>
                  <a:srgbClr val="FFC000"/>
                </a:solidFill>
              </a:rPr>
              <a:t>程序语言</a:t>
            </a:r>
            <a:r>
              <a:rPr lang="zh-CN" altLang="en-US" dirty="0" smtClean="0"/>
              <a:t>把系统设计的结果表示出来，即</a:t>
            </a:r>
            <a:r>
              <a:rPr lang="zh-CN" altLang="en-US" dirty="0" smtClean="0">
                <a:solidFill>
                  <a:srgbClr val="FFC000"/>
                </a:solidFill>
              </a:rPr>
              <a:t>编程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coding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由于程序设计的大量工作是花在编程上的，常常把程序设计又称为编程。（编程有广义和狭义两个含义）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/>
              <a:t>良好的</a:t>
            </a:r>
            <a:r>
              <a:rPr lang="zh-CN" altLang="en-US" dirty="0">
                <a:solidFill>
                  <a:srgbClr val="FFC000"/>
                </a:solidFill>
              </a:rPr>
              <a:t>编程风格</a:t>
            </a:r>
            <a:r>
              <a:rPr lang="zh-CN" altLang="en-US" dirty="0"/>
              <a:t>可以通过学习和训练来获得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测试</a:t>
            </a:r>
            <a:r>
              <a:rPr lang="zh-CN" altLang="en-US" dirty="0"/>
              <a:t>与调试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程序可能含有错误，其中包括逻辑错误和运行异常错误。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folHlink"/>
                </a:solidFill>
              </a:rPr>
              <a:t>测试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）是通过一些测试数据来运行程序，查看结果与预期是否相符。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如果程序发现程序有错，就需要</a:t>
            </a:r>
            <a:r>
              <a:rPr lang="zh-CN" altLang="en-US" dirty="0" smtClean="0"/>
              <a:t>对</a:t>
            </a:r>
            <a:r>
              <a:rPr lang="zh-CN" altLang="en-US" dirty="0" smtClean="0"/>
              <a:t>错误进行</a:t>
            </a:r>
            <a:r>
              <a:rPr lang="zh-CN" altLang="en-US" dirty="0" smtClean="0"/>
              <a:t>定位，这个过程</a:t>
            </a:r>
            <a:r>
              <a:rPr lang="zh-CN" altLang="en-US" dirty="0" smtClean="0"/>
              <a:t>称为</a:t>
            </a:r>
            <a:r>
              <a:rPr lang="zh-CN" altLang="en-US" dirty="0" smtClean="0">
                <a:solidFill>
                  <a:schemeClr val="folHlink"/>
                </a:solidFill>
              </a:rPr>
              <a:t>调试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）。 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936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程序设计步骤（续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39825"/>
          </a:xfrm>
        </p:spPr>
        <p:txBody>
          <a:bodyPr/>
          <a:lstStyle/>
          <a:p>
            <a:r>
              <a:rPr lang="zh-CN" altLang="en-US" dirty="0"/>
              <a:t>程序设计步骤（</a:t>
            </a:r>
            <a:r>
              <a:rPr lang="zh-CN" altLang="en-US" dirty="0" smtClean="0"/>
              <a:t>续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90563"/>
            <a:ext cx="8229600" cy="3666629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/>
              <a:t>运行维护 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>
                <a:solidFill>
                  <a:srgbClr val="FFC000"/>
                </a:solidFill>
              </a:rPr>
              <a:t>所有的测试手段只能发现程序有错误，而不能证明程序没有错误！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/>
              <a:t>在程序使用中发现错误并改正错误的过程称为</a:t>
            </a:r>
            <a:r>
              <a:rPr lang="zh-CN" altLang="en-US" dirty="0">
                <a:solidFill>
                  <a:schemeClr val="folHlink"/>
                </a:solidFill>
              </a:rPr>
              <a:t>维护</a:t>
            </a:r>
            <a:r>
              <a:rPr lang="zh-CN" altLang="en-US" dirty="0"/>
              <a:t>，包括：</a:t>
            </a:r>
            <a:endParaRPr lang="en-US" altLang="zh-CN" dirty="0"/>
          </a:p>
          <a:p>
            <a:pPr lvl="2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正确性维护：改正程序中的错误。</a:t>
            </a:r>
            <a:endParaRPr lang="en-US" altLang="zh-CN" dirty="0" smtClean="0"/>
          </a:p>
          <a:p>
            <a:pPr lvl="2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完善性维护：完善程序的功能。</a:t>
            </a:r>
            <a:endParaRPr lang="en-US" altLang="zh-CN" dirty="0" smtClean="0"/>
          </a:p>
          <a:p>
            <a:pPr lvl="2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适应性维护：把程序移植到其它平台上。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70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5725"/>
            <a:ext cx="7772400" cy="11112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程序设计语言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412" y="1556792"/>
            <a:ext cx="8497068" cy="5068888"/>
          </a:xfrm>
        </p:spPr>
        <p:txBody>
          <a:bodyPr/>
          <a:lstStyle/>
          <a:p>
            <a:pPr marL="357188" indent="-357188" eaLnBrk="1" hangingPunct="1">
              <a:defRPr/>
            </a:pPr>
            <a:r>
              <a:rPr lang="zh-CN" altLang="en-US" dirty="0" smtClean="0"/>
              <a:t>程序设计的结果需要用一种</a:t>
            </a:r>
            <a:r>
              <a:rPr lang="zh-CN" altLang="en-US" dirty="0" smtClean="0">
                <a:solidFill>
                  <a:srgbClr val="FFC000"/>
                </a:solidFill>
              </a:rPr>
              <a:t>能被计算机接受的语言</a:t>
            </a:r>
            <a:r>
              <a:rPr lang="zh-CN" altLang="en-US" dirty="0" smtClean="0"/>
              <a:t>（称为编程语言或程序语言）</a:t>
            </a:r>
            <a:r>
              <a:rPr lang="zh-CN" altLang="en-US" dirty="0"/>
              <a:t>表示</a:t>
            </a:r>
            <a:r>
              <a:rPr lang="zh-CN" altLang="en-US" dirty="0" smtClean="0"/>
              <a:t>出来（</a:t>
            </a:r>
            <a:r>
              <a:rPr lang="en-US" altLang="zh-CN" dirty="0" smtClean="0"/>
              <a:t>Coding</a:t>
            </a:r>
            <a:r>
              <a:rPr lang="zh-CN" altLang="en-US" dirty="0" smtClean="0"/>
              <a:t>）。</a:t>
            </a:r>
          </a:p>
          <a:p>
            <a:pPr marL="357188" indent="-357188" eaLnBrk="1" hangingPunct="1">
              <a:defRPr/>
            </a:pPr>
            <a:r>
              <a:rPr lang="zh-CN" altLang="en-US" dirty="0" smtClean="0"/>
              <a:t>根据与计算机指令系统和人们解决问题所采用的描述语言（如：数学语言）的接近程度，常常把编程语言分为：</a:t>
            </a:r>
          </a:p>
          <a:p>
            <a:pPr marL="823913" lvl="1" eaLnBrk="1" hangingPunct="1">
              <a:defRPr/>
            </a:pPr>
            <a:r>
              <a:rPr lang="zh-CN" altLang="en-US" dirty="0" smtClean="0"/>
              <a:t> 低级语言</a:t>
            </a:r>
          </a:p>
          <a:p>
            <a:pPr marL="823913" lvl="1" eaLnBrk="1" hangingPunct="1">
              <a:defRPr/>
            </a:pPr>
            <a:r>
              <a:rPr lang="zh-CN" altLang="en-US" dirty="0" smtClean="0"/>
              <a:t> 高级语言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73410"/>
            <a:ext cx="7772400" cy="895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低级语言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628800"/>
            <a:ext cx="8280920" cy="5040560"/>
          </a:xfrm>
        </p:spPr>
        <p:txBody>
          <a:bodyPr>
            <a:normAutofit/>
          </a:bodyPr>
          <a:lstStyle/>
          <a:p>
            <a:pPr marL="357188" indent="-357188" eaLnBrk="1" hangingPunct="1">
              <a:defRPr/>
            </a:pPr>
            <a:r>
              <a:rPr lang="zh-CN" altLang="en-US" dirty="0" smtClean="0">
                <a:solidFill>
                  <a:schemeClr val="folHlink"/>
                </a:solidFill>
              </a:rPr>
              <a:t>低级语言</a:t>
            </a:r>
            <a:r>
              <a:rPr lang="zh-CN" altLang="en-US" dirty="0" smtClean="0"/>
              <a:t>是指特定计算机能够直接理解的语言（或与之直接对应的语言）。包括：</a:t>
            </a:r>
          </a:p>
          <a:p>
            <a:pPr marL="908050" lvl="1" eaLnBrk="1" hangingPunct="1">
              <a:defRPr/>
            </a:pPr>
            <a:r>
              <a:rPr lang="zh-CN" altLang="en-US" dirty="0" smtClean="0">
                <a:solidFill>
                  <a:schemeClr val="folHlink"/>
                </a:solidFill>
              </a:rPr>
              <a:t>机器语言</a:t>
            </a:r>
            <a:endParaRPr lang="en-US" altLang="zh-CN" dirty="0" smtClean="0">
              <a:solidFill>
                <a:schemeClr val="folHlink"/>
              </a:solidFill>
            </a:endParaRPr>
          </a:p>
          <a:p>
            <a:pPr marL="1308100" lvl="2" eaLnBrk="1" hangingPunct="1">
              <a:defRPr/>
            </a:pPr>
            <a:r>
              <a:rPr lang="zh-CN" altLang="en-US" dirty="0"/>
              <a:t>用二进制编码来表示操作以及操作数的存储位置。</a:t>
            </a:r>
          </a:p>
          <a:p>
            <a:pPr marL="908050" lvl="1" eaLnBrk="1" hangingPunct="1">
              <a:defRPr/>
            </a:pPr>
            <a:r>
              <a:rPr lang="zh-CN" altLang="en-US" dirty="0" smtClean="0">
                <a:solidFill>
                  <a:schemeClr val="folHlink"/>
                </a:solidFill>
              </a:rPr>
              <a:t>汇编语言</a:t>
            </a:r>
            <a:endParaRPr lang="en-US" altLang="zh-CN" dirty="0" smtClean="0">
              <a:solidFill>
                <a:schemeClr val="folHlink"/>
              </a:solidFill>
            </a:endParaRPr>
          </a:p>
          <a:p>
            <a:pPr marL="1308100" lvl="2" eaLnBrk="1" hangingPunct="1">
              <a:defRPr/>
            </a:pPr>
            <a:r>
              <a:rPr lang="zh-CN" altLang="en-US" dirty="0" smtClean="0"/>
              <a:t>用符号名来表示操作和操作数的存储位置</a:t>
            </a:r>
            <a:r>
              <a:rPr lang="zh-CN" altLang="en-US" dirty="0" smtClean="0"/>
              <a:t>，使得程序容易编写和增加程序的易读性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308100" lvl="2" eaLnBrk="1" hangingPunct="1">
              <a:defRPr/>
            </a:pPr>
            <a:r>
              <a:rPr lang="zh-CN" altLang="en-US" dirty="0" smtClean="0"/>
              <a:t>汇编语言与机器语言有一一对应的关系，但它需要翻译成机器语言才能执行，这个过程叫做</a:t>
            </a:r>
            <a:r>
              <a:rPr lang="zh-CN" altLang="en-US" dirty="0" smtClean="0">
                <a:solidFill>
                  <a:schemeClr val="folHlink"/>
                </a:solidFill>
              </a:rPr>
              <a:t>汇编</a:t>
            </a:r>
            <a:r>
              <a:rPr lang="zh-CN" altLang="en-US" dirty="0" smtClean="0"/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pPr marL="357188" indent="-357188" eaLnBrk="1" hangingPunct="1">
              <a:lnSpc>
                <a:spcPct val="110000"/>
              </a:lnSpc>
              <a:defRPr/>
            </a:pPr>
            <a:r>
              <a:rPr lang="zh-CN" altLang="en-US" dirty="0" smtClean="0">
                <a:solidFill>
                  <a:schemeClr val="folHlink"/>
                </a:solidFill>
              </a:rPr>
              <a:t>高级语言</a:t>
            </a:r>
            <a:r>
              <a:rPr lang="zh-CN" altLang="en-US" dirty="0" smtClean="0"/>
              <a:t>是</a:t>
            </a:r>
            <a:r>
              <a:rPr lang="zh-CN" altLang="en-US" dirty="0"/>
              <a:t>指人容易理解和有利于人对解题过程进行描述的程序语言。</a:t>
            </a:r>
            <a:endParaRPr lang="en-US" altLang="zh-CN" dirty="0"/>
          </a:p>
          <a:p>
            <a:pPr marL="757238" lvl="1" indent="-357188" eaLnBrk="1" hangingPunct="1">
              <a:lnSpc>
                <a:spcPct val="110000"/>
              </a:lnSpc>
              <a:defRPr/>
            </a:pPr>
            <a:r>
              <a:rPr lang="zh-CN" altLang="en-US" dirty="0"/>
              <a:t>典型的高级语言有：</a:t>
            </a:r>
            <a:r>
              <a:rPr lang="en-US" altLang="zh-CN" dirty="0"/>
              <a:t>FORTRAN</a:t>
            </a:r>
            <a:r>
              <a:rPr lang="zh-CN" altLang="en-US" dirty="0"/>
              <a:t>、</a:t>
            </a:r>
            <a:r>
              <a:rPr lang="en-US" altLang="zh-CN" dirty="0"/>
              <a:t>COBOL</a:t>
            </a:r>
            <a:r>
              <a:rPr lang="zh-CN" altLang="en-US" dirty="0"/>
              <a:t>、</a:t>
            </a:r>
            <a:r>
              <a:rPr lang="en-US" altLang="zh-CN" dirty="0"/>
              <a:t>Basic</a:t>
            </a:r>
            <a:r>
              <a:rPr lang="zh-CN" altLang="en-US" dirty="0"/>
              <a:t>、</a:t>
            </a:r>
            <a:r>
              <a:rPr lang="en-US" altLang="zh-CN" dirty="0"/>
              <a:t>Pascal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C000"/>
                </a:solidFill>
              </a:rPr>
              <a:t>C</a:t>
            </a:r>
            <a:r>
              <a:rPr lang="zh-CN" altLang="en-US" dirty="0"/>
              <a:t>、</a:t>
            </a:r>
            <a:r>
              <a:rPr lang="en-US" altLang="zh-CN" dirty="0"/>
              <a:t>Ada</a:t>
            </a:r>
            <a:r>
              <a:rPr lang="zh-CN" altLang="en-US" dirty="0"/>
              <a:t>、</a:t>
            </a:r>
            <a:r>
              <a:rPr lang="en-US" altLang="zh-CN" dirty="0"/>
              <a:t>Modula-2</a:t>
            </a:r>
            <a:r>
              <a:rPr lang="zh-CN" altLang="en-US" dirty="0"/>
              <a:t>、</a:t>
            </a:r>
            <a:r>
              <a:rPr lang="en-US" altLang="zh-CN" dirty="0"/>
              <a:t>Lisp</a:t>
            </a:r>
            <a:r>
              <a:rPr lang="zh-CN" altLang="en-US" dirty="0"/>
              <a:t>、</a:t>
            </a:r>
            <a:r>
              <a:rPr lang="en-US" altLang="zh-CN" dirty="0"/>
              <a:t>Prolog</a:t>
            </a:r>
            <a:r>
              <a:rPr lang="zh-CN" altLang="en-US" dirty="0"/>
              <a:t>、</a:t>
            </a:r>
            <a:r>
              <a:rPr lang="en-US" altLang="zh-CN" dirty="0" err="1"/>
              <a:t>Simula</a:t>
            </a:r>
            <a:r>
              <a:rPr lang="zh-CN" altLang="en-US" dirty="0"/>
              <a:t>、</a:t>
            </a:r>
            <a:r>
              <a:rPr lang="en-US" altLang="zh-CN" dirty="0"/>
              <a:t>Smalltalk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C000"/>
                </a:solidFill>
              </a:rPr>
              <a:t>C++</a:t>
            </a:r>
            <a:r>
              <a:rPr lang="zh-CN" altLang="en-US" dirty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等 </a:t>
            </a:r>
            <a:endParaRPr lang="en-US" altLang="zh-CN" dirty="0"/>
          </a:p>
          <a:p>
            <a:pPr marL="757238" lvl="1" indent="-357188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高级语言需要</a:t>
            </a:r>
            <a:r>
              <a:rPr lang="zh-CN" altLang="en-US" dirty="0"/>
              <a:t>翻译成</a:t>
            </a:r>
            <a:r>
              <a:rPr lang="zh-CN" altLang="en-US" dirty="0" smtClean="0"/>
              <a:t>机器语言或</a:t>
            </a:r>
            <a:r>
              <a:rPr lang="zh-CN" altLang="en-US" dirty="0"/>
              <a:t>汇编语言才能执行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57188" indent="-357188" eaLnBrk="1" hangingPunct="1">
              <a:lnSpc>
                <a:spcPct val="110000"/>
              </a:lnSpc>
              <a:defRPr/>
            </a:pPr>
            <a:r>
              <a:rPr lang="zh-CN" altLang="en-US" dirty="0"/>
              <a:t>通常所讲的</a:t>
            </a:r>
            <a:r>
              <a:rPr lang="zh-CN" altLang="en-US" dirty="0">
                <a:solidFill>
                  <a:schemeClr val="folHlink"/>
                </a:solidFill>
              </a:rPr>
              <a:t>程序设计语言</a:t>
            </a:r>
            <a:r>
              <a:rPr lang="zh-CN" altLang="en-US" dirty="0"/>
              <a:t>往往指的是高级语言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417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569325" cy="11969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低级语言与高级语言程序的比较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785225" cy="53276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/>
              <a:t>计算</a:t>
            </a:r>
            <a:r>
              <a:rPr lang="en-US" altLang="zh-CN" dirty="0" smtClean="0"/>
              <a:t>r=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*c-d</a:t>
            </a:r>
            <a:r>
              <a:rPr lang="zh-CN" altLang="en-US" dirty="0" smtClean="0"/>
              <a:t>的值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用汇编语言可写成：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dirty="0"/>
              <a:t>		</a:t>
            </a:r>
            <a:r>
              <a:rPr lang="en-US" altLang="zh-CN" sz="2800" dirty="0" err="1" smtClean="0"/>
              <a:t>mov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ax,b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/>
              <a:t>		</a:t>
            </a:r>
            <a:r>
              <a:rPr lang="en-US" altLang="zh-CN" sz="2800" dirty="0" err="1" smtClean="0"/>
              <a:t>mul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ax,c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/>
              <a:t>		add </a:t>
            </a:r>
            <a:r>
              <a:rPr lang="en-US" altLang="zh-CN" sz="2800" dirty="0" err="1" smtClean="0"/>
              <a:t>ax,a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/>
              <a:t>		sub </a:t>
            </a:r>
            <a:r>
              <a:rPr lang="en-US" altLang="zh-CN" sz="2800" dirty="0" err="1" smtClean="0"/>
              <a:t>ax,d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/>
              <a:t>		</a:t>
            </a:r>
            <a:r>
              <a:rPr lang="en-US" altLang="zh-CN" sz="2800" dirty="0" err="1" smtClean="0"/>
              <a:t>mov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r,ax</a:t>
            </a:r>
            <a:endParaRPr lang="en-US" altLang="zh-CN" sz="2800" dirty="0" smtClean="0"/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dirty="0" err="1" smtClean="0"/>
              <a:t>mov</a:t>
            </a:r>
            <a:r>
              <a:rPr lang="zh-CN" altLang="en-US" dirty="0"/>
              <a:t>、</a:t>
            </a:r>
            <a:r>
              <a:rPr lang="en-US" altLang="zh-CN" dirty="0" err="1"/>
              <a:t>mul</a:t>
            </a:r>
            <a:r>
              <a:rPr lang="zh-CN" altLang="en-US" dirty="0"/>
              <a:t>、</a:t>
            </a:r>
            <a:r>
              <a:rPr lang="en-US" altLang="zh-CN" dirty="0"/>
              <a:t>add</a:t>
            </a:r>
            <a:r>
              <a:rPr lang="zh-CN" altLang="en-US" dirty="0"/>
              <a:t>、</a:t>
            </a:r>
            <a:r>
              <a:rPr lang="en-US" altLang="zh-CN" dirty="0"/>
              <a:t>sub</a:t>
            </a:r>
            <a:r>
              <a:rPr lang="zh-CN" altLang="en-US" dirty="0"/>
              <a:t>是计算机指令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dirty="0"/>
              <a:t>ax</a:t>
            </a:r>
            <a:r>
              <a:rPr lang="zh-CN" altLang="en-US" dirty="0"/>
              <a:t>是</a:t>
            </a:r>
            <a:r>
              <a:rPr lang="en-US" altLang="zh-CN" dirty="0" err="1"/>
              <a:t>cpu</a:t>
            </a:r>
            <a:r>
              <a:rPr lang="zh-CN" altLang="en-US" dirty="0"/>
              <a:t>内部的一个寄存器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r</a:t>
            </a:r>
            <a:r>
              <a:rPr lang="zh-CN" altLang="en-US" dirty="0"/>
              <a:t>表示数据的</a:t>
            </a:r>
            <a:r>
              <a:rPr lang="zh-CN" altLang="en-US" dirty="0" smtClean="0"/>
              <a:t>内存地址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/>
              <a:t>用高级语言可直接写成：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dirty="0" smtClean="0"/>
              <a:t>		</a:t>
            </a:r>
            <a:r>
              <a:rPr lang="en-US" altLang="zh-CN" sz="2800" dirty="0" smtClean="0"/>
              <a:t>r = </a:t>
            </a:r>
            <a:r>
              <a:rPr lang="en-US" altLang="zh-CN" sz="2800" dirty="0" err="1" smtClean="0"/>
              <a:t>a+b</a:t>
            </a:r>
            <a:r>
              <a:rPr lang="en-US" altLang="zh-CN" sz="2800" dirty="0" smtClean="0"/>
              <a:t>*c-d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dirty="0" smtClean="0"/>
              <a:t> 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 </a:t>
            </a:r>
            <a:r>
              <a:rPr lang="zh-CN" altLang="en-US" dirty="0" smtClean="0"/>
              <a:t>是变量名</a:t>
            </a:r>
            <a:endParaRPr lang="en-US" altLang="zh-CN" dirty="0" smtClean="0"/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dirty="0" smtClean="0"/>
              <a:t>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*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 </a:t>
            </a:r>
            <a:r>
              <a:rPr lang="zh-CN" altLang="en-US" dirty="0" smtClean="0"/>
              <a:t>是操作符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672"/>
            <a:ext cx="8229600" cy="57975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 smtClean="0"/>
              <a:t>低级语言的优、缺点</a:t>
            </a:r>
          </a:p>
          <a:p>
            <a:pPr lvl="1" eaLnBrk="1" hangingPunct="1">
              <a:defRPr/>
            </a:pPr>
            <a:r>
              <a:rPr lang="zh-CN" altLang="en-US" dirty="0" smtClean="0">
                <a:solidFill>
                  <a:srgbClr val="FFC000"/>
                </a:solidFill>
              </a:rPr>
              <a:t>优点</a:t>
            </a:r>
            <a:r>
              <a:rPr lang="zh-CN" altLang="en-US" dirty="0" smtClean="0"/>
              <a:t>：写出的程序效率比较高，包括执行速度快和占用空间少。</a:t>
            </a:r>
          </a:p>
          <a:p>
            <a:pPr lvl="1" eaLnBrk="1" hangingPunct="1">
              <a:defRPr/>
            </a:pPr>
            <a:r>
              <a:rPr lang="zh-CN" altLang="en-US" dirty="0" smtClean="0">
                <a:solidFill>
                  <a:srgbClr val="FFC000"/>
                </a:solidFill>
              </a:rPr>
              <a:t>缺点</a:t>
            </a:r>
            <a:r>
              <a:rPr lang="zh-CN" altLang="en-US" dirty="0" smtClean="0"/>
              <a:t>：程序的编写、理解与维护比较困难，难以保证程序的正确性；可移植性差（与运行的平台相关）。</a:t>
            </a:r>
          </a:p>
          <a:p>
            <a:pPr eaLnBrk="1" hangingPunct="1">
              <a:defRPr/>
            </a:pPr>
            <a:r>
              <a:rPr lang="zh-CN" altLang="en-US" dirty="0" smtClean="0"/>
              <a:t>高级语言的优、缺点</a:t>
            </a:r>
          </a:p>
          <a:p>
            <a:pPr lvl="1" eaLnBrk="1" hangingPunct="1">
              <a:defRPr/>
            </a:pPr>
            <a:r>
              <a:rPr lang="zh-CN" altLang="en-US" dirty="0" smtClean="0">
                <a:solidFill>
                  <a:srgbClr val="FFC000"/>
                </a:solidFill>
              </a:rPr>
              <a:t>优点</a:t>
            </a:r>
            <a:r>
              <a:rPr lang="zh-CN" altLang="en-US" dirty="0" smtClean="0"/>
              <a:t>：程序的编写、理解与维护比较容易，有利于保证程序正确性；可移植性好（与运行的平台无关）。</a:t>
            </a:r>
          </a:p>
          <a:p>
            <a:pPr lvl="1" eaLnBrk="1" hangingPunct="1">
              <a:defRPr/>
            </a:pPr>
            <a:r>
              <a:rPr lang="zh-CN" altLang="en-US" dirty="0" smtClean="0">
                <a:solidFill>
                  <a:srgbClr val="FFC000"/>
                </a:solidFill>
              </a:rPr>
              <a:t>缺点</a:t>
            </a:r>
            <a:r>
              <a:rPr lang="zh-CN" altLang="en-US" dirty="0" smtClean="0"/>
              <a:t>：用其编写的程序相对于用低级语言编写的程序效率要低，翻译成的机器指令数量较大 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98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高级语言的翻译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420" y="1484784"/>
            <a:ext cx="8281044" cy="5112568"/>
          </a:xfrm>
        </p:spPr>
        <p:txBody>
          <a:bodyPr>
            <a:normAutofit lnSpcReduction="10000"/>
          </a:bodyPr>
          <a:lstStyle/>
          <a:p>
            <a:pPr marL="357188" indent="-357188" eaLnBrk="1" hangingPunct="1">
              <a:lnSpc>
                <a:spcPct val="120000"/>
              </a:lnSpc>
              <a:defRPr/>
            </a:pPr>
            <a:r>
              <a:rPr lang="zh-CN" altLang="en-US" dirty="0"/>
              <a:t>高级语言的</a:t>
            </a:r>
            <a:r>
              <a:rPr lang="zh-CN" altLang="en-US" dirty="0" smtClean="0"/>
              <a:t>翻译有</a:t>
            </a:r>
            <a:r>
              <a:rPr lang="zh-CN" altLang="en-US" dirty="0" smtClean="0">
                <a:solidFill>
                  <a:srgbClr val="FFC000"/>
                </a:solidFill>
              </a:rPr>
              <a:t>编译</a:t>
            </a:r>
            <a:r>
              <a:rPr lang="zh-CN" altLang="en-US" dirty="0" smtClean="0"/>
              <a:t>与</a:t>
            </a:r>
            <a:r>
              <a:rPr lang="zh-CN" altLang="en-US" dirty="0" smtClean="0">
                <a:solidFill>
                  <a:srgbClr val="FFC000"/>
                </a:solidFill>
              </a:rPr>
              <a:t>解释</a:t>
            </a:r>
            <a:r>
              <a:rPr lang="zh-CN" altLang="en-US" dirty="0" smtClean="0"/>
              <a:t>两种方式。</a:t>
            </a:r>
          </a:p>
          <a:p>
            <a:pPr marL="423863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编译方式</a:t>
            </a:r>
          </a:p>
          <a:p>
            <a:pPr marL="831850" lvl="1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把高级语言程序（称为</a:t>
            </a:r>
            <a:r>
              <a:rPr lang="zh-CN" altLang="en-US" dirty="0" smtClean="0">
                <a:solidFill>
                  <a:schemeClr val="folHlink"/>
                </a:solidFill>
              </a:rPr>
              <a:t>源代码</a:t>
            </a:r>
            <a:r>
              <a:rPr lang="zh-CN" altLang="en-US" dirty="0" smtClean="0">
                <a:solidFill>
                  <a:schemeClr val="folHlink"/>
                </a:solidFill>
              </a:rPr>
              <a:t>程序，</a:t>
            </a:r>
            <a:r>
              <a:rPr lang="zh-CN" altLang="en-US" dirty="0" smtClean="0"/>
              <a:t>简称</a:t>
            </a:r>
            <a:r>
              <a:rPr lang="zh-CN" altLang="en-US" dirty="0" smtClean="0">
                <a:solidFill>
                  <a:schemeClr val="folHlink"/>
                </a:solidFill>
              </a:rPr>
              <a:t>源程序</a:t>
            </a:r>
            <a:r>
              <a:rPr lang="zh-CN" altLang="en-US" dirty="0" smtClean="0"/>
              <a:t>）</a:t>
            </a:r>
            <a:r>
              <a:rPr lang="zh-CN" altLang="en-US" dirty="0" smtClean="0"/>
              <a:t>首先翻译成功能上等价的机器语言程序（称为</a:t>
            </a:r>
            <a:r>
              <a:rPr lang="zh-CN" altLang="en-US" dirty="0" smtClean="0">
                <a:solidFill>
                  <a:schemeClr val="folHlink"/>
                </a:solidFill>
              </a:rPr>
              <a:t>目标代码程序</a:t>
            </a:r>
            <a:r>
              <a:rPr lang="zh-CN" altLang="en-US" dirty="0" smtClean="0"/>
              <a:t>）或汇编语言程序（再通过汇编程序把它翻译成目标代码程序）。</a:t>
            </a:r>
            <a:endParaRPr lang="en-US" altLang="zh-CN" dirty="0" smtClean="0"/>
          </a:p>
          <a:p>
            <a:pPr marL="831850" lvl="1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然后执行目标代码程序。在目标代码程序的执行中不再需要源程序。</a:t>
            </a:r>
            <a:endParaRPr lang="en-US" altLang="zh-CN" dirty="0" smtClean="0"/>
          </a:p>
          <a:p>
            <a:pPr marL="831850" lvl="1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翻译工作由</a:t>
            </a:r>
            <a:r>
              <a:rPr lang="zh-CN" altLang="en-US" dirty="0" smtClean="0">
                <a:solidFill>
                  <a:srgbClr val="FFC000"/>
                </a:solidFill>
              </a:rPr>
              <a:t>编译程序</a:t>
            </a:r>
            <a:r>
              <a:rPr lang="zh-CN" altLang="en-US" dirty="0" smtClean="0"/>
              <a:t>完成。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rmAutofit fontScale="92500" lnSpcReduction="10000"/>
          </a:bodyPr>
          <a:lstStyle/>
          <a:p>
            <a:pPr marL="423863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解释方式</a:t>
            </a:r>
            <a:endParaRPr lang="zh-CN" altLang="en-US" dirty="0"/>
          </a:p>
          <a:p>
            <a:pPr marL="831850" lvl="1" eaLnBrk="1" hangingPunct="1">
              <a:lnSpc>
                <a:spcPct val="120000"/>
              </a:lnSpc>
              <a:defRPr/>
            </a:pPr>
            <a:r>
              <a:rPr lang="zh-CN" altLang="en-US" dirty="0"/>
              <a:t>对</a:t>
            </a:r>
            <a:r>
              <a:rPr lang="zh-CN" altLang="en-US" dirty="0" smtClean="0"/>
              <a:t>源程序</a:t>
            </a:r>
            <a:r>
              <a:rPr lang="zh-CN" altLang="en-US" dirty="0"/>
              <a:t>中的</a:t>
            </a:r>
            <a:r>
              <a:rPr lang="zh-CN" altLang="en-US" dirty="0" smtClean="0"/>
              <a:t>语句</a:t>
            </a:r>
            <a:r>
              <a:rPr lang="zh-CN" altLang="en-US" dirty="0" smtClean="0">
                <a:solidFill>
                  <a:srgbClr val="FFC000"/>
                </a:solidFill>
              </a:rPr>
              <a:t>逐条</a:t>
            </a:r>
            <a:r>
              <a:rPr lang="zh-CN" altLang="en-US" dirty="0"/>
              <a:t>进行翻译成目标代码并执行，翻译完了程序也就执行完了。</a:t>
            </a:r>
            <a:endParaRPr lang="en-US" altLang="zh-CN" dirty="0"/>
          </a:p>
          <a:p>
            <a:pPr marL="831850" lvl="1" eaLnBrk="1" hangingPunct="1">
              <a:lnSpc>
                <a:spcPct val="120000"/>
              </a:lnSpc>
              <a:defRPr/>
            </a:pPr>
            <a:r>
              <a:rPr lang="zh-CN" altLang="en-US" dirty="0"/>
              <a:t>这种翻译方式不产生目标代码程序，程序的每次执行都需要源程序。 </a:t>
            </a:r>
            <a:endParaRPr lang="en-US" altLang="zh-CN" dirty="0"/>
          </a:p>
          <a:p>
            <a:pPr marL="831850" lvl="1" eaLnBrk="1" hangingPunct="1">
              <a:lnSpc>
                <a:spcPct val="120000"/>
              </a:lnSpc>
              <a:defRPr/>
            </a:pPr>
            <a:r>
              <a:rPr lang="zh-CN" altLang="en-US" dirty="0"/>
              <a:t>翻译工作由</a:t>
            </a:r>
            <a:r>
              <a:rPr lang="zh-CN" altLang="en-US" dirty="0">
                <a:solidFill>
                  <a:srgbClr val="FFC000"/>
                </a:solidFill>
              </a:rPr>
              <a:t>解释程序</a:t>
            </a:r>
            <a:r>
              <a:rPr lang="zh-CN" altLang="en-US" dirty="0"/>
              <a:t>完成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31800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混合方式</a:t>
            </a:r>
            <a:endParaRPr lang="en-US" altLang="zh-CN" dirty="0" smtClean="0"/>
          </a:p>
          <a:p>
            <a:pPr marL="831850" lvl="1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以解释方式执行高级语言程序比较灵活</a:t>
            </a:r>
            <a:r>
              <a:rPr lang="zh-CN" altLang="en-US" dirty="0" smtClean="0"/>
              <a:t>，对编程语言的限制较少，但</a:t>
            </a:r>
            <a:r>
              <a:rPr lang="zh-CN" altLang="en-US" dirty="0" smtClean="0"/>
              <a:t>效率比较低。</a:t>
            </a:r>
            <a:endParaRPr lang="en-US" altLang="zh-CN" dirty="0" smtClean="0"/>
          </a:p>
          <a:p>
            <a:pPr marL="831850" lvl="1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可以先</a:t>
            </a:r>
            <a:r>
              <a:rPr lang="zh-CN" altLang="en-US" dirty="0" smtClean="0"/>
              <a:t>通过编译方式把高级语言程序翻译</a:t>
            </a:r>
            <a:r>
              <a:rPr lang="zh-CN" altLang="en-US" dirty="0"/>
              <a:t>成功能上等价</a:t>
            </a:r>
            <a:r>
              <a:rPr lang="zh-CN" altLang="en-US" dirty="0" smtClean="0"/>
              <a:t>的、相对简单的某种</a:t>
            </a:r>
            <a:r>
              <a:rPr lang="zh-CN" altLang="en-US" dirty="0" smtClean="0">
                <a:solidFill>
                  <a:srgbClr val="FFC000"/>
                </a:solidFill>
              </a:rPr>
              <a:t>中间语言</a:t>
            </a:r>
            <a:r>
              <a:rPr lang="zh-CN" altLang="en-US" dirty="0" smtClean="0"/>
              <a:t>程序，然后用解释方式执行这个中间语言程序。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588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主要内容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 smtClean="0"/>
              <a:t>什么是程序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什么是程序设计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程序设计范式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程序设计步骤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程序设计语言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高级语言的分类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dirty="0" smtClean="0"/>
              <a:t>按照适用的应用类型，可分为：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科学计算语言（如</a:t>
            </a:r>
            <a:r>
              <a:rPr lang="en-US" altLang="zh-CN" dirty="0" smtClean="0"/>
              <a:t>FORTRAN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商务处理语言（如</a:t>
            </a:r>
            <a:r>
              <a:rPr lang="en-US" altLang="zh-CN" dirty="0" smtClean="0"/>
              <a:t>COBOL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系统程序语言（如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网络应用语言（如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20000"/>
              </a:lnSpc>
              <a:defRPr/>
            </a:pPr>
            <a:r>
              <a:rPr lang="zh-CN" altLang="en-US" dirty="0" smtClean="0"/>
              <a:t>按照所支持的程序设计范式，可分为：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过程式语言（如</a:t>
            </a:r>
            <a:r>
              <a:rPr lang="en-US" altLang="zh-CN" dirty="0" smtClean="0"/>
              <a:t>FORTRAN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COBOL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Basic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Pascal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面向对象语言（如</a:t>
            </a:r>
            <a:r>
              <a:rPr lang="en-US" altLang="zh-CN" dirty="0" err="1" smtClean="0"/>
              <a:t>Simula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Smalltalk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函数式语言（如</a:t>
            </a:r>
            <a:r>
              <a:rPr lang="en-US" altLang="zh-CN" dirty="0" smtClean="0"/>
              <a:t>Lisp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逻辑式语言（如</a:t>
            </a:r>
            <a:r>
              <a:rPr lang="en-US" altLang="zh-CN" dirty="0" smtClean="0"/>
              <a:t>Prolog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en-US" dirty="0" smtClean="0"/>
              <a:t>混合式语言（如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按执行方式，可</a:t>
            </a:r>
            <a:r>
              <a:rPr lang="zh-CN" altLang="en-US" dirty="0" smtClean="0"/>
              <a:t>分为：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编译型语言（如</a:t>
            </a:r>
            <a:r>
              <a:rPr lang="en-US" altLang="zh-CN" dirty="0"/>
              <a:t>FORTRAN</a:t>
            </a:r>
            <a:r>
              <a:rPr lang="zh-CN" altLang="en-US" dirty="0"/>
              <a:t>、</a:t>
            </a:r>
            <a:r>
              <a:rPr lang="en-US" altLang="zh-CN" dirty="0"/>
              <a:t>COBOL</a:t>
            </a:r>
            <a:r>
              <a:rPr lang="zh-CN" altLang="en-US" dirty="0"/>
              <a:t>、</a:t>
            </a:r>
            <a:r>
              <a:rPr lang="en-US" altLang="zh-CN" dirty="0"/>
              <a:t>Pascal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Ada</a:t>
            </a:r>
            <a:r>
              <a:rPr lang="zh-CN" altLang="en-US" dirty="0"/>
              <a:t>、</a:t>
            </a:r>
            <a:r>
              <a:rPr lang="en-US" altLang="zh-CN" dirty="0"/>
              <a:t>Modula-2</a:t>
            </a:r>
            <a:r>
              <a:rPr lang="zh-CN" altLang="en-US" dirty="0"/>
              <a:t>、</a:t>
            </a:r>
            <a:r>
              <a:rPr lang="en-US" altLang="zh-CN" dirty="0" err="1"/>
              <a:t>Simula</a:t>
            </a:r>
            <a:r>
              <a:rPr lang="zh-CN" altLang="en-US" dirty="0"/>
              <a:t>、</a:t>
            </a:r>
            <a:r>
              <a:rPr lang="en-US" altLang="zh-CN" dirty="0"/>
              <a:t>C++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解释型语言（如</a:t>
            </a:r>
            <a:r>
              <a:rPr lang="en-US" altLang="zh-CN" dirty="0"/>
              <a:t>Basic</a:t>
            </a:r>
            <a:r>
              <a:rPr lang="zh-CN" altLang="en-US" dirty="0"/>
              <a:t>、</a:t>
            </a:r>
            <a:r>
              <a:rPr lang="en-US" altLang="zh-CN" dirty="0"/>
              <a:t>Lisp</a:t>
            </a:r>
            <a:r>
              <a:rPr lang="zh-CN" altLang="en-US" dirty="0"/>
              <a:t>、</a:t>
            </a:r>
            <a:r>
              <a:rPr lang="en-US" altLang="zh-CN" dirty="0"/>
              <a:t>Prolog</a:t>
            </a:r>
            <a:r>
              <a:rPr lang="zh-CN" altLang="en-US" dirty="0"/>
              <a:t>、</a:t>
            </a:r>
            <a:r>
              <a:rPr lang="en-US" altLang="zh-CN" dirty="0" err="1"/>
              <a:t>Simula</a:t>
            </a:r>
            <a:r>
              <a:rPr lang="zh-CN" altLang="en-US" dirty="0"/>
              <a:t>、</a:t>
            </a:r>
            <a:r>
              <a:rPr lang="en-US" altLang="zh-CN" dirty="0"/>
              <a:t>Smalltalk</a:t>
            </a:r>
            <a:r>
              <a:rPr lang="zh-CN" altLang="en-US" dirty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270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1112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语言的设计和实现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80400" cy="540067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>
                <a:solidFill>
                  <a:srgbClr val="FFCC66"/>
                </a:solidFill>
              </a:rPr>
              <a:t>语言的设计</a:t>
            </a:r>
            <a:r>
              <a:rPr lang="zh-CN" altLang="en-US" dirty="0" smtClean="0"/>
              <a:t>：给出语言的定义，包括语言的语法、语义和语用等。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 smtClean="0">
                <a:solidFill>
                  <a:schemeClr val="folHlink"/>
                </a:solidFill>
              </a:rPr>
              <a:t>语法：</a:t>
            </a:r>
            <a:r>
              <a:rPr lang="zh-CN" altLang="en-US" dirty="0" smtClean="0"/>
              <a:t>是指构作结构正确的语言成分所需遵循的规则。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 smtClean="0">
                <a:solidFill>
                  <a:schemeClr val="folHlink"/>
                </a:solidFill>
              </a:rPr>
              <a:t>语义：</a:t>
            </a:r>
            <a:r>
              <a:rPr lang="zh-CN" altLang="en-US" dirty="0" smtClean="0"/>
              <a:t>是指语言各个成分的含义。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 smtClean="0">
                <a:solidFill>
                  <a:schemeClr val="folHlink"/>
                </a:solidFill>
              </a:rPr>
              <a:t>语用：</a:t>
            </a:r>
            <a:r>
              <a:rPr lang="zh-CN" altLang="en-US" dirty="0" smtClean="0"/>
              <a:t>是指语言成分的使用场合及所产生的实际效果。（</a:t>
            </a:r>
            <a:r>
              <a:rPr lang="zh-CN" altLang="en-US" dirty="0" smtClean="0">
                <a:solidFill>
                  <a:srgbClr val="FFC000"/>
                </a:solidFill>
              </a:rPr>
              <a:t>初学者最不容易掌握</a:t>
            </a:r>
            <a:r>
              <a:rPr lang="zh-CN" altLang="en-US" dirty="0" smtClean="0"/>
              <a:t>）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>
                <a:solidFill>
                  <a:srgbClr val="FFCC66"/>
                </a:solidFill>
              </a:rPr>
              <a:t>语言的实现</a:t>
            </a:r>
            <a:r>
              <a:rPr lang="zh-CN" altLang="en-US" dirty="0" smtClean="0"/>
              <a:t>：在某种计算机平台上写出语言的翻译程序。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语言的实现者不必是语言的设计者，并且，针对某种语言可以有多种实现。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对语言的使用者来说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语言</a:t>
            </a:r>
            <a:r>
              <a:rPr lang="zh-CN" altLang="en-US" dirty="0"/>
              <a:t>的语法和语义相对来说容易掌握，只要学习和使用时仔细一点就能做到，</a:t>
            </a:r>
            <a:r>
              <a:rPr lang="zh-CN" altLang="en-US" dirty="0" smtClean="0"/>
              <a:t>而语言</a:t>
            </a:r>
            <a:r>
              <a:rPr lang="zh-CN" altLang="en-US" dirty="0"/>
              <a:t>的语用则不太容易把握，它需要大量的语言实践（用语言编程解决实际问题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lvl="1"/>
            <a:r>
              <a:rPr lang="zh-CN" altLang="en-US" dirty="0"/>
              <a:t>语言的使用者在使用某个语言成分时，</a:t>
            </a:r>
            <a:r>
              <a:rPr lang="zh-CN" altLang="en-US" dirty="0" smtClean="0"/>
              <a:t>往往还需要了解该成分的设计目的以及</a:t>
            </a:r>
            <a:r>
              <a:rPr lang="zh-CN" altLang="en-US" dirty="0"/>
              <a:t>该语言成分的实现</a:t>
            </a:r>
            <a:r>
              <a:rPr lang="zh-CN" altLang="en-US" dirty="0" smtClean="0"/>
              <a:t>效率等</a:t>
            </a:r>
            <a:r>
              <a:rPr lang="zh-CN" altLang="en-US" dirty="0"/>
              <a:t>问题。</a:t>
            </a:r>
          </a:p>
        </p:txBody>
      </p:sp>
    </p:spTree>
    <p:extLst>
      <p:ext uri="{BB962C8B-B14F-4D97-AF65-F5344CB8AC3E}">
        <p14:creationId xmlns:p14="http://schemas.microsoft.com/office/powerpoint/2010/main" val="169781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40560"/>
          </a:xfrm>
        </p:spPr>
        <p:txBody>
          <a:bodyPr>
            <a:normAutofit/>
          </a:bodyPr>
          <a:lstStyle/>
          <a:p>
            <a:pPr marL="365125" indent="-365125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用计算机来解决实际</a:t>
            </a:r>
            <a:r>
              <a:rPr lang="zh-CN" altLang="en-US" dirty="0"/>
              <a:t>问题是通过用计算机</a:t>
            </a:r>
            <a:r>
              <a:rPr lang="zh-CN" altLang="en-US" dirty="0">
                <a:solidFill>
                  <a:srgbClr val="FFC000"/>
                </a:solidFill>
              </a:rPr>
              <a:t>程序</a:t>
            </a:r>
            <a:r>
              <a:rPr lang="zh-CN" altLang="en-US" dirty="0"/>
              <a:t>对反映实际问题的一些</a:t>
            </a:r>
            <a:r>
              <a:rPr lang="zh-CN" altLang="en-US" dirty="0">
                <a:solidFill>
                  <a:srgbClr val="FFC000"/>
                </a:solidFill>
              </a:rPr>
              <a:t>数据</a:t>
            </a:r>
            <a:r>
              <a:rPr lang="zh-CN" altLang="en-US" dirty="0"/>
              <a:t>进行</a:t>
            </a:r>
            <a:r>
              <a:rPr lang="zh-CN" altLang="en-US" dirty="0">
                <a:solidFill>
                  <a:srgbClr val="FFC000"/>
                </a:solidFill>
              </a:rPr>
              <a:t>处理</a:t>
            </a:r>
            <a:r>
              <a:rPr lang="zh-CN" altLang="en-US" dirty="0"/>
              <a:t>来实现的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65125" indent="-365125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程序的组成：</a:t>
            </a:r>
            <a:endParaRPr lang="zh-CN" altLang="en-US" dirty="0"/>
          </a:p>
          <a:p>
            <a:pPr marL="357188" indent="-357188" eaLnBrk="1" hangingPunct="1">
              <a:lnSpc>
                <a:spcPct val="110000"/>
              </a:lnSpc>
              <a:buNone/>
              <a:defRPr/>
            </a:pPr>
            <a:r>
              <a:rPr lang="zh-CN" altLang="en-US" dirty="0"/>
              <a:t>		</a:t>
            </a:r>
            <a:r>
              <a:rPr lang="zh-CN" altLang="en-US" b="1" dirty="0">
                <a:solidFill>
                  <a:srgbClr val="FFC000"/>
                </a:solidFill>
              </a:rPr>
              <a:t>程序</a:t>
            </a:r>
            <a:r>
              <a:rPr lang="zh-CN" altLang="en-US" b="1" dirty="0"/>
              <a:t> </a:t>
            </a:r>
            <a:r>
              <a:rPr lang="en-US" altLang="zh-CN" b="1" dirty="0"/>
              <a:t>= </a:t>
            </a:r>
            <a:r>
              <a:rPr lang="zh-CN" altLang="en-US" b="1" dirty="0">
                <a:solidFill>
                  <a:srgbClr val="FFC000"/>
                </a:solidFill>
              </a:rPr>
              <a:t>算法</a:t>
            </a:r>
            <a:r>
              <a:rPr lang="zh-CN" altLang="en-US" b="1" dirty="0"/>
              <a:t> </a:t>
            </a:r>
            <a:r>
              <a:rPr lang="en-US" altLang="zh-CN" b="1" dirty="0"/>
              <a:t>+ </a:t>
            </a:r>
            <a:r>
              <a:rPr lang="zh-CN" altLang="en-US" b="1" dirty="0">
                <a:solidFill>
                  <a:srgbClr val="FFC000"/>
                </a:solidFill>
              </a:rPr>
              <a:t>数据结构</a:t>
            </a:r>
          </a:p>
          <a:p>
            <a:pPr marL="765175" lvl="1" indent="-365125" eaLnBrk="1" hangingPunct="1">
              <a:lnSpc>
                <a:spcPct val="110000"/>
              </a:lnSpc>
              <a:defRPr/>
            </a:pPr>
            <a:r>
              <a:rPr lang="zh-CN" altLang="en-US" dirty="0"/>
              <a:t>数据结构（</a:t>
            </a:r>
            <a:r>
              <a:rPr lang="en-US" altLang="zh-CN" dirty="0"/>
              <a:t>data structure</a:t>
            </a:r>
            <a:r>
              <a:rPr lang="zh-CN" altLang="en-US" dirty="0" smtClean="0"/>
              <a:t>）是</a:t>
            </a:r>
            <a:r>
              <a:rPr lang="zh-CN" altLang="en-US" dirty="0"/>
              <a:t>对反映待解</a:t>
            </a:r>
            <a:r>
              <a:rPr lang="zh-CN" altLang="en-US" dirty="0" smtClean="0"/>
              <a:t>问题的</a:t>
            </a:r>
            <a:r>
              <a:rPr lang="zh-CN" altLang="en-US" dirty="0">
                <a:solidFill>
                  <a:srgbClr val="FFC000"/>
                </a:solidFill>
              </a:rPr>
              <a:t>数据</a:t>
            </a:r>
            <a:r>
              <a:rPr lang="zh-CN" altLang="en-US" dirty="0"/>
              <a:t>的描述。</a:t>
            </a:r>
            <a:endParaRPr lang="en-US" altLang="zh-CN" dirty="0"/>
          </a:p>
          <a:p>
            <a:pPr marL="765175" lvl="1" indent="-365125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算法</a:t>
            </a:r>
            <a:r>
              <a:rPr lang="zh-CN" altLang="en-US" dirty="0"/>
              <a:t>（</a:t>
            </a:r>
            <a:r>
              <a:rPr lang="en-US" altLang="zh-CN" dirty="0"/>
              <a:t>algorithm</a:t>
            </a:r>
            <a:r>
              <a:rPr lang="zh-CN" altLang="en-US" dirty="0"/>
              <a:t>）是指对数据的</a:t>
            </a:r>
            <a:r>
              <a:rPr lang="zh-CN" altLang="en-US" dirty="0" smtClean="0">
                <a:solidFill>
                  <a:srgbClr val="FFC000"/>
                </a:solidFill>
              </a:rPr>
              <a:t>加工处理步骤</a:t>
            </a:r>
            <a:r>
              <a:rPr lang="zh-CN" altLang="en-US" dirty="0"/>
              <a:t>的描述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程序（</a:t>
            </a:r>
            <a:r>
              <a:rPr lang="en-US" altLang="zh-CN" dirty="0" smtClean="0"/>
              <a:t>Program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197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程序设计（</a:t>
            </a:r>
            <a:r>
              <a:rPr lang="en-US" altLang="zh-CN" dirty="0" smtClean="0"/>
              <a:t>Programming</a:t>
            </a:r>
            <a:r>
              <a:rPr lang="zh-CN" altLang="en-US" dirty="0" smtClean="0"/>
              <a:t>）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2988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要使得计算机能完成各种任务，就必须为它编写相应的程序。 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 smtClean="0">
                <a:solidFill>
                  <a:srgbClr val="FFC000"/>
                </a:solidFill>
              </a:rPr>
              <a:t>程序设计</a:t>
            </a:r>
            <a:r>
              <a:rPr lang="zh-CN" altLang="en-US" dirty="0" smtClean="0"/>
              <a:t>就是为计算机编写程序的过程（有时简称为</a:t>
            </a:r>
            <a:r>
              <a:rPr lang="zh-CN" altLang="en-US" dirty="0" smtClean="0">
                <a:solidFill>
                  <a:srgbClr val="FFC000"/>
                </a:solidFill>
              </a:rPr>
              <a:t>编程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/>
              <a:t>程序设计要涉及：</a:t>
            </a:r>
          </a:p>
          <a:p>
            <a:pPr lvl="1" eaLnBrk="1" hangingPunct="1">
              <a:defRPr/>
            </a:pPr>
            <a:r>
              <a:rPr lang="zh-CN" altLang="en-US" dirty="0"/>
              <a:t>程序设计范式</a:t>
            </a:r>
          </a:p>
          <a:p>
            <a:pPr lvl="1" eaLnBrk="1" hangingPunct="1">
              <a:defRPr/>
            </a:pPr>
            <a:r>
              <a:rPr lang="zh-CN" altLang="en-US" dirty="0"/>
              <a:t>程序设计步骤 </a:t>
            </a:r>
          </a:p>
          <a:p>
            <a:pPr lvl="1" eaLnBrk="1" hangingPunct="1">
              <a:defRPr/>
            </a:pPr>
            <a:r>
              <a:rPr lang="zh-CN" altLang="en-US" dirty="0"/>
              <a:t>程序设计语言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936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程序设计范式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412" y="1340768"/>
            <a:ext cx="8353052" cy="5040560"/>
          </a:xfrm>
        </p:spPr>
        <p:txBody>
          <a:bodyPr>
            <a:normAutofit lnSpcReduction="10000"/>
          </a:bodyPr>
          <a:lstStyle/>
          <a:p>
            <a:pPr marL="365125" indent="-365125" eaLnBrk="1" hangingPunct="1">
              <a:lnSpc>
                <a:spcPct val="120000"/>
              </a:lnSpc>
              <a:defRPr/>
            </a:pPr>
            <a:r>
              <a:rPr lang="zh-CN" altLang="en-US" dirty="0"/>
              <a:t>如何看待和组织算法和</a:t>
            </a:r>
            <a:r>
              <a:rPr lang="zh-CN" altLang="en-US" dirty="0" smtClean="0"/>
              <a:t>数据结构存在</a:t>
            </a:r>
            <a:r>
              <a:rPr lang="zh-CN" altLang="en-US" dirty="0"/>
              <a:t>着不同的做法，从而形成不同的</a:t>
            </a:r>
            <a:r>
              <a:rPr lang="zh-CN" altLang="en-US" dirty="0">
                <a:solidFill>
                  <a:srgbClr val="FFC000"/>
                </a:solidFill>
              </a:rPr>
              <a:t>程序设计范式</a:t>
            </a:r>
            <a:r>
              <a:rPr lang="zh-CN" altLang="en-US" dirty="0"/>
              <a:t>（</a:t>
            </a:r>
            <a:r>
              <a:rPr lang="en-US" altLang="zh-CN" sz="2600" dirty="0"/>
              <a:t>programming paradigms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765175" lvl="1" indent="-365125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程序设计范式是</a:t>
            </a:r>
            <a:r>
              <a:rPr lang="zh-CN" altLang="en-US" dirty="0"/>
              <a:t>设计、组织和编写程序的一种</a:t>
            </a:r>
            <a:r>
              <a:rPr lang="zh-CN" altLang="en-US" dirty="0" smtClean="0"/>
              <a:t>方式，它包含了一组理论</a:t>
            </a:r>
            <a:r>
              <a:rPr lang="zh-CN" altLang="en-US" dirty="0"/>
              <a:t>、原则和</a:t>
            </a:r>
            <a:r>
              <a:rPr lang="zh-CN" altLang="en-US" dirty="0" smtClean="0"/>
              <a:t>概念。</a:t>
            </a:r>
            <a:endParaRPr lang="en-US" altLang="zh-CN" dirty="0" smtClean="0"/>
          </a:p>
          <a:p>
            <a:pPr marL="765175" lvl="1" indent="-365125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不同</a:t>
            </a:r>
            <a:r>
              <a:rPr lang="zh-CN" altLang="en-US" dirty="0"/>
              <a:t>的范式将采用不同的程序结构和程序元素来描述</a:t>
            </a:r>
            <a:r>
              <a:rPr lang="zh-CN" altLang="en-US" dirty="0" smtClean="0"/>
              <a:t>程序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765175" lvl="1" indent="-365125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范式</a:t>
            </a:r>
            <a:r>
              <a:rPr lang="zh-CN" altLang="en-US" dirty="0"/>
              <a:t>具有针对性，不同的范式往往适合于解决不同类型的问题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365125" eaLnBrk="1" hangingPunct="1">
              <a:lnSpc>
                <a:spcPct val="110000"/>
              </a:lnSpc>
              <a:defRPr/>
            </a:pPr>
            <a:r>
              <a:rPr lang="zh-CN" altLang="en-US" dirty="0"/>
              <a:t>典型的程序设计范式有：</a:t>
            </a:r>
          </a:p>
          <a:p>
            <a:pPr marL="915988" lvl="1" eaLnBrk="1" hangingPunct="1">
              <a:lnSpc>
                <a:spcPct val="110000"/>
              </a:lnSpc>
              <a:defRPr/>
            </a:pPr>
            <a:r>
              <a:rPr lang="zh-CN" altLang="en-US" dirty="0"/>
              <a:t>过程式</a:t>
            </a:r>
          </a:p>
          <a:p>
            <a:pPr marL="915988" lvl="1" eaLnBrk="1" hangingPunct="1">
              <a:lnSpc>
                <a:spcPct val="110000"/>
              </a:lnSpc>
              <a:defRPr/>
            </a:pPr>
            <a:r>
              <a:rPr lang="zh-CN" altLang="en-US" dirty="0"/>
              <a:t>对象式</a:t>
            </a:r>
          </a:p>
          <a:p>
            <a:pPr marL="915988" lvl="1" eaLnBrk="1" hangingPunct="1">
              <a:lnSpc>
                <a:spcPct val="110000"/>
              </a:lnSpc>
              <a:defRPr/>
            </a:pPr>
            <a:r>
              <a:rPr lang="zh-CN" altLang="en-US" dirty="0"/>
              <a:t>函数式</a:t>
            </a:r>
          </a:p>
          <a:p>
            <a:pPr marL="915988" lvl="1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逻辑式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657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5725"/>
            <a:ext cx="7772400" cy="11112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过程式程序设计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604250" cy="5256213"/>
          </a:xfrm>
        </p:spPr>
        <p:txBody>
          <a:bodyPr>
            <a:normAutofit fontScale="92500" lnSpcReduction="10000"/>
          </a:bodyPr>
          <a:lstStyle/>
          <a:p>
            <a:pPr marL="357188" indent="-357188" eaLnBrk="1" hangingPunct="1">
              <a:lnSpc>
                <a:spcPct val="110000"/>
              </a:lnSpc>
              <a:defRPr/>
            </a:pPr>
            <a:r>
              <a:rPr lang="zh-CN" altLang="en-US" sz="2800" dirty="0" smtClean="0"/>
              <a:t>一种以</a:t>
            </a:r>
            <a:r>
              <a:rPr lang="zh-CN" altLang="en-US" sz="2800" dirty="0" smtClean="0">
                <a:solidFill>
                  <a:schemeClr val="folHlink"/>
                </a:solidFill>
              </a:rPr>
              <a:t>功能</a:t>
            </a:r>
            <a:r>
              <a:rPr lang="zh-CN" altLang="en-US" sz="2800" dirty="0" smtClean="0"/>
              <a:t>或</a:t>
            </a:r>
            <a:r>
              <a:rPr lang="zh-CN" altLang="en-US" sz="2800" dirty="0" smtClean="0">
                <a:solidFill>
                  <a:schemeClr val="folHlink"/>
                </a:solidFill>
              </a:rPr>
              <a:t>操作</a:t>
            </a:r>
            <a:r>
              <a:rPr lang="zh-CN" altLang="en-US" sz="2800" dirty="0" smtClean="0"/>
              <a:t>为中心、基于</a:t>
            </a:r>
            <a:r>
              <a:rPr lang="zh-CN" altLang="en-US" sz="2800" dirty="0" smtClean="0">
                <a:solidFill>
                  <a:schemeClr val="folHlink"/>
                </a:solidFill>
              </a:rPr>
              <a:t>功能分解</a:t>
            </a:r>
            <a:r>
              <a:rPr lang="zh-CN" altLang="en-US" sz="2800" dirty="0" smtClean="0"/>
              <a:t>和</a:t>
            </a:r>
            <a:r>
              <a:rPr lang="zh-CN" altLang="en-US" sz="2800" dirty="0" smtClean="0">
                <a:solidFill>
                  <a:schemeClr val="folHlink"/>
                </a:solidFill>
              </a:rPr>
              <a:t>复合</a:t>
            </a:r>
            <a:r>
              <a:rPr lang="zh-CN" altLang="en-US" sz="2800" dirty="0" smtClean="0"/>
              <a:t>的程序设计范式。</a:t>
            </a:r>
          </a:p>
          <a:p>
            <a:pPr marL="357188" indent="-357188" eaLnBrk="1" hangingPunct="1">
              <a:lnSpc>
                <a:spcPct val="110000"/>
              </a:lnSpc>
              <a:defRPr/>
            </a:pPr>
            <a:r>
              <a:rPr lang="zh-CN" altLang="en-US" sz="2800" dirty="0" smtClean="0"/>
              <a:t>程序</a:t>
            </a:r>
            <a:r>
              <a:rPr lang="zh-CN" altLang="en-US" sz="2800" dirty="0"/>
              <a:t>由一些</a:t>
            </a:r>
            <a:r>
              <a:rPr lang="zh-CN" altLang="en-US" sz="2800" dirty="0">
                <a:solidFill>
                  <a:srgbClr val="FFC000"/>
                </a:solidFill>
              </a:rPr>
              <a:t>子程序</a:t>
            </a:r>
            <a:r>
              <a:rPr lang="zh-CN" altLang="en-US" sz="2800" dirty="0"/>
              <a:t>构成，每个子程序对应一个子</a:t>
            </a:r>
            <a:r>
              <a:rPr lang="zh-CN" altLang="en-US" sz="2800" dirty="0" smtClean="0"/>
              <a:t>功能</a:t>
            </a:r>
            <a:r>
              <a:rPr lang="zh-CN" altLang="en-US" sz="2800" dirty="0"/>
              <a:t>；</a:t>
            </a:r>
            <a:r>
              <a:rPr lang="zh-CN" altLang="en-US" sz="2800" dirty="0" smtClean="0"/>
              <a:t>子程序由一系列</a:t>
            </a:r>
            <a:r>
              <a:rPr lang="zh-CN" altLang="en-US" sz="2800" dirty="0"/>
              <a:t>的操作（操作步骤</a:t>
            </a:r>
            <a:r>
              <a:rPr lang="zh-CN" altLang="en-US" sz="2800" dirty="0" smtClean="0"/>
              <a:t>）构成，它</a:t>
            </a:r>
            <a:r>
              <a:rPr lang="zh-CN" altLang="en-US" sz="2800" dirty="0"/>
              <a:t>是操作的封装体，实现了</a:t>
            </a:r>
            <a:r>
              <a:rPr lang="zh-CN" altLang="en-US" sz="2800" dirty="0">
                <a:solidFill>
                  <a:srgbClr val="FFC000"/>
                </a:solidFill>
              </a:rPr>
              <a:t>过程抽象</a:t>
            </a:r>
            <a:r>
              <a:rPr lang="zh-CN" altLang="en-US" sz="2800" dirty="0"/>
              <a:t>。</a:t>
            </a:r>
          </a:p>
          <a:p>
            <a:pPr marL="357188" indent="-357188" eaLnBrk="1" hangingPunct="1">
              <a:lnSpc>
                <a:spcPct val="110000"/>
              </a:lnSpc>
              <a:defRPr/>
            </a:pPr>
            <a:r>
              <a:rPr lang="zh-CN" altLang="en-US" sz="2800" dirty="0"/>
              <a:t>程序的执行过程体现为一系列的子程序调用。</a:t>
            </a:r>
          </a:p>
          <a:p>
            <a:pPr marL="357188" indent="-357188" eaLnBrk="1" hangingPunct="1">
              <a:lnSpc>
                <a:spcPct val="110000"/>
              </a:lnSpc>
              <a:defRPr/>
            </a:pPr>
            <a:r>
              <a:rPr lang="zh-CN" altLang="en-US" sz="2800" dirty="0"/>
              <a:t>在过程式程序中，数据处于附属地位，它独立于子程序，在子程序调用时通过参数或全局变量传给子程序使用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357188" indent="-357188" eaLnBrk="1" hangingPunct="1">
              <a:lnSpc>
                <a:spcPct val="110000"/>
              </a:lnSpc>
              <a:defRPr/>
            </a:pPr>
            <a:r>
              <a:rPr lang="zh-CN" altLang="en-US" sz="2800" dirty="0" smtClean="0"/>
              <a:t>早期</a:t>
            </a:r>
            <a:r>
              <a:rPr lang="zh-CN" altLang="en-US" sz="2800" dirty="0"/>
              <a:t>的程序设计大都采用了过程式程序设计范式，它与冯</a:t>
            </a:r>
            <a:r>
              <a:rPr lang="en-US" altLang="zh-CN" sz="2800" dirty="0" smtClean="0"/>
              <a:t>•</a:t>
            </a:r>
            <a:r>
              <a:rPr lang="zh-CN" altLang="en-US" sz="2800" dirty="0" smtClean="0"/>
              <a:t>诺依曼计算模型有着直接的对应。</a:t>
            </a:r>
            <a:endParaRPr lang="en-US" altLang="zh-CN" sz="2800" dirty="0" smtClean="0"/>
          </a:p>
          <a:p>
            <a:pPr marL="357188" indent="-357188" eaLnBrk="1" hangingPunct="1">
              <a:lnSpc>
                <a:spcPct val="110000"/>
              </a:lnSpc>
              <a:defRPr/>
            </a:pPr>
            <a:r>
              <a:rPr lang="zh-CN" altLang="en-US" sz="2800" dirty="0" smtClean="0">
                <a:solidFill>
                  <a:srgbClr val="FFC000"/>
                </a:solidFill>
              </a:rPr>
              <a:t>本课程</a:t>
            </a:r>
            <a:r>
              <a:rPr lang="zh-CN" altLang="en-US" sz="2800" dirty="0">
                <a:solidFill>
                  <a:srgbClr val="FFC000"/>
                </a:solidFill>
              </a:rPr>
              <a:t>重点介绍过程式程序设计</a:t>
            </a:r>
            <a:r>
              <a:rPr lang="zh-CN" altLang="en-US" sz="2800" dirty="0" smtClean="0">
                <a:solidFill>
                  <a:srgbClr val="FFC000"/>
                </a:solidFill>
              </a:rPr>
              <a:t>范式。</a:t>
            </a:r>
            <a:endParaRPr lang="en-US" altLang="zh-CN" sz="2800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对象式（面向对象） 程序设计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12875"/>
            <a:ext cx="8641085" cy="4968453"/>
          </a:xfrm>
        </p:spPr>
        <p:txBody>
          <a:bodyPr>
            <a:normAutofit fontScale="92500"/>
          </a:bodyPr>
          <a:lstStyle/>
          <a:p>
            <a:pPr marL="357188" indent="-357188" eaLnBrk="1" hangingPunct="1">
              <a:lnSpc>
                <a:spcPct val="110000"/>
              </a:lnSpc>
              <a:defRPr/>
            </a:pPr>
            <a:r>
              <a:rPr lang="zh-CN" altLang="en-US" sz="2800" dirty="0" smtClean="0"/>
              <a:t>一种以</a:t>
            </a:r>
            <a:r>
              <a:rPr lang="zh-CN" altLang="en-US" sz="2800" dirty="0" smtClean="0">
                <a:solidFill>
                  <a:schemeClr val="folHlink"/>
                </a:solidFill>
              </a:rPr>
              <a:t>数据</a:t>
            </a:r>
            <a:r>
              <a:rPr lang="zh-CN" altLang="en-US" sz="2800" dirty="0" smtClean="0"/>
              <a:t>为中心、基于</a:t>
            </a:r>
            <a:r>
              <a:rPr lang="zh-CN" altLang="en-US" sz="2800" dirty="0" smtClean="0">
                <a:solidFill>
                  <a:srgbClr val="FFC000"/>
                </a:solidFill>
              </a:rPr>
              <a:t>对象</a:t>
            </a:r>
            <a:r>
              <a:rPr lang="zh-CN" altLang="en-US" sz="2800" dirty="0" smtClean="0"/>
              <a:t>的程序设计范式。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dirty="0" smtClean="0"/>
              <a:t>程序</a:t>
            </a:r>
            <a:r>
              <a:rPr lang="zh-CN" altLang="en-US" sz="2800" dirty="0"/>
              <a:t>由一些</a:t>
            </a:r>
            <a:r>
              <a:rPr lang="zh-CN" altLang="en-US" sz="2800" dirty="0">
                <a:solidFill>
                  <a:srgbClr val="FFC000"/>
                </a:solidFill>
              </a:rPr>
              <a:t>对象</a:t>
            </a:r>
            <a:r>
              <a:rPr lang="zh-CN" altLang="en-US" sz="2800" dirty="0"/>
              <a:t>构成，对象是由一些数据及可施于这些数据上的操作所组成的封装</a:t>
            </a:r>
            <a:r>
              <a:rPr lang="zh-CN" altLang="en-US" sz="2800" dirty="0" smtClean="0"/>
              <a:t>体，实现了</a:t>
            </a:r>
            <a:r>
              <a:rPr lang="zh-CN" altLang="en-US" sz="2800" dirty="0">
                <a:solidFill>
                  <a:schemeClr val="folHlink"/>
                </a:solidFill>
              </a:rPr>
              <a:t>数据抽象</a:t>
            </a:r>
            <a:r>
              <a:rPr lang="zh-CN" altLang="en-US" sz="2800" dirty="0" smtClean="0"/>
              <a:t>。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dirty="0"/>
              <a:t>对象的特征由相应的</a:t>
            </a:r>
            <a:r>
              <a:rPr lang="zh-CN" altLang="en-US" sz="2800" dirty="0">
                <a:solidFill>
                  <a:srgbClr val="FFC000"/>
                </a:solidFill>
              </a:rPr>
              <a:t>类</a:t>
            </a:r>
            <a:r>
              <a:rPr lang="zh-CN" altLang="en-US" sz="2800" dirty="0"/>
              <a:t>来描述，一个类描述的对象特征可以从其它的类获得（</a:t>
            </a:r>
            <a:r>
              <a:rPr lang="zh-CN" altLang="en-US" sz="2800" dirty="0">
                <a:solidFill>
                  <a:srgbClr val="FFC000"/>
                </a:solidFill>
              </a:rPr>
              <a:t>继承</a:t>
            </a:r>
            <a:r>
              <a:rPr lang="zh-CN" altLang="en-US" sz="2800" dirty="0"/>
              <a:t>）。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dirty="0"/>
              <a:t>程序的执行过程体现为各个对象之间相互发送和处理</a:t>
            </a:r>
            <a:r>
              <a:rPr lang="zh-CN" altLang="en-US" sz="2800" dirty="0">
                <a:solidFill>
                  <a:srgbClr val="FFC000"/>
                </a:solidFill>
              </a:rPr>
              <a:t>消息</a:t>
            </a:r>
            <a:r>
              <a:rPr lang="zh-CN" altLang="en-US" sz="2800" dirty="0"/>
              <a:t>。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dirty="0"/>
              <a:t>在面向对象程序中，数据表现为对象的属性，对数据的操作是</a:t>
            </a:r>
            <a:r>
              <a:rPr lang="zh-CN" altLang="en-US" sz="2800" dirty="0" smtClean="0"/>
              <a:t>通过向包含数据的对象发送消息之后调用对象类提供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操作来实现的。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1112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函数式与逻辑式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785225" cy="5256931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dirty="0" smtClean="0">
                <a:solidFill>
                  <a:schemeClr val="folHlink"/>
                </a:solidFill>
              </a:rPr>
              <a:t>函数式程序设计</a:t>
            </a:r>
            <a:endParaRPr lang="en-US" altLang="zh-CN" sz="2800" dirty="0" smtClean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400" dirty="0" smtClean="0"/>
              <a:t>围绕</a:t>
            </a:r>
            <a:r>
              <a:rPr lang="zh-CN" altLang="en-US" sz="2400" dirty="0" smtClean="0">
                <a:solidFill>
                  <a:srgbClr val="FFC000"/>
                </a:solidFill>
              </a:rPr>
              <a:t>函数</a:t>
            </a:r>
            <a:r>
              <a:rPr lang="zh-CN" altLang="en-US" sz="2400" dirty="0" smtClean="0"/>
              <a:t>来进行的，计算过程体现为一系列的</a:t>
            </a:r>
            <a:r>
              <a:rPr lang="zh-CN" altLang="en-US" sz="2400" dirty="0" smtClean="0">
                <a:solidFill>
                  <a:srgbClr val="FFC000"/>
                </a:solidFill>
              </a:rPr>
              <a:t>函数应用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Function Application</a:t>
            </a:r>
            <a:r>
              <a:rPr lang="zh-CN" altLang="en-US" sz="2400" dirty="0" smtClean="0"/>
              <a:t>），它基于了递归函数理论和</a:t>
            </a:r>
            <a:r>
              <a:rPr lang="en-US" altLang="zh-CN" sz="2400" dirty="0" smtClean="0"/>
              <a:t>lambda</a:t>
            </a:r>
            <a:r>
              <a:rPr lang="zh-CN" altLang="en-US" sz="2400" dirty="0" smtClean="0"/>
              <a:t>演算，其中，函数也被作为值来看待，即，函数的参数和计算结果也可以是函数。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dirty="0" smtClean="0">
                <a:solidFill>
                  <a:schemeClr val="folHlink"/>
                </a:solidFill>
              </a:rPr>
              <a:t>逻辑式程序设计</a:t>
            </a:r>
            <a:endParaRPr lang="en-US" altLang="zh-CN" sz="2800" dirty="0" smtClean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400" dirty="0" smtClean="0"/>
              <a:t>把程序组织成一组</a:t>
            </a:r>
            <a:r>
              <a:rPr lang="zh-CN" altLang="en-US" sz="2400" dirty="0" smtClean="0">
                <a:solidFill>
                  <a:srgbClr val="FFC000"/>
                </a:solidFill>
              </a:rPr>
              <a:t>事实</a:t>
            </a:r>
            <a:r>
              <a:rPr lang="zh-CN" altLang="en-US" sz="2400" dirty="0" smtClean="0"/>
              <a:t>和一组</a:t>
            </a:r>
            <a:r>
              <a:rPr lang="zh-CN" altLang="en-US" sz="2400" dirty="0" smtClean="0">
                <a:solidFill>
                  <a:srgbClr val="FFC000"/>
                </a:solidFill>
              </a:rPr>
              <a:t>推理规则</a:t>
            </a:r>
            <a:r>
              <a:rPr lang="zh-CN" altLang="en-US" sz="2400" dirty="0" smtClean="0"/>
              <a:t>，在事实基础上运用推理规则来实施计算，它基于的是谓词演算（</a:t>
            </a:r>
            <a:r>
              <a:rPr lang="en-US" altLang="zh-CN" sz="2200" dirty="0" smtClean="0"/>
              <a:t>Predicate Calculus</a:t>
            </a:r>
            <a:r>
              <a:rPr lang="zh-CN" altLang="en-US" sz="2400" dirty="0" smtClean="0"/>
              <a:t>）。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dirty="0"/>
              <a:t>上述两种程序设计</a:t>
            </a:r>
            <a:r>
              <a:rPr lang="zh-CN" altLang="en-US" sz="2800" dirty="0" smtClean="0"/>
              <a:t>范式</a:t>
            </a:r>
            <a:endParaRPr lang="en-US" altLang="zh-CN" sz="2800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400" dirty="0" smtClean="0"/>
              <a:t>有</a:t>
            </a:r>
            <a:r>
              <a:rPr lang="zh-CN" altLang="en-US" sz="2400" dirty="0"/>
              <a:t>良好的数学理论支持，易于保证程序的</a:t>
            </a:r>
            <a:r>
              <a:rPr lang="zh-CN" altLang="en-US" sz="2400" dirty="0" smtClean="0"/>
              <a:t>正确性。</a:t>
            </a:r>
            <a:endParaRPr lang="en-US" altLang="zh-CN" sz="2400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400" dirty="0" smtClean="0"/>
              <a:t>设计</a:t>
            </a:r>
            <a:r>
              <a:rPr lang="zh-CN" altLang="en-US" sz="2400" dirty="0"/>
              <a:t>出的程序比较精炼和具有潜在的并行性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400" dirty="0" smtClean="0"/>
              <a:t>适合于</a:t>
            </a:r>
            <a:r>
              <a:rPr lang="zh-CN" altLang="en-US" sz="2400" dirty="0"/>
              <a:t>需要</a:t>
            </a:r>
            <a:r>
              <a:rPr lang="zh-CN" altLang="en-US" sz="2400" dirty="0" smtClean="0"/>
              <a:t>大量地进行</a:t>
            </a:r>
            <a:r>
              <a:rPr lang="zh-CN" altLang="en-US" sz="2400" dirty="0"/>
              <a:t>复杂的</a:t>
            </a:r>
            <a:r>
              <a:rPr lang="zh-CN" altLang="en-US" sz="2400" dirty="0">
                <a:solidFill>
                  <a:srgbClr val="FFC000"/>
                </a:solidFill>
              </a:rPr>
              <a:t>符号处理</a:t>
            </a:r>
            <a:r>
              <a:rPr lang="zh-CN" altLang="en-US" sz="2400" dirty="0"/>
              <a:t>（非数值计算）的人工智能领域的应用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e">
  <a:themeElements>
    <a:clrScheme name="Globe 9">
      <a:dk1>
        <a:srgbClr val="003B76"/>
      </a:dk1>
      <a:lt1>
        <a:srgbClr val="FFFFFF"/>
      </a:lt1>
      <a:dk2>
        <a:srgbClr val="0066CC"/>
      </a:dk2>
      <a:lt2>
        <a:srgbClr val="FFFF00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  <a:txDef>
      <a:spPr bwMode="auto">
        <a:noFill/>
        <a:ln>
          <a:noFill/>
        </a:ln>
        <a:effectLst/>
        <a:extLst/>
      </a:spPr>
      <a:bodyPr/>
      <a:lstStyle>
        <a:defPPr eaLnBrk="1" hangingPunct="1">
          <a:lnSpc>
            <a:spcPct val="90000"/>
          </a:lnSpc>
          <a:defRPr sz="280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tx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9">
        <a:dk1>
          <a:srgbClr val="003B76"/>
        </a:dk1>
        <a:lt1>
          <a:srgbClr val="FFFFFF"/>
        </a:lt1>
        <a:dk2>
          <a:srgbClr val="0066CC"/>
        </a:dk2>
        <a:lt2>
          <a:srgbClr val="FFFF00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20869</TotalTime>
  <Words>1657</Words>
  <Application>Microsoft Office PowerPoint</Application>
  <PresentationFormat>全屏显示(4:3)</PresentationFormat>
  <Paragraphs>169</Paragraphs>
  <Slides>23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宋体</vt:lpstr>
      <vt:lpstr>Arial</vt:lpstr>
      <vt:lpstr>Verdana</vt:lpstr>
      <vt:lpstr>Wingdings</vt:lpstr>
      <vt:lpstr>Globe</vt:lpstr>
      <vt:lpstr>程序设计概述</vt:lpstr>
      <vt:lpstr>主要内容</vt:lpstr>
      <vt:lpstr>程序（Program）</vt:lpstr>
      <vt:lpstr>程序设计（Programming）</vt:lpstr>
      <vt:lpstr>程序设计范式 </vt:lpstr>
      <vt:lpstr>PowerPoint 演示文稿</vt:lpstr>
      <vt:lpstr>过程式程序设计</vt:lpstr>
      <vt:lpstr>对象式（面向对象） 程序设计</vt:lpstr>
      <vt:lpstr>函数式与逻辑式 </vt:lpstr>
      <vt:lpstr>程序设计步骤</vt:lpstr>
      <vt:lpstr>程序设计步骤（续1）</vt:lpstr>
      <vt:lpstr>程序设计步骤（续2）</vt:lpstr>
      <vt:lpstr>程序设计语言 </vt:lpstr>
      <vt:lpstr>低级语言</vt:lpstr>
      <vt:lpstr>高级语言</vt:lpstr>
      <vt:lpstr>低级语言与高级语言程序的比较</vt:lpstr>
      <vt:lpstr>PowerPoint 演示文稿</vt:lpstr>
      <vt:lpstr>高级语言的翻译</vt:lpstr>
      <vt:lpstr>PowerPoint 演示文稿</vt:lpstr>
      <vt:lpstr>高级语言的分类</vt:lpstr>
      <vt:lpstr>PowerPoint 演示文稿</vt:lpstr>
      <vt:lpstr>语言的设计和实现</vt:lpstr>
      <vt:lpstr>PowerPoint 演示文稿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概述</dc:title>
  <dc:creator>Chen Jiajun</dc:creator>
  <cp:lastModifiedBy>Chen Jiajun</cp:lastModifiedBy>
  <cp:revision>474</cp:revision>
  <dcterms:created xsi:type="dcterms:W3CDTF">2004-08-24T14:17:49Z</dcterms:created>
  <dcterms:modified xsi:type="dcterms:W3CDTF">2023-09-14T03:02:51Z</dcterms:modified>
</cp:coreProperties>
</file>