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313" r:id="rId2"/>
    <p:sldId id="312" r:id="rId3"/>
    <p:sldId id="258" r:id="rId4"/>
    <p:sldId id="332" r:id="rId5"/>
    <p:sldId id="260" r:id="rId6"/>
    <p:sldId id="259" r:id="rId7"/>
    <p:sldId id="261" r:id="rId8"/>
    <p:sldId id="262" r:id="rId9"/>
    <p:sldId id="319" r:id="rId10"/>
    <p:sldId id="326" r:id="rId11"/>
    <p:sldId id="263" r:id="rId12"/>
    <p:sldId id="264" r:id="rId13"/>
    <p:sldId id="270" r:id="rId14"/>
    <p:sldId id="271" r:id="rId15"/>
    <p:sldId id="323" r:id="rId16"/>
    <p:sldId id="272" r:id="rId17"/>
    <p:sldId id="273" r:id="rId18"/>
    <p:sldId id="274" r:id="rId19"/>
    <p:sldId id="320" r:id="rId20"/>
    <p:sldId id="277" r:id="rId21"/>
    <p:sldId id="278" r:id="rId22"/>
    <p:sldId id="279" r:id="rId23"/>
    <p:sldId id="280" r:id="rId24"/>
    <p:sldId id="281" r:id="rId25"/>
    <p:sldId id="282" r:id="rId26"/>
    <p:sldId id="314" r:id="rId27"/>
    <p:sldId id="285" r:id="rId28"/>
    <p:sldId id="325" r:id="rId29"/>
    <p:sldId id="286" r:id="rId30"/>
    <p:sldId id="287" r:id="rId31"/>
    <p:sldId id="288" r:id="rId32"/>
    <p:sldId id="340" r:id="rId33"/>
    <p:sldId id="289" r:id="rId34"/>
    <p:sldId id="337" r:id="rId35"/>
    <p:sldId id="338" r:id="rId36"/>
    <p:sldId id="336" r:id="rId37"/>
    <p:sldId id="291" r:id="rId38"/>
    <p:sldId id="292" r:id="rId39"/>
    <p:sldId id="293" r:id="rId40"/>
    <p:sldId id="294" r:id="rId41"/>
    <p:sldId id="305" r:id="rId42"/>
    <p:sldId id="298" r:id="rId43"/>
    <p:sldId id="299" r:id="rId44"/>
    <p:sldId id="304" r:id="rId45"/>
    <p:sldId id="306" r:id="rId46"/>
    <p:sldId id="324" r:id="rId47"/>
    <p:sldId id="308" r:id="rId48"/>
    <p:sldId id="307" r:id="rId49"/>
    <p:sldId id="339" r:id="rId50"/>
    <p:sldId id="311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E3D7C"/>
    <a:srgbClr val="193265"/>
    <a:srgbClr val="203F7E"/>
    <a:srgbClr val="2850A0"/>
    <a:srgbClr val="23468D"/>
    <a:srgbClr val="0033CC"/>
    <a:srgbClr val="244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83" autoAdjust="0"/>
    <p:restoredTop sz="94676" autoAdjust="0"/>
  </p:normalViewPr>
  <p:slideViewPr>
    <p:cSldViewPr>
      <p:cViewPr varScale="1">
        <p:scale>
          <a:sx n="91" d="100"/>
          <a:sy n="91" d="100"/>
        </p:scale>
        <p:origin x="104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9 w 717"/>
                <a:gd name="T1" fmla="*/ 845 h 845"/>
                <a:gd name="T2" fmla="*/ 749 w 717"/>
                <a:gd name="T3" fmla="*/ 821 h 845"/>
                <a:gd name="T4" fmla="*/ 606 w 717"/>
                <a:gd name="T5" fmla="*/ 605 h 845"/>
                <a:gd name="T6" fmla="*/ 422 w 717"/>
                <a:gd name="T7" fmla="*/ 396 h 845"/>
                <a:gd name="T8" fmla="*/ 237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5 w 717"/>
                <a:gd name="T15" fmla="*/ 198 h 845"/>
                <a:gd name="T16" fmla="*/ 416 w 717"/>
                <a:gd name="T17" fmla="*/ 408 h 845"/>
                <a:gd name="T18" fmla="*/ 600 w 717"/>
                <a:gd name="T19" fmla="*/ 623 h 845"/>
                <a:gd name="T20" fmla="*/ 749 w 717"/>
                <a:gd name="T21" fmla="*/ 845 h 845"/>
                <a:gd name="T22" fmla="*/ 74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3 w 407"/>
                <a:gd name="T1" fmla="*/ 414 h 414"/>
                <a:gd name="T2" fmla="*/ 423 w 407"/>
                <a:gd name="T3" fmla="*/ 396 h 414"/>
                <a:gd name="T4" fmla="*/ 238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32 w 407"/>
                <a:gd name="T13" fmla="*/ 204 h 414"/>
                <a:gd name="T14" fmla="*/ 423 w 407"/>
                <a:gd name="T15" fmla="*/ 414 h 414"/>
                <a:gd name="T16" fmla="*/ 423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8 w 586"/>
                <a:gd name="T1" fmla="*/ 0 h 599"/>
                <a:gd name="T2" fmla="*/ 600 w 586"/>
                <a:gd name="T3" fmla="*/ 0 h 599"/>
                <a:gd name="T4" fmla="*/ 423 w 586"/>
                <a:gd name="T5" fmla="*/ 132 h 599"/>
                <a:gd name="T6" fmla="*/ 273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3 w 586"/>
                <a:gd name="T17" fmla="*/ 282 h 599"/>
                <a:gd name="T18" fmla="*/ 429 w 586"/>
                <a:gd name="T19" fmla="*/ 138 h 599"/>
                <a:gd name="T20" fmla="*/ 618 w 586"/>
                <a:gd name="T21" fmla="*/ 0 h 599"/>
                <a:gd name="T22" fmla="*/ 61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5 w 269"/>
                <a:gd name="T1" fmla="*/ 0 h 252"/>
                <a:gd name="T2" fmla="*/ 267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5 w 269"/>
                <a:gd name="T15" fmla="*/ 0 h 252"/>
                <a:gd name="T16" fmla="*/ 285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19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172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7E385-AA97-4CF8-ABE6-28436E9427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9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8A12C-FC5E-43C5-8E58-9CACF5EFDA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22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4294F-FA12-4769-A9EE-7DA26D1023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2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84836-471C-40FC-973D-A52DA3453B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62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E6F58-6184-486F-9A40-F7DEA1CDE6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85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02D3E-9112-499D-A7E0-A2FE0407E0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60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19DC6-4EBE-4CB3-85E3-8C1F871EF1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973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C8FBE-CFF8-4426-BCF8-F60BAF7B58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4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11446-A4D1-4689-9779-64260C79EA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884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836F4-0504-4FAF-8D40-C9904BFE7F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11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BB864-7171-4050-8079-9F5AAEECA8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28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90000">
              <a:srgbClr val="002C58"/>
            </a:gs>
            <a:gs pos="0">
              <a:schemeClr val="bg1">
                <a:lumMod val="75000"/>
              </a:schemeClr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70659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660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661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70663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664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665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666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667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668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669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670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671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672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673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674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675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0676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677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678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9 w 717"/>
                <a:gd name="T1" fmla="*/ 845 h 845"/>
                <a:gd name="T2" fmla="*/ 749 w 717"/>
                <a:gd name="T3" fmla="*/ 821 h 845"/>
                <a:gd name="T4" fmla="*/ 606 w 717"/>
                <a:gd name="T5" fmla="*/ 605 h 845"/>
                <a:gd name="T6" fmla="*/ 422 w 717"/>
                <a:gd name="T7" fmla="*/ 396 h 845"/>
                <a:gd name="T8" fmla="*/ 237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5 w 717"/>
                <a:gd name="T15" fmla="*/ 198 h 845"/>
                <a:gd name="T16" fmla="*/ 416 w 717"/>
                <a:gd name="T17" fmla="*/ 408 h 845"/>
                <a:gd name="T18" fmla="*/ 600 w 717"/>
                <a:gd name="T19" fmla="*/ 623 h 845"/>
                <a:gd name="T20" fmla="*/ 749 w 717"/>
                <a:gd name="T21" fmla="*/ 845 h 845"/>
                <a:gd name="T22" fmla="*/ 749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3 w 407"/>
                <a:gd name="T1" fmla="*/ 414 h 414"/>
                <a:gd name="T2" fmla="*/ 423 w 407"/>
                <a:gd name="T3" fmla="*/ 396 h 414"/>
                <a:gd name="T4" fmla="*/ 238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32 w 407"/>
                <a:gd name="T13" fmla="*/ 204 h 414"/>
                <a:gd name="T14" fmla="*/ 423 w 407"/>
                <a:gd name="T15" fmla="*/ 414 h 414"/>
                <a:gd name="T16" fmla="*/ 423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1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8 w 586"/>
                <a:gd name="T1" fmla="*/ 0 h 599"/>
                <a:gd name="T2" fmla="*/ 600 w 586"/>
                <a:gd name="T3" fmla="*/ 0 h 599"/>
                <a:gd name="T4" fmla="*/ 423 w 586"/>
                <a:gd name="T5" fmla="*/ 132 h 599"/>
                <a:gd name="T6" fmla="*/ 273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3 w 586"/>
                <a:gd name="T17" fmla="*/ 282 h 599"/>
                <a:gd name="T18" fmla="*/ 429 w 586"/>
                <a:gd name="T19" fmla="*/ 138 h 599"/>
                <a:gd name="T20" fmla="*/ 618 w 586"/>
                <a:gd name="T21" fmla="*/ 0 h 599"/>
                <a:gd name="T22" fmla="*/ 618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5 w 269"/>
                <a:gd name="T1" fmla="*/ 0 h 252"/>
                <a:gd name="T2" fmla="*/ 267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5 w 269"/>
                <a:gd name="T15" fmla="*/ 0 h 252"/>
                <a:gd name="T16" fmla="*/ 285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695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0696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97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98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fld id="{56B726B6-D328-40A2-B22E-2BF837B420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069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4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smtClean="0"/>
              <a:t>二、简单</a:t>
            </a:r>
            <a:r>
              <a:rPr lang="zh-CN" altLang="en-US" sz="4800" dirty="0"/>
              <a:t>数据的</a:t>
            </a:r>
            <a:r>
              <a:rPr lang="zh-CN" altLang="en-US" sz="4800" dirty="0" smtClean="0"/>
              <a:t>描述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000" dirty="0" smtClean="0"/>
              <a:t>−−</a:t>
            </a:r>
            <a:r>
              <a:rPr lang="zh-CN" altLang="en-US" sz="4000" dirty="0"/>
              <a:t>基本数据类型和表达式</a:t>
            </a:r>
            <a:endParaRPr lang="zh-CN" alt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3886200"/>
            <a:ext cx="6728792" cy="1752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（</a:t>
            </a:r>
            <a:r>
              <a:rPr lang="zh-CN" altLang="en-US"/>
              <a:t>基础部分</a:t>
            </a:r>
            <a:r>
              <a:rPr lang="zh-CN" altLang="en-US" smtClean="0"/>
              <a:t>）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无符号整数类型的用途：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/>
              <a:t>表示</a:t>
            </a:r>
            <a:r>
              <a:rPr lang="zh-CN" altLang="en-US" dirty="0">
                <a:solidFill>
                  <a:srgbClr val="FFC000"/>
                </a:solidFill>
              </a:rPr>
              <a:t>更大的</a:t>
            </a:r>
            <a:r>
              <a:rPr lang="zh-CN" altLang="en-US" dirty="0" smtClean="0"/>
              <a:t>正整数（可</a:t>
            </a:r>
            <a:r>
              <a:rPr lang="zh-CN" altLang="en-US" dirty="0"/>
              <a:t>表示的最大正整数比相应的有符号整数</a:t>
            </a:r>
            <a:r>
              <a:rPr lang="zh-CN" altLang="en-US" dirty="0" smtClean="0"/>
              <a:t>类型大约大一倍</a:t>
            </a:r>
            <a:r>
              <a:rPr lang="zh-CN" altLang="en-US" dirty="0"/>
              <a:t>） 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能</a:t>
            </a:r>
            <a:r>
              <a:rPr lang="zh-CN" altLang="en-US" dirty="0"/>
              <a:t>对</a:t>
            </a:r>
            <a:r>
              <a:rPr lang="zh-CN" altLang="en-US" dirty="0">
                <a:solidFill>
                  <a:schemeClr val="folHlink"/>
                </a:solidFill>
              </a:rPr>
              <a:t>非负</a:t>
            </a:r>
            <a:r>
              <a:rPr lang="zh-CN" altLang="en-US" dirty="0"/>
              <a:t>整数专门进行描述，在一些情况</a:t>
            </a:r>
            <a:r>
              <a:rPr lang="zh-CN" altLang="en-US" dirty="0" smtClean="0"/>
              <a:t>下可以</a:t>
            </a:r>
            <a:r>
              <a:rPr lang="zh-CN" altLang="en-US" dirty="0"/>
              <a:t>提高程序的可靠性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/>
              <a:t>表示</a:t>
            </a:r>
            <a:r>
              <a:rPr lang="zh-CN" altLang="en-US" dirty="0" smtClean="0"/>
              <a:t>一些</a:t>
            </a:r>
            <a:r>
              <a:rPr lang="zh-CN" altLang="en-US" dirty="0" smtClean="0">
                <a:solidFill>
                  <a:srgbClr val="FFC000"/>
                </a:solidFill>
              </a:rPr>
              <a:t>非</a:t>
            </a:r>
            <a:r>
              <a:rPr lang="zh-CN" altLang="en-US" dirty="0">
                <a:solidFill>
                  <a:srgbClr val="FFC000"/>
                </a:solidFill>
              </a:rPr>
              <a:t>数值</a:t>
            </a:r>
            <a:r>
              <a:rPr lang="zh-CN" altLang="en-US" dirty="0"/>
              <a:t>数据（如由二进制位构成的设备的状态数据以及图像的位图数据等）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缺陷：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对减法操作不是封闭的！（两个无符号整数相减，结果可能不是无符号整数）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5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实数类型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196752"/>
            <a:ext cx="8748713" cy="5544616"/>
          </a:xfrm>
        </p:spPr>
        <p:txBody>
          <a:bodyPr>
            <a:normAutofit fontScale="85000" lnSpcReduction="20000"/>
          </a:bodyPr>
          <a:lstStyle/>
          <a:p>
            <a:pPr marL="354013" indent="-354013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实数类型（又称浮点型</a:t>
            </a:r>
            <a:r>
              <a:rPr lang="zh-CN" altLang="en-US" dirty="0"/>
              <a:t>），通常用于</a:t>
            </a:r>
            <a:r>
              <a:rPr lang="zh-CN" altLang="en-US" dirty="0" smtClean="0"/>
              <a:t>描述</a:t>
            </a:r>
            <a:r>
              <a:rPr lang="zh-CN" altLang="en-US" dirty="0" smtClean="0">
                <a:solidFill>
                  <a:schemeClr val="folHlink"/>
                </a:solidFill>
              </a:rPr>
              <a:t>实数</a:t>
            </a:r>
            <a:r>
              <a:rPr lang="zh-CN" altLang="en-US" dirty="0" smtClean="0"/>
              <a:t>。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根据精度把实数类型分为：</a:t>
            </a:r>
          </a:p>
          <a:p>
            <a:pPr marL="1076325" lvl="1" indent="-276225" eaLnBrk="1" hangingPunct="1"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float </a:t>
            </a:r>
            <a:r>
              <a:rPr lang="zh-CN" altLang="en-US" dirty="0" smtClean="0"/>
              <a:t>（单精度型）</a:t>
            </a:r>
          </a:p>
          <a:p>
            <a:pPr marL="1076325" lvl="1" indent="-276225" eaLnBrk="1" hangingPunct="1"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（双精度型）</a:t>
            </a:r>
          </a:p>
          <a:p>
            <a:pPr marL="1076325" lvl="1" indent="-276225" eaLnBrk="1" hangingPunct="1"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long double</a:t>
            </a:r>
            <a:r>
              <a:rPr lang="zh-CN" altLang="en-US" dirty="0" smtClean="0"/>
              <a:t>（长双精度型）</a:t>
            </a:r>
          </a:p>
          <a:p>
            <a:pPr marL="354013" indent="-354013" eaLnBrk="1" hangingPunct="1">
              <a:buFont typeface="Wingdings" pitchFamily="2" charset="2"/>
              <a:buNone/>
              <a:defRPr/>
            </a:pPr>
            <a:r>
              <a:rPr lang="zh-CN" altLang="en-US" sz="2400" dirty="0" smtClean="0">
                <a:solidFill>
                  <a:schemeClr val="tx2"/>
                </a:solidFill>
              </a:rPr>
              <a:t>	</a:t>
            </a:r>
            <a:r>
              <a:rPr lang="zh-CN" altLang="en-US" sz="2400" dirty="0" smtClean="0">
                <a:latin typeface="Arial"/>
              </a:rPr>
              <a:t>“</a:t>
            </a:r>
            <a:r>
              <a:rPr lang="en-US" altLang="zh-CN" sz="2400" dirty="0" smtClean="0"/>
              <a:t>float</a:t>
            </a:r>
            <a:r>
              <a:rPr lang="en-US" altLang="zh-CN" sz="2400" dirty="0" smtClean="0">
                <a:latin typeface="Arial"/>
              </a:rPr>
              <a:t>”</a:t>
            </a:r>
            <a:r>
              <a:rPr lang="zh-CN" altLang="en-US" sz="2400" dirty="0" smtClean="0"/>
              <a:t>的范围 ＜ </a:t>
            </a:r>
            <a:r>
              <a:rPr lang="zh-CN" altLang="en-US" sz="2400" dirty="0" smtClean="0">
                <a:latin typeface="Arial"/>
              </a:rPr>
              <a:t>“</a:t>
            </a:r>
            <a:r>
              <a:rPr lang="en-US" altLang="zh-CN" sz="2400" dirty="0" smtClean="0"/>
              <a:t>double</a:t>
            </a:r>
            <a:r>
              <a:rPr lang="en-US" altLang="zh-CN" sz="2400" dirty="0" smtClean="0">
                <a:latin typeface="Arial"/>
              </a:rPr>
              <a:t>”</a:t>
            </a:r>
            <a:r>
              <a:rPr lang="zh-CN" altLang="en-US" sz="2400" dirty="0" smtClean="0"/>
              <a:t>的范围 </a:t>
            </a:r>
            <a:r>
              <a:rPr lang="zh-CN" altLang="en-US" sz="2400" dirty="0" smtClean="0">
                <a:solidFill>
                  <a:srgbClr val="FFC000"/>
                </a:solidFill>
              </a:rPr>
              <a:t>≤</a:t>
            </a:r>
            <a:r>
              <a:rPr lang="zh-CN" altLang="en-US" sz="2400" dirty="0" smtClean="0"/>
              <a:t> </a:t>
            </a:r>
            <a:r>
              <a:rPr lang="zh-CN" altLang="en-US" sz="2400" dirty="0" smtClean="0">
                <a:latin typeface="Arial"/>
              </a:rPr>
              <a:t>“</a:t>
            </a:r>
            <a:r>
              <a:rPr lang="en-US" altLang="zh-CN" sz="2400" dirty="0" smtClean="0"/>
              <a:t>long double</a:t>
            </a:r>
            <a:r>
              <a:rPr lang="en-US" altLang="zh-CN" sz="2400" dirty="0" smtClean="0">
                <a:latin typeface="Arial"/>
              </a:rPr>
              <a:t>”</a:t>
            </a:r>
            <a:r>
              <a:rPr lang="zh-CN" altLang="en-US" sz="2400" dirty="0" smtClean="0"/>
              <a:t>的范围</a:t>
            </a:r>
          </a:p>
          <a:p>
            <a:pPr marL="276225" indent="-276225" eaLnBrk="1" hangingPunct="1">
              <a:defRPr/>
            </a:pPr>
            <a:r>
              <a:rPr lang="zh-CN" altLang="en-US" dirty="0"/>
              <a:t>在计算机内部，上述实数类型的值采用固定长度的浮点表示：</a:t>
            </a:r>
          </a:p>
          <a:p>
            <a:pPr marL="1076325" lvl="1" indent="-276225" eaLnBrk="1" hangingPunct="1">
              <a:defRPr/>
            </a:pPr>
            <a:r>
              <a:rPr lang="en-US" altLang="zh-CN" dirty="0"/>
              <a:t>float</a:t>
            </a:r>
            <a:r>
              <a:rPr lang="zh-CN" altLang="en-US" dirty="0"/>
              <a:t>占</a:t>
            </a:r>
            <a:r>
              <a:rPr lang="en-US" altLang="zh-CN" dirty="0"/>
              <a:t>4</a:t>
            </a:r>
            <a:r>
              <a:rPr lang="zh-CN" altLang="en-US" dirty="0"/>
              <a:t>个字节（</a:t>
            </a:r>
            <a:r>
              <a:rPr lang="en-US" altLang="zh-CN" sz="2200" dirty="0"/>
              <a:t>-3.402823466×10</a:t>
            </a:r>
            <a:r>
              <a:rPr lang="en-US" altLang="zh-CN" sz="2200" baseline="30000" dirty="0"/>
              <a:t>38</a:t>
            </a:r>
            <a:r>
              <a:rPr lang="zh-CN" altLang="en-US" sz="2200" dirty="0"/>
              <a:t>～</a:t>
            </a:r>
            <a:r>
              <a:rPr lang="en-US" altLang="zh-CN" sz="2200" dirty="0"/>
              <a:t>3.402823466×10</a:t>
            </a:r>
            <a:r>
              <a:rPr lang="en-US" altLang="zh-CN" sz="2200" baseline="30000" dirty="0"/>
              <a:t>38</a:t>
            </a:r>
            <a:r>
              <a:rPr lang="zh-CN" altLang="en-US" dirty="0"/>
              <a:t>）</a:t>
            </a:r>
          </a:p>
          <a:p>
            <a:pPr marL="1076325" lvl="1" indent="-276225" eaLnBrk="1" hangingPunct="1">
              <a:defRPr/>
            </a:pPr>
            <a:r>
              <a:rPr lang="en-US" altLang="zh-CN" dirty="0"/>
              <a:t>double</a:t>
            </a:r>
            <a:r>
              <a:rPr lang="zh-CN" altLang="en-US" dirty="0"/>
              <a:t>占</a:t>
            </a:r>
            <a:r>
              <a:rPr lang="en-US" altLang="zh-CN" dirty="0"/>
              <a:t>8</a:t>
            </a:r>
            <a:r>
              <a:rPr lang="zh-CN" altLang="en-US" dirty="0"/>
              <a:t>个字节（</a:t>
            </a:r>
            <a:r>
              <a:rPr lang="en-US" altLang="zh-CN" sz="2200" dirty="0"/>
              <a:t>-1.7976931348623158×10</a:t>
            </a:r>
            <a:r>
              <a:rPr lang="en-US" altLang="zh-CN" sz="2200" baseline="30000" dirty="0"/>
              <a:t>308</a:t>
            </a:r>
            <a:r>
              <a:rPr lang="zh-CN" altLang="en-US" sz="2200" dirty="0"/>
              <a:t>～</a:t>
            </a:r>
            <a:r>
              <a:rPr lang="en-US" altLang="zh-CN" sz="2200" dirty="0"/>
              <a:t>1.7976931348623158×10</a:t>
            </a:r>
            <a:r>
              <a:rPr lang="en-US" altLang="zh-CN" sz="2200" baseline="30000" dirty="0"/>
              <a:t>308</a:t>
            </a:r>
            <a:r>
              <a:rPr lang="zh-CN" altLang="en-US" dirty="0"/>
              <a:t>）</a:t>
            </a:r>
          </a:p>
          <a:p>
            <a:pPr marL="1076325" lvl="1" indent="-276225" eaLnBrk="1" hangingPunct="1">
              <a:defRPr/>
            </a:pPr>
            <a:r>
              <a:rPr lang="en-US" altLang="zh-CN" dirty="0"/>
              <a:t>long double</a:t>
            </a:r>
            <a:r>
              <a:rPr lang="zh-CN" altLang="en-US" dirty="0"/>
              <a:t>占</a:t>
            </a:r>
            <a:r>
              <a:rPr lang="en-US" altLang="zh-CN" dirty="0"/>
              <a:t>8</a:t>
            </a:r>
            <a:r>
              <a:rPr lang="zh-CN" altLang="en-US" dirty="0"/>
              <a:t>个或</a:t>
            </a:r>
            <a:r>
              <a:rPr lang="en-US" altLang="zh-CN" dirty="0"/>
              <a:t>10</a:t>
            </a:r>
            <a:r>
              <a:rPr lang="zh-CN" altLang="en-US" dirty="0"/>
              <a:t>个字节（由具体的实现决定）</a:t>
            </a:r>
            <a:endParaRPr lang="en-US" altLang="zh-CN" dirty="0"/>
          </a:p>
          <a:p>
            <a:pPr marL="276225" indent="-276225" eaLnBrk="1" hangingPunct="1"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注意：</a:t>
            </a:r>
            <a:r>
              <a:rPr lang="zh-CN" altLang="en-US" dirty="0" smtClean="0"/>
              <a:t>有些实数无法用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实数类型精确表示（如</a:t>
            </a:r>
            <a:r>
              <a:rPr lang="en-US" altLang="zh-CN" dirty="0" smtClean="0"/>
              <a:t>0.1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字符类型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485900"/>
            <a:ext cx="8605142" cy="2374900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>
              <a:defRPr/>
            </a:pPr>
            <a:r>
              <a:rPr lang="zh-CN" altLang="en-US" dirty="0" smtClean="0"/>
              <a:t>字符类型通常用于描述</a:t>
            </a:r>
            <a:r>
              <a:rPr lang="zh-CN" altLang="en-US" dirty="0" smtClean="0">
                <a:solidFill>
                  <a:srgbClr val="FFC000"/>
                </a:solidFill>
              </a:rPr>
              <a:t>文字</a:t>
            </a:r>
            <a:r>
              <a:rPr lang="zh-CN" altLang="en-US" dirty="0" smtClean="0"/>
              <a:t>类型数据中的一个</a:t>
            </a:r>
            <a:r>
              <a:rPr lang="zh-CN" altLang="en-US" dirty="0" smtClean="0">
                <a:solidFill>
                  <a:schemeClr val="folHlink"/>
                </a:solidFill>
              </a:rPr>
              <a:t>字符</a:t>
            </a:r>
            <a:r>
              <a:rPr lang="zh-CN" altLang="en-US" dirty="0" smtClean="0"/>
              <a:t>。</a:t>
            </a:r>
          </a:p>
          <a:p>
            <a:pPr marL="533400" indent="-533400" eaLnBrk="1" hangingPunct="1">
              <a:defRPr/>
            </a:pPr>
            <a:r>
              <a:rPr lang="zh-CN" altLang="en-US" dirty="0" smtClean="0"/>
              <a:t>字符在计算机中存储的是它的</a:t>
            </a:r>
            <a:r>
              <a:rPr lang="zh-CN" altLang="en-US" dirty="0" smtClean="0">
                <a:solidFill>
                  <a:schemeClr val="folHlink"/>
                </a:solidFill>
              </a:rPr>
              <a:t>编码</a:t>
            </a:r>
            <a:r>
              <a:rPr lang="zh-CN" altLang="en-US" dirty="0" smtClean="0"/>
              <a:t>。</a:t>
            </a:r>
          </a:p>
          <a:p>
            <a:pPr marL="1076325" lvl="1" indent="-276225" eaLnBrk="1" hangingPunct="1">
              <a:defRPr/>
            </a:pPr>
            <a:r>
              <a:rPr lang="en-US" altLang="zh-CN" dirty="0" smtClean="0"/>
              <a:t>char</a:t>
            </a:r>
            <a:r>
              <a:rPr lang="zh-CN" altLang="en-US" dirty="0" smtClean="0"/>
              <a:t>：用于表示单子节编码的字符。</a:t>
            </a:r>
          </a:p>
          <a:p>
            <a:pPr marL="1076325" lvl="1" indent="-276225" eaLnBrk="1" hangingPunct="1">
              <a:defRPr/>
            </a:pPr>
            <a:r>
              <a:rPr lang="en-US" altLang="zh-CN" dirty="0" err="1" smtClean="0"/>
              <a:t>wchar_t</a:t>
            </a:r>
            <a:r>
              <a:rPr lang="zh-CN" altLang="en-US" dirty="0" smtClean="0"/>
              <a:t>：用于表示多字节编码的字符。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/>
              <a:t>常</a:t>
            </a:r>
            <a:r>
              <a:rPr lang="zh-CN" altLang="en-US" sz="4000" dirty="0"/>
              <a:t>见</a:t>
            </a:r>
            <a:r>
              <a:rPr lang="zh-CN" altLang="en-US" sz="4000" dirty="0" smtClean="0"/>
              <a:t>的字符集及其编码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760"/>
            <a:ext cx="8675688" cy="5113337"/>
          </a:xfrm>
        </p:spPr>
        <p:txBody>
          <a:bodyPr/>
          <a:lstStyle/>
          <a:p>
            <a:pPr marL="354013" indent="-354013" eaLnBrk="1" hangingPunct="1">
              <a:defRPr/>
            </a:pPr>
            <a:r>
              <a:rPr lang="en-US" altLang="zh-CN" dirty="0" smtClean="0"/>
              <a:t> ASCII</a:t>
            </a:r>
            <a:r>
              <a:rPr lang="zh-CN" altLang="en-US" dirty="0" smtClean="0"/>
              <a:t>字符集</a:t>
            </a:r>
          </a:p>
          <a:p>
            <a:pPr marL="1333500" lvl="1" indent="-533400" eaLnBrk="1" hangingPunct="1">
              <a:defRPr/>
            </a:pPr>
            <a:r>
              <a:rPr lang="en-US" altLang="zh-CN" dirty="0" smtClean="0"/>
              <a:t>10</a:t>
            </a:r>
            <a:r>
              <a:rPr lang="zh-CN" altLang="en-US" dirty="0" smtClean="0"/>
              <a:t>个数字</a:t>
            </a:r>
          </a:p>
          <a:p>
            <a:pPr marL="1333500" lvl="1" indent="-533400" eaLnBrk="1" hangingPunct="1">
              <a:defRPr/>
            </a:pPr>
            <a:r>
              <a:rPr lang="en-US" altLang="zh-CN" dirty="0" smtClean="0"/>
              <a:t>52</a:t>
            </a:r>
            <a:r>
              <a:rPr lang="zh-CN" altLang="en-US" dirty="0" smtClean="0"/>
              <a:t>个英文字母（包括大、小写）</a:t>
            </a:r>
          </a:p>
          <a:p>
            <a:pPr marL="1333500" lvl="1" indent="-533400" eaLnBrk="1" hangingPunct="1">
              <a:defRPr/>
            </a:pPr>
            <a:r>
              <a:rPr lang="zh-CN" altLang="en-US" dirty="0" smtClean="0"/>
              <a:t>其它一些常用符号（如标点符号、数学运算符等） </a:t>
            </a:r>
          </a:p>
          <a:p>
            <a:pPr marL="1333500" lvl="1" indent="-533400" eaLnBrk="1" hangingPunct="1">
              <a:defRPr/>
            </a:pPr>
            <a:r>
              <a:rPr lang="zh-CN" altLang="en-US" dirty="0" smtClean="0"/>
              <a:t>采用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位二进制编码表示（占用一个字节），可扩充成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位，最多表示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个字符。</a:t>
            </a:r>
          </a:p>
          <a:p>
            <a:pPr marL="1333500" lvl="1" indent="-533400" eaLnBrk="1" hangingPunct="1">
              <a:defRPr/>
            </a:pPr>
            <a:r>
              <a:rPr lang="en-US" altLang="zh-CN" dirty="0" smtClean="0"/>
              <a:t>0~9</a:t>
            </a:r>
            <a:r>
              <a:rPr lang="zh-CN" altLang="en-US" dirty="0" smtClean="0"/>
              <a:t>十个数字、</a:t>
            </a:r>
            <a:r>
              <a:rPr lang="en-US" altLang="zh-CN" dirty="0" smtClean="0"/>
              <a:t>26</a:t>
            </a:r>
            <a:r>
              <a:rPr lang="zh-CN" altLang="en-US" dirty="0" smtClean="0"/>
              <a:t>个大写英文字母以及</a:t>
            </a:r>
            <a:r>
              <a:rPr lang="en-US" altLang="zh-CN" dirty="0" smtClean="0"/>
              <a:t>26</a:t>
            </a:r>
            <a:r>
              <a:rPr lang="zh-CN" altLang="en-US" dirty="0" smtClean="0"/>
              <a:t>个小写英文字母的编码各自是连续的。</a:t>
            </a:r>
          </a:p>
          <a:p>
            <a:pPr marL="447675" indent="-444500" eaLnBrk="1" hangingPunct="1"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中用</a:t>
            </a:r>
            <a:r>
              <a:rPr lang="en-US" altLang="zh-CN" dirty="0" smtClean="0">
                <a:solidFill>
                  <a:srgbClr val="FFC000"/>
                </a:solidFill>
              </a:rPr>
              <a:t>char</a:t>
            </a:r>
            <a:r>
              <a:rPr lang="zh-CN" altLang="en-US" dirty="0" smtClean="0"/>
              <a:t>类型描述</a:t>
            </a:r>
            <a:r>
              <a:rPr lang="en-US" altLang="zh-CN" dirty="0"/>
              <a:t>ASCII</a:t>
            </a:r>
            <a:r>
              <a:rPr lang="zh-CN" altLang="en-US" dirty="0" smtClean="0"/>
              <a:t>字符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1333500" lvl="1" indent="-533400" eaLnBrk="1" hangingPunct="1"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/>
              <a:t>常见的字符集及其编码（续）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48713" cy="5732462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 Unicode</a:t>
            </a:r>
            <a:r>
              <a:rPr lang="zh-CN" altLang="en-US" sz="2800" dirty="0" smtClean="0"/>
              <a:t>（国际通用字符集）</a:t>
            </a:r>
          </a:p>
          <a:p>
            <a:pPr marL="1333500" lvl="1" indent="-533400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包含大部分语言中的字符</a:t>
            </a:r>
          </a:p>
          <a:p>
            <a:pPr marL="1333500" lvl="1" indent="-533400" eaLnBrk="1" hangingPunct="1">
              <a:lnSpc>
                <a:spcPct val="90000"/>
              </a:lnSpc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～</a:t>
            </a:r>
            <a:r>
              <a:rPr lang="en-US" altLang="zh-CN" sz="2400" dirty="0"/>
              <a:t>4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字节编码</a:t>
            </a:r>
            <a:endParaRPr lang="zh-CN" altLang="en-US" sz="2400" dirty="0"/>
          </a:p>
          <a:p>
            <a:pPr marL="1333500" lvl="1" indent="-533400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C++</a:t>
            </a:r>
            <a:r>
              <a:rPr lang="zh-CN" altLang="en-US" sz="2400" dirty="0" smtClean="0"/>
              <a:t>用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wchar_t</a:t>
            </a:r>
            <a:r>
              <a:rPr lang="zh-CN" altLang="en-US" sz="2400" dirty="0" smtClean="0"/>
              <a:t>描述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GB2312</a:t>
            </a:r>
            <a:r>
              <a:rPr lang="zh-CN" altLang="en-US" sz="2800" dirty="0" smtClean="0"/>
              <a:t>（简体中文字符集）</a:t>
            </a:r>
          </a:p>
          <a:p>
            <a:pPr marL="1333500" lvl="1" indent="-533400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包含</a:t>
            </a:r>
            <a:r>
              <a:rPr lang="zh-CN" altLang="en-US" sz="2400" dirty="0"/>
              <a:t>中文</a:t>
            </a:r>
            <a:r>
              <a:rPr lang="zh-CN" altLang="en-US" sz="2400" dirty="0" smtClean="0"/>
              <a:t>简体和部分繁体汉字字符</a:t>
            </a:r>
            <a:endParaRPr lang="en-US" altLang="zh-CN" sz="2400" dirty="0" smtClean="0"/>
          </a:p>
          <a:p>
            <a:pPr marL="1333500" lvl="1" indent="-533400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个字节编码</a:t>
            </a:r>
          </a:p>
          <a:p>
            <a:pPr marL="1333500" lvl="1" indent="-533400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C++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char</a:t>
            </a:r>
            <a:r>
              <a:rPr lang="zh-CN" altLang="en-US" sz="2400" dirty="0" smtClean="0"/>
              <a:t>描述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Big5</a:t>
            </a:r>
            <a:r>
              <a:rPr lang="zh-CN" altLang="en-US" sz="2800" dirty="0" smtClean="0"/>
              <a:t>（繁体中文字符集）</a:t>
            </a:r>
          </a:p>
          <a:p>
            <a:pPr marL="1333500" lvl="1" indent="-533400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包含台湾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香港繁体</a:t>
            </a:r>
            <a:r>
              <a:rPr lang="zh-CN" altLang="en-US" sz="2400" dirty="0"/>
              <a:t>汉字字符</a:t>
            </a:r>
            <a:endParaRPr lang="en-US" altLang="zh-CN" sz="2400" dirty="0"/>
          </a:p>
          <a:p>
            <a:pPr marL="1333500" lvl="1" indent="-533400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个字节编码</a:t>
            </a:r>
          </a:p>
          <a:p>
            <a:pPr marL="1333500" lvl="1" indent="-533400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C++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char</a:t>
            </a:r>
            <a:r>
              <a:rPr lang="zh-CN" altLang="en-US" sz="2400" dirty="0" smtClean="0"/>
              <a:t>描述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Shift-JIS</a:t>
            </a:r>
            <a:r>
              <a:rPr lang="zh-CN" altLang="en-US" sz="2800" dirty="0" smtClean="0"/>
              <a:t>（日文字符集）</a:t>
            </a:r>
          </a:p>
          <a:p>
            <a:pPr marL="1333500" lvl="1" indent="-533400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包含日语汉字、假名字符</a:t>
            </a:r>
            <a:endParaRPr lang="en-US" altLang="zh-CN" sz="2400" dirty="0"/>
          </a:p>
          <a:p>
            <a:pPr marL="1333500" lvl="1" indent="-533400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个字节编码</a:t>
            </a:r>
          </a:p>
          <a:p>
            <a:pPr marL="1333500" lvl="1" indent="-533400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C++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char</a:t>
            </a:r>
            <a:r>
              <a:rPr lang="zh-CN" altLang="en-US" sz="2400" dirty="0" smtClean="0"/>
              <a:t>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r>
              <a:rPr lang="zh-CN" altLang="en-US" sz="3800" dirty="0" smtClean="0"/>
              <a:t>用</a:t>
            </a:r>
            <a:r>
              <a:rPr lang="en-US" altLang="zh-CN" sz="3800" dirty="0" smtClean="0"/>
              <a:t>char</a:t>
            </a:r>
            <a:r>
              <a:rPr lang="zh-CN" altLang="en-US" sz="3800" dirty="0" smtClean="0"/>
              <a:t>描述比</a:t>
            </a:r>
            <a:r>
              <a:rPr lang="en-US" altLang="zh-CN" sz="3800" dirty="0" smtClean="0"/>
              <a:t>short </a:t>
            </a:r>
            <a:r>
              <a:rPr lang="en-US" altLang="zh-CN" sz="3800" dirty="0" err="1" smtClean="0"/>
              <a:t>int</a:t>
            </a:r>
            <a:r>
              <a:rPr lang="zh-CN" altLang="en-US" sz="3800" dirty="0" smtClean="0"/>
              <a:t>范围更小的整数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由于字符编码</a:t>
            </a:r>
            <a:r>
              <a:rPr lang="zh-CN" altLang="en-US" dirty="0"/>
              <a:t>是个整数，因此，在</a:t>
            </a:r>
            <a:r>
              <a:rPr lang="en-US" altLang="zh-CN" dirty="0"/>
              <a:t>C++</a:t>
            </a:r>
            <a:r>
              <a:rPr lang="zh-CN" altLang="en-US" dirty="0" smtClean="0"/>
              <a:t>中可把</a:t>
            </a:r>
            <a:r>
              <a:rPr lang="en-US" altLang="zh-CN" dirty="0"/>
              <a:t>char</a:t>
            </a:r>
            <a:r>
              <a:rPr lang="zh-CN" altLang="en-US" dirty="0"/>
              <a:t>类型的数据当作比</a:t>
            </a:r>
            <a:r>
              <a:rPr lang="en-US" altLang="zh-CN" dirty="0"/>
              <a:t>short </a:t>
            </a:r>
            <a:r>
              <a:rPr lang="en-US" altLang="zh-CN" dirty="0" err="1"/>
              <a:t>int</a:t>
            </a:r>
            <a:r>
              <a:rPr lang="zh-CN" altLang="en-US" dirty="0"/>
              <a:t>所表示的数值范围更小的整数类型来</a:t>
            </a:r>
            <a:r>
              <a:rPr lang="zh-CN" altLang="en-US" dirty="0" smtClean="0"/>
              <a:t>看待。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为了</a:t>
            </a:r>
            <a:r>
              <a:rPr lang="zh-CN" altLang="en-US" dirty="0"/>
              <a:t>保证</a:t>
            </a:r>
            <a:r>
              <a:rPr lang="en-US" altLang="zh-CN" dirty="0"/>
              <a:t>char</a:t>
            </a:r>
            <a:r>
              <a:rPr lang="zh-CN" altLang="en-US" dirty="0"/>
              <a:t>类型数据能参加算术运算，</a:t>
            </a:r>
            <a:r>
              <a:rPr lang="en-US" altLang="zh-CN" dirty="0"/>
              <a:t>C++</a:t>
            </a:r>
            <a:r>
              <a:rPr lang="zh-CN" altLang="en-US" dirty="0"/>
              <a:t>提供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signed char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unsigned char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它们</a:t>
            </a:r>
            <a:r>
              <a:rPr lang="zh-CN" altLang="en-US" dirty="0"/>
              <a:t>的区别在于：在参加算术运算时，把字符的编码当作</a:t>
            </a:r>
            <a:r>
              <a:rPr lang="zh-CN" altLang="en-US" dirty="0">
                <a:solidFill>
                  <a:srgbClr val="FFC000"/>
                </a:solidFill>
              </a:rPr>
              <a:t>有符号整数</a:t>
            </a:r>
            <a:r>
              <a:rPr lang="zh-CN" altLang="en-US" dirty="0"/>
              <a:t>还是</a:t>
            </a:r>
            <a:r>
              <a:rPr lang="zh-CN" altLang="en-US" dirty="0">
                <a:solidFill>
                  <a:srgbClr val="FFC000"/>
                </a:solidFill>
              </a:rPr>
              <a:t>无符号整数</a:t>
            </a:r>
            <a:r>
              <a:rPr lang="zh-CN" altLang="en-US" dirty="0"/>
              <a:t>来看待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char</a:t>
            </a:r>
            <a:r>
              <a:rPr lang="zh-CN" altLang="en-US" dirty="0"/>
              <a:t>是作为</a:t>
            </a:r>
            <a:r>
              <a:rPr lang="en-US" altLang="zh-CN" dirty="0"/>
              <a:t>signed char</a:t>
            </a:r>
            <a:r>
              <a:rPr lang="zh-CN" altLang="en-US" dirty="0"/>
              <a:t>还是</a:t>
            </a:r>
            <a:r>
              <a:rPr lang="en-US" altLang="zh-CN" dirty="0"/>
              <a:t>unsigned char</a:t>
            </a:r>
            <a:r>
              <a:rPr lang="zh-CN" altLang="en-US" dirty="0"/>
              <a:t>，不同的</a:t>
            </a:r>
            <a:r>
              <a:rPr lang="en-US" altLang="zh-CN" dirty="0"/>
              <a:t>C++</a:t>
            </a:r>
            <a:r>
              <a:rPr lang="zh-CN" altLang="en-US" dirty="0"/>
              <a:t>实现有不同的规定。</a:t>
            </a:r>
          </a:p>
        </p:txBody>
      </p:sp>
    </p:spTree>
    <p:extLst>
      <p:ext uri="{BB962C8B-B14F-4D97-AF65-F5344CB8AC3E}">
        <p14:creationId xmlns:p14="http://schemas.microsoft.com/office/powerpoint/2010/main" val="74899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逻辑类型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857" y="1557338"/>
            <a:ext cx="8137599" cy="4895998"/>
          </a:xfrm>
        </p:spPr>
        <p:txBody>
          <a:bodyPr>
            <a:normAutofit lnSpcReduction="10000"/>
          </a:bodyPr>
          <a:lstStyle/>
          <a:p>
            <a:pPr marL="357188" indent="-357188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逻辑类型用于描述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>
                <a:solidFill>
                  <a:schemeClr val="folHlink"/>
                </a:solidFill>
              </a:rPr>
              <a:t>真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和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>
                <a:solidFill>
                  <a:schemeClr val="folHlink"/>
                </a:solidFill>
              </a:rPr>
              <a:t>假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这样的</a:t>
            </a:r>
            <a:r>
              <a:rPr lang="zh-CN" altLang="en-US" dirty="0" smtClean="0">
                <a:solidFill>
                  <a:schemeClr val="folHlink"/>
                </a:solidFill>
              </a:rPr>
              <a:t>逻辑值</a:t>
            </a:r>
            <a:r>
              <a:rPr lang="zh-CN" altLang="en-US" dirty="0" smtClean="0"/>
              <a:t>，分别表示一个条件的满足和不满足。</a:t>
            </a:r>
          </a:p>
          <a:p>
            <a:pPr marL="357188" indent="-357188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中，逻辑类型用</a:t>
            </a:r>
            <a:r>
              <a:rPr lang="en-US" altLang="zh-CN" dirty="0" err="1" smtClean="0">
                <a:solidFill>
                  <a:schemeClr val="folHlink"/>
                </a:solidFill>
              </a:rPr>
              <a:t>bool</a:t>
            </a:r>
            <a:r>
              <a:rPr lang="zh-CN" altLang="en-US" dirty="0" smtClean="0"/>
              <a:t>表示，它的值只有两个：</a:t>
            </a:r>
            <a:endParaRPr lang="en-US" altLang="zh-CN" dirty="0" smtClean="0"/>
          </a:p>
          <a:p>
            <a:pPr marL="757238" lvl="1" indent="-357188" eaLnBrk="1" hangingPunct="1">
              <a:lnSpc>
                <a:spcPct val="110000"/>
              </a:lnSpc>
              <a:defRPr/>
            </a:pPr>
            <a:r>
              <a:rPr lang="en-US" altLang="zh-CN" dirty="0" smtClean="0">
                <a:solidFill>
                  <a:schemeClr val="folHlink"/>
                </a:solidFill>
              </a:rPr>
              <a:t>true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chemeClr val="folHlink"/>
                </a:solidFill>
              </a:rPr>
              <a:t>false</a:t>
            </a:r>
            <a:r>
              <a:rPr lang="zh-CN" altLang="en-US" dirty="0" smtClean="0"/>
              <a:t>，分别对应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真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和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假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57188" indent="-357188" eaLnBrk="1" hangingPunct="1">
              <a:lnSpc>
                <a:spcPct val="110000"/>
              </a:lnSpc>
              <a:defRPr/>
            </a:pPr>
            <a:r>
              <a:rPr lang="zh-CN" altLang="en-US" dirty="0"/>
              <a:t>在大多数的</a:t>
            </a:r>
            <a:r>
              <a:rPr lang="en-US" altLang="zh-CN" dirty="0"/>
              <a:t>C++</a:t>
            </a:r>
            <a:r>
              <a:rPr lang="zh-CN" altLang="en-US" dirty="0"/>
              <a:t>实现中，</a:t>
            </a:r>
            <a:r>
              <a:rPr lang="en-US" altLang="zh-CN" dirty="0" err="1"/>
              <a:t>bool</a:t>
            </a:r>
            <a:r>
              <a:rPr lang="zh-CN" altLang="en-US" dirty="0"/>
              <a:t>类型的值一般占用一个字节的空间，</a:t>
            </a:r>
            <a:r>
              <a:rPr lang="en-US" altLang="zh-CN" dirty="0"/>
              <a:t>true</a:t>
            </a:r>
            <a:r>
              <a:rPr lang="zh-CN" altLang="en-US" dirty="0"/>
              <a:t>存储的是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false</a:t>
            </a:r>
            <a:r>
              <a:rPr lang="zh-CN" altLang="en-US" dirty="0"/>
              <a:t>存储的是</a:t>
            </a:r>
            <a:r>
              <a:rPr lang="en-US" altLang="zh-CN" dirty="0"/>
              <a:t>0</a:t>
            </a:r>
            <a:r>
              <a:rPr lang="zh-CN" altLang="en-US" dirty="0" smtClean="0"/>
              <a:t>。（空间浪费？）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空值类型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532813" cy="4941887"/>
          </a:xfrm>
        </p:spPr>
        <p:txBody>
          <a:bodyPr/>
          <a:lstStyle/>
          <a:p>
            <a:pPr marL="357188" indent="-357188" eaLnBrk="1" hangingPunct="1"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中提供了一种值集为空的类型：</a:t>
            </a:r>
            <a:r>
              <a:rPr lang="zh-CN" altLang="en-US" dirty="0" smtClean="0">
                <a:solidFill>
                  <a:srgbClr val="FFC000"/>
                </a:solidFill>
              </a:rPr>
              <a:t>空值型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），用以表示：</a:t>
            </a:r>
          </a:p>
          <a:p>
            <a:pPr marL="1333500" lvl="1" indent="-533400" eaLnBrk="1" hangingPunct="1">
              <a:defRPr/>
            </a:pPr>
            <a:r>
              <a:rPr lang="zh-CN" altLang="en-US" dirty="0" smtClean="0"/>
              <a:t>没有返回值的函数的返回值类型</a:t>
            </a:r>
          </a:p>
          <a:p>
            <a:pPr marL="1333500" lvl="1" indent="-533400" eaLnBrk="1" hangingPunct="1">
              <a:defRPr/>
            </a:pPr>
            <a:r>
              <a:rPr lang="zh-CN" altLang="en-US" dirty="0" smtClean="0"/>
              <a:t>通用指针类型（</a:t>
            </a:r>
            <a:r>
              <a:rPr lang="en-US" altLang="zh-CN" dirty="0" smtClean="0"/>
              <a:t>void *</a:t>
            </a:r>
            <a:r>
              <a:rPr lang="zh-CN" altLang="en-US" dirty="0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1556792"/>
            <a:ext cx="8675687" cy="4968254"/>
          </a:xfrm>
        </p:spPr>
        <p:txBody>
          <a:bodyPr>
            <a:normAutofit/>
          </a:bodyPr>
          <a:lstStyle/>
          <a:p>
            <a:pPr marL="442913" indent="-442913" eaLnBrk="1" hangingPunct="1"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中，常常</a:t>
            </a:r>
          </a:p>
          <a:p>
            <a:pPr marL="1333500" lvl="1" indent="-533400" eaLnBrk="1" hangingPunct="1">
              <a:defRPr/>
            </a:pPr>
            <a:r>
              <a:rPr lang="zh-CN" altLang="en-US" dirty="0" smtClean="0"/>
              <a:t>把各种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类型、各种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类型以及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类型统称为</a:t>
            </a:r>
            <a:r>
              <a:rPr lang="zh-CN" altLang="en-US" b="1" dirty="0" smtClean="0">
                <a:solidFill>
                  <a:schemeClr val="folHlink"/>
                </a:solidFill>
              </a:rPr>
              <a:t>整型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integral types</a:t>
            </a:r>
            <a:r>
              <a:rPr lang="zh-CN" altLang="en-US" dirty="0" smtClean="0"/>
              <a:t>）</a:t>
            </a:r>
          </a:p>
          <a:p>
            <a:pPr marL="1333500" lvl="1" indent="-533400" eaLnBrk="1" hangingPunct="1">
              <a:defRPr/>
            </a:pPr>
            <a:r>
              <a:rPr lang="zh-CN" altLang="en-US" dirty="0" smtClean="0"/>
              <a:t>把整型和实数类型统称为</a:t>
            </a:r>
            <a:r>
              <a:rPr lang="zh-CN" altLang="en-US" b="1" dirty="0" smtClean="0">
                <a:solidFill>
                  <a:schemeClr val="folHlink"/>
                </a:solidFill>
              </a:rPr>
              <a:t>算术型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arithmetic types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676456" cy="1224136"/>
          </a:xfrm>
        </p:spPr>
        <p:txBody>
          <a:bodyPr anchorCtr="0"/>
          <a:lstStyle/>
          <a:p>
            <a:pPr eaLnBrk="1" hangingPunct="1">
              <a:defRPr/>
            </a:pPr>
            <a:r>
              <a:rPr lang="zh-CN" altLang="en-US" dirty="0" smtClean="0"/>
              <a:t>整型和算术类型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57163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typedef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893175" cy="5256212"/>
          </a:xfrm>
        </p:spPr>
        <p:txBody>
          <a:bodyPr>
            <a:normAutofit fontScale="92500"/>
          </a:bodyPr>
          <a:lstStyle/>
          <a:p>
            <a:pPr marL="354013" indent="-354013"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C++</a:t>
            </a:r>
            <a:r>
              <a:rPr lang="zh-CN" altLang="en-US" dirty="0" smtClean="0"/>
              <a:t>允许在程序中给已有数据类型取一些</a:t>
            </a:r>
            <a:r>
              <a:rPr lang="zh-CN" altLang="en-US" dirty="0" smtClean="0">
                <a:solidFill>
                  <a:srgbClr val="FFC000"/>
                </a:solidFill>
              </a:rPr>
              <a:t>别名</a:t>
            </a:r>
            <a:r>
              <a:rPr lang="zh-CN" altLang="en-US" dirty="0" smtClean="0"/>
              <a:t>，格式为：</a:t>
            </a:r>
          </a:p>
          <a:p>
            <a:pPr marL="354013" indent="-354013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   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&lt;</a:t>
            </a:r>
            <a:r>
              <a:rPr lang="zh-CN" altLang="en-US" dirty="0" smtClean="0"/>
              <a:t>已有类型</a:t>
            </a:r>
            <a:r>
              <a:rPr lang="en-US" altLang="zh-CN" dirty="0" smtClean="0"/>
              <a:t>&gt; &lt;</a:t>
            </a:r>
            <a:r>
              <a:rPr lang="zh-CN" altLang="en-US" dirty="0" smtClean="0"/>
              <a:t>别名</a:t>
            </a:r>
            <a:r>
              <a:rPr lang="en-US" altLang="zh-CN" dirty="0" smtClean="0"/>
              <a:t>&gt;; </a:t>
            </a:r>
          </a:p>
          <a:p>
            <a:pPr marL="354013" indent="-354013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例如，下面就是给</a:t>
            </a:r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 smtClean="0"/>
              <a:t>取一个别名</a:t>
            </a:r>
            <a:r>
              <a:rPr lang="en-US" altLang="zh-CN" dirty="0" err="1" smtClean="0"/>
              <a:t>Uint</a:t>
            </a:r>
            <a:r>
              <a:rPr lang="zh-CN" altLang="en-US" dirty="0" smtClean="0"/>
              <a:t>：</a:t>
            </a:r>
          </a:p>
          <a:p>
            <a:pPr marL="1333500" lvl="1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Uint</a:t>
            </a:r>
            <a:r>
              <a:rPr lang="en-US" altLang="zh-CN" dirty="0" smtClean="0"/>
              <a:t>;</a:t>
            </a:r>
          </a:p>
          <a:p>
            <a:pPr marL="354013" indent="-354013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再例如</a:t>
            </a:r>
            <a:r>
              <a:rPr lang="zh-CN" altLang="en-US" dirty="0"/>
              <a:t>，下面就是</a:t>
            </a:r>
            <a:r>
              <a:rPr lang="zh-CN" altLang="en-US" dirty="0" smtClean="0"/>
              <a:t>给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/>
              <a:t>取一个</a:t>
            </a:r>
            <a:r>
              <a:rPr lang="zh-CN" altLang="en-US" dirty="0" smtClean="0"/>
              <a:t>别名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1333500" lvl="1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Word</a:t>
            </a:r>
            <a:r>
              <a:rPr lang="en-US" altLang="zh-CN" dirty="0" smtClean="0"/>
              <a:t>;</a:t>
            </a:r>
          </a:p>
          <a:p>
            <a:pPr marL="354013" indent="-354013" eaLnBrk="1" hangingPunct="1">
              <a:lnSpc>
                <a:spcPct val="110000"/>
              </a:lnSpc>
              <a:defRPr/>
            </a:pPr>
            <a:r>
              <a:rPr lang="en-US" altLang="zh-CN" dirty="0" err="1" smtClean="0"/>
              <a:t>typedef</a:t>
            </a:r>
            <a:r>
              <a:rPr lang="zh-CN" altLang="en-US" dirty="0" smtClean="0"/>
              <a:t>并没有定义新类型。其作用是便于程序</a:t>
            </a:r>
            <a:r>
              <a:rPr lang="zh-CN" altLang="en-US" dirty="0"/>
              <a:t>的</a:t>
            </a:r>
            <a:r>
              <a:rPr lang="zh-CN" altLang="en-US" dirty="0" smtClean="0"/>
              <a:t>编写和理解，并使程序简明、清晰和易于维护。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主要内容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数据类型的概念</a:t>
            </a:r>
          </a:p>
          <a:p>
            <a:pPr eaLnBrk="1" hangingPunct="1">
              <a:defRPr/>
            </a:pPr>
            <a:r>
              <a:rPr lang="en-US" altLang="zh-CN" dirty="0" smtClean="0"/>
              <a:t>C++</a:t>
            </a:r>
            <a:r>
              <a:rPr lang="zh-CN" altLang="en-US" dirty="0" smtClean="0"/>
              <a:t>基本数据类型</a:t>
            </a:r>
          </a:p>
          <a:p>
            <a:pPr eaLnBrk="1" hangingPunct="1">
              <a:defRPr/>
            </a:pPr>
            <a:r>
              <a:rPr lang="zh-CN" altLang="en-US" dirty="0" smtClean="0"/>
              <a:t>常量与变量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变量</a:t>
            </a:r>
            <a:r>
              <a:rPr lang="zh-CN" altLang="en-US" dirty="0" smtClean="0"/>
              <a:t>值的输入</a:t>
            </a:r>
          </a:p>
          <a:p>
            <a:pPr eaLnBrk="1" hangingPunct="1">
              <a:defRPr/>
            </a:pPr>
            <a:r>
              <a:rPr lang="zh-CN" altLang="en-US" dirty="0" smtClean="0"/>
              <a:t>操作符</a:t>
            </a:r>
          </a:p>
          <a:p>
            <a:pPr eaLnBrk="1" hangingPunct="1">
              <a:defRPr/>
            </a:pPr>
            <a:r>
              <a:rPr lang="zh-CN" altLang="en-US" dirty="0" smtClean="0"/>
              <a:t>表达式</a:t>
            </a:r>
          </a:p>
          <a:p>
            <a:pPr eaLnBrk="1" hangingPunct="1">
              <a:defRPr/>
            </a:pPr>
            <a:r>
              <a:rPr lang="zh-CN" altLang="en-US" dirty="0" smtClean="0"/>
              <a:t>表达式值的输出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数据在程序中的表现形式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8479"/>
            <a:ext cx="8532813" cy="5038873"/>
          </a:xfrm>
        </p:spPr>
        <p:txBody>
          <a:bodyPr>
            <a:normAutofit/>
          </a:bodyPr>
          <a:lstStyle/>
          <a:p>
            <a:pPr marL="354013" indent="-354013" eaLnBrk="1" hangingPunct="1">
              <a:defRPr/>
            </a:pPr>
            <a:r>
              <a:rPr lang="zh-CN" altLang="en-US" dirty="0" smtClean="0"/>
              <a:t>在程序中，数据一般以两种形式出现：</a:t>
            </a:r>
          </a:p>
          <a:p>
            <a:pPr marL="979488" lvl="1" indent="-365125" eaLnBrk="1" hangingPunct="1"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常量</a:t>
            </a:r>
            <a:r>
              <a:rPr lang="zh-CN" altLang="en-US" dirty="0" smtClean="0"/>
              <a:t>：在程序执行过程中不变（或不能被改变）的数据。</a:t>
            </a:r>
          </a:p>
          <a:p>
            <a:pPr marL="979488" lvl="1" indent="-365125" eaLnBrk="1" hangingPunct="1"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变量</a:t>
            </a:r>
            <a:r>
              <a:rPr lang="zh-CN" altLang="en-US" dirty="0" smtClean="0"/>
              <a:t>：在程序执行过程中可变的数据。</a:t>
            </a:r>
          </a:p>
          <a:p>
            <a:pPr marL="365125" indent="-365125" eaLnBrk="1" hangingPunct="1">
              <a:defRPr/>
            </a:pPr>
            <a:r>
              <a:rPr lang="zh-CN" altLang="en-US" dirty="0" smtClean="0"/>
              <a:t>例如，在计算圆周</a:t>
            </a:r>
            <a:r>
              <a:rPr lang="zh-CN" altLang="en-US" dirty="0"/>
              <a:t>长</a:t>
            </a:r>
            <a:r>
              <a:rPr lang="zh-CN" altLang="en-US" dirty="0" smtClean="0"/>
              <a:t>的</a:t>
            </a:r>
            <a:r>
              <a:rPr lang="zh-CN" altLang="en-US" dirty="0"/>
              <a:t>式子</a:t>
            </a:r>
            <a:r>
              <a:rPr lang="en-US" altLang="zh-CN" dirty="0" smtClean="0">
                <a:solidFill>
                  <a:srgbClr val="FFC000"/>
                </a:solidFill>
              </a:rPr>
              <a:t>2*PI*r</a:t>
            </a:r>
            <a:r>
              <a:rPr lang="zh-CN" altLang="en-US" dirty="0" smtClean="0"/>
              <a:t>中，</a:t>
            </a:r>
          </a:p>
          <a:p>
            <a:pPr marL="1073150" lvl="1" indent="-457200" eaLnBrk="1" hangingPunct="1">
              <a:defRPr/>
            </a:pPr>
            <a:r>
              <a:rPr lang="en-US" altLang="zh-CN" dirty="0" smtClean="0">
                <a:solidFill>
                  <a:srgbClr val="FFC000"/>
                </a:solidFill>
              </a:rPr>
              <a:t>2</a:t>
            </a:r>
            <a:r>
              <a:rPr lang="zh-CN" altLang="en-US" dirty="0" smtClean="0"/>
              <a:t>和圆周率</a:t>
            </a:r>
            <a:r>
              <a:rPr lang="en-US" altLang="zh-CN" dirty="0" smtClean="0">
                <a:solidFill>
                  <a:srgbClr val="FFC000"/>
                </a:solidFill>
              </a:rPr>
              <a:t>PI</a:t>
            </a:r>
            <a:r>
              <a:rPr lang="zh-CN" altLang="en-US" dirty="0" smtClean="0"/>
              <a:t>是常量。</a:t>
            </a:r>
          </a:p>
          <a:p>
            <a:pPr marL="1073150" lvl="1" indent="-457200" eaLnBrk="1" hangingPunct="1">
              <a:defRPr/>
            </a:pPr>
            <a:r>
              <a:rPr lang="zh-CN" altLang="en-US" dirty="0" smtClean="0"/>
              <a:t>半径</a:t>
            </a:r>
            <a:r>
              <a:rPr lang="en-US" altLang="zh-CN" dirty="0" smtClean="0">
                <a:solidFill>
                  <a:srgbClr val="FFC000"/>
                </a:solidFill>
              </a:rPr>
              <a:t>r</a:t>
            </a:r>
            <a:r>
              <a:rPr lang="zh-CN" altLang="en-US" dirty="0" smtClean="0"/>
              <a:t>是变量，它的值可能在程序运行时从用户输入得到，或由程序的其它部分计算得到。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57386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1484785"/>
            <a:ext cx="8675687" cy="5112866"/>
          </a:xfrm>
        </p:spPr>
        <p:txBody>
          <a:bodyPr>
            <a:normAutofit fontScale="92500" lnSpcReduction="10000"/>
          </a:bodyPr>
          <a:lstStyle/>
          <a:p>
            <a:pPr marL="357188" indent="-357188" eaLnBrk="1" hangingPunct="1"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程序执行过程中不变（或不能被改变）的</a:t>
            </a:r>
            <a:r>
              <a:rPr lang="zh-CN" altLang="en-US" dirty="0" smtClean="0"/>
              <a:t>数据称为</a:t>
            </a:r>
            <a:r>
              <a:rPr lang="zh-CN" altLang="en-US" dirty="0" smtClean="0">
                <a:solidFill>
                  <a:srgbClr val="FFC000"/>
                </a:solidFill>
              </a:rPr>
              <a:t>常量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57188" indent="-357188" eaLnBrk="1" hangingPunct="1"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程序中，常量可以用两种形式表示：</a:t>
            </a:r>
          </a:p>
          <a:p>
            <a:pPr marL="908050" lvl="1" indent="-371475" eaLnBrk="1" hangingPunct="1"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字面常量</a:t>
            </a:r>
            <a:r>
              <a:rPr lang="zh-CN" altLang="en-US" dirty="0" smtClean="0"/>
              <a:t>：在程序中通过直接写出常量值来使用的常量，通常又称为</a:t>
            </a:r>
            <a:r>
              <a:rPr lang="zh-CN" altLang="en-US" dirty="0" smtClean="0">
                <a:solidFill>
                  <a:schemeClr val="folHlink"/>
                </a:solidFill>
              </a:rPr>
              <a:t>直接量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literal</a:t>
            </a:r>
            <a:r>
              <a:rPr lang="zh-CN" altLang="en-US" dirty="0" smtClean="0"/>
              <a:t>），其所属的类型由常量值本身决定。</a:t>
            </a:r>
          </a:p>
          <a:p>
            <a:pPr marL="908050" lvl="1" indent="-371475" eaLnBrk="1" hangingPunct="1"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符号常量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C000"/>
                </a:solidFill>
              </a:rPr>
              <a:t>命名常量</a:t>
            </a:r>
            <a:r>
              <a:rPr lang="zh-CN" altLang="en-US" dirty="0" smtClean="0"/>
              <a:t>）：通过常量定义给一个常量取一个名字并指定一个类型，在程序中通过常量名来使用这些常量。 </a:t>
            </a:r>
            <a:endParaRPr lang="en-US" altLang="zh-CN" dirty="0" smtClean="0"/>
          </a:p>
          <a:p>
            <a:pPr marL="579438" indent="-365125" eaLnBrk="1" hangingPunct="1">
              <a:defRPr/>
            </a:pPr>
            <a:r>
              <a:rPr lang="zh-CN" altLang="en-US" dirty="0"/>
              <a:t>例如，在计算</a:t>
            </a:r>
            <a:r>
              <a:rPr lang="zh-CN" altLang="en-US" dirty="0" smtClean="0"/>
              <a:t>圆周</a:t>
            </a:r>
            <a:r>
              <a:rPr lang="zh-CN" altLang="en-US" dirty="0"/>
              <a:t>长</a:t>
            </a:r>
            <a:r>
              <a:rPr lang="zh-CN" altLang="en-US" dirty="0" smtClean="0"/>
              <a:t>的式子</a:t>
            </a:r>
            <a:r>
              <a:rPr lang="en-US" altLang="zh-CN" dirty="0" smtClean="0">
                <a:solidFill>
                  <a:srgbClr val="FFC000"/>
                </a:solidFill>
              </a:rPr>
              <a:t>2</a:t>
            </a:r>
            <a:r>
              <a:rPr lang="en-US" altLang="zh-CN" dirty="0" smtClean="0"/>
              <a:t>*</a:t>
            </a:r>
            <a:r>
              <a:rPr lang="en-US" altLang="zh-CN" dirty="0" smtClean="0">
                <a:solidFill>
                  <a:srgbClr val="FFC000"/>
                </a:solidFill>
              </a:rPr>
              <a:t>PI</a:t>
            </a:r>
            <a:r>
              <a:rPr lang="en-US" altLang="zh-CN" dirty="0" smtClean="0"/>
              <a:t>*r</a:t>
            </a:r>
            <a:r>
              <a:rPr lang="zh-CN" altLang="en-US" dirty="0"/>
              <a:t>中，</a:t>
            </a:r>
          </a:p>
          <a:p>
            <a:pPr marL="1406525" lvl="1" indent="-457200" eaLnBrk="1" hangingPunct="1">
              <a:defRPr/>
            </a:pPr>
            <a:r>
              <a:rPr lang="en-US" altLang="zh-CN" dirty="0" smtClean="0">
                <a:solidFill>
                  <a:srgbClr val="FFC000"/>
                </a:solidFill>
              </a:rPr>
              <a:t>2</a:t>
            </a:r>
            <a:r>
              <a:rPr lang="zh-CN" altLang="en-US" dirty="0" smtClean="0"/>
              <a:t>是字面常量</a:t>
            </a:r>
            <a:endParaRPr lang="en-US" altLang="zh-CN" dirty="0" smtClean="0"/>
          </a:p>
          <a:p>
            <a:pPr marL="1406525" lvl="1" indent="-457200" eaLnBrk="1" hangingPunct="1">
              <a:defRPr/>
            </a:pPr>
            <a:r>
              <a:rPr lang="en-US" altLang="zh-CN" dirty="0" smtClean="0">
                <a:solidFill>
                  <a:srgbClr val="FFC000"/>
                </a:solidFill>
              </a:rPr>
              <a:t>PI</a:t>
            </a:r>
            <a:r>
              <a:rPr lang="zh-CN" altLang="en-US" dirty="0" smtClean="0"/>
              <a:t>是符号常量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57386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字面常量（直接量）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532813" cy="4968875"/>
          </a:xfrm>
        </p:spPr>
        <p:txBody>
          <a:bodyPr/>
          <a:lstStyle/>
          <a:p>
            <a:pPr marL="357188" indent="-357188" eaLnBrk="1" hangingPunct="1">
              <a:defRPr/>
            </a:pPr>
            <a:r>
              <a:rPr lang="en-US" altLang="zh-CN" dirty="0" smtClean="0"/>
              <a:t>C++</a:t>
            </a:r>
            <a:r>
              <a:rPr lang="zh-CN" altLang="en-US" dirty="0" smtClean="0"/>
              <a:t>的字面常量按类型可分为：</a:t>
            </a:r>
          </a:p>
          <a:p>
            <a:pPr marL="900113" lvl="1" indent="-363538" eaLnBrk="1" hangingPunct="1">
              <a:defRPr/>
            </a:pPr>
            <a:r>
              <a:rPr lang="zh-CN" altLang="en-US" dirty="0" smtClean="0"/>
              <a:t>整数类型字面常量</a:t>
            </a:r>
          </a:p>
          <a:p>
            <a:pPr marL="900113" lvl="1" indent="-363538" eaLnBrk="1" hangingPunct="1">
              <a:defRPr/>
            </a:pPr>
            <a:r>
              <a:rPr lang="zh-CN" altLang="en-US" dirty="0" smtClean="0"/>
              <a:t>实数</a:t>
            </a:r>
            <a:r>
              <a:rPr lang="zh-CN" altLang="en-US" dirty="0"/>
              <a:t>类型字面常量</a:t>
            </a:r>
            <a:endParaRPr lang="zh-CN" altLang="en-US" dirty="0" smtClean="0"/>
          </a:p>
          <a:p>
            <a:pPr marL="900113" lvl="1" indent="-363538" eaLnBrk="1" hangingPunct="1">
              <a:defRPr/>
            </a:pPr>
            <a:r>
              <a:rPr lang="zh-CN" altLang="en-US" dirty="0" smtClean="0"/>
              <a:t>字符</a:t>
            </a:r>
            <a:r>
              <a:rPr lang="zh-CN" altLang="en-US" dirty="0"/>
              <a:t>类型字面常量</a:t>
            </a:r>
            <a:endParaRPr lang="zh-CN" altLang="en-US" dirty="0" smtClean="0"/>
          </a:p>
          <a:p>
            <a:pPr marL="900113" lvl="1" indent="-363538" eaLnBrk="1" hangingPunct="1">
              <a:defRPr/>
            </a:pPr>
            <a:r>
              <a:rPr lang="zh-CN" altLang="en-US" dirty="0" smtClean="0"/>
              <a:t>字符串类型字面常量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整数类型字面常量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70000"/>
            <a:ext cx="8675687" cy="5543550"/>
          </a:xfrm>
        </p:spPr>
        <p:txBody>
          <a:bodyPr>
            <a:normAutofit fontScale="77500" lnSpcReduction="20000"/>
          </a:bodyPr>
          <a:lstStyle/>
          <a:p>
            <a:pPr marL="354013" indent="-354013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程序中，</a:t>
            </a:r>
            <a:r>
              <a:rPr lang="zh-CN" altLang="en-US" dirty="0" smtClean="0">
                <a:solidFill>
                  <a:srgbClr val="FFC000"/>
                </a:solidFill>
              </a:rPr>
              <a:t>整数类型字面常量</a:t>
            </a:r>
            <a:r>
              <a:rPr lang="zh-CN" altLang="en-US" dirty="0" smtClean="0"/>
              <a:t>可以用下面形式来书写：</a:t>
            </a:r>
          </a:p>
          <a:p>
            <a:pPr marL="900113" lvl="1" indent="-366713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十进制</a:t>
            </a:r>
            <a:r>
              <a:rPr lang="zh-CN" altLang="en-US" dirty="0" smtClean="0"/>
              <a:t>：由</a:t>
            </a:r>
            <a:r>
              <a:rPr lang="en-US" altLang="zh-CN" dirty="0" smtClean="0"/>
              <a:t>0~9</a:t>
            </a:r>
            <a:r>
              <a:rPr lang="zh-CN" altLang="en-US" dirty="0" smtClean="0"/>
              <a:t>数字组成，第一个数字不能是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（整数</a:t>
            </a:r>
            <a:r>
              <a:rPr lang="en-US" altLang="zh-CN" dirty="0" smtClean="0"/>
              <a:t>0</a:t>
            </a:r>
            <a:r>
              <a:rPr lang="zh-CN" altLang="en-US" dirty="0" smtClean="0"/>
              <a:t>除外），如：</a:t>
            </a:r>
            <a:r>
              <a:rPr lang="en-US" altLang="zh-CN" dirty="0" smtClean="0"/>
              <a:t>59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-72</a:t>
            </a:r>
          </a:p>
          <a:p>
            <a:pPr marL="900113" lvl="1" indent="-366713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八进制</a:t>
            </a:r>
            <a:r>
              <a:rPr lang="zh-CN" altLang="en-US" dirty="0" smtClean="0"/>
              <a:t>：由数字</a:t>
            </a:r>
            <a:r>
              <a:rPr lang="en-US" altLang="zh-CN" dirty="0" smtClean="0"/>
              <a:t>0</a:t>
            </a:r>
            <a:r>
              <a:rPr lang="zh-CN" altLang="en-US" dirty="0" smtClean="0"/>
              <a:t>打头，</a:t>
            </a:r>
            <a:r>
              <a:rPr lang="en-US" altLang="zh-CN" dirty="0" smtClean="0"/>
              <a:t>0~7</a:t>
            </a:r>
            <a:r>
              <a:rPr lang="zh-CN" altLang="en-US" dirty="0" smtClean="0"/>
              <a:t>数字组成，如：</a:t>
            </a:r>
            <a:r>
              <a:rPr lang="en-US" altLang="zh-CN" dirty="0" smtClean="0"/>
              <a:t>073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0200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-0110</a:t>
            </a:r>
          </a:p>
          <a:p>
            <a:pPr marL="900113" lvl="1" indent="-366713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十六进制</a:t>
            </a:r>
            <a:r>
              <a:rPr lang="zh-CN" altLang="en-US" dirty="0" smtClean="0"/>
              <a:t>：由</a:t>
            </a:r>
            <a:r>
              <a:rPr lang="en-US" altLang="zh-CN" dirty="0" smtClean="0"/>
              <a:t>0x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0X</a:t>
            </a:r>
            <a:r>
              <a:rPr lang="zh-CN" altLang="en-US" dirty="0" smtClean="0"/>
              <a:t>打头，</a:t>
            </a:r>
            <a:r>
              <a:rPr lang="en-US" altLang="zh-CN" dirty="0" smtClean="0"/>
              <a:t>0~9</a:t>
            </a:r>
            <a:r>
              <a:rPr lang="zh-CN" altLang="en-US" dirty="0" smtClean="0"/>
              <a:t>数字和</a:t>
            </a:r>
            <a:r>
              <a:rPr lang="en-US" altLang="zh-CN" dirty="0" smtClean="0"/>
              <a:t>A~F</a:t>
            </a:r>
            <a:r>
              <a:rPr lang="zh-CN" altLang="en-US" dirty="0" smtClean="0"/>
              <a:t>（或</a:t>
            </a:r>
            <a:r>
              <a:rPr lang="en-US" altLang="zh-CN" dirty="0" err="1" smtClean="0"/>
              <a:t>a~f</a:t>
            </a:r>
            <a:r>
              <a:rPr lang="zh-CN" altLang="en-US" dirty="0" smtClean="0"/>
              <a:t>）字母组成，如：</a:t>
            </a:r>
            <a:r>
              <a:rPr lang="en-US" altLang="zh-CN" dirty="0" smtClean="0"/>
              <a:t>0x3B, 0x80, -0x48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/>
              <a:t>整数类型字面常量的默认类型为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，可</a:t>
            </a:r>
            <a:r>
              <a:rPr lang="zh-CN" altLang="en-US" dirty="0"/>
              <a:t>在整数</a:t>
            </a:r>
            <a:r>
              <a:rPr lang="zh-CN" altLang="en-US" dirty="0" smtClean="0"/>
              <a:t>类型字面常量</a:t>
            </a:r>
            <a:r>
              <a:rPr lang="zh-CN" altLang="en-US" dirty="0"/>
              <a:t>的后面：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/>
              <a:t>加上</a:t>
            </a:r>
            <a:r>
              <a:rPr lang="en-US" altLang="zh-CN" dirty="0"/>
              <a:t>l</a:t>
            </a:r>
            <a:r>
              <a:rPr lang="zh-CN" altLang="en-US" dirty="0"/>
              <a:t>或</a:t>
            </a:r>
            <a:r>
              <a:rPr lang="en-US" altLang="zh-CN" dirty="0"/>
              <a:t>L</a:t>
            </a:r>
            <a:r>
              <a:rPr lang="zh-CN" altLang="en-US" dirty="0"/>
              <a:t>，表示</a:t>
            </a:r>
            <a:r>
              <a:rPr lang="en-US" altLang="zh-CN" dirty="0"/>
              <a:t>long </a:t>
            </a:r>
            <a:r>
              <a:rPr lang="en-US" altLang="zh-CN" dirty="0" err="1"/>
              <a:t>int</a:t>
            </a:r>
            <a:r>
              <a:rPr lang="zh-CN" altLang="en-US" dirty="0"/>
              <a:t>类型的常量，如：</a:t>
            </a:r>
            <a:r>
              <a:rPr lang="en-US" altLang="zh-CN" dirty="0"/>
              <a:t>32765</a:t>
            </a:r>
            <a:r>
              <a:rPr lang="en-US" altLang="zh-CN" dirty="0">
                <a:solidFill>
                  <a:srgbClr val="FFC000"/>
                </a:solidFill>
              </a:rPr>
              <a:t>L</a:t>
            </a:r>
            <a:r>
              <a:rPr lang="en-US" altLang="zh-CN" dirty="0"/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加上</a:t>
            </a:r>
            <a:r>
              <a:rPr lang="en-US" altLang="zh-CN" dirty="0"/>
              <a:t>u</a:t>
            </a:r>
            <a:r>
              <a:rPr lang="zh-CN" altLang="en-US" dirty="0"/>
              <a:t>或</a:t>
            </a:r>
            <a:r>
              <a:rPr lang="en-US" altLang="zh-CN" dirty="0"/>
              <a:t>U</a:t>
            </a:r>
            <a:r>
              <a:rPr lang="zh-CN" altLang="en-US" dirty="0"/>
              <a:t>，表示</a:t>
            </a:r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zh-CN" altLang="en-US" dirty="0"/>
              <a:t>类型的常量，如： </a:t>
            </a:r>
            <a:r>
              <a:rPr lang="en-US" altLang="zh-CN" dirty="0"/>
              <a:t>4352</a:t>
            </a:r>
            <a:r>
              <a:rPr lang="en-US" altLang="zh-CN" dirty="0">
                <a:solidFill>
                  <a:srgbClr val="FFC000"/>
                </a:solidFill>
              </a:rPr>
              <a:t>U</a:t>
            </a:r>
            <a:r>
              <a:rPr lang="en-US" altLang="zh-CN" dirty="0"/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同时</a:t>
            </a:r>
            <a:r>
              <a:rPr lang="zh-CN" altLang="en-US" dirty="0"/>
              <a:t>加上</a:t>
            </a:r>
            <a:r>
              <a:rPr lang="en-US" altLang="zh-CN" dirty="0"/>
              <a:t>u</a:t>
            </a:r>
            <a:r>
              <a:rPr lang="zh-CN" altLang="en-US" dirty="0"/>
              <a:t>（</a:t>
            </a:r>
            <a:r>
              <a:rPr lang="en-US" altLang="zh-CN" dirty="0"/>
              <a:t>U</a:t>
            </a:r>
            <a:r>
              <a:rPr lang="zh-CN" altLang="en-US" dirty="0"/>
              <a:t>）和</a:t>
            </a:r>
            <a:r>
              <a:rPr lang="en-US" altLang="zh-CN" dirty="0"/>
              <a:t>l</a:t>
            </a:r>
            <a:r>
              <a:rPr lang="zh-CN" altLang="en-US" dirty="0"/>
              <a:t>（</a:t>
            </a:r>
            <a:r>
              <a:rPr lang="en-US" altLang="zh-CN" dirty="0"/>
              <a:t>L</a:t>
            </a:r>
            <a:r>
              <a:rPr lang="zh-CN" altLang="en-US" dirty="0"/>
              <a:t>）表示</a:t>
            </a:r>
            <a:r>
              <a:rPr lang="en-US" altLang="zh-CN" dirty="0"/>
              <a:t>unsigned long</a:t>
            </a:r>
            <a:r>
              <a:rPr lang="zh-CN" altLang="en-US" dirty="0"/>
              <a:t>类型的常量，如：</a:t>
            </a:r>
            <a:r>
              <a:rPr lang="en-US" altLang="zh-CN" dirty="0" smtClean="0"/>
              <a:t>41152</a:t>
            </a:r>
            <a:r>
              <a:rPr lang="en-US" altLang="zh-CN" dirty="0" smtClean="0">
                <a:solidFill>
                  <a:srgbClr val="FFC000"/>
                </a:solidFill>
              </a:rPr>
              <a:t>UL</a:t>
            </a:r>
            <a:r>
              <a:rPr lang="zh-CN" altLang="en-US" dirty="0" smtClean="0"/>
              <a:t>，或，</a:t>
            </a:r>
            <a:r>
              <a:rPr lang="en-US" altLang="zh-CN" dirty="0" smtClean="0"/>
              <a:t>41152</a:t>
            </a:r>
            <a:r>
              <a:rPr lang="en-US" altLang="zh-CN" dirty="0" smtClean="0">
                <a:solidFill>
                  <a:srgbClr val="FFC000"/>
                </a:solidFill>
              </a:rPr>
              <a:t>LU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实数类型字面常量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752"/>
            <a:ext cx="8748712" cy="5228927"/>
          </a:xfrm>
        </p:spPr>
        <p:txBody>
          <a:bodyPr>
            <a:normAutofit lnSpcReduction="10000"/>
          </a:bodyPr>
          <a:lstStyle/>
          <a:p>
            <a:pPr marL="354013" indent="-354013" eaLnBrk="1" hangingPunct="1">
              <a:lnSpc>
                <a:spcPct val="120000"/>
              </a:lnSpc>
              <a:defRPr/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程序中，</a:t>
            </a:r>
            <a:r>
              <a:rPr lang="zh-CN" altLang="en-US" sz="2800" dirty="0" smtClean="0">
                <a:solidFill>
                  <a:srgbClr val="FFC000"/>
                </a:solidFill>
              </a:rPr>
              <a:t>实数类型字面常量</a:t>
            </a:r>
            <a:r>
              <a:rPr lang="zh-CN" altLang="en-US" sz="2800" dirty="0" smtClean="0"/>
              <a:t>采用十进制形式书写。有两种表示法：</a:t>
            </a:r>
          </a:p>
          <a:p>
            <a:pPr marL="892175" lvl="1" indent="-358775" eaLnBrk="1" hangingPunct="1">
              <a:lnSpc>
                <a:spcPct val="120000"/>
              </a:lnSpc>
              <a:defRPr/>
            </a:pPr>
            <a:r>
              <a:rPr lang="zh-CN" altLang="en-US" sz="2400" dirty="0" smtClean="0">
                <a:solidFill>
                  <a:schemeClr val="folHlink"/>
                </a:solidFill>
              </a:rPr>
              <a:t>小数表示法</a:t>
            </a:r>
            <a:r>
              <a:rPr lang="zh-CN" altLang="en-US" sz="2400" dirty="0" smtClean="0"/>
              <a:t>：由整数部分、小数点和小数部分构成，如：</a:t>
            </a:r>
            <a:r>
              <a:rPr lang="en-US" altLang="zh-CN" sz="2400" dirty="0" smtClean="0"/>
              <a:t>456.78, -0.0057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5.</a:t>
            </a:r>
            <a:r>
              <a:rPr lang="zh-CN" altLang="en-US" sz="2400" dirty="0" smtClean="0"/>
              <a:t>（</a:t>
            </a:r>
            <a:r>
              <a:rPr lang="en-US" altLang="zh-CN" sz="2400" dirty="0" smtClean="0">
                <a:solidFill>
                  <a:srgbClr val="FFC000"/>
                </a:solidFill>
              </a:rPr>
              <a:t>5.0</a:t>
            </a:r>
            <a:r>
              <a:rPr lang="zh-CN" altLang="en-US" sz="2400" dirty="0" smtClean="0"/>
              <a:t>），</a:t>
            </a:r>
            <a:r>
              <a:rPr lang="en-US" altLang="zh-CN" sz="2400" dirty="0" smtClean="0"/>
              <a:t>.5</a:t>
            </a:r>
            <a:r>
              <a:rPr lang="zh-CN" altLang="en-US" sz="2400" dirty="0" smtClean="0"/>
              <a:t>（</a:t>
            </a:r>
            <a:r>
              <a:rPr lang="en-US" altLang="zh-CN" sz="2400" dirty="0" smtClean="0">
                <a:solidFill>
                  <a:srgbClr val="FFC000"/>
                </a:solidFill>
              </a:rPr>
              <a:t>0.5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892175" lvl="1" indent="-358775" eaLnBrk="1" hangingPunct="1">
              <a:lnSpc>
                <a:spcPct val="120000"/>
              </a:lnSpc>
              <a:defRPr/>
            </a:pPr>
            <a:r>
              <a:rPr lang="zh-CN" altLang="en-US" sz="2400" dirty="0" smtClean="0">
                <a:solidFill>
                  <a:schemeClr val="folHlink"/>
                </a:solidFill>
              </a:rPr>
              <a:t>科学表示法</a:t>
            </a:r>
            <a:r>
              <a:rPr lang="zh-CN" altLang="en-US" sz="2400" dirty="0" smtClean="0"/>
              <a:t>：在小数表示法或整数后加上一个指数部分，指数部分由</a:t>
            </a:r>
            <a:r>
              <a:rPr lang="en-US" altLang="zh-CN" sz="2400" dirty="0" smtClean="0"/>
              <a:t>E(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e)</a:t>
            </a:r>
            <a:r>
              <a:rPr lang="zh-CN" altLang="en-US" sz="2400" dirty="0" smtClean="0"/>
              <a:t>和一个整数类型数构成，表示基数为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的指数，如：</a:t>
            </a:r>
            <a:r>
              <a:rPr lang="en-US" altLang="zh-CN" sz="2400" dirty="0" smtClean="0"/>
              <a:t>4.5678</a:t>
            </a:r>
            <a:r>
              <a:rPr lang="en-US" altLang="zh-CN" sz="2400" dirty="0" smtClean="0">
                <a:solidFill>
                  <a:srgbClr val="FFC000"/>
                </a:solidFill>
              </a:rPr>
              <a:t>E2</a:t>
            </a:r>
            <a:r>
              <a:rPr lang="en-US" altLang="zh-CN" sz="2400" dirty="0" smtClean="0"/>
              <a:t>, -5.7</a:t>
            </a:r>
            <a:r>
              <a:rPr lang="en-US" altLang="zh-CN" sz="2400" dirty="0" smtClean="0">
                <a:solidFill>
                  <a:srgbClr val="FFC000"/>
                </a:solidFill>
              </a:rPr>
              <a:t>e-3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dirty="0"/>
              <a:t>实数类型字面常量</a:t>
            </a:r>
            <a:r>
              <a:rPr lang="zh-CN" altLang="en-US" sz="2800" dirty="0" smtClean="0"/>
              <a:t>默认类型为</a:t>
            </a:r>
            <a:r>
              <a:rPr lang="en-US" altLang="zh-CN" sz="2800" dirty="0" smtClean="0"/>
              <a:t>double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可以在实数类型字面常量后面：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dirty="0"/>
              <a:t>加上</a:t>
            </a:r>
            <a:r>
              <a:rPr lang="en-US" altLang="zh-CN" sz="2400" dirty="0"/>
              <a:t>F(f)</a:t>
            </a:r>
            <a:r>
              <a:rPr lang="zh-CN" altLang="en-US" sz="2400" dirty="0"/>
              <a:t>以表示</a:t>
            </a:r>
            <a:r>
              <a:rPr lang="en-US" altLang="zh-CN" sz="2400" dirty="0"/>
              <a:t>float</a:t>
            </a:r>
            <a:r>
              <a:rPr lang="zh-CN" altLang="en-US" sz="2400" dirty="0"/>
              <a:t>型，如：</a:t>
            </a:r>
            <a:r>
              <a:rPr lang="en-US" altLang="zh-CN" sz="2400" dirty="0" smtClean="0"/>
              <a:t>5.6</a:t>
            </a:r>
            <a:r>
              <a:rPr lang="en-US" altLang="zh-CN" sz="2400" dirty="0" smtClean="0">
                <a:solidFill>
                  <a:srgbClr val="FF9900"/>
                </a:solidFill>
              </a:rPr>
              <a:t>F</a:t>
            </a:r>
            <a:endParaRPr lang="zh-CN" altLang="en-US" sz="2400" dirty="0">
              <a:solidFill>
                <a:srgbClr val="FF9900"/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dirty="0"/>
              <a:t>加上</a:t>
            </a:r>
            <a:r>
              <a:rPr lang="en-US" altLang="zh-CN" sz="2400" dirty="0"/>
              <a:t>L(l)</a:t>
            </a:r>
            <a:r>
              <a:rPr lang="zh-CN" altLang="en-US" sz="2400" dirty="0"/>
              <a:t>表示</a:t>
            </a:r>
            <a:r>
              <a:rPr lang="en-US" altLang="zh-CN" sz="2400" dirty="0"/>
              <a:t>long double</a:t>
            </a:r>
            <a:r>
              <a:rPr lang="zh-CN" altLang="en-US" sz="2400" dirty="0"/>
              <a:t>型，如</a:t>
            </a:r>
            <a:r>
              <a:rPr lang="en-US" altLang="zh-CN" sz="2400" dirty="0" smtClean="0"/>
              <a:t>5.6</a:t>
            </a:r>
            <a:r>
              <a:rPr lang="en-US" altLang="zh-CN" sz="2400" dirty="0" smtClean="0">
                <a:solidFill>
                  <a:srgbClr val="FF9900"/>
                </a:solidFill>
              </a:rPr>
              <a:t>L</a:t>
            </a:r>
            <a:endParaRPr lang="zh-CN" altLang="en-US" sz="24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57163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字符类型字面常量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820150" cy="5445125"/>
          </a:xfrm>
        </p:spPr>
        <p:txBody>
          <a:bodyPr>
            <a:normAutofit fontScale="77500" lnSpcReduction="20000"/>
          </a:bodyPr>
          <a:lstStyle/>
          <a:p>
            <a:pPr marL="357188" indent="-357188" eaLnBrk="1" hangingPunct="1">
              <a:lnSpc>
                <a:spcPct val="120000"/>
              </a:lnSpc>
              <a:defRPr/>
            </a:pPr>
            <a:r>
              <a:rPr lang="zh-CN" altLang="en-US" sz="3600" dirty="0" smtClean="0"/>
              <a:t>在</a:t>
            </a:r>
            <a:r>
              <a:rPr lang="en-US" altLang="zh-CN" sz="3600" dirty="0" smtClean="0"/>
              <a:t>C++</a:t>
            </a:r>
            <a:r>
              <a:rPr lang="zh-CN" altLang="en-US" sz="3600" dirty="0" smtClean="0"/>
              <a:t>程序中，</a:t>
            </a:r>
            <a:r>
              <a:rPr lang="zh-CN" altLang="en-US" sz="3600" dirty="0" smtClean="0">
                <a:solidFill>
                  <a:schemeClr val="folHlink"/>
                </a:solidFill>
              </a:rPr>
              <a:t>字符类型字面常量</a:t>
            </a:r>
            <a:r>
              <a:rPr lang="zh-CN" altLang="en-US" sz="3600" dirty="0" smtClean="0"/>
              <a:t>是由两个</a:t>
            </a:r>
            <a:r>
              <a:rPr lang="zh-CN" altLang="en-US" sz="3600" dirty="0" smtClean="0">
                <a:solidFill>
                  <a:srgbClr val="FFC000"/>
                </a:solidFill>
              </a:rPr>
              <a:t>单引号</a:t>
            </a:r>
            <a:r>
              <a:rPr lang="zh-CN" altLang="en-US" sz="3600" dirty="0" smtClean="0"/>
              <a:t>（</a:t>
            </a:r>
            <a:r>
              <a:rPr lang="en-US" altLang="zh-CN" sz="3600" dirty="0" smtClean="0">
                <a:solidFill>
                  <a:srgbClr val="FFC000"/>
                </a:solidFill>
              </a:rPr>
              <a:t>'</a:t>
            </a:r>
            <a:r>
              <a:rPr lang="zh-CN" altLang="en-US" sz="3600" dirty="0" smtClean="0"/>
              <a:t>）括起来的</a:t>
            </a:r>
            <a:r>
              <a:rPr lang="zh-CN" altLang="en-US" sz="3600" dirty="0" smtClean="0">
                <a:solidFill>
                  <a:srgbClr val="FFC000"/>
                </a:solidFill>
              </a:rPr>
              <a:t>一个字符</a:t>
            </a:r>
            <a:r>
              <a:rPr lang="zh-CN" altLang="en-US" sz="3600" dirty="0" smtClean="0"/>
              <a:t>构成，其中的字符写法可以是：</a:t>
            </a:r>
          </a:p>
          <a:p>
            <a:pPr marL="893763" lvl="1" indent="-357188" eaLnBrk="1" hangingPunct="1">
              <a:lnSpc>
                <a:spcPct val="110000"/>
              </a:lnSpc>
              <a:defRPr/>
            </a:pPr>
            <a:r>
              <a:rPr lang="zh-CN" altLang="en-US" sz="3200" dirty="0" smtClean="0">
                <a:solidFill>
                  <a:schemeClr val="folHlink"/>
                </a:solidFill>
              </a:rPr>
              <a:t>字符本身</a:t>
            </a:r>
            <a:r>
              <a:rPr lang="zh-CN" altLang="en-US" sz="3200" dirty="0" smtClean="0"/>
              <a:t>，如：</a:t>
            </a:r>
            <a:r>
              <a:rPr lang="en-US" altLang="zh-CN" sz="3200" dirty="0" smtClean="0"/>
              <a:t>'A'</a:t>
            </a:r>
          </a:p>
          <a:p>
            <a:pPr marL="893763" lvl="1" indent="-357188" eaLnBrk="1" hangingPunct="1">
              <a:lnSpc>
                <a:spcPct val="110000"/>
              </a:lnSpc>
              <a:defRPr/>
            </a:pPr>
            <a:r>
              <a:rPr lang="zh-CN" altLang="en-US" sz="3200" dirty="0" smtClean="0">
                <a:solidFill>
                  <a:schemeClr val="folHlink"/>
                </a:solidFill>
              </a:rPr>
              <a:t>转义序列</a:t>
            </a:r>
            <a:r>
              <a:rPr lang="zh-CN" altLang="en-US" sz="3200" dirty="0" smtClean="0"/>
              <a:t>，由</a:t>
            </a:r>
            <a:r>
              <a:rPr lang="en-US" altLang="zh-CN" sz="3200" dirty="0" smtClean="0"/>
              <a:t>\</a:t>
            </a:r>
            <a:r>
              <a:rPr lang="zh-CN" altLang="en-US" sz="3200" dirty="0" smtClean="0"/>
              <a:t>打头的一串符号</a:t>
            </a:r>
          </a:p>
          <a:p>
            <a:pPr marL="1444625" lvl="2" indent="-371475"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字符的编码</a:t>
            </a:r>
          </a:p>
          <a:p>
            <a:pPr marL="1982788" lvl="3" indent="-358775" eaLnBrk="1" hangingPunct="1">
              <a:lnSpc>
                <a:spcPct val="110000"/>
              </a:lnSpc>
              <a:defRPr/>
            </a:pPr>
            <a:r>
              <a:rPr lang="zh-CN" altLang="en-US" sz="2400" dirty="0" smtClean="0"/>
              <a:t>八进制：</a:t>
            </a:r>
            <a:r>
              <a:rPr lang="en-US" altLang="zh-CN" sz="2400" dirty="0" smtClean="0"/>
              <a:t>'</a:t>
            </a:r>
            <a:r>
              <a:rPr lang="en-US" altLang="zh-CN" sz="2400" dirty="0" smtClean="0">
                <a:solidFill>
                  <a:srgbClr val="FFC000"/>
                </a:solidFill>
              </a:rPr>
              <a:t>\</a:t>
            </a:r>
            <a:r>
              <a:rPr lang="en-US" altLang="zh-CN" sz="2400" dirty="0" err="1" smtClean="0"/>
              <a:t>ddd</a:t>
            </a:r>
            <a:r>
              <a:rPr lang="en-US" altLang="zh-CN" sz="2400" dirty="0" smtClean="0"/>
              <a:t>'</a:t>
            </a:r>
            <a:r>
              <a:rPr lang="zh-CN" altLang="en-US" sz="2400" dirty="0" smtClean="0"/>
              <a:t>，如：</a:t>
            </a:r>
            <a:r>
              <a:rPr lang="en-US" altLang="zh-CN" sz="2400" dirty="0" smtClean="0"/>
              <a:t>'</a:t>
            </a:r>
            <a:r>
              <a:rPr lang="en-US" altLang="zh-CN" sz="2400" dirty="0" smtClean="0">
                <a:solidFill>
                  <a:srgbClr val="FFC000"/>
                </a:solidFill>
              </a:rPr>
              <a:t>\</a:t>
            </a:r>
            <a:r>
              <a:rPr lang="en-US" altLang="zh-CN" sz="2400" dirty="0" smtClean="0"/>
              <a:t>101'</a:t>
            </a:r>
          </a:p>
          <a:p>
            <a:pPr marL="1982788" lvl="3" indent="-358775" eaLnBrk="1" hangingPunct="1">
              <a:lnSpc>
                <a:spcPct val="110000"/>
              </a:lnSpc>
              <a:defRPr/>
            </a:pPr>
            <a:r>
              <a:rPr lang="zh-CN" altLang="en-US" sz="2400" dirty="0" smtClean="0"/>
              <a:t>十六进制：</a:t>
            </a:r>
            <a:r>
              <a:rPr lang="en-US" altLang="zh-CN" sz="2400" dirty="0" smtClean="0"/>
              <a:t>'</a:t>
            </a:r>
            <a:r>
              <a:rPr lang="en-US" altLang="zh-CN" sz="2400" dirty="0" smtClean="0">
                <a:solidFill>
                  <a:srgbClr val="FFC000"/>
                </a:solidFill>
              </a:rPr>
              <a:t>\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x</a:t>
            </a:r>
            <a:r>
              <a:rPr lang="en-US" altLang="zh-CN" sz="2400" dirty="0" err="1" smtClean="0"/>
              <a:t>hh</a:t>
            </a:r>
            <a:r>
              <a:rPr lang="en-US" altLang="zh-CN" sz="2400" dirty="0" smtClean="0"/>
              <a:t>'</a:t>
            </a:r>
            <a:r>
              <a:rPr lang="zh-CN" altLang="en-US" sz="2400" dirty="0" smtClean="0"/>
              <a:t>，如：</a:t>
            </a:r>
            <a:r>
              <a:rPr lang="en-US" altLang="zh-CN" sz="2400" dirty="0" smtClean="0"/>
              <a:t>'</a:t>
            </a:r>
            <a:r>
              <a:rPr lang="en-US" altLang="zh-CN" sz="2400" dirty="0" smtClean="0">
                <a:solidFill>
                  <a:srgbClr val="FFC000"/>
                </a:solidFill>
              </a:rPr>
              <a:t>\x</a:t>
            </a:r>
            <a:r>
              <a:rPr lang="en-US" altLang="zh-CN" sz="2400" dirty="0" smtClean="0"/>
              <a:t>41'</a:t>
            </a:r>
          </a:p>
          <a:p>
            <a:pPr marL="1444625" lvl="2" indent="-371475"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特殊表示，如：</a:t>
            </a:r>
            <a:r>
              <a:rPr lang="en-US" altLang="zh-CN" sz="2800" dirty="0" smtClean="0"/>
              <a:t>'\n'</a:t>
            </a:r>
            <a:r>
              <a:rPr lang="zh-CN" altLang="en-US" sz="2800" dirty="0" smtClean="0"/>
              <a:t>（换行符）、</a:t>
            </a:r>
            <a:r>
              <a:rPr lang="en-US" altLang="zh-CN" sz="2800" dirty="0" smtClean="0"/>
              <a:t>'\r'</a:t>
            </a:r>
            <a:r>
              <a:rPr lang="zh-CN" altLang="en-US" sz="2800" dirty="0" smtClean="0"/>
              <a:t>（回车符）、</a:t>
            </a:r>
            <a:r>
              <a:rPr lang="en-US" altLang="zh-CN" sz="2800" dirty="0" smtClean="0"/>
              <a:t>'\t'</a:t>
            </a:r>
            <a:r>
              <a:rPr lang="zh-CN" altLang="en-US" sz="2800" dirty="0" smtClean="0"/>
              <a:t>（横向制表符）、</a:t>
            </a:r>
            <a:r>
              <a:rPr lang="en-US" altLang="zh-CN" sz="2800" dirty="0" smtClean="0"/>
              <a:t>'\b'</a:t>
            </a:r>
            <a:r>
              <a:rPr lang="zh-CN" altLang="en-US" sz="2800" dirty="0" smtClean="0"/>
              <a:t>（退格符）等</a:t>
            </a:r>
            <a:endParaRPr lang="en-US" altLang="zh-CN" sz="28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3200" dirty="0"/>
              <a:t>注意下列字符的表示：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sz="2800" dirty="0"/>
              <a:t>反斜杠（</a:t>
            </a:r>
            <a:r>
              <a:rPr lang="en-US" altLang="zh-CN" sz="2800" dirty="0">
                <a:solidFill>
                  <a:srgbClr val="FFC000"/>
                </a:solidFill>
              </a:rPr>
              <a:t>\</a:t>
            </a:r>
            <a:r>
              <a:rPr lang="zh-CN" altLang="en-US" sz="2800" dirty="0"/>
              <a:t>）</a:t>
            </a:r>
            <a:r>
              <a:rPr lang="zh-CN" altLang="en-GB" sz="2800" dirty="0"/>
              <a:t>应写成：</a:t>
            </a:r>
            <a:r>
              <a:rPr lang="en-US" altLang="zh-CN" sz="2800" dirty="0"/>
              <a:t>'</a:t>
            </a:r>
            <a:r>
              <a:rPr lang="en-US" altLang="zh-CN" sz="2800" dirty="0">
                <a:solidFill>
                  <a:srgbClr val="FFC000"/>
                </a:solidFill>
              </a:rPr>
              <a:t>\\</a:t>
            </a:r>
            <a:r>
              <a:rPr lang="en-US" altLang="zh-CN" sz="2800" dirty="0"/>
              <a:t>'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sz="2800" dirty="0"/>
              <a:t>单引号（</a:t>
            </a:r>
            <a:r>
              <a:rPr lang="en-US" altLang="zh-CN" sz="2800" dirty="0">
                <a:solidFill>
                  <a:srgbClr val="FFC000"/>
                </a:solidFill>
              </a:rPr>
              <a:t>'</a:t>
            </a:r>
            <a:r>
              <a:rPr lang="zh-CN" altLang="en-US" sz="2800" dirty="0"/>
              <a:t>）应写成：</a:t>
            </a:r>
            <a:r>
              <a:rPr lang="en-US" altLang="zh-CN" sz="2800" dirty="0"/>
              <a:t>'</a:t>
            </a:r>
            <a:r>
              <a:rPr lang="en-US" altLang="zh-CN" sz="2800" dirty="0">
                <a:solidFill>
                  <a:srgbClr val="FFC000"/>
                </a:solidFill>
              </a:rPr>
              <a:t>\'</a:t>
            </a:r>
            <a:r>
              <a:rPr lang="en-US" altLang="zh-CN" sz="2800" dirty="0"/>
              <a:t>'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sz="2800" dirty="0"/>
              <a:t>双引号（</a:t>
            </a:r>
            <a:r>
              <a:rPr lang="en-US" altLang="zh-CN" sz="2800" dirty="0">
                <a:solidFill>
                  <a:srgbClr val="FFC000"/>
                </a:solidFill>
              </a:rPr>
              <a:t>"</a:t>
            </a:r>
            <a:r>
              <a:rPr lang="zh-CN" altLang="en-US" sz="2800" dirty="0"/>
              <a:t>）可写成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'</a:t>
            </a:r>
            <a:r>
              <a:rPr lang="en-US" altLang="zh-CN" sz="2800" dirty="0" smtClean="0">
                <a:solidFill>
                  <a:srgbClr val="FFC000"/>
                </a:solidFill>
              </a:rPr>
              <a:t>\"</a:t>
            </a:r>
            <a:r>
              <a:rPr lang="en-US" altLang="zh-CN" sz="2800" dirty="0" smtClean="0"/>
              <a:t>'</a:t>
            </a:r>
            <a:r>
              <a:rPr lang="zh-CN" altLang="en-US" sz="2800" dirty="0" smtClean="0"/>
              <a:t>，或 </a:t>
            </a:r>
            <a:r>
              <a:rPr lang="en-US" altLang="zh-CN" sz="2800" dirty="0" smtClean="0"/>
              <a:t>'</a:t>
            </a:r>
            <a:r>
              <a:rPr lang="en-US" altLang="zh-CN" sz="2800" dirty="0" smtClean="0">
                <a:solidFill>
                  <a:srgbClr val="FFC000"/>
                </a:solidFill>
              </a:rPr>
              <a:t>"</a:t>
            </a:r>
            <a:r>
              <a:rPr lang="en-US" altLang="zh-CN" sz="2800" dirty="0" smtClean="0"/>
              <a:t>'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字符类型字符常量的类型为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644525" indent="-371475" eaLnBrk="1" hangingPunct="1">
              <a:defRPr/>
            </a:pP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字符串类型字面常量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32813" cy="5400675"/>
          </a:xfrm>
        </p:spPr>
        <p:txBody>
          <a:bodyPr>
            <a:normAutofit fontScale="92500" lnSpcReduction="20000"/>
          </a:bodyPr>
          <a:lstStyle/>
          <a:p>
            <a:pPr marL="357188" indent="-357188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程序中，</a:t>
            </a:r>
            <a:r>
              <a:rPr lang="zh-CN" altLang="en-US" dirty="0" smtClean="0">
                <a:solidFill>
                  <a:schemeClr val="folHlink"/>
                </a:solidFill>
              </a:rPr>
              <a:t>字符串类型字面常量</a:t>
            </a:r>
            <a:r>
              <a:rPr lang="zh-CN" altLang="en-US" dirty="0" smtClean="0"/>
              <a:t>是由两个</a:t>
            </a:r>
            <a:r>
              <a:rPr lang="zh-CN" altLang="en-US" dirty="0" smtClean="0">
                <a:solidFill>
                  <a:srgbClr val="FFC000"/>
                </a:solidFill>
              </a:rPr>
              <a:t>双引号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C000"/>
                </a:solidFill>
              </a:rPr>
              <a:t>"</a:t>
            </a:r>
            <a:r>
              <a:rPr lang="zh-CN" altLang="en-US" dirty="0" smtClean="0"/>
              <a:t>）括起来的</a:t>
            </a:r>
            <a:r>
              <a:rPr lang="zh-CN" altLang="en-US" dirty="0" smtClean="0">
                <a:solidFill>
                  <a:srgbClr val="FFC000"/>
                </a:solidFill>
              </a:rPr>
              <a:t>字符序列</a:t>
            </a:r>
            <a:r>
              <a:rPr lang="zh-CN" altLang="en-US" dirty="0" smtClean="0"/>
              <a:t>构成，其中的字符的写法与字符类型字面常量基本相同。如</a:t>
            </a:r>
            <a:r>
              <a:rPr lang="zh-CN" altLang="en-GB" dirty="0" smtClean="0"/>
              <a:t>：</a:t>
            </a:r>
          </a:p>
          <a:p>
            <a:pPr marL="1339850" lvl="1" indent="-533400" eaLnBrk="1" hangingPunct="1">
              <a:defRPr/>
            </a:pPr>
            <a:r>
              <a:rPr lang="en-US" altLang="zh-CN" dirty="0" smtClean="0"/>
              <a:t>"This is a string."</a:t>
            </a:r>
            <a:endParaRPr lang="en-GB" altLang="zh-CN" dirty="0" smtClean="0"/>
          </a:p>
          <a:p>
            <a:pPr marL="1339850" lvl="1" indent="-533400" eaLnBrk="1" hangingPunct="1">
              <a:defRPr/>
            </a:pPr>
            <a:r>
              <a:rPr lang="en-GB" altLang="zh-CN" dirty="0" smtClean="0"/>
              <a:t>"</a:t>
            </a:r>
            <a:r>
              <a:rPr lang="en-US" altLang="zh-CN" dirty="0" smtClean="0"/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\'</a:t>
            </a:r>
            <a:r>
              <a:rPr lang="en-US" altLang="zh-CN" dirty="0" smtClean="0"/>
              <a:t>m a student."</a:t>
            </a:r>
            <a:r>
              <a:rPr lang="zh-CN" altLang="en-US" dirty="0" smtClean="0"/>
              <a:t>，或者，</a:t>
            </a:r>
            <a:r>
              <a:rPr lang="en-GB" altLang="zh-CN" dirty="0"/>
              <a:t>"</a:t>
            </a:r>
            <a:r>
              <a:rPr lang="en-US" altLang="zh-CN" dirty="0" smtClean="0"/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'</a:t>
            </a:r>
            <a:r>
              <a:rPr lang="en-US" altLang="zh-CN" dirty="0" smtClean="0"/>
              <a:t>m </a:t>
            </a:r>
            <a:r>
              <a:rPr lang="en-US" altLang="zh-CN" dirty="0"/>
              <a:t>a student."</a:t>
            </a:r>
            <a:endParaRPr lang="en-GB" altLang="zh-CN" dirty="0" smtClean="0"/>
          </a:p>
          <a:p>
            <a:pPr marL="1339850" lvl="1" indent="-533400" eaLnBrk="1" hangingPunct="1">
              <a:defRPr/>
            </a:pPr>
            <a:r>
              <a:rPr lang="en-GB" altLang="zh-CN" dirty="0" smtClean="0"/>
              <a:t>"</a:t>
            </a:r>
            <a:r>
              <a:rPr lang="en-US" altLang="zh-CN" dirty="0" smtClean="0"/>
              <a:t>Please enter </a:t>
            </a:r>
            <a:r>
              <a:rPr lang="en-US" altLang="zh-CN" dirty="0" smtClean="0">
                <a:solidFill>
                  <a:srgbClr val="FFC000"/>
                </a:solidFill>
              </a:rPr>
              <a:t>\"</a:t>
            </a:r>
            <a:r>
              <a:rPr lang="en-US" altLang="zh-CN" dirty="0" smtClean="0"/>
              <a:t>Y</a:t>
            </a:r>
            <a:r>
              <a:rPr lang="en-US" altLang="zh-CN" dirty="0" smtClean="0">
                <a:solidFill>
                  <a:srgbClr val="FFC000"/>
                </a:solidFill>
              </a:rPr>
              <a:t>\"</a:t>
            </a:r>
            <a:r>
              <a:rPr lang="en-US" altLang="zh-CN" dirty="0" smtClean="0"/>
              <a:t> or </a:t>
            </a:r>
            <a:r>
              <a:rPr lang="en-US" altLang="zh-CN" dirty="0" smtClean="0">
                <a:solidFill>
                  <a:srgbClr val="FFC000"/>
                </a:solidFill>
              </a:rPr>
              <a:t>\"</a:t>
            </a:r>
            <a:r>
              <a:rPr lang="en-US" altLang="zh-CN" dirty="0" smtClean="0"/>
              <a:t>N</a:t>
            </a:r>
            <a:r>
              <a:rPr lang="en-US" altLang="zh-CN" dirty="0" smtClean="0">
                <a:solidFill>
                  <a:srgbClr val="FFC000"/>
                </a:solidFill>
              </a:rPr>
              <a:t>\"</a:t>
            </a:r>
            <a:r>
              <a:rPr lang="en-US" altLang="zh-CN" dirty="0" smtClean="0"/>
              <a:t>:"</a:t>
            </a:r>
          </a:p>
          <a:p>
            <a:pPr marL="1339850" lvl="1" indent="-533400" eaLnBrk="1" hangingPunct="1">
              <a:defRPr/>
            </a:pPr>
            <a:r>
              <a:rPr lang="en-US" altLang="zh-CN" dirty="0" smtClean="0"/>
              <a:t>"This is two-line </a:t>
            </a:r>
            <a:r>
              <a:rPr lang="en-US" altLang="zh-CN" dirty="0" smtClean="0">
                <a:solidFill>
                  <a:srgbClr val="FFC000"/>
                </a:solidFill>
              </a:rPr>
              <a:t>\</a:t>
            </a:r>
            <a:r>
              <a:rPr lang="en-US" altLang="zh-CN" dirty="0" err="1" smtClean="0">
                <a:solidFill>
                  <a:srgbClr val="FFC000"/>
                </a:solidFill>
              </a:rPr>
              <a:t>n</a:t>
            </a:r>
            <a:r>
              <a:rPr lang="en-US" altLang="zh-CN" dirty="0" err="1" smtClean="0"/>
              <a:t>message</a:t>
            </a:r>
            <a:r>
              <a:rPr lang="en-US" altLang="zh-CN" dirty="0" smtClean="0"/>
              <a:t>! "</a:t>
            </a:r>
          </a:p>
          <a:p>
            <a:pPr marL="357188" indent="-357188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存储字符串时，往往</a:t>
            </a:r>
            <a:r>
              <a:rPr lang="zh-CN" altLang="en-US" dirty="0"/>
              <a:t>会</a:t>
            </a:r>
            <a:r>
              <a:rPr lang="zh-CN" altLang="en-US" dirty="0" smtClean="0"/>
              <a:t>在最后一个字符的后面存储一个字符</a:t>
            </a:r>
            <a:r>
              <a:rPr lang="en-US" altLang="zh-CN" dirty="0" smtClean="0">
                <a:solidFill>
                  <a:srgbClr val="FFC000"/>
                </a:solidFill>
              </a:rPr>
              <a:t>'\0</a:t>
            </a:r>
            <a:r>
              <a:rPr lang="en-US" altLang="zh-CN" dirty="0" smtClean="0">
                <a:solidFill>
                  <a:srgbClr val="FFC000"/>
                </a:solidFill>
                <a:latin typeface="Arial"/>
              </a:rPr>
              <a:t>'</a:t>
            </a:r>
            <a:r>
              <a:rPr lang="zh-CN" altLang="en-US" dirty="0" smtClean="0"/>
              <a:t>，表示字符串结束。</a:t>
            </a:r>
            <a:endParaRPr lang="en-US" altLang="zh-CN" dirty="0" smtClean="0"/>
          </a:p>
          <a:p>
            <a:pPr marL="357188" indent="-357188" eaLnBrk="1" hangingPunct="1">
              <a:lnSpc>
                <a:spcPct val="110000"/>
              </a:lnSpc>
              <a:defRPr/>
            </a:pPr>
            <a:r>
              <a:rPr lang="zh-CN" altLang="en-US" dirty="0"/>
              <a:t>字符串</a:t>
            </a:r>
            <a:r>
              <a:rPr lang="zh-CN" altLang="en-US" dirty="0" smtClean="0"/>
              <a:t>类型</a:t>
            </a:r>
            <a:r>
              <a:rPr lang="zh-CN" altLang="en-US" dirty="0"/>
              <a:t>的</a:t>
            </a:r>
            <a:r>
              <a:rPr lang="zh-CN" altLang="en-US" dirty="0" smtClean="0"/>
              <a:t>字面常量为</a:t>
            </a:r>
            <a:r>
              <a:rPr lang="zh-CN" altLang="en-US" dirty="0">
                <a:solidFill>
                  <a:schemeClr val="folHlink"/>
                </a:solidFill>
              </a:rPr>
              <a:t>一</a:t>
            </a:r>
            <a:r>
              <a:rPr lang="zh-CN" altLang="en-US" dirty="0" smtClean="0">
                <a:solidFill>
                  <a:schemeClr val="folHlink"/>
                </a:solidFill>
              </a:rPr>
              <a:t>维字符数组</a:t>
            </a:r>
            <a:r>
              <a:rPr lang="zh-CN" altLang="en-US" dirty="0"/>
              <a:t>类型（构造数据类型）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符号</a:t>
            </a:r>
            <a:r>
              <a:rPr lang="zh-CN" altLang="en-US" sz="3600" dirty="0"/>
              <a:t>常量（命名常量）</a:t>
            </a:r>
            <a:endParaRPr lang="zh-CN" altLang="en-US" sz="3600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760"/>
            <a:ext cx="8604250" cy="5445125"/>
          </a:xfrm>
        </p:spPr>
        <p:txBody>
          <a:bodyPr>
            <a:normAutofit fontScale="92500" lnSpcReduction="20000"/>
          </a:bodyPr>
          <a:lstStyle/>
          <a:p>
            <a:pPr marL="354013" indent="-354013" eaLnBrk="1" hangingPunct="1">
              <a:lnSpc>
                <a:spcPct val="120000"/>
              </a:lnSpc>
              <a:defRPr/>
            </a:pPr>
            <a:r>
              <a:rPr lang="zh-CN" altLang="en-US" sz="2800" dirty="0" smtClean="0">
                <a:solidFill>
                  <a:srgbClr val="FFC000"/>
                </a:solidFill>
              </a:rPr>
              <a:t>符号常量</a:t>
            </a:r>
            <a:r>
              <a:rPr lang="zh-CN" altLang="en-US" sz="2800" dirty="0" smtClean="0"/>
              <a:t>是指先通过</a:t>
            </a:r>
            <a:r>
              <a:rPr lang="zh-CN" altLang="en-US" sz="2800" dirty="0" smtClean="0">
                <a:solidFill>
                  <a:srgbClr val="FFC000"/>
                </a:solidFill>
              </a:rPr>
              <a:t>常量定义</a:t>
            </a:r>
            <a:r>
              <a:rPr lang="zh-CN" altLang="en-US" sz="2800" dirty="0" smtClean="0"/>
              <a:t>给</a:t>
            </a:r>
            <a:r>
              <a:rPr lang="zh-CN" altLang="en-US" sz="2800" dirty="0"/>
              <a:t>字面</a:t>
            </a:r>
            <a:r>
              <a:rPr lang="zh-CN" altLang="en-US" sz="2800" dirty="0" smtClean="0"/>
              <a:t>常量取一个名字（用标识符表示），并可指定一个类型；然后，在程序中通过</a:t>
            </a:r>
            <a:r>
              <a:rPr lang="zh-CN" altLang="en-US" sz="2800" dirty="0" smtClean="0">
                <a:solidFill>
                  <a:srgbClr val="FFC000"/>
                </a:solidFill>
              </a:rPr>
              <a:t>常量名</a:t>
            </a:r>
            <a:r>
              <a:rPr lang="zh-CN" altLang="en-US" sz="2800" dirty="0" smtClean="0"/>
              <a:t>来使用这些常量。</a:t>
            </a:r>
          </a:p>
          <a:p>
            <a:pPr marL="354013" indent="-354013"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符号常量的定义格式为：</a:t>
            </a:r>
          </a:p>
          <a:p>
            <a:pPr marL="1339850" lvl="1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#define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常量名</a:t>
            </a:r>
            <a:r>
              <a:rPr lang="en-US" altLang="zh-CN" sz="2400" dirty="0" smtClean="0"/>
              <a:t>&gt; &lt;</a:t>
            </a:r>
            <a:r>
              <a:rPr lang="zh-CN" altLang="en-US" sz="2400" dirty="0" smtClean="0"/>
              <a:t>值</a:t>
            </a:r>
            <a:r>
              <a:rPr lang="en-US" altLang="zh-CN" sz="2400" dirty="0" smtClean="0"/>
              <a:t>&gt;</a:t>
            </a:r>
          </a:p>
          <a:p>
            <a:pPr marL="1339850" lvl="1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dirty="0" smtClean="0"/>
              <a:t>或</a:t>
            </a:r>
          </a:p>
          <a:p>
            <a:pPr marL="1339850" lvl="1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b="1" dirty="0" err="1" smtClean="0">
                <a:solidFill>
                  <a:srgbClr val="FFC000"/>
                </a:solidFill>
              </a:rPr>
              <a:t>const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类型名</a:t>
            </a:r>
            <a:r>
              <a:rPr lang="en-US" altLang="zh-CN" sz="2400" dirty="0" smtClean="0"/>
              <a:t>&gt; &lt;</a:t>
            </a:r>
            <a:r>
              <a:rPr lang="zh-CN" altLang="en-US" sz="2400" dirty="0" smtClean="0"/>
              <a:t>常量名</a:t>
            </a:r>
            <a:r>
              <a:rPr lang="en-US" altLang="zh-CN" sz="2400" dirty="0" smtClean="0"/>
              <a:t>&gt;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=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值</a:t>
            </a:r>
            <a:r>
              <a:rPr lang="en-US" altLang="zh-CN" sz="2400" dirty="0" smtClean="0"/>
              <a:t>&gt;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;</a:t>
            </a:r>
            <a:endParaRPr lang="zh-CN" altLang="en-US" sz="2400" b="1" dirty="0" smtClean="0">
              <a:solidFill>
                <a:srgbClr val="FFC000"/>
              </a:solidFill>
            </a:endParaRPr>
          </a:p>
          <a:p>
            <a:pPr marL="1339850" lvl="1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dirty="0" smtClean="0"/>
              <a:t>例如：</a:t>
            </a:r>
          </a:p>
          <a:p>
            <a:pPr marL="1339850" lvl="1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#define </a:t>
            </a:r>
            <a:r>
              <a:rPr lang="en-US" altLang="zh-CN" sz="2400" dirty="0" smtClean="0">
                <a:solidFill>
                  <a:srgbClr val="FF9900"/>
                </a:solidFill>
              </a:rPr>
              <a:t>PI</a:t>
            </a:r>
            <a:r>
              <a:rPr lang="en-US" altLang="zh-CN" sz="2400" dirty="0" smtClean="0"/>
              <a:t> 3.1415926</a:t>
            </a:r>
          </a:p>
          <a:p>
            <a:pPr marL="1339850" lvl="1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dirty="0" smtClean="0"/>
              <a:t>或，</a:t>
            </a:r>
          </a:p>
          <a:p>
            <a:pPr marL="1339850" lvl="1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double </a:t>
            </a:r>
            <a:r>
              <a:rPr lang="en-US" altLang="zh-CN" sz="2400" dirty="0" smtClean="0">
                <a:solidFill>
                  <a:srgbClr val="FF9900"/>
                </a:solidFill>
              </a:rPr>
              <a:t>PI</a:t>
            </a:r>
            <a:r>
              <a:rPr lang="en-US" altLang="zh-CN" sz="2400" dirty="0" smtClean="0"/>
              <a:t>=3.1415926; </a:t>
            </a:r>
          </a:p>
          <a:p>
            <a:pPr marL="354013" indent="-354013"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符号常量的使用：</a:t>
            </a:r>
          </a:p>
          <a:p>
            <a:pPr marL="1339850" lvl="1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2*</a:t>
            </a:r>
            <a:r>
              <a:rPr lang="en-US" altLang="zh-CN" sz="2400" dirty="0" smtClean="0">
                <a:solidFill>
                  <a:srgbClr val="FF9900"/>
                </a:solidFill>
              </a:rPr>
              <a:t>PI</a:t>
            </a:r>
            <a:r>
              <a:rPr lang="en-US" altLang="zh-CN" sz="2400" dirty="0" smtClean="0"/>
              <a:t>*r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bool</a:t>
            </a:r>
            <a:r>
              <a:rPr lang="zh-CN" altLang="en-US" dirty="0"/>
              <a:t>类型</a:t>
            </a:r>
            <a:r>
              <a:rPr lang="zh-CN" altLang="en-US" dirty="0" smtClean="0"/>
              <a:t>的常量</a:t>
            </a:r>
            <a:r>
              <a:rPr lang="en-US" altLang="zh-CN" dirty="0" smtClean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  <a:r>
              <a:rPr lang="zh-CN" altLang="en-US" dirty="0"/>
              <a:t>可以看成是</a:t>
            </a:r>
            <a:r>
              <a:rPr lang="en-US" altLang="zh-CN" dirty="0"/>
              <a:t>C++</a:t>
            </a:r>
            <a:r>
              <a:rPr lang="zh-CN" altLang="en-US" dirty="0"/>
              <a:t>语言</a:t>
            </a:r>
            <a:r>
              <a:rPr lang="zh-CN" altLang="en-US" dirty="0">
                <a:solidFill>
                  <a:srgbClr val="FFC000"/>
                </a:solidFill>
              </a:rPr>
              <a:t>预定义</a:t>
            </a:r>
            <a:r>
              <a:rPr lang="zh-CN" altLang="en-US" dirty="0"/>
              <a:t>的两个符号常量，它们的值分别为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874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57163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smtClean="0"/>
              <a:t>使用符号常量的好处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1484313"/>
            <a:ext cx="8604250" cy="5157787"/>
          </a:xfrm>
        </p:spPr>
        <p:txBody>
          <a:bodyPr>
            <a:normAutofit/>
          </a:bodyPr>
          <a:lstStyle/>
          <a:p>
            <a:pPr marL="609600" indent="-609600" eaLnBrk="1" hangingPunct="1">
              <a:defRPr/>
            </a:pPr>
            <a:r>
              <a:rPr lang="zh-CN" altLang="en-US" dirty="0" smtClean="0"/>
              <a:t>增加程序的易读性</a:t>
            </a:r>
            <a:endParaRPr lang="en-US" altLang="zh-CN" dirty="0" smtClean="0"/>
          </a:p>
          <a:p>
            <a:pPr marL="1009650" lvl="1" indent="-609600" eaLnBrk="1" hangingPunct="1">
              <a:defRPr/>
            </a:pP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PASS_SCORE=60;</a:t>
            </a:r>
          </a:p>
          <a:p>
            <a:pPr marL="1009650" lvl="1" indent="-609600" eaLnBrk="1" hangingPunct="1">
              <a:defRPr/>
            </a:pP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MINUTES_PER_HOUR=60;</a:t>
            </a:r>
            <a:endParaRPr lang="zh-CN" altLang="en-US" dirty="0" smtClean="0"/>
          </a:p>
          <a:p>
            <a:pPr marL="609600" indent="-609600" eaLnBrk="1" hangingPunct="1">
              <a:defRPr/>
            </a:pPr>
            <a:r>
              <a:rPr lang="zh-CN" altLang="en-US" dirty="0" smtClean="0"/>
              <a:t>提高程序对常量使用的</a:t>
            </a:r>
            <a:r>
              <a:rPr lang="zh-CN" altLang="en-US" dirty="0"/>
              <a:t>一致性与易维护性</a:t>
            </a:r>
            <a:endParaRPr lang="en-US" altLang="zh-CN" dirty="0" smtClean="0"/>
          </a:p>
          <a:p>
            <a:pPr marL="1009650" lvl="1" indent="-609600" eaLnBrk="1" hangingPunct="1">
              <a:defRPr/>
            </a:pPr>
            <a:r>
              <a:rPr lang="en-US" altLang="zh-CN" dirty="0" smtClean="0"/>
              <a:t>3.14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</a:t>
            </a:r>
            <a:endParaRPr lang="zh-CN" altLang="en-US" dirty="0" smtClean="0"/>
          </a:p>
          <a:p>
            <a:pPr marL="1009650" lvl="1" indent="-609600" eaLnBrk="1" hangingPunct="1">
              <a:defRPr/>
            </a:pPr>
            <a:r>
              <a:rPr lang="en-US" altLang="zh-CN" dirty="0" err="1" smtClean="0"/>
              <a:t>const</a:t>
            </a:r>
            <a:r>
              <a:rPr lang="en-US" altLang="zh-CN" dirty="0" smtClean="0"/>
              <a:t> double PI=3.14;</a:t>
            </a:r>
          </a:p>
          <a:p>
            <a:pPr marL="1009650" lvl="1" indent="-609600" eaLnBrk="1" hangingPunct="1">
              <a:defRPr/>
            </a:pPr>
            <a:r>
              <a:rPr lang="en-US" altLang="zh-CN" dirty="0" smtClean="0"/>
              <a:t>...2*PI*r...</a:t>
            </a:r>
          </a:p>
          <a:p>
            <a:pPr marL="1009650" lvl="1" indent="-609600" eaLnBrk="1" hangingPunct="1">
              <a:defRPr/>
            </a:pPr>
            <a:r>
              <a:rPr lang="en-US" altLang="zh-CN" dirty="0" smtClean="0"/>
              <a:t>...PI*r*r...</a:t>
            </a:r>
            <a:r>
              <a:rPr lang="zh-CN" altLang="en-US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913" y="4221088"/>
            <a:ext cx="4697412" cy="5222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const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double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PI=3.1416;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635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数据类型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932" y="1340768"/>
            <a:ext cx="8172524" cy="532859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/>
              <a:t>从本质上讲，用计算机解决各种实际</a:t>
            </a:r>
            <a:r>
              <a:rPr lang="zh-CN" altLang="en-US" dirty="0" smtClean="0"/>
              <a:t>问题是</a:t>
            </a:r>
            <a:r>
              <a:rPr lang="zh-CN" altLang="en-US" dirty="0"/>
              <a:t>通过用计算机程序对反映实际问题的一些</a:t>
            </a:r>
            <a:r>
              <a:rPr lang="zh-CN" altLang="en-US" dirty="0">
                <a:solidFill>
                  <a:srgbClr val="FFC000"/>
                </a:solidFill>
              </a:rPr>
              <a:t>数据</a:t>
            </a:r>
            <a:r>
              <a:rPr lang="zh-CN" altLang="en-US" dirty="0"/>
              <a:t>进行处理来实现的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en-US" altLang="zh-CN" sz="4600" dirty="0" smtClean="0"/>
              <a:t>	</a:t>
            </a:r>
            <a:r>
              <a:rPr lang="zh-CN" altLang="en-US" sz="4600" dirty="0" smtClean="0"/>
              <a:t>程序 </a:t>
            </a:r>
            <a:r>
              <a:rPr lang="en-US" altLang="zh-CN" sz="4600" dirty="0"/>
              <a:t>= </a:t>
            </a:r>
            <a:r>
              <a:rPr lang="zh-CN" altLang="en-US" sz="4600" dirty="0"/>
              <a:t>算法 </a:t>
            </a:r>
            <a:r>
              <a:rPr lang="en-US" altLang="zh-CN" sz="4600" dirty="0"/>
              <a:t>+ </a:t>
            </a:r>
            <a:r>
              <a:rPr lang="zh-CN" altLang="en-US" sz="4600" dirty="0">
                <a:solidFill>
                  <a:srgbClr val="FFC000"/>
                </a:solidFill>
              </a:rPr>
              <a:t>数据结构</a:t>
            </a:r>
            <a:endParaRPr lang="en-US" altLang="zh-CN" sz="4600" dirty="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因此，程序中首先要对数据进行描述。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为了实现</a:t>
            </a:r>
            <a:r>
              <a:rPr lang="zh-CN" altLang="en-US" dirty="0"/>
              <a:t>对数据的可靠、有效</a:t>
            </a:r>
            <a:r>
              <a:rPr lang="zh-CN" altLang="en-US" dirty="0" smtClean="0"/>
              <a:t>处理，常常把数据进行分类，从而形成</a:t>
            </a:r>
            <a:r>
              <a:rPr lang="zh-CN" altLang="en-US" dirty="0" smtClean="0">
                <a:solidFill>
                  <a:schemeClr val="folHlink"/>
                </a:solidFill>
              </a:rPr>
              <a:t>数据类型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一</a:t>
            </a:r>
            <a:r>
              <a:rPr lang="zh-CN" altLang="en-US" dirty="0"/>
              <a:t>种数据类型由两个集合构成</a:t>
            </a:r>
            <a:r>
              <a:rPr lang="zh-CN" altLang="en-US" dirty="0" smtClean="0"/>
              <a:t>： 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folHlink"/>
                </a:solidFill>
              </a:rPr>
              <a:t>值集</a:t>
            </a:r>
            <a:r>
              <a:rPr lang="zh-CN" altLang="en-US" dirty="0"/>
              <a:t>：规定了该数据类型能包含哪些值（包括这些值的结构）。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folHlink"/>
                </a:solidFill>
              </a:rPr>
              <a:t>操作（运算）集</a:t>
            </a:r>
            <a:r>
              <a:rPr lang="zh-CN" altLang="en-US" dirty="0"/>
              <a:t>：规定了对值集中的值能实施哪些运算。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/>
              <a:t>例如：</a:t>
            </a:r>
            <a:r>
              <a:rPr lang="zh-CN" altLang="en-US" dirty="0">
                <a:solidFill>
                  <a:schemeClr val="folHlink"/>
                </a:solidFill>
              </a:rPr>
              <a:t>整数类型</a:t>
            </a:r>
            <a:r>
              <a:rPr lang="zh-CN" altLang="en-US" dirty="0"/>
              <a:t>就是一种数据类型，它的值集：由整数构成，它的操作集：加、减、乘、除等运算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变量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8353623" cy="5040313"/>
          </a:xfrm>
        </p:spPr>
        <p:txBody>
          <a:bodyPr/>
          <a:lstStyle/>
          <a:p>
            <a:pPr marL="357188" indent="-357188" eaLnBrk="1" hangingPunct="1"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程序执行过程中可变的</a:t>
            </a:r>
            <a:r>
              <a:rPr lang="zh-CN" altLang="en-US" dirty="0" smtClean="0"/>
              <a:t>数据称为变量。</a:t>
            </a:r>
          </a:p>
          <a:p>
            <a:pPr marL="357188" indent="-357188" eaLnBrk="1" hangingPunct="1">
              <a:buFont typeface="Wingdings" pitchFamily="2" charset="2"/>
              <a:buNone/>
              <a:defRPr/>
            </a:pP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/>
              <a:t>例如：在计算圆周长的式子“</a:t>
            </a:r>
            <a:r>
              <a:rPr lang="en-US" altLang="zh-CN" dirty="0" smtClean="0"/>
              <a:t>2*PI*</a:t>
            </a:r>
            <a:r>
              <a:rPr lang="en-US" altLang="zh-CN" dirty="0" smtClean="0">
                <a:solidFill>
                  <a:schemeClr val="folHlink"/>
                </a:solidFill>
              </a:rPr>
              <a:t>r</a:t>
            </a:r>
            <a:r>
              <a:rPr lang="zh-CN" altLang="en-US" dirty="0"/>
              <a:t>”</a:t>
            </a:r>
            <a:r>
              <a:rPr lang="zh-CN" altLang="en-US" dirty="0" smtClean="0"/>
              <a:t>中，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半径</a:t>
            </a:r>
            <a:r>
              <a:rPr lang="en-US" altLang="zh-CN" dirty="0" smtClean="0">
                <a:solidFill>
                  <a:srgbClr val="FFC000"/>
                </a:solidFill>
              </a:rPr>
              <a:t>r</a:t>
            </a:r>
            <a:r>
              <a:rPr lang="zh-CN" altLang="en-US" dirty="0" smtClean="0"/>
              <a:t>就是一个可变的数据，它可能是通过用户输入得到，也可能由程序的其它部分计算得到。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变量的基本属性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713788" cy="5040312"/>
          </a:xfrm>
        </p:spPr>
        <p:txBody>
          <a:bodyPr/>
          <a:lstStyle/>
          <a:p>
            <a:pPr marL="354013" indent="-354013" eaLnBrk="1" hangingPunct="1">
              <a:defRPr/>
            </a:pPr>
            <a:r>
              <a:rPr lang="zh-CN" altLang="en-US" dirty="0" smtClean="0"/>
              <a:t>名字</a:t>
            </a:r>
            <a:endParaRPr lang="en-US" altLang="zh-CN" dirty="0" smtClean="0"/>
          </a:p>
          <a:p>
            <a:pPr marL="754063" lvl="1" indent="-354013" eaLnBrk="1" hangingPunct="1">
              <a:defRPr/>
            </a:pPr>
            <a:r>
              <a:rPr lang="zh-CN" altLang="en-US" dirty="0" smtClean="0"/>
              <a:t>用于区别不同的变量，用标识符表示。</a:t>
            </a:r>
          </a:p>
          <a:p>
            <a:pPr marL="354013" indent="-354013" eaLnBrk="1" hangingPunct="1">
              <a:defRPr/>
            </a:pP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754063" lvl="1" indent="-354013" eaLnBrk="1" hangingPunct="1">
              <a:defRPr/>
            </a:pPr>
            <a:r>
              <a:rPr lang="zh-CN" altLang="en-US" dirty="0" smtClean="0"/>
              <a:t>规定了变量能取何种值以及对其能进行何种运算（操作）。 </a:t>
            </a:r>
          </a:p>
          <a:p>
            <a:pPr marL="354013" indent="-354013" eaLnBrk="1" hangingPunct="1">
              <a:defRPr/>
            </a:pP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754063" lvl="1" indent="-354013" eaLnBrk="1" hangingPunct="1">
              <a:defRPr/>
            </a:pPr>
            <a:r>
              <a:rPr lang="zh-CN" altLang="en-US" dirty="0" smtClean="0"/>
              <a:t>可取所属类型的值集中的任何一个值。</a:t>
            </a:r>
          </a:p>
          <a:p>
            <a:pPr marL="354013" indent="-354013" eaLnBrk="1" hangingPunct="1"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内存空间和地址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754063" lvl="1" indent="-354013" eaLnBrk="1" hangingPunct="1">
              <a:defRPr/>
            </a:pPr>
            <a:r>
              <a:rPr lang="zh-CN" altLang="en-US" dirty="0" smtClean="0"/>
              <a:t>每个变量都拥有相应的内存空间以及内存地址。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307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实际上，程序中的变量是内存空间的抽象！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例如，在程序中交换两个变量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的值，可以写成：</a:t>
            </a:r>
            <a:endParaRPr lang="en-US" altLang="zh-CN" dirty="0" smtClean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dirty="0" smtClean="0"/>
              <a:t>t = a; //</a:t>
            </a:r>
            <a:r>
              <a:rPr lang="zh-CN" altLang="en-US" dirty="0" smtClean="0"/>
              <a:t>引进一个临时变量</a:t>
            </a:r>
            <a:r>
              <a:rPr lang="en-US" altLang="zh-CN" dirty="0" smtClean="0"/>
              <a:t>t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dirty="0" smtClean="0"/>
              <a:t>a = b; //a</a:t>
            </a:r>
            <a:r>
              <a:rPr lang="zh-CN" altLang="en-US" dirty="0" smtClean="0"/>
              <a:t>的值变成了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的原始值</a:t>
            </a:r>
            <a:endParaRPr lang="en-US" altLang="zh-CN" dirty="0" smtClean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dirty="0" smtClean="0"/>
              <a:t>b = t; //b</a:t>
            </a:r>
            <a:r>
              <a:rPr lang="zh-CN" altLang="en-US" dirty="0" smtClean="0"/>
              <a:t>的值变成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的原始值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或者</a:t>
            </a:r>
            <a:endParaRPr lang="en-US" altLang="zh-CN" dirty="0" smtClean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dirty="0" smtClean="0"/>
              <a:t>a =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 //a</a:t>
            </a:r>
            <a:r>
              <a:rPr lang="zh-CN" altLang="en-US" dirty="0" smtClean="0"/>
              <a:t>的值变成：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原始值的和</a:t>
            </a:r>
            <a:endParaRPr lang="en-US" altLang="zh-CN" dirty="0" smtClean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dirty="0" smtClean="0"/>
              <a:t>b = a-b;  //b</a:t>
            </a:r>
            <a:r>
              <a:rPr lang="zh-CN" altLang="en-US" dirty="0" smtClean="0"/>
              <a:t>的值变成：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原始值的和减去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的原始值，</a:t>
            </a:r>
            <a:endParaRPr lang="en-US" altLang="zh-CN" dirty="0" smtClean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结果就是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的原始值</a:t>
            </a:r>
            <a:endParaRPr lang="en-US" altLang="zh-CN" dirty="0" smtClean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dirty="0" smtClean="0"/>
              <a:t>a = a-b;  //a</a:t>
            </a:r>
            <a:r>
              <a:rPr lang="zh-CN" altLang="en-US" dirty="0" smtClean="0"/>
              <a:t>的值变成：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原始</a:t>
            </a:r>
            <a:r>
              <a:rPr lang="zh-CN" altLang="en-US" dirty="0"/>
              <a:t>值的和减去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的新值（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的原始值），</a:t>
            </a:r>
            <a:endParaRPr lang="en-US" altLang="zh-CN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dirty="0"/>
              <a:t>	   </a:t>
            </a:r>
            <a:r>
              <a:rPr lang="en-US" altLang="zh-CN" dirty="0" smtClean="0"/>
              <a:t>//</a:t>
            </a:r>
            <a:r>
              <a:rPr lang="zh-CN" altLang="en-US" dirty="0"/>
              <a:t>结果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的原始值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2588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变量的定义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268761"/>
            <a:ext cx="8893175" cy="5400600"/>
          </a:xfrm>
        </p:spPr>
        <p:txBody>
          <a:bodyPr>
            <a:normAutofit fontScale="92500" lnSpcReduction="20000"/>
          </a:bodyPr>
          <a:lstStyle/>
          <a:p>
            <a:pPr marL="354013" indent="-354013" eaLnBrk="1" hangingPunct="1">
              <a:lnSpc>
                <a:spcPct val="110000"/>
              </a:lnSpc>
              <a:defRPr/>
            </a:pPr>
            <a:r>
              <a:rPr lang="en-US" altLang="zh-CN" sz="2800" dirty="0" smtClean="0"/>
              <a:t>C++</a:t>
            </a:r>
            <a:r>
              <a:rPr lang="zh-CN" altLang="en-US" sz="2800" dirty="0" smtClean="0"/>
              <a:t>语言规定：程序中使用到的每个变量都要有定义（有的语言不需要）。</a:t>
            </a:r>
            <a:endParaRPr lang="en-US" altLang="zh-CN" sz="2800" dirty="0" smtClean="0"/>
          </a:p>
          <a:p>
            <a:pPr marL="354013" indent="-354013"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变量定义格式为：</a:t>
            </a:r>
          </a:p>
          <a:p>
            <a:pPr marL="1076325" lvl="1" indent="-276225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dirty="0" smtClean="0"/>
              <a:t>	   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类型名</a:t>
            </a:r>
            <a:r>
              <a:rPr lang="en-US" altLang="zh-CN" sz="2400" dirty="0" smtClean="0"/>
              <a:t>&gt; &lt;</a:t>
            </a:r>
            <a:r>
              <a:rPr lang="zh-CN" altLang="en-US" sz="2400" dirty="0" smtClean="0"/>
              <a:t>变量名</a:t>
            </a:r>
            <a:r>
              <a:rPr lang="en-US" altLang="zh-CN" sz="2400" dirty="0" smtClean="0"/>
              <a:t>&gt;</a:t>
            </a:r>
            <a:r>
              <a:rPr lang="en-US" altLang="zh-CN" sz="2400" b="1" dirty="0">
                <a:solidFill>
                  <a:srgbClr val="FFC000"/>
                </a:solidFill>
              </a:rPr>
              <a:t>;</a:t>
            </a:r>
            <a:endParaRPr lang="zh-CN" altLang="en-US" sz="2400" b="1" dirty="0" smtClean="0">
              <a:solidFill>
                <a:srgbClr val="FFC000"/>
              </a:solidFill>
            </a:endParaRPr>
          </a:p>
          <a:p>
            <a:pPr marL="722313" lvl="1" indent="-276225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400" dirty="0" smtClean="0"/>
              <a:t>或者    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类型名</a:t>
            </a:r>
            <a:r>
              <a:rPr lang="en-US" altLang="zh-CN" sz="2400" dirty="0" smtClean="0"/>
              <a:t>&gt; &lt;</a:t>
            </a:r>
            <a:r>
              <a:rPr lang="zh-CN" altLang="en-US" sz="2400" dirty="0" smtClean="0"/>
              <a:t>变量名</a:t>
            </a:r>
            <a:r>
              <a:rPr lang="en-US" altLang="zh-CN" sz="2400" dirty="0" smtClean="0"/>
              <a:t>&gt;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=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初值</a:t>
            </a:r>
            <a:r>
              <a:rPr lang="en-US" altLang="zh-CN" sz="2400" dirty="0" smtClean="0"/>
              <a:t>&gt;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;</a:t>
            </a:r>
          </a:p>
          <a:p>
            <a:pPr marL="720725" lvl="1" indent="-276225" eaLnBrk="1" hangingPunct="1">
              <a:lnSpc>
                <a:spcPct val="110000"/>
              </a:lnSpc>
              <a:buNone/>
              <a:defRPr/>
            </a:pPr>
            <a:r>
              <a:rPr lang="zh-CN" altLang="en-US" sz="2400" dirty="0" smtClean="0"/>
              <a:t>或者    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类型名</a:t>
            </a:r>
            <a:r>
              <a:rPr lang="en-US" altLang="zh-CN" sz="2400" dirty="0" smtClean="0"/>
              <a:t>&gt; &lt;</a:t>
            </a:r>
            <a:r>
              <a:rPr lang="zh-CN" altLang="en-US" sz="2400" dirty="0" smtClean="0"/>
              <a:t>变量名</a:t>
            </a:r>
            <a:r>
              <a:rPr lang="en-US" altLang="zh-CN" sz="2400" dirty="0" smtClean="0"/>
              <a:t>&gt;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(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初值</a:t>
            </a:r>
            <a:r>
              <a:rPr lang="en-US" altLang="zh-CN" sz="2400" dirty="0" smtClean="0"/>
              <a:t>&gt;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);</a:t>
            </a:r>
            <a:endParaRPr lang="zh-CN" altLang="en-US" sz="2400" b="1" dirty="0" smtClean="0">
              <a:solidFill>
                <a:srgbClr val="FFC000"/>
              </a:solidFill>
            </a:endParaRPr>
          </a:p>
          <a:p>
            <a:pPr marL="354013" indent="-354013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/>
              <a:t>例如：</a:t>
            </a:r>
          </a:p>
          <a:p>
            <a:pPr marL="1076325" lvl="1" indent="-276225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a=0</a:t>
            </a:r>
            <a:r>
              <a:rPr lang="en-US" altLang="zh-CN" sz="2400" dirty="0"/>
              <a:t>; //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a(0);</a:t>
            </a:r>
          </a:p>
          <a:p>
            <a:pPr marL="1076325" lvl="1" indent="-276225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b=a+1</a:t>
            </a:r>
            <a:r>
              <a:rPr lang="en-US" altLang="zh-CN" sz="2400" dirty="0"/>
              <a:t>; //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b(a+1);</a:t>
            </a:r>
          </a:p>
          <a:p>
            <a:pPr marL="1076325" lvl="1" indent="-276225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double x; </a:t>
            </a:r>
          </a:p>
          <a:p>
            <a:pPr marL="354013" indent="-354013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/>
              <a:t>或：</a:t>
            </a:r>
          </a:p>
          <a:p>
            <a:pPr marL="1076325" lvl="1" indent="-276225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a=0,b=a+1; //</a:t>
            </a:r>
            <a:r>
              <a:rPr lang="zh-CN" altLang="en-US" sz="2400" dirty="0" smtClean="0"/>
              <a:t>同类型变量可以写在一起，用</a:t>
            </a:r>
            <a:r>
              <a:rPr lang="zh-CN" altLang="en-US" sz="2400" dirty="0" smtClean="0">
                <a:latin typeface="Arial"/>
              </a:rPr>
              <a:t>“</a:t>
            </a:r>
            <a:r>
              <a:rPr lang="en-US" altLang="zh-CN" sz="2400" dirty="0"/>
              <a:t>,</a:t>
            </a:r>
            <a:r>
              <a:rPr lang="zh-CN" altLang="en-US" sz="2400" dirty="0" smtClean="0">
                <a:latin typeface="Arial"/>
              </a:rPr>
              <a:t>”</a:t>
            </a:r>
            <a:r>
              <a:rPr lang="zh-CN" altLang="en-US" sz="2400" dirty="0" smtClean="0"/>
              <a:t>分开</a:t>
            </a:r>
          </a:p>
          <a:p>
            <a:pPr marL="1076325" lvl="1" indent="-276225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2400" dirty="0" smtClean="0"/>
              <a:t>double x;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静态类型语言和动态类型语言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一个数据，不管是常量还是变量，它都属于某种类型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dirty="0" smtClean="0"/>
              <a:t>静态</a:t>
            </a:r>
            <a:r>
              <a:rPr lang="zh-CN" altLang="en-US" dirty="0"/>
              <a:t>类型语言（</a:t>
            </a:r>
            <a:r>
              <a:rPr lang="en-US" altLang="zh-CN" sz="2800" dirty="0"/>
              <a:t>statically typed languages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在程序中</a:t>
            </a:r>
            <a:r>
              <a:rPr lang="zh-CN" altLang="en-US" dirty="0"/>
              <a:t>必须为每个</a:t>
            </a:r>
            <a:r>
              <a:rPr lang="zh-CN" altLang="en-US" dirty="0" smtClean="0"/>
              <a:t>数据明确指定</a:t>
            </a:r>
            <a:r>
              <a:rPr lang="zh-CN" altLang="en-US" dirty="0"/>
              <a:t>一种</a:t>
            </a:r>
            <a:r>
              <a:rPr lang="zh-CN" altLang="en-US" dirty="0" smtClean="0"/>
              <a:t>类型。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程序通常</a:t>
            </a:r>
            <a:r>
              <a:rPr lang="zh-CN" altLang="en-US" dirty="0"/>
              <a:t>采用</a:t>
            </a:r>
            <a:r>
              <a:rPr lang="zh-CN" altLang="en-US" dirty="0" smtClean="0"/>
              <a:t>编译方式执行。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动态类型语言（</a:t>
            </a:r>
            <a:r>
              <a:rPr lang="en-US" altLang="zh-CN" sz="2600" dirty="0"/>
              <a:t>dynamically typed languages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在程序中不必为数据指定类型，在程序运行</a:t>
            </a:r>
            <a:r>
              <a:rPr lang="zh-CN" altLang="en-US" dirty="0"/>
              <a:t>中数据被用到时才确定它们的类型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程序通常采用解释方式执行。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solidFill>
                  <a:srgbClr val="FFC000"/>
                </a:solidFill>
              </a:rPr>
              <a:t>C</a:t>
            </a:r>
            <a:r>
              <a:rPr lang="en-US" altLang="zh-CN" dirty="0">
                <a:solidFill>
                  <a:srgbClr val="FFC000"/>
                </a:solidFill>
              </a:rPr>
              <a:t>++</a:t>
            </a:r>
            <a:r>
              <a:rPr lang="zh-CN" altLang="en-US" dirty="0">
                <a:solidFill>
                  <a:srgbClr val="FFC000"/>
                </a:solidFill>
              </a:rPr>
              <a:t>是一种静态类型语言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99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静态类型语言的好处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静态</a:t>
            </a:r>
            <a:r>
              <a:rPr lang="zh-CN" altLang="en-US" dirty="0"/>
              <a:t>类型语言</a:t>
            </a:r>
            <a:r>
              <a:rPr lang="zh-CN" altLang="en-US" dirty="0" smtClean="0"/>
              <a:t>的好处</a:t>
            </a:r>
            <a:r>
              <a:rPr lang="zh-CN" altLang="en-US" dirty="0"/>
              <a:t>：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提高</a:t>
            </a:r>
            <a:r>
              <a:rPr lang="zh-CN" altLang="en-US" dirty="0"/>
              <a:t>程序的可靠性，便于编译程序自动进行类型一致性检查。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/>
              <a:t>便于产生高效的可执行代码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/>
              <a:t>例如，对于“</a:t>
            </a:r>
            <a:r>
              <a:rPr lang="en-US" altLang="zh-CN" dirty="0" err="1" smtClean="0"/>
              <a:t>x+y</a:t>
            </a:r>
            <a:r>
              <a:rPr lang="zh-CN" altLang="en-US" dirty="0" smtClean="0"/>
              <a:t>”，</a:t>
            </a:r>
            <a:r>
              <a:rPr lang="zh-CN" altLang="en-US" dirty="0"/>
              <a:t>根据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的数据类型</a:t>
            </a:r>
            <a:r>
              <a:rPr lang="zh-CN" altLang="en-US" dirty="0" smtClean="0"/>
              <a:t>，编译程序就能在程序运行之前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/>
              <a:t>知道它的</a:t>
            </a:r>
            <a:r>
              <a:rPr lang="zh-CN" altLang="en-US" dirty="0" smtClean="0"/>
              <a:t>合法性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自动进行类型转换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/>
              <a:t>生成合适的</a:t>
            </a:r>
            <a:r>
              <a:rPr lang="zh-CN" altLang="en-US" dirty="0" smtClean="0"/>
              <a:t>机器指令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9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变量值的输入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5472113"/>
          </a:xfrm>
        </p:spPr>
        <p:txBody>
          <a:bodyPr>
            <a:normAutofit fontScale="85000" lnSpcReduction="20000"/>
          </a:bodyPr>
          <a:lstStyle/>
          <a:p>
            <a:pPr marL="357188" indent="-357188" eaLnBrk="1" hangingPunct="1">
              <a:lnSpc>
                <a:spcPct val="120000"/>
              </a:lnSpc>
              <a:defRPr/>
            </a:pPr>
            <a:r>
              <a:rPr lang="en-US" altLang="zh-CN" sz="2800" dirty="0" smtClean="0"/>
              <a:t>C++</a:t>
            </a:r>
            <a:r>
              <a:rPr lang="zh-CN" altLang="en-US" sz="2800" dirty="0" smtClean="0"/>
              <a:t>提供了多种把键盘输入数据保存到变量中的途径，最典型的途径是利用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标准库中定义的对象</a:t>
            </a:r>
            <a:r>
              <a:rPr lang="en-US" altLang="zh-CN" sz="2800" dirty="0" err="1" smtClean="0">
                <a:solidFill>
                  <a:srgbClr val="FFC000"/>
                </a:solidFill>
              </a:rPr>
              <a:t>cin</a:t>
            </a:r>
            <a:r>
              <a:rPr lang="zh-CN" altLang="en-US" sz="2800" dirty="0" smtClean="0"/>
              <a:t>和抽取操作符</a:t>
            </a:r>
            <a:r>
              <a:rPr lang="zh-CN" altLang="en-US" sz="2800" dirty="0" smtClean="0">
                <a:latin typeface="Arial"/>
              </a:rPr>
              <a:t>“</a:t>
            </a:r>
            <a:r>
              <a:rPr lang="en-US" altLang="zh-CN" sz="2800" dirty="0" smtClean="0">
                <a:solidFill>
                  <a:srgbClr val="FFC000"/>
                </a:solidFill>
              </a:rPr>
              <a:t>&gt;&gt;</a:t>
            </a:r>
            <a:r>
              <a:rPr lang="zh-CN" altLang="en-US" sz="2800" dirty="0" smtClean="0">
                <a:latin typeface="Arial"/>
              </a:rPr>
              <a:t>”</a:t>
            </a:r>
            <a:r>
              <a:rPr lang="zh-CN" altLang="en-US" sz="2800" dirty="0" smtClean="0"/>
              <a:t>来实现，例如：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 //</a:t>
            </a:r>
            <a:r>
              <a:rPr lang="zh-CN" altLang="en-US" sz="2400" dirty="0"/>
              <a:t>插入一些在标准库中定义的输入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</a:t>
            </a:r>
            <a:r>
              <a:rPr lang="zh-CN" altLang="en-US" sz="2400" dirty="0" smtClean="0"/>
              <a:t>操作</a:t>
            </a:r>
            <a:endParaRPr lang="en-US" altLang="zh-CN" sz="2400" dirty="0" smtClean="0"/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	        //</a:t>
            </a:r>
            <a:r>
              <a:rPr lang="zh-CN" altLang="en-US" sz="2400" dirty="0" smtClean="0"/>
              <a:t>所</a:t>
            </a:r>
            <a:r>
              <a:rPr lang="zh-CN" altLang="en-US" sz="2400" dirty="0"/>
              <a:t>需要的声明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 //C++</a:t>
            </a:r>
            <a:r>
              <a:rPr lang="zh-CN" altLang="en-US" sz="2400" dirty="0"/>
              <a:t>标准库中的程序实体是在名空间</a:t>
            </a:r>
            <a:r>
              <a:rPr lang="en-US" altLang="zh-CN" sz="2400" dirty="0" err="1"/>
              <a:t>std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	         //</a:t>
            </a:r>
            <a:r>
              <a:rPr lang="zh-CN" altLang="en-US" sz="2400" dirty="0" smtClean="0"/>
              <a:t>定义</a:t>
            </a:r>
            <a:r>
              <a:rPr lang="zh-CN" altLang="en-US" sz="2400" dirty="0"/>
              <a:t>的。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/>
              <a:t>......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/>
              <a:t>double d;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/>
              <a:t>......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err="1"/>
              <a:t>cin</a:t>
            </a:r>
            <a:r>
              <a:rPr lang="en-US" altLang="zh-CN" sz="2400" dirty="0"/>
              <a:t> &gt;&gt;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//</a:t>
            </a:r>
            <a:r>
              <a:rPr lang="zh-CN" altLang="en-US" sz="2400" dirty="0"/>
              <a:t>从键盘输入一个整数类型数给变量</a:t>
            </a:r>
            <a:r>
              <a:rPr lang="en-US" altLang="zh-CN" sz="2400" dirty="0" err="1"/>
              <a:t>i</a:t>
            </a:r>
            <a:endParaRPr lang="en-US" altLang="zh-CN" sz="2400" dirty="0"/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err="1"/>
              <a:t>cin</a:t>
            </a:r>
            <a:r>
              <a:rPr lang="en-US" altLang="zh-CN" sz="2400" dirty="0"/>
              <a:t> &gt;&gt; d; //</a:t>
            </a:r>
            <a:r>
              <a:rPr lang="zh-CN" altLang="en-US" sz="2400" dirty="0"/>
              <a:t>从键盘输入一个双精度浮点数给变量</a:t>
            </a:r>
            <a:r>
              <a:rPr lang="en-US" altLang="zh-CN" sz="2400" dirty="0"/>
              <a:t>d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/>
              <a:t>	</a:t>
            </a:r>
          </a:p>
          <a:p>
            <a:pPr marL="622300" lvl="1" indent="0" eaLnBrk="1" hangingPunct="1">
              <a:buNone/>
              <a:defRPr/>
            </a:pPr>
            <a:r>
              <a:rPr lang="zh-CN" altLang="en-US" dirty="0" smtClean="0">
                <a:cs typeface="+mn-cs"/>
              </a:rPr>
              <a:t>上述</a:t>
            </a:r>
            <a:r>
              <a:rPr lang="zh-CN" altLang="en-US" dirty="0">
                <a:cs typeface="+mn-cs"/>
              </a:rPr>
              <a:t>的键盘输入也可以写在一条语句中：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err="1"/>
              <a:t>cin</a:t>
            </a:r>
            <a:r>
              <a:rPr lang="en-US" altLang="zh-CN" sz="2400" dirty="0"/>
              <a:t> &gt;&gt;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&gt;&gt; d;</a:t>
            </a:r>
          </a:p>
        </p:txBody>
      </p:sp>
    </p:spTree>
    <p:extLst>
      <p:ext uri="{BB962C8B-B14F-4D97-AF65-F5344CB8AC3E}">
        <p14:creationId xmlns:p14="http://schemas.microsoft.com/office/powerpoint/2010/main" val="7499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5538"/>
            <a:ext cx="8460432" cy="4679726"/>
          </a:xfrm>
        </p:spPr>
        <p:txBody>
          <a:bodyPr>
            <a:normAutofit lnSpcReduction="10000"/>
          </a:bodyPr>
          <a:lstStyle/>
          <a:p>
            <a:pPr defTabSz="627063" eaLnBrk="1" hangingPunct="1">
              <a:defRPr/>
            </a:pPr>
            <a:r>
              <a:rPr lang="zh-CN" altLang="en-US" sz="2400" dirty="0" smtClean="0"/>
              <a:t>在输入时，一般用</a:t>
            </a:r>
            <a:r>
              <a:rPr lang="zh-CN" altLang="en-US" sz="2400" dirty="0" smtClean="0">
                <a:solidFill>
                  <a:schemeClr val="folHlink"/>
                </a:solidFill>
              </a:rPr>
              <a:t>空白符</a:t>
            </a:r>
            <a:r>
              <a:rPr lang="zh-CN" altLang="en-US" sz="2400" dirty="0" smtClean="0"/>
              <a:t>（空格符、制表符或回车符）作为输入数据之间的分隔符，每一个输入数据的格式应与相应变量的类型相符。例如：</a:t>
            </a:r>
            <a:endParaRPr lang="en-US" altLang="zh-CN" sz="2400" dirty="0" smtClean="0"/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/>
              <a:t>double d;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/>
              <a:t>......</a:t>
            </a:r>
          </a:p>
          <a:p>
            <a:pPr marL="0" indent="0" defTabSz="627063" eaLnBrk="1" hangingPunct="1">
              <a:buNone/>
              <a:defRPr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cin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&gt;&gt;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&gt;&gt; d;</a:t>
            </a:r>
          </a:p>
          <a:p>
            <a:pPr marL="0" indent="0" defTabSz="627063" eaLnBrk="1" hangingPunct="1">
              <a:buFont typeface="Wingdings" pitchFamily="2" charset="2"/>
              <a:buNone/>
              <a:defRPr/>
            </a:pPr>
            <a:endParaRPr lang="zh-CN" altLang="en-US" sz="2400" dirty="0" smtClean="0"/>
          </a:p>
          <a:p>
            <a:pPr marL="0" indent="0" defTabSz="627063" eaLnBrk="1" hangingPunct="1">
              <a:buFont typeface="Wingdings" pitchFamily="2" charset="2"/>
              <a:buNone/>
              <a:defRPr/>
            </a:pPr>
            <a:r>
              <a:rPr lang="zh-CN" altLang="en-US" sz="2000" dirty="0" smtClean="0"/>
              <a:t>输入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数据为：</a:t>
            </a:r>
            <a:r>
              <a:rPr lang="en-US" altLang="zh-CN" sz="2000" u="sng" dirty="0" smtClean="0"/>
              <a:t>12</a:t>
            </a:r>
            <a:r>
              <a:rPr lang="zh-CN" altLang="en-US" sz="2000" u="sng" dirty="0" smtClean="0"/>
              <a:t>凵</a:t>
            </a:r>
            <a:r>
              <a:rPr lang="en-US" altLang="zh-CN" sz="2000" u="sng" dirty="0" smtClean="0"/>
              <a:t>3.4↙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则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的值为：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的值为：</a:t>
            </a:r>
            <a:r>
              <a:rPr lang="en-US" altLang="zh-CN" sz="2000" dirty="0" smtClean="0"/>
              <a:t>3.4</a:t>
            </a:r>
            <a:r>
              <a:rPr lang="zh-CN" altLang="en-US" sz="2000" dirty="0" smtClean="0"/>
              <a:t>。</a:t>
            </a:r>
          </a:p>
          <a:p>
            <a:pPr marL="0" indent="0" defTabSz="627063" eaLnBrk="1" hangingPunct="1">
              <a:buNone/>
              <a:defRPr/>
            </a:pPr>
            <a:r>
              <a:rPr lang="zh-CN" altLang="en-US" sz="2000" dirty="0" smtClean="0"/>
              <a:t>输入的数据为：</a:t>
            </a:r>
            <a:r>
              <a:rPr lang="en-US" altLang="zh-CN" sz="2000" u="sng" dirty="0" smtClean="0"/>
              <a:t>12↙</a:t>
            </a:r>
          </a:p>
          <a:p>
            <a:pPr marL="0" indent="0" defTabSz="627063" eaLnBrk="1" hangingPunct="1"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</a:t>
            </a:r>
            <a:r>
              <a:rPr lang="en-US" altLang="zh-CN" sz="2000" u="sng" dirty="0" smtClean="0"/>
              <a:t>3.4↙</a:t>
            </a:r>
            <a:r>
              <a:rPr lang="en-US" altLang="zh-CN" sz="2000" dirty="0" smtClean="0"/>
              <a:t>    	   </a:t>
            </a:r>
            <a:r>
              <a:rPr lang="zh-CN" altLang="en-US" sz="2000" dirty="0" smtClean="0"/>
              <a:t>则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的值为：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的值为：</a:t>
            </a:r>
            <a:r>
              <a:rPr lang="en-US" altLang="zh-CN" sz="2000" dirty="0" smtClean="0"/>
              <a:t>3.4</a:t>
            </a:r>
            <a:r>
              <a:rPr lang="zh-CN" altLang="en-US" sz="2000" dirty="0" smtClean="0"/>
              <a:t>。</a:t>
            </a:r>
          </a:p>
          <a:p>
            <a:pPr marL="0" indent="0" defTabSz="627063" eaLnBrk="1" hangingPunct="1">
              <a:buFont typeface="Wingdings" pitchFamily="2" charset="2"/>
              <a:buNone/>
              <a:defRPr/>
            </a:pPr>
            <a:r>
              <a:rPr lang="zh-CN" altLang="en-US" sz="2000" dirty="0" smtClean="0"/>
              <a:t>输入的数据为：</a:t>
            </a:r>
            <a:r>
              <a:rPr lang="en-US" altLang="zh-CN" sz="2000" u="sng" dirty="0" smtClean="0"/>
              <a:t>12</a:t>
            </a:r>
            <a:r>
              <a:rPr lang="en-US" altLang="zh-CN" sz="2000" u="sng" dirty="0" smtClean="0">
                <a:solidFill>
                  <a:srgbClr val="FFC000"/>
                </a:solidFill>
              </a:rPr>
              <a:t>,</a:t>
            </a:r>
            <a:r>
              <a:rPr lang="en-US" altLang="zh-CN" sz="2000" u="sng" dirty="0" smtClean="0"/>
              <a:t>3.4↙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则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的值为：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的值没有意义。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操作符（运算符）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41655" cy="5615830"/>
          </a:xfrm>
        </p:spPr>
        <p:txBody>
          <a:bodyPr>
            <a:normAutofit fontScale="92500"/>
          </a:bodyPr>
          <a:lstStyle/>
          <a:p>
            <a:pPr marL="354013" indent="-354013" defTabSz="627063" eaLnBrk="1" hangingPunct="1">
              <a:defRPr/>
            </a:pPr>
            <a:r>
              <a:rPr lang="zh-CN" altLang="en-US" sz="2800" dirty="0" smtClean="0">
                <a:solidFill>
                  <a:srgbClr val="FFC000"/>
                </a:solidFill>
              </a:rPr>
              <a:t>操作符</a:t>
            </a:r>
            <a:r>
              <a:rPr lang="zh-CN" altLang="en-US" sz="2800" dirty="0"/>
              <a:t>主要用于</a:t>
            </a:r>
            <a:r>
              <a:rPr lang="zh-CN" altLang="en-US" sz="2800" dirty="0" smtClean="0"/>
              <a:t>对数据进行运算（因此也称</a:t>
            </a:r>
            <a:r>
              <a:rPr lang="zh-CN" altLang="en-US" sz="2800" dirty="0" smtClean="0">
                <a:solidFill>
                  <a:srgbClr val="FFC000"/>
                </a:solidFill>
              </a:rPr>
              <a:t>运算符</a:t>
            </a:r>
            <a:r>
              <a:rPr lang="zh-CN" altLang="en-US" sz="2800" dirty="0" smtClean="0"/>
              <a:t>），这里的数据称为</a:t>
            </a:r>
            <a:r>
              <a:rPr lang="zh-CN" altLang="en-US" sz="2800" dirty="0" smtClean="0">
                <a:solidFill>
                  <a:schemeClr val="folHlink"/>
                </a:solidFill>
              </a:rPr>
              <a:t>操作数</a:t>
            </a:r>
            <a:r>
              <a:rPr lang="zh-CN" altLang="en-US" sz="2800" dirty="0" smtClean="0"/>
              <a:t>，它们可以是：</a:t>
            </a:r>
          </a:p>
          <a:p>
            <a:pPr marL="900113" lvl="1" indent="-365125" defTabSz="627063" eaLnBrk="1" hangingPunct="1">
              <a:defRPr/>
            </a:pPr>
            <a:r>
              <a:rPr lang="zh-CN" altLang="en-US" sz="2400" dirty="0" smtClean="0"/>
              <a:t>常量</a:t>
            </a:r>
          </a:p>
          <a:p>
            <a:pPr marL="900113" lvl="1" indent="-365125" defTabSz="627063" eaLnBrk="1" hangingPunct="1">
              <a:defRPr/>
            </a:pPr>
            <a:r>
              <a:rPr lang="zh-CN" altLang="en-US" sz="2400" dirty="0" smtClean="0"/>
              <a:t>变量</a:t>
            </a:r>
          </a:p>
          <a:p>
            <a:pPr marL="900113" lvl="1" indent="-365125" defTabSz="627063" eaLnBrk="1" hangingPunct="1">
              <a:defRPr/>
            </a:pPr>
            <a:r>
              <a:rPr lang="zh-CN" altLang="en-US" sz="2400" dirty="0" smtClean="0"/>
              <a:t>函数调用的结果</a:t>
            </a:r>
          </a:p>
          <a:p>
            <a:pPr marL="900113" lvl="1" indent="-365125" defTabSz="627063" eaLnBrk="1" hangingPunct="1">
              <a:defRPr/>
            </a:pPr>
            <a:r>
              <a:rPr lang="zh-CN" altLang="en-US" sz="2400" dirty="0" smtClean="0"/>
              <a:t>其它操作符的运算结果</a:t>
            </a:r>
          </a:p>
          <a:p>
            <a:pPr marL="354013" indent="-354013" defTabSz="627063" eaLnBrk="1" hangingPunct="1">
              <a:defRPr/>
            </a:pPr>
            <a:r>
              <a:rPr lang="zh-CN" altLang="en-US" sz="2800" dirty="0" smtClean="0"/>
              <a:t>例如，在下面的计算式子中</a:t>
            </a:r>
            <a:r>
              <a:rPr lang="zh-CN" altLang="en-US" sz="2800" dirty="0"/>
              <a:t>：</a:t>
            </a:r>
            <a:endParaRPr lang="zh-CN" altLang="en-US" sz="2800" dirty="0" smtClean="0"/>
          </a:p>
          <a:p>
            <a:pPr marL="900113" lvl="1" indent="-365125" defTabSz="627063" eaLnBrk="1" hangingPunct="1">
              <a:buFontTx/>
              <a:buNone/>
              <a:defRPr/>
            </a:pPr>
            <a:r>
              <a:rPr lang="en-US" altLang="zh-CN" sz="2400" dirty="0" smtClean="0"/>
              <a:t>a</a:t>
            </a:r>
            <a:r>
              <a:rPr lang="en-US" altLang="zh-CN" sz="2400" dirty="0" smtClean="0">
                <a:solidFill>
                  <a:schemeClr val="folHlink"/>
                </a:solidFill>
              </a:rPr>
              <a:t>+</a:t>
            </a:r>
            <a:r>
              <a:rPr lang="en-US" altLang="zh-CN" sz="2400" dirty="0" smtClean="0"/>
              <a:t>4</a:t>
            </a:r>
          </a:p>
          <a:p>
            <a:pPr marL="900113" lvl="1" indent="-365125" defTabSz="627063" eaLnBrk="1" hangingPunct="1">
              <a:buNone/>
              <a:defRPr/>
            </a:pPr>
            <a:r>
              <a:rPr lang="en-US" altLang="zh-CN" sz="2400" dirty="0" smtClean="0"/>
              <a:t>x</a:t>
            </a:r>
            <a:r>
              <a:rPr lang="en-US" altLang="zh-CN" sz="2400" dirty="0" smtClean="0">
                <a:solidFill>
                  <a:srgbClr val="FFC000"/>
                </a:solidFill>
              </a:rPr>
              <a:t>=</a:t>
            </a:r>
            <a:r>
              <a:rPr lang="en-US" altLang="zh-CN" sz="2400" dirty="0" smtClean="0"/>
              <a:t>b </a:t>
            </a:r>
            <a:endParaRPr lang="en-US" altLang="zh-CN" sz="2400" dirty="0"/>
          </a:p>
          <a:p>
            <a:pPr marL="900113" lvl="1" indent="-365125" defTabSz="627063" eaLnBrk="1" hangingPunct="1">
              <a:buNone/>
              <a:defRPr/>
            </a:pPr>
            <a:r>
              <a:rPr lang="en-US" altLang="zh-CN" sz="2400" dirty="0"/>
              <a:t>a</a:t>
            </a:r>
            <a:r>
              <a:rPr lang="en-US" altLang="zh-CN" sz="2400" dirty="0">
                <a:solidFill>
                  <a:schemeClr val="folHlink"/>
                </a:solidFill>
              </a:rPr>
              <a:t>/</a:t>
            </a:r>
            <a:r>
              <a:rPr lang="en-US" altLang="zh-CN" sz="2400" dirty="0"/>
              <a:t>f(10)</a:t>
            </a:r>
          </a:p>
          <a:p>
            <a:pPr marL="900113" lvl="1" indent="-365125" defTabSz="627063" eaLnBrk="1" hangingPunct="1">
              <a:buFontTx/>
              <a:buNone/>
              <a:defRPr/>
            </a:pP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chemeClr val="folHlink"/>
                </a:solidFill>
              </a:rPr>
              <a:t>-</a:t>
            </a:r>
            <a:r>
              <a:rPr lang="en-US" altLang="zh-CN" sz="2400" dirty="0" smtClean="0"/>
              <a:t>a)</a:t>
            </a:r>
            <a:r>
              <a:rPr lang="en-US" altLang="zh-CN" sz="2400" dirty="0" smtClean="0">
                <a:solidFill>
                  <a:schemeClr val="folHlink"/>
                </a:solidFill>
              </a:rPr>
              <a:t>*</a:t>
            </a:r>
            <a:r>
              <a:rPr lang="en-US" altLang="zh-CN" sz="2400" dirty="0" smtClean="0"/>
              <a:t>(b</a:t>
            </a:r>
            <a:r>
              <a:rPr lang="en-US" altLang="zh-CN" sz="2400" dirty="0" smtClean="0">
                <a:solidFill>
                  <a:schemeClr val="folHlink"/>
                </a:solidFill>
              </a:rPr>
              <a:t>-</a:t>
            </a:r>
            <a:r>
              <a:rPr lang="en-US" altLang="zh-CN" sz="2400" dirty="0" smtClean="0"/>
              <a:t>c)</a:t>
            </a:r>
          </a:p>
          <a:p>
            <a:pPr marL="900113" lvl="1" indent="-365125" defTabSz="627063" eaLnBrk="1" hangingPunct="1">
              <a:defRPr/>
            </a:pPr>
            <a:r>
              <a:rPr lang="en-US" altLang="zh-CN" sz="2400" dirty="0" smtClean="0"/>
              <a:t>+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（减法）、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（取负）、*、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以及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（赋值）都是操作符</a:t>
            </a:r>
          </a:p>
          <a:p>
            <a:pPr marL="900113" lvl="1" indent="-365125" defTabSz="627063" eaLnBrk="1" hangingPunct="1">
              <a:defRPr/>
            </a:pP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以及</a:t>
            </a:r>
            <a:r>
              <a:rPr lang="en-US" altLang="zh-CN" sz="2400" dirty="0" smtClean="0"/>
              <a:t>(-a)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b+c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f(10)</a:t>
            </a:r>
            <a:r>
              <a:rPr lang="zh-CN" altLang="en-US" sz="2400" dirty="0" smtClean="0"/>
              <a:t>都是操作数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57163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C++</a:t>
            </a:r>
            <a:r>
              <a:rPr lang="zh-CN" altLang="en-US" smtClean="0"/>
              <a:t>操作符的种类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496300" cy="4608512"/>
          </a:xfrm>
        </p:spPr>
        <p:txBody>
          <a:bodyPr/>
          <a:lstStyle/>
          <a:p>
            <a:pPr marL="0" indent="0" defTabSz="627063" eaLnBrk="1" hangingPunct="1"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算术操作符</a:t>
            </a:r>
          </a:p>
          <a:p>
            <a:pPr marL="0" indent="0" defTabSz="627063" eaLnBrk="1" hangingPunct="1">
              <a:defRPr/>
            </a:pPr>
            <a:r>
              <a:rPr lang="zh-CN" altLang="en-US" dirty="0" smtClean="0"/>
              <a:t> 关系与逻辑操作符 </a:t>
            </a:r>
          </a:p>
          <a:p>
            <a:pPr marL="0" indent="0" defTabSz="627063" eaLnBrk="1" hangingPunct="1">
              <a:defRPr/>
            </a:pPr>
            <a:r>
              <a:rPr lang="zh-CN" altLang="en-US" dirty="0" smtClean="0"/>
              <a:t> 赋值操作符</a:t>
            </a:r>
          </a:p>
          <a:p>
            <a:pPr marL="0" indent="0" defTabSz="627063" eaLnBrk="1" hangingPunct="1">
              <a:defRPr/>
            </a:pPr>
            <a:r>
              <a:rPr lang="zh-CN" altLang="en-US" dirty="0"/>
              <a:t> 位操作符  </a:t>
            </a:r>
          </a:p>
          <a:p>
            <a:pPr marL="0" indent="0" defTabSz="627063" eaLnBrk="1" hangingPunct="1">
              <a:defRPr/>
            </a:pPr>
            <a:r>
              <a:rPr lang="zh-CN" altLang="en-US" dirty="0" smtClean="0"/>
              <a:t> 其它操作符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数据类型一般可以分为：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folHlink"/>
                </a:solidFill>
              </a:rPr>
              <a:t>简单</a:t>
            </a:r>
            <a:r>
              <a:rPr lang="zh-CN" altLang="en-US" dirty="0" smtClean="0">
                <a:solidFill>
                  <a:schemeClr val="folHlink"/>
                </a:solidFill>
              </a:rPr>
              <a:t>数据类型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值</a:t>
            </a:r>
            <a:r>
              <a:rPr lang="zh-CN" altLang="en-US" dirty="0"/>
              <a:t>集中的数据是不可再分解的简单</a:t>
            </a:r>
            <a:r>
              <a:rPr lang="zh-CN" altLang="en-US" dirty="0" smtClean="0"/>
              <a:t>数据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C000"/>
                </a:solidFill>
              </a:rPr>
              <a:t>整数</a:t>
            </a:r>
            <a:r>
              <a:rPr lang="zh-CN" altLang="en-US" dirty="0"/>
              <a:t>类型、</a:t>
            </a:r>
            <a:r>
              <a:rPr lang="zh-CN" altLang="en-US" dirty="0">
                <a:solidFill>
                  <a:srgbClr val="FFC000"/>
                </a:solidFill>
              </a:rPr>
              <a:t>实数</a:t>
            </a:r>
            <a:r>
              <a:rPr lang="zh-CN" altLang="en-US" dirty="0"/>
              <a:t>类型</a:t>
            </a:r>
            <a:r>
              <a:rPr lang="zh-CN" altLang="en-US" dirty="0" smtClean="0"/>
              <a:t>等</a:t>
            </a:r>
            <a:r>
              <a:rPr lang="zh-CN" altLang="en-US" dirty="0"/>
              <a:t>。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folHlink"/>
                </a:solidFill>
              </a:rPr>
              <a:t>复合</a:t>
            </a:r>
            <a:r>
              <a:rPr lang="zh-CN" altLang="en-US" dirty="0" smtClean="0">
                <a:solidFill>
                  <a:schemeClr val="folHlink"/>
                </a:solidFill>
              </a:rPr>
              <a:t>数据类型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值</a:t>
            </a:r>
            <a:r>
              <a:rPr lang="zh-CN" altLang="en-US" dirty="0"/>
              <a:t>集中的数据是由其它类型的数据按照一定的方式组织而</a:t>
            </a:r>
            <a:r>
              <a:rPr lang="zh-CN" altLang="en-US" dirty="0" smtClean="0"/>
              <a:t>成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如：</a:t>
            </a:r>
            <a:r>
              <a:rPr lang="zh-CN" altLang="en-US" dirty="0" smtClean="0">
                <a:solidFill>
                  <a:srgbClr val="FFC000"/>
                </a:solidFill>
              </a:rPr>
              <a:t>向量</a:t>
            </a:r>
            <a:r>
              <a:rPr lang="zh-CN" altLang="en-US" dirty="0" smtClean="0"/>
              <a:t>（由分量组成）、</a:t>
            </a:r>
            <a:r>
              <a:rPr lang="zh-CN" altLang="en-US" dirty="0" smtClean="0">
                <a:solidFill>
                  <a:srgbClr val="FFC000"/>
                </a:solidFill>
              </a:rPr>
              <a:t>矩阵</a:t>
            </a:r>
            <a:r>
              <a:rPr lang="zh-CN" altLang="en-US" dirty="0" smtClean="0"/>
              <a:t>（由具有行、列关系的元素组成）、</a:t>
            </a:r>
            <a:r>
              <a:rPr lang="zh-CN" altLang="en-US" dirty="0">
                <a:solidFill>
                  <a:srgbClr val="FFC000"/>
                </a:solidFill>
              </a:rPr>
              <a:t>学生</a:t>
            </a:r>
            <a:r>
              <a:rPr lang="zh-CN" altLang="en-US" dirty="0" smtClean="0">
                <a:solidFill>
                  <a:srgbClr val="FFC000"/>
                </a:solidFill>
              </a:rPr>
              <a:t>信息</a:t>
            </a:r>
            <a:r>
              <a:rPr lang="zh-CN" altLang="en-US" dirty="0" smtClean="0"/>
              <a:t>（由学号、姓名、出生日期等属性组成）、</a:t>
            </a:r>
            <a:r>
              <a:rPr lang="en-US" altLang="zh-CN" dirty="0" smtClean="0"/>
              <a:t>...</a:t>
            </a:r>
            <a:r>
              <a:rPr lang="zh-CN" altLang="en-US" dirty="0" smtClean="0"/>
              <a:t>。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2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算术操作符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016" y="1268983"/>
            <a:ext cx="8892480" cy="5112345"/>
          </a:xfrm>
        </p:spPr>
        <p:txBody>
          <a:bodyPr>
            <a:normAutofit fontScale="85000" lnSpcReduction="10000"/>
          </a:bodyPr>
          <a:lstStyle/>
          <a:p>
            <a:pPr marL="354013" indent="-354013" defTabSz="627063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算术操作符用于实现通常意义下的数值运算（操作数</a:t>
            </a:r>
            <a:r>
              <a:rPr lang="zh-CN" altLang="en-US" dirty="0"/>
              <a:t>类型一般为算术</a:t>
            </a:r>
            <a:r>
              <a:rPr lang="zh-CN" altLang="en-US" dirty="0" smtClean="0"/>
              <a:t>型），包括：  </a:t>
            </a:r>
          </a:p>
          <a:p>
            <a:pPr marL="803275" lvl="1" indent="-274638" defTabSz="627063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 取负</a:t>
            </a:r>
            <a:r>
              <a:rPr lang="zh-CN" altLang="en-US" dirty="0" smtClean="0">
                <a:latin typeface="Arial"/>
              </a:rPr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-</a:t>
            </a:r>
            <a:r>
              <a:rPr lang="zh-CN" altLang="en-US" dirty="0" smtClean="0"/>
              <a:t>”</a:t>
            </a:r>
            <a:r>
              <a:rPr lang="zh-CN" altLang="en-US" dirty="0"/>
              <a:t>与</a:t>
            </a:r>
            <a:r>
              <a:rPr lang="zh-CN" altLang="en-US" dirty="0" smtClean="0"/>
              <a:t>取正</a:t>
            </a:r>
            <a:r>
              <a:rPr lang="zh-CN" altLang="en-US" dirty="0" smtClean="0">
                <a:latin typeface="Arial"/>
              </a:rPr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+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，例如：</a:t>
            </a:r>
            <a:r>
              <a:rPr lang="en-US" altLang="zh-CN" dirty="0" smtClean="0"/>
              <a:t>-x</a:t>
            </a:r>
          </a:p>
          <a:p>
            <a:pPr marL="803275" lvl="1" indent="-274638" defTabSz="627063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加</a:t>
            </a:r>
            <a:r>
              <a:rPr lang="zh-CN" altLang="en-US" dirty="0" smtClean="0">
                <a:latin typeface="Arial"/>
              </a:rPr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+</a:t>
            </a:r>
            <a:r>
              <a:rPr lang="zh-CN" altLang="en-US" dirty="0" smtClean="0"/>
              <a:t>” </a:t>
            </a:r>
            <a:r>
              <a:rPr lang="zh-CN" altLang="en-US" dirty="0"/>
              <a:t>、</a:t>
            </a:r>
            <a:r>
              <a:rPr lang="zh-CN" altLang="en-US" dirty="0" smtClean="0"/>
              <a:t>减</a:t>
            </a:r>
            <a:r>
              <a:rPr lang="zh-CN" altLang="en-US" dirty="0" smtClean="0">
                <a:latin typeface="Arial"/>
              </a:rPr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-</a:t>
            </a:r>
            <a:r>
              <a:rPr lang="zh-CN" altLang="en-US" dirty="0" smtClean="0"/>
              <a:t>” </a:t>
            </a:r>
            <a:r>
              <a:rPr lang="zh-CN" altLang="en-US" dirty="0"/>
              <a:t>、</a:t>
            </a:r>
            <a:r>
              <a:rPr lang="zh-CN" altLang="en-US" dirty="0" smtClean="0"/>
              <a:t>乘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>
                <a:solidFill>
                  <a:srgbClr val="FFC000"/>
                </a:solidFill>
              </a:rPr>
              <a:t>*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、除</a:t>
            </a:r>
            <a:r>
              <a:rPr lang="zh-CN" altLang="en-US" dirty="0" smtClean="0">
                <a:latin typeface="Arial"/>
              </a:rPr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/</a:t>
            </a:r>
            <a:r>
              <a:rPr lang="zh-CN" altLang="en-US" dirty="0" smtClean="0"/>
              <a:t>”</a:t>
            </a:r>
            <a:r>
              <a:rPr lang="zh-CN" altLang="en-US" dirty="0"/>
              <a:t>和</a:t>
            </a:r>
            <a:r>
              <a:rPr lang="zh-CN" altLang="en-US" dirty="0" smtClean="0"/>
              <a:t>取余数</a:t>
            </a:r>
            <a:r>
              <a:rPr lang="zh-CN" altLang="en-US" dirty="0" smtClean="0">
                <a:latin typeface="Arial"/>
              </a:rPr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%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</a:p>
          <a:p>
            <a:pPr marL="803275" lvl="1" indent="-274638" defTabSz="627063" eaLnBrk="1" hangingPunct="1">
              <a:lnSpc>
                <a:spcPct val="120000"/>
              </a:lnSpc>
              <a:defRPr/>
            </a:pPr>
            <a:r>
              <a:rPr lang="zh-CN" altLang="en-US" dirty="0"/>
              <a:t>“</a:t>
            </a:r>
            <a:r>
              <a:rPr lang="en-US" altLang="zh-CN" dirty="0"/>
              <a:t>/</a:t>
            </a:r>
            <a:r>
              <a:rPr lang="zh-CN" altLang="en-US" dirty="0"/>
              <a:t>”用于整型操作数时表示</a:t>
            </a:r>
            <a:r>
              <a:rPr lang="zh-CN" altLang="en-US" dirty="0">
                <a:solidFill>
                  <a:srgbClr val="FFC000"/>
                </a:solidFill>
              </a:rPr>
              <a:t>整除</a:t>
            </a:r>
            <a:r>
              <a:rPr lang="zh-CN" altLang="en-US" dirty="0"/>
              <a:t>，小数点后面的数将舍去，并且一般不进行四舍五入。例如：</a:t>
            </a:r>
          </a:p>
          <a:p>
            <a:pPr marL="1258888" lvl="2" indent="-363538" defTabSz="627063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3/2</a:t>
            </a:r>
            <a:r>
              <a:rPr lang="zh-CN" altLang="en-US" dirty="0" smtClean="0"/>
              <a:t>的结果为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-10/3</a:t>
            </a:r>
            <a:r>
              <a:rPr lang="zh-CN" altLang="en-US" dirty="0" smtClean="0"/>
              <a:t>的结果为</a:t>
            </a:r>
            <a:r>
              <a:rPr lang="en-US" altLang="zh-CN" dirty="0" smtClean="0"/>
              <a:t>-3 </a:t>
            </a:r>
          </a:p>
          <a:p>
            <a:pPr marL="803275" lvl="1" indent="-274638" defTabSz="627063" eaLnBrk="1" hangingPunct="1">
              <a:lnSpc>
                <a:spcPct val="120000"/>
              </a:lnSpc>
              <a:defRPr/>
            </a:pPr>
            <a:r>
              <a:rPr lang="zh-CN" altLang="en-US" dirty="0"/>
              <a:t>“</a:t>
            </a:r>
            <a:r>
              <a:rPr lang="en-US" altLang="zh-CN" dirty="0"/>
              <a:t>%</a:t>
            </a:r>
            <a:r>
              <a:rPr lang="zh-CN" altLang="en-US" dirty="0"/>
              <a:t>”用于计算两个整型数相除的</a:t>
            </a:r>
            <a:r>
              <a:rPr lang="zh-CN" altLang="en-US" dirty="0">
                <a:solidFill>
                  <a:srgbClr val="FFC000"/>
                </a:solidFill>
              </a:rPr>
              <a:t>余数</a:t>
            </a:r>
            <a:r>
              <a:rPr lang="zh-CN" altLang="en-US" dirty="0"/>
              <a:t>。例如：</a:t>
            </a:r>
          </a:p>
          <a:p>
            <a:pPr marL="528637" lvl="1" indent="0" defTabSz="627063" eaLnBrk="1" hangingPunct="1">
              <a:lnSpc>
                <a:spcPct val="120000"/>
              </a:lnSpc>
              <a:buNone/>
              <a:defRPr/>
            </a:pPr>
            <a:r>
              <a:rPr lang="zh-CN" altLang="en-US" dirty="0"/>
              <a:t>		</a:t>
            </a:r>
            <a:r>
              <a:rPr lang="en-US" altLang="zh-CN" sz="2400" dirty="0"/>
              <a:t>10%3</a:t>
            </a:r>
            <a:r>
              <a:rPr lang="zh-CN" altLang="en-US" sz="2400" dirty="0"/>
              <a:t>的结果为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  <a:r>
              <a:rPr lang="en-US" altLang="zh-CN" sz="2400" dirty="0"/>
              <a:t>8%2</a:t>
            </a:r>
            <a:r>
              <a:rPr lang="zh-CN" altLang="en-US" sz="2400" dirty="0"/>
              <a:t>的结果为</a:t>
            </a:r>
            <a:r>
              <a:rPr lang="en-US" altLang="zh-CN" sz="2400" dirty="0"/>
              <a:t>0 </a:t>
            </a:r>
          </a:p>
          <a:p>
            <a:pPr marL="1341438" lvl="2" indent="-363538" defTabSz="627063" eaLnBrk="1" hangingPunct="1">
              <a:lnSpc>
                <a:spcPct val="120000"/>
              </a:lnSpc>
              <a:defRPr/>
            </a:pPr>
            <a:r>
              <a:rPr lang="zh-CN" altLang="en-US" sz="2500" dirty="0"/>
              <a:t>“</a:t>
            </a:r>
            <a:r>
              <a:rPr lang="en-US" altLang="zh-CN" sz="2500" dirty="0" smtClean="0"/>
              <a:t>%</a:t>
            </a:r>
            <a:r>
              <a:rPr lang="zh-CN" altLang="en-US" sz="2500" dirty="0" smtClean="0"/>
              <a:t>”的</a:t>
            </a:r>
            <a:r>
              <a:rPr lang="zh-CN" altLang="en-US" sz="2500" dirty="0"/>
              <a:t>操作数一般不为</a:t>
            </a:r>
            <a:r>
              <a:rPr lang="zh-CN" altLang="en-US" sz="2500" dirty="0" smtClean="0"/>
              <a:t>负数</a:t>
            </a:r>
            <a:endParaRPr lang="en-US" altLang="zh-CN" sz="2500" dirty="0"/>
          </a:p>
          <a:p>
            <a:pPr marL="1341438" lvl="2" indent="-363538" defTabSz="627063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如果操作数有负数，</a:t>
            </a:r>
            <a:r>
              <a:rPr lang="en-US" altLang="zh-CN" dirty="0" err="1" smtClean="0"/>
              <a:t>a%b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的结果一般按</a:t>
            </a:r>
            <a:r>
              <a:rPr lang="en-US" altLang="zh-CN" dirty="0" smtClean="0"/>
              <a:t> a - (</a:t>
            </a:r>
            <a:r>
              <a:rPr lang="en-US" altLang="zh-CN" dirty="0"/>
              <a:t>a/b</a:t>
            </a:r>
            <a:r>
              <a:rPr lang="en-US" altLang="zh-CN" dirty="0" smtClean="0"/>
              <a:t>)*b </a:t>
            </a:r>
            <a:r>
              <a:rPr lang="zh-CN" altLang="en-US" dirty="0" smtClean="0"/>
              <a:t>确定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算术操作符（续）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340768"/>
            <a:ext cx="8748713" cy="5257800"/>
          </a:xfrm>
        </p:spPr>
        <p:txBody>
          <a:bodyPr>
            <a:normAutofit fontScale="92500" lnSpcReduction="10000"/>
          </a:bodyPr>
          <a:lstStyle/>
          <a:p>
            <a:pPr marL="627063" lvl="1" eaLnBrk="1" hangingPunct="1">
              <a:defRPr/>
            </a:pPr>
            <a:r>
              <a:rPr lang="zh-CN" altLang="en-US" dirty="0" smtClean="0"/>
              <a:t>自减</a:t>
            </a:r>
            <a:r>
              <a:rPr lang="zh-CN" altLang="en-US" dirty="0" smtClean="0">
                <a:latin typeface="Arial"/>
              </a:rPr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--</a:t>
            </a:r>
            <a:r>
              <a:rPr lang="zh-CN" altLang="en-US" dirty="0" smtClean="0"/>
              <a:t>”</a:t>
            </a:r>
            <a:r>
              <a:rPr lang="zh-CN" altLang="en-US" dirty="0"/>
              <a:t>和</a:t>
            </a:r>
            <a:r>
              <a:rPr lang="zh-CN" altLang="en-US" dirty="0" smtClean="0"/>
              <a:t>自增</a:t>
            </a:r>
            <a:r>
              <a:rPr lang="zh-CN" altLang="en-US" dirty="0" smtClean="0">
                <a:latin typeface="Arial"/>
              </a:rPr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++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</a:p>
          <a:p>
            <a:pPr marL="901700" lvl="2" eaLnBrk="1" hangingPunct="1">
              <a:defRPr/>
            </a:pPr>
            <a:r>
              <a:rPr lang="zh-CN" altLang="en-US" dirty="0" smtClean="0"/>
              <a:t>单目操作符，把操作数（只能是变量）减（或加）</a:t>
            </a:r>
            <a:r>
              <a:rPr lang="en-US" altLang="zh-CN" dirty="0" smtClean="0"/>
              <a:t>1</a:t>
            </a:r>
          </a:p>
          <a:p>
            <a:pPr marL="901700" lvl="2" eaLnBrk="1" hangingPunct="1">
              <a:defRPr/>
            </a:pPr>
            <a:r>
              <a:rPr lang="zh-CN" altLang="en-US" dirty="0"/>
              <a:t>可</a:t>
            </a:r>
            <a:r>
              <a:rPr lang="zh-CN" altLang="en-US" dirty="0" smtClean="0"/>
              <a:t>以前置，也可以后置。例如，</a:t>
            </a:r>
            <a:r>
              <a:rPr lang="en-US" altLang="zh-CN" dirty="0" smtClean="0"/>
              <a:t>++x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x++</a:t>
            </a:r>
          </a:p>
          <a:p>
            <a:pPr marL="901700" lvl="2" eaLnBrk="1" hangingPunct="1">
              <a:defRPr/>
            </a:pPr>
            <a:r>
              <a:rPr lang="zh-CN" altLang="en-US" dirty="0" smtClean="0"/>
              <a:t>前置与后置的</a:t>
            </a:r>
            <a:r>
              <a:rPr lang="zh-CN" altLang="en-US" smtClean="0"/>
              <a:t>区别</a:t>
            </a:r>
            <a:r>
              <a:rPr lang="zh-CN" altLang="en-US" smtClean="0"/>
              <a:t>是它们的操作结果：</a:t>
            </a:r>
            <a:endParaRPr lang="en-US" altLang="zh-CN" dirty="0" smtClean="0"/>
          </a:p>
          <a:p>
            <a:pPr marL="1371600" lvl="3" indent="0" eaLnBrk="1" hangingPunct="1">
              <a:buFontTx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; </a:t>
            </a:r>
          </a:p>
          <a:p>
            <a:pPr marL="1371600" lvl="3" indent="0" eaLnBrk="1" hangingPunct="1">
              <a:buFontTx/>
              <a:buNone/>
              <a:defRPr/>
            </a:pPr>
            <a:r>
              <a:rPr lang="en-US" altLang="zh-CN" dirty="0" smtClean="0"/>
              <a:t>x = 1; y = (++x)  //x</a:t>
            </a:r>
            <a:r>
              <a:rPr lang="zh-CN" altLang="en-US" dirty="0" smtClean="0"/>
              <a:t>的值是</a:t>
            </a:r>
            <a:r>
              <a:rPr lang="en-US" altLang="zh-CN" dirty="0" smtClean="0"/>
              <a:t>2</a:t>
            </a:r>
            <a:r>
              <a:rPr lang="zh-CN" altLang="en-US" dirty="0"/>
              <a:t>，</a:t>
            </a:r>
            <a:r>
              <a:rPr lang="en-US" altLang="zh-CN" dirty="0" smtClean="0"/>
              <a:t>y</a:t>
            </a:r>
            <a:r>
              <a:rPr lang="zh-CN" altLang="en-US" dirty="0"/>
              <a:t>的值为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（先加后用）</a:t>
            </a:r>
          </a:p>
          <a:p>
            <a:pPr marL="1371600" lvl="3" indent="0" eaLnBrk="1" hangingPunct="1">
              <a:buFontTx/>
              <a:buNone/>
              <a:defRPr/>
            </a:pPr>
            <a:r>
              <a:rPr lang="en-US" altLang="zh-CN" dirty="0" smtClean="0"/>
              <a:t>x = 1; y = (x++)  //x</a:t>
            </a:r>
            <a:r>
              <a:rPr lang="zh-CN" altLang="en-US" dirty="0" smtClean="0"/>
              <a:t>的值是</a:t>
            </a:r>
            <a:r>
              <a:rPr lang="en-US" altLang="zh-CN" dirty="0" smtClean="0"/>
              <a:t>2</a:t>
            </a:r>
            <a:r>
              <a:rPr lang="zh-CN" altLang="en-US" dirty="0"/>
              <a:t>，</a:t>
            </a:r>
            <a:r>
              <a:rPr lang="en-US" altLang="zh-CN" dirty="0" smtClean="0"/>
              <a:t>y</a:t>
            </a:r>
            <a:r>
              <a:rPr lang="zh-CN" altLang="en-US" dirty="0"/>
              <a:t>的值为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 （先用后加）</a:t>
            </a:r>
          </a:p>
          <a:p>
            <a:pPr eaLnBrk="1" hangingPunct="1">
              <a:defRPr/>
            </a:pPr>
            <a:r>
              <a:rPr lang="zh-CN" altLang="en-US" dirty="0" smtClean="0"/>
              <a:t>算术操作的结果类型</a:t>
            </a:r>
            <a:r>
              <a:rPr lang="zh-CN" altLang="en-US" dirty="0"/>
              <a:t>一般与操作数类型</a:t>
            </a:r>
            <a:r>
              <a:rPr lang="zh-CN" altLang="en-US" dirty="0" smtClean="0"/>
              <a:t>相同，因此，可能会产生“</a:t>
            </a:r>
            <a:r>
              <a:rPr lang="zh-CN" altLang="en-US" dirty="0" smtClean="0">
                <a:solidFill>
                  <a:srgbClr val="FFC000"/>
                </a:solidFill>
              </a:rPr>
              <a:t>溢出</a:t>
            </a:r>
            <a:r>
              <a:rPr lang="zh-CN" altLang="en-US" dirty="0" smtClean="0"/>
              <a:t>”等问题。例如，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;</a:t>
            </a:r>
          </a:p>
          <a:p>
            <a:pPr lvl="1" eaLnBrk="1" hangingPunct="1">
              <a:defRPr/>
            </a:pPr>
            <a:r>
              <a:rPr lang="en-US" altLang="zh-CN" dirty="0" smtClean="0"/>
              <a:t>......</a:t>
            </a:r>
          </a:p>
          <a:p>
            <a:pPr lvl="1" eaLnBrk="1" hangingPunct="1">
              <a:defRPr/>
            </a:pPr>
            <a:r>
              <a:rPr lang="en-US" altLang="zh-CN" dirty="0" smtClean="0"/>
              <a:t>... 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 ... //</a:t>
            </a:r>
            <a:r>
              <a:rPr lang="zh-CN" altLang="en-US" dirty="0" smtClean="0"/>
              <a:t>结果为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类型，如果结果的绝对值很大，</a:t>
            </a:r>
            <a:endParaRPr lang="en-US" altLang="zh-CN" dirty="0" smtClean="0"/>
          </a:p>
          <a:p>
            <a:pPr marL="457200" lvl="1" indent="0" eaLnBrk="1" hangingPunct="1">
              <a:buNone/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	      //</a:t>
            </a:r>
            <a:r>
              <a:rPr lang="zh-CN" altLang="en-US" dirty="0" smtClean="0"/>
              <a:t>超出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型的表示范围，就会出问题！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55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关系操作符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340768"/>
            <a:ext cx="8748713" cy="5300663"/>
          </a:xfrm>
        </p:spPr>
        <p:txBody>
          <a:bodyPr/>
          <a:lstStyle/>
          <a:p>
            <a:pPr marL="357188" indent="-357188" eaLnBrk="1" hangingPunct="1">
              <a:tabLst>
                <a:tab pos="534988" algn="l"/>
              </a:tabLst>
              <a:defRPr/>
            </a:pPr>
            <a:r>
              <a:rPr lang="zh-CN" altLang="en-US" sz="2800" dirty="0" smtClean="0"/>
              <a:t>程序中经常要根据某个</a:t>
            </a:r>
            <a:r>
              <a:rPr lang="zh-CN" altLang="en-US" sz="2800" dirty="0" smtClean="0">
                <a:solidFill>
                  <a:srgbClr val="FFC000"/>
                </a:solidFill>
              </a:rPr>
              <a:t>条件</a:t>
            </a:r>
            <a:r>
              <a:rPr lang="zh-CN" altLang="en-US" sz="2800" dirty="0"/>
              <a:t>是否满足来决定</a:t>
            </a:r>
            <a:r>
              <a:rPr lang="zh-CN" altLang="en-US" sz="2800" dirty="0" smtClean="0"/>
              <a:t>其后续的动作，这里的条件往往体现为对数据的比较操作。 </a:t>
            </a:r>
          </a:p>
          <a:p>
            <a:pPr marL="357188" indent="-357188" eaLnBrk="1" hangingPunct="1">
              <a:tabLst>
                <a:tab pos="534988" algn="l"/>
              </a:tabLst>
              <a:defRPr/>
            </a:pPr>
            <a:r>
              <a:rPr lang="zh-CN" altLang="en-US" sz="2800" dirty="0" smtClean="0">
                <a:solidFill>
                  <a:srgbClr val="FFC000"/>
                </a:solidFill>
              </a:rPr>
              <a:t>关系操作符</a:t>
            </a:r>
            <a:r>
              <a:rPr lang="zh-CN" altLang="en-US" sz="2800" dirty="0" smtClean="0"/>
              <a:t>用于对数据进行大小比较，包括：</a:t>
            </a:r>
            <a:endParaRPr lang="zh-CN" altLang="en-US" sz="2400" dirty="0" smtClean="0"/>
          </a:p>
          <a:p>
            <a:pPr marL="900113" lvl="1" indent="-363538" eaLnBrk="1" hangingPunct="1">
              <a:buFontTx/>
              <a:buNone/>
              <a:tabLst>
                <a:tab pos="534988" algn="l"/>
              </a:tabLst>
              <a:defRPr/>
            </a:pPr>
            <a:endParaRPr lang="zh-CN" altLang="en-US" sz="2000" dirty="0" smtClean="0"/>
          </a:p>
          <a:p>
            <a:pPr marL="363538" lvl="1" indent="-363538" eaLnBrk="1" hangingPunct="1">
              <a:buFont typeface="Wingdings" pitchFamily="2" charset="2"/>
              <a:buNone/>
              <a:tabLst>
                <a:tab pos="534988" algn="l"/>
              </a:tabLst>
              <a:defRPr/>
            </a:pPr>
            <a:r>
              <a:rPr lang="en-US" altLang="zh-CN" sz="2000" dirty="0" smtClean="0">
                <a:solidFill>
                  <a:srgbClr val="FFC000"/>
                </a:solidFill>
              </a:rPr>
              <a:t>&gt;</a:t>
            </a:r>
            <a:r>
              <a:rPr lang="en-US" altLang="zh-CN" sz="2000" dirty="0" smtClean="0"/>
              <a:t> (</a:t>
            </a:r>
            <a:r>
              <a:rPr lang="zh-CN" altLang="en-US" sz="2000" dirty="0" smtClean="0"/>
              <a:t>大于</a:t>
            </a:r>
            <a:r>
              <a:rPr lang="en-US" altLang="zh-CN" sz="2000" dirty="0" smtClean="0"/>
              <a:t>), </a:t>
            </a:r>
            <a:r>
              <a:rPr lang="en-US" altLang="zh-CN" sz="2000" dirty="0" smtClean="0">
                <a:solidFill>
                  <a:srgbClr val="FFC000"/>
                </a:solidFill>
              </a:rPr>
              <a:t>&lt;</a:t>
            </a:r>
            <a:r>
              <a:rPr lang="en-US" altLang="zh-CN" sz="2000" dirty="0" smtClean="0"/>
              <a:t> (</a:t>
            </a:r>
            <a:r>
              <a:rPr lang="zh-CN" altLang="en-US" sz="2000" dirty="0" smtClean="0"/>
              <a:t>小于</a:t>
            </a:r>
            <a:r>
              <a:rPr lang="en-US" altLang="zh-CN" sz="2000" dirty="0" smtClean="0"/>
              <a:t>), </a:t>
            </a:r>
            <a:r>
              <a:rPr lang="en-US" altLang="zh-CN" sz="2000" dirty="0" smtClean="0">
                <a:solidFill>
                  <a:srgbClr val="FFC000"/>
                </a:solidFill>
              </a:rPr>
              <a:t>&gt;=</a:t>
            </a:r>
            <a:r>
              <a:rPr lang="en-US" altLang="zh-CN" sz="2000" dirty="0" smtClean="0"/>
              <a:t> (</a:t>
            </a:r>
            <a:r>
              <a:rPr lang="zh-CN" altLang="en-US" sz="2000" dirty="0" smtClean="0"/>
              <a:t>不小于</a:t>
            </a:r>
            <a:r>
              <a:rPr lang="en-US" altLang="zh-CN" sz="2000" dirty="0" smtClean="0"/>
              <a:t>), </a:t>
            </a:r>
            <a:r>
              <a:rPr lang="en-US" altLang="zh-CN" sz="2000" dirty="0" smtClean="0">
                <a:solidFill>
                  <a:srgbClr val="FFC000"/>
                </a:solidFill>
              </a:rPr>
              <a:t>&lt;=</a:t>
            </a:r>
            <a:r>
              <a:rPr lang="en-US" altLang="zh-CN" sz="2000" dirty="0" smtClean="0"/>
              <a:t> (</a:t>
            </a:r>
            <a:r>
              <a:rPr lang="zh-CN" altLang="en-US" sz="2000" dirty="0" smtClean="0"/>
              <a:t>不大于</a:t>
            </a:r>
            <a:r>
              <a:rPr lang="en-US" altLang="zh-CN" sz="2000" dirty="0" smtClean="0"/>
              <a:t>), </a:t>
            </a:r>
            <a:r>
              <a:rPr lang="en-US" altLang="zh-CN" sz="2000" dirty="0" smtClean="0">
                <a:solidFill>
                  <a:srgbClr val="FFC000"/>
                </a:solidFill>
              </a:rPr>
              <a:t>==</a:t>
            </a:r>
            <a:r>
              <a:rPr lang="en-US" altLang="zh-CN" sz="2000" dirty="0" smtClean="0"/>
              <a:t> (</a:t>
            </a:r>
            <a:r>
              <a:rPr lang="zh-CN" altLang="en-US" sz="2000" dirty="0" smtClean="0"/>
              <a:t>相等</a:t>
            </a:r>
            <a:r>
              <a:rPr lang="en-US" altLang="zh-CN" sz="2000" dirty="0" smtClean="0"/>
              <a:t>), </a:t>
            </a:r>
            <a:r>
              <a:rPr lang="en-US" altLang="zh-CN" sz="2000" dirty="0" smtClean="0">
                <a:solidFill>
                  <a:srgbClr val="FFC000"/>
                </a:solidFill>
              </a:rPr>
              <a:t>!=</a:t>
            </a:r>
            <a:r>
              <a:rPr lang="en-US" altLang="zh-CN" sz="2000" dirty="0" smtClean="0"/>
              <a:t> (</a:t>
            </a:r>
            <a:r>
              <a:rPr lang="zh-CN" altLang="en-US" sz="2000" dirty="0" smtClean="0"/>
              <a:t>不等</a:t>
            </a:r>
            <a:r>
              <a:rPr lang="en-US" altLang="zh-CN" sz="2000" dirty="0" smtClean="0"/>
              <a:t>)</a:t>
            </a:r>
          </a:p>
          <a:p>
            <a:pPr marL="900113" lvl="1" indent="-363538" eaLnBrk="1" hangingPunct="1">
              <a:buFont typeface="Wingdings" pitchFamily="2" charset="2"/>
              <a:buNone/>
              <a:tabLst>
                <a:tab pos="534988" algn="l"/>
              </a:tabLst>
              <a:defRPr/>
            </a:pPr>
            <a:endParaRPr lang="en-US" altLang="zh-CN" sz="2000" dirty="0" smtClean="0"/>
          </a:p>
          <a:p>
            <a:pPr marL="757238" lvl="1" indent="-357188" eaLnBrk="1" hangingPunct="1">
              <a:tabLst>
                <a:tab pos="534988" algn="l"/>
              </a:tabLst>
              <a:defRPr/>
            </a:pPr>
            <a:r>
              <a:rPr lang="zh-CN" altLang="en-US" sz="2400" dirty="0" smtClean="0"/>
              <a:t>操作数通常为算术类型。</a:t>
            </a:r>
            <a:endParaRPr lang="en-US" altLang="zh-CN" sz="2400" dirty="0" smtClean="0"/>
          </a:p>
          <a:p>
            <a:pPr marL="757238" lvl="1" indent="-357188" eaLnBrk="1" hangingPunct="1">
              <a:tabLst>
                <a:tab pos="534988" algn="l"/>
              </a:tabLst>
              <a:defRPr/>
            </a:pPr>
            <a:r>
              <a:rPr lang="zh-CN" altLang="en-US" sz="2400" dirty="0" smtClean="0"/>
              <a:t>关系操作的结果为</a:t>
            </a:r>
            <a:r>
              <a:rPr lang="en-US" altLang="zh-CN" sz="2400" dirty="0" err="1" smtClean="0"/>
              <a:t>bool</a:t>
            </a:r>
            <a:r>
              <a:rPr lang="zh-CN" altLang="en-US" sz="2400" dirty="0" smtClean="0"/>
              <a:t>类型的值：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false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757238" lvl="1" indent="-357188" eaLnBrk="1" hangingPunct="1">
              <a:tabLst>
                <a:tab pos="534988" algn="l"/>
              </a:tabLst>
              <a:defRPr/>
            </a:pPr>
            <a:r>
              <a:rPr lang="zh-CN" altLang="en-US" sz="2400" dirty="0" smtClean="0"/>
              <a:t>例如：</a:t>
            </a:r>
          </a:p>
          <a:p>
            <a:pPr marL="900113" lvl="1" indent="-363538" eaLnBrk="1" hangingPunct="1">
              <a:buFontTx/>
              <a:buNone/>
              <a:tabLst>
                <a:tab pos="534988" algn="l"/>
              </a:tabLst>
              <a:defRPr/>
            </a:pPr>
            <a:r>
              <a:rPr lang="zh-CN" altLang="en-US" sz="2000" dirty="0" smtClean="0"/>
              <a:t>		</a:t>
            </a:r>
            <a:r>
              <a:rPr lang="en-US" altLang="zh-CN" sz="2000" dirty="0" smtClean="0"/>
              <a:t>3 &gt; 2</a:t>
            </a:r>
            <a:r>
              <a:rPr lang="zh-CN" altLang="en-US" sz="2000" dirty="0" smtClean="0"/>
              <a:t>的结果为</a:t>
            </a:r>
            <a:r>
              <a:rPr lang="en-US" altLang="zh-CN" sz="2000" dirty="0" smtClean="0"/>
              <a:t>true</a:t>
            </a:r>
          </a:p>
          <a:p>
            <a:pPr marL="900113" lvl="1" indent="-363538" eaLnBrk="1" hangingPunct="1">
              <a:buFontTx/>
              <a:buNone/>
              <a:tabLst>
                <a:tab pos="534988" algn="l"/>
              </a:tabLst>
              <a:defRPr/>
            </a:pPr>
            <a:r>
              <a:rPr lang="en-US" altLang="zh-CN" sz="2000" dirty="0" smtClean="0"/>
              <a:t>		4.3 &lt; 1.2</a:t>
            </a:r>
            <a:r>
              <a:rPr lang="zh-CN" altLang="en-US" sz="2000" dirty="0" smtClean="0"/>
              <a:t>的结果为</a:t>
            </a:r>
            <a:r>
              <a:rPr lang="en-US" altLang="zh-CN" sz="2000" dirty="0" smtClean="0"/>
              <a:t>false</a:t>
            </a:r>
          </a:p>
          <a:p>
            <a:pPr marL="900113" lvl="1" indent="-363538" eaLnBrk="1" hangingPunct="1">
              <a:buFontTx/>
              <a:buNone/>
              <a:tabLst>
                <a:tab pos="534988" algn="l"/>
              </a:tabLst>
              <a:defRPr/>
            </a:pPr>
            <a:r>
              <a:rPr lang="en-US" altLang="zh-CN" sz="2000" dirty="0" smtClean="0"/>
              <a:t>		'A' &lt; 'B'</a:t>
            </a:r>
            <a:r>
              <a:rPr lang="zh-CN" altLang="en-US" sz="2000" dirty="0" smtClean="0"/>
              <a:t>的结果为</a:t>
            </a:r>
            <a:r>
              <a:rPr lang="en-US" altLang="zh-CN" sz="2000" dirty="0" smtClean="0"/>
              <a:t>true</a:t>
            </a:r>
          </a:p>
          <a:p>
            <a:pPr marL="900113" lvl="1" indent="-363538" eaLnBrk="1" hangingPunct="1">
              <a:buFontTx/>
              <a:buNone/>
              <a:tabLst>
                <a:tab pos="534988" algn="l"/>
              </a:tabLst>
              <a:defRPr/>
            </a:pPr>
            <a:r>
              <a:rPr lang="en-US" altLang="zh-CN" sz="2000" dirty="0" smtClean="0"/>
              <a:t>		false &lt; true</a:t>
            </a:r>
            <a:r>
              <a:rPr lang="zh-CN" altLang="en-US" sz="2000" dirty="0" smtClean="0"/>
              <a:t>的结果为</a:t>
            </a:r>
            <a:r>
              <a:rPr lang="en-US" altLang="zh-CN" sz="2000" dirty="0" smtClean="0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55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逻辑操作符 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713787" cy="3817938"/>
          </a:xfrm>
        </p:spPr>
        <p:txBody>
          <a:bodyPr>
            <a:normAutofit fontScale="70000" lnSpcReduction="20000"/>
          </a:bodyPr>
          <a:lstStyle/>
          <a:p>
            <a:pPr marL="390525" indent="-390525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可以用</a:t>
            </a:r>
            <a:r>
              <a:rPr lang="zh-CN" altLang="zh-CN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逻辑运算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（并且、或者等）把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个比较的</a:t>
            </a:r>
            <a:r>
              <a:rPr lang="zh-CN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结果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组合成复杂的条件。逻辑运算操作符包括： </a:t>
            </a:r>
          </a:p>
          <a:p>
            <a:pPr marL="1036638" lvl="2" indent="-457200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!</a:t>
            </a:r>
            <a:r>
              <a:rPr lang="zh-CN" altLang="en-US" dirty="0" smtClean="0"/>
              <a:t>（逻辑非）</a:t>
            </a:r>
            <a:endParaRPr lang="en-US" altLang="zh-CN" dirty="0" smtClean="0"/>
          </a:p>
          <a:p>
            <a:pPr marL="1036638" lvl="2" indent="-457200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&amp;&amp;</a:t>
            </a:r>
            <a:r>
              <a:rPr lang="zh-CN" altLang="en-US" dirty="0" smtClean="0"/>
              <a:t>（逻辑与）</a:t>
            </a:r>
            <a:endParaRPr lang="en-US" altLang="zh-CN" dirty="0" smtClean="0"/>
          </a:p>
          <a:p>
            <a:pPr marL="1036638" lvl="2" indent="-457200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||</a:t>
            </a:r>
            <a:r>
              <a:rPr lang="zh-CN" altLang="en-US" dirty="0" smtClean="0"/>
              <a:t>（逻辑或） </a:t>
            </a:r>
          </a:p>
          <a:p>
            <a:pPr marL="0" indent="-209549" eaLnBrk="1" hangingPunct="1">
              <a:lnSpc>
                <a:spcPct val="120000"/>
              </a:lnSpc>
              <a:defRPr/>
            </a:pPr>
            <a:r>
              <a:rPr lang="zh-CN" altLang="en-US" dirty="0"/>
              <a:t>逻辑操作的操作数为</a:t>
            </a:r>
            <a:r>
              <a:rPr lang="en-US" altLang="zh-CN" dirty="0"/>
              <a:t>bool</a:t>
            </a:r>
            <a:r>
              <a:rPr lang="zh-CN" altLang="en-US" dirty="0" smtClean="0"/>
              <a:t>类型，通常为关系操作</a:t>
            </a:r>
            <a:r>
              <a:rPr lang="zh-CN" altLang="en-US" dirty="0"/>
              <a:t>的</a:t>
            </a:r>
            <a:r>
              <a:rPr lang="zh-CN" altLang="en-US" dirty="0" smtClean="0"/>
              <a:t>结果。例如：</a:t>
            </a:r>
            <a:endParaRPr lang="en-US" altLang="zh-CN" dirty="0" smtClean="0"/>
          </a:p>
          <a:p>
            <a:pPr marL="579438" lvl="2" indent="11113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   !(</a:t>
            </a:r>
            <a:r>
              <a:rPr lang="en-US" altLang="zh-CN" dirty="0"/>
              <a:t>a &gt; b</a:t>
            </a:r>
            <a:r>
              <a:rPr lang="en-US" altLang="zh-CN" dirty="0" smtClean="0"/>
              <a:t>) //</a:t>
            </a:r>
            <a:r>
              <a:rPr lang="zh-CN" altLang="en-US" dirty="0" smtClean="0"/>
              <a:t>或者，</a:t>
            </a:r>
            <a:r>
              <a:rPr lang="en-US" altLang="zh-CN" dirty="0" smtClean="0"/>
              <a:t>a &lt;= b</a:t>
            </a:r>
            <a:endParaRPr lang="en-US" altLang="zh-CN" dirty="0"/>
          </a:p>
          <a:p>
            <a:pPr marL="579438" lvl="2" indent="11113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   (</a:t>
            </a:r>
            <a:r>
              <a:rPr lang="en-US" altLang="zh-CN" dirty="0"/>
              <a:t>age </a:t>
            </a:r>
            <a:r>
              <a:rPr lang="en-US" altLang="zh-CN" dirty="0" smtClean="0"/>
              <a:t>&gt; </a:t>
            </a:r>
            <a:r>
              <a:rPr lang="en-US" altLang="zh-CN" dirty="0"/>
              <a:t>10) &amp;&amp; </a:t>
            </a:r>
            <a:r>
              <a:rPr lang="en-US" altLang="zh-CN" dirty="0" smtClean="0"/>
              <a:t>(age &lt; </a:t>
            </a:r>
            <a:r>
              <a:rPr lang="en-US" altLang="zh-CN" dirty="0"/>
              <a:t>30) </a:t>
            </a:r>
            <a:r>
              <a:rPr lang="en-US" altLang="zh-CN" dirty="0" smtClean="0"/>
              <a:t> //</a:t>
            </a:r>
            <a:r>
              <a:rPr lang="zh-CN" altLang="en-US" dirty="0" smtClean="0">
                <a:solidFill>
                  <a:srgbClr val="FFC000"/>
                </a:solidFill>
              </a:rPr>
              <a:t>错误</a:t>
            </a:r>
            <a:r>
              <a:rPr lang="zh-CN" altLang="en-US" dirty="0">
                <a:solidFill>
                  <a:srgbClr val="FFC000"/>
                </a:solidFill>
              </a:rPr>
              <a:t>写法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 &lt; age &lt; 30</a:t>
            </a:r>
            <a:endParaRPr lang="en-US" altLang="zh-CN" dirty="0"/>
          </a:p>
          <a:p>
            <a:pPr marL="579438" lvl="2" indent="11113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   (</a:t>
            </a:r>
            <a:r>
              <a:rPr lang="en-US" altLang="zh-CN" dirty="0" err="1"/>
              <a:t>ch</a:t>
            </a:r>
            <a:r>
              <a:rPr lang="en-US" altLang="zh-CN" dirty="0"/>
              <a:t> &lt; '0') || (</a:t>
            </a:r>
            <a:r>
              <a:rPr lang="en-US" altLang="zh-CN" dirty="0" err="1"/>
              <a:t>ch</a:t>
            </a:r>
            <a:r>
              <a:rPr lang="en-US" altLang="zh-CN" dirty="0"/>
              <a:t> &gt; '9') </a:t>
            </a:r>
            <a:endParaRPr lang="en-US" altLang="zh-CN" dirty="0" smtClean="0"/>
          </a:p>
          <a:p>
            <a:pPr marL="0" indent="-209549" eaLnBrk="1" hangingPunct="1">
              <a:lnSpc>
                <a:spcPct val="120000"/>
              </a:lnSpc>
              <a:defRPr/>
            </a:pPr>
            <a:r>
              <a:rPr lang="zh-CN" altLang="en-US" dirty="0"/>
              <a:t> </a:t>
            </a:r>
            <a:r>
              <a:rPr lang="zh-CN" altLang="en-US" dirty="0" smtClean="0"/>
              <a:t>逻辑操作的结果为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类型。</a:t>
            </a:r>
          </a:p>
        </p:txBody>
      </p:sp>
      <p:sp>
        <p:nvSpPr>
          <p:cNvPr id="82944" name="Text Box 0"/>
          <p:cNvSpPr txBox="1">
            <a:spLocks noChangeArrowheads="1"/>
          </p:cNvSpPr>
          <p:nvPr/>
        </p:nvSpPr>
        <p:spPr bwMode="auto">
          <a:xfrm>
            <a:off x="263525" y="5230813"/>
            <a:ext cx="1987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35877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53816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!true  -&gt; false</a:t>
            </a:r>
          </a:p>
          <a:p>
            <a:pPr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!false -&gt; true</a:t>
            </a:r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6088063" y="5227638"/>
            <a:ext cx="2876550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35877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53816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false || false -&gt; false</a:t>
            </a:r>
          </a:p>
          <a:p>
            <a:pPr>
              <a:defRPr/>
            </a:pPr>
            <a:r>
              <a:rPr lang="en-US" altLang="zh-CN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false || true  -&gt; true</a:t>
            </a:r>
          </a:p>
          <a:p>
            <a:pPr>
              <a:defRPr/>
            </a:pPr>
            <a:r>
              <a:rPr lang="en-US" altLang="zh-CN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true  || false -&gt; true</a:t>
            </a:r>
          </a:p>
          <a:p>
            <a:pPr>
              <a:defRPr/>
            </a:pPr>
            <a:r>
              <a:rPr lang="en-US" altLang="zh-CN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true  || true  -&gt; true</a:t>
            </a:r>
          </a:p>
          <a:p>
            <a:pPr>
              <a:buFontTx/>
              <a:buChar char="•"/>
              <a:defRPr/>
            </a:pPr>
            <a:endParaRPr lang="en-US" altLang="zh-CN" smtClean="0">
              <a:latin typeface="Verdana" pitchFamily="34" charset="0"/>
            </a:endParaRP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2624138" y="5214938"/>
            <a:ext cx="30273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358775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53816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false &amp;&amp; false -&gt; false</a:t>
            </a:r>
          </a:p>
          <a:p>
            <a:pPr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false &amp;&amp; true  -&gt; false</a:t>
            </a:r>
          </a:p>
          <a:p>
            <a:pPr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true  &amp;&amp; false -&gt; false</a:t>
            </a:r>
          </a:p>
          <a:p>
            <a:pPr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true  &amp;&amp; true  -&gt;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55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赋值操作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752"/>
            <a:ext cx="8748713" cy="5516562"/>
          </a:xfrm>
        </p:spPr>
        <p:txBody>
          <a:bodyPr>
            <a:normAutofit fontScale="92500" lnSpcReduction="10000"/>
          </a:bodyPr>
          <a:lstStyle/>
          <a:p>
            <a:pPr marL="357188" indent="-357188" eaLnBrk="1" hangingPunct="1">
              <a:defRPr/>
            </a:pPr>
            <a:r>
              <a:rPr lang="zh-CN" altLang="en-US" sz="2800" dirty="0" smtClean="0"/>
              <a:t>除了通过输入操作来改变变量的值以外，通常，变量值的改变是通过</a:t>
            </a:r>
            <a:r>
              <a:rPr lang="zh-CN" altLang="en-US" sz="2800" dirty="0" smtClean="0">
                <a:solidFill>
                  <a:srgbClr val="FFC000"/>
                </a:solidFill>
              </a:rPr>
              <a:t>赋值</a:t>
            </a:r>
            <a:r>
              <a:rPr lang="zh-CN" altLang="en-US" sz="2800" dirty="0" smtClean="0"/>
              <a:t>操作来实现。例如，下面的赋值操作把变量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的值改为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757238" lvl="1" indent="-357188" eaLnBrk="1" hangingPunct="1">
              <a:defRPr/>
            </a:pPr>
            <a:r>
              <a:rPr lang="en-US" altLang="zh-CN" sz="2400" dirty="0" smtClean="0"/>
              <a:t>a </a:t>
            </a:r>
            <a:r>
              <a:rPr lang="en-US" altLang="zh-CN" sz="2400" dirty="0" smtClean="0">
                <a:solidFill>
                  <a:srgbClr val="FFC000"/>
                </a:solidFill>
              </a:rPr>
              <a:t>=</a:t>
            </a:r>
            <a:r>
              <a:rPr lang="en-US" altLang="zh-CN" sz="2400" dirty="0" smtClean="0"/>
              <a:t> 4</a:t>
            </a:r>
            <a:endParaRPr lang="zh-CN" altLang="en-US" sz="2400" dirty="0" smtClean="0"/>
          </a:p>
          <a:p>
            <a:pPr marL="357188" indent="-357188" eaLnBrk="1" hangingPunct="1">
              <a:defRPr/>
            </a:pPr>
            <a:r>
              <a:rPr lang="zh-CN" altLang="en-US" sz="2800" dirty="0" smtClean="0"/>
              <a:t>简单赋值操作符</a:t>
            </a:r>
            <a:r>
              <a:rPr lang="en-US" altLang="zh-CN" sz="2800" dirty="0" smtClean="0"/>
              <a:t>=</a:t>
            </a:r>
            <a:endParaRPr lang="zh-CN" altLang="en-US" sz="2800" dirty="0" smtClean="0"/>
          </a:p>
          <a:p>
            <a:pPr marL="901700" lvl="1" indent="-358775" eaLnBrk="1" hangingPunct="1">
              <a:buFontTx/>
              <a:buNone/>
              <a:defRPr/>
            </a:pPr>
            <a:r>
              <a:rPr lang="en-US" altLang="zh-CN" sz="2400" dirty="0" smtClean="0"/>
              <a:t>a = b </a:t>
            </a:r>
          </a:p>
          <a:p>
            <a:pPr marL="357188" indent="-357188" eaLnBrk="1" hangingPunct="1">
              <a:defRPr/>
            </a:pPr>
            <a:r>
              <a:rPr lang="zh-CN" altLang="en-US" sz="2800" dirty="0" smtClean="0"/>
              <a:t>复合赋值操作符 </a:t>
            </a:r>
          </a:p>
          <a:p>
            <a:pPr marL="901700" lvl="1" indent="-358775" eaLnBrk="1" hangingPunct="1">
              <a:buFontTx/>
              <a:buNone/>
              <a:defRPr/>
            </a:pPr>
            <a:r>
              <a:rPr lang="en-US" altLang="zh-CN" sz="2400" dirty="0" smtClean="0"/>
              <a:t>+=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-=</a:t>
            </a:r>
            <a:r>
              <a:rPr lang="zh-CN" altLang="en-US" sz="2400" dirty="0" smtClean="0"/>
              <a:t>，*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/=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%=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&amp;=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|=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^=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&lt;&lt;=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&gt;&gt;= </a:t>
            </a:r>
          </a:p>
          <a:p>
            <a:pPr marL="901700" lvl="1" indent="-358775" eaLnBrk="1" hangingPunct="1">
              <a:defRPr/>
            </a:pPr>
            <a:r>
              <a:rPr lang="en-US" altLang="zh-CN" sz="2400" dirty="0" smtClean="0"/>
              <a:t>a #= b  </a:t>
            </a:r>
            <a:r>
              <a:rPr lang="zh-CN" altLang="en-US" sz="2400" dirty="0" smtClean="0"/>
              <a:t>功能上等价于：</a:t>
            </a:r>
            <a:r>
              <a:rPr lang="en-US" altLang="zh-CN" sz="2400" dirty="0" smtClean="0"/>
              <a:t>a = a # (b)</a:t>
            </a:r>
          </a:p>
          <a:p>
            <a:pPr marL="901700" lvl="1" indent="-358775" eaLnBrk="1" hangingPunct="1">
              <a:defRPr/>
            </a:pPr>
            <a:r>
              <a:rPr lang="zh-CN" altLang="en-US" sz="2400" dirty="0" smtClean="0"/>
              <a:t>有时能提高效率</a:t>
            </a:r>
          </a:p>
          <a:p>
            <a:pPr marL="357188" indent="-357188" eaLnBrk="1" hangingPunct="1">
              <a:defRPr/>
            </a:pPr>
            <a:r>
              <a:rPr lang="zh-CN" altLang="en-US" sz="2800" dirty="0" smtClean="0"/>
              <a:t>赋值操作的第一个操作数通常为变量，第二个操作数为表达式。</a:t>
            </a:r>
            <a:endParaRPr lang="en-US" altLang="zh-CN" sz="2800" dirty="0" smtClean="0"/>
          </a:p>
          <a:p>
            <a:pPr marL="357188" indent="-357188" eaLnBrk="1" hangingPunct="1">
              <a:defRPr/>
            </a:pPr>
            <a:r>
              <a:rPr lang="zh-CN" altLang="en-US" sz="2800" dirty="0" smtClean="0"/>
              <a:t>赋值操作构成了冯</a:t>
            </a:r>
            <a:r>
              <a:rPr lang="en-US" altLang="zh-CN" sz="2800" dirty="0" smtClean="0"/>
              <a:t>•</a:t>
            </a:r>
            <a:r>
              <a:rPr lang="zh-CN" altLang="en-US" sz="2800" dirty="0" smtClean="0"/>
              <a:t>诺依曼计算模型的一个重要特征（</a:t>
            </a:r>
            <a:r>
              <a:rPr lang="zh-CN" altLang="en-US" sz="2800" dirty="0" smtClean="0">
                <a:solidFill>
                  <a:schemeClr val="folHlink"/>
                </a:solidFill>
              </a:rPr>
              <a:t>状态转换</a:t>
            </a:r>
            <a:r>
              <a:rPr lang="zh-CN" altLang="en-US" sz="2800" dirty="0" smtClean="0"/>
              <a:t>），同时，也构成了冯</a:t>
            </a:r>
            <a:r>
              <a:rPr lang="en-US" altLang="zh-CN" sz="2800" dirty="0" smtClean="0"/>
              <a:t>•</a:t>
            </a:r>
            <a:r>
              <a:rPr lang="zh-CN" altLang="en-US" sz="2800" dirty="0" smtClean="0"/>
              <a:t>诺依曼计算的一个瓶颈。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55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其它操作符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820150" cy="558958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条件操作符（</a:t>
            </a:r>
            <a:r>
              <a:rPr lang="en-US" altLang="zh-CN" sz="2800" dirty="0" smtClean="0"/>
              <a:t>?:</a:t>
            </a:r>
            <a:r>
              <a:rPr lang="zh-CN" altLang="en-US" sz="2800" dirty="0" smtClean="0"/>
              <a:t>） </a:t>
            </a:r>
          </a:p>
          <a:p>
            <a:pPr marL="901700" lvl="1" indent="-358775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smtClean="0"/>
              <a:t>d1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?</a:t>
            </a:r>
            <a:r>
              <a:rPr lang="en-US" altLang="zh-CN" sz="2400" dirty="0" smtClean="0"/>
              <a:t>d2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:</a:t>
            </a:r>
            <a:r>
              <a:rPr lang="en-US" altLang="zh-CN" sz="2400" dirty="0" smtClean="0"/>
              <a:t>d3  </a:t>
            </a:r>
          </a:p>
          <a:p>
            <a:pPr marL="901700" lvl="1" indent="-358775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d1</a:t>
            </a:r>
            <a:r>
              <a:rPr lang="zh-CN" altLang="en-US" sz="2400" dirty="0" smtClean="0"/>
              <a:t>表示条件，如果</a:t>
            </a:r>
            <a:r>
              <a:rPr lang="en-US" altLang="zh-CN" sz="2400" dirty="0" smtClean="0"/>
              <a:t>d1</a:t>
            </a:r>
            <a:r>
              <a:rPr lang="zh-CN" altLang="en-US" sz="2400" dirty="0" smtClean="0"/>
              <a:t>的值为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或非零，则运算结果为</a:t>
            </a:r>
            <a:r>
              <a:rPr lang="en-US" altLang="zh-CN" sz="2400" dirty="0" smtClean="0"/>
              <a:t>d2</a:t>
            </a:r>
            <a:r>
              <a:rPr lang="zh-CN" altLang="en-US" sz="2400" dirty="0" smtClean="0"/>
              <a:t>，否则为</a:t>
            </a:r>
            <a:r>
              <a:rPr lang="en-US" altLang="zh-CN" sz="2400" dirty="0" smtClean="0"/>
              <a:t>d3</a:t>
            </a:r>
            <a:r>
              <a:rPr lang="zh-CN" altLang="en-US" sz="2400" dirty="0" smtClean="0"/>
              <a:t>。例如：	</a:t>
            </a:r>
            <a:endParaRPr lang="en-US" altLang="zh-CN" sz="2400" dirty="0" smtClean="0"/>
          </a:p>
          <a:p>
            <a:pPr marL="542925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    c = (a&gt;b)?</a:t>
            </a:r>
            <a:r>
              <a:rPr lang="en-US" altLang="zh-CN" sz="2400" dirty="0" err="1" smtClean="0"/>
              <a:t>a:b</a:t>
            </a:r>
            <a:r>
              <a:rPr lang="en-US" altLang="zh-CN" sz="2400" dirty="0" smtClean="0"/>
              <a:t>  //a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中的大者赋值给</a:t>
            </a:r>
            <a:r>
              <a:rPr lang="en-US" altLang="zh-CN" sz="2400" dirty="0" smtClean="0"/>
              <a:t>c</a:t>
            </a:r>
            <a:endParaRPr lang="zh-CN" altLang="en-US" sz="2400" dirty="0" smtClean="0"/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 逗号操作符  </a:t>
            </a:r>
          </a:p>
          <a:p>
            <a:pPr marL="901700" lvl="1" indent="-358775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smtClean="0"/>
              <a:t>d1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,</a:t>
            </a:r>
            <a:r>
              <a:rPr lang="en-US" altLang="zh-CN" sz="2400" dirty="0" smtClean="0"/>
              <a:t>d2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,</a:t>
            </a:r>
            <a:r>
              <a:rPr lang="en-US" altLang="zh-CN" sz="2400" dirty="0" smtClean="0"/>
              <a:t>d3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,</a:t>
            </a:r>
            <a:r>
              <a:rPr lang="en-US" altLang="zh-CN" sz="2400" dirty="0" smtClean="0"/>
              <a:t>... </a:t>
            </a:r>
          </a:p>
          <a:p>
            <a:pPr marL="901700" lvl="1" indent="-358775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从左至右依次进行各个运算，操作结果为最后一个运算的结果。</a:t>
            </a:r>
          </a:p>
          <a:p>
            <a:pPr marL="901700" lvl="1" indent="-358775" eaLnBrk="1" hangingPunct="1">
              <a:lnSpc>
                <a:spcPct val="90000"/>
              </a:lnSpc>
              <a:defRPr/>
            </a:pPr>
            <a:r>
              <a:rPr lang="zh-CN" altLang="en-US" sz="2400" dirty="0"/>
              <a:t>逗号操作表示的计算更加清晰，</a:t>
            </a:r>
            <a:r>
              <a:rPr lang="zh-CN" altLang="en-US" sz="2400" dirty="0" smtClean="0"/>
              <a:t>例如，把</a:t>
            </a:r>
            <a:endParaRPr lang="zh-CN" altLang="en-US" sz="2400" dirty="0"/>
          </a:p>
          <a:p>
            <a:pPr marL="901700" lvl="1" indent="-358775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dirty="0"/>
              <a:t>		</a:t>
            </a:r>
            <a:r>
              <a:rPr lang="en-US" altLang="zh-CN" sz="2400" dirty="0"/>
              <a:t>z = </a:t>
            </a:r>
            <a:r>
              <a:rPr lang="en-US" altLang="zh-CN" sz="2400" dirty="0" err="1"/>
              <a:t>a+b+c+d</a:t>
            </a:r>
            <a:endParaRPr lang="en-US" altLang="zh-CN" sz="2400" dirty="0"/>
          </a:p>
          <a:p>
            <a:pPr marL="901700" lvl="1" indent="-358775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dirty="0" smtClean="0"/>
              <a:t>表示成：</a:t>
            </a:r>
            <a:endParaRPr lang="en-US" altLang="zh-CN" sz="2400" dirty="0" smtClean="0"/>
          </a:p>
          <a:p>
            <a:pPr marL="901700" lvl="1" indent="-358775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/>
              <a:t>		x = </a:t>
            </a:r>
            <a:r>
              <a:rPr lang="en-US" altLang="zh-CN" sz="2400" dirty="0" err="1"/>
              <a:t>a+b</a:t>
            </a:r>
            <a:r>
              <a:rPr lang="en-US" altLang="zh-CN" sz="2400" dirty="0"/>
              <a:t>, y = </a:t>
            </a:r>
            <a:r>
              <a:rPr lang="en-US" altLang="zh-CN" sz="2400" dirty="0" err="1"/>
              <a:t>c+d</a:t>
            </a:r>
            <a:r>
              <a:rPr lang="en-US" altLang="zh-CN" sz="2400" dirty="0"/>
              <a:t>, z = </a:t>
            </a:r>
            <a:r>
              <a:rPr lang="en-US" altLang="zh-CN" sz="2400" dirty="0" err="1"/>
              <a:t>x+y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FFC000"/>
                </a:solidFill>
              </a:rPr>
              <a:t>z</a:t>
            </a:r>
            <a:r>
              <a:rPr lang="zh-CN" altLang="en-US" sz="2400" dirty="0">
                <a:solidFill>
                  <a:srgbClr val="FFC000"/>
                </a:solidFill>
              </a:rPr>
              <a:t>的值的含义更加清晰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zh-CN" sz="2800" dirty="0"/>
              <a:t> </a:t>
            </a:r>
            <a:r>
              <a:rPr lang="en-US" altLang="zh-CN" sz="2800" dirty="0" err="1"/>
              <a:t>sizeof</a:t>
            </a:r>
            <a:r>
              <a:rPr lang="en-US" altLang="zh-CN" sz="2800" dirty="0"/>
              <a:t> </a:t>
            </a:r>
          </a:p>
          <a:p>
            <a:pPr marL="901700" lvl="1" indent="-358775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b="1" dirty="0" err="1">
                <a:solidFill>
                  <a:srgbClr val="FFC000"/>
                </a:solidFill>
              </a:rPr>
              <a:t>sizeof</a:t>
            </a:r>
            <a:r>
              <a:rPr lang="en-US" altLang="zh-CN" sz="2400" b="1" dirty="0">
                <a:solidFill>
                  <a:srgbClr val="FFC000"/>
                </a:solidFill>
              </a:rPr>
              <a:t>(</a:t>
            </a:r>
            <a:r>
              <a:rPr lang="en-US" altLang="zh-CN" sz="2400" dirty="0"/>
              <a:t>&lt;</a:t>
            </a:r>
            <a:r>
              <a:rPr lang="zh-CN" altLang="en-US" sz="2400" dirty="0"/>
              <a:t>类型名</a:t>
            </a:r>
            <a:r>
              <a:rPr lang="en-US" altLang="zh-CN" sz="2400" dirty="0"/>
              <a:t>&gt;</a:t>
            </a:r>
            <a:r>
              <a:rPr lang="en-US" altLang="zh-CN" sz="2400" b="1" dirty="0">
                <a:solidFill>
                  <a:srgbClr val="FFC000"/>
                </a:solidFill>
              </a:rPr>
              <a:t>)</a:t>
            </a:r>
            <a:r>
              <a:rPr lang="en-US" altLang="zh-CN" sz="2400" dirty="0">
                <a:solidFill>
                  <a:srgbClr val="FFC000"/>
                </a:solidFill>
              </a:rPr>
              <a:t>  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FFC000"/>
                </a:solidFill>
              </a:rPr>
              <a:t>  </a:t>
            </a:r>
            <a:r>
              <a:rPr lang="en-US" altLang="zh-CN" sz="2400" b="1" dirty="0" err="1">
                <a:solidFill>
                  <a:srgbClr val="FFC000"/>
                </a:solidFill>
              </a:rPr>
              <a:t>sizeof</a:t>
            </a:r>
            <a:r>
              <a:rPr lang="en-US" altLang="zh-CN" sz="2400" b="1" dirty="0">
                <a:solidFill>
                  <a:srgbClr val="FFC000"/>
                </a:solidFill>
              </a:rPr>
              <a:t>(</a:t>
            </a:r>
            <a:r>
              <a:rPr lang="en-US" altLang="zh-CN" sz="2400" dirty="0"/>
              <a:t>&lt;</a:t>
            </a:r>
            <a:r>
              <a:rPr lang="zh-CN" altLang="en-US" sz="2400" dirty="0"/>
              <a:t>表达式</a:t>
            </a:r>
            <a:r>
              <a:rPr lang="en-US" altLang="zh-CN" sz="2400" dirty="0"/>
              <a:t>&gt;</a:t>
            </a:r>
            <a:r>
              <a:rPr lang="en-US" altLang="zh-CN" sz="2400" b="1" dirty="0">
                <a:solidFill>
                  <a:srgbClr val="FFC000"/>
                </a:solidFill>
              </a:rPr>
              <a:t>) </a:t>
            </a:r>
          </a:p>
          <a:p>
            <a:pPr marL="901700" lvl="1" indent="-358775" eaLnBrk="1" hangingPunct="1">
              <a:lnSpc>
                <a:spcPct val="90000"/>
              </a:lnSpc>
              <a:defRPr/>
            </a:pPr>
            <a:r>
              <a:rPr lang="zh-CN" altLang="en-US" sz="2400" dirty="0"/>
              <a:t>计算某类型的数据占用的内存大小（字节数）	</a:t>
            </a:r>
            <a:endParaRPr lang="en-US" altLang="zh-CN" dirty="0"/>
          </a:p>
          <a:p>
            <a:pPr marL="901700" lvl="1" indent="-358775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例如，</a:t>
            </a:r>
            <a:endParaRPr lang="en-US" altLang="zh-CN" sz="2400" dirty="0" smtClean="0"/>
          </a:p>
          <a:p>
            <a:pPr marL="1301750" lvl="2" indent="-358775" eaLnBrk="1" hangingPunct="1">
              <a:lnSpc>
                <a:spcPct val="90000"/>
              </a:lnSpc>
              <a:defRPr/>
            </a:pPr>
            <a:r>
              <a:rPr lang="en-US" altLang="zh-CN" sz="2000" dirty="0" err="1" smtClean="0"/>
              <a:t>sizeof</a:t>
            </a:r>
            <a:r>
              <a:rPr lang="en-US" altLang="zh-CN" sz="2000" dirty="0" smtClean="0"/>
              <a:t>(char)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1</a:t>
            </a:r>
          </a:p>
          <a:p>
            <a:pPr marL="1301750" lvl="2" indent="-358775" eaLnBrk="1" hangingPunct="1">
              <a:lnSpc>
                <a:spcPct val="90000"/>
              </a:lnSpc>
              <a:defRPr/>
            </a:pPr>
            <a:r>
              <a:rPr lang="en-US" altLang="zh-CN" sz="2000" dirty="0" err="1" smtClean="0"/>
              <a:t>sizeof</a:t>
            </a:r>
            <a:r>
              <a:rPr lang="en-US" altLang="zh-CN" sz="2000" dirty="0" smtClean="0"/>
              <a:t>(short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2</a:t>
            </a:r>
          </a:p>
          <a:p>
            <a:pPr marL="1301750" lvl="2" indent="-358775" eaLnBrk="1" hangingPunct="1">
              <a:lnSpc>
                <a:spcPct val="90000"/>
              </a:lnSpc>
              <a:defRPr/>
            </a:pPr>
            <a:r>
              <a:rPr lang="en-US" altLang="zh-CN" sz="2000" dirty="0" err="1" smtClean="0"/>
              <a:t>sizeof</a:t>
            </a:r>
            <a:r>
              <a:rPr lang="en-US" altLang="zh-CN" sz="2000" dirty="0" smtClean="0"/>
              <a:t>(long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4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7457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表达式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4744"/>
            <a:ext cx="8497639" cy="5589240"/>
          </a:xfrm>
        </p:spPr>
        <p:txBody>
          <a:bodyPr>
            <a:normAutofit fontScale="77500" lnSpcReduction="20000"/>
          </a:bodyPr>
          <a:lstStyle/>
          <a:p>
            <a:pPr marL="357188" indent="-357188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表达式</a:t>
            </a:r>
            <a:r>
              <a:rPr lang="zh-CN" altLang="en-US" dirty="0" smtClean="0"/>
              <a:t>是由操作符、操作数以及圆括号所组成的运算式。其中，操作数可以是常量、变量或函数调用，也可以是用圆括号括起来的其它表达式。例如：  </a:t>
            </a:r>
          </a:p>
          <a:p>
            <a:pPr marL="993775" lvl="1" indent="-457200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)*c/12-max(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</a:t>
            </a:r>
          </a:p>
          <a:p>
            <a:pPr marL="357188" indent="-357188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表达式类型</a:t>
            </a:r>
          </a:p>
          <a:p>
            <a:pPr marL="793750" lvl="1" indent="-257175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算术表达式</a:t>
            </a:r>
            <a:r>
              <a:rPr lang="zh-CN" altLang="en-US" dirty="0" smtClean="0"/>
              <a:t>，例如：</a:t>
            </a:r>
            <a:endParaRPr lang="en-US" altLang="zh-CN" dirty="0" smtClean="0"/>
          </a:p>
          <a:p>
            <a:pPr marL="1193800" lvl="2" indent="-257175" eaLnBrk="1" hangingPunct="1">
              <a:lnSpc>
                <a:spcPct val="120000"/>
              </a:lnSpc>
              <a:defRPr/>
            </a:pPr>
            <a:r>
              <a:rPr lang="en-US" altLang="zh-CN" dirty="0"/>
              <a:t>(</a:t>
            </a:r>
            <a:r>
              <a:rPr lang="en-US" altLang="zh-CN" dirty="0" err="1"/>
              <a:t>a+b</a:t>
            </a:r>
            <a:r>
              <a:rPr lang="en-US" altLang="zh-CN" dirty="0"/>
              <a:t>)*c/12-max(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pPr marL="793750" lvl="1" indent="-257175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关系</a:t>
            </a:r>
            <a:r>
              <a:rPr lang="en-US" altLang="zh-CN" dirty="0" smtClean="0">
                <a:solidFill>
                  <a:srgbClr val="FFC000"/>
                </a:solidFill>
              </a:rPr>
              <a:t>/</a:t>
            </a:r>
            <a:r>
              <a:rPr lang="zh-CN" altLang="en-US" dirty="0" smtClean="0">
                <a:solidFill>
                  <a:srgbClr val="FFC000"/>
                </a:solidFill>
              </a:rPr>
              <a:t>逻辑表达式</a:t>
            </a:r>
            <a:r>
              <a:rPr lang="zh-CN" altLang="en-US" dirty="0" smtClean="0"/>
              <a:t>，例如：</a:t>
            </a:r>
            <a:endParaRPr lang="en-US" altLang="zh-CN" dirty="0" smtClean="0"/>
          </a:p>
          <a:p>
            <a:pPr marL="1193800" lvl="2" indent="-257175" eaLnBrk="1" hangingPunct="1">
              <a:lnSpc>
                <a:spcPct val="120000"/>
              </a:lnSpc>
              <a:defRPr/>
            </a:pPr>
            <a:r>
              <a:rPr lang="en-US" altLang="zh-CN" dirty="0"/>
              <a:t>(age &lt; 10) &amp;&amp; (weight &gt; 30) </a:t>
            </a:r>
            <a:endParaRPr lang="zh-CN" altLang="en-US" dirty="0" smtClean="0"/>
          </a:p>
          <a:p>
            <a:pPr marL="793750" lvl="1" indent="-257175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地址表达式</a:t>
            </a:r>
            <a:r>
              <a:rPr lang="zh-CN" altLang="en-US" dirty="0" smtClean="0"/>
              <a:t>，例如：</a:t>
            </a:r>
            <a:endParaRPr lang="en-US" altLang="zh-CN" dirty="0" smtClean="0"/>
          </a:p>
          <a:p>
            <a:pPr marL="1193800" lvl="2" indent="-257175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&amp;a[0]+2</a:t>
            </a:r>
          </a:p>
          <a:p>
            <a:pPr marL="393700" indent="-257175" eaLnBrk="1" hangingPunct="1">
              <a:lnSpc>
                <a:spcPct val="120000"/>
              </a:lnSpc>
              <a:defRPr/>
            </a:pPr>
            <a:r>
              <a:rPr lang="zh-CN" altLang="en-US" dirty="0"/>
              <a:t>如果一个表达式中的操作数为常量或在编译时刻能够确定它的值（如：</a:t>
            </a:r>
            <a:r>
              <a:rPr lang="en-US" altLang="zh-CN" dirty="0" err="1"/>
              <a:t>sizeof</a:t>
            </a:r>
            <a:r>
              <a:rPr lang="zh-CN" altLang="en-US" dirty="0"/>
              <a:t>的操作结果），则该表达式又称为</a:t>
            </a:r>
            <a:r>
              <a:rPr lang="zh-CN" altLang="en-US" dirty="0">
                <a:solidFill>
                  <a:srgbClr val="FFC000"/>
                </a:solidFill>
              </a:rPr>
              <a:t>常量</a:t>
            </a:r>
            <a:r>
              <a:rPr lang="zh-CN" altLang="en-US" dirty="0" smtClean="0">
                <a:solidFill>
                  <a:srgbClr val="FFC000"/>
                </a:solidFill>
              </a:rPr>
              <a:t>表达式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操作符的优先级和结合性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748713" cy="5300663"/>
          </a:xfrm>
        </p:spPr>
        <p:txBody>
          <a:bodyPr>
            <a:normAutofit fontScale="85000" lnSpcReduction="20000"/>
          </a:bodyPr>
          <a:lstStyle/>
          <a:p>
            <a:pPr marL="357188" indent="-357188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一个表达式中可以包含多个操作符的运算，先执行哪一个操作符所指定的运算？</a:t>
            </a:r>
          </a:p>
          <a:p>
            <a:pPr marL="357188" indent="-357188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对</a:t>
            </a:r>
            <a:r>
              <a:rPr lang="zh-CN" altLang="en-US" dirty="0" smtClean="0">
                <a:solidFill>
                  <a:schemeClr val="folHlink"/>
                </a:solidFill>
              </a:rPr>
              <a:t>相邻的</a:t>
            </a:r>
            <a:r>
              <a:rPr lang="zh-CN" altLang="en-US" dirty="0" smtClean="0"/>
              <a:t>两个操作符，按下面规则确定：</a:t>
            </a:r>
          </a:p>
          <a:p>
            <a:pPr marL="981075" lvl="1" indent="-358775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圆括号：圆括号内的先运算。</a:t>
            </a:r>
            <a:endParaRPr lang="en-US" altLang="zh-CN" dirty="0" smtClean="0"/>
          </a:p>
          <a:p>
            <a:pPr marL="1381125" lvl="2" indent="-358775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例如：</a:t>
            </a:r>
            <a:r>
              <a:rPr lang="en-US" altLang="zh-CN" dirty="0" smtClean="0"/>
              <a:t>a*(b</a:t>
            </a:r>
            <a:r>
              <a:rPr lang="en-US" altLang="zh-CN" dirty="0" smtClean="0">
                <a:solidFill>
                  <a:srgbClr val="FFC000"/>
                </a:solidFill>
              </a:rPr>
              <a:t>-</a:t>
            </a:r>
            <a:r>
              <a:rPr lang="en-US" altLang="zh-CN" dirty="0" smtClean="0"/>
              <a:t>c)</a:t>
            </a:r>
            <a:r>
              <a:rPr lang="zh-CN" altLang="en-US" dirty="0" smtClean="0"/>
              <a:t>，先算“</a:t>
            </a:r>
            <a:r>
              <a:rPr lang="en-US" altLang="zh-CN" dirty="0">
                <a:solidFill>
                  <a:srgbClr val="FFC000"/>
                </a:solidFill>
              </a:rPr>
              <a:t>-</a:t>
            </a:r>
            <a:r>
              <a:rPr lang="zh-CN" altLang="en-US" dirty="0" smtClean="0"/>
              <a:t>”</a:t>
            </a:r>
            <a:endParaRPr lang="zh-CN" altLang="en-US" dirty="0" smtClean="0">
              <a:solidFill>
                <a:srgbClr val="FFC000"/>
              </a:solidFill>
            </a:endParaRPr>
          </a:p>
          <a:p>
            <a:pPr marL="981075" lvl="1" indent="-358775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优先级：优先级高的先运算。</a:t>
            </a:r>
            <a:endParaRPr lang="en-US" altLang="zh-CN" dirty="0" smtClean="0"/>
          </a:p>
          <a:p>
            <a:pPr marL="1381125" lvl="2" indent="-358775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例如：</a:t>
            </a:r>
            <a:r>
              <a:rPr lang="en-US" altLang="zh-CN" dirty="0" err="1" smtClean="0"/>
              <a:t>a+b</a:t>
            </a:r>
            <a:r>
              <a:rPr lang="en-US" altLang="zh-CN" dirty="0" smtClean="0">
                <a:solidFill>
                  <a:srgbClr val="FFC000"/>
                </a:solidFill>
              </a:rPr>
              <a:t>*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zh-CN" altLang="en-US" dirty="0"/>
              <a:t>先算</a:t>
            </a:r>
            <a:r>
              <a:rPr lang="zh-CN" altLang="en-US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*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1381125" lvl="2" indent="-358775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单</a:t>
            </a:r>
            <a:r>
              <a:rPr lang="zh-CN" altLang="en-US" dirty="0"/>
              <a:t>目、双目、三目、赋值依次降低。</a:t>
            </a:r>
          </a:p>
          <a:p>
            <a:pPr marL="1381125" lvl="2" indent="-358775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算术</a:t>
            </a:r>
            <a:r>
              <a:rPr lang="zh-CN" altLang="en-US" dirty="0"/>
              <a:t>、移位、关系、逻辑位、逻辑依次</a:t>
            </a:r>
            <a:r>
              <a:rPr lang="zh-CN" altLang="en-US" dirty="0" smtClean="0"/>
              <a:t>降低</a:t>
            </a:r>
            <a:endParaRPr lang="zh-CN" altLang="en-US" dirty="0" smtClean="0">
              <a:solidFill>
                <a:srgbClr val="FFC000"/>
              </a:solidFill>
            </a:endParaRPr>
          </a:p>
          <a:p>
            <a:pPr marL="981075" lvl="1" indent="-358775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结合性：相同优先级按左结合或右结合。</a:t>
            </a:r>
            <a:endParaRPr lang="en-US" altLang="zh-CN" dirty="0" smtClean="0"/>
          </a:p>
          <a:p>
            <a:pPr marL="1381125" lvl="2" indent="-358775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例如：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olidFill>
                  <a:srgbClr val="FFC000"/>
                </a:solidFill>
              </a:rPr>
              <a:t>+</a:t>
            </a:r>
            <a:r>
              <a:rPr lang="en-US" altLang="zh-CN" dirty="0" err="1" smtClean="0"/>
              <a:t>b-c</a:t>
            </a:r>
            <a:r>
              <a:rPr lang="zh-CN" altLang="en-US" dirty="0" smtClean="0"/>
              <a:t>，先算“</a:t>
            </a:r>
            <a:r>
              <a:rPr lang="en-US" altLang="zh-CN" dirty="0" smtClean="0">
                <a:solidFill>
                  <a:srgbClr val="FFC000"/>
                </a:solidFill>
              </a:rPr>
              <a:t>+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1381125" lvl="2" indent="-358775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例如：</a:t>
            </a:r>
            <a:r>
              <a:rPr lang="en-US" altLang="zh-CN" dirty="0" smtClean="0"/>
              <a:t>a=b</a:t>
            </a:r>
            <a:r>
              <a:rPr lang="en-US" altLang="zh-CN" dirty="0" smtClean="0">
                <a:solidFill>
                  <a:srgbClr val="FFC000"/>
                </a:solidFill>
              </a:rPr>
              <a:t>=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，先算第二个“</a:t>
            </a:r>
            <a:r>
              <a:rPr lang="en-US" altLang="zh-CN" dirty="0" smtClean="0">
                <a:solidFill>
                  <a:srgbClr val="FFC000"/>
                </a:solidFill>
              </a:rPr>
              <a:t>=</a:t>
            </a:r>
            <a:r>
              <a:rPr lang="zh-CN" altLang="en-US" dirty="0" smtClean="0"/>
              <a:t>”</a:t>
            </a:r>
            <a:endParaRPr lang="zh-CN" altLang="en-US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 eaLnBrk="1" hangingPunct="1">
              <a:lnSpc>
                <a:spcPct val="120000"/>
              </a:lnSpc>
              <a:defRPr/>
            </a:pPr>
            <a:r>
              <a:rPr lang="zh-CN" altLang="en-US" dirty="0"/>
              <a:t>对</a:t>
            </a:r>
            <a:r>
              <a:rPr lang="zh-CN" altLang="en-US" dirty="0">
                <a:solidFill>
                  <a:schemeClr val="folHlink"/>
                </a:solidFill>
              </a:rPr>
              <a:t>不相邻</a:t>
            </a:r>
            <a:r>
              <a:rPr lang="zh-CN" altLang="en-US" dirty="0" smtClean="0">
                <a:solidFill>
                  <a:schemeClr val="folHlink"/>
                </a:solidFill>
              </a:rPr>
              <a:t>的</a:t>
            </a:r>
            <a:r>
              <a:rPr lang="zh-CN" altLang="en-US" dirty="0"/>
              <a:t>两个</a:t>
            </a:r>
            <a:r>
              <a:rPr lang="zh-CN" altLang="en-US" dirty="0" smtClean="0"/>
              <a:t>操作符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一般没有规定计算次序（</a:t>
            </a:r>
            <a:r>
              <a:rPr lang="en-US" altLang="zh-CN" dirty="0"/>
              <a:t>&amp;&amp;</a:t>
            </a:r>
            <a:r>
              <a:rPr lang="zh-CN" altLang="en-US" dirty="0"/>
              <a:t>、</a:t>
            </a:r>
            <a:r>
              <a:rPr lang="en-US" altLang="zh-CN" dirty="0"/>
              <a:t>||</a:t>
            </a:r>
            <a:r>
              <a:rPr lang="zh-CN" altLang="en-US" dirty="0"/>
              <a:t>、</a:t>
            </a:r>
            <a:r>
              <a:rPr lang="en-US" altLang="zh-CN" dirty="0"/>
              <a:t>?:</a:t>
            </a:r>
            <a:r>
              <a:rPr lang="zh-CN" altLang="en-US" dirty="0"/>
              <a:t>和</a:t>
            </a:r>
            <a:r>
              <a:rPr lang="en-US" altLang="zh-CN" dirty="0"/>
              <a:t>,</a:t>
            </a:r>
            <a:r>
              <a:rPr lang="zh-CN" altLang="en-US" dirty="0"/>
              <a:t>操作符除外）</a:t>
            </a:r>
          </a:p>
          <a:p>
            <a:pPr marL="981075" lvl="1" indent="-358775" eaLnBrk="1" hangingPunct="1">
              <a:lnSpc>
                <a:spcPct val="120000"/>
              </a:lnSpc>
              <a:defRPr/>
            </a:pPr>
            <a:r>
              <a:rPr lang="zh-CN" altLang="en-US" dirty="0"/>
              <a:t>例如，对于：</a:t>
            </a:r>
            <a:r>
              <a:rPr lang="en-US" altLang="zh-CN" dirty="0"/>
              <a:t>(</a:t>
            </a:r>
            <a:r>
              <a:rPr lang="en-US" altLang="zh-CN" dirty="0" err="1"/>
              <a:t>a</a:t>
            </a:r>
            <a:r>
              <a:rPr lang="en-US" altLang="zh-CN" dirty="0" err="1">
                <a:solidFill>
                  <a:srgbClr val="FFC000"/>
                </a:solidFill>
              </a:rPr>
              <a:t>+</a:t>
            </a:r>
            <a:r>
              <a:rPr lang="en-US" altLang="zh-CN" dirty="0" err="1"/>
              <a:t>b</a:t>
            </a:r>
            <a:r>
              <a:rPr lang="en-US" altLang="zh-CN" dirty="0"/>
              <a:t>)*(c</a:t>
            </a:r>
            <a:r>
              <a:rPr lang="en-US" altLang="zh-CN" dirty="0">
                <a:solidFill>
                  <a:srgbClr val="FFC000"/>
                </a:solidFill>
              </a:rPr>
              <a:t>-</a:t>
            </a:r>
            <a:r>
              <a:rPr lang="en-US" altLang="zh-CN" dirty="0"/>
              <a:t>d)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没有规定</a:t>
            </a:r>
            <a:r>
              <a:rPr lang="en-US" altLang="zh-CN" dirty="0"/>
              <a:t>+</a:t>
            </a:r>
            <a:r>
              <a:rPr lang="zh-CN" altLang="en-US" dirty="0"/>
              <a:t>和</a:t>
            </a:r>
            <a:r>
              <a:rPr lang="en-US" altLang="zh-CN" dirty="0"/>
              <a:t>-</a:t>
            </a:r>
            <a:r>
              <a:rPr lang="zh-CN" altLang="en-US" dirty="0"/>
              <a:t>的计算次序！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81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C++</a:t>
            </a:r>
            <a:r>
              <a:rPr lang="zh-CN" altLang="en-US" smtClean="0"/>
              <a:t>数据类型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1270000"/>
            <a:ext cx="8675688" cy="532735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基本数据类型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语言预先定义好的数据类型，常常又称为</a:t>
            </a:r>
            <a:r>
              <a:rPr lang="zh-CN" altLang="en-US" dirty="0" smtClean="0">
                <a:solidFill>
                  <a:schemeClr val="folHlink"/>
                </a:solidFill>
              </a:rPr>
              <a:t>标准数据类型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chemeClr val="folHlink"/>
                </a:solidFill>
              </a:rPr>
              <a:t>内置数据类型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built-in types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它们都是简单类型。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构造数据类型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利用语言提供的</a:t>
            </a:r>
            <a:r>
              <a:rPr lang="zh-CN" altLang="en-US" dirty="0" smtClean="0">
                <a:solidFill>
                  <a:schemeClr val="folHlink"/>
                </a:solidFill>
              </a:rPr>
              <a:t>类型构造机制</a:t>
            </a:r>
            <a:r>
              <a:rPr lang="zh-CN" altLang="en-US" dirty="0" smtClean="0"/>
              <a:t>从其它类型构造出来的数据类型。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它们大多为复合数据类型。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抽象数据类型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利用</a:t>
            </a:r>
            <a:r>
              <a:rPr lang="zh-CN" altLang="en-US" dirty="0" smtClean="0">
                <a:solidFill>
                  <a:schemeClr val="folHlink"/>
                </a:solidFill>
              </a:rPr>
              <a:t>数据抽象</a:t>
            </a:r>
            <a:r>
              <a:rPr lang="zh-CN" altLang="en-US" dirty="0" smtClean="0"/>
              <a:t>机制把数据的表示对使用者隐藏起来的数据类型。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它们一般为复合数据类型，在面向对象程序设计中用于描述对象。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表达式的输出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5472113"/>
          </a:xfrm>
        </p:spPr>
        <p:txBody>
          <a:bodyPr/>
          <a:lstStyle/>
          <a:p>
            <a:pPr marL="357188" indent="-357188" eaLnBrk="1" hangingPunct="1">
              <a:defRPr/>
            </a:pPr>
            <a:r>
              <a:rPr lang="en-US" altLang="zh-CN" sz="2800" dirty="0" smtClean="0"/>
              <a:t>C++</a:t>
            </a:r>
            <a:r>
              <a:rPr lang="zh-CN" altLang="en-US" sz="2800" dirty="0" smtClean="0"/>
              <a:t>提供了多种把计算结果输出到显示器的途径，最典型的途径是利用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标准库中定义的对象</a:t>
            </a:r>
            <a:r>
              <a:rPr lang="en-US" altLang="zh-CN" sz="2800" dirty="0" err="1" smtClean="0">
                <a:solidFill>
                  <a:srgbClr val="FFC000"/>
                </a:solidFill>
              </a:rPr>
              <a:t>cout</a:t>
            </a:r>
            <a:r>
              <a:rPr lang="zh-CN" altLang="en-US" sz="2800" dirty="0" smtClean="0"/>
              <a:t>和插入操作符</a:t>
            </a:r>
            <a:r>
              <a:rPr lang="zh-CN" altLang="en-US" sz="2800" dirty="0" smtClean="0">
                <a:latin typeface="Arial"/>
              </a:rPr>
              <a:t>“</a:t>
            </a:r>
            <a:r>
              <a:rPr lang="en-US" altLang="zh-CN" sz="2800" dirty="0" smtClean="0">
                <a:solidFill>
                  <a:srgbClr val="FFC000"/>
                </a:solidFill>
              </a:rPr>
              <a:t>&lt;&lt;</a:t>
            </a:r>
            <a:r>
              <a:rPr lang="en-US" altLang="zh-CN" sz="2800" dirty="0" smtClean="0">
                <a:latin typeface="Arial"/>
              </a:rPr>
              <a:t>”</a:t>
            </a:r>
            <a:r>
              <a:rPr lang="zh-CN" altLang="en-US" sz="2800" dirty="0" smtClean="0"/>
              <a:t>来实现，例如：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smtClean="0"/>
              <a:t>#include &lt;</a:t>
            </a:r>
            <a:r>
              <a:rPr lang="en-US" altLang="zh-CN" sz="2400" dirty="0" err="1" smtClean="0"/>
              <a:t>iostream</a:t>
            </a:r>
            <a:r>
              <a:rPr lang="en-US" altLang="zh-CN" sz="2400" dirty="0" smtClean="0"/>
              <a:t>&gt;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smtClean="0"/>
              <a:t>using namespace </a:t>
            </a:r>
            <a:r>
              <a:rPr lang="en-US" altLang="zh-CN" sz="2400" dirty="0" err="1" smtClean="0"/>
              <a:t>std</a:t>
            </a:r>
            <a:r>
              <a:rPr lang="en-US" altLang="zh-CN" sz="2400" dirty="0" smtClean="0"/>
              <a:t>;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smtClean="0"/>
              <a:t>......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</a:t>
            </a:r>
            <a:r>
              <a:rPr lang="en-US" altLang="zh-CN" sz="2400" dirty="0" err="1" smtClean="0"/>
              <a:t>a+b</a:t>
            </a:r>
            <a:r>
              <a:rPr lang="en-US" altLang="zh-CN" sz="2400" dirty="0" smtClean="0"/>
              <a:t>*c</a:t>
            </a:r>
            <a:r>
              <a:rPr lang="zh-CN" altLang="en-GB" sz="2400" dirty="0" smtClean="0"/>
              <a:t>；</a:t>
            </a:r>
            <a:endParaRPr lang="zh-CN" altLang="en-US" sz="2400" dirty="0" smtClean="0"/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a;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b;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 //</a:t>
            </a:r>
            <a:r>
              <a:rPr lang="zh-CN" altLang="en-US" sz="2400" dirty="0" smtClean="0"/>
              <a:t>输出一个换行符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zh-CN" altLang="en-US" sz="2400" dirty="0" smtClean="0"/>
              <a:t>或</a:t>
            </a:r>
          </a:p>
          <a:p>
            <a:pPr marL="981075" lvl="1" indent="-358775" eaLnBrk="1" hangingPunct="1">
              <a:buFontTx/>
              <a:buNone/>
              <a:defRPr/>
            </a:pP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</a:t>
            </a:r>
            <a:r>
              <a:rPr lang="en-US" altLang="zh-CN" sz="2400" dirty="0" err="1" smtClean="0"/>
              <a:t>a+b</a:t>
            </a:r>
            <a:r>
              <a:rPr lang="en-US" altLang="zh-CN" sz="2400" dirty="0" smtClean="0"/>
              <a:t>*c &lt;&lt; a &lt;&lt; b &lt;&lt; 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ChangeArrowheads="1"/>
          </p:cNvSpPr>
          <p:nvPr/>
        </p:nvSpPr>
        <p:spPr bwMode="auto">
          <a:xfrm>
            <a:off x="0" y="2157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8248" name="Picture 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390525"/>
            <a:ext cx="5248275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57163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C++</a:t>
            </a:r>
            <a:r>
              <a:rPr lang="zh-CN" altLang="en-US" smtClean="0"/>
              <a:t>基本数据类型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8460556" cy="4392389"/>
          </a:xfrm>
        </p:spPr>
        <p:txBody>
          <a:bodyPr/>
          <a:lstStyle/>
          <a:p>
            <a:pPr marL="354013" indent="-354013" eaLnBrk="1" hangingPunct="1">
              <a:defRPr/>
            </a:pPr>
            <a:r>
              <a:rPr lang="en-US" altLang="zh-CN" dirty="0" smtClean="0"/>
              <a:t>C++</a:t>
            </a:r>
            <a:r>
              <a:rPr lang="zh-CN" altLang="en-US" dirty="0" smtClean="0"/>
              <a:t>基本数据类型包括：</a:t>
            </a:r>
            <a:endParaRPr lang="en-US" altLang="zh-CN" dirty="0" smtClean="0"/>
          </a:p>
          <a:p>
            <a:pPr marL="906463" lvl="1" eaLnBrk="1" hangingPunct="1">
              <a:defRPr/>
            </a:pPr>
            <a:r>
              <a:rPr lang="zh-CN" altLang="en-US" dirty="0"/>
              <a:t>	 整数类型</a:t>
            </a:r>
          </a:p>
          <a:p>
            <a:pPr marL="906463" lvl="1" eaLnBrk="1" hangingPunct="1">
              <a:defRPr/>
            </a:pPr>
            <a:r>
              <a:rPr lang="zh-CN" altLang="en-US" dirty="0"/>
              <a:t> 实数类型</a:t>
            </a:r>
          </a:p>
          <a:p>
            <a:pPr marL="906463" lvl="1" eaLnBrk="1" hangingPunct="1">
              <a:defRPr/>
            </a:pPr>
            <a:r>
              <a:rPr lang="zh-CN" altLang="en-US" dirty="0"/>
              <a:t> 字符类型</a:t>
            </a:r>
          </a:p>
          <a:p>
            <a:pPr marL="906463" lvl="1" eaLnBrk="1" hangingPunct="1">
              <a:defRPr/>
            </a:pPr>
            <a:r>
              <a:rPr lang="zh-CN" altLang="en-US" dirty="0"/>
              <a:t> 逻辑类型</a:t>
            </a:r>
          </a:p>
          <a:p>
            <a:pPr marL="906463" lvl="1" eaLnBrk="1" hangingPunct="1">
              <a:defRPr/>
            </a:pPr>
            <a:r>
              <a:rPr lang="zh-CN" altLang="en-US" dirty="0"/>
              <a:t> 空值类型 </a:t>
            </a:r>
          </a:p>
          <a:p>
            <a:pPr marL="354013" indent="-354013" eaLnBrk="1" hangingPunct="1">
              <a:defRPr/>
            </a:pPr>
            <a:r>
              <a:rPr lang="zh-CN" altLang="en-US" dirty="0"/>
              <a:t>基本数据类型</a:t>
            </a:r>
            <a:r>
              <a:rPr lang="zh-CN" altLang="en-US" dirty="0" smtClean="0"/>
              <a:t>的</a:t>
            </a:r>
            <a:r>
              <a:rPr lang="zh-CN" altLang="en-US" dirty="0"/>
              <a:t>数据能被</a:t>
            </a:r>
            <a:r>
              <a:rPr lang="zh-CN" altLang="en-US" dirty="0">
                <a:solidFill>
                  <a:srgbClr val="FFC000"/>
                </a:solidFill>
              </a:rPr>
              <a:t>机器指令直接进行</a:t>
            </a:r>
            <a:r>
              <a:rPr lang="zh-CN" altLang="en-US" dirty="0" smtClean="0">
                <a:solidFill>
                  <a:srgbClr val="FFC000"/>
                </a:solidFill>
              </a:rPr>
              <a:t>操作</a:t>
            </a:r>
            <a:r>
              <a:rPr lang="zh-CN" altLang="en-US" dirty="0">
                <a:solidFill>
                  <a:srgbClr val="FFC000"/>
                </a:solidFill>
              </a:rPr>
              <a:t>。</a:t>
            </a:r>
            <a:endParaRPr lang="zh-CN" altLang="en-US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整数类型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70000"/>
            <a:ext cx="8641208" cy="5399088"/>
          </a:xfrm>
        </p:spPr>
        <p:txBody>
          <a:bodyPr>
            <a:normAutofit fontScale="85000" lnSpcReduction="10000"/>
          </a:bodyPr>
          <a:lstStyle/>
          <a:p>
            <a:pPr marL="354013" indent="-354013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整数</a:t>
            </a:r>
            <a:r>
              <a:rPr lang="zh-CN" altLang="en-US" dirty="0"/>
              <a:t>类型通常用于</a:t>
            </a:r>
            <a:r>
              <a:rPr lang="zh-CN" altLang="en-US" dirty="0" smtClean="0"/>
              <a:t>描述</a:t>
            </a:r>
            <a:r>
              <a:rPr lang="zh-CN" altLang="en-US" dirty="0" smtClean="0">
                <a:solidFill>
                  <a:schemeClr val="folHlink"/>
                </a:solidFill>
              </a:rPr>
              <a:t>整数</a:t>
            </a:r>
            <a:r>
              <a:rPr lang="zh-CN" altLang="en-US" dirty="0" smtClean="0"/>
              <a:t>。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按精度提供以下整数类型： </a:t>
            </a:r>
          </a:p>
          <a:p>
            <a:pPr marL="804863" lvl="1" indent="-269875" eaLnBrk="1" hangingPunct="1">
              <a:lnSpc>
                <a:spcPct val="110000"/>
              </a:lnSpc>
              <a:defRPr/>
            </a:pP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marL="804863" lvl="1" indent="-269875"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short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short</a:t>
            </a:r>
          </a:p>
          <a:p>
            <a:pPr marL="804863" lvl="1" indent="-269875"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long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long</a:t>
            </a:r>
          </a:p>
          <a:p>
            <a:pPr marL="354013" indent="-354013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>
                <a:solidFill>
                  <a:schemeClr val="tx2"/>
                </a:solidFill>
              </a:rPr>
              <a:t>	</a:t>
            </a:r>
            <a:r>
              <a:rPr lang="zh-CN" altLang="en-US" sz="2400" dirty="0" smtClean="0">
                <a:solidFill>
                  <a:schemeClr val="folHlink"/>
                </a:solidFill>
                <a:latin typeface="Arial"/>
              </a:rPr>
              <a:t>“</a:t>
            </a:r>
            <a:r>
              <a:rPr lang="en-US" altLang="zh-CN" sz="2400" dirty="0" smtClean="0">
                <a:solidFill>
                  <a:schemeClr val="folHlink"/>
                </a:solidFill>
              </a:rPr>
              <a:t>short 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int</a:t>
            </a:r>
            <a:r>
              <a:rPr lang="zh-CN" altLang="en-US" sz="2400" dirty="0" smtClean="0">
                <a:solidFill>
                  <a:schemeClr val="folHlink"/>
                </a:solidFill>
              </a:rPr>
              <a:t>”的范围 ≤ </a:t>
            </a:r>
            <a:r>
              <a:rPr lang="zh-CN" altLang="en-US" sz="2400" dirty="0" smtClean="0">
                <a:solidFill>
                  <a:schemeClr val="folHlink"/>
                </a:solidFill>
                <a:latin typeface="Arial"/>
              </a:rPr>
              <a:t>“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int</a:t>
            </a:r>
            <a:r>
              <a:rPr lang="zh-CN" altLang="en-US" sz="2400" dirty="0" smtClean="0">
                <a:solidFill>
                  <a:schemeClr val="folHlink"/>
                </a:solidFill>
                <a:latin typeface="Arial"/>
              </a:rPr>
              <a:t>”</a:t>
            </a:r>
            <a:r>
              <a:rPr lang="zh-CN" altLang="en-US" sz="2400" dirty="0" smtClean="0">
                <a:solidFill>
                  <a:schemeClr val="folHlink"/>
                </a:solidFill>
              </a:rPr>
              <a:t>的范围 ≤ </a:t>
            </a:r>
            <a:r>
              <a:rPr lang="zh-CN" altLang="en-US" sz="2400" dirty="0" smtClean="0">
                <a:solidFill>
                  <a:schemeClr val="folHlink"/>
                </a:solidFill>
                <a:latin typeface="Arial"/>
              </a:rPr>
              <a:t>“</a:t>
            </a:r>
            <a:r>
              <a:rPr lang="en-US" altLang="zh-CN" sz="2400" dirty="0" smtClean="0">
                <a:solidFill>
                  <a:schemeClr val="folHlink"/>
                </a:solidFill>
              </a:rPr>
              <a:t>long 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int</a:t>
            </a:r>
            <a:r>
              <a:rPr lang="zh-CN" altLang="en-US" sz="2400" dirty="0" smtClean="0">
                <a:solidFill>
                  <a:schemeClr val="folHlink"/>
                </a:solidFill>
              </a:rPr>
              <a:t>”的范围</a:t>
            </a:r>
          </a:p>
          <a:p>
            <a:pPr marL="404813" indent="-269875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计算机内部</a:t>
            </a:r>
            <a:r>
              <a:rPr lang="zh-CN" altLang="en-US" dirty="0" smtClean="0"/>
              <a:t>，</a:t>
            </a:r>
            <a:r>
              <a:rPr lang="zh-CN" altLang="en-US" dirty="0"/>
              <a:t>上述</a:t>
            </a:r>
            <a:r>
              <a:rPr lang="zh-CN" altLang="en-US" dirty="0" smtClean="0"/>
              <a:t>整数类型的值采用固定长度的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的补码表示。通常情况下：</a:t>
            </a:r>
            <a:endParaRPr lang="en-US" altLang="zh-CN" dirty="0" smtClean="0"/>
          </a:p>
          <a:p>
            <a:pPr marL="804863" lvl="1" indent="-269875"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short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占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-32768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32767 </a:t>
            </a:r>
            <a:r>
              <a:rPr lang="zh-CN" altLang="en-US" dirty="0" smtClean="0"/>
              <a:t>）</a:t>
            </a:r>
          </a:p>
          <a:p>
            <a:pPr marL="804863" lvl="1" indent="-269875"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long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占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 （</a:t>
            </a:r>
            <a:r>
              <a:rPr lang="en-US" altLang="zh-CN" dirty="0" smtClean="0"/>
              <a:t>-2147483648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2147483647 </a:t>
            </a:r>
            <a:r>
              <a:rPr lang="zh-CN" altLang="en-US" dirty="0" smtClean="0"/>
              <a:t>）</a:t>
            </a:r>
          </a:p>
          <a:p>
            <a:pPr marL="804863" lvl="1" indent="-269875" eaLnBrk="1" hangingPunct="1">
              <a:lnSpc>
                <a:spcPct val="110000"/>
              </a:lnSpc>
              <a:defRPr/>
            </a:pPr>
            <a:r>
              <a:rPr lang="en-US" altLang="zh-CN" dirty="0" err="1" smtClean="0"/>
              <a:t>int</a:t>
            </a:r>
            <a:r>
              <a:rPr lang="zh-CN" altLang="en-US" dirty="0" smtClean="0"/>
              <a:t>占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个或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个字节，</a:t>
            </a:r>
            <a:r>
              <a:rPr lang="zh-CN" altLang="en-US" dirty="0"/>
              <a:t>一般</a:t>
            </a:r>
            <a:r>
              <a:rPr lang="zh-CN" altLang="en-US" dirty="0" smtClean="0"/>
              <a:t>由计算机的</a:t>
            </a:r>
            <a:r>
              <a:rPr lang="zh-CN" altLang="en-US" dirty="0" smtClean="0">
                <a:solidFill>
                  <a:schemeClr val="folHlink"/>
                </a:solidFill>
              </a:rPr>
              <a:t>字长</a:t>
            </a:r>
            <a:r>
              <a:rPr lang="zh-CN" altLang="en-US" dirty="0" smtClean="0"/>
              <a:t>决定。</a:t>
            </a:r>
            <a:endParaRPr lang="en-US" altLang="zh-CN" dirty="0" smtClean="0"/>
          </a:p>
          <a:p>
            <a:pPr marL="404813" indent="-269875" eaLnBrk="1" hangingPunct="1">
              <a:lnSpc>
                <a:spcPct val="110000"/>
              </a:lnSpc>
              <a:defRPr/>
            </a:pPr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新标准还提供了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long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无符号整数类型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C++</a:t>
            </a:r>
            <a:r>
              <a:rPr lang="zh-CN" altLang="en-US" dirty="0" smtClean="0"/>
              <a:t>还提供了</a:t>
            </a:r>
            <a:r>
              <a:rPr lang="zh-CN" altLang="en-US" dirty="0" smtClean="0">
                <a:solidFill>
                  <a:srgbClr val="FFC000"/>
                </a:solidFill>
              </a:rPr>
              <a:t>无符号</a:t>
            </a:r>
            <a:r>
              <a:rPr lang="zh-CN" altLang="en-US" dirty="0" smtClean="0"/>
              <a:t>整数类型用以表示非负整数：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unsigned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unsigned short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unsigned short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unsigned long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unsigned long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它们所占的内存大小与相应的有符号整数类型相同，但没有表示符号的二进制位，所有二进制位都用于表示绝对值。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9">
      <a:dk1>
        <a:srgbClr val="003B76"/>
      </a:dk1>
      <a:lt1>
        <a:srgbClr val="FFFFFF"/>
      </a:lt1>
      <a:dk2>
        <a:srgbClr val="0066CC"/>
      </a:dk2>
      <a:lt2>
        <a:srgbClr val="FFFF00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9">
        <a:dk1>
          <a:srgbClr val="003B76"/>
        </a:dk1>
        <a:lt1>
          <a:srgbClr val="FFFFFF"/>
        </a:lt1>
        <a:dk2>
          <a:srgbClr val="0066CC"/>
        </a:dk2>
        <a:lt2>
          <a:srgbClr val="FFFF00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24614</TotalTime>
  <Words>4632</Words>
  <Application>Microsoft Office PowerPoint</Application>
  <PresentationFormat>全屏显示(4:3)</PresentationFormat>
  <Paragraphs>439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5" baseType="lpstr">
      <vt:lpstr>宋体</vt:lpstr>
      <vt:lpstr>Arial</vt:lpstr>
      <vt:lpstr>Verdana</vt:lpstr>
      <vt:lpstr>Wingdings</vt:lpstr>
      <vt:lpstr>Globe</vt:lpstr>
      <vt:lpstr>二、简单数据的描述 −−基本数据类型和表达式</vt:lpstr>
      <vt:lpstr>主要内容</vt:lpstr>
      <vt:lpstr>数据类型</vt:lpstr>
      <vt:lpstr>数据类型的分类</vt:lpstr>
      <vt:lpstr>C++数据类型</vt:lpstr>
      <vt:lpstr>PowerPoint 演示文稿</vt:lpstr>
      <vt:lpstr>C++基本数据类型</vt:lpstr>
      <vt:lpstr>整数类型</vt:lpstr>
      <vt:lpstr>无符号整数类型</vt:lpstr>
      <vt:lpstr>PowerPoint 演示文稿</vt:lpstr>
      <vt:lpstr>实数类型</vt:lpstr>
      <vt:lpstr>字符类型</vt:lpstr>
      <vt:lpstr>常见的字符集及其编码</vt:lpstr>
      <vt:lpstr>常见的字符集及其编码（续）</vt:lpstr>
      <vt:lpstr>用char描述比short int范围更小的整数</vt:lpstr>
      <vt:lpstr>逻辑类型</vt:lpstr>
      <vt:lpstr>空值类型</vt:lpstr>
      <vt:lpstr>整型和算术类型</vt:lpstr>
      <vt:lpstr>typedef </vt:lpstr>
      <vt:lpstr>数据在程序中的表现形式</vt:lpstr>
      <vt:lpstr>常量</vt:lpstr>
      <vt:lpstr>字面常量（直接量）</vt:lpstr>
      <vt:lpstr>整数类型字面常量</vt:lpstr>
      <vt:lpstr>实数类型字面常量</vt:lpstr>
      <vt:lpstr>字符类型字面常量</vt:lpstr>
      <vt:lpstr>字符串类型字面常量</vt:lpstr>
      <vt:lpstr>符号常量（命名常量）</vt:lpstr>
      <vt:lpstr>PowerPoint 演示文稿</vt:lpstr>
      <vt:lpstr>使用符号常量的好处</vt:lpstr>
      <vt:lpstr>变量</vt:lpstr>
      <vt:lpstr>变量的基本属性</vt:lpstr>
      <vt:lpstr>PowerPoint 演示文稿</vt:lpstr>
      <vt:lpstr>变量的定义</vt:lpstr>
      <vt:lpstr>静态类型语言和动态类型语言</vt:lpstr>
      <vt:lpstr>静态类型语言的好处</vt:lpstr>
      <vt:lpstr>变量值的输入</vt:lpstr>
      <vt:lpstr>PowerPoint 演示文稿</vt:lpstr>
      <vt:lpstr>操作符（运算符）</vt:lpstr>
      <vt:lpstr>C++操作符的种类</vt:lpstr>
      <vt:lpstr>算术操作符</vt:lpstr>
      <vt:lpstr>算术操作符（续）</vt:lpstr>
      <vt:lpstr>关系操作符 </vt:lpstr>
      <vt:lpstr>逻辑操作符 </vt:lpstr>
      <vt:lpstr>赋值操作</vt:lpstr>
      <vt:lpstr>其它操作符</vt:lpstr>
      <vt:lpstr>PowerPoint 演示文稿</vt:lpstr>
      <vt:lpstr>表达式</vt:lpstr>
      <vt:lpstr>操作符的优先级和结合性</vt:lpstr>
      <vt:lpstr>PowerPoint 演示文稿</vt:lpstr>
      <vt:lpstr>表达式的输出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 Jiajun</dc:creator>
  <cp:lastModifiedBy>Chen Jiajun</cp:lastModifiedBy>
  <cp:revision>366</cp:revision>
  <dcterms:created xsi:type="dcterms:W3CDTF">2004-11-30T12:48:42Z</dcterms:created>
  <dcterms:modified xsi:type="dcterms:W3CDTF">2022-10-19T12:50:36Z</dcterms:modified>
</cp:coreProperties>
</file>