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sldIdLst>
    <p:sldId id="313" r:id="rId2"/>
    <p:sldId id="312" r:id="rId3"/>
    <p:sldId id="348" r:id="rId4"/>
    <p:sldId id="349" r:id="rId5"/>
    <p:sldId id="350" r:id="rId6"/>
    <p:sldId id="351" r:id="rId7"/>
    <p:sldId id="346" r:id="rId8"/>
    <p:sldId id="352" r:id="rId9"/>
    <p:sldId id="353" r:id="rId10"/>
    <p:sldId id="347" r:id="rId11"/>
    <p:sldId id="331" r:id="rId12"/>
    <p:sldId id="354" r:id="rId13"/>
    <p:sldId id="355" r:id="rId14"/>
    <p:sldId id="359" r:id="rId15"/>
    <p:sldId id="356" r:id="rId16"/>
    <p:sldId id="358" r:id="rId17"/>
    <p:sldId id="295" r:id="rId18"/>
    <p:sldId id="338" r:id="rId19"/>
    <p:sldId id="327" r:id="rId20"/>
    <p:sldId id="265" r:id="rId21"/>
    <p:sldId id="267" r:id="rId22"/>
    <p:sldId id="266" r:id="rId23"/>
    <p:sldId id="360" r:id="rId24"/>
    <p:sldId id="329" r:id="rId25"/>
    <p:sldId id="332" r:id="rId26"/>
    <p:sldId id="326" r:id="rId27"/>
    <p:sldId id="334" r:id="rId28"/>
    <p:sldId id="296" r:id="rId29"/>
    <p:sldId id="297" r:id="rId30"/>
    <p:sldId id="309" r:id="rId31"/>
    <p:sldId id="300" r:id="rId32"/>
    <p:sldId id="361" r:id="rId33"/>
    <p:sldId id="325" r:id="rId34"/>
    <p:sldId id="310" r:id="rId35"/>
    <p:sldId id="333" r:id="rId36"/>
    <p:sldId id="357" r:id="rId3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193265"/>
    <a:srgbClr val="FF9900"/>
    <a:srgbClr val="1E3D7C"/>
    <a:srgbClr val="203F7E"/>
    <a:srgbClr val="2850A0"/>
    <a:srgbClr val="23468D"/>
    <a:srgbClr val="0033CC"/>
    <a:srgbClr val="244B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9" autoAdjust="0"/>
    <p:restoredTop sz="94676" autoAdjust="0"/>
  </p:normalViewPr>
  <p:slideViewPr>
    <p:cSldViewPr>
      <p:cViewPr varScale="1">
        <p:scale>
          <a:sx n="91" d="100"/>
          <a:sy n="91" d="100"/>
        </p:scale>
        <p:origin x="936"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8763" cy="6851650"/>
            <a:chOff x="1" y="0"/>
            <a:chExt cx="5763" cy="4316"/>
          </a:xfrm>
        </p:grpSpPr>
        <p:sp>
          <p:nvSpPr>
            <p:cNvPr id="5"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6"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grpSp>
          <p:nvGrpSpPr>
            <p:cNvPr id="8" name="Group 6"/>
            <p:cNvGrpSpPr>
              <a:grpSpLocks/>
            </p:cNvGrpSpPr>
            <p:nvPr/>
          </p:nvGrpSpPr>
          <p:grpSpPr bwMode="auto">
            <a:xfrm>
              <a:off x="288" y="0"/>
              <a:ext cx="5098" cy="4316"/>
              <a:chOff x="288" y="0"/>
              <a:chExt cx="5098" cy="4316"/>
            </a:xfrm>
          </p:grpSpPr>
          <p:sp>
            <p:nvSpPr>
              <p:cNvPr id="28"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29"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30"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31"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32"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33"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34"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35"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36"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37"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38"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39"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40"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grpSp>
        <p:sp>
          <p:nvSpPr>
            <p:cNvPr id="9"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10"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11"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12" name="Freeform 23"/>
            <p:cNvSpPr>
              <a:spLocks/>
            </p:cNvSpPr>
            <p:nvPr/>
          </p:nvSpPr>
          <p:spPr bwMode="hidden">
            <a:xfrm>
              <a:off x="5041" y="0"/>
              <a:ext cx="719" cy="845"/>
            </a:xfrm>
            <a:custGeom>
              <a:avLst/>
              <a:gdLst>
                <a:gd name="T0" fmla="*/ 749 w 717"/>
                <a:gd name="T1" fmla="*/ 845 h 845"/>
                <a:gd name="T2" fmla="*/ 749 w 717"/>
                <a:gd name="T3" fmla="*/ 821 h 845"/>
                <a:gd name="T4" fmla="*/ 606 w 717"/>
                <a:gd name="T5" fmla="*/ 605 h 845"/>
                <a:gd name="T6" fmla="*/ 422 w 717"/>
                <a:gd name="T7" fmla="*/ 396 h 845"/>
                <a:gd name="T8" fmla="*/ 237 w 717"/>
                <a:gd name="T9" fmla="*/ 192 h 845"/>
                <a:gd name="T10" fmla="*/ 17 w 717"/>
                <a:gd name="T11" fmla="*/ 0 h 845"/>
                <a:gd name="T12" fmla="*/ 0 w 717"/>
                <a:gd name="T13" fmla="*/ 0 h 845"/>
                <a:gd name="T14" fmla="*/ 225 w 717"/>
                <a:gd name="T15" fmla="*/ 198 h 845"/>
                <a:gd name="T16" fmla="*/ 416 w 717"/>
                <a:gd name="T17" fmla="*/ 408 h 845"/>
                <a:gd name="T18" fmla="*/ 600 w 717"/>
                <a:gd name="T19" fmla="*/ 623 h 845"/>
                <a:gd name="T20" fmla="*/ 749 w 717"/>
                <a:gd name="T21" fmla="*/ 845 h 845"/>
                <a:gd name="T22" fmla="*/ 749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Freeform 24"/>
            <p:cNvSpPr>
              <a:spLocks/>
            </p:cNvSpPr>
            <p:nvPr/>
          </p:nvSpPr>
          <p:spPr bwMode="hidden">
            <a:xfrm>
              <a:off x="5352" y="0"/>
              <a:ext cx="408" cy="414"/>
            </a:xfrm>
            <a:custGeom>
              <a:avLst/>
              <a:gdLst>
                <a:gd name="T0" fmla="*/ 423 w 407"/>
                <a:gd name="T1" fmla="*/ 414 h 414"/>
                <a:gd name="T2" fmla="*/ 423 w 407"/>
                <a:gd name="T3" fmla="*/ 396 h 414"/>
                <a:gd name="T4" fmla="*/ 238 w 407"/>
                <a:gd name="T5" fmla="*/ 192 h 414"/>
                <a:gd name="T6" fmla="*/ 12 w 407"/>
                <a:gd name="T7" fmla="*/ 0 h 414"/>
                <a:gd name="T8" fmla="*/ 0 w 407"/>
                <a:gd name="T9" fmla="*/ 0 h 414"/>
                <a:gd name="T10" fmla="*/ 108 w 407"/>
                <a:gd name="T11" fmla="*/ 102 h 414"/>
                <a:gd name="T12" fmla="*/ 232 w 407"/>
                <a:gd name="T13" fmla="*/ 204 h 414"/>
                <a:gd name="T14" fmla="*/ 423 w 407"/>
                <a:gd name="T15" fmla="*/ 414 h 414"/>
                <a:gd name="T16" fmla="*/ 423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15" name="Freeform 26"/>
            <p:cNvSpPr>
              <a:spLocks/>
            </p:cNvSpPr>
            <p:nvPr/>
          </p:nvSpPr>
          <p:spPr bwMode="hidden">
            <a:xfrm>
              <a:off x="6" y="0"/>
              <a:ext cx="588" cy="599"/>
            </a:xfrm>
            <a:custGeom>
              <a:avLst/>
              <a:gdLst>
                <a:gd name="T0" fmla="*/ 618 w 586"/>
                <a:gd name="T1" fmla="*/ 0 h 599"/>
                <a:gd name="T2" fmla="*/ 600 w 586"/>
                <a:gd name="T3" fmla="*/ 0 h 599"/>
                <a:gd name="T4" fmla="*/ 423 w 586"/>
                <a:gd name="T5" fmla="*/ 132 h 599"/>
                <a:gd name="T6" fmla="*/ 273 w 586"/>
                <a:gd name="T7" fmla="*/ 270 h 599"/>
                <a:gd name="T8" fmla="*/ 120 w 586"/>
                <a:gd name="T9" fmla="*/ 420 h 599"/>
                <a:gd name="T10" fmla="*/ 0 w 586"/>
                <a:gd name="T11" fmla="*/ 575 h 599"/>
                <a:gd name="T12" fmla="*/ 0 w 586"/>
                <a:gd name="T13" fmla="*/ 599 h 599"/>
                <a:gd name="T14" fmla="*/ 120 w 586"/>
                <a:gd name="T15" fmla="*/ 432 h 599"/>
                <a:gd name="T16" fmla="*/ 273 w 586"/>
                <a:gd name="T17" fmla="*/ 282 h 599"/>
                <a:gd name="T18" fmla="*/ 429 w 586"/>
                <a:gd name="T19" fmla="*/ 138 h 599"/>
                <a:gd name="T20" fmla="*/ 618 w 586"/>
                <a:gd name="T21" fmla="*/ 0 h 599"/>
                <a:gd name="T22" fmla="*/ 618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27"/>
            <p:cNvSpPr>
              <a:spLocks/>
            </p:cNvSpPr>
            <p:nvPr/>
          </p:nvSpPr>
          <p:spPr bwMode="hidden">
            <a:xfrm>
              <a:off x="6" y="0"/>
              <a:ext cx="270" cy="252"/>
            </a:xfrm>
            <a:custGeom>
              <a:avLst/>
              <a:gdLst>
                <a:gd name="T0" fmla="*/ 285 w 269"/>
                <a:gd name="T1" fmla="*/ 0 h 252"/>
                <a:gd name="T2" fmla="*/ 267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5 w 269"/>
                <a:gd name="T15" fmla="*/ 0 h 252"/>
                <a:gd name="T16" fmla="*/ 285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Line 28"/>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29"/>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30"/>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 name="Group 31"/>
            <p:cNvGrpSpPr>
              <a:grpSpLocks/>
            </p:cNvGrpSpPr>
            <p:nvPr/>
          </p:nvGrpSpPr>
          <p:grpSpPr bwMode="auto">
            <a:xfrm>
              <a:off x="1" y="392"/>
              <a:ext cx="5758" cy="1571"/>
              <a:chOff x="1" y="392"/>
              <a:chExt cx="5758" cy="1571"/>
            </a:xfrm>
          </p:grpSpPr>
          <p:sp>
            <p:nvSpPr>
              <p:cNvPr id="23" name="Line 32"/>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36"/>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1" name="Line 37"/>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38"/>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1719" name="Rectangle 39"/>
          <p:cNvSpPr>
            <a:spLocks noGrp="1" noChangeArrowheads="1"/>
          </p:cNvSpPr>
          <p:nvPr>
            <p:ph type="ctrTitle" sz="quarter"/>
          </p:nvPr>
        </p:nvSpPr>
        <p:spPr>
          <a:xfrm>
            <a:off x="685800" y="1692275"/>
            <a:ext cx="7772400" cy="1736725"/>
          </a:xfrm>
        </p:spPr>
        <p:txBody>
          <a:bodyPr anchor="b"/>
          <a:lstStyle>
            <a:lvl1pPr>
              <a:defRPr sz="5400"/>
            </a:lvl1pPr>
          </a:lstStyle>
          <a:p>
            <a:pPr lvl="0"/>
            <a:r>
              <a:rPr lang="zh-CN" altLang="en-US" noProof="0" smtClean="0"/>
              <a:t>单击此处编辑母版标题样式</a:t>
            </a:r>
          </a:p>
        </p:txBody>
      </p:sp>
      <p:sp>
        <p:nvSpPr>
          <p:cNvPr id="71720" name="Rectangle 40"/>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41" name="Rectangle 41"/>
          <p:cNvSpPr>
            <a:spLocks noGrp="1" noChangeArrowheads="1"/>
          </p:cNvSpPr>
          <p:nvPr>
            <p:ph type="dt" sz="quarter" idx="10"/>
          </p:nvPr>
        </p:nvSpPr>
        <p:spPr/>
        <p:txBody>
          <a:bodyPr/>
          <a:lstStyle>
            <a:lvl1pPr>
              <a:defRPr/>
            </a:lvl1pPr>
          </a:lstStyle>
          <a:p>
            <a:pPr>
              <a:defRPr/>
            </a:pPr>
            <a:endParaRPr lang="en-US" altLang="zh-CN"/>
          </a:p>
        </p:txBody>
      </p:sp>
      <p:sp>
        <p:nvSpPr>
          <p:cNvPr id="42" name="Rectangle 42"/>
          <p:cNvSpPr>
            <a:spLocks noGrp="1" noChangeArrowheads="1"/>
          </p:cNvSpPr>
          <p:nvPr>
            <p:ph type="ftr" sz="quarter" idx="11"/>
          </p:nvPr>
        </p:nvSpPr>
        <p:spPr/>
        <p:txBody>
          <a:bodyPr/>
          <a:lstStyle>
            <a:lvl1pPr>
              <a:defRPr/>
            </a:lvl1pPr>
          </a:lstStyle>
          <a:p>
            <a:pPr>
              <a:defRPr/>
            </a:pPr>
            <a:endParaRPr lang="en-US" altLang="zh-CN"/>
          </a:p>
        </p:txBody>
      </p:sp>
      <p:sp>
        <p:nvSpPr>
          <p:cNvPr id="43" name="Rectangle 43"/>
          <p:cNvSpPr>
            <a:spLocks noGrp="1" noChangeArrowheads="1"/>
          </p:cNvSpPr>
          <p:nvPr>
            <p:ph type="sldNum" sz="quarter" idx="12"/>
          </p:nvPr>
        </p:nvSpPr>
        <p:spPr/>
        <p:txBody>
          <a:bodyPr/>
          <a:lstStyle>
            <a:lvl1pPr>
              <a:defRPr/>
            </a:lvl1pPr>
          </a:lstStyle>
          <a:p>
            <a:pPr>
              <a:defRPr/>
            </a:pPr>
            <a:fld id="{54D521C2-2A81-442F-8EBF-986BC49995DE}" type="slidenum">
              <a:rPr lang="en-US" altLang="zh-CN"/>
              <a:pPr>
                <a:defRPr/>
              </a:pPr>
              <a:t>‹#›</a:t>
            </a:fld>
            <a:endParaRPr lang="en-US" altLang="zh-CN"/>
          </a:p>
        </p:txBody>
      </p:sp>
    </p:spTree>
    <p:extLst>
      <p:ext uri="{BB962C8B-B14F-4D97-AF65-F5344CB8AC3E}">
        <p14:creationId xmlns:p14="http://schemas.microsoft.com/office/powerpoint/2010/main" val="1972224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052CBFD2-EDE0-46A8-B193-6F4B09D23668}" type="slidenum">
              <a:rPr lang="en-US" altLang="zh-CN"/>
              <a:pPr>
                <a:defRPr/>
              </a:pPr>
              <a:t>‹#›</a:t>
            </a:fld>
            <a:endParaRPr lang="en-US" altLang="zh-CN"/>
          </a:p>
        </p:txBody>
      </p:sp>
    </p:spTree>
    <p:extLst>
      <p:ext uri="{BB962C8B-B14F-4D97-AF65-F5344CB8AC3E}">
        <p14:creationId xmlns:p14="http://schemas.microsoft.com/office/powerpoint/2010/main" val="1973039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6D140C99-2230-4612-91EC-4189D431DCA7}" type="slidenum">
              <a:rPr lang="en-US" altLang="zh-CN"/>
              <a:pPr>
                <a:defRPr/>
              </a:pPr>
              <a:t>‹#›</a:t>
            </a:fld>
            <a:endParaRPr lang="en-US" altLang="zh-CN"/>
          </a:p>
        </p:txBody>
      </p:sp>
    </p:spTree>
    <p:extLst>
      <p:ext uri="{BB962C8B-B14F-4D97-AF65-F5344CB8AC3E}">
        <p14:creationId xmlns:p14="http://schemas.microsoft.com/office/powerpoint/2010/main" val="1083061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7608B6EC-187B-4B02-A3E8-EE1DD1638E0B}" type="slidenum">
              <a:rPr lang="en-US" altLang="zh-CN"/>
              <a:pPr>
                <a:defRPr/>
              </a:pPr>
              <a:t>‹#›</a:t>
            </a:fld>
            <a:endParaRPr lang="en-US" altLang="zh-CN"/>
          </a:p>
        </p:txBody>
      </p:sp>
    </p:spTree>
    <p:extLst>
      <p:ext uri="{BB962C8B-B14F-4D97-AF65-F5344CB8AC3E}">
        <p14:creationId xmlns:p14="http://schemas.microsoft.com/office/powerpoint/2010/main" val="3566081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3388C9A0-2BE5-4CA9-B41B-6FD5C7F60A74}" type="slidenum">
              <a:rPr lang="en-US" altLang="zh-CN"/>
              <a:pPr>
                <a:defRPr/>
              </a:pPr>
              <a:t>‹#›</a:t>
            </a:fld>
            <a:endParaRPr lang="en-US" altLang="zh-CN"/>
          </a:p>
        </p:txBody>
      </p:sp>
    </p:spTree>
    <p:extLst>
      <p:ext uri="{BB962C8B-B14F-4D97-AF65-F5344CB8AC3E}">
        <p14:creationId xmlns:p14="http://schemas.microsoft.com/office/powerpoint/2010/main" val="3726976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E2299C46-5154-40FC-BDFE-23748ED69471}" type="slidenum">
              <a:rPr lang="en-US" altLang="zh-CN"/>
              <a:pPr>
                <a:defRPr/>
              </a:pPr>
              <a:t>‹#›</a:t>
            </a:fld>
            <a:endParaRPr lang="en-US" altLang="zh-CN"/>
          </a:p>
        </p:txBody>
      </p:sp>
    </p:spTree>
    <p:extLst>
      <p:ext uri="{BB962C8B-B14F-4D97-AF65-F5344CB8AC3E}">
        <p14:creationId xmlns:p14="http://schemas.microsoft.com/office/powerpoint/2010/main" val="36345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2"/>
          <p:cNvSpPr>
            <a:spLocks noGrp="1" noChangeArrowheads="1"/>
          </p:cNvSpPr>
          <p:nvPr>
            <p:ph type="sldNum" sz="quarter" idx="12"/>
          </p:nvPr>
        </p:nvSpPr>
        <p:spPr>
          <a:ln/>
        </p:spPr>
        <p:txBody>
          <a:bodyPr/>
          <a:lstStyle>
            <a:lvl1pPr>
              <a:defRPr/>
            </a:lvl1pPr>
          </a:lstStyle>
          <a:p>
            <a:pPr>
              <a:defRPr/>
            </a:pPr>
            <a:fld id="{F96115FE-0679-4739-B3BF-9346CF4300FF}" type="slidenum">
              <a:rPr lang="en-US" altLang="zh-CN"/>
              <a:pPr>
                <a:defRPr/>
              </a:pPr>
              <a:t>‹#›</a:t>
            </a:fld>
            <a:endParaRPr lang="en-US" altLang="zh-CN"/>
          </a:p>
        </p:txBody>
      </p:sp>
    </p:spTree>
    <p:extLst>
      <p:ext uri="{BB962C8B-B14F-4D97-AF65-F5344CB8AC3E}">
        <p14:creationId xmlns:p14="http://schemas.microsoft.com/office/powerpoint/2010/main" val="3512359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2"/>
          <p:cNvSpPr>
            <a:spLocks noGrp="1" noChangeArrowheads="1"/>
          </p:cNvSpPr>
          <p:nvPr>
            <p:ph type="sldNum" sz="quarter" idx="12"/>
          </p:nvPr>
        </p:nvSpPr>
        <p:spPr>
          <a:ln/>
        </p:spPr>
        <p:txBody>
          <a:bodyPr/>
          <a:lstStyle>
            <a:lvl1pPr>
              <a:defRPr/>
            </a:lvl1pPr>
          </a:lstStyle>
          <a:p>
            <a:pPr>
              <a:defRPr/>
            </a:pPr>
            <a:fld id="{551A66A7-AE2F-4378-8D07-E4B25933586F}" type="slidenum">
              <a:rPr lang="en-US" altLang="zh-CN"/>
              <a:pPr>
                <a:defRPr/>
              </a:pPr>
              <a:t>‹#›</a:t>
            </a:fld>
            <a:endParaRPr lang="en-US" altLang="zh-CN"/>
          </a:p>
        </p:txBody>
      </p:sp>
    </p:spTree>
    <p:extLst>
      <p:ext uri="{BB962C8B-B14F-4D97-AF65-F5344CB8AC3E}">
        <p14:creationId xmlns:p14="http://schemas.microsoft.com/office/powerpoint/2010/main" val="1380419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2"/>
          <p:cNvSpPr>
            <a:spLocks noGrp="1" noChangeArrowheads="1"/>
          </p:cNvSpPr>
          <p:nvPr>
            <p:ph type="sldNum" sz="quarter" idx="12"/>
          </p:nvPr>
        </p:nvSpPr>
        <p:spPr>
          <a:ln/>
        </p:spPr>
        <p:txBody>
          <a:bodyPr/>
          <a:lstStyle>
            <a:lvl1pPr>
              <a:defRPr/>
            </a:lvl1pPr>
          </a:lstStyle>
          <a:p>
            <a:pPr>
              <a:defRPr/>
            </a:pPr>
            <a:fld id="{6F38CD5E-C849-4C52-892C-DB10E827196D}" type="slidenum">
              <a:rPr lang="en-US" altLang="zh-CN"/>
              <a:pPr>
                <a:defRPr/>
              </a:pPr>
              <a:t>‹#›</a:t>
            </a:fld>
            <a:endParaRPr lang="en-US" altLang="zh-CN"/>
          </a:p>
        </p:txBody>
      </p:sp>
    </p:spTree>
    <p:extLst>
      <p:ext uri="{BB962C8B-B14F-4D97-AF65-F5344CB8AC3E}">
        <p14:creationId xmlns:p14="http://schemas.microsoft.com/office/powerpoint/2010/main" val="2350983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5E5EFB05-A0B9-4814-B6A7-8BD976EBA739}" type="slidenum">
              <a:rPr lang="en-US" altLang="zh-CN"/>
              <a:pPr>
                <a:defRPr/>
              </a:pPr>
              <a:t>‹#›</a:t>
            </a:fld>
            <a:endParaRPr lang="en-US" altLang="zh-CN"/>
          </a:p>
        </p:txBody>
      </p:sp>
    </p:spTree>
    <p:extLst>
      <p:ext uri="{BB962C8B-B14F-4D97-AF65-F5344CB8AC3E}">
        <p14:creationId xmlns:p14="http://schemas.microsoft.com/office/powerpoint/2010/main" val="3759488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F87110DB-3427-47F6-9394-462264A640D8}" type="slidenum">
              <a:rPr lang="en-US" altLang="zh-CN"/>
              <a:pPr>
                <a:defRPr/>
              </a:pPr>
              <a:t>‹#›</a:t>
            </a:fld>
            <a:endParaRPr lang="en-US" altLang="zh-CN"/>
          </a:p>
        </p:txBody>
      </p:sp>
    </p:spTree>
    <p:extLst>
      <p:ext uri="{BB962C8B-B14F-4D97-AF65-F5344CB8AC3E}">
        <p14:creationId xmlns:p14="http://schemas.microsoft.com/office/powerpoint/2010/main" val="1219395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chemeClr val="bg1">
                <a:lumMod val="75000"/>
              </a:schemeClr>
            </a:gs>
            <a:gs pos="90000">
              <a:schemeClr val="bg1">
                <a:gamma/>
                <a:shade val="39216"/>
                <a:invGamma/>
              </a:schemeClr>
            </a:gs>
          </a:gsLst>
          <a:lin ang="5400000" scaled="1"/>
          <a:tileRect/>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588" y="0"/>
            <a:ext cx="9148762" cy="6851650"/>
            <a:chOff x="1" y="0"/>
            <a:chExt cx="5763" cy="4316"/>
          </a:xfrm>
        </p:grpSpPr>
        <p:sp>
          <p:nvSpPr>
            <p:cNvPr id="70659"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60"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61"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grpSp>
          <p:nvGrpSpPr>
            <p:cNvPr id="1035" name="Group 6"/>
            <p:cNvGrpSpPr>
              <a:grpSpLocks/>
            </p:cNvGrpSpPr>
            <p:nvPr/>
          </p:nvGrpSpPr>
          <p:grpSpPr bwMode="auto">
            <a:xfrm>
              <a:off x="288" y="0"/>
              <a:ext cx="5098" cy="4316"/>
              <a:chOff x="288" y="0"/>
              <a:chExt cx="5098" cy="4316"/>
            </a:xfrm>
          </p:grpSpPr>
          <p:sp>
            <p:nvSpPr>
              <p:cNvPr id="70663"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64"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65"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66"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67"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68"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69"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70"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71"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72"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73"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74"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75"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grpSp>
        <p:sp>
          <p:nvSpPr>
            <p:cNvPr id="70676"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77"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78"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1039" name="Freeform 23"/>
            <p:cNvSpPr>
              <a:spLocks/>
            </p:cNvSpPr>
            <p:nvPr/>
          </p:nvSpPr>
          <p:spPr bwMode="hidden">
            <a:xfrm>
              <a:off x="5041" y="0"/>
              <a:ext cx="719" cy="845"/>
            </a:xfrm>
            <a:custGeom>
              <a:avLst/>
              <a:gdLst>
                <a:gd name="T0" fmla="*/ 749 w 717"/>
                <a:gd name="T1" fmla="*/ 845 h 845"/>
                <a:gd name="T2" fmla="*/ 749 w 717"/>
                <a:gd name="T3" fmla="*/ 821 h 845"/>
                <a:gd name="T4" fmla="*/ 606 w 717"/>
                <a:gd name="T5" fmla="*/ 605 h 845"/>
                <a:gd name="T6" fmla="*/ 422 w 717"/>
                <a:gd name="T7" fmla="*/ 396 h 845"/>
                <a:gd name="T8" fmla="*/ 237 w 717"/>
                <a:gd name="T9" fmla="*/ 192 h 845"/>
                <a:gd name="T10" fmla="*/ 17 w 717"/>
                <a:gd name="T11" fmla="*/ 0 h 845"/>
                <a:gd name="T12" fmla="*/ 0 w 717"/>
                <a:gd name="T13" fmla="*/ 0 h 845"/>
                <a:gd name="T14" fmla="*/ 225 w 717"/>
                <a:gd name="T15" fmla="*/ 198 h 845"/>
                <a:gd name="T16" fmla="*/ 416 w 717"/>
                <a:gd name="T17" fmla="*/ 408 h 845"/>
                <a:gd name="T18" fmla="*/ 600 w 717"/>
                <a:gd name="T19" fmla="*/ 623 h 845"/>
                <a:gd name="T20" fmla="*/ 749 w 717"/>
                <a:gd name="T21" fmla="*/ 845 h 845"/>
                <a:gd name="T22" fmla="*/ 749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24"/>
            <p:cNvSpPr>
              <a:spLocks/>
            </p:cNvSpPr>
            <p:nvPr/>
          </p:nvSpPr>
          <p:spPr bwMode="hidden">
            <a:xfrm>
              <a:off x="5352" y="0"/>
              <a:ext cx="408" cy="414"/>
            </a:xfrm>
            <a:custGeom>
              <a:avLst/>
              <a:gdLst>
                <a:gd name="T0" fmla="*/ 423 w 407"/>
                <a:gd name="T1" fmla="*/ 414 h 414"/>
                <a:gd name="T2" fmla="*/ 423 w 407"/>
                <a:gd name="T3" fmla="*/ 396 h 414"/>
                <a:gd name="T4" fmla="*/ 238 w 407"/>
                <a:gd name="T5" fmla="*/ 192 h 414"/>
                <a:gd name="T6" fmla="*/ 12 w 407"/>
                <a:gd name="T7" fmla="*/ 0 h 414"/>
                <a:gd name="T8" fmla="*/ 0 w 407"/>
                <a:gd name="T9" fmla="*/ 0 h 414"/>
                <a:gd name="T10" fmla="*/ 108 w 407"/>
                <a:gd name="T11" fmla="*/ 102 h 414"/>
                <a:gd name="T12" fmla="*/ 232 w 407"/>
                <a:gd name="T13" fmla="*/ 204 h 414"/>
                <a:gd name="T14" fmla="*/ 423 w 407"/>
                <a:gd name="T15" fmla="*/ 414 h 414"/>
                <a:gd name="T16" fmla="*/ 423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81"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1042" name="Freeform 26"/>
            <p:cNvSpPr>
              <a:spLocks/>
            </p:cNvSpPr>
            <p:nvPr/>
          </p:nvSpPr>
          <p:spPr bwMode="hidden">
            <a:xfrm>
              <a:off x="6" y="0"/>
              <a:ext cx="588" cy="599"/>
            </a:xfrm>
            <a:custGeom>
              <a:avLst/>
              <a:gdLst>
                <a:gd name="T0" fmla="*/ 618 w 586"/>
                <a:gd name="T1" fmla="*/ 0 h 599"/>
                <a:gd name="T2" fmla="*/ 600 w 586"/>
                <a:gd name="T3" fmla="*/ 0 h 599"/>
                <a:gd name="T4" fmla="*/ 423 w 586"/>
                <a:gd name="T5" fmla="*/ 132 h 599"/>
                <a:gd name="T6" fmla="*/ 273 w 586"/>
                <a:gd name="T7" fmla="*/ 270 h 599"/>
                <a:gd name="T8" fmla="*/ 120 w 586"/>
                <a:gd name="T9" fmla="*/ 420 h 599"/>
                <a:gd name="T10" fmla="*/ 0 w 586"/>
                <a:gd name="T11" fmla="*/ 575 h 599"/>
                <a:gd name="T12" fmla="*/ 0 w 586"/>
                <a:gd name="T13" fmla="*/ 599 h 599"/>
                <a:gd name="T14" fmla="*/ 120 w 586"/>
                <a:gd name="T15" fmla="*/ 432 h 599"/>
                <a:gd name="T16" fmla="*/ 273 w 586"/>
                <a:gd name="T17" fmla="*/ 282 h 599"/>
                <a:gd name="T18" fmla="*/ 429 w 586"/>
                <a:gd name="T19" fmla="*/ 138 h 599"/>
                <a:gd name="T20" fmla="*/ 618 w 586"/>
                <a:gd name="T21" fmla="*/ 0 h 599"/>
                <a:gd name="T22" fmla="*/ 618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 name="Freeform 27"/>
            <p:cNvSpPr>
              <a:spLocks/>
            </p:cNvSpPr>
            <p:nvPr/>
          </p:nvSpPr>
          <p:spPr bwMode="hidden">
            <a:xfrm>
              <a:off x="6" y="0"/>
              <a:ext cx="270" cy="252"/>
            </a:xfrm>
            <a:custGeom>
              <a:avLst/>
              <a:gdLst>
                <a:gd name="T0" fmla="*/ 285 w 269"/>
                <a:gd name="T1" fmla="*/ 0 h 252"/>
                <a:gd name="T2" fmla="*/ 267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5 w 269"/>
                <a:gd name="T15" fmla="*/ 0 h 252"/>
                <a:gd name="T16" fmla="*/ 285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 name="Line 28"/>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5" name="Line 29"/>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6" name="Line 30"/>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47" name="Group 31"/>
            <p:cNvGrpSpPr>
              <a:grpSpLocks/>
            </p:cNvGrpSpPr>
            <p:nvPr/>
          </p:nvGrpSpPr>
          <p:grpSpPr bwMode="auto">
            <a:xfrm>
              <a:off x="1" y="392"/>
              <a:ext cx="5758" cy="1571"/>
              <a:chOff x="1" y="392"/>
              <a:chExt cx="5758" cy="1571"/>
            </a:xfrm>
          </p:grpSpPr>
          <p:sp>
            <p:nvSpPr>
              <p:cNvPr id="1050" name="Line 32"/>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1"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2"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3"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4" name="Line 36"/>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48" name="Line 37"/>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9" name="Line 38"/>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0695" name="Rectangle 39"/>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zh-CN" altLang="en-US" smtClean="0"/>
              <a:t>单击此处编辑母版标题样式</a:t>
            </a:r>
          </a:p>
        </p:txBody>
      </p:sp>
      <p:sp>
        <p:nvSpPr>
          <p:cNvPr id="70696" name="Rectangle 40"/>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ea typeface="宋体" pitchFamily="2" charset="-122"/>
              </a:defRPr>
            </a:lvl1pPr>
          </a:lstStyle>
          <a:p>
            <a:pPr>
              <a:defRPr/>
            </a:pPr>
            <a:endParaRPr lang="en-US" altLang="zh-CN"/>
          </a:p>
        </p:txBody>
      </p:sp>
      <p:sp>
        <p:nvSpPr>
          <p:cNvPr id="70697" name="Rectangle 41"/>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ea typeface="宋体" pitchFamily="2" charset="-122"/>
              </a:defRPr>
            </a:lvl1pPr>
          </a:lstStyle>
          <a:p>
            <a:pPr>
              <a:defRPr/>
            </a:pPr>
            <a:endParaRPr lang="en-US" altLang="zh-CN"/>
          </a:p>
        </p:txBody>
      </p:sp>
      <p:sp>
        <p:nvSpPr>
          <p:cNvPr id="70698" name="Rectangle 42"/>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ea typeface="宋体" pitchFamily="2" charset="-122"/>
              </a:defRPr>
            </a:lvl1pPr>
          </a:lstStyle>
          <a:p>
            <a:pPr>
              <a:defRPr/>
            </a:pPr>
            <a:fld id="{B8873348-B32B-4611-AD97-C5A5AD619B32}" type="slidenum">
              <a:rPr lang="en-US" altLang="zh-CN"/>
              <a:pPr>
                <a:defRPr/>
              </a:pPr>
              <a:t>‹#›</a:t>
            </a:fld>
            <a:endParaRPr lang="en-US" altLang="zh-CN"/>
          </a:p>
        </p:txBody>
      </p:sp>
      <p:sp>
        <p:nvSpPr>
          <p:cNvPr id="70699" name="Rectangle 4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3854"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ctrTitle"/>
          </p:nvPr>
        </p:nvSpPr>
        <p:spPr/>
        <p:txBody>
          <a:bodyPr/>
          <a:lstStyle/>
          <a:p>
            <a:pPr eaLnBrk="1" hangingPunct="1">
              <a:defRPr/>
            </a:pPr>
            <a:r>
              <a:rPr lang="zh-CN" altLang="en-US" sz="4800"/>
              <a:t>四</a:t>
            </a:r>
            <a:r>
              <a:rPr lang="zh-CN" altLang="en-US" sz="4800" smtClean="0"/>
              <a:t>、 </a:t>
            </a:r>
            <a:r>
              <a:rPr lang="zh-CN" altLang="en-US" sz="4800" dirty="0"/>
              <a:t>简单数据的</a:t>
            </a:r>
            <a:r>
              <a:rPr lang="zh-CN" altLang="en-US" sz="4800" dirty="0" smtClean="0"/>
              <a:t>描述</a:t>
            </a:r>
            <a:r>
              <a:rPr lang="en-US" altLang="zh-CN" sz="4800" dirty="0" smtClean="0"/>
              <a:t/>
            </a:r>
            <a:br>
              <a:rPr lang="en-US" altLang="zh-CN" sz="4800" dirty="0" smtClean="0"/>
            </a:br>
            <a:r>
              <a:rPr lang="zh-CN" altLang="en-US" sz="4000" dirty="0" smtClean="0"/>
              <a:t>−−</a:t>
            </a:r>
            <a:r>
              <a:rPr lang="zh-CN" altLang="en-US" sz="4000" dirty="0"/>
              <a:t>基本数据类型和表达式</a:t>
            </a:r>
            <a:endParaRPr lang="zh-CN" altLang="en-US" sz="4000" dirty="0" smtClean="0">
              <a:solidFill>
                <a:srgbClr val="FFC000"/>
              </a:solidFill>
            </a:endParaRPr>
          </a:p>
        </p:txBody>
      </p:sp>
      <p:sp>
        <p:nvSpPr>
          <p:cNvPr id="96259" name="Rectangle 3"/>
          <p:cNvSpPr>
            <a:spLocks noGrp="1" noChangeArrowheads="1"/>
          </p:cNvSpPr>
          <p:nvPr>
            <p:ph type="subTitle" idx="1"/>
          </p:nvPr>
        </p:nvSpPr>
        <p:spPr/>
        <p:txBody>
          <a:bodyPr/>
          <a:lstStyle/>
          <a:p>
            <a:pPr eaLnBrk="1" hangingPunct="1">
              <a:defRPr/>
            </a:pPr>
            <a:r>
              <a:rPr lang="zh-CN" altLang="en-US" dirty="0" smtClean="0"/>
              <a:t>（深入话题）</a:t>
            </a:r>
            <a:endParaRPr lang="zh-CN" altLang="zh-C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16632"/>
            <a:ext cx="9036496" cy="6741368"/>
          </a:xfrm>
        </p:spPr>
        <p:txBody>
          <a:bodyPr>
            <a:normAutofit/>
          </a:bodyPr>
          <a:lstStyle/>
          <a:p>
            <a:pPr marL="358775" lvl="1" indent="-352425" defTabSz="893763" eaLnBrk="1" hangingPunct="1">
              <a:buFontTx/>
              <a:buNone/>
              <a:defRPr/>
            </a:pPr>
            <a:r>
              <a:rPr lang="en-US" altLang="zh-CN" dirty="0"/>
              <a:t>double d1=0.1,d2=0.2,d3=0.3;</a:t>
            </a:r>
          </a:p>
          <a:p>
            <a:pPr marL="358775" lvl="1" indent="-352425" defTabSz="893763" eaLnBrk="1" hangingPunct="1">
              <a:buFontTx/>
              <a:buNone/>
              <a:defRPr/>
            </a:pPr>
            <a:r>
              <a:rPr lang="en-US" altLang="zh-CN" dirty="0"/>
              <a:t>if (d1+d2 == d3) </a:t>
            </a:r>
          </a:p>
          <a:p>
            <a:pPr marL="358775" lvl="1" indent="-352425" defTabSz="893763" eaLnBrk="1" hangingPunct="1">
              <a:buFontTx/>
              <a:buNone/>
              <a:defRPr/>
            </a:pPr>
            <a:r>
              <a:rPr lang="en-US" altLang="zh-CN" dirty="0"/>
              <a:t>  </a:t>
            </a:r>
            <a:r>
              <a:rPr lang="en-US" altLang="zh-CN" dirty="0" err="1"/>
              <a:t>cout</a:t>
            </a:r>
            <a:r>
              <a:rPr lang="en-US" altLang="zh-CN" dirty="0"/>
              <a:t> &lt;&lt; "OK"; //</a:t>
            </a:r>
            <a:r>
              <a:rPr lang="zh-CN" altLang="en-US" dirty="0">
                <a:solidFill>
                  <a:srgbClr val="FFC000"/>
                </a:solidFill>
              </a:rPr>
              <a:t>结果没输出！</a:t>
            </a:r>
            <a:r>
              <a:rPr lang="zh-CN" altLang="en-US" dirty="0"/>
              <a:t>为什么</a:t>
            </a:r>
            <a:r>
              <a:rPr lang="zh-CN" altLang="en-US" dirty="0" smtClean="0"/>
              <a:t>？</a:t>
            </a:r>
            <a:endParaRPr lang="en-US" altLang="zh-CN" dirty="0" smtClean="0"/>
          </a:p>
          <a:p>
            <a:pPr marL="358775" lvl="1" indent="-352425" defTabSz="893763" eaLnBrk="1" hangingPunct="1">
              <a:buFontTx/>
              <a:buNone/>
              <a:defRPr/>
            </a:pPr>
            <a:endParaRPr lang="en-US" altLang="zh-CN" sz="2400" dirty="0" smtClean="0"/>
          </a:p>
          <a:p>
            <a:pPr marL="6350" lvl="1" indent="0" defTabSz="893763" eaLnBrk="1" hangingPunct="1">
              <a:buNone/>
              <a:defRPr/>
            </a:pPr>
            <a:r>
              <a:rPr lang="en-US" altLang="zh-CN" sz="2400" dirty="0">
                <a:effectLst>
                  <a:outerShdw blurRad="38100" dist="38100" dir="2700000" algn="tl">
                    <a:srgbClr val="000000">
                      <a:alpha val="43137"/>
                    </a:srgbClr>
                  </a:outerShdw>
                </a:effectLst>
                <a:latin typeface="+mn-ea"/>
              </a:rPr>
              <a:t>(0.1)</a:t>
            </a:r>
            <a:r>
              <a:rPr lang="en-US" altLang="zh-CN" sz="2400" baseline="-25000" dirty="0">
                <a:effectLst>
                  <a:outerShdw blurRad="38100" dist="38100" dir="2700000" algn="tl">
                    <a:srgbClr val="000000">
                      <a:alpha val="43137"/>
                    </a:srgbClr>
                  </a:outerShdw>
                </a:effectLst>
                <a:latin typeface="+mn-ea"/>
              </a:rPr>
              <a:t>10</a:t>
            </a:r>
            <a:r>
              <a:rPr lang="en-US" altLang="zh-CN" sz="2400" dirty="0">
                <a:effectLst>
                  <a:outerShdw blurRad="38100" dist="38100" dir="2700000" algn="tl">
                    <a:srgbClr val="000000">
                      <a:alpha val="43137"/>
                    </a:srgbClr>
                  </a:outerShdw>
                </a:effectLst>
                <a:latin typeface="+mn-ea"/>
              </a:rPr>
              <a:t>=(0.0</a:t>
            </a:r>
            <a:r>
              <a:rPr lang="en-US" altLang="zh-CN" sz="2400" u="sng" dirty="0">
                <a:effectLst>
                  <a:outerShdw blurRad="38100" dist="38100" dir="2700000" algn="tl">
                    <a:srgbClr val="000000">
                      <a:alpha val="43137"/>
                    </a:srgbClr>
                  </a:outerShdw>
                </a:effectLst>
                <a:latin typeface="+mn-ea"/>
              </a:rPr>
              <a:t>0011</a:t>
            </a:r>
            <a:r>
              <a:rPr lang="en-US" altLang="zh-CN" sz="2400" dirty="0">
                <a:effectLst>
                  <a:outerShdw blurRad="38100" dist="38100" dir="2700000" algn="tl">
                    <a:srgbClr val="000000">
                      <a:alpha val="43137"/>
                    </a:srgbClr>
                  </a:outerShdw>
                </a:effectLst>
                <a:latin typeface="+mn-ea"/>
              </a:rPr>
              <a:t>0011...)</a:t>
            </a:r>
            <a:r>
              <a:rPr lang="en-US" altLang="zh-CN" sz="2400" baseline="-25000" dirty="0">
                <a:effectLst>
                  <a:outerShdw blurRad="38100" dist="38100" dir="2700000" algn="tl">
                    <a:srgbClr val="000000">
                      <a:alpha val="43137"/>
                    </a:srgbClr>
                  </a:outerShdw>
                </a:effectLst>
                <a:latin typeface="+mn-ea"/>
              </a:rPr>
              <a:t>2</a:t>
            </a:r>
            <a:r>
              <a:rPr lang="en-US" altLang="zh-CN" sz="2400" dirty="0">
                <a:effectLst>
                  <a:outerShdw blurRad="38100" dist="38100" dir="2700000" algn="tl">
                    <a:srgbClr val="000000">
                      <a:alpha val="43137"/>
                    </a:srgbClr>
                  </a:outerShdw>
                </a:effectLst>
                <a:latin typeface="+mn-ea"/>
              </a:rPr>
              <a:t> </a:t>
            </a:r>
            <a:r>
              <a:rPr lang="en-US" altLang="zh-CN" sz="2400" dirty="0" smtClean="0">
                <a:effectLst>
                  <a:outerShdw blurRad="38100" dist="38100" dir="2700000" algn="tl">
                    <a:srgbClr val="000000">
                      <a:alpha val="43137"/>
                    </a:srgbClr>
                  </a:outerShdw>
                </a:effectLst>
                <a:latin typeface="+mn-ea"/>
              </a:rPr>
              <a:t>=(1.</a:t>
            </a:r>
            <a:r>
              <a:rPr lang="en-US" altLang="zh-CN" sz="2400" u="sng" dirty="0" smtClean="0">
                <a:effectLst>
                  <a:outerShdw blurRad="38100" dist="38100" dir="2700000" algn="tl">
                    <a:srgbClr val="000000">
                      <a:alpha val="43137"/>
                    </a:srgbClr>
                  </a:outerShdw>
                </a:effectLst>
                <a:latin typeface="+mn-ea"/>
              </a:rPr>
              <a:t>1001</a:t>
            </a:r>
            <a:r>
              <a:rPr lang="en-US" altLang="zh-CN" sz="2400" dirty="0" smtClean="0">
                <a:effectLst>
                  <a:outerShdw blurRad="38100" dist="38100" dir="2700000" algn="tl">
                    <a:srgbClr val="000000">
                      <a:alpha val="43137"/>
                    </a:srgbClr>
                  </a:outerShdw>
                </a:effectLst>
                <a:latin typeface="+mn-ea"/>
              </a:rPr>
              <a:t>1001...)</a:t>
            </a:r>
            <a:r>
              <a:rPr lang="en-US" altLang="zh-CN" sz="2400" baseline="-25000" dirty="0" smtClean="0">
                <a:effectLst>
                  <a:outerShdw blurRad="38100" dist="38100" dir="2700000" algn="tl">
                    <a:srgbClr val="000000">
                      <a:alpha val="43137"/>
                    </a:srgbClr>
                  </a:outerShdw>
                </a:effectLst>
                <a:latin typeface="+mn-ea"/>
              </a:rPr>
              <a:t>2</a:t>
            </a:r>
            <a:r>
              <a:rPr lang="zh-CN" altLang="zh-CN" sz="2400" dirty="0" smtClean="0">
                <a:effectLst>
                  <a:outerShdw blurRad="38100" dist="38100" dir="2700000" algn="tl">
                    <a:srgbClr val="000000">
                      <a:alpha val="43137"/>
                    </a:srgbClr>
                  </a:outerShdw>
                </a:effectLst>
                <a:latin typeface="+mn-ea"/>
              </a:rPr>
              <a:t>×</a:t>
            </a:r>
            <a:r>
              <a:rPr lang="en-US" altLang="zh-CN" sz="2400" dirty="0" smtClean="0">
                <a:effectLst>
                  <a:outerShdw blurRad="38100" dist="38100" dir="2700000" algn="tl">
                    <a:srgbClr val="000000">
                      <a:alpha val="43137"/>
                    </a:srgbClr>
                  </a:outerShdw>
                </a:effectLst>
                <a:latin typeface="+mn-ea"/>
              </a:rPr>
              <a:t>2</a:t>
            </a:r>
            <a:r>
              <a:rPr lang="en-US" altLang="zh-CN" sz="2400" baseline="30000" dirty="0" smtClean="0">
                <a:effectLst>
                  <a:outerShdw blurRad="38100" dist="38100" dir="2700000" algn="tl">
                    <a:srgbClr val="000000">
                      <a:alpha val="43137"/>
                    </a:srgbClr>
                  </a:outerShdw>
                </a:effectLst>
                <a:latin typeface="+mn-ea"/>
              </a:rPr>
              <a:t>-4</a:t>
            </a:r>
          </a:p>
          <a:p>
            <a:pPr marL="6350" lvl="1" indent="0" defTabSz="893763" eaLnBrk="1" hangingPunct="1">
              <a:buNone/>
              <a:defRPr/>
            </a:pPr>
            <a:r>
              <a:rPr lang="en-US" altLang="zh-CN" sz="2200" dirty="0" smtClean="0">
                <a:effectLst>
                  <a:outerShdw blurRad="38100" dist="38100" dir="2700000" algn="tl">
                    <a:srgbClr val="000000">
                      <a:alpha val="43137"/>
                    </a:srgbClr>
                  </a:outerShdw>
                </a:effectLst>
                <a:latin typeface="+mn-ea"/>
              </a:rPr>
              <a:t>=(1.</a:t>
            </a:r>
            <a:r>
              <a:rPr lang="en-US" altLang="zh-CN" sz="2200" u="sng" dirty="0" smtClean="0">
                <a:effectLst>
                  <a:outerShdw blurRad="38100" dist="38100" dir="2700000" algn="tl">
                    <a:srgbClr val="000000">
                      <a:alpha val="43137"/>
                    </a:srgbClr>
                  </a:outerShdw>
                </a:effectLst>
                <a:latin typeface="+mn-ea"/>
              </a:rPr>
              <a:t>1001</a:t>
            </a:r>
            <a:r>
              <a:rPr lang="en-US" altLang="zh-CN" sz="2200" dirty="0" smtClean="0">
                <a:effectLst>
                  <a:outerShdw blurRad="38100" dist="38100" dir="2700000" algn="tl">
                    <a:srgbClr val="000000">
                      <a:alpha val="43137"/>
                    </a:srgbClr>
                  </a:outerShdw>
                </a:effectLst>
                <a:latin typeface="+mn-ea"/>
              </a:rPr>
              <a:t>10011001100110011001100110011001100110011001</a:t>
            </a:r>
            <a:r>
              <a:rPr lang="en-US" altLang="zh-CN" sz="2200" u="sng" dirty="0" smtClean="0">
                <a:effectLst>
                  <a:outerShdw blurRad="38100" dist="38100" dir="2700000" algn="tl">
                    <a:srgbClr val="000000">
                      <a:alpha val="43137"/>
                    </a:srgbClr>
                  </a:outerShdw>
                </a:effectLst>
                <a:latin typeface="+mn-ea"/>
              </a:rPr>
              <a:t>10</a:t>
            </a:r>
            <a:r>
              <a:rPr lang="en-US" altLang="zh-CN" sz="2200" u="sng" dirty="0" smtClean="0">
                <a:solidFill>
                  <a:srgbClr val="FFC000"/>
                </a:solidFill>
                <a:effectLst>
                  <a:outerShdw blurRad="38100" dist="38100" dir="2700000" algn="tl">
                    <a:srgbClr val="000000">
                      <a:alpha val="43137"/>
                    </a:srgbClr>
                  </a:outerShdw>
                </a:effectLst>
                <a:latin typeface="+mn-ea"/>
              </a:rPr>
              <a:t>10</a:t>
            </a:r>
            <a:r>
              <a:rPr lang="en-US" altLang="zh-CN" sz="2200" dirty="0" smtClean="0">
                <a:effectLst>
                  <a:outerShdw blurRad="38100" dist="38100" dir="2700000" algn="tl">
                    <a:srgbClr val="000000">
                      <a:alpha val="43137"/>
                    </a:srgbClr>
                  </a:outerShdw>
                </a:effectLst>
                <a:latin typeface="+mn-ea"/>
              </a:rPr>
              <a:t>)</a:t>
            </a:r>
            <a:r>
              <a:rPr lang="en-US" altLang="zh-CN" sz="2200" baseline="-25000" dirty="0" smtClean="0">
                <a:effectLst>
                  <a:outerShdw blurRad="38100" dist="38100" dir="2700000" algn="tl">
                    <a:srgbClr val="000000">
                      <a:alpha val="43137"/>
                    </a:srgbClr>
                  </a:outerShdw>
                </a:effectLst>
                <a:latin typeface="+mn-ea"/>
              </a:rPr>
              <a:t>2</a:t>
            </a:r>
            <a:r>
              <a:rPr lang="zh-CN" altLang="zh-CN" sz="2200" dirty="0">
                <a:effectLst>
                  <a:outerShdw blurRad="38100" dist="38100" dir="2700000" algn="tl">
                    <a:srgbClr val="000000">
                      <a:alpha val="43137"/>
                    </a:srgbClr>
                  </a:outerShdw>
                </a:effectLst>
                <a:latin typeface="+mn-ea"/>
              </a:rPr>
              <a:t>×</a:t>
            </a:r>
            <a:r>
              <a:rPr lang="en-US" altLang="zh-CN" sz="2200" dirty="0" smtClean="0">
                <a:effectLst>
                  <a:outerShdw blurRad="38100" dist="38100" dir="2700000" algn="tl">
                    <a:srgbClr val="000000">
                      <a:alpha val="43137"/>
                    </a:srgbClr>
                  </a:outerShdw>
                </a:effectLst>
                <a:latin typeface="+mn-ea"/>
              </a:rPr>
              <a:t>2</a:t>
            </a:r>
            <a:r>
              <a:rPr lang="en-US" altLang="zh-CN" sz="2200" baseline="30000" dirty="0" smtClean="0">
                <a:effectLst>
                  <a:outerShdw blurRad="38100" dist="38100" dir="2700000" algn="tl">
                    <a:srgbClr val="000000">
                      <a:alpha val="43137"/>
                    </a:srgbClr>
                  </a:outerShdw>
                </a:effectLst>
                <a:latin typeface="+mn-ea"/>
              </a:rPr>
              <a:t>-4</a:t>
            </a:r>
          </a:p>
          <a:p>
            <a:pPr marL="6350" lvl="1" indent="0" defTabSz="893763" eaLnBrk="1" hangingPunct="1">
              <a:buNone/>
              <a:defRPr/>
            </a:pPr>
            <a:r>
              <a:rPr lang="en-US" altLang="zh-CN" sz="2200" dirty="0" smtClean="0">
                <a:effectLst>
                  <a:outerShdw blurRad="38100" dist="38100" dir="2700000" algn="tl">
                    <a:srgbClr val="000000">
                      <a:alpha val="43137"/>
                    </a:srgbClr>
                  </a:outerShdw>
                </a:effectLst>
                <a:latin typeface="+mn-ea"/>
              </a:rPr>
              <a:t>=(0.</a:t>
            </a:r>
            <a:r>
              <a:rPr lang="en-US" altLang="zh-CN" sz="2200" u="sng" dirty="0" smtClean="0">
                <a:effectLst>
                  <a:outerShdw blurRad="38100" dist="38100" dir="2700000" algn="tl">
                    <a:srgbClr val="000000">
                      <a:alpha val="43137"/>
                    </a:srgbClr>
                  </a:outerShdw>
                </a:effectLst>
                <a:latin typeface="+mn-ea"/>
              </a:rPr>
              <a:t>0110</a:t>
            </a:r>
            <a:r>
              <a:rPr lang="en-US" altLang="zh-CN" sz="2200" dirty="0" smtClean="0">
                <a:effectLst>
                  <a:outerShdw blurRad="38100" dist="38100" dir="2700000" algn="tl">
                    <a:srgbClr val="000000">
                      <a:alpha val="43137"/>
                    </a:srgbClr>
                  </a:outerShdw>
                </a:effectLst>
                <a:latin typeface="+mn-ea"/>
              </a:rPr>
              <a:t>01100110011001100110011001100110011001100110</a:t>
            </a:r>
            <a:r>
              <a:rPr lang="en-US" altLang="zh-CN" sz="2200" u="sng" dirty="0" smtClean="0">
                <a:effectLst>
                  <a:outerShdw blurRad="38100" dist="38100" dir="2700000" algn="tl">
                    <a:srgbClr val="000000">
                      <a:alpha val="43137"/>
                    </a:srgbClr>
                  </a:outerShdw>
                </a:effectLst>
                <a:latin typeface="+mn-ea"/>
              </a:rPr>
              <a:t>011</a:t>
            </a:r>
            <a:r>
              <a:rPr lang="en-US" altLang="zh-CN" sz="2200" u="sng" dirty="0" smtClean="0">
                <a:solidFill>
                  <a:srgbClr val="FFC000"/>
                </a:solidFill>
                <a:effectLst>
                  <a:outerShdw blurRad="38100" dist="38100" dir="2700000" algn="tl">
                    <a:srgbClr val="000000">
                      <a:alpha val="43137"/>
                    </a:srgbClr>
                  </a:outerShdw>
                </a:effectLst>
                <a:latin typeface="+mn-ea"/>
              </a:rPr>
              <a:t>1</a:t>
            </a:r>
            <a:r>
              <a:rPr lang="en-US" altLang="zh-CN" sz="2200" dirty="0" smtClean="0">
                <a:effectLst>
                  <a:outerShdw blurRad="38100" dist="38100" dir="2700000" algn="tl">
                    <a:srgbClr val="000000">
                      <a:alpha val="43137"/>
                    </a:srgbClr>
                  </a:outerShdw>
                </a:effectLst>
                <a:latin typeface="+mn-ea"/>
              </a:rPr>
              <a:t>)</a:t>
            </a:r>
            <a:r>
              <a:rPr lang="en-US" altLang="zh-CN" sz="2200" baseline="-25000" dirty="0" smtClean="0">
                <a:effectLst>
                  <a:outerShdw blurRad="38100" dist="38100" dir="2700000" algn="tl">
                    <a:srgbClr val="000000">
                      <a:alpha val="43137"/>
                    </a:srgbClr>
                  </a:outerShdw>
                </a:effectLst>
                <a:latin typeface="+mn-ea"/>
              </a:rPr>
              <a:t>2</a:t>
            </a:r>
            <a:r>
              <a:rPr lang="zh-CN" altLang="zh-CN" sz="2200" dirty="0">
                <a:effectLst>
                  <a:outerShdw blurRad="38100" dist="38100" dir="2700000" algn="tl">
                    <a:srgbClr val="000000">
                      <a:alpha val="43137"/>
                    </a:srgbClr>
                  </a:outerShdw>
                </a:effectLst>
                <a:latin typeface="+mn-ea"/>
              </a:rPr>
              <a:t>×</a:t>
            </a:r>
            <a:r>
              <a:rPr lang="en-US" altLang="zh-CN" sz="2200" dirty="0" smtClean="0">
                <a:effectLst>
                  <a:outerShdw blurRad="38100" dist="38100" dir="2700000" algn="tl">
                    <a:srgbClr val="000000">
                      <a:alpha val="43137"/>
                    </a:srgbClr>
                  </a:outerShdw>
                </a:effectLst>
                <a:latin typeface="+mn-ea"/>
              </a:rPr>
              <a:t>2</a:t>
            </a:r>
            <a:r>
              <a:rPr lang="en-US" altLang="zh-CN" sz="2200" baseline="30000" dirty="0" smtClean="0">
                <a:effectLst>
                  <a:outerShdw blurRad="38100" dist="38100" dir="2700000" algn="tl">
                    <a:srgbClr val="000000">
                      <a:alpha val="43137"/>
                    </a:srgbClr>
                  </a:outerShdw>
                </a:effectLst>
                <a:latin typeface="+mn-ea"/>
              </a:rPr>
              <a:t>-</a:t>
            </a:r>
            <a:r>
              <a:rPr lang="en-US" altLang="zh-CN" sz="2200" baseline="30000" dirty="0" smtClean="0">
                <a:solidFill>
                  <a:srgbClr val="FFC000"/>
                </a:solidFill>
                <a:effectLst>
                  <a:outerShdw blurRad="38100" dist="38100" dir="2700000" algn="tl">
                    <a:srgbClr val="000000">
                      <a:alpha val="43137"/>
                    </a:srgbClr>
                  </a:outerShdw>
                </a:effectLst>
                <a:latin typeface="+mn-ea"/>
              </a:rPr>
              <a:t>2</a:t>
            </a:r>
            <a:endParaRPr lang="en-US" altLang="zh-CN" sz="2200" baseline="30000" dirty="0">
              <a:solidFill>
                <a:srgbClr val="FFC000"/>
              </a:solidFill>
              <a:effectLst>
                <a:outerShdw blurRad="38100" dist="38100" dir="2700000" algn="tl">
                  <a:srgbClr val="000000">
                    <a:alpha val="43137"/>
                  </a:srgbClr>
                </a:outerShdw>
              </a:effectLst>
              <a:latin typeface="+mn-ea"/>
            </a:endParaRPr>
          </a:p>
          <a:p>
            <a:pPr marL="6350" lvl="1" indent="0" defTabSz="893763" eaLnBrk="1" hangingPunct="1">
              <a:buNone/>
              <a:defRPr/>
            </a:pPr>
            <a:r>
              <a:rPr lang="en-US" altLang="zh-CN" sz="2400" dirty="0" smtClean="0">
                <a:effectLst>
                  <a:outerShdw blurRad="38100" dist="38100" dir="2700000" algn="tl">
                    <a:srgbClr val="000000">
                      <a:alpha val="43137"/>
                    </a:srgbClr>
                  </a:outerShdw>
                </a:effectLst>
                <a:latin typeface="+mn-ea"/>
              </a:rPr>
              <a:t>(0.2)</a:t>
            </a:r>
            <a:r>
              <a:rPr lang="en-US" altLang="zh-CN" sz="2400" baseline="-25000" dirty="0" smtClean="0">
                <a:effectLst>
                  <a:outerShdw blurRad="38100" dist="38100" dir="2700000" algn="tl">
                    <a:srgbClr val="000000">
                      <a:alpha val="43137"/>
                    </a:srgbClr>
                  </a:outerShdw>
                </a:effectLst>
                <a:latin typeface="+mn-ea"/>
              </a:rPr>
              <a:t>10</a:t>
            </a:r>
            <a:r>
              <a:rPr lang="en-US" altLang="zh-CN" sz="2400" dirty="0">
                <a:effectLst>
                  <a:outerShdw blurRad="38100" dist="38100" dir="2700000" algn="tl">
                    <a:srgbClr val="000000">
                      <a:alpha val="43137"/>
                    </a:srgbClr>
                  </a:outerShdw>
                </a:effectLst>
                <a:latin typeface="+mn-ea"/>
              </a:rPr>
              <a:t>=(</a:t>
            </a:r>
            <a:r>
              <a:rPr lang="en-US" altLang="zh-CN" sz="2400" dirty="0" smtClean="0">
                <a:effectLst>
                  <a:outerShdw blurRad="38100" dist="38100" dir="2700000" algn="tl">
                    <a:srgbClr val="000000">
                      <a:alpha val="43137"/>
                    </a:srgbClr>
                  </a:outerShdw>
                </a:effectLst>
                <a:latin typeface="+mn-ea"/>
              </a:rPr>
              <a:t>0.</a:t>
            </a:r>
            <a:r>
              <a:rPr lang="en-US" altLang="zh-CN" sz="2400" u="sng" dirty="0" smtClean="0">
                <a:effectLst>
                  <a:outerShdw blurRad="38100" dist="38100" dir="2700000" algn="tl">
                    <a:srgbClr val="000000">
                      <a:alpha val="43137"/>
                    </a:srgbClr>
                  </a:outerShdw>
                </a:effectLst>
                <a:latin typeface="+mn-ea"/>
              </a:rPr>
              <a:t>0011</a:t>
            </a:r>
            <a:r>
              <a:rPr lang="en-US" altLang="zh-CN" sz="2400" dirty="0" smtClean="0">
                <a:effectLst>
                  <a:outerShdw blurRad="38100" dist="38100" dir="2700000" algn="tl">
                    <a:srgbClr val="000000">
                      <a:alpha val="43137"/>
                    </a:srgbClr>
                  </a:outerShdw>
                </a:effectLst>
                <a:latin typeface="+mn-ea"/>
              </a:rPr>
              <a:t>0011</a:t>
            </a:r>
            <a:r>
              <a:rPr lang="en-US" altLang="zh-CN" sz="2400" dirty="0">
                <a:effectLst>
                  <a:outerShdw blurRad="38100" dist="38100" dir="2700000" algn="tl">
                    <a:srgbClr val="000000">
                      <a:alpha val="43137"/>
                    </a:srgbClr>
                  </a:outerShdw>
                </a:effectLst>
                <a:latin typeface="+mn-ea"/>
              </a:rPr>
              <a:t>...)</a:t>
            </a:r>
            <a:r>
              <a:rPr lang="en-US" altLang="zh-CN" sz="2400" baseline="-25000" dirty="0">
                <a:effectLst>
                  <a:outerShdw blurRad="38100" dist="38100" dir="2700000" algn="tl">
                    <a:srgbClr val="000000">
                      <a:alpha val="43137"/>
                    </a:srgbClr>
                  </a:outerShdw>
                </a:effectLst>
                <a:latin typeface="+mn-ea"/>
              </a:rPr>
              <a:t>2</a:t>
            </a:r>
            <a:r>
              <a:rPr lang="en-US" altLang="zh-CN" sz="2400" dirty="0">
                <a:effectLst>
                  <a:outerShdw blurRad="38100" dist="38100" dir="2700000" algn="tl">
                    <a:srgbClr val="000000">
                      <a:alpha val="43137"/>
                    </a:srgbClr>
                  </a:outerShdw>
                </a:effectLst>
                <a:latin typeface="+mn-ea"/>
              </a:rPr>
              <a:t> =(1.</a:t>
            </a:r>
            <a:r>
              <a:rPr lang="en-US" altLang="zh-CN" sz="2400" u="sng" dirty="0">
                <a:effectLst>
                  <a:outerShdw blurRad="38100" dist="38100" dir="2700000" algn="tl">
                    <a:srgbClr val="000000">
                      <a:alpha val="43137"/>
                    </a:srgbClr>
                  </a:outerShdw>
                </a:effectLst>
                <a:latin typeface="+mn-ea"/>
              </a:rPr>
              <a:t>1001</a:t>
            </a:r>
            <a:r>
              <a:rPr lang="en-US" altLang="zh-CN" sz="2400" dirty="0">
                <a:effectLst>
                  <a:outerShdw blurRad="38100" dist="38100" dir="2700000" algn="tl">
                    <a:srgbClr val="000000">
                      <a:alpha val="43137"/>
                    </a:srgbClr>
                  </a:outerShdw>
                </a:effectLst>
                <a:latin typeface="+mn-ea"/>
              </a:rPr>
              <a:t>1001...)</a:t>
            </a:r>
            <a:r>
              <a:rPr lang="en-US" altLang="zh-CN" sz="2400" baseline="-25000" dirty="0">
                <a:effectLst>
                  <a:outerShdw blurRad="38100" dist="38100" dir="2700000" algn="tl">
                    <a:srgbClr val="000000">
                      <a:alpha val="43137"/>
                    </a:srgbClr>
                  </a:outerShdw>
                </a:effectLst>
                <a:latin typeface="+mn-ea"/>
              </a:rPr>
              <a:t>2</a:t>
            </a:r>
            <a:r>
              <a:rPr lang="zh-CN" altLang="zh-CN" sz="2400" dirty="0">
                <a:effectLst>
                  <a:outerShdw blurRad="38100" dist="38100" dir="2700000" algn="tl">
                    <a:srgbClr val="000000">
                      <a:alpha val="43137"/>
                    </a:srgbClr>
                  </a:outerShdw>
                </a:effectLst>
                <a:latin typeface="+mn-ea"/>
              </a:rPr>
              <a:t>×</a:t>
            </a:r>
            <a:r>
              <a:rPr lang="en-US" altLang="zh-CN" sz="2400" dirty="0" smtClean="0">
                <a:effectLst>
                  <a:outerShdw blurRad="38100" dist="38100" dir="2700000" algn="tl">
                    <a:srgbClr val="000000">
                      <a:alpha val="43137"/>
                    </a:srgbClr>
                  </a:outerShdw>
                </a:effectLst>
                <a:latin typeface="+mn-ea"/>
              </a:rPr>
              <a:t>2</a:t>
            </a:r>
            <a:r>
              <a:rPr lang="en-US" altLang="zh-CN" sz="2400" baseline="30000" dirty="0" smtClean="0">
                <a:effectLst>
                  <a:outerShdw blurRad="38100" dist="38100" dir="2700000" algn="tl">
                    <a:srgbClr val="000000">
                      <a:alpha val="43137"/>
                    </a:srgbClr>
                  </a:outerShdw>
                </a:effectLst>
                <a:latin typeface="+mn-ea"/>
              </a:rPr>
              <a:t>-3</a:t>
            </a:r>
            <a:endParaRPr lang="en-US" altLang="zh-CN" sz="2400" baseline="30000" dirty="0">
              <a:effectLst>
                <a:outerShdw blurRad="38100" dist="38100" dir="2700000" algn="tl">
                  <a:srgbClr val="000000">
                    <a:alpha val="43137"/>
                  </a:srgbClr>
                </a:outerShdw>
              </a:effectLst>
              <a:latin typeface="+mn-ea"/>
            </a:endParaRPr>
          </a:p>
          <a:p>
            <a:pPr marL="6350" lvl="1" indent="0" defTabSz="893763" eaLnBrk="1" hangingPunct="1">
              <a:buNone/>
              <a:defRPr/>
            </a:pPr>
            <a:r>
              <a:rPr lang="en-US" altLang="zh-CN" sz="2200" dirty="0" smtClean="0">
                <a:effectLst>
                  <a:outerShdw blurRad="38100" dist="38100" dir="2700000" algn="tl">
                    <a:srgbClr val="000000">
                      <a:alpha val="43137"/>
                    </a:srgbClr>
                  </a:outerShdw>
                </a:effectLst>
                <a:latin typeface="+mn-ea"/>
              </a:rPr>
              <a:t>=(1.</a:t>
            </a:r>
            <a:r>
              <a:rPr lang="en-US" altLang="zh-CN" sz="2200" u="sng" dirty="0" smtClean="0">
                <a:effectLst>
                  <a:outerShdw blurRad="38100" dist="38100" dir="2700000" algn="tl">
                    <a:srgbClr val="000000">
                      <a:alpha val="43137"/>
                    </a:srgbClr>
                  </a:outerShdw>
                </a:effectLst>
                <a:latin typeface="+mn-ea"/>
              </a:rPr>
              <a:t>1001</a:t>
            </a:r>
            <a:r>
              <a:rPr lang="en-US" altLang="zh-CN" sz="2200" dirty="0" smtClean="0">
                <a:effectLst>
                  <a:outerShdw blurRad="38100" dist="38100" dir="2700000" algn="tl">
                    <a:srgbClr val="000000">
                      <a:alpha val="43137"/>
                    </a:srgbClr>
                  </a:outerShdw>
                </a:effectLst>
                <a:latin typeface="+mn-ea"/>
              </a:rPr>
              <a:t>10011001100110011001100110011001100110011001</a:t>
            </a:r>
            <a:r>
              <a:rPr lang="en-US" altLang="zh-CN" sz="2200" u="sng" dirty="0" smtClean="0">
                <a:effectLst>
                  <a:outerShdw blurRad="38100" dist="38100" dir="2700000" algn="tl">
                    <a:srgbClr val="000000">
                      <a:alpha val="43137"/>
                    </a:srgbClr>
                  </a:outerShdw>
                </a:effectLst>
                <a:latin typeface="+mn-ea"/>
              </a:rPr>
              <a:t>10</a:t>
            </a:r>
            <a:r>
              <a:rPr lang="en-US" altLang="zh-CN" sz="2200" u="sng" dirty="0" smtClean="0">
                <a:solidFill>
                  <a:srgbClr val="FFC000"/>
                </a:solidFill>
                <a:effectLst>
                  <a:outerShdw blurRad="38100" dist="38100" dir="2700000" algn="tl">
                    <a:srgbClr val="000000">
                      <a:alpha val="43137"/>
                    </a:srgbClr>
                  </a:outerShdw>
                </a:effectLst>
                <a:latin typeface="+mn-ea"/>
              </a:rPr>
              <a:t>10</a:t>
            </a:r>
            <a:r>
              <a:rPr lang="en-US" altLang="zh-CN" sz="2200" dirty="0" smtClean="0">
                <a:effectLst>
                  <a:outerShdw blurRad="38100" dist="38100" dir="2700000" algn="tl">
                    <a:srgbClr val="000000">
                      <a:alpha val="43137"/>
                    </a:srgbClr>
                  </a:outerShdw>
                </a:effectLst>
                <a:latin typeface="+mn-ea"/>
              </a:rPr>
              <a:t>)</a:t>
            </a:r>
            <a:r>
              <a:rPr lang="en-US" altLang="zh-CN" sz="2200" baseline="-25000" dirty="0" smtClean="0">
                <a:effectLst>
                  <a:outerShdw blurRad="38100" dist="38100" dir="2700000" algn="tl">
                    <a:srgbClr val="000000">
                      <a:alpha val="43137"/>
                    </a:srgbClr>
                  </a:outerShdw>
                </a:effectLst>
                <a:latin typeface="+mn-ea"/>
              </a:rPr>
              <a:t>2</a:t>
            </a:r>
            <a:r>
              <a:rPr lang="zh-CN" altLang="zh-CN" sz="2200" dirty="0">
                <a:effectLst>
                  <a:outerShdw blurRad="38100" dist="38100" dir="2700000" algn="tl">
                    <a:srgbClr val="000000">
                      <a:alpha val="43137"/>
                    </a:srgbClr>
                  </a:outerShdw>
                </a:effectLst>
                <a:latin typeface="+mn-ea"/>
              </a:rPr>
              <a:t>×</a:t>
            </a:r>
            <a:r>
              <a:rPr lang="en-US" altLang="zh-CN" sz="2200" dirty="0" smtClean="0">
                <a:effectLst>
                  <a:outerShdw blurRad="38100" dist="38100" dir="2700000" algn="tl">
                    <a:srgbClr val="000000">
                      <a:alpha val="43137"/>
                    </a:srgbClr>
                  </a:outerShdw>
                </a:effectLst>
                <a:latin typeface="+mn-ea"/>
              </a:rPr>
              <a:t>2</a:t>
            </a:r>
            <a:r>
              <a:rPr lang="en-US" altLang="zh-CN" sz="2200" baseline="30000" dirty="0" smtClean="0">
                <a:effectLst>
                  <a:outerShdw blurRad="38100" dist="38100" dir="2700000" algn="tl">
                    <a:srgbClr val="000000">
                      <a:alpha val="43137"/>
                    </a:srgbClr>
                  </a:outerShdw>
                </a:effectLst>
                <a:latin typeface="+mn-ea"/>
              </a:rPr>
              <a:t>-3</a:t>
            </a:r>
          </a:p>
          <a:p>
            <a:pPr marL="6350" lvl="1" indent="0" defTabSz="893763" eaLnBrk="1" hangingPunct="1">
              <a:buNone/>
              <a:defRPr/>
            </a:pPr>
            <a:r>
              <a:rPr lang="en-US" altLang="zh-CN" sz="2200" dirty="0" smtClean="0">
                <a:effectLst>
                  <a:outerShdw blurRad="38100" dist="38100" dir="2700000" algn="tl">
                    <a:srgbClr val="000000">
                      <a:alpha val="43137"/>
                    </a:srgbClr>
                  </a:outerShdw>
                </a:effectLst>
                <a:latin typeface="+mn-ea"/>
              </a:rPr>
              <a:t>=(0.</a:t>
            </a:r>
            <a:r>
              <a:rPr lang="en-US" altLang="zh-CN" sz="2200" u="sng" dirty="0" smtClean="0">
                <a:effectLst>
                  <a:outerShdw blurRad="38100" dist="38100" dir="2700000" algn="tl">
                    <a:srgbClr val="000000">
                      <a:alpha val="43137"/>
                    </a:srgbClr>
                  </a:outerShdw>
                </a:effectLst>
                <a:latin typeface="+mn-ea"/>
              </a:rPr>
              <a:t>1100</a:t>
            </a:r>
            <a:r>
              <a:rPr lang="en-US" altLang="zh-CN" sz="2200" dirty="0" smtClean="0">
                <a:effectLst>
                  <a:outerShdw blurRad="38100" dist="38100" dir="2700000" algn="tl">
                    <a:srgbClr val="000000">
                      <a:alpha val="43137"/>
                    </a:srgbClr>
                  </a:outerShdw>
                </a:effectLst>
                <a:latin typeface="+mn-ea"/>
              </a:rPr>
              <a:t>11001100110011001100110011001100110011001100</a:t>
            </a:r>
            <a:r>
              <a:rPr lang="en-US" altLang="zh-CN" sz="2200" u="sng" dirty="0" smtClean="0">
                <a:effectLst>
                  <a:outerShdw blurRad="38100" dist="38100" dir="2700000" algn="tl">
                    <a:srgbClr val="000000">
                      <a:alpha val="43137"/>
                    </a:srgbClr>
                  </a:outerShdw>
                </a:effectLst>
                <a:latin typeface="+mn-ea"/>
              </a:rPr>
              <a:t>110</a:t>
            </a:r>
            <a:r>
              <a:rPr lang="en-US" altLang="zh-CN" sz="2200" u="sng" dirty="0" smtClean="0">
                <a:solidFill>
                  <a:srgbClr val="FFC000"/>
                </a:solidFill>
                <a:effectLst>
                  <a:outerShdw blurRad="38100" dist="38100" dir="2700000" algn="tl">
                    <a:srgbClr val="000000">
                      <a:alpha val="43137"/>
                    </a:srgbClr>
                  </a:outerShdw>
                </a:effectLst>
                <a:latin typeface="+mn-ea"/>
              </a:rPr>
              <a:t>1</a:t>
            </a:r>
            <a:r>
              <a:rPr lang="en-US" altLang="zh-CN" sz="2200" dirty="0" smtClean="0">
                <a:effectLst>
                  <a:outerShdw blurRad="38100" dist="38100" dir="2700000" algn="tl">
                    <a:srgbClr val="000000">
                      <a:alpha val="43137"/>
                    </a:srgbClr>
                  </a:outerShdw>
                </a:effectLst>
                <a:latin typeface="+mn-ea"/>
              </a:rPr>
              <a:t>)</a:t>
            </a:r>
            <a:r>
              <a:rPr lang="en-US" altLang="zh-CN" sz="2200" baseline="-25000" dirty="0" smtClean="0">
                <a:effectLst>
                  <a:outerShdw blurRad="38100" dist="38100" dir="2700000" algn="tl">
                    <a:srgbClr val="000000">
                      <a:alpha val="43137"/>
                    </a:srgbClr>
                  </a:outerShdw>
                </a:effectLst>
                <a:latin typeface="+mn-ea"/>
              </a:rPr>
              <a:t>2</a:t>
            </a:r>
            <a:r>
              <a:rPr lang="zh-CN" altLang="zh-CN" sz="2200" dirty="0">
                <a:effectLst>
                  <a:outerShdw blurRad="38100" dist="38100" dir="2700000" algn="tl">
                    <a:srgbClr val="000000">
                      <a:alpha val="43137"/>
                    </a:srgbClr>
                  </a:outerShdw>
                </a:effectLst>
                <a:latin typeface="+mn-ea"/>
              </a:rPr>
              <a:t>×</a:t>
            </a:r>
            <a:r>
              <a:rPr lang="en-US" altLang="zh-CN" sz="2200" dirty="0" smtClean="0">
                <a:effectLst>
                  <a:outerShdw blurRad="38100" dist="38100" dir="2700000" algn="tl">
                    <a:srgbClr val="000000">
                      <a:alpha val="43137"/>
                    </a:srgbClr>
                  </a:outerShdw>
                </a:effectLst>
                <a:latin typeface="+mn-ea"/>
              </a:rPr>
              <a:t>2</a:t>
            </a:r>
            <a:r>
              <a:rPr lang="en-US" altLang="zh-CN" sz="2200" baseline="30000" dirty="0" smtClean="0">
                <a:effectLst>
                  <a:outerShdw blurRad="38100" dist="38100" dir="2700000" algn="tl">
                    <a:srgbClr val="000000">
                      <a:alpha val="43137"/>
                    </a:srgbClr>
                  </a:outerShdw>
                </a:effectLst>
                <a:latin typeface="+mn-ea"/>
              </a:rPr>
              <a:t>-</a:t>
            </a:r>
            <a:r>
              <a:rPr lang="en-US" altLang="zh-CN" sz="2200" baseline="30000" dirty="0" smtClean="0">
                <a:solidFill>
                  <a:srgbClr val="FFC000"/>
                </a:solidFill>
                <a:effectLst>
                  <a:outerShdw blurRad="38100" dist="38100" dir="2700000" algn="tl">
                    <a:srgbClr val="000000">
                      <a:alpha val="43137"/>
                    </a:srgbClr>
                  </a:outerShdw>
                </a:effectLst>
                <a:latin typeface="+mn-ea"/>
              </a:rPr>
              <a:t>2</a:t>
            </a:r>
            <a:endParaRPr lang="en-US" altLang="zh-CN" sz="2200" baseline="30000" dirty="0">
              <a:solidFill>
                <a:srgbClr val="FFC000"/>
              </a:solidFill>
              <a:effectLst>
                <a:outerShdw blurRad="38100" dist="38100" dir="2700000" algn="tl">
                  <a:srgbClr val="000000">
                    <a:alpha val="43137"/>
                  </a:srgbClr>
                </a:outerShdw>
              </a:effectLst>
              <a:latin typeface="+mn-ea"/>
            </a:endParaRPr>
          </a:p>
          <a:p>
            <a:pPr marL="6350" lvl="1" indent="0" defTabSz="893763" eaLnBrk="1" hangingPunct="1">
              <a:buNone/>
              <a:defRPr/>
            </a:pPr>
            <a:r>
              <a:rPr lang="en-US" altLang="zh-CN" sz="2400" dirty="0" smtClean="0">
                <a:effectLst>
                  <a:outerShdw blurRad="38100" dist="38100" dir="2700000" algn="tl">
                    <a:srgbClr val="000000">
                      <a:alpha val="43137"/>
                    </a:srgbClr>
                  </a:outerShdw>
                </a:effectLst>
                <a:latin typeface="+mn-ea"/>
              </a:rPr>
              <a:t>(0.3)</a:t>
            </a:r>
            <a:r>
              <a:rPr lang="en-US" altLang="zh-CN" sz="2400" baseline="-25000" dirty="0" smtClean="0">
                <a:effectLst>
                  <a:outerShdw blurRad="38100" dist="38100" dir="2700000" algn="tl">
                    <a:srgbClr val="000000">
                      <a:alpha val="43137"/>
                    </a:srgbClr>
                  </a:outerShdw>
                </a:effectLst>
                <a:latin typeface="+mn-ea"/>
              </a:rPr>
              <a:t>10</a:t>
            </a:r>
            <a:r>
              <a:rPr lang="en-US" altLang="zh-CN" sz="2400" dirty="0">
                <a:effectLst>
                  <a:outerShdw blurRad="38100" dist="38100" dir="2700000" algn="tl">
                    <a:srgbClr val="000000">
                      <a:alpha val="43137"/>
                    </a:srgbClr>
                  </a:outerShdw>
                </a:effectLst>
                <a:latin typeface="+mn-ea"/>
              </a:rPr>
              <a:t>=(</a:t>
            </a:r>
            <a:r>
              <a:rPr lang="en-US" altLang="zh-CN" sz="2400" dirty="0" smtClean="0">
                <a:effectLst>
                  <a:outerShdw blurRad="38100" dist="38100" dir="2700000" algn="tl">
                    <a:srgbClr val="000000">
                      <a:alpha val="43137"/>
                    </a:srgbClr>
                  </a:outerShdw>
                </a:effectLst>
                <a:latin typeface="+mn-ea"/>
              </a:rPr>
              <a:t>0.0</a:t>
            </a:r>
            <a:r>
              <a:rPr lang="en-US" altLang="zh-CN" sz="2400" u="sng" dirty="0" smtClean="0">
                <a:effectLst>
                  <a:outerShdw blurRad="38100" dist="38100" dir="2700000" algn="tl">
                    <a:srgbClr val="000000">
                      <a:alpha val="43137"/>
                    </a:srgbClr>
                  </a:outerShdw>
                </a:effectLst>
                <a:latin typeface="+mn-ea"/>
              </a:rPr>
              <a:t>1001</a:t>
            </a:r>
            <a:r>
              <a:rPr lang="en-US" altLang="zh-CN" sz="2400" dirty="0" smtClean="0">
                <a:effectLst>
                  <a:outerShdw blurRad="38100" dist="38100" dir="2700000" algn="tl">
                    <a:srgbClr val="000000">
                      <a:alpha val="43137"/>
                    </a:srgbClr>
                  </a:outerShdw>
                </a:effectLst>
                <a:latin typeface="+mn-ea"/>
              </a:rPr>
              <a:t>1001...)</a:t>
            </a:r>
            <a:r>
              <a:rPr lang="en-US" altLang="zh-CN" sz="2400" baseline="-25000" dirty="0">
                <a:effectLst>
                  <a:outerShdw blurRad="38100" dist="38100" dir="2700000" algn="tl">
                    <a:srgbClr val="000000">
                      <a:alpha val="43137"/>
                    </a:srgbClr>
                  </a:outerShdw>
                </a:effectLst>
                <a:latin typeface="+mn-ea"/>
              </a:rPr>
              <a:t>2</a:t>
            </a:r>
            <a:r>
              <a:rPr lang="en-US" altLang="zh-CN" sz="2400" dirty="0">
                <a:effectLst>
                  <a:outerShdw blurRad="38100" dist="38100" dir="2700000" algn="tl">
                    <a:srgbClr val="000000">
                      <a:alpha val="43137"/>
                    </a:srgbClr>
                  </a:outerShdw>
                </a:effectLst>
                <a:latin typeface="+mn-ea"/>
              </a:rPr>
              <a:t> =(</a:t>
            </a:r>
            <a:r>
              <a:rPr lang="en-US" altLang="zh-CN" sz="2400" dirty="0" smtClean="0">
                <a:effectLst>
                  <a:outerShdw blurRad="38100" dist="38100" dir="2700000" algn="tl">
                    <a:srgbClr val="000000">
                      <a:alpha val="43137"/>
                    </a:srgbClr>
                  </a:outerShdw>
                </a:effectLst>
                <a:latin typeface="+mn-ea"/>
              </a:rPr>
              <a:t>1.</a:t>
            </a:r>
            <a:r>
              <a:rPr lang="en-US" altLang="zh-CN" sz="2400" u="sng" dirty="0" smtClean="0">
                <a:effectLst>
                  <a:outerShdw blurRad="38100" dist="38100" dir="2700000" algn="tl">
                    <a:srgbClr val="000000">
                      <a:alpha val="43137"/>
                    </a:srgbClr>
                  </a:outerShdw>
                </a:effectLst>
                <a:latin typeface="+mn-ea"/>
              </a:rPr>
              <a:t>0011</a:t>
            </a:r>
            <a:r>
              <a:rPr lang="en-US" altLang="zh-CN" sz="2400" dirty="0" smtClean="0">
                <a:effectLst>
                  <a:outerShdw blurRad="38100" dist="38100" dir="2700000" algn="tl">
                    <a:srgbClr val="000000">
                      <a:alpha val="43137"/>
                    </a:srgbClr>
                  </a:outerShdw>
                </a:effectLst>
                <a:latin typeface="+mn-ea"/>
              </a:rPr>
              <a:t>0011...)</a:t>
            </a:r>
            <a:r>
              <a:rPr lang="en-US" altLang="zh-CN" sz="2400" baseline="-25000" dirty="0">
                <a:effectLst>
                  <a:outerShdw blurRad="38100" dist="38100" dir="2700000" algn="tl">
                    <a:srgbClr val="000000">
                      <a:alpha val="43137"/>
                    </a:srgbClr>
                  </a:outerShdw>
                </a:effectLst>
                <a:latin typeface="+mn-ea"/>
              </a:rPr>
              <a:t>2</a:t>
            </a:r>
            <a:r>
              <a:rPr lang="zh-CN" altLang="zh-CN" sz="2400" dirty="0">
                <a:effectLst>
                  <a:outerShdw blurRad="38100" dist="38100" dir="2700000" algn="tl">
                    <a:srgbClr val="000000">
                      <a:alpha val="43137"/>
                    </a:srgbClr>
                  </a:outerShdw>
                </a:effectLst>
                <a:latin typeface="+mn-ea"/>
              </a:rPr>
              <a:t>×</a:t>
            </a:r>
            <a:r>
              <a:rPr lang="en-US" altLang="zh-CN" sz="2400" dirty="0" smtClean="0">
                <a:effectLst>
                  <a:outerShdw blurRad="38100" dist="38100" dir="2700000" algn="tl">
                    <a:srgbClr val="000000">
                      <a:alpha val="43137"/>
                    </a:srgbClr>
                  </a:outerShdw>
                </a:effectLst>
                <a:latin typeface="+mn-ea"/>
              </a:rPr>
              <a:t>2</a:t>
            </a:r>
            <a:r>
              <a:rPr lang="en-US" altLang="zh-CN" sz="2400" baseline="30000" dirty="0" smtClean="0">
                <a:effectLst>
                  <a:outerShdw blurRad="38100" dist="38100" dir="2700000" algn="tl">
                    <a:srgbClr val="000000">
                      <a:alpha val="43137"/>
                    </a:srgbClr>
                  </a:outerShdw>
                </a:effectLst>
                <a:latin typeface="+mn-ea"/>
              </a:rPr>
              <a:t>-2</a:t>
            </a:r>
            <a:endParaRPr lang="en-US" altLang="zh-CN" sz="2400" baseline="30000" dirty="0">
              <a:effectLst>
                <a:outerShdw blurRad="38100" dist="38100" dir="2700000" algn="tl">
                  <a:srgbClr val="000000">
                    <a:alpha val="43137"/>
                  </a:srgbClr>
                </a:outerShdw>
              </a:effectLst>
              <a:latin typeface="+mn-ea"/>
            </a:endParaRPr>
          </a:p>
          <a:p>
            <a:pPr marL="6350" lvl="1" indent="0" defTabSz="893763" eaLnBrk="1" hangingPunct="1">
              <a:buNone/>
              <a:defRPr/>
            </a:pPr>
            <a:r>
              <a:rPr lang="en-US" altLang="zh-CN" sz="2200" dirty="0">
                <a:effectLst>
                  <a:outerShdw blurRad="38100" dist="38100" dir="2700000" algn="tl">
                    <a:srgbClr val="000000">
                      <a:alpha val="43137"/>
                    </a:srgbClr>
                  </a:outerShdw>
                </a:effectLst>
                <a:latin typeface="+mn-ea"/>
              </a:rPr>
              <a:t>=(</a:t>
            </a:r>
            <a:r>
              <a:rPr lang="en-US" altLang="zh-CN" sz="2200" dirty="0" smtClean="0">
                <a:effectLst>
                  <a:outerShdw blurRad="38100" dist="38100" dir="2700000" algn="tl">
                    <a:srgbClr val="000000">
                      <a:alpha val="43137"/>
                    </a:srgbClr>
                  </a:outerShdw>
                </a:effectLst>
                <a:latin typeface="+mn-ea"/>
              </a:rPr>
              <a:t>1.</a:t>
            </a:r>
            <a:r>
              <a:rPr lang="en-US" altLang="zh-CN" sz="2200" u="sng" dirty="0" smtClean="0">
                <a:effectLst>
                  <a:outerShdw blurRad="38100" dist="38100" dir="2700000" algn="tl">
                    <a:srgbClr val="000000">
                      <a:alpha val="43137"/>
                    </a:srgbClr>
                  </a:outerShdw>
                </a:effectLst>
                <a:latin typeface="+mn-ea"/>
              </a:rPr>
              <a:t>0011</a:t>
            </a:r>
            <a:r>
              <a:rPr lang="en-US" altLang="zh-CN" sz="2200" dirty="0" smtClean="0">
                <a:effectLst>
                  <a:outerShdw blurRad="38100" dist="38100" dir="2700000" algn="tl">
                    <a:srgbClr val="000000">
                      <a:alpha val="43137"/>
                    </a:srgbClr>
                  </a:outerShdw>
                </a:effectLst>
                <a:latin typeface="+mn-ea"/>
              </a:rPr>
              <a:t>00110011001100110011001100110011001100110011</a:t>
            </a:r>
            <a:r>
              <a:rPr lang="en-US" altLang="zh-CN" sz="2200" u="sng" dirty="0" smtClean="0">
                <a:effectLst>
                  <a:outerShdw blurRad="38100" dist="38100" dir="2700000" algn="tl">
                    <a:srgbClr val="000000">
                      <a:alpha val="43137"/>
                    </a:srgbClr>
                  </a:outerShdw>
                </a:effectLst>
                <a:latin typeface="+mn-ea"/>
              </a:rPr>
              <a:t>0011</a:t>
            </a:r>
            <a:r>
              <a:rPr lang="en-US" altLang="zh-CN" sz="2200" dirty="0" smtClean="0">
                <a:effectLst>
                  <a:outerShdw blurRad="38100" dist="38100" dir="2700000" algn="tl">
                    <a:srgbClr val="000000">
                      <a:alpha val="43137"/>
                    </a:srgbClr>
                  </a:outerShdw>
                </a:effectLst>
                <a:latin typeface="+mn-ea"/>
              </a:rPr>
              <a:t>)</a:t>
            </a:r>
            <a:r>
              <a:rPr lang="en-US" altLang="zh-CN" sz="2200" baseline="-25000" dirty="0" smtClean="0">
                <a:effectLst>
                  <a:outerShdw blurRad="38100" dist="38100" dir="2700000" algn="tl">
                    <a:srgbClr val="000000">
                      <a:alpha val="43137"/>
                    </a:srgbClr>
                  </a:outerShdw>
                </a:effectLst>
                <a:latin typeface="+mn-ea"/>
              </a:rPr>
              <a:t>2</a:t>
            </a:r>
            <a:r>
              <a:rPr lang="zh-CN" altLang="zh-CN" sz="2200" dirty="0">
                <a:effectLst>
                  <a:outerShdw blurRad="38100" dist="38100" dir="2700000" algn="tl">
                    <a:srgbClr val="000000">
                      <a:alpha val="43137"/>
                    </a:srgbClr>
                  </a:outerShdw>
                </a:effectLst>
                <a:latin typeface="+mn-ea"/>
              </a:rPr>
              <a:t>×</a:t>
            </a:r>
            <a:r>
              <a:rPr lang="en-US" altLang="zh-CN" sz="2200" dirty="0" smtClean="0">
                <a:effectLst>
                  <a:outerShdw blurRad="38100" dist="38100" dir="2700000" algn="tl">
                    <a:srgbClr val="000000">
                      <a:alpha val="43137"/>
                    </a:srgbClr>
                  </a:outerShdw>
                </a:effectLst>
                <a:latin typeface="+mn-ea"/>
              </a:rPr>
              <a:t>2</a:t>
            </a:r>
            <a:r>
              <a:rPr lang="en-US" altLang="zh-CN" sz="2200" baseline="30000" dirty="0" smtClean="0">
                <a:effectLst>
                  <a:outerShdw blurRad="38100" dist="38100" dir="2700000" algn="tl">
                    <a:srgbClr val="000000">
                      <a:alpha val="43137"/>
                    </a:srgbClr>
                  </a:outerShdw>
                </a:effectLst>
                <a:latin typeface="+mn-ea"/>
              </a:rPr>
              <a:t>-2</a:t>
            </a:r>
            <a:endParaRPr lang="en-US" altLang="zh-CN" sz="2200" dirty="0" smtClean="0">
              <a:effectLst>
                <a:outerShdw blurRad="38100" dist="38100" dir="2700000" algn="tl">
                  <a:srgbClr val="000000">
                    <a:alpha val="43137"/>
                  </a:srgbClr>
                </a:outerShdw>
              </a:effectLst>
              <a:latin typeface="+mn-ea"/>
            </a:endParaRPr>
          </a:p>
          <a:p>
            <a:pPr marL="349250" lvl="1" indent="-342900" defTabSz="893763" eaLnBrk="1" hangingPunct="1">
              <a:defRPr/>
            </a:pPr>
            <a:r>
              <a:rPr lang="en-US" altLang="zh-CN" sz="2200" dirty="0" smtClean="0">
                <a:solidFill>
                  <a:srgbClr val="FFC000"/>
                </a:solidFill>
              </a:rPr>
              <a:t>0.1</a:t>
            </a:r>
            <a:r>
              <a:rPr lang="zh-CN" altLang="en-US" sz="2200" dirty="0" smtClean="0">
                <a:solidFill>
                  <a:srgbClr val="FFC000"/>
                </a:solidFill>
              </a:rPr>
              <a:t>、</a:t>
            </a:r>
            <a:r>
              <a:rPr lang="en-US" altLang="zh-CN" sz="2200" dirty="0" smtClean="0">
                <a:solidFill>
                  <a:srgbClr val="FFC000"/>
                </a:solidFill>
              </a:rPr>
              <a:t>0.2</a:t>
            </a:r>
            <a:r>
              <a:rPr lang="zh-CN" altLang="en-US" sz="2200" dirty="0" smtClean="0">
                <a:solidFill>
                  <a:srgbClr val="FFC000"/>
                </a:solidFill>
              </a:rPr>
              <a:t>、</a:t>
            </a:r>
            <a:r>
              <a:rPr lang="en-US" altLang="zh-CN" sz="2200" dirty="0" smtClean="0">
                <a:solidFill>
                  <a:srgbClr val="FFC000"/>
                </a:solidFill>
              </a:rPr>
              <a:t>0.3</a:t>
            </a:r>
            <a:r>
              <a:rPr lang="zh-CN" altLang="en-US" sz="2200" dirty="0" smtClean="0">
                <a:solidFill>
                  <a:srgbClr val="FFC000"/>
                </a:solidFill>
              </a:rPr>
              <a:t>在计算机中存储的是它们的近似值！</a:t>
            </a:r>
            <a:endParaRPr lang="en-US" altLang="zh-CN" sz="2200" dirty="0" smtClean="0">
              <a:solidFill>
                <a:srgbClr val="FFC000"/>
              </a:solidFill>
            </a:endParaRPr>
          </a:p>
          <a:p>
            <a:pPr marL="6350" lvl="1" indent="0" defTabSz="893763" eaLnBrk="1" hangingPunct="1">
              <a:buNone/>
              <a:defRPr/>
            </a:pPr>
            <a:r>
              <a:rPr lang="en-US" altLang="zh-CN" sz="2400" u="sng" dirty="0" smtClean="0">
                <a:effectLst>
                  <a:outerShdw blurRad="38100" dist="38100" dir="2700000" algn="tl">
                    <a:srgbClr val="000000">
                      <a:alpha val="43137"/>
                    </a:srgbClr>
                  </a:outerShdw>
                </a:effectLst>
                <a:latin typeface="+mn-ea"/>
              </a:rPr>
              <a:t>(0.1)</a:t>
            </a:r>
            <a:r>
              <a:rPr lang="en-US" altLang="zh-CN" sz="2400" u="sng" baseline="-25000" dirty="0" smtClean="0">
                <a:effectLst>
                  <a:outerShdw blurRad="38100" dist="38100" dir="2700000" algn="tl">
                    <a:srgbClr val="000000">
                      <a:alpha val="43137"/>
                    </a:srgbClr>
                  </a:outerShdw>
                </a:effectLst>
                <a:latin typeface="+mn-ea"/>
              </a:rPr>
              <a:t>10</a:t>
            </a:r>
            <a:r>
              <a:rPr lang="en-US" altLang="zh-CN" sz="2400" u="sng" dirty="0" smtClean="0">
                <a:effectLst>
                  <a:outerShdw blurRad="38100" dist="38100" dir="2700000" algn="tl">
                    <a:srgbClr val="000000">
                      <a:alpha val="43137"/>
                    </a:srgbClr>
                  </a:outerShdw>
                </a:effectLst>
                <a:latin typeface="+mn-ea"/>
              </a:rPr>
              <a:t>+(0.2)</a:t>
            </a:r>
            <a:r>
              <a:rPr lang="en-US" altLang="zh-CN" sz="2400" u="sng" baseline="-25000" dirty="0" smtClean="0">
                <a:effectLst>
                  <a:outerShdw blurRad="38100" dist="38100" dir="2700000" algn="tl">
                    <a:srgbClr val="000000">
                      <a:alpha val="43137"/>
                    </a:srgbClr>
                  </a:outerShdw>
                </a:effectLst>
                <a:latin typeface="+mn-ea"/>
              </a:rPr>
              <a:t>10</a:t>
            </a:r>
            <a:endParaRPr lang="en-US" altLang="zh-CN" sz="2400" u="sng" baseline="30000" dirty="0">
              <a:effectLst>
                <a:outerShdw blurRad="38100" dist="38100" dir="2700000" algn="tl">
                  <a:srgbClr val="000000">
                    <a:alpha val="43137"/>
                  </a:srgbClr>
                </a:outerShdw>
              </a:effectLst>
              <a:latin typeface="+mn-ea"/>
            </a:endParaRPr>
          </a:p>
          <a:p>
            <a:pPr marL="6350" lvl="1" indent="0" defTabSz="893763" eaLnBrk="1" hangingPunct="1">
              <a:buNone/>
              <a:defRPr/>
            </a:pPr>
            <a:r>
              <a:rPr lang="en-US" altLang="zh-CN" sz="2200" dirty="0" smtClean="0">
                <a:effectLst>
                  <a:outerShdw blurRad="38100" dist="38100" dir="2700000" algn="tl">
                    <a:srgbClr val="000000">
                      <a:alpha val="43137"/>
                    </a:srgbClr>
                  </a:outerShdw>
                </a:effectLst>
                <a:latin typeface="+mn-ea"/>
              </a:rPr>
              <a:t>=(1.0011001100110011001100110011001100110011001100110</a:t>
            </a:r>
            <a:r>
              <a:rPr lang="en-US" altLang="zh-CN" sz="2200" dirty="0" smtClean="0">
                <a:solidFill>
                  <a:srgbClr val="FFC000"/>
                </a:solidFill>
                <a:effectLst>
                  <a:outerShdw blurRad="38100" dist="38100" dir="2700000" algn="tl">
                    <a:srgbClr val="000000">
                      <a:alpha val="43137"/>
                    </a:srgbClr>
                  </a:outerShdw>
                </a:effectLst>
                <a:latin typeface="+mn-ea"/>
              </a:rPr>
              <a:t>100</a:t>
            </a:r>
            <a:r>
              <a:rPr lang="en-US" altLang="zh-CN" sz="2200" dirty="0" smtClean="0">
                <a:effectLst>
                  <a:outerShdw blurRad="38100" dist="38100" dir="2700000" algn="tl">
                    <a:srgbClr val="000000">
                      <a:alpha val="43137"/>
                    </a:srgbClr>
                  </a:outerShdw>
                </a:effectLst>
                <a:latin typeface="+mn-ea"/>
              </a:rPr>
              <a:t>)</a:t>
            </a:r>
            <a:r>
              <a:rPr lang="en-US" altLang="zh-CN" sz="2200" baseline="-25000" dirty="0" smtClean="0">
                <a:effectLst>
                  <a:outerShdw blurRad="38100" dist="38100" dir="2700000" algn="tl">
                    <a:srgbClr val="000000">
                      <a:alpha val="43137"/>
                    </a:srgbClr>
                  </a:outerShdw>
                </a:effectLst>
                <a:latin typeface="+mn-ea"/>
              </a:rPr>
              <a:t>2</a:t>
            </a:r>
            <a:r>
              <a:rPr lang="zh-CN" altLang="zh-CN" sz="2200" dirty="0">
                <a:effectLst>
                  <a:outerShdw blurRad="38100" dist="38100" dir="2700000" algn="tl">
                    <a:srgbClr val="000000">
                      <a:alpha val="43137"/>
                    </a:srgbClr>
                  </a:outerShdw>
                </a:effectLst>
                <a:latin typeface="+mn-ea"/>
              </a:rPr>
              <a:t>×</a:t>
            </a:r>
            <a:r>
              <a:rPr lang="en-US" altLang="zh-CN" sz="2200" dirty="0">
                <a:effectLst>
                  <a:outerShdw blurRad="38100" dist="38100" dir="2700000" algn="tl">
                    <a:srgbClr val="000000">
                      <a:alpha val="43137"/>
                    </a:srgbClr>
                  </a:outerShdw>
                </a:effectLst>
                <a:latin typeface="+mn-ea"/>
              </a:rPr>
              <a:t>2</a:t>
            </a:r>
            <a:r>
              <a:rPr lang="en-US" altLang="zh-CN" sz="2200" baseline="30000" dirty="0">
                <a:effectLst>
                  <a:outerShdw blurRad="38100" dist="38100" dir="2700000" algn="tl">
                    <a:srgbClr val="000000">
                      <a:alpha val="43137"/>
                    </a:srgbClr>
                  </a:outerShdw>
                </a:effectLst>
                <a:latin typeface="+mn-ea"/>
              </a:rPr>
              <a:t>-2</a:t>
            </a:r>
          </a:p>
          <a:p>
            <a:pPr marL="349250" lvl="1" indent="-342900" defTabSz="893763" eaLnBrk="1" hangingPunct="1">
              <a:defRPr/>
            </a:pPr>
            <a:endParaRPr lang="zh-CN" altLang="en-US" dirty="0"/>
          </a:p>
        </p:txBody>
      </p:sp>
      <p:sp>
        <p:nvSpPr>
          <p:cNvPr id="4" name="上箭头标注 3"/>
          <p:cNvSpPr/>
          <p:nvPr/>
        </p:nvSpPr>
        <p:spPr>
          <a:xfrm>
            <a:off x="7308304" y="2924944"/>
            <a:ext cx="1274440" cy="597550"/>
          </a:xfrm>
          <a:prstGeom prst="upArrowCallou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accent4">
                    <a:lumMod val="10000"/>
                  </a:schemeClr>
                </a:solidFill>
              </a:rPr>
              <a:t>截断时有</a:t>
            </a:r>
            <a:r>
              <a:rPr lang="zh-CN" altLang="en-US" sz="1400" dirty="0">
                <a:solidFill>
                  <a:schemeClr val="accent4">
                    <a:lumMod val="10000"/>
                  </a:schemeClr>
                </a:solidFill>
              </a:rPr>
              <a:t>进位</a:t>
            </a:r>
            <a:r>
              <a:rPr lang="zh-CN" altLang="en-US" sz="1400" dirty="0" smtClean="0">
                <a:solidFill>
                  <a:schemeClr val="accent4">
                    <a:lumMod val="10000"/>
                  </a:schemeClr>
                </a:solidFill>
              </a:rPr>
              <a:t>！</a:t>
            </a:r>
            <a:endParaRPr lang="zh-CN" altLang="en-US" sz="1400" dirty="0">
              <a:solidFill>
                <a:schemeClr val="accent4">
                  <a:lumMod val="10000"/>
                </a:schemeClr>
              </a:solidFill>
            </a:endParaRPr>
          </a:p>
        </p:txBody>
      </p:sp>
      <p:sp>
        <p:nvSpPr>
          <p:cNvPr id="5" name="上箭头标注 4"/>
          <p:cNvSpPr/>
          <p:nvPr/>
        </p:nvSpPr>
        <p:spPr>
          <a:xfrm>
            <a:off x="7308304" y="4149080"/>
            <a:ext cx="1274440" cy="525542"/>
          </a:xfrm>
          <a:prstGeom prst="upArrowCallou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accent4">
                    <a:lumMod val="10000"/>
                  </a:schemeClr>
                </a:solidFill>
              </a:rPr>
              <a:t>截断时有进位！</a:t>
            </a:r>
            <a:endParaRPr lang="zh-CN" altLang="en-US" sz="1400" dirty="0">
              <a:solidFill>
                <a:schemeClr val="accent4">
                  <a:lumMod val="10000"/>
                </a:schemeClr>
              </a:solidFill>
            </a:endParaRPr>
          </a:p>
        </p:txBody>
      </p:sp>
      <p:sp>
        <p:nvSpPr>
          <p:cNvPr id="2" name="文本框 1"/>
          <p:cNvSpPr txBox="1"/>
          <p:nvPr/>
        </p:nvSpPr>
        <p:spPr>
          <a:xfrm>
            <a:off x="7475934" y="2226350"/>
            <a:ext cx="1128514" cy="338554"/>
          </a:xfrm>
          <a:prstGeom prst="rect">
            <a:avLst/>
          </a:prstGeom>
          <a:solidFill>
            <a:schemeClr val="bg2">
              <a:lumMod val="60000"/>
              <a:lumOff val="40000"/>
            </a:schemeClr>
          </a:solidFill>
        </p:spPr>
        <p:txBody>
          <a:bodyPr wrap="none" lIns="0" tIns="0" rIns="0" bIns="0" rtlCol="0">
            <a:spAutoFit/>
          </a:bodyPr>
          <a:lstStyle/>
          <a:p>
            <a:r>
              <a:rPr lang="en-US" altLang="zh-CN" sz="2200" u="sng" dirty="0" smtClean="0">
                <a:latin typeface="+mn-ea"/>
                <a:ea typeface="+mn-ea"/>
              </a:rPr>
              <a:t>1001</a:t>
            </a:r>
            <a:r>
              <a:rPr lang="en-US" altLang="zh-CN" sz="2200" dirty="0" smtClean="0">
                <a:solidFill>
                  <a:srgbClr val="FFC000"/>
                </a:solidFill>
                <a:latin typeface="+mn-ea"/>
                <a:ea typeface="+mn-ea"/>
              </a:rPr>
              <a:t>1</a:t>
            </a:r>
            <a:r>
              <a:rPr lang="en-US" altLang="zh-CN" sz="2200" dirty="0" smtClean="0">
                <a:latin typeface="+mn-ea"/>
                <a:ea typeface="+mn-ea"/>
              </a:rPr>
              <a:t>001</a:t>
            </a:r>
            <a:endParaRPr lang="zh-CN" altLang="en-US" sz="2200" dirty="0">
              <a:latin typeface="+mn-ea"/>
              <a:ea typeface="+mn-ea"/>
            </a:endParaRPr>
          </a:p>
        </p:txBody>
      </p:sp>
      <p:sp>
        <p:nvSpPr>
          <p:cNvPr id="6" name="文本框 5"/>
          <p:cNvSpPr txBox="1"/>
          <p:nvPr/>
        </p:nvSpPr>
        <p:spPr>
          <a:xfrm>
            <a:off x="7475934" y="3522494"/>
            <a:ext cx="1128514" cy="338554"/>
          </a:xfrm>
          <a:prstGeom prst="rect">
            <a:avLst/>
          </a:prstGeom>
          <a:solidFill>
            <a:schemeClr val="bg2">
              <a:lumMod val="60000"/>
              <a:lumOff val="40000"/>
            </a:schemeClr>
          </a:solidFill>
        </p:spPr>
        <p:txBody>
          <a:bodyPr wrap="none" lIns="0" tIns="0" rIns="0" bIns="0" rtlCol="0">
            <a:spAutoFit/>
          </a:bodyPr>
          <a:lstStyle/>
          <a:p>
            <a:r>
              <a:rPr lang="en-US" altLang="zh-CN" sz="2200" u="sng" dirty="0" smtClean="0">
                <a:latin typeface="+mn-ea"/>
                <a:ea typeface="+mn-ea"/>
              </a:rPr>
              <a:t>1001</a:t>
            </a:r>
            <a:r>
              <a:rPr lang="en-US" altLang="zh-CN" sz="2200" dirty="0" smtClean="0">
                <a:solidFill>
                  <a:srgbClr val="FFC000"/>
                </a:solidFill>
                <a:latin typeface="+mn-ea"/>
                <a:ea typeface="+mn-ea"/>
              </a:rPr>
              <a:t>1</a:t>
            </a:r>
            <a:r>
              <a:rPr lang="en-US" altLang="zh-CN" sz="2200" dirty="0" smtClean="0">
                <a:latin typeface="+mn-ea"/>
                <a:ea typeface="+mn-ea"/>
              </a:rPr>
              <a:t>001</a:t>
            </a:r>
            <a:endParaRPr lang="zh-CN" altLang="en-US" sz="2200" dirty="0">
              <a:latin typeface="+mn-ea"/>
              <a:ea typeface="+mn-ea"/>
            </a:endParaRPr>
          </a:p>
        </p:txBody>
      </p:sp>
      <p:sp>
        <p:nvSpPr>
          <p:cNvPr id="7" name="上箭头标注 6"/>
          <p:cNvSpPr/>
          <p:nvPr/>
        </p:nvSpPr>
        <p:spPr>
          <a:xfrm>
            <a:off x="7236296" y="5423738"/>
            <a:ext cx="1440160" cy="597550"/>
          </a:xfrm>
          <a:prstGeom prst="upArrowCallou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accent4">
                    <a:lumMod val="10000"/>
                  </a:schemeClr>
                </a:solidFill>
              </a:rPr>
              <a:t>截断时没有</a:t>
            </a:r>
            <a:r>
              <a:rPr lang="zh-CN" altLang="en-US" sz="1400" dirty="0">
                <a:solidFill>
                  <a:schemeClr val="accent4">
                    <a:lumMod val="10000"/>
                  </a:schemeClr>
                </a:solidFill>
              </a:rPr>
              <a:t>进位</a:t>
            </a:r>
            <a:r>
              <a:rPr lang="zh-CN" altLang="en-US" sz="1400" dirty="0" smtClean="0">
                <a:solidFill>
                  <a:schemeClr val="accent4">
                    <a:lumMod val="10000"/>
                  </a:schemeClr>
                </a:solidFill>
              </a:rPr>
              <a:t>！</a:t>
            </a:r>
            <a:endParaRPr lang="zh-CN" altLang="en-US" sz="1400" dirty="0">
              <a:solidFill>
                <a:schemeClr val="accent4">
                  <a:lumMod val="10000"/>
                </a:schemeClr>
              </a:solidFill>
            </a:endParaRPr>
          </a:p>
        </p:txBody>
      </p:sp>
      <p:sp>
        <p:nvSpPr>
          <p:cNvPr id="8" name="文本框 7"/>
          <p:cNvSpPr txBox="1"/>
          <p:nvPr/>
        </p:nvSpPr>
        <p:spPr>
          <a:xfrm>
            <a:off x="7475934" y="4725144"/>
            <a:ext cx="1128514" cy="338554"/>
          </a:xfrm>
          <a:prstGeom prst="rect">
            <a:avLst/>
          </a:prstGeom>
          <a:solidFill>
            <a:schemeClr val="bg2">
              <a:lumMod val="60000"/>
              <a:lumOff val="40000"/>
            </a:schemeClr>
          </a:solidFill>
        </p:spPr>
        <p:txBody>
          <a:bodyPr wrap="none" lIns="0" tIns="0" rIns="0" bIns="0" rtlCol="0">
            <a:spAutoFit/>
          </a:bodyPr>
          <a:lstStyle/>
          <a:p>
            <a:r>
              <a:rPr lang="en-US" altLang="zh-CN" sz="2200" u="sng" dirty="0" smtClean="0">
                <a:latin typeface="+mn-ea"/>
                <a:ea typeface="+mn-ea"/>
              </a:rPr>
              <a:t>0011</a:t>
            </a:r>
            <a:r>
              <a:rPr lang="en-US" altLang="zh-CN" sz="2200" dirty="0" smtClean="0">
                <a:solidFill>
                  <a:srgbClr val="FFC000"/>
                </a:solidFill>
                <a:latin typeface="+mn-ea"/>
                <a:ea typeface="+mn-ea"/>
              </a:rPr>
              <a:t>0</a:t>
            </a:r>
            <a:r>
              <a:rPr lang="en-US" altLang="zh-CN" sz="2200" dirty="0" smtClean="0">
                <a:latin typeface="+mn-ea"/>
                <a:ea typeface="+mn-ea"/>
              </a:rPr>
              <a:t>011</a:t>
            </a:r>
            <a:endParaRPr lang="zh-CN" altLang="en-US" sz="2200" dirty="0">
              <a:latin typeface="+mn-ea"/>
              <a:ea typeface="+mn-ea"/>
            </a:endParaRPr>
          </a:p>
        </p:txBody>
      </p:sp>
    </p:spTree>
    <p:extLst>
      <p:ext uri="{BB962C8B-B14F-4D97-AF65-F5344CB8AC3E}">
        <p14:creationId xmlns:p14="http://schemas.microsoft.com/office/powerpoint/2010/main" val="3218169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5"/>
                                        </p:tgtEl>
                                        <p:attrNameLst>
                                          <p:attrName>ppt_x</p:attrName>
                                        </p:attrNameLst>
                                      </p:cBhvr>
                                      <p:tavLst>
                                        <p:tav tm="0">
                                          <p:val>
                                            <p:strVal val="ppt_x"/>
                                          </p:val>
                                        </p:tav>
                                        <p:tav tm="100000">
                                          <p:val>
                                            <p:strVal val="ppt_x"/>
                                          </p:val>
                                        </p:tav>
                                      </p:tavLst>
                                    </p:anim>
                                    <p:anim calcmode="lin" valueType="num">
                                      <p:cBhvr additive="base">
                                        <p:cTn id="11" dur="500"/>
                                        <p:tgtEl>
                                          <p:spTgt spid="5"/>
                                        </p:tgtEl>
                                        <p:attrNameLst>
                                          <p:attrName>ppt_y</p:attrName>
                                        </p:attrNameLst>
                                      </p:cBhvr>
                                      <p:tavLst>
                                        <p:tav tm="0">
                                          <p:val>
                                            <p:strVal val="ppt_y"/>
                                          </p:val>
                                        </p:tav>
                                        <p:tav tm="100000">
                                          <p:val>
                                            <p:strVal val="1+ppt_h/2"/>
                                          </p:val>
                                        </p:tav>
                                      </p:tavLst>
                                    </p:anim>
                                    <p:set>
                                      <p:cBhvr>
                                        <p:cTn id="12" dur="1" fill="hold">
                                          <p:stCondLst>
                                            <p:cond delay="499"/>
                                          </p:stCondLst>
                                        </p:cTn>
                                        <p:tgtEl>
                                          <p:spTgt spid="5"/>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2"/>
                                        </p:tgtEl>
                                        <p:attrNameLst>
                                          <p:attrName>ppt_x</p:attrName>
                                        </p:attrNameLst>
                                      </p:cBhvr>
                                      <p:tavLst>
                                        <p:tav tm="0">
                                          <p:val>
                                            <p:strVal val="ppt_x"/>
                                          </p:val>
                                        </p:tav>
                                        <p:tav tm="100000">
                                          <p:val>
                                            <p:strVal val="ppt_x"/>
                                          </p:val>
                                        </p:tav>
                                      </p:tavLst>
                                    </p:anim>
                                    <p:anim calcmode="lin" valueType="num">
                                      <p:cBhvr additive="base">
                                        <p:cTn id="15" dur="500"/>
                                        <p:tgtEl>
                                          <p:spTgt spid="2"/>
                                        </p:tgtEl>
                                        <p:attrNameLst>
                                          <p:attrName>ppt_y</p:attrName>
                                        </p:attrNameLst>
                                      </p:cBhvr>
                                      <p:tavLst>
                                        <p:tav tm="0">
                                          <p:val>
                                            <p:strVal val="ppt_y"/>
                                          </p:val>
                                        </p:tav>
                                        <p:tav tm="100000">
                                          <p:val>
                                            <p:strVal val="1+ppt_h/2"/>
                                          </p:val>
                                        </p:tav>
                                      </p:tavLst>
                                    </p:anim>
                                    <p:set>
                                      <p:cBhvr>
                                        <p:cTn id="16" dur="1" fill="hold">
                                          <p:stCondLst>
                                            <p:cond delay="499"/>
                                          </p:stCondLst>
                                        </p:cTn>
                                        <p:tgtEl>
                                          <p:spTgt spid="2"/>
                                        </p:tgtEl>
                                        <p:attrNameLst>
                                          <p:attrName>style.visibility</p:attrName>
                                        </p:attrNameLst>
                                      </p:cBhvr>
                                      <p:to>
                                        <p:strVal val="hidden"/>
                                      </p:to>
                                    </p:set>
                                  </p:childTnLst>
                                </p:cTn>
                              </p:par>
                              <p:par>
                                <p:cTn id="17" presetID="2" presetClass="exit" presetSubtype="4" fill="hold" grpId="0" nodeType="withEffect">
                                  <p:stCondLst>
                                    <p:cond delay="0"/>
                                  </p:stCondLst>
                                  <p:childTnLst>
                                    <p:anim calcmode="lin" valueType="num">
                                      <p:cBhvr additive="base">
                                        <p:cTn id="18" dur="500"/>
                                        <p:tgtEl>
                                          <p:spTgt spid="6"/>
                                        </p:tgtEl>
                                        <p:attrNameLst>
                                          <p:attrName>ppt_x</p:attrName>
                                        </p:attrNameLst>
                                      </p:cBhvr>
                                      <p:tavLst>
                                        <p:tav tm="0">
                                          <p:val>
                                            <p:strVal val="ppt_x"/>
                                          </p:val>
                                        </p:tav>
                                        <p:tav tm="100000">
                                          <p:val>
                                            <p:strVal val="ppt_x"/>
                                          </p:val>
                                        </p:tav>
                                      </p:tavLst>
                                    </p:anim>
                                    <p:anim calcmode="lin" valueType="num">
                                      <p:cBhvr additive="base">
                                        <p:cTn id="19" dur="500"/>
                                        <p:tgtEl>
                                          <p:spTgt spid="6"/>
                                        </p:tgtEl>
                                        <p:attrNameLst>
                                          <p:attrName>ppt_y</p:attrName>
                                        </p:attrNameLst>
                                      </p:cBhvr>
                                      <p:tavLst>
                                        <p:tav tm="0">
                                          <p:val>
                                            <p:strVal val="ppt_y"/>
                                          </p:val>
                                        </p:tav>
                                        <p:tav tm="100000">
                                          <p:val>
                                            <p:strVal val="1+ppt_h/2"/>
                                          </p:val>
                                        </p:tav>
                                      </p:tavLst>
                                    </p:anim>
                                    <p:set>
                                      <p:cBhvr>
                                        <p:cTn id="20" dur="1" fill="hold">
                                          <p:stCondLst>
                                            <p:cond delay="499"/>
                                          </p:stCondLst>
                                        </p:cTn>
                                        <p:tgtEl>
                                          <p:spTgt spid="6"/>
                                        </p:tgtEl>
                                        <p:attrNameLst>
                                          <p:attrName>style.visibility</p:attrName>
                                        </p:attrNameLst>
                                      </p:cBhvr>
                                      <p:to>
                                        <p:strVal val="hidden"/>
                                      </p:to>
                                    </p:set>
                                  </p:childTnLst>
                                </p:cTn>
                              </p:par>
                              <p:par>
                                <p:cTn id="21" presetID="2" presetClass="exit" presetSubtype="4" fill="hold" grpId="0" nodeType="withEffect">
                                  <p:stCondLst>
                                    <p:cond delay="0"/>
                                  </p:stCondLst>
                                  <p:childTnLst>
                                    <p:anim calcmode="lin" valueType="num">
                                      <p:cBhvr additive="base">
                                        <p:cTn id="22" dur="500"/>
                                        <p:tgtEl>
                                          <p:spTgt spid="7"/>
                                        </p:tgtEl>
                                        <p:attrNameLst>
                                          <p:attrName>ppt_x</p:attrName>
                                        </p:attrNameLst>
                                      </p:cBhvr>
                                      <p:tavLst>
                                        <p:tav tm="0">
                                          <p:val>
                                            <p:strVal val="ppt_x"/>
                                          </p:val>
                                        </p:tav>
                                        <p:tav tm="100000">
                                          <p:val>
                                            <p:strVal val="ppt_x"/>
                                          </p:val>
                                        </p:tav>
                                      </p:tavLst>
                                    </p:anim>
                                    <p:anim calcmode="lin" valueType="num">
                                      <p:cBhvr additive="base">
                                        <p:cTn id="23" dur="500"/>
                                        <p:tgtEl>
                                          <p:spTgt spid="7"/>
                                        </p:tgtEl>
                                        <p:attrNameLst>
                                          <p:attrName>ppt_y</p:attrName>
                                        </p:attrNameLst>
                                      </p:cBhvr>
                                      <p:tavLst>
                                        <p:tav tm="0">
                                          <p:val>
                                            <p:strVal val="ppt_y"/>
                                          </p:val>
                                        </p:tav>
                                        <p:tav tm="100000">
                                          <p:val>
                                            <p:strVal val="1+ppt_h/2"/>
                                          </p:val>
                                        </p:tav>
                                      </p:tavLst>
                                    </p:anim>
                                    <p:set>
                                      <p:cBhvr>
                                        <p:cTn id="24" dur="1" fill="hold">
                                          <p:stCondLst>
                                            <p:cond delay="499"/>
                                          </p:stCondLst>
                                        </p:cTn>
                                        <p:tgtEl>
                                          <p:spTgt spid="7"/>
                                        </p:tgtEl>
                                        <p:attrNameLst>
                                          <p:attrName>style.visibility</p:attrName>
                                        </p:attrNameLst>
                                      </p:cBhvr>
                                      <p:to>
                                        <p:strVal val="hidden"/>
                                      </p:to>
                                    </p:set>
                                  </p:childTnLst>
                                </p:cTn>
                              </p:par>
                              <p:par>
                                <p:cTn id="25" presetID="2" presetClass="exit" presetSubtype="4" fill="hold" grpId="0" nodeType="withEffect">
                                  <p:stCondLst>
                                    <p:cond delay="0"/>
                                  </p:stCondLst>
                                  <p:childTnLst>
                                    <p:anim calcmode="lin" valueType="num">
                                      <p:cBhvr additive="base">
                                        <p:cTn id="26" dur="500"/>
                                        <p:tgtEl>
                                          <p:spTgt spid="8"/>
                                        </p:tgtEl>
                                        <p:attrNameLst>
                                          <p:attrName>ppt_x</p:attrName>
                                        </p:attrNameLst>
                                      </p:cBhvr>
                                      <p:tavLst>
                                        <p:tav tm="0">
                                          <p:val>
                                            <p:strVal val="ppt_x"/>
                                          </p:val>
                                        </p:tav>
                                        <p:tav tm="100000">
                                          <p:val>
                                            <p:strVal val="ppt_x"/>
                                          </p:val>
                                        </p:tav>
                                      </p:tavLst>
                                    </p:anim>
                                    <p:anim calcmode="lin" valueType="num">
                                      <p:cBhvr additive="base">
                                        <p:cTn id="27" dur="500"/>
                                        <p:tgtEl>
                                          <p:spTgt spid="8"/>
                                        </p:tgtEl>
                                        <p:attrNameLst>
                                          <p:attrName>ppt_y</p:attrName>
                                        </p:attrNameLst>
                                      </p:cBhvr>
                                      <p:tavLst>
                                        <p:tav tm="0">
                                          <p:val>
                                            <p:strVal val="ppt_y"/>
                                          </p:val>
                                        </p:tav>
                                        <p:tav tm="100000">
                                          <p:val>
                                            <p:strVal val="1+ppt_h/2"/>
                                          </p:val>
                                        </p:tav>
                                      </p:tavLst>
                                    </p:anim>
                                    <p:set>
                                      <p:cBhvr>
                                        <p:cTn id="28" dur="1" fill="hold">
                                          <p:stCondLst>
                                            <p:cond delay="499"/>
                                          </p:stCondLst>
                                        </p:cTn>
                                        <p:tgtEl>
                                          <p:spTgt spid="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anim calcmode="lin" valueType="num">
                                      <p:cBhvr additive="base">
                                        <p:cTn id="4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43" presetID="2" presetClass="exit" presetSubtype="4" fill="hold" nodeType="withEffect">
                                  <p:stCondLst>
                                    <p:cond delay="0"/>
                                  </p:stCondLst>
                                  <p:childTnLst>
                                    <p:anim calcmode="lin" valueType="num">
                                      <p:cBhvr additive="base">
                                        <p:cTn id="44" dur="500"/>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5" dur="500"/>
                                        <p:tgtEl>
                                          <p:spTgt spid="3">
                                            <p:txEl>
                                              <p:pRg st="12" end="12"/>
                                            </p:txEl>
                                          </p:spTgt>
                                        </p:tgtEl>
                                        <p:attrNameLst>
                                          <p:attrName>ppt_y</p:attrName>
                                        </p:attrNameLst>
                                      </p:cBhvr>
                                      <p:tavLst>
                                        <p:tav tm="0">
                                          <p:val>
                                            <p:strVal val="ppt_y"/>
                                          </p:val>
                                        </p:tav>
                                        <p:tav tm="100000">
                                          <p:val>
                                            <p:strVal val="1+ppt_h/2"/>
                                          </p:val>
                                        </p:tav>
                                      </p:tavLst>
                                    </p:anim>
                                    <p:set>
                                      <p:cBhvr>
                                        <p:cTn id="46" dur="1" fill="hold">
                                          <p:stCondLst>
                                            <p:cond delay="499"/>
                                          </p:stCondLst>
                                        </p:cTn>
                                        <p:tgtEl>
                                          <p:spTgt spid="3">
                                            <p:txEl>
                                              <p:pRg st="12" end="12"/>
                                            </p:txEl>
                                          </p:spTgt>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anim calcmode="lin" valueType="num">
                                      <p:cBhvr additive="base">
                                        <p:cTn id="5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53" presetID="2" presetClass="exit" presetSubtype="4" fill="hold" nodeType="withEffect">
                                  <p:stCondLst>
                                    <p:cond delay="0"/>
                                  </p:stCondLst>
                                  <p:childTnLst>
                                    <p:anim calcmode="lin" valueType="num">
                                      <p:cBhvr additive="base">
                                        <p:cTn id="54" dur="500"/>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5" dur="500"/>
                                        <p:tgtEl>
                                          <p:spTgt spid="3">
                                            <p:txEl>
                                              <p:pRg st="5" end="5"/>
                                            </p:txEl>
                                          </p:spTgt>
                                        </p:tgtEl>
                                        <p:attrNameLst>
                                          <p:attrName>ppt_y</p:attrName>
                                        </p:attrNameLst>
                                      </p:cBhvr>
                                      <p:tavLst>
                                        <p:tav tm="0">
                                          <p:val>
                                            <p:strVal val="ppt_y"/>
                                          </p:val>
                                        </p:tav>
                                        <p:tav tm="100000">
                                          <p:val>
                                            <p:strVal val="1+ppt_h/2"/>
                                          </p:val>
                                        </p:tav>
                                      </p:tavLst>
                                    </p:anim>
                                    <p:set>
                                      <p:cBhvr>
                                        <p:cTn id="56" dur="1" fill="hold">
                                          <p:stCondLst>
                                            <p:cond delay="499"/>
                                          </p:stCondLst>
                                        </p:cTn>
                                        <p:tgtEl>
                                          <p:spTgt spid="3">
                                            <p:txEl>
                                              <p:pRg st="5" end="5"/>
                                            </p:txEl>
                                          </p:spTgt>
                                        </p:tgtEl>
                                        <p:attrNameLst>
                                          <p:attrName>style.visibility</p:attrName>
                                        </p:attrNameLst>
                                      </p:cBhvr>
                                      <p:to>
                                        <p:strVal val="hidden"/>
                                      </p:to>
                                    </p:set>
                                  </p:childTnLst>
                                </p:cTn>
                              </p:par>
                              <p:par>
                                <p:cTn id="57" presetID="2" presetClass="exit" presetSubtype="4" fill="hold" nodeType="withEffect">
                                  <p:stCondLst>
                                    <p:cond delay="0"/>
                                  </p:stCondLst>
                                  <p:childTnLst>
                                    <p:anim calcmode="lin" valueType="num">
                                      <p:cBhvr additive="base">
                                        <p:cTn id="58" dur="500"/>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9" dur="500"/>
                                        <p:tgtEl>
                                          <p:spTgt spid="3">
                                            <p:txEl>
                                              <p:pRg st="8" end="8"/>
                                            </p:txEl>
                                          </p:spTgt>
                                        </p:tgtEl>
                                        <p:attrNameLst>
                                          <p:attrName>ppt_y</p:attrName>
                                        </p:attrNameLst>
                                      </p:cBhvr>
                                      <p:tavLst>
                                        <p:tav tm="0">
                                          <p:val>
                                            <p:strVal val="ppt_y"/>
                                          </p:val>
                                        </p:tav>
                                        <p:tav tm="100000">
                                          <p:val>
                                            <p:strVal val="1+ppt_h/2"/>
                                          </p:val>
                                        </p:tav>
                                      </p:tavLst>
                                    </p:anim>
                                    <p:set>
                                      <p:cBhvr>
                                        <p:cTn id="60" dur="1" fill="hold">
                                          <p:stCondLst>
                                            <p:cond delay="499"/>
                                          </p:stCondLst>
                                        </p:cTn>
                                        <p:tgtEl>
                                          <p:spTgt spid="3">
                                            <p:txEl>
                                              <p:pRg st="8" end="8"/>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 grpId="0" animBg="1"/>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type="body" idx="1"/>
          </p:nvPr>
        </p:nvSpPr>
        <p:spPr>
          <a:xfrm>
            <a:off x="457200" y="1231900"/>
            <a:ext cx="8229600" cy="5221436"/>
          </a:xfrm>
        </p:spPr>
        <p:txBody>
          <a:bodyPr>
            <a:normAutofit/>
          </a:bodyPr>
          <a:lstStyle/>
          <a:p>
            <a:pPr eaLnBrk="1" hangingPunct="1">
              <a:defRPr/>
            </a:pPr>
            <a:r>
              <a:rPr lang="zh-CN" altLang="en-US" sz="2800" dirty="0"/>
              <a:t>由于</a:t>
            </a:r>
            <a:r>
              <a:rPr lang="zh-CN" altLang="en-US" sz="2800" dirty="0" smtClean="0"/>
              <a:t>一些实数在计算机内部表示的是其近似值，并且在计算时可能会进行</a:t>
            </a:r>
            <a:r>
              <a:rPr lang="zh-CN" altLang="en-US" sz="2800" dirty="0"/>
              <a:t>舍入</a:t>
            </a:r>
            <a:r>
              <a:rPr lang="zh-CN" altLang="en-US" sz="2800" dirty="0" smtClean="0"/>
              <a:t>，对实数进行比较</a:t>
            </a:r>
            <a:r>
              <a:rPr lang="zh-CN" altLang="en-US" sz="2800" dirty="0"/>
              <a:t>运算有时也会</a:t>
            </a:r>
            <a:r>
              <a:rPr lang="zh-CN" altLang="en-US" sz="2800" dirty="0" smtClean="0"/>
              <a:t>得不到预期结果，例如，下面不会输出“</a:t>
            </a:r>
            <a:r>
              <a:rPr lang="en-US" altLang="zh-CN" sz="2800" dirty="0" smtClean="0"/>
              <a:t>OK</a:t>
            </a:r>
            <a:r>
              <a:rPr lang="zh-CN" altLang="en-US" sz="2800" dirty="0" smtClean="0"/>
              <a:t>”：</a:t>
            </a:r>
            <a:endParaRPr lang="en-US" altLang="zh-CN" sz="2800" dirty="0" smtClean="0"/>
          </a:p>
          <a:p>
            <a:pPr lvl="1" eaLnBrk="1" hangingPunct="1">
              <a:defRPr/>
            </a:pPr>
            <a:r>
              <a:rPr lang="en-US" altLang="zh-CN" sz="2400" dirty="0" smtClean="0"/>
              <a:t>double x=0.0003,y=0.00003;</a:t>
            </a:r>
          </a:p>
          <a:p>
            <a:pPr lvl="1" eaLnBrk="1" hangingPunct="1">
              <a:defRPr/>
            </a:pPr>
            <a:r>
              <a:rPr lang="en-US" altLang="zh-CN" sz="2400" dirty="0" smtClean="0"/>
              <a:t>if (y-x</a:t>
            </a:r>
            <a:r>
              <a:rPr lang="en-US" altLang="zh-CN" sz="2400" dirty="0"/>
              <a:t>*(y/x) == </a:t>
            </a:r>
            <a:r>
              <a:rPr lang="en-US" altLang="zh-CN" sz="2400" dirty="0" smtClean="0"/>
              <a:t>0.0) </a:t>
            </a:r>
            <a:r>
              <a:rPr lang="en-US" altLang="zh-CN" sz="2400" dirty="0" err="1" smtClean="0"/>
              <a:t>cout</a:t>
            </a:r>
            <a:r>
              <a:rPr lang="en-US" altLang="zh-CN" sz="2400" dirty="0" smtClean="0"/>
              <a:t> &lt;&lt; "OK";</a:t>
            </a:r>
          </a:p>
          <a:p>
            <a:pPr eaLnBrk="1" hangingPunct="1">
              <a:defRPr/>
            </a:pPr>
            <a:r>
              <a:rPr lang="zh-CN" altLang="en-US" sz="2800" dirty="0" smtClean="0"/>
              <a:t>应避免对两个实数进行</a:t>
            </a:r>
            <a:r>
              <a:rPr lang="zh-CN" altLang="en-US" sz="2800" dirty="0" smtClean="0">
                <a:latin typeface="Arial"/>
              </a:rPr>
              <a:t>“</a:t>
            </a:r>
            <a:r>
              <a:rPr lang="en-US" altLang="zh-CN" sz="2800" dirty="0" smtClean="0"/>
              <a:t>==</a:t>
            </a:r>
            <a:r>
              <a:rPr lang="en-US" altLang="zh-CN" sz="2800" dirty="0" smtClean="0">
                <a:latin typeface="Arial"/>
              </a:rPr>
              <a:t>”</a:t>
            </a:r>
            <a:r>
              <a:rPr lang="zh-CN" altLang="en-US" sz="2800" dirty="0" smtClean="0"/>
              <a:t>和</a:t>
            </a:r>
            <a:r>
              <a:rPr lang="zh-CN" altLang="en-US" sz="2800" dirty="0" smtClean="0">
                <a:latin typeface="Arial"/>
              </a:rPr>
              <a:t>“</a:t>
            </a:r>
            <a:r>
              <a:rPr lang="en-US" altLang="zh-CN" sz="2800" dirty="0" smtClean="0"/>
              <a:t>!=</a:t>
            </a:r>
            <a:r>
              <a:rPr lang="en-US" altLang="zh-CN" sz="2800" dirty="0" smtClean="0">
                <a:latin typeface="Arial"/>
              </a:rPr>
              <a:t>”</a:t>
            </a:r>
            <a:r>
              <a:rPr lang="zh-CN" altLang="en-US" sz="2800" dirty="0" smtClean="0"/>
              <a:t>比较运算，应该通过计算它们的差的绝对值是否小于或大于某个很小的数来实现： </a:t>
            </a:r>
          </a:p>
          <a:p>
            <a:pPr lvl="1" eaLnBrk="1" hangingPunct="1">
              <a:buFontTx/>
              <a:buNone/>
              <a:defRPr/>
            </a:pPr>
            <a:r>
              <a:rPr lang="en-US" altLang="zh-CN" sz="2400" dirty="0" smtClean="0"/>
              <a:t>x == y	</a:t>
            </a:r>
            <a:r>
              <a:rPr lang="zh-CN" altLang="en-US" sz="2400" dirty="0" smtClean="0"/>
              <a:t>可写成：</a:t>
            </a:r>
            <a:r>
              <a:rPr lang="en-US" altLang="zh-CN" sz="2400" dirty="0" err="1" smtClean="0"/>
              <a:t>fabs</a:t>
            </a:r>
            <a:r>
              <a:rPr lang="en-US" altLang="zh-CN" sz="2400" dirty="0" smtClean="0"/>
              <a:t>(x-y)&lt;1e-6</a:t>
            </a:r>
          </a:p>
          <a:p>
            <a:pPr lvl="1" eaLnBrk="1" hangingPunct="1">
              <a:buFontTx/>
              <a:buNone/>
              <a:defRPr/>
            </a:pPr>
            <a:r>
              <a:rPr lang="en-US" altLang="zh-CN" sz="2400" dirty="0" smtClean="0"/>
              <a:t>x != y	</a:t>
            </a:r>
            <a:r>
              <a:rPr lang="zh-CN" altLang="en-US" sz="2400" dirty="0" smtClean="0"/>
              <a:t>可写成：</a:t>
            </a:r>
            <a:r>
              <a:rPr lang="en-US" altLang="zh-CN" sz="2400" dirty="0" err="1" smtClean="0"/>
              <a:t>fabs</a:t>
            </a:r>
            <a:r>
              <a:rPr lang="en-US" altLang="zh-CN" sz="2400" dirty="0" smtClean="0"/>
              <a:t>(x-y)&gt;1e-6</a:t>
            </a:r>
            <a:endParaRPr lang="en-US" altLang="zh-CN" sz="2000" dirty="0" smtClean="0"/>
          </a:p>
        </p:txBody>
      </p:sp>
      <p:sp>
        <p:nvSpPr>
          <p:cNvPr id="3" name="Rectangle 2"/>
          <p:cNvSpPr>
            <a:spLocks noGrp="1" noChangeArrowheads="1"/>
          </p:cNvSpPr>
          <p:nvPr>
            <p:ph type="title"/>
          </p:nvPr>
        </p:nvSpPr>
        <p:spPr>
          <a:xfrm>
            <a:off x="0" y="144463"/>
            <a:ext cx="9144000" cy="981075"/>
          </a:xfrm>
        </p:spPr>
        <p:txBody>
          <a:bodyPr/>
          <a:lstStyle/>
          <a:p>
            <a:pPr eaLnBrk="1" hangingPunct="1">
              <a:defRPr/>
            </a:pPr>
            <a:r>
              <a:rPr lang="zh-CN" altLang="en-US" dirty="0" smtClean="0"/>
              <a:t>实数的“等于”与“不等于”比较</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0" y="189136"/>
            <a:ext cx="9144000" cy="863600"/>
          </a:xfrm>
        </p:spPr>
        <p:txBody>
          <a:bodyPr/>
          <a:lstStyle/>
          <a:p>
            <a:pPr eaLnBrk="1" hangingPunct="1">
              <a:defRPr/>
            </a:pPr>
            <a:r>
              <a:rPr lang="zh-CN" altLang="en-US" dirty="0" smtClean="0"/>
              <a:t>位操作</a:t>
            </a:r>
          </a:p>
        </p:txBody>
      </p:sp>
      <p:sp>
        <p:nvSpPr>
          <p:cNvPr id="79875" name="Rectangle 3"/>
          <p:cNvSpPr>
            <a:spLocks noGrp="1" noChangeArrowheads="1"/>
          </p:cNvSpPr>
          <p:nvPr>
            <p:ph type="body" idx="1"/>
          </p:nvPr>
        </p:nvSpPr>
        <p:spPr>
          <a:xfrm>
            <a:off x="179512" y="1412999"/>
            <a:ext cx="8531994" cy="5400377"/>
          </a:xfrm>
        </p:spPr>
        <p:txBody>
          <a:bodyPr>
            <a:normAutofit fontScale="85000" lnSpcReduction="10000"/>
          </a:bodyPr>
          <a:lstStyle/>
          <a:p>
            <a:pPr marL="357188" indent="-357188" defTabSz="271463" eaLnBrk="1" hangingPunct="1">
              <a:lnSpc>
                <a:spcPct val="120000"/>
              </a:lnSpc>
              <a:defRPr/>
            </a:pPr>
            <a:r>
              <a:rPr lang="zh-CN" altLang="en-US" sz="2800" dirty="0"/>
              <a:t>在工业自动控制以及图形</a:t>
            </a:r>
            <a:r>
              <a:rPr lang="en-US" altLang="zh-CN" sz="2800" dirty="0"/>
              <a:t>/</a:t>
            </a:r>
            <a:r>
              <a:rPr lang="zh-CN" altLang="en-US" sz="2800" dirty="0"/>
              <a:t>图像处理等一些程序的设计中，往往要处理</a:t>
            </a:r>
            <a:r>
              <a:rPr lang="zh-CN" altLang="en-US" sz="2800" dirty="0">
                <a:solidFill>
                  <a:srgbClr val="FFC000"/>
                </a:solidFill>
              </a:rPr>
              <a:t>设备的</a:t>
            </a:r>
            <a:r>
              <a:rPr lang="zh-CN" altLang="en-US" sz="2800" dirty="0" smtClean="0">
                <a:solidFill>
                  <a:srgbClr val="FFC000"/>
                </a:solidFill>
              </a:rPr>
              <a:t>状态</a:t>
            </a:r>
            <a:r>
              <a:rPr lang="zh-CN" altLang="en-US" sz="2800" dirty="0" smtClean="0"/>
              <a:t>以及</a:t>
            </a:r>
            <a:r>
              <a:rPr lang="zh-CN" altLang="en-US" sz="2800" dirty="0">
                <a:solidFill>
                  <a:srgbClr val="FFC000"/>
                </a:solidFill>
              </a:rPr>
              <a:t>图形</a:t>
            </a:r>
            <a:r>
              <a:rPr lang="en-US" altLang="zh-CN" sz="2800" dirty="0">
                <a:solidFill>
                  <a:srgbClr val="FFC000"/>
                </a:solidFill>
              </a:rPr>
              <a:t>/</a:t>
            </a:r>
            <a:r>
              <a:rPr lang="zh-CN" altLang="en-US" sz="2800" dirty="0" smtClean="0">
                <a:solidFill>
                  <a:srgbClr val="FFC000"/>
                </a:solidFill>
              </a:rPr>
              <a:t>图像中的</a:t>
            </a:r>
            <a:r>
              <a:rPr lang="zh-CN" altLang="en-US" sz="2800" dirty="0">
                <a:solidFill>
                  <a:srgbClr val="FFC000"/>
                </a:solidFill>
              </a:rPr>
              <a:t>像素</a:t>
            </a:r>
            <a:r>
              <a:rPr lang="zh-CN" altLang="en-US" sz="2800" dirty="0" smtClean="0">
                <a:solidFill>
                  <a:srgbClr val="FFC000"/>
                </a:solidFill>
              </a:rPr>
              <a:t>点</a:t>
            </a:r>
            <a:r>
              <a:rPr lang="zh-CN" altLang="en-US" sz="2800" dirty="0" smtClean="0"/>
              <a:t>等数据：</a:t>
            </a:r>
            <a:endParaRPr lang="en-US" altLang="zh-CN" sz="2800" dirty="0" smtClean="0"/>
          </a:p>
          <a:p>
            <a:pPr marL="757238" lvl="1" indent="-357188" defTabSz="271463" eaLnBrk="1" hangingPunct="1">
              <a:lnSpc>
                <a:spcPct val="120000"/>
              </a:lnSpc>
              <a:defRPr/>
            </a:pPr>
            <a:r>
              <a:rPr lang="zh-CN" altLang="en-US" sz="2400" dirty="0" smtClean="0"/>
              <a:t>某个设备的状态和显示器上的某个像素点，可以用一个二进制位来表示：</a:t>
            </a:r>
            <a:endParaRPr lang="en-US" altLang="zh-CN" sz="2400" dirty="0" smtClean="0"/>
          </a:p>
          <a:p>
            <a:pPr marL="1157288" lvl="2" indent="-357188" defTabSz="271463" eaLnBrk="1" hangingPunct="1">
              <a:lnSpc>
                <a:spcPct val="120000"/>
              </a:lnSpc>
              <a:defRPr/>
            </a:pPr>
            <a:r>
              <a:rPr lang="en-US" altLang="zh-CN" sz="2000" dirty="0" smtClean="0"/>
              <a:t>0</a:t>
            </a:r>
            <a:r>
              <a:rPr lang="zh-CN" altLang="en-US" sz="2000" dirty="0" smtClean="0"/>
              <a:t>表示这个设备关</a:t>
            </a:r>
            <a:r>
              <a:rPr lang="en-US" altLang="zh-CN" sz="2000" dirty="0" smtClean="0"/>
              <a:t>/</a:t>
            </a:r>
            <a:r>
              <a:rPr lang="zh-CN" altLang="en-US" sz="2000" dirty="0" smtClean="0"/>
              <a:t>这个像素点不亮</a:t>
            </a:r>
            <a:endParaRPr lang="en-US" altLang="zh-CN" sz="2000" dirty="0" smtClean="0"/>
          </a:p>
          <a:p>
            <a:pPr marL="1157288" lvl="2" indent="-357188" defTabSz="271463" eaLnBrk="1" hangingPunct="1">
              <a:lnSpc>
                <a:spcPct val="120000"/>
              </a:lnSpc>
              <a:defRPr/>
            </a:pPr>
            <a:r>
              <a:rPr lang="en-US" altLang="zh-CN" sz="2000" dirty="0" smtClean="0"/>
              <a:t>1</a:t>
            </a:r>
            <a:r>
              <a:rPr lang="zh-CN" altLang="en-US" sz="2000" dirty="0" smtClean="0"/>
              <a:t>表示这个设备开</a:t>
            </a:r>
            <a:r>
              <a:rPr lang="en-US" altLang="zh-CN" sz="2000" dirty="0" smtClean="0"/>
              <a:t>/</a:t>
            </a:r>
            <a:r>
              <a:rPr lang="zh-CN" altLang="en-US" sz="2000" dirty="0" smtClean="0"/>
              <a:t>这个</a:t>
            </a:r>
            <a:r>
              <a:rPr lang="zh-CN" altLang="en-US" sz="2000" dirty="0"/>
              <a:t>像素</a:t>
            </a:r>
            <a:r>
              <a:rPr lang="zh-CN" altLang="en-US" sz="2000" dirty="0" smtClean="0"/>
              <a:t>点亮</a:t>
            </a:r>
            <a:endParaRPr lang="en-US" altLang="zh-CN" sz="2000" dirty="0" smtClean="0"/>
          </a:p>
          <a:p>
            <a:pPr marL="757238" lvl="1" indent="-357188" defTabSz="271463" eaLnBrk="1" hangingPunct="1">
              <a:lnSpc>
                <a:spcPct val="120000"/>
              </a:lnSpc>
              <a:defRPr/>
            </a:pPr>
            <a:r>
              <a:rPr lang="zh-CN" altLang="en-US" sz="2400" dirty="0"/>
              <a:t>通常</a:t>
            </a:r>
            <a:r>
              <a:rPr lang="zh-CN" altLang="en-US" sz="2400" dirty="0" smtClean="0"/>
              <a:t>把多个设备</a:t>
            </a:r>
            <a:r>
              <a:rPr lang="zh-CN" altLang="en-US" sz="2400" dirty="0"/>
              <a:t>的</a:t>
            </a:r>
            <a:r>
              <a:rPr lang="zh-CN" altLang="en-US" sz="2400" dirty="0" smtClean="0"/>
              <a:t>状态或多个</a:t>
            </a:r>
            <a:r>
              <a:rPr lang="zh-CN" altLang="en-US" sz="2400" dirty="0"/>
              <a:t>像素</a:t>
            </a:r>
            <a:r>
              <a:rPr lang="zh-CN" altLang="en-US" sz="2400" dirty="0" smtClean="0"/>
              <a:t>点的信息组织在一个基本数据类型数据中，这时我们</a:t>
            </a:r>
            <a:r>
              <a:rPr lang="zh-CN" altLang="en-US" sz="2400" dirty="0"/>
              <a:t>并不关心整个数据本身（特别是</a:t>
            </a:r>
            <a:r>
              <a:rPr lang="zh-CN" altLang="en-US" sz="2400" dirty="0" smtClean="0"/>
              <a:t>正</a:t>
            </a:r>
            <a:r>
              <a:rPr lang="en-US" altLang="zh-CN" sz="2400" dirty="0" smtClean="0"/>
              <a:t>/</a:t>
            </a:r>
            <a:r>
              <a:rPr lang="zh-CN" altLang="en-US" sz="2400" dirty="0" smtClean="0"/>
              <a:t>负、大小），</a:t>
            </a:r>
            <a:r>
              <a:rPr lang="zh-CN" altLang="en-US" sz="2400" dirty="0"/>
              <a:t>而只关注数据组成中的</a:t>
            </a:r>
            <a:r>
              <a:rPr lang="zh-CN" altLang="en-US" sz="2400" dirty="0">
                <a:solidFill>
                  <a:srgbClr val="FFC000"/>
                </a:solidFill>
              </a:rPr>
              <a:t>各个</a:t>
            </a:r>
            <a:r>
              <a:rPr lang="zh-CN" altLang="en-US" sz="2400" dirty="0" smtClean="0">
                <a:solidFill>
                  <a:srgbClr val="FFC000"/>
                </a:solidFill>
              </a:rPr>
              <a:t>二进制位</a:t>
            </a:r>
            <a:r>
              <a:rPr lang="zh-CN" altLang="en-US" sz="2400" dirty="0" smtClean="0"/>
              <a:t>。</a:t>
            </a:r>
            <a:endParaRPr lang="en-US" altLang="zh-CN" sz="2400" dirty="0" smtClean="0"/>
          </a:p>
          <a:p>
            <a:pPr marL="357188" indent="-357188" defTabSz="271463" eaLnBrk="1" hangingPunct="1">
              <a:lnSpc>
                <a:spcPct val="120000"/>
              </a:lnSpc>
              <a:defRPr/>
            </a:pPr>
            <a:r>
              <a:rPr lang="zh-CN" altLang="en-US" sz="2800" dirty="0" smtClean="0"/>
              <a:t>在</a:t>
            </a:r>
            <a:r>
              <a:rPr lang="en-US" altLang="zh-CN" sz="2800" dirty="0" smtClean="0"/>
              <a:t>C++</a:t>
            </a:r>
            <a:r>
              <a:rPr lang="zh-CN" altLang="en-US" sz="2800" dirty="0" smtClean="0"/>
              <a:t>中提供了对</a:t>
            </a:r>
            <a:r>
              <a:rPr lang="zh-CN" altLang="en-US" sz="2800" dirty="0" smtClean="0">
                <a:solidFill>
                  <a:srgbClr val="FFC000"/>
                </a:solidFill>
              </a:rPr>
              <a:t>整型</a:t>
            </a:r>
            <a:r>
              <a:rPr lang="zh-CN" altLang="en-US" sz="2800" dirty="0" smtClean="0"/>
              <a:t>和</a:t>
            </a:r>
            <a:r>
              <a:rPr lang="zh-CN" altLang="en-US" sz="2800" dirty="0" smtClean="0">
                <a:solidFill>
                  <a:srgbClr val="FFC000"/>
                </a:solidFill>
              </a:rPr>
              <a:t>枚举类型</a:t>
            </a:r>
            <a:r>
              <a:rPr lang="zh-CN" altLang="en-US" sz="2800" dirty="0" smtClean="0"/>
              <a:t>数据按操作数的</a:t>
            </a:r>
            <a:r>
              <a:rPr lang="zh-CN" altLang="en-US" sz="2800" dirty="0" smtClean="0">
                <a:solidFill>
                  <a:srgbClr val="FFC000"/>
                </a:solidFill>
              </a:rPr>
              <a:t>各个二进制位</a:t>
            </a:r>
            <a:r>
              <a:rPr lang="zh-CN" altLang="en-US" sz="2800" dirty="0" smtClean="0"/>
              <a:t>分别进行运算的操作，包括：</a:t>
            </a:r>
            <a:endParaRPr lang="en-US" altLang="zh-CN" sz="2800" dirty="0" smtClean="0"/>
          </a:p>
          <a:p>
            <a:pPr marL="757238" lvl="1" indent="-357188" defTabSz="271463" eaLnBrk="1" hangingPunct="1">
              <a:lnSpc>
                <a:spcPct val="120000"/>
              </a:lnSpc>
              <a:defRPr/>
            </a:pPr>
            <a:r>
              <a:rPr lang="zh-CN" altLang="en-US" sz="2400" dirty="0" smtClean="0">
                <a:solidFill>
                  <a:srgbClr val="FFC000"/>
                </a:solidFill>
              </a:rPr>
              <a:t>逻辑位</a:t>
            </a:r>
            <a:r>
              <a:rPr lang="zh-CN" altLang="en-US" sz="2400" dirty="0" smtClean="0"/>
              <a:t>操作</a:t>
            </a:r>
            <a:endParaRPr lang="en-US" altLang="zh-CN" sz="2400" dirty="0" smtClean="0"/>
          </a:p>
          <a:p>
            <a:pPr marL="757238" lvl="1" indent="-357188" defTabSz="271463" eaLnBrk="1" hangingPunct="1">
              <a:lnSpc>
                <a:spcPct val="120000"/>
              </a:lnSpc>
              <a:defRPr/>
            </a:pPr>
            <a:r>
              <a:rPr lang="zh-CN" altLang="en-US" sz="2400" dirty="0" smtClean="0">
                <a:solidFill>
                  <a:srgbClr val="FFC000"/>
                </a:solidFill>
              </a:rPr>
              <a:t>移位</a:t>
            </a:r>
            <a:r>
              <a:rPr lang="zh-CN" altLang="en-US" sz="2400" dirty="0" smtClean="0"/>
              <a:t>操作。 </a:t>
            </a:r>
            <a:r>
              <a:rPr lang="zh-CN" altLang="en-US" dirty="0" smtClean="0"/>
              <a:t> </a:t>
            </a:r>
          </a:p>
        </p:txBody>
      </p:sp>
    </p:spTree>
    <p:extLst>
      <p:ext uri="{BB962C8B-B14F-4D97-AF65-F5344CB8AC3E}">
        <p14:creationId xmlns:p14="http://schemas.microsoft.com/office/powerpoint/2010/main" val="37452345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0" y="44450"/>
            <a:ext cx="9144000" cy="863600"/>
          </a:xfrm>
        </p:spPr>
        <p:txBody>
          <a:bodyPr/>
          <a:lstStyle/>
          <a:p>
            <a:pPr eaLnBrk="1" hangingPunct="1">
              <a:defRPr/>
            </a:pPr>
            <a:r>
              <a:rPr lang="zh-CN" altLang="en-US" dirty="0"/>
              <a:t>逻辑</a:t>
            </a:r>
            <a:r>
              <a:rPr lang="zh-CN" altLang="en-US" dirty="0" smtClean="0"/>
              <a:t>位操作</a:t>
            </a:r>
          </a:p>
        </p:txBody>
      </p:sp>
      <p:sp>
        <p:nvSpPr>
          <p:cNvPr id="79875" name="Rectangle 3"/>
          <p:cNvSpPr>
            <a:spLocks noGrp="1" noChangeArrowheads="1"/>
          </p:cNvSpPr>
          <p:nvPr>
            <p:ph type="body" idx="1"/>
          </p:nvPr>
        </p:nvSpPr>
        <p:spPr>
          <a:xfrm>
            <a:off x="179512" y="1124745"/>
            <a:ext cx="8531994" cy="5400600"/>
          </a:xfrm>
        </p:spPr>
        <p:txBody>
          <a:bodyPr>
            <a:normAutofit fontScale="70000" lnSpcReduction="20000"/>
          </a:bodyPr>
          <a:lstStyle/>
          <a:p>
            <a:pPr marL="357188" indent="-357188" defTabSz="271463" eaLnBrk="1" hangingPunct="1">
              <a:defRPr/>
            </a:pPr>
            <a:r>
              <a:rPr lang="zh-CN" altLang="en-US" sz="2800" dirty="0" smtClean="0">
                <a:solidFill>
                  <a:srgbClr val="FFC000"/>
                </a:solidFill>
              </a:rPr>
              <a:t>逻辑位</a:t>
            </a:r>
            <a:r>
              <a:rPr lang="zh-CN" altLang="en-US" sz="2800" dirty="0" smtClean="0"/>
              <a:t>操作：对操作数中的二进制位分别进行操作   </a:t>
            </a:r>
          </a:p>
          <a:p>
            <a:pPr marL="1077913" lvl="1" indent="-541338" defTabSz="271463" eaLnBrk="1" hangingPunct="1">
              <a:lnSpc>
                <a:spcPct val="120000"/>
              </a:lnSpc>
              <a:buFontTx/>
              <a:buNone/>
              <a:defRPr/>
            </a:pPr>
            <a:r>
              <a:rPr lang="en-US" altLang="zh-CN" sz="2400" dirty="0" smtClean="0">
                <a:solidFill>
                  <a:srgbClr val="FFC000"/>
                </a:solidFill>
              </a:rPr>
              <a:t>~</a:t>
            </a:r>
            <a:r>
              <a:rPr lang="zh-CN" altLang="en-US" sz="2400" dirty="0" smtClean="0"/>
              <a:t>（按位取反）</a:t>
            </a:r>
            <a:r>
              <a:rPr lang="en-US" altLang="zh-CN" sz="2400" dirty="0" smtClean="0"/>
              <a:t>, </a:t>
            </a:r>
            <a:r>
              <a:rPr lang="en-US" altLang="zh-CN" sz="2400" dirty="0" smtClean="0">
                <a:solidFill>
                  <a:srgbClr val="FFC000"/>
                </a:solidFill>
              </a:rPr>
              <a:t>&amp;</a:t>
            </a:r>
            <a:r>
              <a:rPr lang="zh-CN" altLang="en-US" sz="2400" dirty="0" smtClean="0"/>
              <a:t>（按位与）</a:t>
            </a:r>
            <a:r>
              <a:rPr lang="en-US" altLang="zh-CN" sz="2400" dirty="0" smtClean="0"/>
              <a:t>, </a:t>
            </a:r>
            <a:r>
              <a:rPr lang="en-US" altLang="zh-CN" sz="2400" dirty="0" smtClean="0">
                <a:solidFill>
                  <a:srgbClr val="FFC000"/>
                </a:solidFill>
              </a:rPr>
              <a:t>|</a:t>
            </a:r>
            <a:r>
              <a:rPr lang="zh-CN" altLang="en-US" sz="2400" dirty="0" smtClean="0"/>
              <a:t>（按位或）</a:t>
            </a:r>
            <a:r>
              <a:rPr lang="en-US" altLang="zh-CN" sz="2400" dirty="0" smtClean="0"/>
              <a:t>, </a:t>
            </a:r>
            <a:r>
              <a:rPr lang="en-US" altLang="zh-CN" sz="2400" dirty="0" smtClean="0">
                <a:solidFill>
                  <a:srgbClr val="FFC000"/>
                </a:solidFill>
              </a:rPr>
              <a:t>^</a:t>
            </a:r>
            <a:r>
              <a:rPr lang="zh-CN" altLang="en-US" sz="2400" dirty="0" smtClean="0"/>
              <a:t>（按位异或）</a:t>
            </a:r>
            <a:endParaRPr lang="en-US" altLang="zh-CN" sz="2400" dirty="0" smtClean="0"/>
          </a:p>
          <a:p>
            <a:pPr marL="1077913" lvl="1" indent="-541338" defTabSz="271463" eaLnBrk="1" hangingPunct="1">
              <a:buFontTx/>
              <a:buNone/>
              <a:defRPr/>
            </a:pPr>
            <a:endParaRPr lang="en-US" altLang="zh-CN" sz="2400" dirty="0" smtClean="0"/>
          </a:p>
          <a:p>
            <a:pPr marL="1077913" lvl="1" indent="-541338" defTabSz="271463" eaLnBrk="1" hangingPunct="1">
              <a:buFontTx/>
              <a:buNone/>
              <a:defRPr/>
            </a:pPr>
            <a:endParaRPr lang="en-US" altLang="zh-CN" sz="2400" dirty="0" smtClean="0"/>
          </a:p>
          <a:p>
            <a:pPr marL="1077913" lvl="1" indent="-541338" defTabSz="271463" eaLnBrk="1" hangingPunct="1">
              <a:buFontTx/>
              <a:buNone/>
              <a:defRPr/>
            </a:pPr>
            <a:endParaRPr lang="en-US" altLang="zh-CN" sz="2400" dirty="0" smtClean="0"/>
          </a:p>
          <a:p>
            <a:pPr marL="1077913" lvl="1" indent="-541338" defTabSz="271463" eaLnBrk="1" hangingPunct="1">
              <a:buFontTx/>
              <a:buNone/>
              <a:defRPr/>
            </a:pPr>
            <a:endParaRPr lang="en-US" altLang="zh-CN" sz="2400" dirty="0" smtClean="0"/>
          </a:p>
          <a:p>
            <a:pPr marL="0" indent="0" defTabSz="266700" eaLnBrk="1" hangingPunct="1">
              <a:lnSpc>
                <a:spcPct val="120000"/>
              </a:lnSpc>
              <a:buNone/>
              <a:defRPr/>
            </a:pPr>
            <a:endParaRPr lang="en-US" altLang="zh-CN" sz="2800" dirty="0" smtClean="0"/>
          </a:p>
          <a:p>
            <a:pPr marL="355600" indent="-355600" defTabSz="266700" eaLnBrk="1" hangingPunct="1">
              <a:lnSpc>
                <a:spcPct val="120000"/>
              </a:lnSpc>
              <a:defRPr/>
            </a:pPr>
            <a:r>
              <a:rPr lang="zh-CN" altLang="en-US" sz="2800" dirty="0" smtClean="0"/>
              <a:t>逻辑位操作可以实现对设备状态的管理。例如，用一个</a:t>
            </a:r>
            <a:r>
              <a:rPr lang="en-US" altLang="zh-CN" sz="2800" dirty="0"/>
              <a:t>unsigned </a:t>
            </a:r>
            <a:r>
              <a:rPr lang="en-US" altLang="zh-CN" sz="2800" dirty="0" smtClean="0"/>
              <a:t>char</a:t>
            </a:r>
            <a:r>
              <a:rPr lang="zh-CN" altLang="en-US" sz="2800" dirty="0" smtClean="0"/>
              <a:t>类型的变量</a:t>
            </a:r>
            <a:r>
              <a:rPr lang="en-US" altLang="zh-CN" sz="2800" dirty="0" smtClean="0"/>
              <a:t>s</a:t>
            </a:r>
            <a:r>
              <a:rPr lang="zh-CN" altLang="en-US" sz="2800" dirty="0"/>
              <a:t>来</a:t>
            </a:r>
            <a:r>
              <a:rPr lang="zh-CN" altLang="en-US" sz="2800" dirty="0" smtClean="0"/>
              <a:t>存储</a:t>
            </a:r>
            <a:r>
              <a:rPr lang="en-US" altLang="zh-CN" sz="2800" dirty="0" smtClean="0"/>
              <a:t>8</a:t>
            </a:r>
            <a:r>
              <a:rPr lang="zh-CN" altLang="en-US" sz="2800" dirty="0" smtClean="0"/>
              <a:t>个设备状态信息，则</a:t>
            </a:r>
            <a:endParaRPr lang="en-US" altLang="zh-CN" sz="2400" dirty="0" smtClean="0"/>
          </a:p>
          <a:p>
            <a:pPr marL="1077913" lvl="1" indent="-541338" defTabSz="271463" eaLnBrk="1" hangingPunct="1">
              <a:lnSpc>
                <a:spcPct val="120000"/>
              </a:lnSpc>
              <a:buFontTx/>
              <a:buNone/>
              <a:defRPr/>
            </a:pPr>
            <a:r>
              <a:rPr lang="en-US" altLang="zh-CN" sz="2400" dirty="0" smtClean="0"/>
              <a:t>(s </a:t>
            </a:r>
            <a:r>
              <a:rPr lang="en-US" altLang="zh-CN" sz="2400" dirty="0">
                <a:solidFill>
                  <a:srgbClr val="FFC000"/>
                </a:solidFill>
              </a:rPr>
              <a:t>&amp;</a:t>
            </a:r>
            <a:r>
              <a:rPr lang="en-US" altLang="zh-CN" sz="2400" dirty="0"/>
              <a:t> </a:t>
            </a:r>
            <a:r>
              <a:rPr lang="en-US" altLang="zh-CN" sz="2400" dirty="0" smtClean="0"/>
              <a:t>0x10) </a:t>
            </a:r>
            <a:r>
              <a:rPr lang="en-US" altLang="zh-CN" sz="2400" dirty="0"/>
              <a:t>!</a:t>
            </a:r>
            <a:r>
              <a:rPr lang="en-US" altLang="zh-CN" sz="2400" dirty="0" smtClean="0"/>
              <a:t>= 0     //</a:t>
            </a:r>
            <a:r>
              <a:rPr lang="zh-CN" altLang="en-US" sz="2400" dirty="0" smtClean="0"/>
              <a:t>判断</a:t>
            </a:r>
            <a:r>
              <a:rPr lang="en-US" altLang="zh-CN" sz="2400" dirty="0" smtClean="0"/>
              <a:t>s</a:t>
            </a:r>
            <a:r>
              <a:rPr lang="zh-CN" altLang="en-US" sz="2400" dirty="0"/>
              <a:t>的第</a:t>
            </a:r>
            <a:r>
              <a:rPr lang="en-US" altLang="zh-CN" sz="2400" dirty="0"/>
              <a:t>5</a:t>
            </a:r>
            <a:r>
              <a:rPr lang="zh-CN" altLang="en-US" sz="2400" dirty="0"/>
              <a:t>位（从低位数）</a:t>
            </a:r>
            <a:r>
              <a:rPr lang="zh-CN" altLang="en-US" sz="2400" dirty="0" smtClean="0"/>
              <a:t>是不是</a:t>
            </a:r>
            <a:r>
              <a:rPr lang="en-US" altLang="zh-CN" sz="2400" dirty="0"/>
              <a:t>1</a:t>
            </a:r>
          </a:p>
          <a:p>
            <a:pPr marL="1077913" lvl="1" indent="-541338" defTabSz="271463" eaLnBrk="1" hangingPunct="1">
              <a:lnSpc>
                <a:spcPct val="120000"/>
              </a:lnSpc>
              <a:buFontTx/>
              <a:buNone/>
              <a:defRPr/>
            </a:pPr>
            <a:r>
              <a:rPr lang="en-US" altLang="zh-CN" sz="2400" dirty="0"/>
              <a:t>                 </a:t>
            </a:r>
            <a:r>
              <a:rPr lang="en-US" altLang="zh-CN" sz="2400" dirty="0" smtClean="0"/>
              <a:t>          //</a:t>
            </a:r>
            <a:r>
              <a:rPr lang="en-US" altLang="zh-CN" sz="2400" dirty="0"/>
              <a:t>0x10</a:t>
            </a:r>
            <a:r>
              <a:rPr lang="zh-CN" altLang="en-US" sz="2400" dirty="0"/>
              <a:t>：</a:t>
            </a:r>
            <a:r>
              <a:rPr lang="en-US" altLang="zh-CN" sz="2400" dirty="0"/>
              <a:t>000</a:t>
            </a:r>
            <a:r>
              <a:rPr lang="en-US" altLang="zh-CN" sz="2400" dirty="0">
                <a:solidFill>
                  <a:srgbClr val="FFC000"/>
                </a:solidFill>
              </a:rPr>
              <a:t>1</a:t>
            </a:r>
            <a:r>
              <a:rPr lang="en-US" altLang="zh-CN" sz="2400" dirty="0"/>
              <a:t> </a:t>
            </a:r>
            <a:r>
              <a:rPr lang="en-US" altLang="zh-CN" sz="2400" dirty="0" smtClean="0"/>
              <a:t>0000</a:t>
            </a:r>
            <a:endParaRPr lang="zh-CN" altLang="en-US" sz="2400" dirty="0"/>
          </a:p>
          <a:p>
            <a:pPr marL="1077913" lvl="1" indent="-541338" defTabSz="271463" eaLnBrk="1" hangingPunct="1">
              <a:lnSpc>
                <a:spcPct val="120000"/>
              </a:lnSpc>
              <a:buFontTx/>
              <a:buNone/>
              <a:defRPr/>
            </a:pPr>
            <a:r>
              <a:rPr lang="en-US" altLang="zh-CN" sz="2400" dirty="0"/>
              <a:t>s = (s </a:t>
            </a:r>
            <a:r>
              <a:rPr lang="en-US" altLang="zh-CN" sz="2400" dirty="0">
                <a:solidFill>
                  <a:srgbClr val="FFC000"/>
                </a:solidFill>
              </a:rPr>
              <a:t>|</a:t>
            </a:r>
            <a:r>
              <a:rPr lang="en-US" altLang="zh-CN" sz="2400" dirty="0"/>
              <a:t> 0x40)  </a:t>
            </a:r>
            <a:r>
              <a:rPr lang="en-US" altLang="zh-CN" sz="2400" dirty="0" smtClean="0"/>
              <a:t>     //</a:t>
            </a:r>
            <a:r>
              <a:rPr lang="zh-CN" altLang="en-US" sz="2400" dirty="0" smtClean="0"/>
              <a:t>把</a:t>
            </a:r>
            <a:r>
              <a:rPr lang="en-US" altLang="zh-CN" sz="2400" dirty="0" smtClean="0"/>
              <a:t>s</a:t>
            </a:r>
            <a:r>
              <a:rPr lang="zh-CN" altLang="en-US" sz="2400" dirty="0" smtClean="0"/>
              <a:t>的第</a:t>
            </a:r>
            <a:r>
              <a:rPr lang="en-US" altLang="zh-CN" sz="2400" dirty="0"/>
              <a:t>7</a:t>
            </a:r>
            <a:r>
              <a:rPr lang="zh-CN" altLang="en-US" sz="2400" dirty="0"/>
              <a:t>位设置为</a:t>
            </a:r>
            <a:r>
              <a:rPr lang="en-US" altLang="zh-CN" sz="2400" dirty="0" smtClean="0"/>
              <a:t>1</a:t>
            </a:r>
            <a:r>
              <a:rPr lang="zh-CN" altLang="en-US" sz="2400" dirty="0" smtClean="0"/>
              <a:t>，其它位不变</a:t>
            </a:r>
            <a:endParaRPr lang="en-US" altLang="zh-CN" sz="2400" dirty="0"/>
          </a:p>
          <a:p>
            <a:pPr marL="1077913" lvl="1" indent="-541338" defTabSz="271463" eaLnBrk="1" hangingPunct="1">
              <a:lnSpc>
                <a:spcPct val="120000"/>
              </a:lnSpc>
              <a:buFontTx/>
              <a:buNone/>
              <a:defRPr/>
            </a:pPr>
            <a:r>
              <a:rPr lang="en-US" altLang="zh-CN" sz="2400" dirty="0"/>
              <a:t>                      </a:t>
            </a:r>
            <a:r>
              <a:rPr lang="en-US" altLang="zh-CN" sz="2400" dirty="0" smtClean="0"/>
              <a:t>     //</a:t>
            </a:r>
            <a:r>
              <a:rPr lang="en-US" altLang="zh-CN" sz="2400" dirty="0"/>
              <a:t>0x40</a:t>
            </a:r>
            <a:r>
              <a:rPr lang="zh-CN" altLang="en-US" sz="2400" dirty="0"/>
              <a:t>：</a:t>
            </a:r>
            <a:r>
              <a:rPr lang="en-US" altLang="zh-CN" sz="2400" dirty="0"/>
              <a:t>0</a:t>
            </a:r>
            <a:r>
              <a:rPr lang="en-US" altLang="zh-CN" sz="2400" dirty="0">
                <a:solidFill>
                  <a:srgbClr val="FFC000"/>
                </a:solidFill>
              </a:rPr>
              <a:t>1</a:t>
            </a:r>
            <a:r>
              <a:rPr lang="en-US" altLang="zh-CN" sz="2400" dirty="0"/>
              <a:t>00 0000</a:t>
            </a:r>
          </a:p>
          <a:p>
            <a:pPr marL="1077913" lvl="1" indent="-541338" defTabSz="271463" eaLnBrk="1" hangingPunct="1">
              <a:lnSpc>
                <a:spcPct val="120000"/>
              </a:lnSpc>
              <a:buFontTx/>
              <a:buNone/>
              <a:defRPr/>
            </a:pPr>
            <a:r>
              <a:rPr lang="en-US" altLang="zh-CN" sz="2400" dirty="0"/>
              <a:t>s = (s </a:t>
            </a:r>
            <a:r>
              <a:rPr lang="en-US" altLang="zh-CN" sz="2400" dirty="0">
                <a:solidFill>
                  <a:srgbClr val="FFC000"/>
                </a:solidFill>
              </a:rPr>
              <a:t>&amp;</a:t>
            </a:r>
            <a:r>
              <a:rPr lang="en-US" altLang="zh-CN" sz="2400" dirty="0"/>
              <a:t> 0xF7)  </a:t>
            </a:r>
            <a:r>
              <a:rPr lang="en-US" altLang="zh-CN" sz="2400" dirty="0" smtClean="0"/>
              <a:t>    //</a:t>
            </a:r>
            <a:r>
              <a:rPr lang="zh-CN" altLang="en-US" sz="2400" dirty="0" smtClean="0"/>
              <a:t>把</a:t>
            </a:r>
            <a:r>
              <a:rPr lang="en-US" altLang="zh-CN" sz="2400" dirty="0" smtClean="0"/>
              <a:t>s</a:t>
            </a:r>
            <a:r>
              <a:rPr lang="zh-CN" altLang="en-US" sz="2400" dirty="0" smtClean="0"/>
              <a:t>的第</a:t>
            </a:r>
            <a:r>
              <a:rPr lang="en-US" altLang="zh-CN" sz="2400" dirty="0"/>
              <a:t>4</a:t>
            </a:r>
            <a:r>
              <a:rPr lang="zh-CN" altLang="en-US" sz="2400" dirty="0"/>
              <a:t>位设置为</a:t>
            </a:r>
            <a:r>
              <a:rPr lang="en-US" altLang="zh-CN" sz="2400" dirty="0" smtClean="0"/>
              <a:t>0</a:t>
            </a:r>
            <a:r>
              <a:rPr lang="zh-CN" altLang="en-US" sz="2400" dirty="0" smtClean="0"/>
              <a:t>，</a:t>
            </a:r>
            <a:r>
              <a:rPr lang="zh-CN" altLang="en-US" sz="2400" dirty="0"/>
              <a:t>其它位不变</a:t>
            </a:r>
            <a:endParaRPr lang="en-US" altLang="zh-CN" sz="2400" dirty="0"/>
          </a:p>
          <a:p>
            <a:pPr marL="1077913" lvl="1" indent="-541338" defTabSz="271463" eaLnBrk="1" hangingPunct="1">
              <a:lnSpc>
                <a:spcPct val="120000"/>
              </a:lnSpc>
              <a:buFontTx/>
              <a:buNone/>
              <a:defRPr/>
            </a:pPr>
            <a:r>
              <a:rPr lang="en-US" altLang="zh-CN" sz="2400" dirty="0"/>
              <a:t>                      </a:t>
            </a:r>
            <a:r>
              <a:rPr lang="en-US" altLang="zh-CN" sz="2400" dirty="0" smtClean="0"/>
              <a:t>     //</a:t>
            </a:r>
            <a:r>
              <a:rPr lang="en-US" altLang="zh-CN" sz="2400" dirty="0"/>
              <a:t>0xF7</a:t>
            </a:r>
            <a:r>
              <a:rPr lang="zh-CN" altLang="en-US" sz="2400" dirty="0"/>
              <a:t>：</a:t>
            </a:r>
            <a:r>
              <a:rPr lang="en-US" altLang="zh-CN" sz="2400" dirty="0"/>
              <a:t>1111 </a:t>
            </a:r>
            <a:r>
              <a:rPr lang="en-US" altLang="zh-CN" sz="2400" dirty="0" smtClean="0">
                <a:solidFill>
                  <a:srgbClr val="FFC000"/>
                </a:solidFill>
              </a:rPr>
              <a:t>0</a:t>
            </a:r>
            <a:r>
              <a:rPr lang="en-US" altLang="zh-CN" sz="2400" dirty="0" smtClean="0"/>
              <a:t>111</a:t>
            </a:r>
          </a:p>
          <a:p>
            <a:pPr marL="1077913" lvl="1" indent="-541338" defTabSz="271463" eaLnBrk="1" hangingPunct="1">
              <a:lnSpc>
                <a:spcPct val="120000"/>
              </a:lnSpc>
              <a:buFontTx/>
              <a:buNone/>
              <a:defRPr/>
            </a:pPr>
            <a:r>
              <a:rPr lang="en-US" altLang="zh-CN" sz="2400" dirty="0"/>
              <a:t>s = (s </a:t>
            </a:r>
            <a:r>
              <a:rPr lang="en-US" altLang="zh-CN" sz="2400" dirty="0">
                <a:solidFill>
                  <a:srgbClr val="FFC000"/>
                </a:solidFill>
              </a:rPr>
              <a:t>^</a:t>
            </a:r>
            <a:r>
              <a:rPr lang="en-US" altLang="zh-CN" sz="2400" dirty="0"/>
              <a:t> 0x20) </a:t>
            </a:r>
            <a:r>
              <a:rPr lang="en-US" altLang="zh-CN" sz="2400" dirty="0" smtClean="0"/>
              <a:t>     //</a:t>
            </a:r>
            <a:r>
              <a:rPr lang="zh-CN" altLang="en-US" sz="2400" dirty="0" smtClean="0"/>
              <a:t>把</a:t>
            </a:r>
            <a:r>
              <a:rPr lang="en-US" altLang="zh-CN" sz="2400" dirty="0" smtClean="0"/>
              <a:t>s</a:t>
            </a:r>
            <a:r>
              <a:rPr lang="zh-CN" altLang="en-US" sz="2400" dirty="0" smtClean="0"/>
              <a:t>的第</a:t>
            </a:r>
            <a:r>
              <a:rPr lang="en-US" altLang="zh-CN" sz="2400" dirty="0" smtClean="0"/>
              <a:t>6</a:t>
            </a:r>
            <a:r>
              <a:rPr lang="zh-CN" altLang="en-US" sz="2400" dirty="0" smtClean="0"/>
              <a:t>位：</a:t>
            </a:r>
            <a:r>
              <a:rPr lang="en-US" altLang="zh-CN" sz="2400" dirty="0" smtClean="0"/>
              <a:t>0-&gt;1</a:t>
            </a:r>
            <a:r>
              <a:rPr lang="zh-CN" altLang="en-US" sz="2400" dirty="0" smtClean="0"/>
              <a:t>，</a:t>
            </a:r>
            <a:r>
              <a:rPr lang="en-US" altLang="zh-CN" sz="2400" dirty="0" smtClean="0"/>
              <a:t>1-&gt;0</a:t>
            </a:r>
            <a:r>
              <a:rPr lang="zh-CN" altLang="en-US" sz="2400" dirty="0" smtClean="0"/>
              <a:t>，其它位不变</a:t>
            </a:r>
            <a:endParaRPr lang="zh-CN" altLang="en-US" sz="2400" dirty="0"/>
          </a:p>
          <a:p>
            <a:pPr marL="1077913" lvl="1" indent="-541338" defTabSz="271463" eaLnBrk="1" hangingPunct="1">
              <a:lnSpc>
                <a:spcPct val="120000"/>
              </a:lnSpc>
              <a:buFontTx/>
              <a:buNone/>
              <a:defRPr/>
            </a:pPr>
            <a:r>
              <a:rPr lang="zh-CN" altLang="en-US" sz="2400" dirty="0"/>
              <a:t>							</a:t>
            </a:r>
            <a:r>
              <a:rPr lang="zh-CN" altLang="en-US" sz="2400" dirty="0" smtClean="0"/>
              <a:t>  </a:t>
            </a:r>
            <a:r>
              <a:rPr lang="en-US" altLang="zh-CN" sz="2400" dirty="0" smtClean="0"/>
              <a:t>//0x20</a:t>
            </a:r>
            <a:r>
              <a:rPr lang="zh-CN" altLang="en-US" sz="2400" dirty="0" smtClean="0"/>
              <a:t>：</a:t>
            </a:r>
            <a:r>
              <a:rPr lang="en-US" altLang="zh-CN" sz="2400" dirty="0"/>
              <a:t>00</a:t>
            </a:r>
            <a:r>
              <a:rPr lang="en-US" altLang="zh-CN" sz="2400" dirty="0">
                <a:solidFill>
                  <a:srgbClr val="FFC000"/>
                </a:solidFill>
              </a:rPr>
              <a:t>1</a:t>
            </a:r>
            <a:r>
              <a:rPr lang="en-US" altLang="zh-CN" sz="2400" dirty="0"/>
              <a:t>00000</a:t>
            </a:r>
          </a:p>
          <a:p>
            <a:pPr marL="1077913" lvl="1" indent="-541338" defTabSz="271463" eaLnBrk="1" hangingPunct="1">
              <a:buFontTx/>
              <a:buNone/>
              <a:defRPr/>
            </a:pPr>
            <a:endParaRPr lang="zh-CN" altLang="en-US" sz="2400" dirty="0" smtClean="0"/>
          </a:p>
          <a:p>
            <a:pPr marL="1077913" lvl="1" indent="-541338" defTabSz="271463" eaLnBrk="1" hangingPunct="1">
              <a:buFontTx/>
              <a:buNone/>
              <a:defRPr/>
            </a:pPr>
            <a:endParaRPr lang="en-US" altLang="zh-CN" sz="2400" dirty="0" smtClean="0"/>
          </a:p>
          <a:p>
            <a:pPr marL="677863" indent="-541338" defTabSz="271463" eaLnBrk="1" hangingPunct="1">
              <a:defRPr/>
            </a:pPr>
            <a:endParaRPr lang="zh-CN" altLang="en-US" dirty="0" smtClean="0"/>
          </a:p>
        </p:txBody>
      </p:sp>
      <p:grpSp>
        <p:nvGrpSpPr>
          <p:cNvPr id="2" name="组合 1"/>
          <p:cNvGrpSpPr/>
          <p:nvPr/>
        </p:nvGrpSpPr>
        <p:grpSpPr>
          <a:xfrm>
            <a:off x="539553" y="1921079"/>
            <a:ext cx="8064895" cy="1244907"/>
            <a:chOff x="539552" y="1988840"/>
            <a:chExt cx="8101211" cy="1511300"/>
          </a:xfrm>
        </p:grpSpPr>
        <p:sp>
          <p:nvSpPr>
            <p:cNvPr id="79876" name="Rectangle 4"/>
            <p:cNvSpPr>
              <a:spLocks noChangeArrowheads="1"/>
            </p:cNvSpPr>
            <p:nvPr/>
          </p:nvSpPr>
          <p:spPr bwMode="auto">
            <a:xfrm>
              <a:off x="539552" y="2060848"/>
              <a:ext cx="147647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79388" lvl="1" indent="11113">
                <a:lnSpc>
                  <a:spcPct val="90000"/>
                </a:lnSpc>
                <a:spcBef>
                  <a:spcPct val="20000"/>
                </a:spcBef>
                <a:buClr>
                  <a:schemeClr val="tx1"/>
                </a:buClr>
                <a:defRPr/>
              </a:pPr>
              <a:r>
                <a:rPr lang="en-US" altLang="zh-CN" sz="1600" b="1" dirty="0">
                  <a:effectLst>
                    <a:outerShdw blurRad="38100" dist="38100" dir="2700000" algn="tl">
                      <a:srgbClr val="000000"/>
                    </a:outerShdw>
                  </a:effectLst>
                </a:rPr>
                <a:t>~0 → 1</a:t>
              </a:r>
            </a:p>
            <a:p>
              <a:pPr marL="179388" lvl="1" indent="11113">
                <a:lnSpc>
                  <a:spcPct val="90000"/>
                </a:lnSpc>
                <a:spcBef>
                  <a:spcPct val="20000"/>
                </a:spcBef>
                <a:buClr>
                  <a:schemeClr val="tx1"/>
                </a:buClr>
                <a:defRPr/>
              </a:pPr>
              <a:r>
                <a:rPr lang="en-US" altLang="zh-CN" sz="1600" b="1" dirty="0">
                  <a:effectLst>
                    <a:outerShdw blurRad="38100" dist="38100" dir="2700000" algn="tl">
                      <a:srgbClr val="000000"/>
                    </a:outerShdw>
                  </a:effectLst>
                </a:rPr>
                <a:t>~1 → 0</a:t>
              </a:r>
            </a:p>
          </p:txBody>
        </p:sp>
        <p:sp>
          <p:nvSpPr>
            <p:cNvPr id="79878" name="Rectangle 6"/>
            <p:cNvSpPr>
              <a:spLocks noChangeArrowheads="1"/>
            </p:cNvSpPr>
            <p:nvPr/>
          </p:nvSpPr>
          <p:spPr bwMode="auto">
            <a:xfrm>
              <a:off x="4679752" y="1988840"/>
              <a:ext cx="1800771"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79388" lvl="1" indent="11113">
                <a:spcBef>
                  <a:spcPct val="20000"/>
                </a:spcBef>
                <a:buClr>
                  <a:schemeClr val="tx1"/>
                </a:buClr>
                <a:defRPr/>
              </a:pPr>
              <a:r>
                <a:rPr lang="en-US" altLang="zh-CN" sz="1600" b="1" dirty="0">
                  <a:effectLst>
                    <a:outerShdw blurRad="38100" dist="38100" dir="2700000" algn="tl">
                      <a:srgbClr val="000000"/>
                    </a:outerShdw>
                  </a:effectLst>
                </a:rPr>
                <a:t>0|0 → 0</a:t>
              </a:r>
            </a:p>
            <a:p>
              <a:pPr marL="179388" lvl="1" indent="11113">
                <a:spcBef>
                  <a:spcPct val="20000"/>
                </a:spcBef>
                <a:buClr>
                  <a:schemeClr val="tx1"/>
                </a:buClr>
                <a:defRPr/>
              </a:pPr>
              <a:r>
                <a:rPr lang="en-US" altLang="zh-CN" sz="1600" b="1" dirty="0">
                  <a:effectLst>
                    <a:outerShdw blurRad="38100" dist="38100" dir="2700000" algn="tl">
                      <a:srgbClr val="000000"/>
                    </a:outerShdw>
                  </a:effectLst>
                </a:rPr>
                <a:t>0|1 → 1</a:t>
              </a:r>
            </a:p>
            <a:p>
              <a:pPr marL="179388" lvl="1" indent="11113">
                <a:spcBef>
                  <a:spcPct val="20000"/>
                </a:spcBef>
                <a:buClr>
                  <a:schemeClr val="tx1"/>
                </a:buClr>
                <a:defRPr/>
              </a:pPr>
              <a:r>
                <a:rPr lang="en-US" altLang="zh-CN" sz="1600" b="1" dirty="0">
                  <a:effectLst>
                    <a:outerShdw blurRad="38100" dist="38100" dir="2700000" algn="tl">
                      <a:srgbClr val="000000"/>
                    </a:outerShdw>
                  </a:effectLst>
                </a:rPr>
                <a:t>1|0 → 1</a:t>
              </a:r>
            </a:p>
            <a:p>
              <a:pPr marL="179388" lvl="1" indent="11113">
                <a:spcBef>
                  <a:spcPct val="20000"/>
                </a:spcBef>
                <a:buClr>
                  <a:schemeClr val="tx1"/>
                </a:buClr>
                <a:defRPr/>
              </a:pPr>
              <a:r>
                <a:rPr lang="en-US" altLang="zh-CN" sz="1600" b="1" dirty="0">
                  <a:effectLst>
                    <a:outerShdw blurRad="38100" dist="38100" dir="2700000" algn="tl">
                      <a:srgbClr val="000000"/>
                    </a:outerShdw>
                  </a:effectLst>
                </a:rPr>
                <a:t>1|1 → 1</a:t>
              </a:r>
            </a:p>
          </p:txBody>
        </p:sp>
        <p:sp>
          <p:nvSpPr>
            <p:cNvPr id="79879" name="Rectangle 7"/>
            <p:cNvSpPr>
              <a:spLocks noChangeArrowheads="1"/>
            </p:cNvSpPr>
            <p:nvPr/>
          </p:nvSpPr>
          <p:spPr bwMode="auto">
            <a:xfrm>
              <a:off x="6841803" y="1988840"/>
              <a:ext cx="1798960"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79388" lvl="1" indent="11113">
                <a:spcBef>
                  <a:spcPct val="20000"/>
                </a:spcBef>
                <a:buClr>
                  <a:schemeClr val="tx1"/>
                </a:buClr>
                <a:defRPr/>
              </a:pPr>
              <a:r>
                <a:rPr lang="en-US" altLang="zh-CN" sz="1600" b="1" dirty="0">
                  <a:effectLst>
                    <a:outerShdw blurRad="38100" dist="38100" dir="2700000" algn="tl">
                      <a:srgbClr val="000000"/>
                    </a:outerShdw>
                  </a:effectLst>
                </a:rPr>
                <a:t>0^0 → 0</a:t>
              </a:r>
            </a:p>
            <a:p>
              <a:pPr marL="179388" lvl="1" indent="11113">
                <a:spcBef>
                  <a:spcPct val="20000"/>
                </a:spcBef>
                <a:buClr>
                  <a:schemeClr val="tx1"/>
                </a:buClr>
                <a:defRPr/>
              </a:pPr>
              <a:r>
                <a:rPr lang="en-US" altLang="zh-CN" sz="1600" b="1" dirty="0">
                  <a:effectLst>
                    <a:outerShdw blurRad="38100" dist="38100" dir="2700000" algn="tl">
                      <a:srgbClr val="000000"/>
                    </a:outerShdw>
                  </a:effectLst>
                </a:rPr>
                <a:t>0^1 → 1</a:t>
              </a:r>
            </a:p>
            <a:p>
              <a:pPr marL="179388" lvl="1" indent="11113">
                <a:spcBef>
                  <a:spcPct val="20000"/>
                </a:spcBef>
                <a:buClr>
                  <a:schemeClr val="tx1"/>
                </a:buClr>
                <a:defRPr/>
              </a:pPr>
              <a:r>
                <a:rPr lang="en-US" altLang="zh-CN" sz="1600" b="1" dirty="0">
                  <a:effectLst>
                    <a:outerShdw blurRad="38100" dist="38100" dir="2700000" algn="tl">
                      <a:srgbClr val="000000"/>
                    </a:outerShdw>
                  </a:effectLst>
                </a:rPr>
                <a:t>1^0 → 1</a:t>
              </a:r>
            </a:p>
            <a:p>
              <a:pPr marL="179388" lvl="1" indent="11113">
                <a:spcBef>
                  <a:spcPct val="20000"/>
                </a:spcBef>
                <a:buClr>
                  <a:schemeClr val="tx1"/>
                </a:buClr>
                <a:defRPr/>
              </a:pPr>
              <a:r>
                <a:rPr lang="en-US" altLang="zh-CN" sz="1600" b="1" dirty="0">
                  <a:effectLst>
                    <a:outerShdw blurRad="38100" dist="38100" dir="2700000" algn="tl">
                      <a:srgbClr val="000000"/>
                    </a:outerShdw>
                  </a:effectLst>
                </a:rPr>
                <a:t>1^1 → 0</a:t>
              </a:r>
            </a:p>
          </p:txBody>
        </p:sp>
        <p:sp>
          <p:nvSpPr>
            <p:cNvPr id="79880" name="Rectangle 8"/>
            <p:cNvSpPr>
              <a:spLocks noChangeArrowheads="1"/>
            </p:cNvSpPr>
            <p:nvPr/>
          </p:nvSpPr>
          <p:spPr bwMode="auto">
            <a:xfrm>
              <a:off x="2518718" y="1988840"/>
              <a:ext cx="1801565"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79388" lvl="1" indent="11113">
                <a:spcBef>
                  <a:spcPct val="20000"/>
                </a:spcBef>
                <a:buClr>
                  <a:schemeClr val="tx1"/>
                </a:buClr>
                <a:defRPr/>
              </a:pPr>
              <a:r>
                <a:rPr lang="en-US" altLang="zh-CN" sz="1600" b="1" dirty="0">
                  <a:effectLst>
                    <a:outerShdw blurRad="38100" dist="38100" dir="2700000" algn="tl">
                      <a:srgbClr val="000000"/>
                    </a:outerShdw>
                  </a:effectLst>
                </a:rPr>
                <a:t>0&amp;0 → 0</a:t>
              </a:r>
            </a:p>
            <a:p>
              <a:pPr marL="179388" lvl="1" indent="11113">
                <a:spcBef>
                  <a:spcPct val="20000"/>
                </a:spcBef>
                <a:buClr>
                  <a:schemeClr val="tx1"/>
                </a:buClr>
                <a:defRPr/>
              </a:pPr>
              <a:r>
                <a:rPr lang="en-US" altLang="zh-CN" sz="1600" b="1" dirty="0">
                  <a:effectLst>
                    <a:outerShdw blurRad="38100" dist="38100" dir="2700000" algn="tl">
                      <a:srgbClr val="000000"/>
                    </a:outerShdw>
                  </a:effectLst>
                </a:rPr>
                <a:t>0&amp;1 → 0</a:t>
              </a:r>
            </a:p>
            <a:p>
              <a:pPr marL="179388" lvl="1" indent="11113">
                <a:spcBef>
                  <a:spcPct val="20000"/>
                </a:spcBef>
                <a:buClr>
                  <a:schemeClr val="tx1"/>
                </a:buClr>
                <a:defRPr/>
              </a:pPr>
              <a:r>
                <a:rPr lang="en-US" altLang="zh-CN" sz="1600" b="1" dirty="0">
                  <a:effectLst>
                    <a:outerShdw blurRad="38100" dist="38100" dir="2700000" algn="tl">
                      <a:srgbClr val="000000"/>
                    </a:outerShdw>
                  </a:effectLst>
                </a:rPr>
                <a:t>1&amp;0 → 0</a:t>
              </a:r>
            </a:p>
            <a:p>
              <a:pPr marL="179388" lvl="1" indent="11113">
                <a:spcBef>
                  <a:spcPct val="20000"/>
                </a:spcBef>
                <a:buClr>
                  <a:schemeClr val="tx1"/>
                </a:buClr>
                <a:defRPr/>
              </a:pPr>
              <a:r>
                <a:rPr lang="en-US" altLang="zh-CN" sz="1600" b="1" dirty="0">
                  <a:effectLst>
                    <a:outerShdw blurRad="38100" dist="38100" dir="2700000" algn="tl">
                      <a:srgbClr val="000000"/>
                    </a:outerShdw>
                  </a:effectLst>
                </a:rPr>
                <a:t>1&amp;1 → 1</a:t>
              </a:r>
            </a:p>
          </p:txBody>
        </p:sp>
      </p:grpSp>
    </p:spTree>
    <p:extLst>
      <p:ext uri="{BB962C8B-B14F-4D97-AF65-F5344CB8AC3E}">
        <p14:creationId xmlns:p14="http://schemas.microsoft.com/office/powerpoint/2010/main" val="374824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404664"/>
            <a:ext cx="8784976" cy="6048672"/>
          </a:xfrm>
        </p:spPr>
        <p:txBody>
          <a:bodyPr>
            <a:normAutofit fontScale="70000" lnSpcReduction="20000"/>
          </a:bodyPr>
          <a:lstStyle/>
          <a:p>
            <a:pPr>
              <a:lnSpc>
                <a:spcPct val="120000"/>
              </a:lnSpc>
            </a:pPr>
            <a:r>
              <a:rPr lang="zh-CN" altLang="en-US" dirty="0" smtClean="0"/>
              <a:t>“按位异或”操作有下面的特性：</a:t>
            </a:r>
            <a:endParaRPr lang="en-US" altLang="zh-CN" dirty="0" smtClean="0"/>
          </a:p>
          <a:p>
            <a:pPr lvl="1">
              <a:lnSpc>
                <a:spcPct val="120000"/>
              </a:lnSpc>
            </a:pPr>
            <a:r>
              <a:rPr lang="en-US" altLang="zh-CN" dirty="0" smtClean="0"/>
              <a:t>(</a:t>
            </a:r>
            <a:r>
              <a:rPr lang="en-US" altLang="zh-CN" dirty="0" err="1" smtClean="0"/>
              <a:t>a^b</a:t>
            </a:r>
            <a:r>
              <a:rPr lang="en-US" altLang="zh-CN" dirty="0" smtClean="0"/>
              <a:t>)^b == a</a:t>
            </a:r>
          </a:p>
          <a:p>
            <a:pPr lvl="1">
              <a:lnSpc>
                <a:spcPct val="120000"/>
              </a:lnSpc>
            </a:pPr>
            <a:r>
              <a:rPr lang="en-US" altLang="zh-CN" dirty="0" smtClean="0"/>
              <a:t>(</a:t>
            </a:r>
            <a:r>
              <a:rPr lang="en-US" altLang="zh-CN" dirty="0" err="1" smtClean="0"/>
              <a:t>a^b</a:t>
            </a:r>
            <a:r>
              <a:rPr lang="en-US" altLang="zh-CN" dirty="0" smtClean="0"/>
              <a:t>)^a == b</a:t>
            </a:r>
          </a:p>
          <a:p>
            <a:pPr>
              <a:lnSpc>
                <a:spcPct val="120000"/>
              </a:lnSpc>
            </a:pPr>
            <a:r>
              <a:rPr lang="zh-CN" altLang="en-US" dirty="0" smtClean="0"/>
              <a:t>这个操作有什么用？</a:t>
            </a:r>
            <a:endParaRPr lang="en-US" altLang="zh-CN" dirty="0" smtClean="0"/>
          </a:p>
          <a:p>
            <a:pPr lvl="1">
              <a:lnSpc>
                <a:spcPct val="120000"/>
              </a:lnSpc>
            </a:pPr>
            <a:r>
              <a:rPr lang="zh-CN" altLang="en-US" dirty="0" smtClean="0"/>
              <a:t>图形在屏幕上快速移动：</a:t>
            </a:r>
            <a:endParaRPr lang="en-US" altLang="zh-CN" dirty="0" smtClean="0"/>
          </a:p>
          <a:p>
            <a:pPr lvl="2">
              <a:lnSpc>
                <a:spcPct val="120000"/>
              </a:lnSpc>
            </a:pPr>
            <a:r>
              <a:rPr lang="en-US" altLang="zh-CN" dirty="0" smtClean="0"/>
              <a:t>a</a:t>
            </a:r>
            <a:r>
              <a:rPr lang="zh-CN" altLang="en-US" dirty="0" smtClean="0"/>
              <a:t>：某图形的像素数据，</a:t>
            </a:r>
            <a:r>
              <a:rPr lang="en-US" altLang="zh-CN" dirty="0" smtClean="0"/>
              <a:t>b</a:t>
            </a:r>
            <a:r>
              <a:rPr lang="zh-CN" altLang="en-US" dirty="0" smtClean="0"/>
              <a:t>：屏幕上某处的像素数据</a:t>
            </a:r>
            <a:endParaRPr lang="en-US" altLang="zh-CN" dirty="0" smtClean="0"/>
          </a:p>
          <a:p>
            <a:pPr lvl="2">
              <a:lnSpc>
                <a:spcPct val="120000"/>
              </a:lnSpc>
            </a:pPr>
            <a:r>
              <a:rPr lang="zh-CN" altLang="en-US" dirty="0" smtClean="0"/>
              <a:t>图形移动到屏幕某处时，按</a:t>
            </a:r>
            <a:r>
              <a:rPr lang="en-US" altLang="zh-CN" dirty="0" err="1" smtClean="0">
                <a:solidFill>
                  <a:srgbClr val="FFC000"/>
                </a:solidFill>
              </a:rPr>
              <a:t>a^b</a:t>
            </a:r>
            <a:r>
              <a:rPr lang="zh-CN" altLang="en-US" dirty="0" smtClean="0"/>
              <a:t>显示；图形离开时，按</a:t>
            </a:r>
            <a:r>
              <a:rPr lang="en-US" altLang="zh-CN" dirty="0" smtClean="0">
                <a:solidFill>
                  <a:srgbClr val="FFC000"/>
                </a:solidFill>
              </a:rPr>
              <a:t>(</a:t>
            </a:r>
            <a:r>
              <a:rPr lang="en-US" altLang="zh-CN" dirty="0" err="1" smtClean="0">
                <a:solidFill>
                  <a:srgbClr val="FFC000"/>
                </a:solidFill>
              </a:rPr>
              <a:t>a^b</a:t>
            </a:r>
            <a:r>
              <a:rPr lang="en-US" altLang="zh-CN" dirty="0">
                <a:solidFill>
                  <a:srgbClr val="FFC000"/>
                </a:solidFill>
              </a:rPr>
              <a:t>)^a</a:t>
            </a:r>
            <a:r>
              <a:rPr lang="zh-CN" altLang="en-US" dirty="0" smtClean="0"/>
              <a:t>恢复该</a:t>
            </a:r>
            <a:r>
              <a:rPr lang="zh-CN" altLang="en-US" dirty="0"/>
              <a:t>处</a:t>
            </a:r>
            <a:r>
              <a:rPr lang="zh-CN" altLang="en-US" dirty="0" smtClean="0"/>
              <a:t>显示</a:t>
            </a:r>
            <a:endParaRPr lang="en-US" altLang="zh-CN" dirty="0" smtClean="0"/>
          </a:p>
          <a:p>
            <a:pPr lvl="1">
              <a:lnSpc>
                <a:spcPct val="120000"/>
              </a:lnSpc>
            </a:pPr>
            <a:r>
              <a:rPr lang="zh-CN" altLang="en-US" dirty="0" smtClean="0"/>
              <a:t>交换两个变量的值：</a:t>
            </a:r>
            <a:endParaRPr lang="en-US" altLang="zh-CN" dirty="0" smtClean="0"/>
          </a:p>
          <a:p>
            <a:pPr lvl="2">
              <a:lnSpc>
                <a:spcPct val="120000"/>
              </a:lnSpc>
            </a:pPr>
            <a:r>
              <a:rPr lang="en-US" altLang="zh-CN" dirty="0" smtClean="0"/>
              <a:t>a=</a:t>
            </a:r>
            <a:r>
              <a:rPr lang="en-US" altLang="zh-CN" dirty="0" err="1" smtClean="0"/>
              <a:t>a^b</a:t>
            </a:r>
            <a:r>
              <a:rPr lang="en-US" altLang="zh-CN" dirty="0" smtClean="0"/>
              <a:t>; b=</a:t>
            </a:r>
            <a:r>
              <a:rPr lang="en-US" altLang="zh-CN" dirty="0" err="1" smtClean="0"/>
              <a:t>a^b</a:t>
            </a:r>
            <a:r>
              <a:rPr lang="en-US" altLang="zh-CN" dirty="0" smtClean="0"/>
              <a:t>; a=</a:t>
            </a:r>
            <a:r>
              <a:rPr lang="en-US" altLang="zh-CN" dirty="0" err="1" smtClean="0"/>
              <a:t>a^b</a:t>
            </a:r>
            <a:r>
              <a:rPr lang="en-US" altLang="zh-CN" dirty="0" smtClean="0"/>
              <a:t>;</a:t>
            </a:r>
          </a:p>
          <a:p>
            <a:pPr lvl="1">
              <a:lnSpc>
                <a:spcPct val="120000"/>
              </a:lnSpc>
            </a:pPr>
            <a:r>
              <a:rPr lang="zh-CN" altLang="en-US" dirty="0"/>
              <a:t>磁盘</a:t>
            </a:r>
            <a:r>
              <a:rPr lang="zh-CN" altLang="en-US" dirty="0" smtClean="0"/>
              <a:t>阵列数据的恢复（一个盘坏了）：</a:t>
            </a:r>
            <a:endParaRPr lang="en-US" altLang="zh-CN" dirty="0" smtClean="0"/>
          </a:p>
          <a:p>
            <a:pPr lvl="2">
              <a:lnSpc>
                <a:spcPct val="120000"/>
              </a:lnSpc>
            </a:pPr>
            <a:r>
              <a:rPr lang="en-US" altLang="zh-CN" dirty="0" smtClean="0"/>
              <a:t>disk</a:t>
            </a:r>
            <a:r>
              <a:rPr lang="en-US" altLang="zh-CN" baseline="-25000" dirty="0" smtClean="0"/>
              <a:t>3</a:t>
            </a:r>
            <a:r>
              <a:rPr lang="en-US" altLang="zh-CN" dirty="0" smtClean="0"/>
              <a:t> = disk</a:t>
            </a:r>
            <a:r>
              <a:rPr lang="en-US" altLang="zh-CN" baseline="-25000" dirty="0"/>
              <a:t>1</a:t>
            </a:r>
            <a:r>
              <a:rPr lang="en-US" altLang="zh-CN" dirty="0" smtClean="0"/>
              <a:t>^</a:t>
            </a:r>
            <a:r>
              <a:rPr lang="en-US" altLang="zh-CN" dirty="0"/>
              <a:t>disk</a:t>
            </a:r>
            <a:r>
              <a:rPr lang="en-US" altLang="zh-CN" baseline="-25000" dirty="0"/>
              <a:t>2</a:t>
            </a:r>
            <a:r>
              <a:rPr lang="en-US" altLang="zh-CN" dirty="0" smtClean="0"/>
              <a:t>; //</a:t>
            </a:r>
            <a:r>
              <a:rPr lang="en-US" altLang="zh-CN" dirty="0"/>
              <a:t>disk</a:t>
            </a:r>
            <a:r>
              <a:rPr lang="en-US" altLang="zh-CN" baseline="-25000" dirty="0"/>
              <a:t>3</a:t>
            </a:r>
            <a:r>
              <a:rPr lang="zh-CN" altLang="en-US" dirty="0" smtClean="0"/>
              <a:t>为备份盘</a:t>
            </a:r>
            <a:endParaRPr lang="en-US" altLang="zh-CN" dirty="0" smtClean="0"/>
          </a:p>
          <a:p>
            <a:pPr lvl="2">
              <a:lnSpc>
                <a:spcPct val="120000"/>
              </a:lnSpc>
            </a:pPr>
            <a:r>
              <a:rPr lang="en-US" altLang="zh-CN" dirty="0"/>
              <a:t>disk</a:t>
            </a:r>
            <a:r>
              <a:rPr lang="en-US" altLang="zh-CN" baseline="-25000" dirty="0"/>
              <a:t>1</a:t>
            </a:r>
            <a:r>
              <a:rPr lang="en-US" altLang="zh-CN" dirty="0" smtClean="0"/>
              <a:t> = disk</a:t>
            </a:r>
            <a:r>
              <a:rPr lang="en-US" altLang="zh-CN" baseline="-25000" dirty="0"/>
              <a:t>3</a:t>
            </a:r>
            <a:r>
              <a:rPr lang="en-US" altLang="zh-CN" dirty="0" smtClean="0"/>
              <a:t>^</a:t>
            </a:r>
            <a:r>
              <a:rPr lang="en-US" altLang="zh-CN" dirty="0"/>
              <a:t>disk</a:t>
            </a:r>
            <a:r>
              <a:rPr lang="en-US" altLang="zh-CN" baseline="-25000" dirty="0"/>
              <a:t>2</a:t>
            </a:r>
            <a:r>
              <a:rPr lang="en-US" altLang="zh-CN" dirty="0" smtClean="0"/>
              <a:t>; //</a:t>
            </a:r>
            <a:r>
              <a:rPr lang="en-US" altLang="zh-CN" dirty="0"/>
              <a:t>disk</a:t>
            </a:r>
            <a:r>
              <a:rPr lang="en-US" altLang="zh-CN" baseline="-25000" dirty="0"/>
              <a:t>1</a:t>
            </a:r>
            <a:r>
              <a:rPr lang="zh-CN" altLang="en-US" dirty="0" smtClean="0"/>
              <a:t>坏了</a:t>
            </a:r>
            <a:endParaRPr lang="en-US" altLang="zh-CN" dirty="0" smtClean="0"/>
          </a:p>
          <a:p>
            <a:pPr lvl="2">
              <a:lnSpc>
                <a:spcPct val="120000"/>
              </a:lnSpc>
            </a:pPr>
            <a:r>
              <a:rPr lang="en-US" altLang="zh-CN" dirty="0"/>
              <a:t>disk</a:t>
            </a:r>
            <a:r>
              <a:rPr lang="en-US" altLang="zh-CN" baseline="-25000" dirty="0"/>
              <a:t>2</a:t>
            </a:r>
            <a:r>
              <a:rPr lang="en-US" altLang="zh-CN" dirty="0" smtClean="0"/>
              <a:t> = disk</a:t>
            </a:r>
            <a:r>
              <a:rPr lang="en-US" altLang="zh-CN" baseline="-25000" dirty="0"/>
              <a:t>3</a:t>
            </a:r>
            <a:r>
              <a:rPr lang="en-US" altLang="zh-CN" dirty="0" smtClean="0"/>
              <a:t>^</a:t>
            </a:r>
            <a:r>
              <a:rPr lang="en-US" altLang="zh-CN" dirty="0"/>
              <a:t>disk</a:t>
            </a:r>
            <a:r>
              <a:rPr lang="en-US" altLang="zh-CN" baseline="-25000" dirty="0"/>
              <a:t>1</a:t>
            </a:r>
            <a:r>
              <a:rPr lang="en-US" altLang="zh-CN" dirty="0" smtClean="0"/>
              <a:t>; //</a:t>
            </a:r>
            <a:r>
              <a:rPr lang="en-US" altLang="zh-CN" dirty="0"/>
              <a:t>disk</a:t>
            </a:r>
            <a:r>
              <a:rPr lang="en-US" altLang="zh-CN" baseline="-25000" dirty="0"/>
              <a:t>2</a:t>
            </a:r>
            <a:r>
              <a:rPr lang="zh-CN" altLang="en-US" dirty="0" smtClean="0"/>
              <a:t>坏了</a:t>
            </a:r>
            <a:endParaRPr lang="en-US" altLang="zh-CN" dirty="0" smtClean="0"/>
          </a:p>
          <a:p>
            <a:pPr lvl="2">
              <a:lnSpc>
                <a:spcPct val="120000"/>
              </a:lnSpc>
            </a:pPr>
            <a:r>
              <a:rPr lang="zh-CN" altLang="en-US" dirty="0" smtClean="0"/>
              <a:t>推广之</a:t>
            </a:r>
            <a:endParaRPr lang="en-US" altLang="zh-CN" dirty="0" smtClean="0"/>
          </a:p>
          <a:p>
            <a:pPr lvl="2">
              <a:lnSpc>
                <a:spcPct val="120000"/>
              </a:lnSpc>
            </a:pPr>
            <a:r>
              <a:rPr lang="en-US" altLang="zh-CN" dirty="0" smtClean="0"/>
              <a:t>disk</a:t>
            </a:r>
            <a:r>
              <a:rPr lang="en-US" altLang="zh-CN" baseline="-25000" dirty="0" smtClean="0"/>
              <a:t>n+1</a:t>
            </a:r>
            <a:r>
              <a:rPr lang="en-US" altLang="zh-CN" dirty="0" smtClean="0"/>
              <a:t> = disk</a:t>
            </a:r>
            <a:r>
              <a:rPr lang="en-US" altLang="zh-CN" baseline="-25000" dirty="0"/>
              <a:t>1</a:t>
            </a:r>
            <a:r>
              <a:rPr lang="en-US" altLang="zh-CN" dirty="0" smtClean="0"/>
              <a:t>^...^</a:t>
            </a:r>
            <a:r>
              <a:rPr lang="en-US" altLang="zh-CN" dirty="0" err="1" smtClean="0"/>
              <a:t>disk</a:t>
            </a:r>
            <a:r>
              <a:rPr lang="en-US" altLang="zh-CN" baseline="-25000" dirty="0" err="1" smtClean="0"/>
              <a:t>n</a:t>
            </a:r>
            <a:r>
              <a:rPr lang="en-US" altLang="zh-CN" dirty="0"/>
              <a:t> //</a:t>
            </a:r>
            <a:r>
              <a:rPr lang="en-US" altLang="zh-CN" dirty="0" smtClean="0"/>
              <a:t>disk</a:t>
            </a:r>
            <a:r>
              <a:rPr lang="en-US" altLang="zh-CN" baseline="-25000" dirty="0" smtClean="0"/>
              <a:t>n+1</a:t>
            </a:r>
            <a:r>
              <a:rPr lang="zh-CN" altLang="en-US" dirty="0" smtClean="0"/>
              <a:t>为</a:t>
            </a:r>
            <a:r>
              <a:rPr lang="zh-CN" altLang="en-US" dirty="0"/>
              <a:t>备份盘</a:t>
            </a:r>
            <a:endParaRPr lang="en-US" altLang="zh-CN" baseline="-25000" dirty="0"/>
          </a:p>
          <a:p>
            <a:pPr lvl="2">
              <a:lnSpc>
                <a:spcPct val="120000"/>
              </a:lnSpc>
            </a:pPr>
            <a:r>
              <a:rPr lang="zh-CN" altLang="en-US" dirty="0" smtClean="0"/>
              <a:t>第</a:t>
            </a:r>
            <a:r>
              <a:rPr lang="en-US" altLang="zh-CN" dirty="0" err="1" smtClean="0"/>
              <a:t>i</a:t>
            </a:r>
            <a:r>
              <a:rPr lang="zh-CN" altLang="en-US" dirty="0" smtClean="0"/>
              <a:t>个盘坏了：</a:t>
            </a:r>
            <a:endParaRPr lang="en-US" altLang="zh-CN" dirty="0" smtClean="0"/>
          </a:p>
          <a:p>
            <a:pPr lvl="2">
              <a:lnSpc>
                <a:spcPct val="120000"/>
              </a:lnSpc>
            </a:pPr>
            <a:r>
              <a:rPr lang="en-US" altLang="zh-CN" dirty="0" err="1" smtClean="0"/>
              <a:t>disk</a:t>
            </a:r>
            <a:r>
              <a:rPr lang="en-US" altLang="zh-CN" baseline="-25000" dirty="0" err="1" smtClean="0"/>
              <a:t>i</a:t>
            </a:r>
            <a:r>
              <a:rPr lang="en-US" altLang="zh-CN" dirty="0" smtClean="0"/>
              <a:t> = disk</a:t>
            </a:r>
            <a:r>
              <a:rPr lang="en-US" altLang="zh-CN" baseline="-25000" dirty="0" smtClean="0"/>
              <a:t>n+1</a:t>
            </a:r>
            <a:r>
              <a:rPr lang="en-US" altLang="zh-CN" dirty="0" smtClean="0"/>
              <a:t>^disk</a:t>
            </a:r>
            <a:r>
              <a:rPr lang="en-US" altLang="zh-CN" baseline="-25000" dirty="0" smtClean="0"/>
              <a:t>1</a:t>
            </a:r>
            <a:r>
              <a:rPr lang="en-US" altLang="zh-CN" dirty="0" smtClean="0"/>
              <a:t>^...^disk</a:t>
            </a:r>
            <a:r>
              <a:rPr lang="en-US" altLang="zh-CN" baseline="-25000" dirty="0"/>
              <a:t>i-1</a:t>
            </a:r>
            <a:r>
              <a:rPr lang="en-US" altLang="zh-CN" dirty="0" smtClean="0"/>
              <a:t>^disk</a:t>
            </a:r>
            <a:r>
              <a:rPr lang="en-US" altLang="zh-CN" baseline="-25000" dirty="0"/>
              <a:t>i+1</a:t>
            </a:r>
            <a:r>
              <a:rPr lang="en-US" altLang="zh-CN" dirty="0" smtClean="0"/>
              <a:t>^...^</a:t>
            </a:r>
            <a:r>
              <a:rPr lang="en-US" altLang="zh-CN" dirty="0" err="1" smtClean="0"/>
              <a:t>disk</a:t>
            </a:r>
            <a:r>
              <a:rPr lang="en-US" altLang="zh-CN" baseline="-25000" dirty="0" err="1" smtClean="0"/>
              <a:t>n</a:t>
            </a:r>
            <a:endParaRPr lang="en-US" altLang="zh-CN" baseline="-25000" dirty="0"/>
          </a:p>
        </p:txBody>
      </p:sp>
    </p:spTree>
    <p:extLst>
      <p:ext uri="{BB962C8B-B14F-4D97-AF65-F5344CB8AC3E}">
        <p14:creationId xmlns:p14="http://schemas.microsoft.com/office/powerpoint/2010/main" val="402199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 calcmode="lin" valueType="num">
                                      <p:cBhvr additive="base">
                                        <p:cTn id="4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 calcmode="lin" valueType="num">
                                      <p:cBhvr additive="base">
                                        <p:cTn id="4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3" end="13"/>
                                            </p:txEl>
                                          </p:spTgt>
                                        </p:tgtEl>
                                        <p:attrNameLst>
                                          <p:attrName>style.visibility</p:attrName>
                                        </p:attrNameLst>
                                      </p:cBhvr>
                                      <p:to>
                                        <p:strVal val="visible"/>
                                      </p:to>
                                    </p:set>
                                    <p:anim calcmode="lin" valueType="num">
                                      <p:cBhvr additive="base">
                                        <p:cTn id="5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 calcmode="lin" valueType="num">
                                      <p:cBhvr additive="base">
                                        <p:cTn id="5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5" end="15"/>
                                            </p:txEl>
                                          </p:spTgt>
                                        </p:tgtEl>
                                        <p:attrNameLst>
                                          <p:attrName>style.visibility</p:attrName>
                                        </p:attrNameLst>
                                      </p:cBhvr>
                                      <p:to>
                                        <p:strVal val="visible"/>
                                      </p:to>
                                    </p:set>
                                    <p:anim calcmode="lin" valueType="num">
                                      <p:cBhvr additive="base">
                                        <p:cTn id="6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16" end="16"/>
                                            </p:txEl>
                                          </p:spTgt>
                                        </p:tgtEl>
                                        <p:attrNameLst>
                                          <p:attrName>style.visibility</p:attrName>
                                        </p:attrNameLst>
                                      </p:cBhvr>
                                      <p:to>
                                        <p:strVal val="visible"/>
                                      </p:to>
                                    </p:set>
                                    <p:anim calcmode="lin" valueType="num">
                                      <p:cBhvr additive="base">
                                        <p:cTn id="65"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0" y="0"/>
            <a:ext cx="9144000" cy="1155700"/>
          </a:xfrm>
        </p:spPr>
        <p:txBody>
          <a:bodyPr/>
          <a:lstStyle/>
          <a:p>
            <a:pPr eaLnBrk="1" hangingPunct="1">
              <a:defRPr/>
            </a:pPr>
            <a:r>
              <a:rPr lang="zh-CN" altLang="en-US" dirty="0" smtClean="0"/>
              <a:t>移位操作</a:t>
            </a:r>
          </a:p>
        </p:txBody>
      </p:sp>
      <p:sp>
        <p:nvSpPr>
          <p:cNvPr id="81923" name="Rectangle 3"/>
          <p:cNvSpPr>
            <a:spLocks noGrp="1" noChangeArrowheads="1"/>
          </p:cNvSpPr>
          <p:nvPr>
            <p:ph type="body" idx="1"/>
          </p:nvPr>
        </p:nvSpPr>
        <p:spPr>
          <a:xfrm>
            <a:off x="142875" y="1341438"/>
            <a:ext cx="8893175" cy="5327650"/>
          </a:xfrm>
        </p:spPr>
        <p:txBody>
          <a:bodyPr>
            <a:normAutofit fontScale="92500"/>
          </a:bodyPr>
          <a:lstStyle/>
          <a:p>
            <a:pPr marL="357188" indent="-357188" eaLnBrk="1" hangingPunct="1">
              <a:lnSpc>
                <a:spcPct val="110000"/>
              </a:lnSpc>
              <a:defRPr/>
            </a:pPr>
            <a:r>
              <a:rPr lang="zh-CN" altLang="en-US" sz="2800" dirty="0" smtClean="0"/>
              <a:t>移位操作（双目操作符） </a:t>
            </a:r>
          </a:p>
          <a:p>
            <a:pPr marL="901700" lvl="1" indent="-358775" eaLnBrk="1" hangingPunct="1">
              <a:lnSpc>
                <a:spcPct val="110000"/>
              </a:lnSpc>
              <a:buFontTx/>
              <a:buNone/>
              <a:defRPr/>
            </a:pPr>
            <a:r>
              <a:rPr lang="zh-CN" altLang="en-US" sz="2400" dirty="0" smtClean="0"/>
              <a:t>	</a:t>
            </a:r>
            <a:r>
              <a:rPr lang="en-US" altLang="zh-CN" sz="2400" dirty="0" smtClean="0"/>
              <a:t>&lt;&lt;</a:t>
            </a:r>
            <a:r>
              <a:rPr lang="zh-CN" altLang="en-US" sz="2400" dirty="0" smtClean="0"/>
              <a:t>（左移）</a:t>
            </a:r>
            <a:r>
              <a:rPr lang="en-US" altLang="zh-CN" sz="2400" dirty="0" smtClean="0"/>
              <a:t>, &gt;&gt;</a:t>
            </a:r>
            <a:r>
              <a:rPr lang="zh-CN" altLang="en-US" sz="2400" dirty="0" smtClean="0"/>
              <a:t>（右移）</a:t>
            </a:r>
          </a:p>
          <a:p>
            <a:pPr marL="901700" lvl="1" indent="-358775" eaLnBrk="1" hangingPunct="1">
              <a:lnSpc>
                <a:spcPct val="110000"/>
              </a:lnSpc>
              <a:defRPr/>
            </a:pPr>
            <a:r>
              <a:rPr lang="en-US" altLang="zh-CN" sz="2400" dirty="0" smtClean="0"/>
              <a:t>a &lt;&lt; b</a:t>
            </a:r>
            <a:r>
              <a:rPr lang="zh-CN" altLang="en-US" sz="2400" dirty="0" smtClean="0"/>
              <a:t>：把</a:t>
            </a:r>
            <a:r>
              <a:rPr lang="en-US" altLang="zh-CN" sz="2400" dirty="0" smtClean="0"/>
              <a:t>a</a:t>
            </a:r>
            <a:r>
              <a:rPr lang="zh-CN" altLang="en-US" sz="2400" dirty="0" smtClean="0"/>
              <a:t>按二进制位依次</a:t>
            </a:r>
            <a:r>
              <a:rPr lang="zh-CN" altLang="en-US" sz="2400" dirty="0" smtClean="0">
                <a:solidFill>
                  <a:srgbClr val="FFC000"/>
                </a:solidFill>
              </a:rPr>
              <a:t>左移</a:t>
            </a:r>
            <a:r>
              <a:rPr lang="en-US" altLang="zh-CN" sz="2400" dirty="0" smtClean="0"/>
              <a:t>b</a:t>
            </a:r>
            <a:r>
              <a:rPr lang="zh-CN" altLang="en-US" sz="2400" dirty="0" smtClean="0"/>
              <a:t>位。左移时，高位舍弃，低位补</a:t>
            </a:r>
            <a:r>
              <a:rPr lang="en-US" altLang="zh-CN" sz="2400" dirty="0" smtClean="0"/>
              <a:t>0</a:t>
            </a:r>
            <a:r>
              <a:rPr lang="zh-CN" altLang="en-US" sz="2400" dirty="0" smtClean="0"/>
              <a:t>。</a:t>
            </a:r>
            <a:r>
              <a:rPr lang="en-US" altLang="zh-CN" sz="2400" dirty="0" smtClean="0"/>
              <a:t>	</a:t>
            </a:r>
          </a:p>
          <a:p>
            <a:pPr marL="901700" lvl="1" indent="-358775" eaLnBrk="1" hangingPunct="1">
              <a:lnSpc>
                <a:spcPct val="110000"/>
              </a:lnSpc>
              <a:defRPr/>
            </a:pPr>
            <a:r>
              <a:rPr lang="en-US" altLang="zh-CN" sz="2400" dirty="0" smtClean="0"/>
              <a:t>	a &gt;&gt; b</a:t>
            </a:r>
            <a:r>
              <a:rPr lang="zh-CN" altLang="en-US" sz="2400" dirty="0" smtClean="0"/>
              <a:t>：把</a:t>
            </a:r>
            <a:r>
              <a:rPr lang="en-US" altLang="zh-CN" sz="2400" dirty="0" smtClean="0"/>
              <a:t>a</a:t>
            </a:r>
            <a:r>
              <a:rPr lang="zh-CN" altLang="en-US" sz="2400" dirty="0" smtClean="0"/>
              <a:t>按二进制位依次</a:t>
            </a:r>
            <a:r>
              <a:rPr lang="zh-CN" altLang="en-US" sz="2400" dirty="0" smtClean="0">
                <a:solidFill>
                  <a:srgbClr val="FFC000"/>
                </a:solidFill>
              </a:rPr>
              <a:t>右移</a:t>
            </a:r>
            <a:r>
              <a:rPr lang="en-US" altLang="zh-CN" sz="2400" dirty="0" smtClean="0"/>
              <a:t>b</a:t>
            </a:r>
            <a:r>
              <a:rPr lang="zh-CN" altLang="en-US" sz="2400" dirty="0" smtClean="0"/>
              <a:t>位。右移时，低位舍弃，高位按下面规则处理：</a:t>
            </a:r>
          </a:p>
          <a:p>
            <a:pPr marL="1428750" lvl="2" indent="-347663" eaLnBrk="1" hangingPunct="1">
              <a:lnSpc>
                <a:spcPct val="110000"/>
              </a:lnSpc>
              <a:defRPr/>
            </a:pPr>
            <a:r>
              <a:rPr lang="en-US" altLang="zh-CN" sz="2000" dirty="0" smtClean="0"/>
              <a:t>a</a:t>
            </a:r>
            <a:r>
              <a:rPr lang="zh-CN" altLang="en-US" sz="2000" dirty="0" smtClean="0"/>
              <a:t>是无符号数或有符号的非负数，高位补</a:t>
            </a:r>
            <a:r>
              <a:rPr lang="en-US" altLang="zh-CN" sz="2000" dirty="0" smtClean="0"/>
              <a:t>0 </a:t>
            </a:r>
          </a:p>
          <a:p>
            <a:pPr marL="1428750" lvl="2" indent="-347663" eaLnBrk="1" hangingPunct="1">
              <a:lnSpc>
                <a:spcPct val="110000"/>
              </a:lnSpc>
              <a:defRPr/>
            </a:pPr>
            <a:r>
              <a:rPr lang="en-US" altLang="zh-CN" sz="2000" dirty="0" smtClean="0"/>
              <a:t>a</a:t>
            </a:r>
            <a:r>
              <a:rPr lang="zh-CN" altLang="en-US" sz="2000" dirty="0" smtClean="0"/>
              <a:t>是有符号数的负数，高位与原来的最高位相同（适合于补码表示的整数）</a:t>
            </a:r>
          </a:p>
          <a:p>
            <a:pPr marL="357188" indent="-357188" eaLnBrk="1" hangingPunct="1">
              <a:lnSpc>
                <a:spcPct val="110000"/>
              </a:lnSpc>
              <a:defRPr/>
            </a:pPr>
            <a:r>
              <a:rPr lang="zh-CN" altLang="en-US" sz="2800" dirty="0" smtClean="0">
                <a:solidFill>
                  <a:srgbClr val="FFC000"/>
                </a:solidFill>
              </a:rPr>
              <a:t>注意</a:t>
            </a:r>
            <a:r>
              <a:rPr lang="zh-CN" altLang="en-US" sz="2800" dirty="0" smtClean="0"/>
              <a:t>：</a:t>
            </a:r>
            <a:r>
              <a:rPr lang="en-US" altLang="zh-CN" sz="2800" dirty="0" err="1" smtClean="0"/>
              <a:t>cout</a:t>
            </a:r>
            <a:r>
              <a:rPr lang="zh-CN" altLang="en-US" sz="2800" dirty="0" smtClean="0"/>
              <a:t>和</a:t>
            </a:r>
            <a:r>
              <a:rPr lang="en-US" altLang="zh-CN" sz="2800" dirty="0" err="1" smtClean="0"/>
              <a:t>cin</a:t>
            </a:r>
            <a:r>
              <a:rPr lang="zh-CN" altLang="en-US" sz="2800" dirty="0" smtClean="0"/>
              <a:t>的“</a:t>
            </a:r>
            <a:r>
              <a:rPr lang="en-US" altLang="zh-CN" sz="2800" dirty="0" smtClean="0"/>
              <a:t>&lt;&lt;</a:t>
            </a:r>
            <a:r>
              <a:rPr lang="zh-CN" altLang="en-US" sz="2800" dirty="0" smtClean="0"/>
              <a:t>”和“</a:t>
            </a:r>
            <a:r>
              <a:rPr lang="en-US" altLang="zh-CN" sz="2800" dirty="0" smtClean="0"/>
              <a:t>&gt;&gt;</a:t>
            </a:r>
            <a:r>
              <a:rPr lang="zh-CN" altLang="en-US" sz="2800" dirty="0" smtClean="0"/>
              <a:t>”操作被</a:t>
            </a:r>
            <a:r>
              <a:rPr lang="zh-CN" altLang="en-US" sz="2800" dirty="0" smtClean="0">
                <a:solidFill>
                  <a:srgbClr val="FFC000"/>
                </a:solidFill>
              </a:rPr>
              <a:t>重新定义了</a:t>
            </a:r>
            <a:r>
              <a:rPr lang="zh-CN" altLang="en-US" sz="2800" dirty="0" smtClean="0"/>
              <a:t>！</a:t>
            </a:r>
            <a:endParaRPr lang="en-US" altLang="zh-CN" sz="2800" dirty="0" smtClean="0"/>
          </a:p>
          <a:p>
            <a:pPr marL="357188" indent="-357188" eaLnBrk="1" hangingPunct="1">
              <a:lnSpc>
                <a:spcPct val="110000"/>
              </a:lnSpc>
              <a:defRPr/>
            </a:pPr>
            <a:r>
              <a:rPr lang="zh-CN" altLang="en-US" sz="2800" dirty="0" smtClean="0"/>
              <a:t>移位操作可以实现对图形</a:t>
            </a:r>
            <a:r>
              <a:rPr lang="en-US" altLang="zh-CN" sz="2800" dirty="0" smtClean="0"/>
              <a:t>/</a:t>
            </a:r>
            <a:r>
              <a:rPr lang="zh-CN" altLang="en-US" sz="2800" dirty="0" smtClean="0"/>
              <a:t>图像数据的处理</a:t>
            </a:r>
            <a:endParaRPr lang="en-US" altLang="zh-CN" sz="2800" dirty="0" smtClean="0"/>
          </a:p>
          <a:p>
            <a:pPr marL="757238" lvl="1" indent="-357188" eaLnBrk="1" hangingPunct="1">
              <a:lnSpc>
                <a:spcPct val="110000"/>
              </a:lnSpc>
              <a:defRPr/>
            </a:pPr>
            <a:r>
              <a:rPr lang="zh-CN" altLang="en-US" sz="2400" dirty="0" smtClean="0"/>
              <a:t>如实现屏幕上图形画面的左右移动</a:t>
            </a:r>
            <a:endParaRPr lang="en-US" altLang="zh-CN" sz="2400" dirty="0" smtClean="0"/>
          </a:p>
        </p:txBody>
      </p:sp>
    </p:spTree>
    <p:extLst>
      <p:ext uri="{BB962C8B-B14F-4D97-AF65-F5344CB8AC3E}">
        <p14:creationId xmlns:p14="http://schemas.microsoft.com/office/powerpoint/2010/main" val="12795586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pPr marL="357188" indent="-357188" eaLnBrk="1" hangingPunct="1">
              <a:lnSpc>
                <a:spcPct val="110000"/>
              </a:lnSpc>
              <a:defRPr/>
            </a:pPr>
            <a:r>
              <a:rPr lang="zh-CN" altLang="en-US" sz="2800" dirty="0"/>
              <a:t>另外，移位操作还可以实现</a:t>
            </a:r>
            <a:r>
              <a:rPr lang="zh-CN" altLang="en-US" sz="2800" dirty="0">
                <a:solidFill>
                  <a:srgbClr val="FFC000"/>
                </a:solidFill>
              </a:rPr>
              <a:t>特殊的</a:t>
            </a:r>
            <a:r>
              <a:rPr lang="zh-CN" altLang="en-US" sz="2800" dirty="0"/>
              <a:t>乘法和除法</a:t>
            </a:r>
            <a:r>
              <a:rPr lang="zh-CN" altLang="en-US" sz="2800" dirty="0" smtClean="0"/>
              <a:t>运算：（比通常的乘法、除法操作效率高！）</a:t>
            </a:r>
            <a:endParaRPr lang="zh-CN" altLang="en-US" sz="2800" dirty="0"/>
          </a:p>
          <a:p>
            <a:pPr marL="901700" lvl="1" indent="-358775" eaLnBrk="1" hangingPunct="1">
              <a:lnSpc>
                <a:spcPct val="110000"/>
              </a:lnSpc>
              <a:defRPr/>
            </a:pPr>
            <a:r>
              <a:rPr lang="zh-CN" altLang="en-US" sz="2400" dirty="0"/>
              <a:t>把一个整型数按二进位左移</a:t>
            </a:r>
            <a:r>
              <a:rPr lang="zh-CN" altLang="en-US" sz="2400" dirty="0" smtClean="0"/>
              <a:t>一、二、三、</a:t>
            </a:r>
            <a:r>
              <a:rPr lang="en-US" altLang="zh-CN" sz="2400" dirty="0" smtClean="0"/>
              <a:t>...</a:t>
            </a:r>
            <a:r>
              <a:rPr lang="zh-CN" altLang="en-US" sz="2400" dirty="0" smtClean="0"/>
              <a:t>位</a:t>
            </a:r>
            <a:r>
              <a:rPr lang="zh-CN" altLang="en-US" sz="2400" dirty="0"/>
              <a:t>相当于把该整型数乘以</a:t>
            </a:r>
            <a:r>
              <a:rPr lang="en-US" altLang="zh-CN" sz="2400" dirty="0" smtClean="0"/>
              <a:t>2</a:t>
            </a:r>
            <a:r>
              <a:rPr lang="zh-CN" altLang="en-US" sz="2400" dirty="0" smtClean="0"/>
              <a:t>、</a:t>
            </a:r>
            <a:r>
              <a:rPr lang="en-US" altLang="zh-CN" sz="2400" dirty="0" smtClean="0"/>
              <a:t>4</a:t>
            </a:r>
            <a:r>
              <a:rPr lang="zh-CN" altLang="en-US" sz="2400" dirty="0" smtClean="0"/>
              <a:t>、</a:t>
            </a:r>
            <a:r>
              <a:rPr lang="en-US" altLang="zh-CN" sz="2400" dirty="0" smtClean="0"/>
              <a:t>8</a:t>
            </a:r>
            <a:r>
              <a:rPr lang="zh-CN" altLang="en-US" sz="2400" dirty="0" smtClean="0"/>
              <a:t>、</a:t>
            </a:r>
            <a:r>
              <a:rPr lang="en-US" altLang="zh-CN" sz="2400" dirty="0" smtClean="0"/>
              <a:t>...</a:t>
            </a:r>
            <a:endParaRPr lang="zh-CN" altLang="en-US" sz="2400" dirty="0"/>
          </a:p>
          <a:p>
            <a:pPr marL="901700" lvl="1" indent="-358775" eaLnBrk="1" hangingPunct="1">
              <a:lnSpc>
                <a:spcPct val="110000"/>
              </a:lnSpc>
              <a:defRPr/>
            </a:pPr>
            <a:r>
              <a:rPr lang="zh-CN" altLang="en-US" sz="2400" dirty="0"/>
              <a:t>把一个整型数按二进位右移一、二、三、</a:t>
            </a:r>
            <a:r>
              <a:rPr lang="en-US" altLang="zh-CN" sz="2400" dirty="0"/>
              <a:t>...</a:t>
            </a:r>
            <a:r>
              <a:rPr lang="zh-CN" altLang="en-US" sz="2400" dirty="0" smtClean="0"/>
              <a:t>位</a:t>
            </a:r>
            <a:r>
              <a:rPr lang="zh-CN" altLang="en-US" sz="2400" dirty="0"/>
              <a:t>相当于把该整型数除以</a:t>
            </a:r>
            <a:r>
              <a:rPr lang="en-US" altLang="zh-CN" sz="2400" dirty="0" smtClean="0"/>
              <a:t>2</a:t>
            </a:r>
            <a:r>
              <a:rPr lang="zh-CN" altLang="en-US" sz="2400" dirty="0" smtClean="0"/>
              <a:t>、</a:t>
            </a:r>
            <a:r>
              <a:rPr lang="en-US" altLang="zh-CN" sz="2400" dirty="0" smtClean="0"/>
              <a:t>4</a:t>
            </a:r>
            <a:r>
              <a:rPr lang="zh-CN" altLang="en-US" sz="2400" dirty="0" smtClean="0"/>
              <a:t>、</a:t>
            </a:r>
            <a:r>
              <a:rPr lang="en-US" altLang="zh-CN" sz="2400" dirty="0" smtClean="0"/>
              <a:t>8</a:t>
            </a:r>
            <a:r>
              <a:rPr lang="zh-CN" altLang="en-US" sz="2400" dirty="0" smtClean="0"/>
              <a:t>、</a:t>
            </a:r>
            <a:r>
              <a:rPr lang="en-US" altLang="zh-CN" sz="2400" dirty="0" smtClean="0"/>
              <a:t>...</a:t>
            </a:r>
            <a:endParaRPr lang="zh-CN" altLang="en-US" sz="2400" dirty="0"/>
          </a:p>
          <a:p>
            <a:pPr>
              <a:lnSpc>
                <a:spcPct val="110000"/>
              </a:lnSpc>
            </a:pPr>
            <a:r>
              <a:rPr lang="zh-CN" altLang="en-US" sz="2800" dirty="0" smtClean="0"/>
              <a:t>例如</a:t>
            </a:r>
            <a:endParaRPr lang="en-US" altLang="zh-CN" sz="2800" dirty="0" smtClean="0"/>
          </a:p>
          <a:p>
            <a:pPr lvl="1">
              <a:lnSpc>
                <a:spcPct val="110000"/>
              </a:lnSpc>
            </a:pPr>
            <a:r>
              <a:rPr lang="en-US" altLang="zh-CN" sz="2400" dirty="0" err="1" smtClean="0"/>
              <a:t>int</a:t>
            </a:r>
            <a:r>
              <a:rPr lang="en-US" altLang="zh-CN" sz="2400" dirty="0" smtClean="0"/>
              <a:t> n=10; //10</a:t>
            </a:r>
            <a:r>
              <a:rPr lang="zh-CN" altLang="en-US" sz="2400" dirty="0" smtClean="0"/>
              <a:t>：</a:t>
            </a:r>
            <a:r>
              <a:rPr lang="en-US" altLang="zh-CN" sz="2400" dirty="0" smtClean="0"/>
              <a:t>0...01010</a:t>
            </a:r>
          </a:p>
          <a:p>
            <a:pPr lvl="1">
              <a:lnSpc>
                <a:spcPct val="110000"/>
              </a:lnSpc>
            </a:pPr>
            <a:r>
              <a:rPr lang="en-US" altLang="zh-CN" sz="2400" dirty="0" smtClean="0"/>
              <a:t>x = (n &lt;&lt; 1); //20</a:t>
            </a:r>
            <a:r>
              <a:rPr lang="zh-CN" altLang="en-US" sz="2400" dirty="0" smtClean="0"/>
              <a:t>：</a:t>
            </a:r>
            <a:r>
              <a:rPr lang="en-US" altLang="zh-CN" sz="2400" dirty="0" smtClean="0"/>
              <a:t>0...1010</a:t>
            </a:r>
            <a:r>
              <a:rPr lang="en-US" altLang="zh-CN" sz="2400" dirty="0" smtClean="0">
                <a:solidFill>
                  <a:srgbClr val="FFC000"/>
                </a:solidFill>
              </a:rPr>
              <a:t>0</a:t>
            </a:r>
          </a:p>
          <a:p>
            <a:pPr lvl="1">
              <a:lnSpc>
                <a:spcPct val="110000"/>
              </a:lnSpc>
            </a:pPr>
            <a:r>
              <a:rPr lang="en-US" altLang="zh-CN" sz="2400" dirty="0" smtClean="0"/>
              <a:t>y = </a:t>
            </a:r>
            <a:r>
              <a:rPr lang="en-US" altLang="zh-CN" sz="2400" dirty="0"/>
              <a:t>(n </a:t>
            </a:r>
            <a:r>
              <a:rPr lang="en-US" altLang="zh-CN" sz="2400" dirty="0" smtClean="0"/>
              <a:t>&gt;&gt; </a:t>
            </a:r>
            <a:r>
              <a:rPr lang="en-US" altLang="zh-CN" sz="2400" dirty="0"/>
              <a:t>1</a:t>
            </a:r>
            <a:r>
              <a:rPr lang="en-US" altLang="zh-CN" sz="2400" dirty="0" smtClean="0"/>
              <a:t>);</a:t>
            </a:r>
            <a:r>
              <a:rPr lang="en-US" altLang="zh-CN" sz="2400" dirty="0"/>
              <a:t> </a:t>
            </a:r>
            <a:r>
              <a:rPr lang="en-US" altLang="zh-CN" sz="2400" dirty="0" smtClean="0"/>
              <a:t>//5</a:t>
            </a:r>
            <a:r>
              <a:rPr lang="zh-CN" altLang="en-US" sz="2400" dirty="0" smtClean="0"/>
              <a:t>：  </a:t>
            </a:r>
            <a:r>
              <a:rPr lang="en-US" altLang="zh-CN" sz="2400" dirty="0" smtClean="0">
                <a:solidFill>
                  <a:srgbClr val="FFC000"/>
                </a:solidFill>
              </a:rPr>
              <a:t>0</a:t>
            </a:r>
            <a:r>
              <a:rPr lang="en-US" altLang="zh-CN" sz="2400" dirty="0" smtClean="0"/>
              <a:t>...00101</a:t>
            </a:r>
            <a:endParaRPr lang="zh-CN" altLang="en-US" sz="2400" dirty="0"/>
          </a:p>
        </p:txBody>
      </p:sp>
    </p:spTree>
    <p:extLst>
      <p:ext uri="{BB962C8B-B14F-4D97-AF65-F5344CB8AC3E}">
        <p14:creationId xmlns:p14="http://schemas.microsoft.com/office/powerpoint/2010/main" val="27665565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84213" y="157386"/>
            <a:ext cx="7772400" cy="895350"/>
          </a:xfrm>
        </p:spPr>
        <p:txBody>
          <a:bodyPr/>
          <a:lstStyle/>
          <a:p>
            <a:pPr eaLnBrk="1" hangingPunct="1">
              <a:defRPr/>
            </a:pPr>
            <a:r>
              <a:rPr lang="zh-CN" altLang="en-US" dirty="0" smtClean="0"/>
              <a:t>操作数的类型转换</a:t>
            </a:r>
          </a:p>
        </p:txBody>
      </p:sp>
      <p:sp>
        <p:nvSpPr>
          <p:cNvPr id="68611" name="Rectangle 3"/>
          <p:cNvSpPr>
            <a:spLocks noGrp="1" noChangeArrowheads="1"/>
          </p:cNvSpPr>
          <p:nvPr>
            <p:ph type="body" idx="1"/>
          </p:nvPr>
        </p:nvSpPr>
        <p:spPr>
          <a:xfrm>
            <a:off x="287338" y="1412875"/>
            <a:ext cx="8532812" cy="5300663"/>
          </a:xfrm>
        </p:spPr>
        <p:txBody>
          <a:bodyPr>
            <a:normAutofit/>
          </a:bodyPr>
          <a:lstStyle/>
          <a:p>
            <a:pPr marL="357188" indent="-357188" defTabSz="627063" eaLnBrk="1" hangingPunct="1">
              <a:defRPr/>
            </a:pPr>
            <a:r>
              <a:rPr lang="zh-CN" altLang="en-US" sz="2800" dirty="0" smtClean="0"/>
              <a:t>在</a:t>
            </a:r>
            <a:r>
              <a:rPr lang="en-US" altLang="zh-CN" sz="2800" dirty="0" smtClean="0"/>
              <a:t>C++</a:t>
            </a:r>
            <a:r>
              <a:rPr lang="zh-CN" altLang="en-US" sz="2800" dirty="0" smtClean="0"/>
              <a:t>中，进行运算前有时需要对操作数进行</a:t>
            </a:r>
            <a:r>
              <a:rPr lang="zh-CN" altLang="en-US" sz="2800" dirty="0" smtClean="0">
                <a:solidFill>
                  <a:schemeClr val="folHlink"/>
                </a:solidFill>
              </a:rPr>
              <a:t>类型转换</a:t>
            </a:r>
            <a:r>
              <a:rPr lang="zh-CN" altLang="en-US" sz="2800" dirty="0" smtClean="0"/>
              <a:t>：</a:t>
            </a:r>
            <a:endParaRPr lang="en-US" altLang="zh-CN" sz="2800" dirty="0" smtClean="0"/>
          </a:p>
          <a:p>
            <a:pPr marL="757238" lvl="1" indent="-357188" defTabSz="627063" eaLnBrk="1" hangingPunct="1">
              <a:defRPr/>
            </a:pPr>
            <a:r>
              <a:rPr lang="zh-CN" altLang="en-US" sz="2400" dirty="0" smtClean="0"/>
              <a:t>对一些双目操作符，当两个操作数类型不同时，往往要把它们转换成相同类型。</a:t>
            </a:r>
            <a:endParaRPr lang="en-US" altLang="zh-CN" sz="2400" dirty="0" smtClean="0"/>
          </a:p>
          <a:p>
            <a:pPr marL="757238" lvl="1" indent="-357188" defTabSz="627063" eaLnBrk="1" hangingPunct="1">
              <a:defRPr/>
            </a:pPr>
            <a:r>
              <a:rPr lang="zh-CN" altLang="en-US" sz="2400" dirty="0" smtClean="0"/>
              <a:t>操作结果的类型一般与转换后的操作数类型相同。</a:t>
            </a:r>
            <a:endParaRPr lang="en-US" altLang="zh-CN" sz="2400" dirty="0" smtClean="0"/>
          </a:p>
          <a:p>
            <a:pPr marL="357188" indent="-357188" defTabSz="627063" eaLnBrk="1" hangingPunct="1">
              <a:defRPr/>
            </a:pPr>
            <a:r>
              <a:rPr lang="zh-CN" altLang="en-US" sz="2800" dirty="0" smtClean="0"/>
              <a:t>例如</a:t>
            </a:r>
            <a:endParaRPr lang="en-US" altLang="zh-CN" sz="2800" dirty="0" smtClean="0"/>
          </a:p>
          <a:p>
            <a:pPr marL="757238" lvl="1" indent="-357188" defTabSz="627063" eaLnBrk="1" hangingPunct="1">
              <a:defRPr/>
            </a:pPr>
            <a:r>
              <a:rPr lang="en-US" altLang="zh-CN" sz="2400" dirty="0" err="1" smtClean="0"/>
              <a:t>int</a:t>
            </a:r>
            <a:r>
              <a:rPr lang="en-US" altLang="zh-CN" sz="2400" dirty="0" smtClean="0"/>
              <a:t> n;</a:t>
            </a:r>
          </a:p>
          <a:p>
            <a:pPr marL="757238" lvl="1" indent="-357188" defTabSz="627063" eaLnBrk="1" hangingPunct="1">
              <a:defRPr/>
            </a:pPr>
            <a:r>
              <a:rPr lang="en-US" altLang="zh-CN" sz="2400" dirty="0" smtClean="0"/>
              <a:t>double x;</a:t>
            </a:r>
          </a:p>
          <a:p>
            <a:pPr marL="757238" lvl="1" indent="-357188" defTabSz="627063" eaLnBrk="1" hangingPunct="1">
              <a:defRPr/>
            </a:pPr>
            <a:r>
              <a:rPr lang="en-US" altLang="zh-CN" sz="2400" dirty="0" smtClean="0"/>
              <a:t>......</a:t>
            </a:r>
          </a:p>
          <a:p>
            <a:pPr marL="757238" lvl="1" indent="-357188" defTabSz="627063" eaLnBrk="1" hangingPunct="1">
              <a:defRPr/>
            </a:pPr>
            <a:r>
              <a:rPr lang="en-US" altLang="zh-CN" sz="2400" dirty="0" smtClean="0"/>
              <a:t>... </a:t>
            </a:r>
            <a:r>
              <a:rPr lang="en-US" altLang="zh-CN" sz="2400" dirty="0" err="1" smtClean="0"/>
              <a:t>n+x</a:t>
            </a:r>
            <a:r>
              <a:rPr lang="en-US" altLang="zh-CN" sz="2400" dirty="0" smtClean="0"/>
              <a:t> ... //</a:t>
            </a:r>
            <a:r>
              <a:rPr lang="zh-CN" altLang="en-US" sz="2400" dirty="0" smtClean="0"/>
              <a:t>要把</a:t>
            </a:r>
            <a:r>
              <a:rPr lang="en-US" altLang="zh-CN" sz="2400" dirty="0" smtClean="0"/>
              <a:t>n</a:t>
            </a:r>
            <a:r>
              <a:rPr lang="zh-CN" altLang="en-US" sz="2400" dirty="0" smtClean="0"/>
              <a:t>转换成</a:t>
            </a:r>
            <a:r>
              <a:rPr lang="en-US" altLang="zh-CN" sz="2400" dirty="0" smtClean="0"/>
              <a:t>double</a:t>
            </a:r>
            <a:r>
              <a:rPr lang="zh-CN" altLang="en-US" sz="2400" dirty="0" smtClean="0"/>
              <a:t>类型：</a:t>
            </a:r>
            <a:endParaRPr lang="en-US" altLang="zh-CN" sz="2400" dirty="0" smtClean="0"/>
          </a:p>
          <a:p>
            <a:pPr marL="400050" lvl="1" indent="0" defTabSz="627063" eaLnBrk="1" hangingPunct="1">
              <a:buNone/>
              <a:defRPr/>
            </a:pPr>
            <a:r>
              <a:rPr lang="en-US" altLang="zh-CN" sz="2400" dirty="0" smtClean="0"/>
              <a:t>			   //</a:t>
            </a:r>
            <a:r>
              <a:rPr lang="en-US" altLang="zh-CN" sz="2400" dirty="0" err="1" smtClean="0"/>
              <a:t>double+double</a:t>
            </a:r>
            <a:r>
              <a:rPr lang="zh-CN" altLang="en-US" sz="2400" dirty="0" smtClean="0"/>
              <a:t>，运算结果为</a:t>
            </a:r>
            <a:r>
              <a:rPr lang="en-US" altLang="zh-CN" sz="2400" dirty="0" smtClean="0"/>
              <a:t>double</a:t>
            </a:r>
            <a:r>
              <a:rPr lang="zh-CN" altLang="en-US" sz="2400" dirty="0" smtClean="0"/>
              <a:t>类型</a:t>
            </a:r>
            <a:endParaRPr lang="en-US" altLang="zh-CN" sz="2400" dirty="0" smtClean="0"/>
          </a:p>
          <a:p>
            <a:pPr marL="757238" lvl="1" indent="-357188" defTabSz="627063" eaLnBrk="1" hangingPunct="1">
              <a:defRPr/>
            </a:pPr>
            <a:endParaRPr lang="zh-CN" altLang="en-US" sz="2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39825"/>
          </a:xfrm>
        </p:spPr>
        <p:txBody>
          <a:bodyPr/>
          <a:lstStyle/>
          <a:p>
            <a:r>
              <a:rPr lang="zh-CN" altLang="en-US" dirty="0"/>
              <a:t>类型转换方式</a:t>
            </a:r>
          </a:p>
        </p:txBody>
      </p:sp>
      <p:sp>
        <p:nvSpPr>
          <p:cNvPr id="3" name="内容占位符 2"/>
          <p:cNvSpPr>
            <a:spLocks noGrp="1"/>
          </p:cNvSpPr>
          <p:nvPr>
            <p:ph idx="1"/>
          </p:nvPr>
        </p:nvSpPr>
        <p:spPr>
          <a:xfrm>
            <a:off x="457200" y="1412776"/>
            <a:ext cx="8229600" cy="5069160"/>
          </a:xfrm>
        </p:spPr>
        <p:txBody>
          <a:bodyPr>
            <a:normAutofit fontScale="92500"/>
          </a:bodyPr>
          <a:lstStyle/>
          <a:p>
            <a:pPr marL="357188" indent="-357188" defTabSz="627063" eaLnBrk="1" hangingPunct="1">
              <a:defRPr/>
            </a:pPr>
            <a:r>
              <a:rPr lang="en-US" altLang="zh-CN" sz="2800" dirty="0"/>
              <a:t>C++</a:t>
            </a:r>
            <a:r>
              <a:rPr lang="zh-CN" altLang="en-US" sz="2800" dirty="0"/>
              <a:t>的类型转换方式有两种：</a:t>
            </a:r>
          </a:p>
          <a:p>
            <a:pPr marL="900113" lvl="1" indent="-363538" defTabSz="627063" eaLnBrk="1" hangingPunct="1">
              <a:defRPr/>
            </a:pPr>
            <a:r>
              <a:rPr lang="zh-CN" altLang="en-US" sz="2400" dirty="0">
                <a:solidFill>
                  <a:schemeClr val="folHlink"/>
                </a:solidFill>
              </a:rPr>
              <a:t>隐式转换</a:t>
            </a:r>
            <a:r>
              <a:rPr lang="zh-CN" altLang="en-US" sz="2400" dirty="0"/>
              <a:t>：由编译程序按照某种预定的规则进行自动转换。</a:t>
            </a:r>
          </a:p>
          <a:p>
            <a:pPr marL="900113" lvl="1" indent="-363538" defTabSz="627063" eaLnBrk="1" hangingPunct="1">
              <a:defRPr/>
            </a:pPr>
            <a:r>
              <a:rPr lang="zh-CN" altLang="en-US" sz="2400" dirty="0">
                <a:solidFill>
                  <a:schemeClr val="folHlink"/>
                </a:solidFill>
              </a:rPr>
              <a:t>显式转换</a:t>
            </a:r>
            <a:r>
              <a:rPr lang="zh-CN" altLang="en-US" sz="2400" dirty="0"/>
              <a:t>：由写程序的人在程序中用类型转换</a:t>
            </a:r>
            <a:r>
              <a:rPr lang="zh-CN" altLang="en-US" sz="2400" dirty="0" smtClean="0"/>
              <a:t>操作符指出</a:t>
            </a:r>
            <a:r>
              <a:rPr lang="zh-CN" altLang="en-US" sz="2400" dirty="0"/>
              <a:t>转换。</a:t>
            </a:r>
          </a:p>
          <a:p>
            <a:pPr marL="357188" indent="-357188" defTabSz="627063" eaLnBrk="1" hangingPunct="1">
              <a:defRPr/>
            </a:pPr>
            <a:r>
              <a:rPr lang="zh-CN" altLang="en-US" sz="2800" dirty="0"/>
              <a:t>不管是隐式转换还是显式转换，都不会改变被转换的</a:t>
            </a:r>
            <a:r>
              <a:rPr lang="zh-CN" altLang="en-US" sz="2800" dirty="0" smtClean="0"/>
              <a:t>操作数本身，</a:t>
            </a:r>
            <a:r>
              <a:rPr lang="zh-CN" altLang="en-US" sz="2800" dirty="0">
                <a:solidFill>
                  <a:schemeClr val="folHlink"/>
                </a:solidFill>
              </a:rPr>
              <a:t>转换得到的结果将存储在临时的存储单元中</a:t>
            </a:r>
            <a:r>
              <a:rPr lang="zh-CN" altLang="en-US" sz="2800" dirty="0" smtClean="0"/>
              <a:t>。</a:t>
            </a:r>
            <a:endParaRPr lang="en-US" altLang="zh-CN" sz="2800" dirty="0" smtClean="0"/>
          </a:p>
          <a:p>
            <a:pPr marL="757238" lvl="1" indent="-357188" defTabSz="627063" eaLnBrk="1" hangingPunct="1">
              <a:defRPr/>
            </a:pPr>
            <a:r>
              <a:rPr lang="en-US" altLang="zh-CN" sz="2400" dirty="0" err="1"/>
              <a:t>int</a:t>
            </a:r>
            <a:r>
              <a:rPr lang="en-US" altLang="zh-CN" sz="2400" dirty="0"/>
              <a:t> </a:t>
            </a:r>
            <a:r>
              <a:rPr lang="en-US" altLang="zh-CN" sz="2400" dirty="0" smtClean="0"/>
              <a:t>n; double </a:t>
            </a:r>
            <a:r>
              <a:rPr lang="en-US" altLang="zh-CN" sz="2400" dirty="0"/>
              <a:t>x;</a:t>
            </a:r>
          </a:p>
          <a:p>
            <a:pPr marL="757238" lvl="1" indent="-357188" defTabSz="627063" eaLnBrk="1" hangingPunct="1">
              <a:defRPr/>
            </a:pPr>
            <a:r>
              <a:rPr lang="en-US" altLang="zh-CN" sz="2400" dirty="0"/>
              <a:t>......</a:t>
            </a:r>
          </a:p>
          <a:p>
            <a:pPr marL="757238" lvl="1" indent="-357188" defTabSz="627063" eaLnBrk="1" hangingPunct="1">
              <a:defRPr/>
            </a:pPr>
            <a:r>
              <a:rPr lang="en-US" altLang="zh-CN" sz="2400" dirty="0"/>
              <a:t>... </a:t>
            </a:r>
            <a:r>
              <a:rPr lang="en-US" altLang="zh-CN" sz="2400" dirty="0" err="1"/>
              <a:t>n+x</a:t>
            </a:r>
            <a:r>
              <a:rPr lang="en-US" altLang="zh-CN" sz="2400" dirty="0"/>
              <a:t> ...</a:t>
            </a:r>
            <a:r>
              <a:rPr lang="zh-CN" altLang="en-US" sz="2400" dirty="0" smtClean="0"/>
              <a:t>  </a:t>
            </a:r>
            <a:r>
              <a:rPr lang="en-US" altLang="zh-CN" sz="2400" dirty="0" smtClean="0"/>
              <a:t>//</a:t>
            </a:r>
            <a:r>
              <a:rPr lang="zh-CN" altLang="en-US" sz="2400" dirty="0" smtClean="0"/>
              <a:t>把</a:t>
            </a:r>
            <a:r>
              <a:rPr lang="en-US" altLang="zh-CN" sz="2400" dirty="0" smtClean="0"/>
              <a:t>n</a:t>
            </a:r>
            <a:r>
              <a:rPr lang="zh-CN" altLang="en-US" sz="2400" dirty="0" smtClean="0"/>
              <a:t>的值转换成</a:t>
            </a:r>
            <a:r>
              <a:rPr lang="en-US" altLang="zh-CN" sz="2400" dirty="0" smtClean="0"/>
              <a:t>double</a:t>
            </a:r>
            <a:r>
              <a:rPr lang="zh-CN" altLang="en-US" sz="2400" dirty="0" smtClean="0"/>
              <a:t>类型的值放在一个</a:t>
            </a:r>
            <a:endParaRPr lang="en-US" altLang="zh-CN" sz="2400" dirty="0" smtClean="0"/>
          </a:p>
          <a:p>
            <a:pPr marL="757238" lvl="1" indent="-357188" defTabSz="627063" eaLnBrk="1" hangingPunct="1">
              <a:defRPr/>
            </a:pPr>
            <a:r>
              <a:rPr lang="en-US" altLang="zh-CN" sz="2400" dirty="0"/>
              <a:t> </a:t>
            </a:r>
            <a:r>
              <a:rPr lang="en-US" altLang="zh-CN" sz="2400" dirty="0" smtClean="0"/>
              <a:t>               //</a:t>
            </a:r>
            <a:r>
              <a:rPr lang="en-US" altLang="zh-CN" sz="2400" dirty="0"/>
              <a:t>double</a:t>
            </a:r>
            <a:r>
              <a:rPr lang="zh-CN" altLang="en-US" sz="2400" dirty="0"/>
              <a:t>型的临时变量</a:t>
            </a:r>
            <a:r>
              <a:rPr lang="en-US" altLang="zh-CN" sz="2400" dirty="0" smtClean="0"/>
              <a:t>t</a:t>
            </a:r>
            <a:r>
              <a:rPr lang="zh-CN" altLang="en-US" sz="2400" dirty="0" smtClean="0"/>
              <a:t>中，然后执行</a:t>
            </a:r>
            <a:r>
              <a:rPr lang="en-US" altLang="zh-CN" sz="2400" dirty="0" err="1" smtClean="0"/>
              <a:t>t+x</a:t>
            </a:r>
            <a:endParaRPr lang="zh-CN" altLang="en-US" sz="2400" dirty="0"/>
          </a:p>
        </p:txBody>
      </p:sp>
    </p:spTree>
    <p:extLst>
      <p:ext uri="{BB962C8B-B14F-4D97-AF65-F5344CB8AC3E}">
        <p14:creationId xmlns:p14="http://schemas.microsoft.com/office/powerpoint/2010/main" val="36762165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defRPr/>
            </a:pPr>
            <a:r>
              <a:rPr lang="zh-CN" altLang="en-US" dirty="0" smtClean="0"/>
              <a:t>隐式转换</a:t>
            </a:r>
          </a:p>
        </p:txBody>
      </p:sp>
      <p:sp>
        <p:nvSpPr>
          <p:cNvPr id="110595" name="Rectangle 3"/>
          <p:cNvSpPr>
            <a:spLocks noGrp="1" noChangeArrowheads="1"/>
          </p:cNvSpPr>
          <p:nvPr>
            <p:ph type="body" idx="1"/>
          </p:nvPr>
        </p:nvSpPr>
        <p:spPr/>
        <p:txBody>
          <a:bodyPr/>
          <a:lstStyle/>
          <a:p>
            <a:pPr eaLnBrk="1" hangingPunct="1">
              <a:defRPr/>
            </a:pPr>
            <a:r>
              <a:rPr lang="zh-CN" altLang="en-US" dirty="0" smtClean="0"/>
              <a:t>对于</a:t>
            </a:r>
            <a:r>
              <a:rPr lang="zh-CN" altLang="en-US" dirty="0" smtClean="0">
                <a:solidFill>
                  <a:srgbClr val="FFC000"/>
                </a:solidFill>
              </a:rPr>
              <a:t>算术操作</a:t>
            </a:r>
            <a:endParaRPr lang="en-US" altLang="zh-CN" dirty="0" smtClean="0"/>
          </a:p>
          <a:p>
            <a:pPr lvl="1" eaLnBrk="1" hangingPunct="1">
              <a:defRPr/>
            </a:pPr>
            <a:r>
              <a:rPr lang="zh-CN" altLang="en-US" dirty="0" smtClean="0"/>
              <a:t>当操作数类型为算术类型或枚举类型时，编译程序将按</a:t>
            </a:r>
            <a:r>
              <a:rPr lang="zh-CN" altLang="en-US" dirty="0" smtClean="0">
                <a:solidFill>
                  <a:schemeClr val="folHlink"/>
                </a:solidFill>
              </a:rPr>
              <a:t>常规算术转换规则</a:t>
            </a:r>
            <a:r>
              <a:rPr lang="zh-CN" altLang="en-US" dirty="0" smtClean="0"/>
              <a:t>（</a:t>
            </a:r>
            <a:r>
              <a:rPr lang="en-US" altLang="zh-CN" dirty="0" smtClean="0"/>
              <a:t>usual arithmetic conversions</a:t>
            </a:r>
            <a:r>
              <a:rPr lang="zh-CN" altLang="en-US" dirty="0" smtClean="0"/>
              <a:t>）对自动进行操作数类型的隐式转换。</a:t>
            </a:r>
            <a:endParaRPr lang="en-US" altLang="zh-CN" dirty="0" smtClean="0"/>
          </a:p>
          <a:p>
            <a:pPr lvl="1" eaLnBrk="1" hangingPunct="1">
              <a:defRPr/>
            </a:pPr>
            <a:r>
              <a:rPr lang="zh-CN" altLang="en-US" dirty="0" smtClean="0"/>
              <a:t>基本原则是把精度低的转成精度高的。</a:t>
            </a:r>
          </a:p>
          <a:p>
            <a:pPr lvl="1" eaLnBrk="1" hangingPunct="1">
              <a:defRPr/>
            </a:pPr>
            <a:r>
              <a:rPr lang="zh-CN" altLang="en-US" dirty="0" smtClean="0"/>
              <a:t>算术运算的结果类型与转换后的操作数类型相同。</a:t>
            </a:r>
          </a:p>
          <a:p>
            <a:pPr eaLnBrk="1" hangingPunct="1">
              <a:defRPr/>
            </a:pPr>
            <a:endParaRPr lang="en-US" altLang="zh-CN"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defRPr/>
            </a:pPr>
            <a:r>
              <a:rPr lang="zh-CN" altLang="en-US" smtClean="0"/>
              <a:t>主要内容</a:t>
            </a:r>
          </a:p>
        </p:txBody>
      </p:sp>
      <p:sp>
        <p:nvSpPr>
          <p:cNvPr id="95235" name="Rectangle 3"/>
          <p:cNvSpPr>
            <a:spLocks noGrp="1" noChangeArrowheads="1"/>
          </p:cNvSpPr>
          <p:nvPr>
            <p:ph type="body" idx="1"/>
          </p:nvPr>
        </p:nvSpPr>
        <p:spPr/>
        <p:txBody>
          <a:bodyPr/>
          <a:lstStyle/>
          <a:p>
            <a:pPr eaLnBrk="1" hangingPunct="1">
              <a:defRPr/>
            </a:pPr>
            <a:r>
              <a:rPr lang="zh-CN" altLang="en-US" smtClean="0"/>
              <a:t>整数运算的溢出和实数的近似表示</a:t>
            </a:r>
            <a:endParaRPr lang="en-US" altLang="zh-CN" dirty="0" smtClean="0"/>
          </a:p>
          <a:p>
            <a:pPr eaLnBrk="1" hangingPunct="1">
              <a:defRPr/>
            </a:pPr>
            <a:r>
              <a:rPr lang="zh-CN" altLang="en-US" dirty="0" smtClean="0"/>
              <a:t>位操作</a:t>
            </a:r>
            <a:endParaRPr lang="en-US" altLang="zh-CN" dirty="0" smtClean="0"/>
          </a:p>
          <a:p>
            <a:pPr eaLnBrk="1" hangingPunct="1">
              <a:defRPr/>
            </a:pPr>
            <a:r>
              <a:rPr lang="zh-CN" altLang="en-US" dirty="0" smtClean="0"/>
              <a:t>操作数的类型转换</a:t>
            </a:r>
          </a:p>
          <a:p>
            <a:pPr eaLnBrk="1" hangingPunct="1">
              <a:defRPr/>
            </a:pPr>
            <a:r>
              <a:rPr lang="zh-CN" altLang="en-US" dirty="0" smtClean="0"/>
              <a:t>短路求值</a:t>
            </a:r>
            <a:endParaRPr lang="en-US" altLang="zh-CN" dirty="0" smtClean="0"/>
          </a:p>
          <a:p>
            <a:pPr eaLnBrk="1" hangingPunct="1">
              <a:defRPr/>
            </a:pPr>
            <a:r>
              <a:rPr lang="zh-CN" altLang="en-US" dirty="0" smtClean="0"/>
              <a:t>带副作用的操作符的表达式计算</a:t>
            </a:r>
            <a:endParaRPr lang="en-US" altLang="zh-CN" dirty="0" smtClean="0"/>
          </a:p>
          <a:p>
            <a:pPr eaLnBrk="1" hangingPunct="1">
              <a:defRPr/>
            </a:pPr>
            <a:r>
              <a:rPr lang="zh-CN" altLang="en-US" dirty="0"/>
              <a:t>左</a:t>
            </a:r>
            <a:r>
              <a:rPr lang="zh-CN" altLang="en-US" dirty="0" smtClean="0"/>
              <a:t>值表达式和右值表达式</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188913"/>
            <a:ext cx="9144000" cy="1155700"/>
          </a:xfrm>
        </p:spPr>
        <p:txBody>
          <a:bodyPr/>
          <a:lstStyle/>
          <a:p>
            <a:pPr eaLnBrk="1" hangingPunct="1">
              <a:defRPr/>
            </a:pPr>
            <a:r>
              <a:rPr lang="zh-CN" altLang="en-US" sz="4000" dirty="0" smtClean="0"/>
              <a:t>常规算术转换规则</a:t>
            </a:r>
            <a:br>
              <a:rPr lang="zh-CN" altLang="en-US" sz="4000" dirty="0" smtClean="0"/>
            </a:br>
            <a:r>
              <a:rPr lang="en-US" altLang="zh-CN" sz="4000" dirty="0" smtClean="0"/>
              <a:t>(usual arithmetic conversions) </a:t>
            </a:r>
          </a:p>
        </p:txBody>
      </p:sp>
      <p:sp>
        <p:nvSpPr>
          <p:cNvPr id="16387" name="Rectangle 3"/>
          <p:cNvSpPr>
            <a:spLocks noGrp="1" noChangeArrowheads="1"/>
          </p:cNvSpPr>
          <p:nvPr>
            <p:ph type="body" idx="1"/>
          </p:nvPr>
        </p:nvSpPr>
        <p:spPr>
          <a:xfrm>
            <a:off x="144463" y="1773238"/>
            <a:ext cx="8820150" cy="4751387"/>
          </a:xfrm>
        </p:spPr>
        <p:txBody>
          <a:bodyPr/>
          <a:lstStyle/>
          <a:p>
            <a:pPr marL="609600" indent="-609600" eaLnBrk="1" hangingPunct="1">
              <a:buFontTx/>
              <a:buAutoNum type="alphaLcParenR"/>
              <a:defRPr/>
            </a:pPr>
            <a:r>
              <a:rPr lang="zh-CN" altLang="en-US" sz="2800" dirty="0" smtClean="0"/>
              <a:t>如果其中一个操作数类型为</a:t>
            </a:r>
            <a:r>
              <a:rPr lang="en-US" altLang="zh-CN" sz="2800" dirty="0" smtClean="0"/>
              <a:t>long double</a:t>
            </a:r>
            <a:r>
              <a:rPr lang="zh-CN" altLang="en-US" sz="2800" dirty="0" smtClean="0"/>
              <a:t>，则另一个转换成</a:t>
            </a:r>
            <a:r>
              <a:rPr lang="en-US" altLang="zh-CN" sz="2800" dirty="0" smtClean="0"/>
              <a:t>long double</a:t>
            </a:r>
            <a:r>
              <a:rPr lang="zh-CN" altLang="en-US" sz="2800" dirty="0" smtClean="0"/>
              <a:t>。</a:t>
            </a:r>
          </a:p>
          <a:p>
            <a:pPr marL="609600" indent="-609600" eaLnBrk="1" hangingPunct="1">
              <a:buFontTx/>
              <a:buAutoNum type="alphaLcParenR"/>
              <a:defRPr/>
            </a:pPr>
            <a:r>
              <a:rPr lang="zh-CN" altLang="en-US" sz="2800" dirty="0" smtClean="0"/>
              <a:t>否则，如果其中一个操作数类型为</a:t>
            </a:r>
            <a:r>
              <a:rPr lang="en-US" altLang="zh-CN" sz="2800" dirty="0" smtClean="0"/>
              <a:t>double</a:t>
            </a:r>
            <a:r>
              <a:rPr lang="zh-CN" altLang="en-US" sz="2800" dirty="0" smtClean="0"/>
              <a:t>，则另一个转换成</a:t>
            </a:r>
            <a:r>
              <a:rPr lang="en-US" altLang="zh-CN" sz="2800" dirty="0" smtClean="0"/>
              <a:t>double</a:t>
            </a:r>
            <a:r>
              <a:rPr lang="zh-CN" altLang="en-US" sz="2800" dirty="0" smtClean="0"/>
              <a:t>。</a:t>
            </a:r>
          </a:p>
          <a:p>
            <a:pPr marL="609600" indent="-609600" eaLnBrk="1" hangingPunct="1">
              <a:buFontTx/>
              <a:buAutoNum type="alphaLcParenR"/>
              <a:defRPr/>
            </a:pPr>
            <a:r>
              <a:rPr lang="zh-CN" altLang="en-US" sz="2800" dirty="0" smtClean="0"/>
              <a:t>否则，如果其中一个操作数类型为</a:t>
            </a:r>
            <a:r>
              <a:rPr lang="en-US" altLang="zh-CN" sz="2800" dirty="0" smtClean="0"/>
              <a:t>float</a:t>
            </a:r>
            <a:r>
              <a:rPr lang="zh-CN" altLang="en-US" sz="2800" dirty="0" smtClean="0"/>
              <a:t>，则另一个转换成</a:t>
            </a:r>
            <a:r>
              <a:rPr lang="en-US" altLang="zh-CN" sz="2800" dirty="0" smtClean="0"/>
              <a:t>float</a:t>
            </a:r>
            <a:r>
              <a:rPr lang="zh-CN" altLang="en-US" sz="2800" dirty="0" smtClean="0"/>
              <a:t>。</a:t>
            </a:r>
          </a:p>
          <a:p>
            <a:pPr marL="609600" indent="-609600" eaLnBrk="1" hangingPunct="1">
              <a:buFontTx/>
              <a:buAutoNum type="alphaLcParenR"/>
              <a:defRPr/>
            </a:pPr>
            <a:r>
              <a:rPr lang="zh-CN" altLang="en-US" sz="2800" dirty="0" smtClean="0"/>
              <a:t>否则，先对操作数进行</a:t>
            </a:r>
            <a:r>
              <a:rPr lang="zh-CN" altLang="en-US" sz="2800" b="1" dirty="0" smtClean="0">
                <a:solidFill>
                  <a:schemeClr val="folHlink"/>
                </a:solidFill>
                <a:hlinkClick r:id="rId2" action="ppaction://hlinksldjump"/>
              </a:rPr>
              <a:t>整型提升转换</a:t>
            </a:r>
            <a:r>
              <a:rPr lang="zh-CN" altLang="en-US" sz="2800" dirty="0" smtClean="0"/>
              <a:t>（</a:t>
            </a:r>
            <a:r>
              <a:rPr lang="en-US" altLang="zh-CN" sz="2800" dirty="0" smtClean="0"/>
              <a:t>integral promotions</a:t>
            </a:r>
            <a:r>
              <a:rPr lang="zh-CN" altLang="en-US" sz="2800" dirty="0" smtClean="0"/>
              <a:t>），如果转换后操作数的类型仍然不一样，则按</a:t>
            </a:r>
            <a:r>
              <a:rPr lang="en-US" altLang="zh-CN" sz="2800" dirty="0" smtClean="0"/>
              <a:t>e)</a:t>
            </a:r>
            <a:r>
              <a:rPr lang="zh-CN" altLang="en-US" sz="2800" dirty="0" smtClean="0"/>
              <a:t>以后的规则再进行转换。</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03238" y="257175"/>
            <a:ext cx="8316912" cy="1155700"/>
          </a:xfrm>
        </p:spPr>
        <p:txBody>
          <a:bodyPr/>
          <a:lstStyle/>
          <a:p>
            <a:pPr eaLnBrk="1" hangingPunct="1">
              <a:defRPr/>
            </a:pPr>
            <a:r>
              <a:rPr lang="zh-CN" altLang="en-US" sz="4000" dirty="0" smtClean="0"/>
              <a:t>整型提升转换</a:t>
            </a:r>
            <a:br>
              <a:rPr lang="zh-CN" altLang="en-US" sz="4000" dirty="0" smtClean="0"/>
            </a:br>
            <a:r>
              <a:rPr lang="zh-CN" altLang="en-US" sz="4000" dirty="0" smtClean="0"/>
              <a:t>（</a:t>
            </a:r>
            <a:r>
              <a:rPr lang="en-US" altLang="zh-CN" sz="4000" dirty="0" smtClean="0"/>
              <a:t>integral promotions</a:t>
            </a:r>
            <a:r>
              <a:rPr lang="zh-CN" altLang="en-US" sz="4000" dirty="0" smtClean="0"/>
              <a:t>）</a:t>
            </a:r>
          </a:p>
        </p:txBody>
      </p:sp>
      <p:sp>
        <p:nvSpPr>
          <p:cNvPr id="18435" name="Rectangle 3"/>
          <p:cNvSpPr>
            <a:spLocks noGrp="1" noChangeArrowheads="1"/>
          </p:cNvSpPr>
          <p:nvPr>
            <p:ph type="body" idx="1"/>
          </p:nvPr>
        </p:nvSpPr>
        <p:spPr>
          <a:xfrm>
            <a:off x="215900" y="1844675"/>
            <a:ext cx="8677275" cy="4752975"/>
          </a:xfrm>
        </p:spPr>
        <p:txBody>
          <a:bodyPr/>
          <a:lstStyle/>
          <a:p>
            <a:pPr marL="609600" indent="-609600" eaLnBrk="1" hangingPunct="1">
              <a:defRPr/>
            </a:pPr>
            <a:r>
              <a:rPr lang="zh-CN" altLang="en-US" sz="2800" dirty="0" smtClean="0"/>
              <a:t>对于</a:t>
            </a:r>
            <a:r>
              <a:rPr lang="en-US" altLang="zh-CN" sz="2800" dirty="0" smtClean="0"/>
              <a:t>char</a:t>
            </a:r>
            <a:r>
              <a:rPr lang="zh-CN" altLang="en-US" sz="2800" dirty="0" smtClean="0"/>
              <a:t>、</a:t>
            </a:r>
            <a:r>
              <a:rPr lang="en-US" altLang="zh-CN" sz="2800" dirty="0" smtClean="0"/>
              <a:t>signed char</a:t>
            </a:r>
            <a:r>
              <a:rPr lang="zh-CN" altLang="en-US" sz="2800" dirty="0" smtClean="0"/>
              <a:t>、</a:t>
            </a:r>
            <a:r>
              <a:rPr lang="en-US" altLang="zh-CN" sz="2800" dirty="0" smtClean="0"/>
              <a:t>unsigned char</a:t>
            </a:r>
            <a:r>
              <a:rPr lang="zh-CN" altLang="en-US" sz="2800" dirty="0" smtClean="0"/>
              <a:t>、</a:t>
            </a:r>
            <a:r>
              <a:rPr lang="en-US" altLang="zh-CN" sz="2800" dirty="0" smtClean="0"/>
              <a:t>short </a:t>
            </a:r>
            <a:r>
              <a:rPr lang="en-US" altLang="zh-CN" sz="2800" dirty="0" err="1" smtClean="0"/>
              <a:t>int</a:t>
            </a:r>
            <a:r>
              <a:rPr lang="zh-CN" altLang="en-US" sz="2800" dirty="0" smtClean="0"/>
              <a:t>、</a:t>
            </a:r>
            <a:r>
              <a:rPr lang="en-US" altLang="zh-CN" sz="2800" dirty="0" smtClean="0"/>
              <a:t>unsigned short </a:t>
            </a:r>
            <a:r>
              <a:rPr lang="en-US" altLang="zh-CN" sz="2800" dirty="0" err="1" smtClean="0"/>
              <a:t>int</a:t>
            </a:r>
            <a:r>
              <a:rPr lang="zh-CN" altLang="en-US" sz="2800" dirty="0" smtClean="0"/>
              <a:t>类型，如果</a:t>
            </a:r>
            <a:r>
              <a:rPr lang="en-US" altLang="zh-CN" sz="2800" dirty="0" err="1" smtClean="0"/>
              <a:t>int</a:t>
            </a:r>
            <a:r>
              <a:rPr lang="zh-CN" altLang="en-US" sz="2800" dirty="0" smtClean="0"/>
              <a:t>型能够表示它们的值，则这些类型转换成</a:t>
            </a:r>
            <a:r>
              <a:rPr lang="en-US" altLang="zh-CN" sz="2800" dirty="0" err="1" smtClean="0"/>
              <a:t>int</a:t>
            </a:r>
            <a:r>
              <a:rPr lang="zh-CN" altLang="en-US" sz="2800" dirty="0" smtClean="0"/>
              <a:t>，否则，这些类型转换成</a:t>
            </a:r>
            <a:r>
              <a:rPr lang="en-US" altLang="zh-CN" sz="2800" dirty="0" smtClean="0"/>
              <a:t>unsigned </a:t>
            </a:r>
            <a:r>
              <a:rPr lang="en-US" altLang="zh-CN" sz="2800" dirty="0" err="1" smtClean="0"/>
              <a:t>int</a:t>
            </a:r>
            <a:r>
              <a:rPr lang="zh-CN" altLang="en-US" sz="2800" dirty="0" smtClean="0"/>
              <a:t>。</a:t>
            </a:r>
          </a:p>
          <a:p>
            <a:pPr marL="609600" indent="-609600" eaLnBrk="1" hangingPunct="1">
              <a:defRPr/>
            </a:pPr>
            <a:r>
              <a:rPr lang="en-US" altLang="zh-CN" sz="2800" dirty="0" smtClean="0"/>
              <a:t>bool</a:t>
            </a:r>
            <a:r>
              <a:rPr lang="zh-CN" altLang="en-US" sz="2800" dirty="0" smtClean="0"/>
              <a:t>型转换成</a:t>
            </a:r>
            <a:r>
              <a:rPr lang="en-US" altLang="zh-CN" sz="2800" dirty="0" err="1" smtClean="0"/>
              <a:t>int</a:t>
            </a:r>
            <a:r>
              <a:rPr lang="zh-CN" altLang="en-US" sz="2800" dirty="0" smtClean="0"/>
              <a:t>型，</a:t>
            </a:r>
            <a:r>
              <a:rPr lang="en-US" altLang="zh-CN" sz="2800" dirty="0" smtClean="0"/>
              <a:t>false</a:t>
            </a:r>
            <a:r>
              <a:rPr lang="zh-CN" altLang="en-US" sz="2800" dirty="0" smtClean="0"/>
              <a:t>为</a:t>
            </a:r>
            <a:r>
              <a:rPr lang="en-US" altLang="zh-CN" sz="2800" dirty="0" smtClean="0"/>
              <a:t>0</a:t>
            </a:r>
            <a:r>
              <a:rPr lang="zh-CN" altLang="en-US" sz="2800" dirty="0" smtClean="0"/>
              <a:t>；</a:t>
            </a:r>
            <a:r>
              <a:rPr lang="en-US" altLang="zh-CN" sz="2800" dirty="0" smtClean="0"/>
              <a:t>true</a:t>
            </a:r>
            <a:r>
              <a:rPr lang="zh-CN" altLang="en-US" sz="2800" dirty="0" smtClean="0"/>
              <a:t>为</a:t>
            </a:r>
            <a:r>
              <a:rPr lang="en-US" altLang="zh-CN" sz="2800" dirty="0" smtClean="0"/>
              <a:t>1</a:t>
            </a:r>
            <a:r>
              <a:rPr lang="zh-CN" altLang="en-US" sz="2800" dirty="0" smtClean="0"/>
              <a:t>。</a:t>
            </a:r>
          </a:p>
          <a:p>
            <a:pPr marL="609600" indent="-609600" eaLnBrk="1" hangingPunct="1">
              <a:defRPr/>
            </a:pPr>
            <a:r>
              <a:rPr lang="en-US" altLang="zh-CN" sz="2800" dirty="0" err="1" smtClean="0"/>
              <a:t>wchar_t</a:t>
            </a:r>
            <a:r>
              <a:rPr lang="zh-CN" altLang="en-US" sz="2800" dirty="0" smtClean="0"/>
              <a:t>和枚举类型转换成下列类型中第一个能表示其所有值的类型：</a:t>
            </a:r>
            <a:r>
              <a:rPr lang="en-US" altLang="zh-CN" sz="2800" dirty="0" err="1" smtClean="0"/>
              <a:t>int</a:t>
            </a:r>
            <a:r>
              <a:rPr lang="zh-CN" altLang="en-US" sz="2800" dirty="0" smtClean="0"/>
              <a:t>、</a:t>
            </a:r>
            <a:r>
              <a:rPr lang="en-US" altLang="zh-CN" sz="2800" dirty="0" smtClean="0"/>
              <a:t>unsigned </a:t>
            </a:r>
            <a:r>
              <a:rPr lang="en-US" altLang="zh-CN" sz="2800" dirty="0" err="1" smtClean="0"/>
              <a:t>int</a:t>
            </a:r>
            <a:r>
              <a:rPr lang="zh-CN" altLang="en-US" sz="2800" dirty="0" smtClean="0"/>
              <a:t>、</a:t>
            </a:r>
            <a:r>
              <a:rPr lang="en-US" altLang="zh-CN" sz="2800" dirty="0" smtClean="0"/>
              <a:t>long </a:t>
            </a:r>
            <a:r>
              <a:rPr lang="en-US" altLang="zh-CN" sz="2800" dirty="0" err="1" smtClean="0"/>
              <a:t>int</a:t>
            </a:r>
            <a:r>
              <a:rPr lang="zh-CN" altLang="en-US" sz="2800" dirty="0" smtClean="0"/>
              <a:t>、</a:t>
            </a:r>
            <a:r>
              <a:rPr lang="en-US" altLang="zh-CN" sz="2800" dirty="0" smtClean="0"/>
              <a:t>unsigned long </a:t>
            </a:r>
            <a:r>
              <a:rPr lang="en-US" altLang="zh-CN" sz="2800" dirty="0" err="1" smtClean="0"/>
              <a:t>int</a:t>
            </a:r>
            <a:r>
              <a:rPr lang="zh-CN" altLang="en-US" sz="2800" dirty="0" smtClean="0"/>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107950" y="1556792"/>
            <a:ext cx="8928100" cy="5112296"/>
          </a:xfrm>
        </p:spPr>
        <p:txBody>
          <a:bodyPr/>
          <a:lstStyle/>
          <a:p>
            <a:pPr marL="609600" indent="-609600" eaLnBrk="1" hangingPunct="1">
              <a:buFontTx/>
              <a:buAutoNum type="alphaLcParenR" startAt="5"/>
              <a:defRPr/>
            </a:pPr>
            <a:r>
              <a:rPr lang="zh-CN" altLang="en-US" sz="2800" dirty="0" smtClean="0"/>
              <a:t>如果其中一个操作数类型为</a:t>
            </a:r>
            <a:r>
              <a:rPr lang="en-US" altLang="zh-CN" sz="2800" dirty="0" smtClean="0"/>
              <a:t>unsigned long </a:t>
            </a:r>
            <a:r>
              <a:rPr lang="en-US" altLang="zh-CN" sz="2800" dirty="0" err="1" smtClean="0"/>
              <a:t>int</a:t>
            </a:r>
            <a:r>
              <a:rPr lang="zh-CN" altLang="en-US" sz="2800" dirty="0" smtClean="0"/>
              <a:t>，则另一个转换成</a:t>
            </a:r>
            <a:r>
              <a:rPr lang="en-US" altLang="zh-CN" sz="2800" dirty="0" smtClean="0"/>
              <a:t>unsigned long </a:t>
            </a:r>
            <a:r>
              <a:rPr lang="en-US" altLang="zh-CN" sz="2800" dirty="0" err="1" smtClean="0"/>
              <a:t>int</a:t>
            </a:r>
            <a:r>
              <a:rPr lang="zh-CN" altLang="en-US" sz="2800" dirty="0" smtClean="0"/>
              <a:t>。</a:t>
            </a:r>
          </a:p>
          <a:p>
            <a:pPr marL="609600" indent="-609600" eaLnBrk="1" hangingPunct="1">
              <a:buFontTx/>
              <a:buAutoNum type="alphaLcParenR" startAt="5"/>
              <a:defRPr/>
            </a:pPr>
            <a:r>
              <a:rPr lang="zh-CN" altLang="en-US" sz="2800" dirty="0" smtClean="0"/>
              <a:t>否则，如果一个操作数类型为</a:t>
            </a:r>
            <a:r>
              <a:rPr lang="en-US" altLang="zh-CN" sz="2800" dirty="0" smtClean="0"/>
              <a:t>long </a:t>
            </a:r>
            <a:r>
              <a:rPr lang="en-US" altLang="zh-CN" sz="2800" dirty="0" err="1" smtClean="0"/>
              <a:t>int</a:t>
            </a:r>
            <a:r>
              <a:rPr lang="zh-CN" altLang="en-US" sz="2800" dirty="0" smtClean="0"/>
              <a:t>，另一个操作数类型为</a:t>
            </a:r>
            <a:r>
              <a:rPr lang="en-US" altLang="zh-CN" sz="2800" dirty="0" smtClean="0"/>
              <a:t>unsigned </a:t>
            </a:r>
            <a:r>
              <a:rPr lang="en-US" altLang="zh-CN" sz="2800" dirty="0" err="1" smtClean="0"/>
              <a:t>int</a:t>
            </a:r>
            <a:r>
              <a:rPr lang="zh-CN" altLang="en-US" sz="2800" dirty="0" smtClean="0"/>
              <a:t>，那么，如果</a:t>
            </a:r>
            <a:r>
              <a:rPr lang="en-US" altLang="zh-CN" sz="2800" dirty="0" smtClean="0"/>
              <a:t>long </a:t>
            </a:r>
            <a:r>
              <a:rPr lang="en-US" altLang="zh-CN" sz="2800" dirty="0" err="1" smtClean="0"/>
              <a:t>int</a:t>
            </a:r>
            <a:r>
              <a:rPr lang="zh-CN" altLang="en-US" sz="2800" dirty="0" smtClean="0"/>
              <a:t>能表示</a:t>
            </a:r>
            <a:r>
              <a:rPr lang="en-US" altLang="zh-CN" sz="2800" dirty="0" smtClean="0"/>
              <a:t>unsigned </a:t>
            </a:r>
            <a:r>
              <a:rPr lang="en-US" altLang="zh-CN" sz="2800" dirty="0" err="1" smtClean="0"/>
              <a:t>int</a:t>
            </a:r>
            <a:r>
              <a:rPr lang="zh-CN" altLang="en-US" sz="2800" dirty="0" smtClean="0"/>
              <a:t>的所有值，则</a:t>
            </a:r>
            <a:r>
              <a:rPr lang="en-US" altLang="zh-CN" sz="2800" dirty="0" smtClean="0"/>
              <a:t>unsigned </a:t>
            </a:r>
            <a:r>
              <a:rPr lang="en-US" altLang="zh-CN" sz="2800" dirty="0" err="1" smtClean="0"/>
              <a:t>int</a:t>
            </a:r>
            <a:r>
              <a:rPr lang="zh-CN" altLang="en-US" sz="2800" dirty="0" smtClean="0"/>
              <a:t>转换成</a:t>
            </a:r>
            <a:r>
              <a:rPr lang="en-US" altLang="zh-CN" sz="2800" dirty="0" smtClean="0"/>
              <a:t>long </a:t>
            </a:r>
            <a:r>
              <a:rPr lang="en-US" altLang="zh-CN" sz="2800" dirty="0" err="1" smtClean="0"/>
              <a:t>int</a:t>
            </a:r>
            <a:r>
              <a:rPr lang="zh-CN" altLang="en-US" sz="2800" dirty="0" smtClean="0"/>
              <a:t>，否则，两个操作数都转化成</a:t>
            </a:r>
            <a:r>
              <a:rPr lang="en-US" altLang="zh-CN" sz="2800" dirty="0" smtClean="0"/>
              <a:t>unsigned long </a:t>
            </a:r>
            <a:r>
              <a:rPr lang="en-US" altLang="zh-CN" sz="2800" dirty="0" err="1" smtClean="0"/>
              <a:t>int</a:t>
            </a:r>
            <a:r>
              <a:rPr lang="zh-CN" altLang="en-US" sz="2800" dirty="0" smtClean="0"/>
              <a:t>。</a:t>
            </a:r>
          </a:p>
          <a:p>
            <a:pPr marL="609600" indent="-609600" eaLnBrk="1" hangingPunct="1">
              <a:buFontTx/>
              <a:buAutoNum type="alphaLcParenR" startAt="5"/>
              <a:defRPr/>
            </a:pPr>
            <a:r>
              <a:rPr lang="zh-CN" altLang="en-US" sz="2800" dirty="0" smtClean="0"/>
              <a:t>否则，如果一个操作数类型为</a:t>
            </a:r>
            <a:r>
              <a:rPr lang="en-US" altLang="zh-CN" sz="2800" dirty="0" smtClean="0"/>
              <a:t>long </a:t>
            </a:r>
            <a:r>
              <a:rPr lang="en-US" altLang="zh-CN" sz="2800" dirty="0" err="1" smtClean="0"/>
              <a:t>int</a:t>
            </a:r>
            <a:r>
              <a:rPr lang="zh-CN" altLang="en-US" sz="2800" dirty="0" smtClean="0"/>
              <a:t>，则另一个操作数转换成</a:t>
            </a:r>
            <a:r>
              <a:rPr lang="en-US" altLang="zh-CN" sz="2800" dirty="0" smtClean="0"/>
              <a:t>long </a:t>
            </a:r>
            <a:r>
              <a:rPr lang="en-US" altLang="zh-CN" sz="2800" dirty="0" err="1" smtClean="0"/>
              <a:t>int</a:t>
            </a:r>
            <a:r>
              <a:rPr lang="zh-CN" altLang="en-US" sz="2800" dirty="0" smtClean="0"/>
              <a:t>。</a:t>
            </a:r>
          </a:p>
          <a:p>
            <a:pPr marL="609600" indent="-609600" eaLnBrk="1" hangingPunct="1">
              <a:buFontTx/>
              <a:buAutoNum type="alphaLcParenR" startAt="5"/>
              <a:defRPr/>
            </a:pPr>
            <a:r>
              <a:rPr lang="zh-CN" altLang="en-US" sz="2800" dirty="0" smtClean="0"/>
              <a:t>否则，如果一个操作数类型为</a:t>
            </a:r>
            <a:r>
              <a:rPr lang="en-US" altLang="zh-CN" sz="2800" dirty="0" smtClean="0"/>
              <a:t>unsigned </a:t>
            </a:r>
            <a:r>
              <a:rPr lang="en-US" altLang="zh-CN" sz="2800" dirty="0" err="1" smtClean="0"/>
              <a:t>int</a:t>
            </a:r>
            <a:r>
              <a:rPr lang="zh-CN" altLang="en-US" sz="2800" dirty="0" smtClean="0"/>
              <a:t>，则另一个操作数转换成</a:t>
            </a:r>
            <a:r>
              <a:rPr lang="en-US" altLang="zh-CN" sz="2800" dirty="0" smtClean="0"/>
              <a:t>unsigned </a:t>
            </a:r>
            <a:r>
              <a:rPr lang="en-US" altLang="zh-CN" sz="2800" dirty="0" err="1" smtClean="0"/>
              <a:t>int</a:t>
            </a:r>
            <a:r>
              <a:rPr lang="zh-CN" altLang="en-US" sz="2800" dirty="0" smtClean="0"/>
              <a:t>。</a:t>
            </a:r>
          </a:p>
        </p:txBody>
      </p:sp>
      <p:sp>
        <p:nvSpPr>
          <p:cNvPr id="3" name="Rectangle 2"/>
          <p:cNvSpPr>
            <a:spLocks noGrp="1" noChangeArrowheads="1"/>
          </p:cNvSpPr>
          <p:nvPr>
            <p:ph type="title"/>
          </p:nvPr>
        </p:nvSpPr>
        <p:spPr>
          <a:xfrm>
            <a:off x="251520" y="188913"/>
            <a:ext cx="8676456" cy="1155700"/>
          </a:xfrm>
        </p:spPr>
        <p:txBody>
          <a:bodyPr/>
          <a:lstStyle/>
          <a:p>
            <a:pPr eaLnBrk="1" hangingPunct="1">
              <a:defRPr/>
            </a:pPr>
            <a:r>
              <a:rPr lang="zh-CN" altLang="en-US" sz="4000" dirty="0" smtClean="0"/>
              <a:t>常规算术转换规则（续）</a:t>
            </a:r>
            <a:br>
              <a:rPr lang="zh-CN" altLang="en-US" sz="4000" dirty="0" smtClean="0"/>
            </a:br>
            <a:r>
              <a:rPr lang="en-US" altLang="zh-CN" sz="4000" dirty="0" smtClean="0"/>
              <a:t>(usual arithmetic conversions)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453336"/>
          </a:xfrm>
        </p:spPr>
        <p:txBody>
          <a:bodyPr>
            <a:normAutofit fontScale="85000" lnSpcReduction="20000"/>
          </a:bodyPr>
          <a:lstStyle/>
          <a:p>
            <a:pPr>
              <a:lnSpc>
                <a:spcPct val="120000"/>
              </a:lnSpc>
            </a:pPr>
            <a:r>
              <a:rPr lang="zh-CN" altLang="en-US" dirty="0" smtClean="0"/>
              <a:t>例如：</a:t>
            </a:r>
            <a:endParaRPr lang="en-US" altLang="zh-CN" dirty="0" smtClean="0"/>
          </a:p>
          <a:p>
            <a:pPr lvl="1">
              <a:lnSpc>
                <a:spcPct val="120000"/>
              </a:lnSpc>
            </a:pPr>
            <a:r>
              <a:rPr lang="en-US" altLang="zh-CN" dirty="0" smtClean="0"/>
              <a:t>double </a:t>
            </a:r>
            <a:r>
              <a:rPr lang="en-US" altLang="zh-CN" dirty="0"/>
              <a:t>d;</a:t>
            </a:r>
          </a:p>
          <a:p>
            <a:pPr lvl="1">
              <a:lnSpc>
                <a:spcPct val="120000"/>
              </a:lnSpc>
            </a:pPr>
            <a:r>
              <a:rPr lang="en-US" altLang="zh-CN" dirty="0" err="1"/>
              <a:t>int</a:t>
            </a:r>
            <a:r>
              <a:rPr lang="en-US" altLang="zh-CN" dirty="0"/>
              <a:t> </a:t>
            </a:r>
            <a:r>
              <a:rPr lang="en-US" altLang="zh-CN" dirty="0" err="1"/>
              <a:t>i</a:t>
            </a:r>
            <a:r>
              <a:rPr lang="en-US" altLang="zh-CN" dirty="0"/>
              <a:t>;</a:t>
            </a:r>
          </a:p>
          <a:p>
            <a:pPr lvl="1">
              <a:lnSpc>
                <a:spcPct val="120000"/>
              </a:lnSpc>
            </a:pPr>
            <a:r>
              <a:rPr lang="en-US" altLang="zh-CN" dirty="0"/>
              <a:t>unsigned </a:t>
            </a:r>
            <a:r>
              <a:rPr lang="en-US" altLang="zh-CN" dirty="0" err="1"/>
              <a:t>int</a:t>
            </a:r>
            <a:r>
              <a:rPr lang="en-US" altLang="zh-CN" dirty="0"/>
              <a:t> j;</a:t>
            </a:r>
          </a:p>
          <a:p>
            <a:pPr lvl="1">
              <a:lnSpc>
                <a:spcPct val="120000"/>
              </a:lnSpc>
            </a:pPr>
            <a:r>
              <a:rPr lang="en-US" altLang="zh-CN" dirty="0"/>
              <a:t>char </a:t>
            </a:r>
            <a:r>
              <a:rPr lang="en-US" altLang="zh-CN" dirty="0" err="1"/>
              <a:t>ch</a:t>
            </a:r>
            <a:r>
              <a:rPr lang="en-US" altLang="zh-CN" dirty="0"/>
              <a:t>;</a:t>
            </a:r>
          </a:p>
          <a:p>
            <a:pPr lvl="1">
              <a:lnSpc>
                <a:spcPct val="120000"/>
              </a:lnSpc>
            </a:pPr>
            <a:r>
              <a:rPr lang="en-US" altLang="zh-CN" dirty="0" smtClean="0"/>
              <a:t>... </a:t>
            </a:r>
            <a:r>
              <a:rPr lang="en-US" altLang="zh-CN" dirty="0" err="1" smtClean="0"/>
              <a:t>d+i</a:t>
            </a:r>
            <a:r>
              <a:rPr lang="en-US" altLang="zh-CN" dirty="0" smtClean="0"/>
              <a:t> ... //</a:t>
            </a:r>
            <a:r>
              <a:rPr lang="zh-CN" altLang="en-US" dirty="0" smtClean="0"/>
              <a:t>把</a:t>
            </a:r>
            <a:r>
              <a:rPr lang="en-US" altLang="zh-CN" dirty="0" err="1"/>
              <a:t>i</a:t>
            </a:r>
            <a:r>
              <a:rPr lang="zh-CN" altLang="en-US" dirty="0"/>
              <a:t>的值转换成</a:t>
            </a:r>
            <a:r>
              <a:rPr lang="en-US" altLang="zh-CN" dirty="0"/>
              <a:t>double</a:t>
            </a:r>
            <a:r>
              <a:rPr lang="zh-CN" altLang="en-US" dirty="0" smtClean="0"/>
              <a:t>类型</a:t>
            </a:r>
            <a:endParaRPr lang="en-US" altLang="zh-CN" dirty="0" smtClean="0"/>
          </a:p>
          <a:p>
            <a:pPr lvl="1">
              <a:lnSpc>
                <a:spcPct val="120000"/>
              </a:lnSpc>
            </a:pPr>
            <a:r>
              <a:rPr lang="en-US" altLang="zh-CN" dirty="0" smtClean="0"/>
              <a:t>... </a:t>
            </a:r>
            <a:r>
              <a:rPr lang="en-US" altLang="zh-CN" dirty="0" err="1" smtClean="0"/>
              <a:t>ch+i</a:t>
            </a:r>
            <a:r>
              <a:rPr lang="en-US" altLang="zh-CN" dirty="0" smtClean="0"/>
              <a:t> ... //</a:t>
            </a:r>
            <a:r>
              <a:rPr lang="zh-CN" altLang="en-US" dirty="0" smtClean="0"/>
              <a:t>把</a:t>
            </a:r>
            <a:r>
              <a:rPr lang="en-US" altLang="zh-CN" dirty="0" err="1"/>
              <a:t>ch</a:t>
            </a:r>
            <a:r>
              <a:rPr lang="zh-CN" altLang="en-US" dirty="0"/>
              <a:t>的</a:t>
            </a:r>
            <a:r>
              <a:rPr lang="zh-CN" altLang="en-US" dirty="0" smtClean="0"/>
              <a:t>值转换</a:t>
            </a:r>
            <a:r>
              <a:rPr lang="zh-CN" altLang="en-US" dirty="0"/>
              <a:t>成</a:t>
            </a:r>
            <a:r>
              <a:rPr lang="en-US" altLang="zh-CN" dirty="0" err="1"/>
              <a:t>int</a:t>
            </a:r>
            <a:r>
              <a:rPr lang="zh-CN" altLang="en-US" dirty="0" smtClean="0"/>
              <a:t>类型</a:t>
            </a:r>
            <a:endParaRPr lang="en-US" altLang="zh-CN" dirty="0" smtClean="0"/>
          </a:p>
          <a:p>
            <a:pPr lvl="1">
              <a:lnSpc>
                <a:spcPct val="120000"/>
              </a:lnSpc>
            </a:pPr>
            <a:r>
              <a:rPr lang="en-US" altLang="zh-CN" dirty="0" smtClean="0"/>
              <a:t>... </a:t>
            </a:r>
            <a:r>
              <a:rPr lang="en-US" altLang="zh-CN" dirty="0" err="1" smtClean="0"/>
              <a:t>i+j</a:t>
            </a:r>
            <a:r>
              <a:rPr lang="en-US" altLang="zh-CN" dirty="0" smtClean="0"/>
              <a:t> ... //</a:t>
            </a:r>
            <a:r>
              <a:rPr lang="zh-CN" altLang="en-US" dirty="0" smtClean="0"/>
              <a:t>把</a:t>
            </a:r>
            <a:r>
              <a:rPr lang="en-US" altLang="zh-CN" dirty="0" err="1"/>
              <a:t>i</a:t>
            </a:r>
            <a:r>
              <a:rPr lang="zh-CN" altLang="en-US" dirty="0"/>
              <a:t>的值转换成</a:t>
            </a:r>
            <a:r>
              <a:rPr lang="en-US" altLang="zh-CN" dirty="0"/>
              <a:t>unsigned </a:t>
            </a:r>
            <a:r>
              <a:rPr lang="en-US" altLang="zh-CN" dirty="0" err="1"/>
              <a:t>int</a:t>
            </a:r>
            <a:r>
              <a:rPr lang="zh-CN" altLang="en-US" dirty="0" smtClean="0"/>
              <a:t>类型</a:t>
            </a:r>
            <a:endParaRPr lang="zh-CN" altLang="en-US" dirty="0"/>
          </a:p>
          <a:p>
            <a:pPr>
              <a:lnSpc>
                <a:spcPct val="120000"/>
              </a:lnSpc>
            </a:pPr>
            <a:r>
              <a:rPr lang="zh-CN" altLang="en-US" dirty="0" smtClean="0">
                <a:solidFill>
                  <a:srgbClr val="FFC000"/>
                </a:solidFill>
              </a:rPr>
              <a:t>注意</a:t>
            </a:r>
            <a:r>
              <a:rPr lang="zh-CN" altLang="en-US" dirty="0" smtClean="0"/>
              <a:t>：</a:t>
            </a:r>
            <a:endParaRPr lang="en-US" altLang="zh-CN" dirty="0" smtClean="0"/>
          </a:p>
          <a:p>
            <a:pPr lvl="1">
              <a:lnSpc>
                <a:spcPct val="120000"/>
              </a:lnSpc>
            </a:pPr>
            <a:r>
              <a:rPr lang="zh-CN" altLang="en-US" dirty="0"/>
              <a:t>把有符号整型转换成相应的（位数相同的）无符号整型时，不会改变有符号数据的值，只是把它在内存中的二进制位按照无符号整数来</a:t>
            </a:r>
            <a:r>
              <a:rPr lang="zh-CN" altLang="en-US" dirty="0" smtClean="0"/>
              <a:t>解释，这有时会导致问题！</a:t>
            </a:r>
            <a:endParaRPr lang="en-US" altLang="zh-CN" dirty="0" smtClean="0"/>
          </a:p>
          <a:p>
            <a:pPr lvl="1">
              <a:lnSpc>
                <a:spcPct val="120000"/>
              </a:lnSpc>
            </a:pPr>
            <a:r>
              <a:rPr lang="zh-CN" altLang="en-US" dirty="0" smtClean="0"/>
              <a:t>例如，对于上面的</a:t>
            </a:r>
            <a:r>
              <a:rPr lang="en-US" altLang="zh-CN" dirty="0" err="1" smtClean="0"/>
              <a:t>i+j</a:t>
            </a:r>
            <a:r>
              <a:rPr lang="zh-CN" altLang="en-US" dirty="0" smtClean="0"/>
              <a:t>，当</a:t>
            </a:r>
            <a:r>
              <a:rPr lang="en-US" altLang="zh-CN" dirty="0" err="1" smtClean="0"/>
              <a:t>i</a:t>
            </a:r>
            <a:r>
              <a:rPr lang="zh-CN" altLang="en-US" dirty="0" smtClean="0"/>
              <a:t>的值是负数时，转换的结果为正数！</a:t>
            </a:r>
            <a:endParaRPr lang="zh-CN" altLang="en-US" dirty="0"/>
          </a:p>
        </p:txBody>
      </p:sp>
    </p:spTree>
    <p:extLst>
      <p:ext uri="{BB962C8B-B14F-4D97-AF65-F5344CB8AC3E}">
        <p14:creationId xmlns:p14="http://schemas.microsoft.com/office/powerpoint/2010/main" val="9292131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ChangeArrowheads="1"/>
          </p:cNvSpPr>
          <p:nvPr>
            <p:ph type="body" idx="1"/>
          </p:nvPr>
        </p:nvSpPr>
        <p:spPr>
          <a:xfrm>
            <a:off x="457200" y="1773610"/>
            <a:ext cx="8229600" cy="4823742"/>
          </a:xfrm>
        </p:spPr>
        <p:txBody>
          <a:bodyPr>
            <a:normAutofit/>
          </a:bodyPr>
          <a:lstStyle/>
          <a:p>
            <a:pPr eaLnBrk="1" hangingPunct="1">
              <a:lnSpc>
                <a:spcPct val="110000"/>
              </a:lnSpc>
              <a:defRPr/>
            </a:pPr>
            <a:r>
              <a:rPr lang="zh-CN" altLang="en-US" sz="2800" dirty="0" smtClean="0"/>
              <a:t>对于</a:t>
            </a:r>
            <a:r>
              <a:rPr lang="zh-CN" altLang="en-US" sz="2800" dirty="0" smtClean="0">
                <a:solidFill>
                  <a:srgbClr val="FFC000"/>
                </a:solidFill>
              </a:rPr>
              <a:t>关系操作</a:t>
            </a:r>
            <a:endParaRPr lang="en-US" altLang="zh-CN" sz="2800" dirty="0" smtClean="0"/>
          </a:p>
          <a:p>
            <a:pPr lvl="1" eaLnBrk="1" hangingPunct="1">
              <a:lnSpc>
                <a:spcPct val="110000"/>
              </a:lnSpc>
              <a:defRPr/>
            </a:pPr>
            <a:r>
              <a:rPr lang="zh-CN" altLang="en-US" sz="2400" dirty="0" smtClean="0"/>
              <a:t>当操作数是算术类型和枚举类型时，编译程序将按常规算术转换规则对它们进行转换。</a:t>
            </a:r>
            <a:endParaRPr lang="en-US" altLang="zh-CN" sz="2400" dirty="0" smtClean="0"/>
          </a:p>
          <a:p>
            <a:pPr lvl="1" eaLnBrk="1" hangingPunct="1">
              <a:lnSpc>
                <a:spcPct val="110000"/>
              </a:lnSpc>
              <a:defRPr/>
            </a:pPr>
            <a:r>
              <a:rPr lang="zh-CN" altLang="en-US" sz="2400" dirty="0" smtClean="0"/>
              <a:t>操作结果为逻辑类型。</a:t>
            </a:r>
          </a:p>
          <a:p>
            <a:pPr eaLnBrk="1" hangingPunct="1">
              <a:lnSpc>
                <a:spcPct val="110000"/>
              </a:lnSpc>
              <a:defRPr/>
            </a:pPr>
            <a:r>
              <a:rPr lang="zh-CN" altLang="en-US" sz="2800" dirty="0" smtClean="0"/>
              <a:t>对于</a:t>
            </a:r>
            <a:r>
              <a:rPr lang="zh-CN" altLang="en-US" sz="2800" dirty="0" smtClean="0">
                <a:solidFill>
                  <a:srgbClr val="FFC000"/>
                </a:solidFill>
              </a:rPr>
              <a:t>逻辑操作</a:t>
            </a:r>
            <a:endParaRPr lang="en-US" altLang="zh-CN" sz="2800" dirty="0" smtClean="0"/>
          </a:p>
          <a:p>
            <a:pPr lvl="1" eaLnBrk="1" hangingPunct="1">
              <a:lnSpc>
                <a:spcPct val="110000"/>
              </a:lnSpc>
              <a:defRPr/>
            </a:pPr>
            <a:r>
              <a:rPr lang="zh-CN" altLang="en-US" sz="2400" dirty="0" smtClean="0"/>
              <a:t>当操作数是算术型、枚举类型和指针类型数据进行操作，在操作前需进行</a:t>
            </a:r>
            <a:r>
              <a:rPr lang="zh-CN" altLang="en-US" sz="2400" dirty="0" smtClean="0">
                <a:solidFill>
                  <a:schemeClr val="folHlink"/>
                </a:solidFill>
              </a:rPr>
              <a:t>逻辑类型转换</a:t>
            </a:r>
            <a:r>
              <a:rPr lang="zh-CN" altLang="en-US" sz="2400" dirty="0" smtClean="0"/>
              <a:t>：</a:t>
            </a:r>
          </a:p>
          <a:p>
            <a:pPr lvl="2" eaLnBrk="1" hangingPunct="1">
              <a:lnSpc>
                <a:spcPct val="110000"/>
              </a:lnSpc>
              <a:defRPr/>
            </a:pPr>
            <a:r>
              <a:rPr lang="zh-CN" altLang="en-US" sz="2000" dirty="0" smtClean="0"/>
              <a:t>对于算术型和枚举类型，零转成</a:t>
            </a:r>
            <a:r>
              <a:rPr lang="en-US" altLang="zh-CN" sz="2000" dirty="0" smtClean="0"/>
              <a:t>false</a:t>
            </a:r>
            <a:r>
              <a:rPr lang="zh-CN" altLang="en-US" sz="2000" dirty="0" smtClean="0"/>
              <a:t>，非零转成</a:t>
            </a:r>
            <a:r>
              <a:rPr lang="en-US" altLang="zh-CN" sz="2000" dirty="0" smtClean="0"/>
              <a:t>true</a:t>
            </a:r>
            <a:r>
              <a:rPr lang="zh-CN" altLang="en-US" sz="2000" dirty="0" smtClean="0"/>
              <a:t>；</a:t>
            </a:r>
          </a:p>
          <a:p>
            <a:pPr lvl="2" eaLnBrk="1" hangingPunct="1">
              <a:lnSpc>
                <a:spcPct val="110000"/>
              </a:lnSpc>
              <a:defRPr/>
            </a:pPr>
            <a:r>
              <a:rPr lang="zh-CN" altLang="en-US" sz="2000" dirty="0" smtClean="0"/>
              <a:t>对于指针类型，空指针转成</a:t>
            </a:r>
            <a:r>
              <a:rPr lang="en-US" altLang="zh-CN" sz="2000" dirty="0" smtClean="0"/>
              <a:t>false</a:t>
            </a:r>
            <a:r>
              <a:rPr lang="zh-CN" altLang="en-US" sz="2000" dirty="0" smtClean="0"/>
              <a:t>，非空指针转成</a:t>
            </a:r>
            <a:r>
              <a:rPr lang="en-US" altLang="zh-CN" sz="2000" dirty="0" smtClean="0"/>
              <a:t>true</a:t>
            </a:r>
            <a:r>
              <a:rPr lang="zh-CN" altLang="en-US" sz="2000" dirty="0" smtClean="0"/>
              <a:t>。</a:t>
            </a:r>
            <a:endParaRPr lang="en-US" altLang="zh-CN" sz="2000" dirty="0" smtClean="0"/>
          </a:p>
          <a:p>
            <a:pPr lvl="1" eaLnBrk="1" hangingPunct="1">
              <a:lnSpc>
                <a:spcPct val="110000"/>
              </a:lnSpc>
              <a:defRPr/>
            </a:pPr>
            <a:r>
              <a:rPr lang="zh-CN" altLang="en-US" sz="2400" dirty="0" smtClean="0"/>
              <a:t>操作结果为逻辑类型。</a:t>
            </a:r>
          </a:p>
        </p:txBody>
      </p:sp>
      <p:sp>
        <p:nvSpPr>
          <p:cNvPr id="3" name="Rectangle 2"/>
          <p:cNvSpPr>
            <a:spLocks noGrp="1" noChangeArrowheads="1"/>
          </p:cNvSpPr>
          <p:nvPr>
            <p:ph type="title"/>
          </p:nvPr>
        </p:nvSpPr>
        <p:spPr>
          <a:xfrm>
            <a:off x="503238" y="257175"/>
            <a:ext cx="8316912" cy="1155700"/>
          </a:xfrm>
        </p:spPr>
        <p:txBody>
          <a:bodyPr/>
          <a:lstStyle/>
          <a:p>
            <a:pPr eaLnBrk="1" hangingPunct="1">
              <a:defRPr/>
            </a:pPr>
            <a:r>
              <a:rPr lang="zh-CN" altLang="en-US" sz="4000" dirty="0"/>
              <a:t>隐式</a:t>
            </a:r>
            <a:r>
              <a:rPr lang="zh-CN" altLang="en-US" sz="4000" dirty="0" smtClean="0"/>
              <a:t>转换</a:t>
            </a:r>
            <a:r>
              <a:rPr lang="en-US" altLang="zh-CN" sz="4000" dirty="0" smtClean="0"/>
              <a:t>--</a:t>
            </a:r>
            <a:r>
              <a:rPr lang="zh-CN" altLang="en-US" sz="4000" dirty="0" smtClean="0"/>
              <a:t>其它</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613"/>
            <a:ext cx="8229600" cy="5472707"/>
          </a:xfrm>
        </p:spPr>
        <p:txBody>
          <a:bodyPr>
            <a:normAutofit lnSpcReduction="10000"/>
          </a:bodyPr>
          <a:lstStyle/>
          <a:p>
            <a:pPr eaLnBrk="1" hangingPunct="1">
              <a:lnSpc>
                <a:spcPct val="110000"/>
              </a:lnSpc>
              <a:defRPr/>
            </a:pPr>
            <a:r>
              <a:rPr lang="zh-CN" altLang="en-US" sz="2800" dirty="0"/>
              <a:t>对于</a:t>
            </a:r>
            <a:r>
              <a:rPr lang="zh-CN" altLang="en-US" sz="2800" dirty="0">
                <a:solidFill>
                  <a:srgbClr val="FFC000"/>
                </a:solidFill>
              </a:rPr>
              <a:t>逻辑位</a:t>
            </a:r>
            <a:r>
              <a:rPr lang="zh-CN" altLang="en-US" sz="2800" dirty="0" smtClean="0">
                <a:solidFill>
                  <a:srgbClr val="FFC000"/>
                </a:solidFill>
              </a:rPr>
              <a:t>操作</a:t>
            </a:r>
            <a:endParaRPr lang="en-US" altLang="zh-CN" sz="2800" dirty="0"/>
          </a:p>
          <a:p>
            <a:pPr lvl="1" eaLnBrk="1" hangingPunct="1">
              <a:lnSpc>
                <a:spcPct val="110000"/>
              </a:lnSpc>
              <a:defRPr/>
            </a:pPr>
            <a:r>
              <a:rPr lang="zh-CN" altLang="en-US" sz="2400" dirty="0" smtClean="0"/>
              <a:t>按</a:t>
            </a:r>
            <a:r>
              <a:rPr lang="zh-CN" altLang="en-US" sz="2400" dirty="0"/>
              <a:t>常规算术转换规则对操作数进行类型转换</a:t>
            </a:r>
            <a:r>
              <a:rPr lang="zh-CN" altLang="en-US" sz="2400" dirty="0" smtClean="0"/>
              <a:t>，</a:t>
            </a:r>
            <a:endParaRPr lang="en-US" altLang="zh-CN" sz="2400" dirty="0" smtClean="0"/>
          </a:p>
          <a:p>
            <a:pPr lvl="1" eaLnBrk="1" hangingPunct="1">
              <a:lnSpc>
                <a:spcPct val="110000"/>
              </a:lnSpc>
              <a:defRPr/>
            </a:pPr>
            <a:r>
              <a:rPr lang="zh-CN" altLang="en-US" sz="2400" dirty="0" smtClean="0"/>
              <a:t>运算</a:t>
            </a:r>
            <a:r>
              <a:rPr lang="zh-CN" altLang="en-US" sz="2400" dirty="0"/>
              <a:t>结果的类型与转换后的操作数类型相同。</a:t>
            </a:r>
          </a:p>
          <a:p>
            <a:pPr eaLnBrk="1" hangingPunct="1">
              <a:lnSpc>
                <a:spcPct val="110000"/>
              </a:lnSpc>
              <a:defRPr/>
            </a:pPr>
            <a:r>
              <a:rPr lang="zh-CN" altLang="en-US" sz="2800" dirty="0"/>
              <a:t>对于</a:t>
            </a:r>
            <a:r>
              <a:rPr lang="zh-CN" altLang="en-US" sz="2800" dirty="0">
                <a:solidFill>
                  <a:srgbClr val="FFC000"/>
                </a:solidFill>
              </a:rPr>
              <a:t>移位</a:t>
            </a:r>
            <a:r>
              <a:rPr lang="zh-CN" altLang="en-US" sz="2800" dirty="0" smtClean="0">
                <a:solidFill>
                  <a:srgbClr val="FFC000"/>
                </a:solidFill>
              </a:rPr>
              <a:t>操作</a:t>
            </a:r>
            <a:endParaRPr lang="en-US" altLang="zh-CN" sz="2800" dirty="0"/>
          </a:p>
          <a:p>
            <a:pPr lvl="1" eaLnBrk="1" hangingPunct="1">
              <a:lnSpc>
                <a:spcPct val="110000"/>
              </a:lnSpc>
              <a:defRPr/>
            </a:pPr>
            <a:r>
              <a:rPr lang="zh-CN" altLang="en-US" sz="2400" dirty="0" smtClean="0"/>
              <a:t>对</a:t>
            </a:r>
            <a:r>
              <a:rPr lang="zh-CN" altLang="en-US" sz="2400" dirty="0"/>
              <a:t>操作数按整型提升规则进行类型转换</a:t>
            </a:r>
            <a:r>
              <a:rPr lang="zh-CN" altLang="en-US" sz="2400" dirty="0" smtClean="0"/>
              <a:t>，</a:t>
            </a:r>
            <a:endParaRPr lang="en-US" altLang="zh-CN" sz="2400" dirty="0" smtClean="0"/>
          </a:p>
          <a:p>
            <a:pPr lvl="1" eaLnBrk="1" hangingPunct="1">
              <a:lnSpc>
                <a:spcPct val="110000"/>
              </a:lnSpc>
              <a:defRPr/>
            </a:pPr>
            <a:r>
              <a:rPr lang="zh-CN" altLang="en-US" sz="2400" dirty="0" smtClean="0"/>
              <a:t>运算</a:t>
            </a:r>
            <a:r>
              <a:rPr lang="zh-CN" altLang="en-US" sz="2400" dirty="0"/>
              <a:t>结果的类型与第一个操作数类型（进行类型转换之后）相同。</a:t>
            </a:r>
          </a:p>
          <a:p>
            <a:pPr eaLnBrk="1" hangingPunct="1">
              <a:lnSpc>
                <a:spcPct val="110000"/>
              </a:lnSpc>
              <a:defRPr/>
            </a:pPr>
            <a:r>
              <a:rPr lang="zh-CN" altLang="en-US" sz="2800" dirty="0"/>
              <a:t>对于</a:t>
            </a:r>
            <a:r>
              <a:rPr lang="zh-CN" altLang="en-US" sz="2800" dirty="0">
                <a:solidFill>
                  <a:srgbClr val="FFC000"/>
                </a:solidFill>
              </a:rPr>
              <a:t>赋值</a:t>
            </a:r>
            <a:r>
              <a:rPr lang="zh-CN" altLang="en-US" sz="2800" dirty="0" smtClean="0">
                <a:solidFill>
                  <a:srgbClr val="FFC000"/>
                </a:solidFill>
              </a:rPr>
              <a:t>操作</a:t>
            </a:r>
            <a:endParaRPr lang="en-US" altLang="zh-CN" sz="2800" dirty="0"/>
          </a:p>
          <a:p>
            <a:pPr lvl="1" eaLnBrk="1" hangingPunct="1">
              <a:lnSpc>
                <a:spcPct val="110000"/>
              </a:lnSpc>
              <a:defRPr/>
            </a:pPr>
            <a:r>
              <a:rPr lang="zh-CN" altLang="en-US" sz="2400" dirty="0"/>
              <a:t>当赋值操作的两个操作数类型不同时，将按</a:t>
            </a:r>
            <a:r>
              <a:rPr lang="zh-CN" altLang="en-US" sz="2400" dirty="0">
                <a:solidFill>
                  <a:schemeClr val="folHlink"/>
                </a:solidFill>
              </a:rPr>
              <a:t>赋值转换规则</a:t>
            </a:r>
            <a:r>
              <a:rPr lang="zh-CN" altLang="en-US" sz="2400" dirty="0"/>
              <a:t>进行隐式类型</a:t>
            </a:r>
            <a:r>
              <a:rPr lang="zh-CN" altLang="en-US" sz="2400" dirty="0" smtClean="0"/>
              <a:t>转换：</a:t>
            </a:r>
            <a:endParaRPr lang="en-US" altLang="zh-CN" sz="2400" dirty="0" smtClean="0"/>
          </a:p>
          <a:p>
            <a:pPr lvl="2" eaLnBrk="1" hangingPunct="1">
              <a:lnSpc>
                <a:spcPct val="110000"/>
              </a:lnSpc>
              <a:defRPr/>
            </a:pPr>
            <a:r>
              <a:rPr lang="zh-CN" altLang="en-US" sz="2000" dirty="0" smtClean="0"/>
              <a:t>把</a:t>
            </a:r>
            <a:r>
              <a:rPr lang="zh-CN" altLang="en-US" sz="2000" dirty="0"/>
              <a:t>右边操作数转换成左边的操作数类型</a:t>
            </a:r>
            <a:r>
              <a:rPr lang="zh-CN" altLang="en-US" sz="2000" dirty="0" smtClean="0"/>
              <a:t>。</a:t>
            </a:r>
            <a:endParaRPr lang="en-US" altLang="zh-CN" sz="2000" dirty="0" smtClean="0"/>
          </a:p>
          <a:p>
            <a:pPr lvl="1" eaLnBrk="1" hangingPunct="1">
              <a:lnSpc>
                <a:spcPct val="110000"/>
              </a:lnSpc>
              <a:defRPr/>
            </a:pPr>
            <a:r>
              <a:rPr lang="zh-CN" altLang="en-US" sz="2400" dirty="0" smtClean="0"/>
              <a:t>操作结果为左边操作数的类型。</a:t>
            </a:r>
            <a:endParaRPr lang="zh-CN" altLang="en-US"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type="body" idx="1"/>
          </p:nvPr>
        </p:nvSpPr>
        <p:spPr>
          <a:xfrm>
            <a:off x="457200" y="1052513"/>
            <a:ext cx="8362950" cy="4897437"/>
          </a:xfrm>
        </p:spPr>
        <p:txBody>
          <a:bodyPr>
            <a:normAutofit lnSpcReduction="10000"/>
          </a:bodyPr>
          <a:lstStyle/>
          <a:p>
            <a:pPr eaLnBrk="1" hangingPunct="1">
              <a:lnSpc>
                <a:spcPct val="110000"/>
              </a:lnSpc>
              <a:defRPr/>
            </a:pPr>
            <a:r>
              <a:rPr lang="zh-CN" altLang="en-US" dirty="0" smtClean="0"/>
              <a:t>对于</a:t>
            </a:r>
            <a:r>
              <a:rPr lang="zh-CN" altLang="en-US" dirty="0" smtClean="0">
                <a:solidFill>
                  <a:srgbClr val="FFC000"/>
                </a:solidFill>
              </a:rPr>
              <a:t>条件操作符</a:t>
            </a:r>
            <a:endParaRPr lang="zh-CN" altLang="en-US" dirty="0" smtClean="0"/>
          </a:p>
          <a:p>
            <a:pPr lvl="1" eaLnBrk="1" hangingPunct="1">
              <a:lnSpc>
                <a:spcPct val="110000"/>
              </a:lnSpc>
              <a:defRPr/>
            </a:pPr>
            <a:r>
              <a:rPr lang="zh-CN" altLang="en-US" dirty="0" smtClean="0"/>
              <a:t>第一个操作数也可以是算术型、枚举类型以及指针类型，编译程序将对其进行逻辑转换：</a:t>
            </a:r>
            <a:endParaRPr lang="en-US" altLang="zh-CN" dirty="0" smtClean="0"/>
          </a:p>
          <a:p>
            <a:pPr lvl="2" eaLnBrk="1" hangingPunct="1">
              <a:lnSpc>
                <a:spcPct val="110000"/>
              </a:lnSpc>
              <a:defRPr/>
            </a:pPr>
            <a:r>
              <a:rPr lang="zh-CN" altLang="en-US" dirty="0" smtClean="0"/>
              <a:t>零转成</a:t>
            </a:r>
            <a:r>
              <a:rPr lang="en-US" altLang="zh-CN" dirty="0" smtClean="0"/>
              <a:t>false</a:t>
            </a:r>
            <a:r>
              <a:rPr lang="zh-CN" altLang="en-US" dirty="0" smtClean="0"/>
              <a:t>；非零转成</a:t>
            </a:r>
            <a:r>
              <a:rPr lang="en-US" altLang="zh-CN" dirty="0" smtClean="0"/>
              <a:t>true</a:t>
            </a:r>
            <a:r>
              <a:rPr lang="zh-CN" altLang="en-US" dirty="0" smtClean="0"/>
              <a:t>。</a:t>
            </a:r>
          </a:p>
          <a:p>
            <a:pPr lvl="1" eaLnBrk="1" hangingPunct="1">
              <a:lnSpc>
                <a:spcPct val="110000"/>
              </a:lnSpc>
              <a:defRPr/>
            </a:pPr>
            <a:r>
              <a:rPr lang="zh-CN" altLang="en-US" dirty="0" smtClean="0"/>
              <a:t>第二、三个操作数可以是任意类型，当它们的类型不同时，编译程序将对它们进行类型转换，其中，对于算术类型和枚举类型，编译程序将按常规算术转换规则进行转换。</a:t>
            </a:r>
          </a:p>
          <a:p>
            <a:pPr lvl="1" eaLnBrk="1" hangingPunct="1">
              <a:lnSpc>
                <a:spcPct val="110000"/>
              </a:lnSpc>
              <a:defRPr/>
            </a:pPr>
            <a:r>
              <a:rPr lang="zh-CN" altLang="en-US" dirty="0" smtClean="0"/>
              <a:t>条件操作的结果类型为转换之后的第二、三个操作数类型。</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隐式转换的问题</a:t>
            </a:r>
            <a:endParaRPr lang="zh-CN" altLang="en-US" dirty="0"/>
          </a:p>
        </p:txBody>
      </p:sp>
      <p:sp>
        <p:nvSpPr>
          <p:cNvPr id="3" name="内容占位符 2"/>
          <p:cNvSpPr>
            <a:spLocks noGrp="1"/>
          </p:cNvSpPr>
          <p:nvPr>
            <p:ph idx="1"/>
          </p:nvPr>
        </p:nvSpPr>
        <p:spPr>
          <a:xfrm>
            <a:off x="457200" y="1600200"/>
            <a:ext cx="8229600" cy="5069160"/>
          </a:xfrm>
        </p:spPr>
        <p:txBody>
          <a:bodyPr>
            <a:normAutofit fontScale="85000" lnSpcReduction="10000"/>
          </a:bodyPr>
          <a:lstStyle/>
          <a:p>
            <a:pPr eaLnBrk="1" hangingPunct="1">
              <a:lnSpc>
                <a:spcPct val="120000"/>
              </a:lnSpc>
              <a:defRPr/>
            </a:pPr>
            <a:r>
              <a:rPr lang="zh-CN" altLang="en-US" dirty="0"/>
              <a:t>隐式转换有时</a:t>
            </a:r>
            <a:r>
              <a:rPr lang="zh-CN" altLang="en-US" dirty="0" smtClean="0"/>
              <a:t>会导致编译程序发现</a:t>
            </a:r>
            <a:r>
              <a:rPr lang="zh-CN" altLang="en-US" dirty="0"/>
              <a:t>不了的错误操作</a:t>
            </a:r>
            <a:r>
              <a:rPr lang="zh-CN" altLang="en-US" dirty="0" smtClean="0"/>
              <a:t>！例如，下面的条件判断错误：</a:t>
            </a:r>
            <a:endParaRPr lang="en-US" altLang="zh-CN" dirty="0" smtClean="0"/>
          </a:p>
          <a:p>
            <a:pPr lvl="1">
              <a:lnSpc>
                <a:spcPct val="120000"/>
              </a:lnSpc>
              <a:defRPr/>
            </a:pPr>
            <a:r>
              <a:rPr lang="en-US" altLang="zh-CN" dirty="0"/>
              <a:t>if (x </a:t>
            </a:r>
            <a:r>
              <a:rPr lang="en-US" altLang="zh-CN" dirty="0">
                <a:solidFill>
                  <a:srgbClr val="FFC000"/>
                </a:solidFill>
              </a:rPr>
              <a:t>=</a:t>
            </a:r>
            <a:r>
              <a:rPr lang="en-US" altLang="zh-CN" dirty="0"/>
              <a:t> 1) ... </a:t>
            </a:r>
            <a:r>
              <a:rPr lang="en-US" altLang="zh-CN" dirty="0" smtClean="0"/>
              <a:t>//</a:t>
            </a:r>
            <a:r>
              <a:rPr lang="en-US" altLang="zh-CN" dirty="0" smtClean="0">
                <a:solidFill>
                  <a:srgbClr val="FFC000"/>
                </a:solidFill>
              </a:rPr>
              <a:t>true</a:t>
            </a:r>
            <a:r>
              <a:rPr lang="zh-CN" altLang="en-US" dirty="0" smtClean="0"/>
              <a:t>（假设</a:t>
            </a:r>
            <a:r>
              <a:rPr lang="en-US" altLang="zh-CN" dirty="0"/>
              <a:t>x</a:t>
            </a:r>
            <a:r>
              <a:rPr lang="zh-CN" altLang="en-US" dirty="0"/>
              <a:t>的值为</a:t>
            </a:r>
            <a:r>
              <a:rPr lang="en-US" altLang="zh-CN" dirty="0" smtClean="0"/>
              <a:t>0</a:t>
            </a:r>
            <a:r>
              <a:rPr lang="zh-CN" altLang="en-US" dirty="0" smtClean="0"/>
              <a:t>），相当于：</a:t>
            </a:r>
            <a:r>
              <a:rPr lang="en-US" altLang="zh-CN" dirty="0" smtClean="0"/>
              <a:t>1</a:t>
            </a:r>
            <a:endParaRPr lang="en-US" altLang="zh-CN" dirty="0"/>
          </a:p>
          <a:p>
            <a:pPr lvl="1">
              <a:lnSpc>
                <a:spcPct val="120000"/>
              </a:lnSpc>
              <a:defRPr/>
            </a:pPr>
            <a:r>
              <a:rPr lang="en-US" altLang="zh-CN" dirty="0" smtClean="0"/>
              <a:t>if (a</a:t>
            </a:r>
            <a:r>
              <a:rPr lang="en-US" altLang="zh-CN" dirty="0"/>
              <a:t>==b==</a:t>
            </a:r>
            <a:r>
              <a:rPr lang="en-US" altLang="zh-CN" dirty="0" smtClean="0"/>
              <a:t>c) ... //</a:t>
            </a:r>
            <a:r>
              <a:rPr lang="en-US" altLang="zh-CN" dirty="0" err="1" smtClean="0">
                <a:solidFill>
                  <a:srgbClr val="FFC000"/>
                </a:solidFill>
              </a:rPr>
              <a:t>flase</a:t>
            </a:r>
            <a:r>
              <a:rPr lang="zh-CN" altLang="en-US" dirty="0" smtClean="0"/>
              <a:t>（假设</a:t>
            </a:r>
            <a:r>
              <a:rPr lang="en-US" altLang="zh-CN" dirty="0" smtClean="0"/>
              <a:t>a=5,b=5,c=5</a:t>
            </a:r>
            <a:r>
              <a:rPr lang="zh-CN" altLang="en-US" dirty="0" smtClean="0"/>
              <a:t>）</a:t>
            </a:r>
            <a:endParaRPr lang="en-US" altLang="zh-CN" dirty="0" smtClean="0"/>
          </a:p>
          <a:p>
            <a:pPr marL="457200" lvl="1" indent="0">
              <a:lnSpc>
                <a:spcPct val="120000"/>
              </a:lnSpc>
              <a:buNone/>
              <a:defRPr/>
            </a:pPr>
            <a:r>
              <a:rPr lang="en-US" altLang="zh-CN" dirty="0" smtClean="0"/>
              <a:t>                        //</a:t>
            </a:r>
            <a:r>
              <a:rPr lang="zh-CN" altLang="en-US" dirty="0" smtClean="0"/>
              <a:t>相当于</a:t>
            </a:r>
            <a:r>
              <a:rPr lang="en-US" altLang="zh-CN" dirty="0" smtClean="0">
                <a:solidFill>
                  <a:srgbClr val="FFC000"/>
                </a:solidFill>
              </a:rPr>
              <a:t>(a==b)</a:t>
            </a:r>
            <a:r>
              <a:rPr lang="en-US" altLang="zh-CN" dirty="0" smtClean="0"/>
              <a:t>==c</a:t>
            </a:r>
            <a:r>
              <a:rPr lang="zh-CN" altLang="en-US" dirty="0" smtClean="0"/>
              <a:t>，即：</a:t>
            </a:r>
            <a:r>
              <a:rPr lang="en-US" altLang="zh-CN" dirty="0" smtClean="0"/>
              <a:t>1 == c</a:t>
            </a:r>
            <a:r>
              <a:rPr lang="zh-CN" altLang="en-US" dirty="0" smtClean="0"/>
              <a:t> </a:t>
            </a:r>
            <a:endParaRPr lang="en-US" altLang="zh-CN" dirty="0"/>
          </a:p>
          <a:p>
            <a:pPr lvl="1">
              <a:lnSpc>
                <a:spcPct val="120000"/>
              </a:lnSpc>
              <a:defRPr/>
            </a:pPr>
            <a:r>
              <a:rPr lang="en-US" altLang="zh-CN" dirty="0" smtClean="0"/>
              <a:t>if (a&lt;b&lt;c) ... //</a:t>
            </a:r>
            <a:r>
              <a:rPr lang="en-US" altLang="zh-CN" dirty="0" smtClean="0">
                <a:solidFill>
                  <a:srgbClr val="FFC000"/>
                </a:solidFill>
              </a:rPr>
              <a:t>true</a:t>
            </a:r>
            <a:r>
              <a:rPr lang="zh-CN" altLang="en-US" dirty="0" smtClean="0"/>
              <a:t>（假设</a:t>
            </a:r>
            <a:r>
              <a:rPr lang="en-US" altLang="zh-CN" dirty="0" smtClean="0"/>
              <a:t>a=1,b=3,c=2</a:t>
            </a:r>
            <a:r>
              <a:rPr lang="zh-CN" altLang="en-US" dirty="0" smtClean="0"/>
              <a:t>）</a:t>
            </a:r>
            <a:endParaRPr lang="en-US" altLang="zh-CN" dirty="0" smtClean="0"/>
          </a:p>
          <a:p>
            <a:pPr marL="457200" lvl="1" indent="0">
              <a:lnSpc>
                <a:spcPct val="120000"/>
              </a:lnSpc>
              <a:buNone/>
              <a:defRPr/>
            </a:pPr>
            <a:r>
              <a:rPr lang="en-US" altLang="zh-CN" dirty="0"/>
              <a:t> </a:t>
            </a:r>
            <a:r>
              <a:rPr lang="en-US" altLang="zh-CN" dirty="0" smtClean="0"/>
              <a:t>                      //</a:t>
            </a:r>
            <a:r>
              <a:rPr lang="zh-CN" altLang="en-US" dirty="0" smtClean="0"/>
              <a:t>相当于</a:t>
            </a:r>
            <a:r>
              <a:rPr lang="en-US" altLang="zh-CN" dirty="0" smtClean="0">
                <a:solidFill>
                  <a:srgbClr val="FFC000"/>
                </a:solidFill>
              </a:rPr>
              <a:t>(a&lt;b)</a:t>
            </a:r>
            <a:r>
              <a:rPr lang="en-US" altLang="zh-CN" dirty="0" smtClean="0"/>
              <a:t>&lt;c</a:t>
            </a:r>
            <a:r>
              <a:rPr lang="zh-CN" altLang="en-US" dirty="0" smtClean="0"/>
              <a:t>，即：</a:t>
            </a:r>
            <a:r>
              <a:rPr lang="en-US" altLang="zh-CN" dirty="0" smtClean="0"/>
              <a:t>1 &lt; c</a:t>
            </a:r>
          </a:p>
          <a:p>
            <a:pPr>
              <a:lnSpc>
                <a:spcPct val="120000"/>
              </a:lnSpc>
              <a:defRPr/>
            </a:pPr>
            <a:r>
              <a:rPr lang="zh-CN" altLang="en-US" dirty="0" smtClean="0"/>
              <a:t>在写下面的操作符时也一定要小心，不要写错了：</a:t>
            </a:r>
            <a:endParaRPr lang="en-US" altLang="zh-CN" dirty="0" smtClean="0"/>
          </a:p>
          <a:p>
            <a:pPr lvl="1">
              <a:lnSpc>
                <a:spcPct val="120000"/>
              </a:lnSpc>
              <a:defRPr/>
            </a:pPr>
            <a:r>
              <a:rPr lang="en-US" altLang="zh-CN" dirty="0" smtClean="0"/>
              <a:t>==</a:t>
            </a:r>
            <a:r>
              <a:rPr lang="zh-CN" altLang="en-US" dirty="0" smtClean="0"/>
              <a:t>与</a:t>
            </a:r>
            <a:r>
              <a:rPr lang="en-US" altLang="zh-CN" dirty="0" smtClean="0"/>
              <a:t>=</a:t>
            </a:r>
            <a:r>
              <a:rPr lang="zh-CN" altLang="en-US" dirty="0" smtClean="0"/>
              <a:t>、</a:t>
            </a:r>
            <a:r>
              <a:rPr lang="en-US" altLang="zh-CN" dirty="0" smtClean="0"/>
              <a:t>&amp;&amp;</a:t>
            </a:r>
            <a:r>
              <a:rPr lang="zh-CN" altLang="en-US" dirty="0" smtClean="0"/>
              <a:t>与</a:t>
            </a:r>
            <a:r>
              <a:rPr lang="en-US" altLang="zh-CN" dirty="0" smtClean="0"/>
              <a:t>&amp;</a:t>
            </a:r>
            <a:r>
              <a:rPr lang="zh-CN" altLang="en-US" dirty="0" smtClean="0"/>
              <a:t>、</a:t>
            </a:r>
            <a:r>
              <a:rPr lang="en-US" altLang="zh-CN" dirty="0" smtClean="0"/>
              <a:t>||</a:t>
            </a:r>
            <a:r>
              <a:rPr lang="zh-CN" altLang="en-US" dirty="0" smtClean="0"/>
              <a:t>与</a:t>
            </a:r>
            <a:r>
              <a:rPr lang="en-US" altLang="zh-CN" dirty="0" smtClean="0"/>
              <a:t>|</a:t>
            </a:r>
            <a:r>
              <a:rPr lang="zh-CN" altLang="en-US" dirty="0" smtClean="0"/>
              <a:t>、</a:t>
            </a:r>
            <a:r>
              <a:rPr lang="en-US" altLang="zh-CN" dirty="0" smtClean="0"/>
              <a:t>&lt;&lt;</a:t>
            </a:r>
            <a:r>
              <a:rPr lang="zh-CN" altLang="en-US" dirty="0" smtClean="0"/>
              <a:t>与</a:t>
            </a:r>
            <a:r>
              <a:rPr lang="en-US" altLang="zh-CN" dirty="0" smtClean="0"/>
              <a:t>&lt;</a:t>
            </a:r>
            <a:r>
              <a:rPr lang="zh-CN" altLang="en-US" dirty="0" smtClean="0"/>
              <a:t>、</a:t>
            </a:r>
            <a:r>
              <a:rPr lang="en-US" altLang="zh-CN" dirty="0" smtClean="0"/>
              <a:t>&gt;&gt;</a:t>
            </a:r>
            <a:r>
              <a:rPr lang="zh-CN" altLang="en-US" dirty="0" smtClean="0"/>
              <a:t>与</a:t>
            </a:r>
            <a:r>
              <a:rPr lang="en-US" altLang="zh-CN" dirty="0" smtClean="0"/>
              <a:t>&gt;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0" y="0"/>
            <a:ext cx="9144000" cy="1155700"/>
          </a:xfrm>
        </p:spPr>
        <p:txBody>
          <a:bodyPr/>
          <a:lstStyle/>
          <a:p>
            <a:pPr eaLnBrk="1" hangingPunct="1">
              <a:defRPr/>
            </a:pPr>
            <a:r>
              <a:rPr lang="zh-CN" altLang="en-US" sz="4000" dirty="0" smtClean="0"/>
              <a:t>隐式转换的问题（续）</a:t>
            </a:r>
          </a:p>
        </p:txBody>
      </p:sp>
      <p:sp>
        <p:nvSpPr>
          <p:cNvPr id="74755" name="Rectangle 3"/>
          <p:cNvSpPr>
            <a:spLocks noGrp="1" noChangeArrowheads="1"/>
          </p:cNvSpPr>
          <p:nvPr>
            <p:ph type="body" idx="1"/>
          </p:nvPr>
        </p:nvSpPr>
        <p:spPr>
          <a:xfrm>
            <a:off x="323528" y="1556792"/>
            <a:ext cx="8568506" cy="4896544"/>
          </a:xfrm>
        </p:spPr>
        <p:txBody>
          <a:bodyPr>
            <a:normAutofit/>
          </a:bodyPr>
          <a:lstStyle/>
          <a:p>
            <a:pPr marL="357188" indent="-357188" eaLnBrk="1" hangingPunct="1">
              <a:defRPr/>
            </a:pPr>
            <a:r>
              <a:rPr lang="zh-CN" altLang="en-US" sz="2800" dirty="0" smtClean="0"/>
              <a:t>隐式转换有时得不到预期的结果。</a:t>
            </a:r>
          </a:p>
          <a:p>
            <a:pPr marL="357188" indent="-357188" eaLnBrk="1" hangingPunct="1">
              <a:defRPr/>
            </a:pPr>
            <a:r>
              <a:rPr lang="zh-CN" altLang="en-US" sz="2800" dirty="0" smtClean="0"/>
              <a:t>例如：</a:t>
            </a:r>
          </a:p>
          <a:p>
            <a:pPr marL="900113" lvl="1" indent="-352425" eaLnBrk="1" hangingPunct="1">
              <a:buFontTx/>
              <a:buNone/>
              <a:defRPr/>
            </a:pPr>
            <a:r>
              <a:rPr lang="zh-CN" altLang="en-US" dirty="0" smtClean="0"/>
              <a:t>	</a:t>
            </a:r>
            <a:r>
              <a:rPr lang="en-US" altLang="zh-CN" sz="2400" dirty="0" err="1" smtClean="0"/>
              <a:t>int</a:t>
            </a:r>
            <a:r>
              <a:rPr lang="en-US" altLang="zh-CN" sz="2400" dirty="0" smtClean="0"/>
              <a:t> </a:t>
            </a:r>
            <a:r>
              <a:rPr lang="en-US" altLang="zh-CN" sz="2400" dirty="0" err="1" smtClean="0"/>
              <a:t>i</a:t>
            </a:r>
            <a:r>
              <a:rPr lang="en-US" altLang="zh-CN" sz="2400" dirty="0" smtClean="0"/>
              <a:t>=-10;</a:t>
            </a:r>
          </a:p>
          <a:p>
            <a:pPr marL="900113" lvl="1" indent="-352425" eaLnBrk="1" hangingPunct="1">
              <a:buFontTx/>
              <a:buNone/>
              <a:defRPr/>
            </a:pPr>
            <a:r>
              <a:rPr lang="en-US" altLang="zh-CN" sz="2400" dirty="0" smtClean="0"/>
              <a:t>	unsigned </a:t>
            </a:r>
            <a:r>
              <a:rPr lang="en-US" altLang="zh-CN" sz="2400" dirty="0" err="1" smtClean="0"/>
              <a:t>int</a:t>
            </a:r>
            <a:r>
              <a:rPr lang="en-US" altLang="zh-CN" sz="2400" dirty="0" smtClean="0"/>
              <a:t> j=3;  </a:t>
            </a:r>
          </a:p>
          <a:p>
            <a:pPr marL="900113" lvl="1" indent="-352425" eaLnBrk="1" hangingPunct="1">
              <a:buFontTx/>
              <a:buNone/>
              <a:defRPr/>
            </a:pPr>
            <a:r>
              <a:rPr lang="en-US" altLang="zh-CN" sz="2400" dirty="0" smtClean="0"/>
              <a:t>	</a:t>
            </a:r>
            <a:r>
              <a:rPr lang="en-US" altLang="zh-CN" sz="2400" dirty="0" err="1" smtClean="0"/>
              <a:t>cout</a:t>
            </a:r>
            <a:r>
              <a:rPr lang="en-US" altLang="zh-CN" sz="2400" dirty="0" smtClean="0"/>
              <a:t> &lt;&lt; </a:t>
            </a:r>
            <a:r>
              <a:rPr lang="en-US" altLang="zh-CN" sz="2400" dirty="0" err="1" smtClean="0"/>
              <a:t>i+j</a:t>
            </a:r>
            <a:r>
              <a:rPr lang="en-US" altLang="zh-CN" sz="2400" dirty="0" smtClean="0"/>
              <a:t>; //</a:t>
            </a:r>
            <a:r>
              <a:rPr lang="zh-CN" altLang="en-US" sz="2400" dirty="0" smtClean="0"/>
              <a:t>将得到错误的结果：</a:t>
            </a:r>
            <a:r>
              <a:rPr lang="en-US" altLang="zh-CN" sz="2400" dirty="0" smtClean="0"/>
              <a:t>4294967289 </a:t>
            </a:r>
          </a:p>
          <a:p>
            <a:pPr marL="900113" lvl="1" indent="-352425" eaLnBrk="1" hangingPunct="1">
              <a:buFontTx/>
              <a:buNone/>
              <a:defRPr/>
            </a:pPr>
            <a:r>
              <a:rPr lang="en-US" altLang="zh-CN" sz="2400" dirty="0"/>
              <a:t> </a:t>
            </a:r>
            <a:r>
              <a:rPr lang="en-US" altLang="zh-CN" sz="2400" dirty="0" smtClean="0"/>
              <a:t>   if (</a:t>
            </a:r>
            <a:r>
              <a:rPr lang="en-US" altLang="zh-CN" sz="2400" dirty="0" err="1" smtClean="0"/>
              <a:t>i</a:t>
            </a:r>
            <a:r>
              <a:rPr lang="en-US" altLang="zh-CN" sz="2400" dirty="0" smtClean="0"/>
              <a:t> &lt; j) </a:t>
            </a:r>
            <a:r>
              <a:rPr lang="en-US" altLang="zh-CN" sz="2400" dirty="0" err="1" smtClean="0"/>
              <a:t>cout</a:t>
            </a:r>
            <a:r>
              <a:rPr lang="en-US" altLang="zh-CN" sz="2400" dirty="0" smtClean="0"/>
              <a:t> &lt;&lt; "OK"; //</a:t>
            </a:r>
            <a:r>
              <a:rPr lang="zh-CN" altLang="en-US" sz="2400" dirty="0" smtClean="0"/>
              <a:t>结果没有输出</a:t>
            </a:r>
            <a:endParaRPr lang="en-US" altLang="zh-CN" sz="2400" dirty="0" smtClean="0"/>
          </a:p>
          <a:p>
            <a:pPr marL="604838" indent="-457200" eaLnBrk="1" hangingPunct="1">
              <a:defRPr/>
            </a:pPr>
            <a:endParaRPr lang="en-US" altLang="zh-CN" sz="2800" dirty="0" smtClean="0"/>
          </a:p>
          <a:p>
            <a:pPr marL="604838" indent="-457200" eaLnBrk="1" hangingPunct="1">
              <a:defRPr/>
            </a:pPr>
            <a:r>
              <a:rPr lang="en-US" altLang="zh-CN" sz="2800" dirty="0" err="1" smtClean="0"/>
              <a:t>int</a:t>
            </a:r>
            <a:r>
              <a:rPr lang="zh-CN" altLang="en-US" sz="2800" dirty="0" smtClean="0"/>
              <a:t>将转成</a:t>
            </a:r>
            <a:r>
              <a:rPr lang="en-US" altLang="zh-CN" sz="2800" dirty="0" smtClean="0"/>
              <a:t>unsigned </a:t>
            </a:r>
            <a:r>
              <a:rPr lang="en-US" altLang="zh-CN" sz="2800" dirty="0" err="1" smtClean="0"/>
              <a:t>int</a:t>
            </a:r>
            <a:r>
              <a:rPr lang="zh-CN" altLang="en-US" sz="2800" dirty="0" smtClean="0"/>
              <a:t>，计算结果为</a:t>
            </a:r>
            <a:r>
              <a:rPr lang="en-US" altLang="zh-CN" sz="2800" dirty="0" smtClean="0"/>
              <a:t>unsigned </a:t>
            </a:r>
            <a:r>
              <a:rPr lang="en-US" altLang="zh-CN" sz="2800" dirty="0" err="1" smtClean="0"/>
              <a:t>int</a:t>
            </a:r>
            <a:r>
              <a:rPr lang="zh-CN" altLang="en-US" sz="2800" dirty="0" smtClean="0"/>
              <a:t>。</a:t>
            </a:r>
            <a:endParaRPr lang="en-US" altLang="zh-CN" sz="28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0" y="0"/>
            <a:ext cx="9144000" cy="1155700"/>
          </a:xfrm>
        </p:spPr>
        <p:txBody>
          <a:bodyPr/>
          <a:lstStyle/>
          <a:p>
            <a:pPr eaLnBrk="1" hangingPunct="1">
              <a:defRPr/>
            </a:pPr>
            <a:r>
              <a:rPr lang="zh-CN" altLang="en-US" sz="4000" smtClean="0"/>
              <a:t>显式转换（强制类型转换）</a:t>
            </a:r>
          </a:p>
        </p:txBody>
      </p:sp>
      <p:sp>
        <p:nvSpPr>
          <p:cNvPr id="75779" name="Rectangle 3"/>
          <p:cNvSpPr>
            <a:spLocks noGrp="1" noChangeArrowheads="1"/>
          </p:cNvSpPr>
          <p:nvPr>
            <p:ph type="body" idx="1"/>
          </p:nvPr>
        </p:nvSpPr>
        <p:spPr>
          <a:xfrm>
            <a:off x="250825" y="1268760"/>
            <a:ext cx="8532813" cy="5589240"/>
          </a:xfrm>
        </p:spPr>
        <p:txBody>
          <a:bodyPr>
            <a:normAutofit fontScale="85000" lnSpcReduction="20000"/>
          </a:bodyPr>
          <a:lstStyle/>
          <a:p>
            <a:pPr marL="357188" indent="-357188" eaLnBrk="1" hangingPunct="1">
              <a:lnSpc>
                <a:spcPct val="120000"/>
              </a:lnSpc>
              <a:tabLst>
                <a:tab pos="623888" algn="l"/>
              </a:tabLst>
              <a:defRPr/>
            </a:pPr>
            <a:r>
              <a:rPr lang="zh-CN" altLang="en-US" sz="2800" dirty="0" smtClean="0">
                <a:solidFill>
                  <a:srgbClr val="FFC000"/>
                </a:solidFill>
              </a:rPr>
              <a:t>显式转换</a:t>
            </a:r>
            <a:r>
              <a:rPr lang="zh-CN" altLang="en-US" sz="2800" dirty="0" smtClean="0"/>
              <a:t>（又</a:t>
            </a:r>
            <a:r>
              <a:rPr lang="zh-CN" altLang="en-US" sz="2800" dirty="0"/>
              <a:t>称</a:t>
            </a:r>
            <a:r>
              <a:rPr lang="zh-CN" altLang="en-US" sz="2800" dirty="0">
                <a:solidFill>
                  <a:srgbClr val="FFC000"/>
                </a:solidFill>
              </a:rPr>
              <a:t>强制类型</a:t>
            </a:r>
            <a:r>
              <a:rPr lang="zh-CN" altLang="en-US" sz="2800" dirty="0" smtClean="0">
                <a:solidFill>
                  <a:srgbClr val="FFC000"/>
                </a:solidFill>
              </a:rPr>
              <a:t>转换</a:t>
            </a:r>
            <a:r>
              <a:rPr lang="zh-CN" altLang="en-US" sz="2800" dirty="0" smtClean="0"/>
              <a:t>）是指在程序中用</a:t>
            </a:r>
            <a:r>
              <a:rPr lang="zh-CN" altLang="en-US" sz="2800" dirty="0" smtClean="0">
                <a:solidFill>
                  <a:srgbClr val="FFC000"/>
                </a:solidFill>
              </a:rPr>
              <a:t>类型转换操作符</a:t>
            </a:r>
            <a:r>
              <a:rPr lang="zh-CN" altLang="en-US" sz="2800" dirty="0" smtClean="0"/>
              <a:t>显式地指出转换，其格式为：</a:t>
            </a:r>
          </a:p>
          <a:p>
            <a:pPr marL="900113" lvl="1" indent="-352425" eaLnBrk="1" hangingPunct="1">
              <a:lnSpc>
                <a:spcPct val="120000"/>
              </a:lnSpc>
              <a:buFontTx/>
              <a:buNone/>
              <a:tabLst>
                <a:tab pos="623888" algn="l"/>
              </a:tabLst>
              <a:defRPr/>
            </a:pPr>
            <a:r>
              <a:rPr lang="en-US" altLang="zh-CN" sz="2400" dirty="0" smtClean="0"/>
              <a:t>	</a:t>
            </a:r>
            <a:r>
              <a:rPr lang="zh-CN" altLang="en-US" sz="2400" dirty="0" smtClean="0"/>
              <a:t>	</a:t>
            </a:r>
            <a:r>
              <a:rPr lang="en-US" altLang="zh-CN" sz="2400" dirty="0" smtClean="0"/>
              <a:t>&lt;</a:t>
            </a:r>
            <a:r>
              <a:rPr lang="zh-CN" altLang="en-US" sz="2400" dirty="0" smtClean="0"/>
              <a:t>类型名</a:t>
            </a:r>
            <a:r>
              <a:rPr lang="en-US" altLang="zh-CN" sz="2400" dirty="0" smtClean="0"/>
              <a:t>&gt;</a:t>
            </a:r>
            <a:r>
              <a:rPr lang="en-US" altLang="zh-CN" sz="2400" dirty="0" smtClean="0">
                <a:solidFill>
                  <a:srgbClr val="FFC000"/>
                </a:solidFill>
              </a:rPr>
              <a:t>(</a:t>
            </a:r>
            <a:r>
              <a:rPr lang="en-US" altLang="zh-CN" sz="2400" dirty="0" smtClean="0"/>
              <a:t>&lt;</a:t>
            </a:r>
            <a:r>
              <a:rPr lang="zh-CN" altLang="en-US" sz="2400" dirty="0" smtClean="0"/>
              <a:t>操作数</a:t>
            </a:r>
            <a:r>
              <a:rPr lang="en-US" altLang="zh-CN" sz="2400" dirty="0" smtClean="0"/>
              <a:t>&gt;</a:t>
            </a:r>
            <a:r>
              <a:rPr lang="en-US" altLang="zh-CN" sz="2400" dirty="0" smtClean="0">
                <a:solidFill>
                  <a:srgbClr val="FFC000"/>
                </a:solidFill>
              </a:rPr>
              <a:t>)</a:t>
            </a:r>
          </a:p>
          <a:p>
            <a:pPr marL="900113" lvl="1" indent="-352425" eaLnBrk="1" hangingPunct="1">
              <a:lnSpc>
                <a:spcPct val="120000"/>
              </a:lnSpc>
              <a:buFontTx/>
              <a:buNone/>
              <a:tabLst>
                <a:tab pos="623888" algn="l"/>
              </a:tabLst>
              <a:defRPr/>
            </a:pPr>
            <a:r>
              <a:rPr lang="zh-CN" altLang="en-US" sz="2400" dirty="0" smtClean="0"/>
              <a:t>或</a:t>
            </a:r>
          </a:p>
          <a:p>
            <a:pPr marL="900113" lvl="1" indent="-352425" eaLnBrk="1" hangingPunct="1">
              <a:lnSpc>
                <a:spcPct val="120000"/>
              </a:lnSpc>
              <a:buFontTx/>
              <a:buNone/>
              <a:tabLst>
                <a:tab pos="623888" algn="l"/>
              </a:tabLst>
              <a:defRPr/>
            </a:pPr>
            <a:r>
              <a:rPr lang="en-US" altLang="zh-CN" sz="2400" dirty="0" smtClean="0"/>
              <a:t>	</a:t>
            </a:r>
            <a:r>
              <a:rPr lang="zh-CN" altLang="en-US" sz="2400" dirty="0" smtClean="0"/>
              <a:t>	</a:t>
            </a:r>
            <a:r>
              <a:rPr lang="en-US" altLang="zh-CN" sz="2400" dirty="0" smtClean="0">
                <a:solidFill>
                  <a:srgbClr val="FFC000"/>
                </a:solidFill>
              </a:rPr>
              <a:t>(</a:t>
            </a:r>
            <a:r>
              <a:rPr lang="en-US" altLang="zh-CN" sz="2400" dirty="0" smtClean="0"/>
              <a:t>&lt;</a:t>
            </a:r>
            <a:r>
              <a:rPr lang="zh-CN" altLang="en-US" sz="2400" dirty="0" smtClean="0"/>
              <a:t>类型名</a:t>
            </a:r>
            <a:r>
              <a:rPr lang="en-US" altLang="zh-CN" sz="2400" dirty="0" smtClean="0"/>
              <a:t>&gt;</a:t>
            </a:r>
            <a:r>
              <a:rPr lang="en-US" altLang="zh-CN" sz="2400" dirty="0" smtClean="0">
                <a:solidFill>
                  <a:srgbClr val="FFC000"/>
                </a:solidFill>
              </a:rPr>
              <a:t>)</a:t>
            </a:r>
            <a:r>
              <a:rPr lang="en-US" altLang="zh-CN" sz="2400" dirty="0" smtClean="0"/>
              <a:t>&lt;</a:t>
            </a:r>
            <a:r>
              <a:rPr lang="zh-CN" altLang="en-US" sz="2400" dirty="0" smtClean="0"/>
              <a:t>操作数</a:t>
            </a:r>
            <a:r>
              <a:rPr lang="en-US" altLang="zh-CN" sz="2400" dirty="0" smtClean="0"/>
              <a:t>&gt;</a:t>
            </a:r>
          </a:p>
          <a:p>
            <a:pPr marL="357188" indent="-357188" eaLnBrk="1" hangingPunct="1">
              <a:lnSpc>
                <a:spcPct val="120000"/>
              </a:lnSpc>
              <a:tabLst>
                <a:tab pos="623888" algn="l"/>
              </a:tabLst>
              <a:defRPr/>
            </a:pPr>
            <a:r>
              <a:rPr lang="zh-CN" altLang="en-US" sz="2800" dirty="0" smtClean="0"/>
              <a:t>例如：</a:t>
            </a:r>
          </a:p>
          <a:p>
            <a:pPr marL="900113" lvl="1" indent="-352425" eaLnBrk="1" hangingPunct="1">
              <a:lnSpc>
                <a:spcPct val="120000"/>
              </a:lnSpc>
              <a:buFontTx/>
              <a:buNone/>
              <a:tabLst>
                <a:tab pos="623888" algn="l"/>
              </a:tabLst>
              <a:defRPr/>
            </a:pPr>
            <a:r>
              <a:rPr lang="zh-CN" altLang="en-US" sz="2400" dirty="0" smtClean="0"/>
              <a:t>	</a:t>
            </a:r>
            <a:r>
              <a:rPr lang="en-US" altLang="zh-CN" sz="2400" dirty="0" err="1" smtClean="0"/>
              <a:t>int</a:t>
            </a:r>
            <a:r>
              <a:rPr lang="en-US" altLang="zh-CN" sz="2400" dirty="0" smtClean="0"/>
              <a:t> </a:t>
            </a:r>
            <a:r>
              <a:rPr lang="en-US" altLang="zh-CN" sz="2400" dirty="0" err="1" smtClean="0"/>
              <a:t>i</a:t>
            </a:r>
            <a:r>
              <a:rPr lang="en-US" altLang="zh-CN" sz="2400" dirty="0" smtClean="0"/>
              <a:t>=-10;</a:t>
            </a:r>
          </a:p>
          <a:p>
            <a:pPr marL="900113" lvl="1" indent="-352425" eaLnBrk="1" hangingPunct="1">
              <a:lnSpc>
                <a:spcPct val="120000"/>
              </a:lnSpc>
              <a:buFontTx/>
              <a:buNone/>
              <a:tabLst>
                <a:tab pos="623888" algn="l"/>
              </a:tabLst>
              <a:defRPr/>
            </a:pPr>
            <a:r>
              <a:rPr lang="en-US" altLang="zh-CN" sz="2400" dirty="0" smtClean="0"/>
              <a:t>	unsigned </a:t>
            </a:r>
            <a:r>
              <a:rPr lang="en-US" altLang="zh-CN" sz="2400" dirty="0" err="1" smtClean="0"/>
              <a:t>int</a:t>
            </a:r>
            <a:r>
              <a:rPr lang="en-US" altLang="zh-CN" sz="2400" dirty="0" smtClean="0"/>
              <a:t> j=3;  </a:t>
            </a:r>
          </a:p>
          <a:p>
            <a:pPr marL="900113" lvl="1" indent="-352425" eaLnBrk="1" hangingPunct="1">
              <a:lnSpc>
                <a:spcPct val="120000"/>
              </a:lnSpc>
              <a:buFontTx/>
              <a:buNone/>
              <a:tabLst>
                <a:tab pos="623888" algn="l"/>
              </a:tabLst>
              <a:defRPr/>
            </a:pPr>
            <a:r>
              <a:rPr lang="en-US" altLang="zh-CN" sz="2400" dirty="0" smtClean="0"/>
              <a:t>	</a:t>
            </a:r>
            <a:r>
              <a:rPr lang="en-US" altLang="zh-CN" sz="2400" dirty="0" err="1" smtClean="0"/>
              <a:t>cout</a:t>
            </a:r>
            <a:r>
              <a:rPr lang="en-US" altLang="zh-CN" sz="2400" dirty="0" smtClean="0"/>
              <a:t> &lt;&lt; </a:t>
            </a:r>
            <a:r>
              <a:rPr lang="en-US" altLang="zh-CN" sz="2400" dirty="0" err="1" smtClean="0"/>
              <a:t>i</a:t>
            </a:r>
            <a:r>
              <a:rPr lang="en-US" altLang="zh-CN" sz="2400" dirty="0" smtClean="0"/>
              <a:t>+(</a:t>
            </a:r>
            <a:r>
              <a:rPr lang="en-US" altLang="zh-CN" sz="2400" dirty="0" err="1" smtClean="0"/>
              <a:t>int</a:t>
            </a:r>
            <a:r>
              <a:rPr lang="en-US" altLang="zh-CN" sz="2400" dirty="0" smtClean="0"/>
              <a:t>)j; //</a:t>
            </a:r>
            <a:r>
              <a:rPr lang="zh-CN" altLang="en-US" sz="2400" dirty="0" smtClean="0"/>
              <a:t>将得到正确的结果：</a:t>
            </a:r>
            <a:r>
              <a:rPr lang="en-US" altLang="zh-CN" sz="2400" dirty="0" smtClean="0"/>
              <a:t>-7  </a:t>
            </a:r>
          </a:p>
          <a:p>
            <a:pPr marL="900113" lvl="1" indent="-352425" eaLnBrk="1" hangingPunct="1">
              <a:lnSpc>
                <a:spcPct val="120000"/>
              </a:lnSpc>
              <a:buFontTx/>
              <a:buNone/>
              <a:tabLst>
                <a:tab pos="623888" algn="l"/>
              </a:tabLst>
              <a:defRPr/>
            </a:pPr>
            <a:r>
              <a:rPr lang="en-US" altLang="zh-CN" sz="2400" dirty="0" smtClean="0"/>
              <a:t> if </a:t>
            </a:r>
            <a:r>
              <a:rPr lang="en-US" altLang="zh-CN" sz="2400" dirty="0"/>
              <a:t>(</a:t>
            </a:r>
            <a:r>
              <a:rPr lang="en-US" altLang="zh-CN" sz="2400" dirty="0" err="1"/>
              <a:t>i</a:t>
            </a:r>
            <a:r>
              <a:rPr lang="en-US" altLang="zh-CN" sz="2400" dirty="0"/>
              <a:t> &lt; </a:t>
            </a:r>
            <a:r>
              <a:rPr lang="en-US" altLang="zh-CN" sz="2400" dirty="0" smtClean="0"/>
              <a:t>(</a:t>
            </a:r>
            <a:r>
              <a:rPr lang="en-US" altLang="zh-CN" sz="2400" dirty="0" err="1" smtClean="0"/>
              <a:t>int</a:t>
            </a:r>
            <a:r>
              <a:rPr lang="en-US" altLang="zh-CN" sz="2400" dirty="0" smtClean="0"/>
              <a:t>)j</a:t>
            </a:r>
            <a:r>
              <a:rPr lang="en-US" altLang="zh-CN" sz="2400" dirty="0"/>
              <a:t>) </a:t>
            </a:r>
            <a:r>
              <a:rPr lang="en-US" altLang="zh-CN" sz="2400" dirty="0" err="1"/>
              <a:t>cout</a:t>
            </a:r>
            <a:r>
              <a:rPr lang="en-US" altLang="zh-CN" sz="2400" dirty="0"/>
              <a:t> &lt;&lt; "OK"; </a:t>
            </a:r>
            <a:r>
              <a:rPr lang="en-US" altLang="zh-CN" sz="2400" dirty="0" smtClean="0"/>
              <a:t>//</a:t>
            </a:r>
            <a:r>
              <a:rPr lang="zh-CN" altLang="en-US" sz="2400" dirty="0" smtClean="0"/>
              <a:t>输出：</a:t>
            </a:r>
            <a:r>
              <a:rPr lang="en-US" altLang="zh-CN" sz="2400" dirty="0" smtClean="0"/>
              <a:t>OK</a:t>
            </a:r>
          </a:p>
          <a:p>
            <a:pPr marL="357188" indent="-357188" eaLnBrk="1" hangingPunct="1">
              <a:lnSpc>
                <a:spcPct val="120000"/>
              </a:lnSpc>
              <a:tabLst>
                <a:tab pos="623888" algn="l"/>
              </a:tabLst>
              <a:defRPr/>
            </a:pPr>
            <a:r>
              <a:rPr lang="zh-CN" altLang="en-US" sz="2800" dirty="0" smtClean="0"/>
              <a:t>再例如：</a:t>
            </a:r>
          </a:p>
          <a:p>
            <a:pPr marL="900113" lvl="1" indent="-352425" eaLnBrk="1" hangingPunct="1">
              <a:lnSpc>
                <a:spcPct val="120000"/>
              </a:lnSpc>
              <a:buFontTx/>
              <a:buNone/>
              <a:tabLst>
                <a:tab pos="623888" algn="l"/>
              </a:tabLst>
              <a:defRPr/>
            </a:pPr>
            <a:r>
              <a:rPr lang="zh-CN" altLang="en-US" sz="2400" dirty="0" smtClean="0"/>
              <a:t>	</a:t>
            </a:r>
            <a:r>
              <a:rPr lang="en-US" altLang="zh-CN" sz="2400" dirty="0" err="1" smtClean="0"/>
              <a:t>int</a:t>
            </a:r>
            <a:r>
              <a:rPr lang="en-US" altLang="zh-CN" sz="2400" dirty="0" smtClean="0"/>
              <a:t> </a:t>
            </a:r>
            <a:r>
              <a:rPr lang="en-US" altLang="zh-CN" sz="2400" dirty="0" err="1" smtClean="0"/>
              <a:t>i</a:t>
            </a:r>
            <a:r>
              <a:rPr lang="en-US" altLang="zh-CN" sz="2400" dirty="0" smtClean="0"/>
              <a:t>=2147483647;  //</a:t>
            </a:r>
            <a:r>
              <a:rPr lang="en-US" altLang="zh-CN" sz="2400" dirty="0" err="1" smtClean="0"/>
              <a:t>int</a:t>
            </a:r>
            <a:r>
              <a:rPr lang="zh-CN" altLang="en-US" sz="2400" dirty="0" smtClean="0"/>
              <a:t>类型中最大的正整数</a:t>
            </a:r>
          </a:p>
          <a:p>
            <a:pPr marL="900113" lvl="1" indent="-352425" eaLnBrk="1" hangingPunct="1">
              <a:lnSpc>
                <a:spcPct val="120000"/>
              </a:lnSpc>
              <a:buFontTx/>
              <a:buNone/>
              <a:tabLst>
                <a:tab pos="623888" algn="l"/>
              </a:tabLst>
              <a:defRPr/>
            </a:pPr>
            <a:r>
              <a:rPr lang="zh-CN" altLang="en-US" sz="2400" dirty="0" smtClean="0"/>
              <a:t>	</a:t>
            </a:r>
            <a:r>
              <a:rPr lang="en-US" altLang="zh-CN" sz="2400" dirty="0" err="1" smtClean="0"/>
              <a:t>int</a:t>
            </a:r>
            <a:r>
              <a:rPr lang="en-US" altLang="zh-CN" sz="2400" dirty="0" smtClean="0"/>
              <a:t> j=10;</a:t>
            </a:r>
          </a:p>
          <a:p>
            <a:pPr marL="900113" lvl="1" indent="-352425" eaLnBrk="1" hangingPunct="1">
              <a:lnSpc>
                <a:spcPct val="120000"/>
              </a:lnSpc>
              <a:buFontTx/>
              <a:buNone/>
              <a:tabLst>
                <a:tab pos="623888" algn="l"/>
              </a:tabLst>
              <a:defRPr/>
            </a:pPr>
            <a:r>
              <a:rPr lang="en-US" altLang="zh-CN" sz="2400" dirty="0" smtClean="0"/>
              <a:t>	(double)</a:t>
            </a:r>
            <a:r>
              <a:rPr lang="en-US" altLang="zh-CN" sz="2400" dirty="0" err="1" smtClean="0"/>
              <a:t>i+j</a:t>
            </a:r>
            <a:r>
              <a:rPr lang="zh-CN" altLang="en-US" sz="2400" dirty="0" smtClean="0"/>
              <a:t>将得到正确的结果：</a:t>
            </a:r>
            <a:r>
              <a:rPr lang="en-US" altLang="zh-CN" sz="2400" dirty="0" smtClean="0"/>
              <a:t>2147483657.0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整数运算的</a:t>
            </a:r>
            <a:r>
              <a:rPr lang="zh-CN" altLang="en-US" dirty="0" smtClean="0"/>
              <a:t>溢出和</a:t>
            </a:r>
            <a:r>
              <a:rPr lang="en-US" altLang="zh-CN" dirty="0" smtClean="0"/>
              <a:t/>
            </a:r>
            <a:br>
              <a:rPr lang="en-US" altLang="zh-CN" dirty="0" smtClean="0"/>
            </a:br>
            <a:r>
              <a:rPr lang="zh-CN" altLang="en-US" dirty="0" smtClean="0"/>
              <a:t>实数</a:t>
            </a:r>
            <a:r>
              <a:rPr lang="zh-CN" altLang="en-US" dirty="0"/>
              <a:t>的近似表示</a:t>
            </a:r>
          </a:p>
        </p:txBody>
      </p:sp>
      <p:sp>
        <p:nvSpPr>
          <p:cNvPr id="3" name="内容占位符 2"/>
          <p:cNvSpPr>
            <a:spLocks noGrp="1"/>
          </p:cNvSpPr>
          <p:nvPr>
            <p:ph idx="1"/>
          </p:nvPr>
        </p:nvSpPr>
        <p:spPr>
          <a:xfrm>
            <a:off x="457200" y="1922611"/>
            <a:ext cx="8229600" cy="4530725"/>
          </a:xfrm>
        </p:spPr>
        <p:txBody>
          <a:bodyPr/>
          <a:lstStyle/>
          <a:p>
            <a:pPr marL="358775" lvl="1" indent="-352425" defTabSz="893763" eaLnBrk="1" hangingPunct="1">
              <a:buFontTx/>
              <a:buNone/>
              <a:defRPr/>
            </a:pPr>
            <a:r>
              <a:rPr lang="en-US" altLang="zh-CN" dirty="0" err="1"/>
              <a:t>int</a:t>
            </a:r>
            <a:r>
              <a:rPr lang="en-US" altLang="zh-CN" dirty="0"/>
              <a:t> </a:t>
            </a:r>
            <a:r>
              <a:rPr lang="en-US" altLang="zh-CN" dirty="0" err="1"/>
              <a:t>i</a:t>
            </a:r>
            <a:r>
              <a:rPr lang="en-US" altLang="zh-CN" dirty="0"/>
              <a:t>=2147483647;  </a:t>
            </a:r>
            <a:endParaRPr lang="zh-CN" altLang="en-US" dirty="0"/>
          </a:p>
          <a:p>
            <a:pPr marL="358775" lvl="1" indent="-352425" defTabSz="893763" eaLnBrk="1" hangingPunct="1">
              <a:buFontTx/>
              <a:buNone/>
              <a:defRPr/>
            </a:pPr>
            <a:r>
              <a:rPr lang="en-US" altLang="zh-CN" dirty="0" err="1" smtClean="0"/>
              <a:t>int</a:t>
            </a:r>
            <a:r>
              <a:rPr lang="en-US" altLang="zh-CN" dirty="0" smtClean="0"/>
              <a:t> </a:t>
            </a:r>
            <a:r>
              <a:rPr lang="en-US" altLang="zh-CN" dirty="0"/>
              <a:t>j=10;</a:t>
            </a:r>
          </a:p>
          <a:p>
            <a:pPr marL="358775" lvl="1" indent="-352425" defTabSz="893763" eaLnBrk="1" hangingPunct="1">
              <a:buFontTx/>
              <a:buNone/>
              <a:defRPr/>
            </a:pPr>
            <a:r>
              <a:rPr lang="en-US" altLang="zh-CN" dirty="0" err="1" smtClean="0"/>
              <a:t>cout</a:t>
            </a:r>
            <a:r>
              <a:rPr lang="en-US" altLang="zh-CN" dirty="0" smtClean="0"/>
              <a:t> &lt;&lt; </a:t>
            </a:r>
            <a:r>
              <a:rPr lang="en-US" altLang="zh-CN" dirty="0" err="1" smtClean="0"/>
              <a:t>i+j</a:t>
            </a:r>
            <a:r>
              <a:rPr lang="en-US" altLang="zh-CN" dirty="0" smtClean="0"/>
              <a:t>; //</a:t>
            </a:r>
            <a:r>
              <a:rPr lang="zh-CN" altLang="en-US" dirty="0" smtClean="0"/>
              <a:t>结果</a:t>
            </a:r>
            <a:r>
              <a:rPr lang="zh-CN" altLang="en-US" dirty="0"/>
              <a:t>：</a:t>
            </a:r>
            <a:r>
              <a:rPr lang="en-US" altLang="zh-CN" dirty="0">
                <a:solidFill>
                  <a:srgbClr val="FFC000"/>
                </a:solidFill>
              </a:rPr>
              <a:t>-</a:t>
            </a:r>
            <a:r>
              <a:rPr lang="en-US" altLang="zh-CN" dirty="0" smtClean="0">
                <a:solidFill>
                  <a:srgbClr val="FFC000"/>
                </a:solidFill>
              </a:rPr>
              <a:t>2147483639</a:t>
            </a:r>
            <a:r>
              <a:rPr lang="zh-CN" altLang="en-US" dirty="0" smtClean="0"/>
              <a:t>，为什么？</a:t>
            </a:r>
            <a:endParaRPr lang="en-US" altLang="zh-CN" dirty="0" smtClean="0"/>
          </a:p>
          <a:p>
            <a:pPr marL="358775" lvl="1" indent="-352425" defTabSz="893763" eaLnBrk="1" hangingPunct="1">
              <a:buFontTx/>
              <a:buNone/>
              <a:defRPr/>
            </a:pPr>
            <a:endParaRPr lang="en-US" altLang="zh-CN" dirty="0"/>
          </a:p>
          <a:p>
            <a:pPr marL="358775" lvl="1" indent="-352425" defTabSz="893763" eaLnBrk="1" hangingPunct="1">
              <a:buFontTx/>
              <a:buNone/>
              <a:defRPr/>
            </a:pPr>
            <a:r>
              <a:rPr lang="en-US" altLang="zh-CN" dirty="0" smtClean="0"/>
              <a:t>double d1=0.1,d2=0.2,d3=0.3;</a:t>
            </a:r>
          </a:p>
          <a:p>
            <a:pPr marL="358775" lvl="1" indent="-352425" defTabSz="893763" eaLnBrk="1" hangingPunct="1">
              <a:buFontTx/>
              <a:buNone/>
              <a:defRPr/>
            </a:pPr>
            <a:r>
              <a:rPr lang="en-US" altLang="zh-CN" dirty="0" smtClean="0"/>
              <a:t>if (d1+d2 == d3) </a:t>
            </a:r>
          </a:p>
          <a:p>
            <a:pPr marL="358775" lvl="1" indent="-352425" defTabSz="893763" eaLnBrk="1" hangingPunct="1">
              <a:buFontTx/>
              <a:buNone/>
              <a:defRPr/>
            </a:pPr>
            <a:r>
              <a:rPr lang="en-US" altLang="zh-CN" dirty="0"/>
              <a:t> </a:t>
            </a:r>
            <a:r>
              <a:rPr lang="en-US" altLang="zh-CN" dirty="0" smtClean="0"/>
              <a:t> </a:t>
            </a:r>
            <a:r>
              <a:rPr lang="en-US" altLang="zh-CN" dirty="0" err="1" smtClean="0"/>
              <a:t>cout</a:t>
            </a:r>
            <a:r>
              <a:rPr lang="en-US" altLang="zh-CN" dirty="0" smtClean="0"/>
              <a:t> &lt;&lt; "OK"; //</a:t>
            </a:r>
            <a:r>
              <a:rPr lang="zh-CN" altLang="en-US" dirty="0" smtClean="0">
                <a:solidFill>
                  <a:srgbClr val="FFC000"/>
                </a:solidFill>
              </a:rPr>
              <a:t>结果没输出！</a:t>
            </a:r>
            <a:r>
              <a:rPr lang="zh-CN" altLang="en-US" dirty="0" smtClean="0"/>
              <a:t>为什么？</a:t>
            </a:r>
            <a:r>
              <a:rPr lang="en-US" altLang="zh-CN" dirty="0" smtClean="0"/>
              <a:t> </a:t>
            </a:r>
            <a:endParaRPr lang="en-US" altLang="zh-CN" dirty="0"/>
          </a:p>
          <a:p>
            <a:endParaRPr lang="zh-CN" altLang="en-US" dirty="0"/>
          </a:p>
        </p:txBody>
      </p:sp>
    </p:spTree>
    <p:extLst>
      <p:ext uri="{BB962C8B-B14F-4D97-AF65-F5344CB8AC3E}">
        <p14:creationId xmlns:p14="http://schemas.microsoft.com/office/powerpoint/2010/main" val="12214393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0" y="144463"/>
            <a:ext cx="9144000" cy="981075"/>
          </a:xfrm>
        </p:spPr>
        <p:txBody>
          <a:bodyPr/>
          <a:lstStyle/>
          <a:p>
            <a:pPr eaLnBrk="1" hangingPunct="1">
              <a:defRPr/>
            </a:pPr>
            <a:r>
              <a:rPr lang="zh-CN" altLang="en-US" dirty="0" smtClean="0"/>
              <a:t>表达式中的类型转换</a:t>
            </a:r>
          </a:p>
        </p:txBody>
      </p:sp>
      <p:sp>
        <p:nvSpPr>
          <p:cNvPr id="92163" name="Rectangle 3"/>
          <p:cNvSpPr>
            <a:spLocks noGrp="1" noChangeArrowheads="1"/>
          </p:cNvSpPr>
          <p:nvPr>
            <p:ph type="body" idx="1"/>
          </p:nvPr>
        </p:nvSpPr>
        <p:spPr>
          <a:xfrm>
            <a:off x="250825" y="1268413"/>
            <a:ext cx="8675688" cy="5400947"/>
          </a:xfrm>
        </p:spPr>
        <p:txBody>
          <a:bodyPr>
            <a:normAutofit fontScale="85000" lnSpcReduction="20000"/>
          </a:bodyPr>
          <a:lstStyle/>
          <a:p>
            <a:pPr marL="357188" indent="-357188" eaLnBrk="1" hangingPunct="1">
              <a:lnSpc>
                <a:spcPct val="110000"/>
              </a:lnSpc>
              <a:defRPr/>
            </a:pPr>
            <a:r>
              <a:rPr lang="zh-CN" altLang="en-US" sz="2800" dirty="0" smtClean="0"/>
              <a:t>在表达式中会有多个操作数</a:t>
            </a:r>
            <a:r>
              <a:rPr lang="zh-CN" altLang="en-US" sz="2800" dirty="0"/>
              <a:t>，编译程序常常</a:t>
            </a:r>
            <a:r>
              <a:rPr lang="zh-CN" altLang="en-US" sz="2800" dirty="0" smtClean="0"/>
              <a:t>要对它们进行隐式类型转换：</a:t>
            </a:r>
            <a:endParaRPr lang="en-US" altLang="zh-CN" sz="2800" dirty="0" smtClean="0"/>
          </a:p>
          <a:p>
            <a:pPr marL="757238" lvl="1" indent="-357188" eaLnBrk="1" hangingPunct="1">
              <a:lnSpc>
                <a:spcPct val="110000"/>
              </a:lnSpc>
              <a:defRPr/>
            </a:pPr>
            <a:r>
              <a:rPr lang="zh-CN" altLang="en-US" sz="2400" dirty="0" smtClean="0"/>
              <a:t>转换过程是</a:t>
            </a:r>
            <a:r>
              <a:rPr lang="zh-CN" altLang="en-US" sz="2400" dirty="0" smtClean="0">
                <a:solidFill>
                  <a:schemeClr val="folHlink"/>
                </a:solidFill>
              </a:rPr>
              <a:t>逐个操作符</a:t>
            </a:r>
            <a:r>
              <a:rPr lang="zh-CN" altLang="en-US" sz="2400" dirty="0" smtClean="0"/>
              <a:t>进行类型转换，而不是先把它们统一转换成某个类型！</a:t>
            </a:r>
            <a:endParaRPr lang="en-US" altLang="zh-CN" sz="2400" dirty="0" smtClean="0"/>
          </a:p>
          <a:p>
            <a:pPr marL="357188" indent="-357188" eaLnBrk="1" hangingPunct="1">
              <a:lnSpc>
                <a:spcPct val="110000"/>
              </a:lnSpc>
              <a:defRPr/>
            </a:pPr>
            <a:r>
              <a:rPr lang="zh-CN" altLang="en-US" sz="2800" dirty="0" smtClean="0"/>
              <a:t>例如：</a:t>
            </a:r>
          </a:p>
          <a:p>
            <a:pPr marL="981075" lvl="1" indent="-358775" eaLnBrk="1" hangingPunct="1">
              <a:lnSpc>
                <a:spcPct val="110000"/>
              </a:lnSpc>
              <a:buFontTx/>
              <a:buNone/>
              <a:defRPr/>
            </a:pPr>
            <a:r>
              <a:rPr lang="en-US" altLang="zh-CN" sz="2400" dirty="0" smtClean="0"/>
              <a:t>short </a:t>
            </a:r>
            <a:r>
              <a:rPr lang="en-US" altLang="zh-CN" sz="2400" dirty="0" err="1" smtClean="0"/>
              <a:t>int</a:t>
            </a:r>
            <a:r>
              <a:rPr lang="en-US" altLang="zh-CN" sz="2400" dirty="0" smtClean="0"/>
              <a:t> a=2</a:t>
            </a:r>
            <a:r>
              <a:rPr lang="en-GB" altLang="zh-CN" sz="2400" dirty="0" smtClean="0"/>
              <a:t>; </a:t>
            </a:r>
            <a:endParaRPr lang="en-US" altLang="zh-CN" sz="2400" dirty="0" smtClean="0"/>
          </a:p>
          <a:p>
            <a:pPr marL="981075" lvl="1" indent="-358775" eaLnBrk="1" hangingPunct="1">
              <a:lnSpc>
                <a:spcPct val="110000"/>
              </a:lnSpc>
              <a:buFontTx/>
              <a:buNone/>
              <a:defRPr/>
            </a:pPr>
            <a:r>
              <a:rPr lang="en-US" altLang="zh-CN" sz="2400" dirty="0" err="1" smtClean="0"/>
              <a:t>int</a:t>
            </a:r>
            <a:r>
              <a:rPr lang="en-US" altLang="zh-CN" sz="2400" dirty="0" smtClean="0"/>
              <a:t> b=2147483647; //0x7fffffff</a:t>
            </a:r>
            <a:r>
              <a:rPr lang="zh-CN" altLang="en-US" sz="2400" dirty="0" smtClean="0"/>
              <a:t>，最大的正整数</a:t>
            </a:r>
          </a:p>
          <a:p>
            <a:pPr marL="981075" lvl="1" indent="-358775" eaLnBrk="1" hangingPunct="1">
              <a:lnSpc>
                <a:spcPct val="110000"/>
              </a:lnSpc>
              <a:buFontTx/>
              <a:buNone/>
              <a:defRPr/>
            </a:pPr>
            <a:r>
              <a:rPr lang="en-US" altLang="zh-CN" sz="2400" dirty="0" smtClean="0"/>
              <a:t>double c=2.0;</a:t>
            </a:r>
          </a:p>
          <a:p>
            <a:pPr marL="357188" indent="-357188" eaLnBrk="1" hangingPunct="1">
              <a:lnSpc>
                <a:spcPct val="110000"/>
              </a:lnSpc>
              <a:buFont typeface="Wingdings" pitchFamily="2" charset="2"/>
              <a:buNone/>
              <a:defRPr/>
            </a:pPr>
            <a:r>
              <a:rPr lang="zh-CN" altLang="en-US" sz="2400" dirty="0"/>
              <a:t>     </a:t>
            </a:r>
            <a:r>
              <a:rPr lang="zh-CN" altLang="en-US" sz="2400" dirty="0" smtClean="0"/>
              <a:t>  </a:t>
            </a:r>
            <a:r>
              <a:rPr lang="en-US" altLang="zh-CN" sz="2400" dirty="0" err="1" smtClean="0"/>
              <a:t>cout</a:t>
            </a:r>
            <a:r>
              <a:rPr lang="en-US" altLang="zh-CN" sz="2400" dirty="0" smtClean="0"/>
              <a:t> </a:t>
            </a:r>
            <a:r>
              <a:rPr lang="en-US" altLang="zh-CN" sz="2400" dirty="0"/>
              <a:t>&lt;&lt; a*b/c; //</a:t>
            </a:r>
            <a:r>
              <a:rPr lang="zh-CN" altLang="en-US" sz="2400" dirty="0"/>
              <a:t>将得到错误的结果：</a:t>
            </a:r>
            <a:r>
              <a:rPr lang="en-US" altLang="zh-CN" sz="2400" dirty="0"/>
              <a:t>-1.0</a:t>
            </a:r>
            <a:r>
              <a:rPr lang="zh-CN" altLang="en-US" sz="2400" dirty="0"/>
              <a:t>。</a:t>
            </a:r>
          </a:p>
          <a:p>
            <a:pPr eaLnBrk="1" hangingPunct="1">
              <a:lnSpc>
                <a:spcPct val="110000"/>
              </a:lnSpc>
              <a:defRPr/>
            </a:pPr>
            <a:r>
              <a:rPr lang="zh-CN" altLang="en-US" sz="2800" dirty="0" smtClean="0"/>
              <a:t>解决办法：</a:t>
            </a:r>
          </a:p>
          <a:p>
            <a:pPr marL="357188" indent="-357188" eaLnBrk="1" hangingPunct="1">
              <a:lnSpc>
                <a:spcPct val="110000"/>
              </a:lnSpc>
              <a:buFont typeface="Wingdings" pitchFamily="2" charset="2"/>
              <a:buNone/>
              <a:defRPr/>
            </a:pPr>
            <a:r>
              <a:rPr lang="zh-CN" altLang="en-US" sz="2400" dirty="0" smtClean="0"/>
              <a:t>	   </a:t>
            </a:r>
            <a:r>
              <a:rPr lang="en-US" altLang="zh-CN" sz="2400" dirty="0" err="1" smtClean="0"/>
              <a:t>cout</a:t>
            </a:r>
            <a:r>
              <a:rPr lang="en-US" altLang="zh-CN" sz="2400" dirty="0" smtClean="0"/>
              <a:t> &lt;&lt; </a:t>
            </a:r>
            <a:r>
              <a:rPr lang="en-US" altLang="zh-CN" sz="2400" dirty="0" smtClean="0">
                <a:solidFill>
                  <a:srgbClr val="FFC000"/>
                </a:solidFill>
              </a:rPr>
              <a:t>(double)</a:t>
            </a:r>
            <a:r>
              <a:rPr lang="en-US" altLang="zh-CN" sz="2400" dirty="0" smtClean="0"/>
              <a:t>a*b/c;</a:t>
            </a:r>
          </a:p>
          <a:p>
            <a:pPr marL="357188" indent="-357188" eaLnBrk="1" hangingPunct="1">
              <a:lnSpc>
                <a:spcPct val="110000"/>
              </a:lnSpc>
              <a:buFont typeface="Wingdings" pitchFamily="2" charset="2"/>
              <a:buNone/>
              <a:defRPr/>
            </a:pPr>
            <a:r>
              <a:rPr lang="en-US" altLang="zh-CN" sz="2800" dirty="0" smtClean="0"/>
              <a:t>	</a:t>
            </a:r>
            <a:r>
              <a:rPr lang="zh-CN" altLang="en-US" sz="2800" dirty="0" smtClean="0"/>
              <a:t>或</a:t>
            </a:r>
          </a:p>
          <a:p>
            <a:pPr marL="357188" indent="-357188" eaLnBrk="1" hangingPunct="1">
              <a:lnSpc>
                <a:spcPct val="110000"/>
              </a:lnSpc>
              <a:buFont typeface="Wingdings" pitchFamily="2" charset="2"/>
              <a:buNone/>
              <a:defRPr/>
            </a:pPr>
            <a:r>
              <a:rPr lang="zh-CN" altLang="en-US" sz="2400" dirty="0" smtClean="0"/>
              <a:t>	   </a:t>
            </a:r>
            <a:r>
              <a:rPr lang="en-US" altLang="zh-CN" sz="2400" dirty="0" err="1" smtClean="0"/>
              <a:t>cout</a:t>
            </a:r>
            <a:r>
              <a:rPr lang="en-US" altLang="zh-CN" sz="2400" dirty="0" smtClean="0"/>
              <a:t> &lt;&lt; a*</a:t>
            </a:r>
            <a:r>
              <a:rPr lang="en-US" altLang="zh-CN" sz="2400" dirty="0" smtClean="0">
                <a:solidFill>
                  <a:srgbClr val="FFC000"/>
                </a:solidFill>
              </a:rPr>
              <a:t>(double)</a:t>
            </a:r>
            <a:r>
              <a:rPr lang="en-US" altLang="zh-CN" sz="2400" dirty="0" smtClean="0"/>
              <a:t>b/c;</a:t>
            </a:r>
          </a:p>
          <a:p>
            <a:pPr marL="357188" indent="-357188" eaLnBrk="1" hangingPunct="1">
              <a:lnSpc>
                <a:spcPct val="110000"/>
              </a:lnSpc>
              <a:buFont typeface="Wingdings" pitchFamily="2" charset="2"/>
              <a:buNone/>
              <a:defRPr/>
            </a:pPr>
            <a:r>
              <a:rPr lang="en-US" altLang="zh-CN" sz="2800" dirty="0" smtClean="0"/>
              <a:t>	</a:t>
            </a:r>
            <a:r>
              <a:rPr lang="zh-CN" altLang="en-US" sz="2800" dirty="0" smtClean="0"/>
              <a:t>结果为：</a:t>
            </a:r>
            <a:r>
              <a:rPr lang="en-US" altLang="zh-CN" sz="2800" dirty="0" smtClean="0"/>
              <a:t>2147483647.0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0" y="188913"/>
            <a:ext cx="9144000" cy="1155700"/>
          </a:xfrm>
        </p:spPr>
        <p:txBody>
          <a:bodyPr/>
          <a:lstStyle/>
          <a:p>
            <a:pPr eaLnBrk="1" hangingPunct="1">
              <a:defRPr/>
            </a:pPr>
            <a:r>
              <a:rPr lang="zh-CN" altLang="en-US" smtClean="0"/>
              <a:t>短路求值 </a:t>
            </a:r>
            <a:r>
              <a:rPr lang="en-US" altLang="zh-CN" smtClean="0"/>
              <a:t>(short-circuit evaluation) </a:t>
            </a:r>
          </a:p>
        </p:txBody>
      </p:sp>
      <p:sp>
        <p:nvSpPr>
          <p:cNvPr id="78851" name="Rectangle 3"/>
          <p:cNvSpPr>
            <a:spLocks noGrp="1" noChangeArrowheads="1"/>
          </p:cNvSpPr>
          <p:nvPr>
            <p:ph type="body" idx="1"/>
          </p:nvPr>
        </p:nvSpPr>
        <p:spPr>
          <a:xfrm>
            <a:off x="395412" y="1700906"/>
            <a:ext cx="8425060" cy="4104358"/>
          </a:xfrm>
        </p:spPr>
        <p:txBody>
          <a:bodyPr>
            <a:normAutofit fontScale="92500" lnSpcReduction="20000"/>
          </a:bodyPr>
          <a:lstStyle/>
          <a:p>
            <a:pPr marL="357188" indent="-357188" eaLnBrk="1" hangingPunct="1">
              <a:lnSpc>
                <a:spcPct val="120000"/>
              </a:lnSpc>
              <a:defRPr/>
            </a:pPr>
            <a:r>
              <a:rPr lang="zh-CN" altLang="en-US" dirty="0" smtClean="0"/>
              <a:t>在</a:t>
            </a:r>
            <a:r>
              <a:rPr lang="en-US" altLang="zh-CN" dirty="0" smtClean="0"/>
              <a:t>C++</a:t>
            </a:r>
            <a:r>
              <a:rPr lang="zh-CN" altLang="en-US" dirty="0" smtClean="0"/>
              <a:t>中，对于</a:t>
            </a:r>
            <a:endParaRPr lang="en-US" altLang="zh-CN" dirty="0" smtClean="0"/>
          </a:p>
          <a:p>
            <a:pPr marL="757238" lvl="1" indent="-357188" eaLnBrk="1" hangingPunct="1">
              <a:lnSpc>
                <a:spcPct val="120000"/>
              </a:lnSpc>
              <a:defRPr/>
            </a:pPr>
            <a:r>
              <a:rPr lang="zh-CN" altLang="en-US" dirty="0" smtClean="0"/>
              <a:t>逻辑</a:t>
            </a:r>
            <a:r>
              <a:rPr lang="zh-CN" altLang="en-US" dirty="0" smtClean="0">
                <a:latin typeface="Arial"/>
              </a:rPr>
              <a:t>“</a:t>
            </a:r>
            <a:r>
              <a:rPr lang="zh-CN" altLang="en-US" dirty="0" smtClean="0"/>
              <a:t>与</a:t>
            </a:r>
            <a:r>
              <a:rPr lang="zh-CN" altLang="en-US" dirty="0" smtClean="0">
                <a:latin typeface="Arial"/>
              </a:rPr>
              <a:t>”</a:t>
            </a:r>
            <a:r>
              <a:rPr lang="zh-CN" altLang="en-US" dirty="0" smtClean="0"/>
              <a:t>操作符</a:t>
            </a:r>
            <a:r>
              <a:rPr lang="zh-CN" altLang="en-US" dirty="0" smtClean="0">
                <a:latin typeface="Arial"/>
              </a:rPr>
              <a:t>“</a:t>
            </a:r>
            <a:r>
              <a:rPr lang="en-US" altLang="zh-CN" dirty="0" smtClean="0">
                <a:solidFill>
                  <a:schemeClr val="folHlink"/>
                </a:solidFill>
              </a:rPr>
              <a:t>&amp;&amp;</a:t>
            </a:r>
            <a:r>
              <a:rPr lang="en-US" altLang="zh-CN" dirty="0" smtClean="0">
                <a:latin typeface="Arial"/>
              </a:rPr>
              <a:t>”</a:t>
            </a:r>
            <a:endParaRPr lang="en-US" altLang="zh-CN" dirty="0" smtClean="0"/>
          </a:p>
          <a:p>
            <a:pPr marL="757238" lvl="1" indent="-357188" eaLnBrk="1" hangingPunct="1">
              <a:lnSpc>
                <a:spcPct val="120000"/>
              </a:lnSpc>
              <a:defRPr/>
            </a:pPr>
            <a:r>
              <a:rPr lang="zh-CN" altLang="en-US" dirty="0" smtClean="0"/>
              <a:t>逻辑</a:t>
            </a:r>
            <a:r>
              <a:rPr lang="zh-CN" altLang="en-US" dirty="0" smtClean="0">
                <a:latin typeface="Arial"/>
              </a:rPr>
              <a:t>“</a:t>
            </a:r>
            <a:r>
              <a:rPr lang="zh-CN" altLang="en-US" dirty="0" smtClean="0"/>
              <a:t>或</a:t>
            </a:r>
            <a:r>
              <a:rPr lang="zh-CN" altLang="en-US" dirty="0" smtClean="0">
                <a:latin typeface="Arial"/>
              </a:rPr>
              <a:t>”</a:t>
            </a:r>
            <a:r>
              <a:rPr lang="zh-CN" altLang="en-US" dirty="0" smtClean="0"/>
              <a:t>操作符</a:t>
            </a:r>
            <a:r>
              <a:rPr lang="zh-CN" altLang="en-US" dirty="0" smtClean="0">
                <a:latin typeface="Arial"/>
              </a:rPr>
              <a:t>“</a:t>
            </a:r>
            <a:r>
              <a:rPr lang="en-US" altLang="zh-CN" dirty="0" smtClean="0">
                <a:solidFill>
                  <a:schemeClr val="folHlink"/>
                </a:solidFill>
              </a:rPr>
              <a:t>||</a:t>
            </a:r>
            <a:r>
              <a:rPr lang="en-US" altLang="zh-CN" dirty="0" smtClean="0">
                <a:latin typeface="Arial"/>
              </a:rPr>
              <a:t>”</a:t>
            </a:r>
            <a:endParaRPr lang="en-US" altLang="zh-CN" dirty="0" smtClean="0"/>
          </a:p>
          <a:p>
            <a:pPr marL="357188" indent="-357188" eaLnBrk="1" hangingPunct="1">
              <a:lnSpc>
                <a:spcPct val="120000"/>
              </a:lnSpc>
              <a:defRPr/>
            </a:pPr>
            <a:r>
              <a:rPr lang="zh-CN" altLang="en-US" dirty="0" smtClean="0"/>
              <a:t>先计算第一个操作数，如果第一个操作数已能确定运算结果了，则不再计算第二个操作数的值，该规则称为</a:t>
            </a:r>
            <a:r>
              <a:rPr lang="zh-CN" altLang="en-US" dirty="0" smtClean="0">
                <a:solidFill>
                  <a:schemeClr val="folHlink"/>
                </a:solidFill>
              </a:rPr>
              <a:t>短路求值</a:t>
            </a:r>
            <a:r>
              <a:rPr lang="zh-CN" altLang="en-US" dirty="0" smtClean="0"/>
              <a:t>。例如：</a:t>
            </a:r>
          </a:p>
          <a:p>
            <a:pPr marL="1004888" lvl="1" indent="-457200" eaLnBrk="1" hangingPunct="1">
              <a:lnSpc>
                <a:spcPct val="120000"/>
              </a:lnSpc>
              <a:defRPr/>
            </a:pPr>
            <a:r>
              <a:rPr lang="en-US" altLang="zh-CN" dirty="0" smtClean="0"/>
              <a:t>false </a:t>
            </a:r>
            <a:r>
              <a:rPr lang="en-US" altLang="zh-CN" dirty="0" smtClean="0">
                <a:solidFill>
                  <a:srgbClr val="FF9900"/>
                </a:solidFill>
              </a:rPr>
              <a:t>&amp;&amp;</a:t>
            </a:r>
            <a:r>
              <a:rPr lang="en-US" altLang="zh-CN" dirty="0" smtClean="0"/>
              <a:t> expr </a:t>
            </a:r>
            <a:r>
              <a:rPr lang="zh-CN" altLang="en-US" dirty="0" smtClean="0"/>
              <a:t>的结果为 </a:t>
            </a:r>
            <a:r>
              <a:rPr lang="en-US" altLang="zh-CN" dirty="0" smtClean="0"/>
              <a:t>false</a:t>
            </a:r>
          </a:p>
          <a:p>
            <a:pPr marL="1004888" lvl="1" indent="-457200" eaLnBrk="1" hangingPunct="1">
              <a:lnSpc>
                <a:spcPct val="120000"/>
              </a:lnSpc>
              <a:defRPr/>
            </a:pPr>
            <a:r>
              <a:rPr lang="en-US" altLang="zh-CN" dirty="0" smtClean="0"/>
              <a:t>true </a:t>
            </a:r>
            <a:r>
              <a:rPr lang="en-US" altLang="zh-CN" dirty="0" smtClean="0">
                <a:solidFill>
                  <a:srgbClr val="FF9900"/>
                </a:solidFill>
              </a:rPr>
              <a:t>||</a:t>
            </a:r>
            <a:r>
              <a:rPr lang="en-US" altLang="zh-CN" dirty="0" smtClean="0"/>
              <a:t> expr </a:t>
            </a:r>
            <a:r>
              <a:rPr lang="zh-CN" altLang="en-US" dirty="0" smtClean="0"/>
              <a:t>的结果为 </a:t>
            </a:r>
            <a:r>
              <a:rPr lang="en-US" altLang="zh-CN" dirty="0" smtClean="0"/>
              <a:t>true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4349080"/>
          </a:xfrm>
        </p:spPr>
        <p:txBody>
          <a:bodyPr>
            <a:normAutofit fontScale="92500" lnSpcReduction="20000"/>
          </a:bodyPr>
          <a:lstStyle/>
          <a:p>
            <a:pPr marL="357188" indent="-357188" eaLnBrk="1" hangingPunct="1">
              <a:lnSpc>
                <a:spcPct val="120000"/>
              </a:lnSpc>
              <a:defRPr/>
            </a:pPr>
            <a:r>
              <a:rPr lang="zh-CN" altLang="en-US" dirty="0"/>
              <a:t>短路求值一方面能够提高逻辑运算的效率，另一方面它也能为逻辑运算式中的其它运算提供一个</a:t>
            </a:r>
            <a:r>
              <a:rPr lang="zh-CN" altLang="en-US" dirty="0">
                <a:latin typeface="Arial"/>
              </a:rPr>
              <a:t>“</a:t>
            </a:r>
            <a:r>
              <a:rPr lang="zh-CN" altLang="en-US" dirty="0">
                <a:solidFill>
                  <a:schemeClr val="folHlink"/>
                </a:solidFill>
              </a:rPr>
              <a:t>卫士</a:t>
            </a:r>
            <a:r>
              <a:rPr lang="zh-CN" altLang="en-US" dirty="0">
                <a:latin typeface="Arial"/>
              </a:rPr>
              <a:t>”</a:t>
            </a:r>
            <a:r>
              <a:rPr lang="zh-CN" altLang="en-US" dirty="0"/>
              <a:t>（</a:t>
            </a:r>
            <a:r>
              <a:rPr lang="en-US" altLang="zh-CN" dirty="0"/>
              <a:t>guard</a:t>
            </a:r>
            <a:r>
              <a:rPr lang="zh-CN" altLang="en-US" dirty="0"/>
              <a:t>）</a:t>
            </a:r>
            <a:r>
              <a:rPr lang="zh-CN" altLang="en-US" dirty="0" smtClean="0"/>
              <a:t>。</a:t>
            </a:r>
            <a:endParaRPr lang="en-US" altLang="zh-CN" dirty="0" smtClean="0"/>
          </a:p>
          <a:p>
            <a:pPr marL="357188" indent="-357188" eaLnBrk="1" hangingPunct="1">
              <a:lnSpc>
                <a:spcPct val="120000"/>
              </a:lnSpc>
              <a:defRPr/>
            </a:pPr>
            <a:r>
              <a:rPr lang="zh-CN" altLang="en-US" dirty="0" smtClean="0"/>
              <a:t>例如</a:t>
            </a:r>
            <a:r>
              <a:rPr lang="zh-CN" altLang="en-US" dirty="0"/>
              <a:t>，下面的“</a:t>
            </a:r>
            <a:r>
              <a:rPr lang="en-US" altLang="zh-CN" dirty="0"/>
              <a:t>number != 0</a:t>
            </a:r>
            <a:r>
              <a:rPr lang="zh-CN" altLang="en-US" dirty="0"/>
              <a:t>”能够保证：当</a:t>
            </a:r>
            <a:r>
              <a:rPr lang="en-US" altLang="zh-CN" dirty="0"/>
              <a:t>number</a:t>
            </a:r>
            <a:r>
              <a:rPr lang="zh-CN" altLang="en-US" dirty="0"/>
              <a:t>为</a:t>
            </a:r>
            <a:r>
              <a:rPr lang="en-US" altLang="zh-CN" dirty="0"/>
              <a:t>0</a:t>
            </a:r>
            <a:r>
              <a:rPr lang="zh-CN" altLang="en-US" dirty="0"/>
              <a:t>时，“</a:t>
            </a:r>
            <a:r>
              <a:rPr lang="en-US" altLang="zh-CN" dirty="0"/>
              <a:t>1/number &gt; 0.5</a:t>
            </a:r>
            <a:r>
              <a:rPr lang="zh-CN" altLang="en-US" dirty="0"/>
              <a:t>”不会被计算</a:t>
            </a:r>
            <a:r>
              <a:rPr lang="zh-CN" altLang="en-US" dirty="0" smtClean="0"/>
              <a:t>，从而不会</a:t>
            </a:r>
            <a:r>
              <a:rPr lang="zh-CN" altLang="en-US" dirty="0"/>
              <a:t>出现“除以</a:t>
            </a:r>
            <a:r>
              <a:rPr lang="en-US" altLang="zh-CN" dirty="0"/>
              <a:t>0</a:t>
            </a:r>
            <a:r>
              <a:rPr lang="zh-CN" altLang="en-US" dirty="0"/>
              <a:t>”的异常错误： </a:t>
            </a:r>
          </a:p>
          <a:p>
            <a:pPr marL="900113" lvl="1" indent="-352425" eaLnBrk="1" hangingPunct="1">
              <a:lnSpc>
                <a:spcPct val="120000"/>
              </a:lnSpc>
              <a:buFontTx/>
              <a:buNone/>
              <a:defRPr/>
            </a:pPr>
            <a:endParaRPr lang="en-US" altLang="zh-CN" dirty="0" smtClean="0"/>
          </a:p>
          <a:p>
            <a:pPr marL="900113" lvl="1" indent="-352425" eaLnBrk="1" hangingPunct="1">
              <a:lnSpc>
                <a:spcPct val="120000"/>
              </a:lnSpc>
              <a:buFontTx/>
              <a:buNone/>
              <a:defRPr/>
            </a:pPr>
            <a:r>
              <a:rPr lang="zh-CN" altLang="en-US" dirty="0"/>
              <a:t>	</a:t>
            </a:r>
            <a:r>
              <a:rPr lang="en-US" altLang="zh-CN" dirty="0">
                <a:solidFill>
                  <a:srgbClr val="FFC000"/>
                </a:solidFill>
              </a:rPr>
              <a:t>(number != 0)</a:t>
            </a:r>
            <a:r>
              <a:rPr lang="en-US" altLang="zh-CN" dirty="0"/>
              <a:t> &amp;&amp; (1/number &gt; 0.5)</a:t>
            </a:r>
          </a:p>
          <a:p>
            <a:endParaRPr lang="zh-CN" altLang="en-US" dirty="0"/>
          </a:p>
        </p:txBody>
      </p:sp>
    </p:spTree>
    <p:extLst>
      <p:ext uri="{BB962C8B-B14F-4D97-AF65-F5344CB8AC3E}">
        <p14:creationId xmlns:p14="http://schemas.microsoft.com/office/powerpoint/2010/main" val="37259750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defRPr/>
            </a:pPr>
            <a:r>
              <a:rPr lang="zh-CN" altLang="en-US" smtClean="0"/>
              <a:t>操作符的副作用</a:t>
            </a:r>
          </a:p>
        </p:txBody>
      </p:sp>
      <p:sp>
        <p:nvSpPr>
          <p:cNvPr id="108547" name="Rectangle 3"/>
          <p:cNvSpPr>
            <a:spLocks noGrp="1" noChangeArrowheads="1"/>
          </p:cNvSpPr>
          <p:nvPr>
            <p:ph type="body" idx="1"/>
          </p:nvPr>
        </p:nvSpPr>
        <p:spPr>
          <a:xfrm>
            <a:off x="457200" y="1600200"/>
            <a:ext cx="8229600" cy="5068888"/>
          </a:xfrm>
        </p:spPr>
        <p:txBody>
          <a:bodyPr/>
          <a:lstStyle/>
          <a:p>
            <a:pPr eaLnBrk="1" hangingPunct="1">
              <a:defRPr/>
            </a:pPr>
            <a:r>
              <a:rPr lang="zh-CN" altLang="en-US" sz="2800" dirty="0" smtClean="0"/>
              <a:t>通常情况下，操作符所指定的运算不会改变操作数的值，运算结果将保存在临时的存储单元中。例如：</a:t>
            </a:r>
          </a:p>
          <a:p>
            <a:pPr lvl="1" eaLnBrk="1" hangingPunct="1">
              <a:defRPr/>
            </a:pPr>
            <a:r>
              <a:rPr lang="en-US" altLang="zh-CN" sz="2400" dirty="0" err="1" smtClean="0"/>
              <a:t>x+y</a:t>
            </a:r>
            <a:r>
              <a:rPr lang="zh-CN" altLang="en-US" sz="2400" dirty="0" smtClean="0"/>
              <a:t>不会改变</a:t>
            </a:r>
            <a:r>
              <a:rPr lang="en-US" altLang="zh-CN" sz="2400" dirty="0" smtClean="0"/>
              <a:t>x</a:t>
            </a:r>
            <a:r>
              <a:rPr lang="zh-CN" altLang="en-US" sz="2400" dirty="0" smtClean="0"/>
              <a:t>和</a:t>
            </a:r>
            <a:r>
              <a:rPr lang="en-US" altLang="zh-CN" sz="2400" dirty="0" smtClean="0"/>
              <a:t>y</a:t>
            </a:r>
            <a:r>
              <a:rPr lang="zh-CN" altLang="en-US" sz="2400" dirty="0" smtClean="0"/>
              <a:t>的值，计算结果保存在一个临时的内存单元或寄存器中。	</a:t>
            </a:r>
          </a:p>
          <a:p>
            <a:pPr eaLnBrk="1" hangingPunct="1">
              <a:defRPr/>
            </a:pPr>
            <a:r>
              <a:rPr lang="zh-CN" altLang="en-US" sz="2800" dirty="0" smtClean="0"/>
              <a:t>在</a:t>
            </a:r>
            <a:r>
              <a:rPr lang="en-US" altLang="zh-CN" sz="2800" dirty="0" smtClean="0"/>
              <a:t>C++</a:t>
            </a:r>
            <a:r>
              <a:rPr lang="zh-CN" altLang="en-US" sz="2800" dirty="0" smtClean="0"/>
              <a:t>语言中，有些操作符（如：赋值</a:t>
            </a:r>
            <a:r>
              <a:rPr lang="en-US" altLang="zh-CN" sz="2800" dirty="0" smtClean="0">
                <a:solidFill>
                  <a:srgbClr val="FFC000"/>
                </a:solidFill>
              </a:rPr>
              <a:t>=</a:t>
            </a:r>
            <a:r>
              <a:rPr lang="zh-CN" altLang="en-US" sz="2800" dirty="0" smtClean="0"/>
              <a:t>、自增</a:t>
            </a:r>
            <a:r>
              <a:rPr lang="en-US" altLang="zh-CN" sz="2800" dirty="0" smtClean="0">
                <a:solidFill>
                  <a:srgbClr val="FFC000"/>
                </a:solidFill>
              </a:rPr>
              <a:t>++</a:t>
            </a:r>
            <a:r>
              <a:rPr lang="zh-CN" altLang="en-US" sz="2800" dirty="0" smtClean="0"/>
              <a:t>、自减</a:t>
            </a:r>
            <a:r>
              <a:rPr lang="en-US" altLang="zh-CN" sz="2800" dirty="0" smtClean="0">
                <a:solidFill>
                  <a:srgbClr val="FFC000"/>
                </a:solidFill>
              </a:rPr>
              <a:t>--</a:t>
            </a:r>
            <a:r>
              <a:rPr lang="zh-CN" altLang="en-US" sz="2800" dirty="0" smtClean="0"/>
              <a:t>等操作符）的运算在得到一个运算结果的同时，也会改变操作数的值，称这些操作符带有</a:t>
            </a:r>
            <a:r>
              <a:rPr lang="zh-CN" altLang="en-US" sz="2800" dirty="0" smtClean="0">
                <a:solidFill>
                  <a:schemeClr val="folHlink"/>
                </a:solidFill>
              </a:rPr>
              <a:t>副作用</a:t>
            </a:r>
            <a:r>
              <a:rPr lang="zh-CN" altLang="en-US" sz="2800" dirty="0" smtClean="0"/>
              <a:t>。</a:t>
            </a:r>
            <a:endParaRPr lang="en-US" altLang="zh-CN" sz="2800" dirty="0" smtClean="0"/>
          </a:p>
          <a:p>
            <a:pPr eaLnBrk="1" hangingPunct="1">
              <a:defRPr/>
            </a:pPr>
            <a:r>
              <a:rPr lang="zh-CN" altLang="en-US" sz="2800" dirty="0" smtClean="0">
                <a:solidFill>
                  <a:schemeClr val="folHlink"/>
                </a:solidFill>
              </a:rPr>
              <a:t>有副作用的操作有时会产生不良结果！</a:t>
            </a:r>
            <a:endParaRPr lang="zh-CN" altLang="en-US" sz="28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0" y="71438"/>
            <a:ext cx="9144000" cy="981075"/>
          </a:xfrm>
        </p:spPr>
        <p:txBody>
          <a:bodyPr/>
          <a:lstStyle/>
          <a:p>
            <a:pPr eaLnBrk="1" hangingPunct="1">
              <a:defRPr/>
            </a:pPr>
            <a:r>
              <a:rPr lang="zh-CN" altLang="en-US"/>
              <a:t>带</a:t>
            </a:r>
            <a:r>
              <a:rPr lang="zh-CN" altLang="en-US" smtClean="0"/>
              <a:t>副作用操作符</a:t>
            </a:r>
            <a:r>
              <a:rPr lang="zh-CN" altLang="en-US"/>
              <a:t>的</a:t>
            </a:r>
            <a:r>
              <a:rPr lang="zh-CN" altLang="en-US" smtClean="0"/>
              <a:t>表达式计算</a:t>
            </a:r>
          </a:p>
        </p:txBody>
      </p:sp>
      <p:sp>
        <p:nvSpPr>
          <p:cNvPr id="93187" name="Rectangle 3"/>
          <p:cNvSpPr>
            <a:spLocks noGrp="1" noChangeArrowheads="1"/>
          </p:cNvSpPr>
          <p:nvPr>
            <p:ph type="body" idx="1"/>
          </p:nvPr>
        </p:nvSpPr>
        <p:spPr>
          <a:xfrm>
            <a:off x="323850" y="1341438"/>
            <a:ext cx="8569325" cy="5327650"/>
          </a:xfrm>
        </p:spPr>
        <p:txBody>
          <a:bodyPr>
            <a:normAutofit fontScale="92500"/>
          </a:bodyPr>
          <a:lstStyle/>
          <a:p>
            <a:pPr marL="357188" indent="-357188" eaLnBrk="1" hangingPunct="1">
              <a:lnSpc>
                <a:spcPct val="110000"/>
              </a:lnSpc>
              <a:tabLst>
                <a:tab pos="623888" algn="l"/>
              </a:tabLst>
              <a:defRPr/>
            </a:pPr>
            <a:r>
              <a:rPr lang="zh-CN" altLang="en-US" sz="2800" dirty="0"/>
              <a:t>对不相邻的操作符，</a:t>
            </a:r>
            <a:r>
              <a:rPr lang="en-US" altLang="zh-CN" sz="2800" dirty="0"/>
              <a:t>C++</a:t>
            </a:r>
            <a:r>
              <a:rPr lang="zh-CN" altLang="en-US" sz="2800" dirty="0"/>
              <a:t>一般没有规定计算次序（</a:t>
            </a:r>
            <a:r>
              <a:rPr lang="en-US" altLang="zh-CN" sz="2800" dirty="0"/>
              <a:t>&amp;&amp;</a:t>
            </a:r>
            <a:r>
              <a:rPr lang="zh-CN" altLang="en-US" sz="2800" dirty="0"/>
              <a:t>、</a:t>
            </a:r>
            <a:r>
              <a:rPr lang="en-US" altLang="zh-CN" sz="2800" dirty="0"/>
              <a:t>||</a:t>
            </a:r>
            <a:r>
              <a:rPr lang="zh-CN" altLang="en-US" sz="2800" dirty="0"/>
              <a:t>、</a:t>
            </a:r>
            <a:r>
              <a:rPr lang="en-US" altLang="zh-CN" sz="2800" dirty="0"/>
              <a:t>?:</a:t>
            </a:r>
            <a:r>
              <a:rPr lang="zh-CN" altLang="en-US" sz="2800" dirty="0"/>
              <a:t>和</a:t>
            </a:r>
            <a:r>
              <a:rPr lang="en-US" altLang="zh-CN" sz="2800" dirty="0"/>
              <a:t>,</a:t>
            </a:r>
            <a:r>
              <a:rPr lang="zh-CN" altLang="en-US" sz="2800" dirty="0"/>
              <a:t>操作符除外</a:t>
            </a:r>
            <a:r>
              <a:rPr lang="zh-CN" altLang="en-US" sz="2800" dirty="0" smtClean="0"/>
              <a:t>）。</a:t>
            </a:r>
            <a:endParaRPr lang="en-US" altLang="zh-CN" sz="2800" dirty="0" smtClean="0"/>
          </a:p>
          <a:p>
            <a:pPr marL="981075" lvl="1" indent="-357188" eaLnBrk="1" hangingPunct="1">
              <a:lnSpc>
                <a:spcPct val="110000"/>
              </a:lnSpc>
              <a:tabLst>
                <a:tab pos="623888" algn="l"/>
              </a:tabLst>
              <a:defRPr/>
            </a:pPr>
            <a:r>
              <a:rPr lang="zh-CN" altLang="en-US" sz="2400" dirty="0" smtClean="0"/>
              <a:t>例如，对于</a:t>
            </a:r>
            <a:r>
              <a:rPr lang="en-US" altLang="zh-CN" sz="2400" dirty="0" smtClean="0"/>
              <a:t>(</a:t>
            </a:r>
            <a:r>
              <a:rPr lang="en-US" altLang="zh-CN" sz="2400" dirty="0" err="1"/>
              <a:t>a</a:t>
            </a:r>
            <a:r>
              <a:rPr lang="en-US" altLang="zh-CN" sz="2400" dirty="0" err="1">
                <a:solidFill>
                  <a:srgbClr val="FFC000"/>
                </a:solidFill>
              </a:rPr>
              <a:t>+</a:t>
            </a:r>
            <a:r>
              <a:rPr lang="en-US" altLang="zh-CN" sz="2400" dirty="0" err="1"/>
              <a:t>b</a:t>
            </a:r>
            <a:r>
              <a:rPr lang="en-US" altLang="zh-CN" sz="2400" dirty="0"/>
              <a:t>)*(c</a:t>
            </a:r>
            <a:r>
              <a:rPr lang="en-US" altLang="zh-CN" sz="2400" dirty="0">
                <a:solidFill>
                  <a:srgbClr val="FFC000"/>
                </a:solidFill>
              </a:rPr>
              <a:t>-</a:t>
            </a:r>
            <a:r>
              <a:rPr lang="en-US" altLang="zh-CN" sz="2400" dirty="0"/>
              <a:t>d</a:t>
            </a:r>
            <a:r>
              <a:rPr lang="en-US" altLang="zh-CN" sz="2400" dirty="0" smtClean="0"/>
              <a:t>)</a:t>
            </a:r>
            <a:r>
              <a:rPr lang="zh-CN" altLang="en-US" sz="2400" dirty="0" smtClean="0"/>
              <a:t>，</a:t>
            </a:r>
            <a:r>
              <a:rPr lang="en-US" altLang="zh-CN" sz="2400" dirty="0" smtClean="0"/>
              <a:t>C</a:t>
            </a:r>
            <a:r>
              <a:rPr lang="en-US" altLang="zh-CN" sz="2400" dirty="0"/>
              <a:t>++</a:t>
            </a:r>
            <a:r>
              <a:rPr lang="zh-CN" altLang="en-US" sz="2400" dirty="0"/>
              <a:t>没有规定</a:t>
            </a:r>
            <a:r>
              <a:rPr lang="en-US" altLang="zh-CN" sz="2400" dirty="0"/>
              <a:t>+</a:t>
            </a:r>
            <a:r>
              <a:rPr lang="zh-CN" altLang="en-US" sz="2400" dirty="0"/>
              <a:t>和</a:t>
            </a:r>
            <a:r>
              <a:rPr lang="en-US" altLang="zh-CN" sz="2400" dirty="0"/>
              <a:t>-</a:t>
            </a:r>
            <a:r>
              <a:rPr lang="zh-CN" altLang="en-US" sz="2400" dirty="0"/>
              <a:t>的计算次序</a:t>
            </a:r>
            <a:r>
              <a:rPr lang="zh-CN" altLang="en-US" sz="2400" dirty="0" smtClean="0"/>
              <a:t>。</a:t>
            </a:r>
            <a:endParaRPr lang="en-US" altLang="zh-CN" sz="2400" dirty="0" smtClean="0"/>
          </a:p>
          <a:p>
            <a:pPr marL="357188" indent="-357188" eaLnBrk="1" hangingPunct="1">
              <a:lnSpc>
                <a:spcPct val="110000"/>
              </a:lnSpc>
              <a:tabLst>
                <a:tab pos="623888" algn="l"/>
              </a:tabLst>
              <a:defRPr/>
            </a:pPr>
            <a:r>
              <a:rPr lang="zh-CN" altLang="en-US" sz="2800" dirty="0" smtClean="0"/>
              <a:t>当一个表达式中包含带副作用的操作符时，该表达式的结果是不确定的</a:t>
            </a:r>
            <a:r>
              <a:rPr lang="zh-CN" altLang="en-US" sz="2800" dirty="0"/>
              <a:t>。例如：</a:t>
            </a:r>
            <a:endParaRPr lang="zh-CN" altLang="en-US" sz="2800" dirty="0" smtClean="0"/>
          </a:p>
          <a:p>
            <a:pPr marL="981075" lvl="1" indent="-358775" eaLnBrk="1" hangingPunct="1">
              <a:lnSpc>
                <a:spcPct val="110000"/>
              </a:lnSpc>
              <a:tabLst>
                <a:tab pos="623888" algn="l"/>
              </a:tabLst>
              <a:defRPr/>
            </a:pPr>
            <a:r>
              <a:rPr lang="zh-CN" altLang="en-US" sz="2400" dirty="0" smtClean="0"/>
              <a:t>对于	</a:t>
            </a:r>
            <a:r>
              <a:rPr lang="en-US" altLang="zh-CN" sz="2400" dirty="0" smtClean="0"/>
              <a:t>(x</a:t>
            </a:r>
            <a:r>
              <a:rPr lang="en-US" altLang="zh-CN" sz="2400" dirty="0" smtClean="0">
                <a:solidFill>
                  <a:srgbClr val="FFC000"/>
                </a:solidFill>
              </a:rPr>
              <a:t>+</a:t>
            </a:r>
            <a:r>
              <a:rPr lang="en-US" altLang="zh-CN" sz="2400" dirty="0" smtClean="0"/>
              <a:t>1)*(</a:t>
            </a:r>
            <a:r>
              <a:rPr lang="en-US" altLang="zh-CN" sz="2400" dirty="0" smtClean="0">
                <a:solidFill>
                  <a:srgbClr val="FFC000"/>
                </a:solidFill>
              </a:rPr>
              <a:t>++</a:t>
            </a:r>
            <a:r>
              <a:rPr lang="en-US" altLang="zh-CN" sz="2400" dirty="0" smtClean="0"/>
              <a:t>x)</a:t>
            </a:r>
          </a:p>
          <a:p>
            <a:pPr marL="981075" lvl="1" indent="-358775" eaLnBrk="1" hangingPunct="1">
              <a:lnSpc>
                <a:spcPct val="110000"/>
              </a:lnSpc>
              <a:tabLst>
                <a:tab pos="623888" algn="l"/>
              </a:tabLst>
              <a:defRPr/>
            </a:pPr>
            <a:r>
              <a:rPr lang="zh-CN" altLang="en-US" sz="2400" dirty="0" smtClean="0"/>
              <a:t>由于</a:t>
            </a:r>
            <a:r>
              <a:rPr lang="en-US" altLang="zh-CN" sz="2400" dirty="0" smtClean="0"/>
              <a:t>C++</a:t>
            </a:r>
            <a:r>
              <a:rPr lang="zh-CN" altLang="en-US" sz="2400" dirty="0" smtClean="0"/>
              <a:t>没有规定操作符</a:t>
            </a:r>
            <a:r>
              <a:rPr lang="en-US" altLang="zh-CN" sz="2400" dirty="0" smtClean="0"/>
              <a:t>+</a:t>
            </a:r>
            <a:r>
              <a:rPr lang="zh-CN" altLang="en-US" sz="2400" dirty="0" smtClean="0"/>
              <a:t>和</a:t>
            </a:r>
            <a:r>
              <a:rPr lang="en-US" altLang="zh-CN" sz="2400" dirty="0" smtClean="0"/>
              <a:t>++</a:t>
            </a:r>
            <a:r>
              <a:rPr lang="zh-CN" altLang="en-US" sz="2400" dirty="0" smtClean="0"/>
              <a:t>谁先计算，因此，不同的编译程序可能会给出不同的实现。如果</a:t>
            </a:r>
            <a:r>
              <a:rPr lang="en-US" altLang="zh-CN" sz="2400" dirty="0" smtClean="0"/>
              <a:t>x</a:t>
            </a:r>
            <a:r>
              <a:rPr lang="zh-CN" altLang="en-US" sz="2400" dirty="0" smtClean="0"/>
              <a:t>的初值为</a:t>
            </a:r>
            <a:r>
              <a:rPr lang="en-US" altLang="zh-CN" sz="2400" dirty="0" smtClean="0"/>
              <a:t>1</a:t>
            </a:r>
            <a:endParaRPr lang="zh-CN" altLang="en-US" sz="2400" dirty="0" smtClean="0"/>
          </a:p>
          <a:p>
            <a:pPr marL="1617663" lvl="2" indent="-457200" eaLnBrk="1" hangingPunct="1">
              <a:lnSpc>
                <a:spcPct val="110000"/>
              </a:lnSpc>
              <a:tabLst>
                <a:tab pos="623888" algn="l"/>
              </a:tabLst>
              <a:defRPr/>
            </a:pPr>
            <a:r>
              <a:rPr lang="zh-CN" altLang="en-US" sz="2000" dirty="0" smtClean="0"/>
              <a:t> 先计算</a:t>
            </a:r>
            <a:r>
              <a:rPr lang="en-US" altLang="zh-CN" sz="2000" dirty="0" smtClean="0"/>
              <a:t>+</a:t>
            </a:r>
            <a:r>
              <a:rPr lang="zh-CN" altLang="en-US" sz="2000" dirty="0" smtClean="0"/>
              <a:t>，则结果为：</a:t>
            </a:r>
            <a:r>
              <a:rPr lang="en-US" altLang="zh-CN" sz="2000" dirty="0" smtClean="0"/>
              <a:t>4</a:t>
            </a:r>
          </a:p>
          <a:p>
            <a:pPr marL="1617663" lvl="2" indent="-457200" eaLnBrk="1" hangingPunct="1">
              <a:lnSpc>
                <a:spcPct val="110000"/>
              </a:lnSpc>
              <a:tabLst>
                <a:tab pos="623888" algn="l"/>
              </a:tabLst>
              <a:defRPr/>
            </a:pPr>
            <a:r>
              <a:rPr lang="en-US" altLang="zh-CN" sz="2000" dirty="0" smtClean="0"/>
              <a:t> </a:t>
            </a:r>
            <a:r>
              <a:rPr lang="zh-CN" altLang="en-US" sz="2000" dirty="0" smtClean="0"/>
              <a:t>先计算</a:t>
            </a:r>
            <a:r>
              <a:rPr lang="en-US" altLang="zh-CN" sz="2000" dirty="0" smtClean="0"/>
              <a:t>++</a:t>
            </a:r>
            <a:r>
              <a:rPr lang="zh-CN" altLang="en-US" sz="2000" dirty="0" smtClean="0"/>
              <a:t>，则结果为：</a:t>
            </a:r>
            <a:r>
              <a:rPr lang="en-US" altLang="zh-CN" sz="2000" dirty="0" smtClean="0"/>
              <a:t>6	</a:t>
            </a:r>
          </a:p>
          <a:p>
            <a:pPr marL="357188" indent="-357188" eaLnBrk="1" hangingPunct="1">
              <a:lnSpc>
                <a:spcPct val="110000"/>
              </a:lnSpc>
              <a:tabLst>
                <a:tab pos="623888" algn="l"/>
              </a:tabLst>
              <a:defRPr/>
            </a:pPr>
            <a:r>
              <a:rPr lang="zh-CN" altLang="en-US" sz="2800" dirty="0" smtClean="0">
                <a:solidFill>
                  <a:schemeClr val="folHlink"/>
                </a:solidFill>
              </a:rPr>
              <a:t>应尽量避免把带副作用的操作符用在复杂的表达式中，最好把它们作为单独的操作来用！</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左值表达式和右值表达式</a:t>
            </a:r>
            <a:endParaRPr lang="zh-CN" altLang="en-US" dirty="0"/>
          </a:p>
        </p:txBody>
      </p:sp>
      <p:sp>
        <p:nvSpPr>
          <p:cNvPr id="3" name="内容占位符 2"/>
          <p:cNvSpPr>
            <a:spLocks noGrp="1"/>
          </p:cNvSpPr>
          <p:nvPr>
            <p:ph idx="1"/>
          </p:nvPr>
        </p:nvSpPr>
        <p:spPr>
          <a:xfrm>
            <a:off x="457200" y="1600200"/>
            <a:ext cx="8229600" cy="4997152"/>
          </a:xfrm>
        </p:spPr>
        <p:txBody>
          <a:bodyPr>
            <a:normAutofit fontScale="77500" lnSpcReduction="20000"/>
          </a:bodyPr>
          <a:lstStyle/>
          <a:p>
            <a:pPr>
              <a:lnSpc>
                <a:spcPct val="120000"/>
              </a:lnSpc>
              <a:defRPr/>
            </a:pPr>
            <a:r>
              <a:rPr lang="zh-CN" altLang="en-US" dirty="0" smtClean="0"/>
              <a:t>在</a:t>
            </a:r>
            <a:r>
              <a:rPr lang="en-US" altLang="zh-CN" dirty="0" smtClean="0"/>
              <a:t>C++</a:t>
            </a:r>
            <a:r>
              <a:rPr lang="zh-CN" altLang="en-US" dirty="0" smtClean="0"/>
              <a:t>中，把能出现在赋值操作符左边的表达式称为</a:t>
            </a:r>
            <a:r>
              <a:rPr lang="zh-CN" altLang="en-US" dirty="0" smtClean="0">
                <a:solidFill>
                  <a:srgbClr val="FFC000"/>
                </a:solidFill>
              </a:rPr>
              <a:t>左值表达式</a:t>
            </a:r>
            <a:r>
              <a:rPr lang="zh-CN" altLang="en-US" dirty="0" smtClean="0"/>
              <a:t>，否则是</a:t>
            </a:r>
            <a:r>
              <a:rPr lang="zh-CN" altLang="en-US" dirty="0" smtClean="0">
                <a:solidFill>
                  <a:srgbClr val="FFC000"/>
                </a:solidFill>
              </a:rPr>
              <a:t>右值表达式</a:t>
            </a:r>
            <a:r>
              <a:rPr lang="zh-CN" altLang="en-US" dirty="0" smtClean="0"/>
              <a:t>。（左值表达式也能出现在赋值操作符的右边）</a:t>
            </a:r>
            <a:endParaRPr lang="en-US" altLang="zh-CN" dirty="0" smtClean="0"/>
          </a:p>
          <a:p>
            <a:pPr>
              <a:lnSpc>
                <a:spcPct val="120000"/>
              </a:lnSpc>
              <a:defRPr/>
            </a:pPr>
            <a:r>
              <a:rPr lang="zh-CN" altLang="en-US" dirty="0" smtClean="0">
                <a:solidFill>
                  <a:srgbClr val="FFC000"/>
                </a:solidFill>
              </a:rPr>
              <a:t>左值表达式</a:t>
            </a:r>
            <a:r>
              <a:rPr lang="zh-CN" altLang="en-US" dirty="0" smtClean="0"/>
              <a:t>的结果有明确的内存单元，程序中能显式地访问这些内存单元，并且该内存单元中的内容可以被修改。例如，下面是左值表达式，操作的结果放在</a:t>
            </a:r>
            <a:r>
              <a:rPr lang="en-US" altLang="zh-CN" dirty="0" smtClean="0"/>
              <a:t>x</a:t>
            </a:r>
            <a:r>
              <a:rPr lang="zh-CN" altLang="en-US" dirty="0" smtClean="0"/>
              <a:t>中</a:t>
            </a:r>
            <a:endParaRPr lang="en-US" altLang="zh-CN" dirty="0" smtClean="0"/>
          </a:p>
          <a:p>
            <a:pPr lvl="1">
              <a:lnSpc>
                <a:spcPct val="120000"/>
              </a:lnSpc>
              <a:defRPr/>
            </a:pPr>
            <a:r>
              <a:rPr lang="en-US" altLang="zh-CN" dirty="0" smtClean="0"/>
              <a:t>x</a:t>
            </a:r>
            <a:r>
              <a:rPr lang="zh-CN" altLang="en-US" dirty="0" smtClean="0"/>
              <a:t>（变量）、</a:t>
            </a:r>
            <a:r>
              <a:rPr lang="en-US" altLang="zh-CN" dirty="0" smtClean="0"/>
              <a:t>++x</a:t>
            </a:r>
            <a:r>
              <a:rPr lang="zh-CN" altLang="en-US" dirty="0" smtClean="0"/>
              <a:t>、</a:t>
            </a:r>
            <a:r>
              <a:rPr lang="en-US" altLang="zh-CN" dirty="0" smtClean="0"/>
              <a:t>--x</a:t>
            </a:r>
            <a:r>
              <a:rPr lang="zh-CN" altLang="en-US" dirty="0" smtClean="0"/>
              <a:t>、</a:t>
            </a:r>
            <a:r>
              <a:rPr lang="en-US" altLang="zh-CN" dirty="0" smtClean="0"/>
              <a:t>x=&lt;</a:t>
            </a:r>
            <a:r>
              <a:rPr lang="zh-CN" altLang="en-US" dirty="0" smtClean="0"/>
              <a:t>表达式</a:t>
            </a:r>
            <a:r>
              <a:rPr lang="en-US" altLang="zh-CN" dirty="0" smtClean="0"/>
              <a:t>&gt;</a:t>
            </a:r>
          </a:p>
          <a:p>
            <a:pPr>
              <a:lnSpc>
                <a:spcPct val="120000"/>
              </a:lnSpc>
              <a:defRPr/>
            </a:pPr>
            <a:r>
              <a:rPr lang="zh-CN" altLang="en-US" dirty="0" smtClean="0">
                <a:solidFill>
                  <a:srgbClr val="FFC000"/>
                </a:solidFill>
              </a:rPr>
              <a:t>右值表达式</a:t>
            </a:r>
            <a:r>
              <a:rPr lang="zh-CN" altLang="en-US" dirty="0" smtClean="0"/>
              <a:t>的结果无明确的内存单元，计算结果是放在临时存储单元中的，在包含它的表达式计算完之后，这个单元往往就无效了。例如，下面是右值表达式，操作的结果放在临时单元中</a:t>
            </a:r>
            <a:endParaRPr lang="en-US" altLang="zh-CN" dirty="0" smtClean="0"/>
          </a:p>
          <a:p>
            <a:pPr lvl="1">
              <a:lnSpc>
                <a:spcPct val="110000"/>
              </a:lnSpc>
              <a:defRPr/>
            </a:pPr>
            <a:r>
              <a:rPr lang="zh-CN" altLang="en-US" dirty="0" smtClean="0"/>
              <a:t>常量、</a:t>
            </a:r>
            <a:r>
              <a:rPr lang="en-US" altLang="zh-CN" dirty="0" err="1" smtClean="0"/>
              <a:t>x+y</a:t>
            </a:r>
            <a:r>
              <a:rPr lang="en-US" altLang="zh-CN" dirty="0" smtClean="0"/>
              <a:t> </a:t>
            </a:r>
            <a:r>
              <a:rPr lang="zh-CN" altLang="en-US" dirty="0" smtClean="0"/>
              <a:t>、</a:t>
            </a:r>
            <a:r>
              <a:rPr lang="en-US" altLang="zh-CN" dirty="0" smtClean="0"/>
              <a:t>x++</a:t>
            </a:r>
            <a:r>
              <a:rPr lang="zh-CN" altLang="en-US" dirty="0" smtClean="0"/>
              <a:t>、</a:t>
            </a:r>
            <a:r>
              <a:rPr lang="en-US" altLang="zh-CN" dirty="0" smtClean="0"/>
              <a:t>x--</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en-US" altLang="zh-CN" dirty="0">
                <a:solidFill>
                  <a:srgbClr val="FF5050"/>
                </a:solidFill>
              </a:rPr>
              <a:t>x</a:t>
            </a:r>
            <a:r>
              <a:rPr lang="en-US" altLang="zh-CN" dirty="0" smtClean="0"/>
              <a:t> = 10; //OK</a:t>
            </a:r>
          </a:p>
          <a:p>
            <a:r>
              <a:rPr lang="en-US" altLang="zh-CN" dirty="0">
                <a:solidFill>
                  <a:srgbClr val="FF5050"/>
                </a:solidFill>
              </a:rPr>
              <a:t>10</a:t>
            </a:r>
            <a:r>
              <a:rPr lang="en-US" altLang="zh-CN" dirty="0" smtClean="0"/>
              <a:t> = x; //</a:t>
            </a:r>
            <a:r>
              <a:rPr lang="en-US" altLang="zh-CN" dirty="0" smtClean="0">
                <a:solidFill>
                  <a:srgbClr val="FFC000"/>
                </a:solidFill>
              </a:rPr>
              <a:t>ERROR</a:t>
            </a:r>
          </a:p>
          <a:p>
            <a:r>
              <a:rPr lang="en-US" altLang="zh-CN" dirty="0"/>
              <a:t>x</a:t>
            </a:r>
            <a:r>
              <a:rPr lang="en-US" altLang="zh-CN" dirty="0" smtClean="0"/>
              <a:t> = </a:t>
            </a:r>
            <a:r>
              <a:rPr lang="en-US" altLang="zh-CN" dirty="0" err="1">
                <a:solidFill>
                  <a:srgbClr val="FF5050"/>
                </a:solidFill>
              </a:rPr>
              <a:t>y+z</a:t>
            </a:r>
            <a:r>
              <a:rPr lang="en-US" altLang="zh-CN" dirty="0" smtClean="0"/>
              <a:t>; //OK</a:t>
            </a:r>
          </a:p>
          <a:p>
            <a:r>
              <a:rPr lang="en-US" altLang="zh-CN" dirty="0">
                <a:solidFill>
                  <a:srgbClr val="FF5050"/>
                </a:solidFill>
              </a:rPr>
              <a:t>(</a:t>
            </a:r>
            <a:r>
              <a:rPr lang="en-US" altLang="zh-CN" dirty="0" err="1">
                <a:solidFill>
                  <a:srgbClr val="FF5050"/>
                </a:solidFill>
              </a:rPr>
              <a:t>y+z</a:t>
            </a:r>
            <a:r>
              <a:rPr lang="en-US" altLang="zh-CN" dirty="0">
                <a:solidFill>
                  <a:srgbClr val="FF5050"/>
                </a:solidFill>
              </a:rPr>
              <a:t>)</a:t>
            </a:r>
            <a:r>
              <a:rPr lang="en-US" altLang="zh-CN" dirty="0" smtClean="0"/>
              <a:t> = 10; //</a:t>
            </a:r>
            <a:r>
              <a:rPr lang="en-US" altLang="zh-CN" dirty="0" smtClean="0">
                <a:solidFill>
                  <a:srgbClr val="FFC000"/>
                </a:solidFill>
              </a:rPr>
              <a:t>ERROR</a:t>
            </a:r>
          </a:p>
          <a:p>
            <a:r>
              <a:rPr lang="en-US" altLang="zh-CN" dirty="0">
                <a:solidFill>
                  <a:srgbClr val="FF5050"/>
                </a:solidFill>
              </a:rPr>
              <a:t>(x=10)</a:t>
            </a:r>
            <a:r>
              <a:rPr lang="en-US" altLang="zh-CN" dirty="0" smtClean="0"/>
              <a:t> = 20; //OK</a:t>
            </a:r>
            <a:r>
              <a:rPr lang="zh-CN" altLang="en-US" dirty="0" smtClean="0"/>
              <a:t>，但没实际意义</a:t>
            </a:r>
            <a:endParaRPr lang="en-US" altLang="zh-CN" dirty="0" smtClean="0"/>
          </a:p>
          <a:p>
            <a:r>
              <a:rPr lang="en-US" altLang="zh-CN" dirty="0">
                <a:solidFill>
                  <a:srgbClr val="FF5050"/>
                </a:solidFill>
              </a:rPr>
              <a:t>(++x)</a:t>
            </a:r>
            <a:r>
              <a:rPr lang="en-US" altLang="zh-CN" dirty="0" smtClean="0"/>
              <a:t> = 10; //OK</a:t>
            </a:r>
            <a:r>
              <a:rPr lang="zh-CN" altLang="en-US" dirty="0" smtClean="0"/>
              <a:t>，</a:t>
            </a:r>
            <a:r>
              <a:rPr lang="zh-CN" altLang="en-US" dirty="0"/>
              <a:t>但没实际意义</a:t>
            </a:r>
            <a:endParaRPr lang="en-US" altLang="zh-CN" dirty="0" smtClean="0"/>
          </a:p>
          <a:p>
            <a:r>
              <a:rPr lang="en-US" altLang="zh-CN" dirty="0">
                <a:solidFill>
                  <a:srgbClr val="FF5050"/>
                </a:solidFill>
              </a:rPr>
              <a:t>(x++)</a:t>
            </a:r>
            <a:r>
              <a:rPr lang="en-US" altLang="zh-CN" dirty="0" smtClean="0"/>
              <a:t> = 10; //</a:t>
            </a:r>
            <a:r>
              <a:rPr lang="en-US" altLang="zh-CN" dirty="0" smtClean="0">
                <a:solidFill>
                  <a:srgbClr val="FFC000"/>
                </a:solidFill>
              </a:rPr>
              <a:t>ERROR</a:t>
            </a:r>
          </a:p>
          <a:p>
            <a:r>
              <a:rPr lang="en-US" altLang="zh-CN" dirty="0">
                <a:solidFill>
                  <a:srgbClr val="FF5050"/>
                </a:solidFill>
              </a:rPr>
              <a:t>(++x)</a:t>
            </a:r>
            <a:r>
              <a:rPr lang="en-US" altLang="zh-CN" dirty="0" smtClean="0"/>
              <a:t>++; ++</a:t>
            </a:r>
            <a:r>
              <a:rPr lang="en-US" altLang="zh-CN" dirty="0">
                <a:solidFill>
                  <a:srgbClr val="FF5050"/>
                </a:solidFill>
              </a:rPr>
              <a:t>(++x)</a:t>
            </a:r>
            <a:r>
              <a:rPr lang="en-US" altLang="zh-CN" dirty="0" smtClean="0"/>
              <a:t> //OK</a:t>
            </a:r>
          </a:p>
          <a:p>
            <a:r>
              <a:rPr lang="en-US" altLang="zh-CN" dirty="0">
                <a:solidFill>
                  <a:srgbClr val="FF5050"/>
                </a:solidFill>
              </a:rPr>
              <a:t>(x++)</a:t>
            </a:r>
            <a:r>
              <a:rPr lang="en-US" altLang="zh-CN" dirty="0" smtClean="0"/>
              <a:t>++; ++</a:t>
            </a:r>
            <a:r>
              <a:rPr lang="en-US" altLang="zh-CN" dirty="0">
                <a:solidFill>
                  <a:srgbClr val="FF5050"/>
                </a:solidFill>
              </a:rPr>
              <a:t>(x++)</a:t>
            </a:r>
            <a:r>
              <a:rPr lang="en-US" altLang="zh-CN" dirty="0"/>
              <a:t> //</a:t>
            </a:r>
            <a:r>
              <a:rPr lang="en-US" altLang="zh-CN" dirty="0">
                <a:solidFill>
                  <a:srgbClr val="FFC000"/>
                </a:solidFill>
              </a:rPr>
              <a:t>ERROR</a:t>
            </a:r>
            <a:endParaRPr lang="en-US" altLang="zh-CN" dirty="0"/>
          </a:p>
        </p:txBody>
      </p:sp>
    </p:spTree>
    <p:extLst>
      <p:ext uri="{BB962C8B-B14F-4D97-AF65-F5344CB8AC3E}">
        <p14:creationId xmlns:p14="http://schemas.microsoft.com/office/powerpoint/2010/main" val="28096042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body" idx="1"/>
          </p:nvPr>
        </p:nvSpPr>
        <p:spPr>
          <a:xfrm>
            <a:off x="395288" y="1628800"/>
            <a:ext cx="8281987" cy="4508226"/>
          </a:xfrm>
        </p:spPr>
        <p:txBody>
          <a:bodyPr>
            <a:normAutofit fontScale="85000" lnSpcReduction="10000"/>
          </a:bodyPr>
          <a:lstStyle/>
          <a:p>
            <a:pPr marL="354013" indent="-354013" eaLnBrk="1" hangingPunct="1">
              <a:lnSpc>
                <a:spcPct val="120000"/>
              </a:lnSpc>
              <a:defRPr/>
            </a:pPr>
            <a:r>
              <a:rPr lang="zh-CN" altLang="en-US" dirty="0" smtClean="0"/>
              <a:t>在计算机内部，整数通常采用</a:t>
            </a:r>
            <a:r>
              <a:rPr lang="zh-CN" altLang="en-US" dirty="0" smtClean="0">
                <a:solidFill>
                  <a:srgbClr val="FFC000"/>
                </a:solidFill>
              </a:rPr>
              <a:t>固定长度</a:t>
            </a:r>
            <a:r>
              <a:rPr lang="zh-CN" altLang="en-US" dirty="0" smtClean="0"/>
              <a:t>的某种二进制形式来表示。</a:t>
            </a:r>
            <a:endParaRPr lang="en-US" altLang="zh-CN" dirty="0" smtClean="0"/>
          </a:p>
          <a:p>
            <a:pPr marL="354013" indent="-354013" eaLnBrk="1" hangingPunct="1">
              <a:lnSpc>
                <a:spcPct val="120000"/>
              </a:lnSpc>
              <a:defRPr/>
            </a:pPr>
            <a:r>
              <a:rPr lang="zh-CN" altLang="en-US" dirty="0" smtClean="0">
                <a:solidFill>
                  <a:srgbClr val="FFC000"/>
                </a:solidFill>
              </a:rPr>
              <a:t>原码</a:t>
            </a:r>
            <a:r>
              <a:rPr lang="zh-CN" altLang="en-US" dirty="0" smtClean="0"/>
              <a:t>表示</a:t>
            </a:r>
            <a:endParaRPr lang="en-US" altLang="zh-CN" dirty="0" smtClean="0"/>
          </a:p>
          <a:p>
            <a:pPr marL="754063" lvl="1" indent="-354013" eaLnBrk="1" hangingPunct="1">
              <a:lnSpc>
                <a:spcPct val="120000"/>
              </a:lnSpc>
              <a:defRPr/>
            </a:pPr>
            <a:r>
              <a:rPr lang="zh-CN" altLang="en-US" dirty="0" smtClean="0"/>
              <a:t>用一个二进制位表示符号（</a:t>
            </a:r>
            <a:r>
              <a:rPr lang="en-US" altLang="zh-CN" dirty="0" smtClean="0"/>
              <a:t>0</a:t>
            </a:r>
            <a:r>
              <a:rPr lang="zh-CN" altLang="en-US" dirty="0" smtClean="0"/>
              <a:t>表示正；</a:t>
            </a:r>
            <a:r>
              <a:rPr lang="en-US" altLang="zh-CN" dirty="0" smtClean="0"/>
              <a:t>1</a:t>
            </a:r>
            <a:r>
              <a:rPr lang="zh-CN" altLang="en-US" dirty="0" smtClean="0"/>
              <a:t>表示负），其它位为二进制表示的绝对值。</a:t>
            </a:r>
            <a:endParaRPr lang="en-US" altLang="zh-CN" dirty="0" smtClean="0"/>
          </a:p>
          <a:p>
            <a:pPr marL="754063" lvl="1" indent="-354013" eaLnBrk="1" hangingPunct="1">
              <a:lnSpc>
                <a:spcPct val="120000"/>
              </a:lnSpc>
              <a:defRPr/>
            </a:pPr>
            <a:r>
              <a:rPr lang="zh-CN" altLang="en-US" dirty="0" smtClean="0"/>
              <a:t>例如，</a:t>
            </a:r>
            <a:r>
              <a:rPr lang="zh-CN" altLang="en-US" dirty="0"/>
              <a:t>如果用一个字节存储</a:t>
            </a:r>
            <a:r>
              <a:rPr lang="zh-CN" altLang="en-US" dirty="0" smtClean="0"/>
              <a:t>整数的原码，则</a:t>
            </a:r>
            <a:endParaRPr lang="en-US" altLang="zh-CN" dirty="0" smtClean="0"/>
          </a:p>
          <a:p>
            <a:pPr marL="1154113" lvl="2" indent="-354013" eaLnBrk="1" hangingPunct="1">
              <a:lnSpc>
                <a:spcPct val="120000"/>
              </a:lnSpc>
              <a:defRPr/>
            </a:pPr>
            <a:r>
              <a:rPr lang="en-US" altLang="zh-CN" dirty="0" smtClean="0"/>
              <a:t>12</a:t>
            </a:r>
            <a:r>
              <a:rPr lang="zh-CN" altLang="en-US" dirty="0" smtClean="0"/>
              <a:t>表示为 </a:t>
            </a:r>
            <a:r>
              <a:rPr lang="en-US" altLang="zh-CN" dirty="0" smtClean="0">
                <a:solidFill>
                  <a:srgbClr val="FFC000"/>
                </a:solidFill>
              </a:rPr>
              <a:t>0</a:t>
            </a:r>
            <a:r>
              <a:rPr lang="en-US" altLang="zh-CN" dirty="0" smtClean="0"/>
              <a:t>0001100</a:t>
            </a:r>
            <a:r>
              <a:rPr lang="zh-CN" altLang="en-US" dirty="0" smtClean="0"/>
              <a:t>；</a:t>
            </a:r>
            <a:r>
              <a:rPr lang="en-US" altLang="zh-CN" dirty="0" smtClean="0"/>
              <a:t>-12</a:t>
            </a:r>
            <a:r>
              <a:rPr lang="zh-CN" altLang="en-US" dirty="0" smtClean="0"/>
              <a:t>表示为</a:t>
            </a:r>
            <a:r>
              <a:rPr lang="en-US" altLang="zh-CN" dirty="0" smtClean="0">
                <a:solidFill>
                  <a:srgbClr val="FFC000"/>
                </a:solidFill>
              </a:rPr>
              <a:t>1</a:t>
            </a:r>
            <a:r>
              <a:rPr lang="en-US" altLang="zh-CN" dirty="0" smtClean="0"/>
              <a:t>0001100</a:t>
            </a:r>
          </a:p>
          <a:p>
            <a:pPr marL="754063" lvl="1" indent="-354013" eaLnBrk="1" hangingPunct="1">
              <a:lnSpc>
                <a:spcPct val="120000"/>
              </a:lnSpc>
              <a:defRPr/>
            </a:pPr>
            <a:r>
              <a:rPr lang="zh-CN" altLang="en-US" dirty="0"/>
              <a:t>对于由</a:t>
            </a:r>
            <a:r>
              <a:rPr lang="en-US" altLang="zh-CN" dirty="0"/>
              <a:t>n</a:t>
            </a:r>
            <a:r>
              <a:rPr lang="zh-CN" altLang="en-US" dirty="0"/>
              <a:t>个二进位构成</a:t>
            </a:r>
            <a:r>
              <a:rPr lang="zh-CN" altLang="en-US" dirty="0" smtClean="0"/>
              <a:t>的原码，</a:t>
            </a:r>
            <a:r>
              <a:rPr lang="zh-CN" altLang="en-US" dirty="0"/>
              <a:t>它能表示的整数范围是</a:t>
            </a:r>
            <a:r>
              <a:rPr lang="zh-CN" altLang="en-US" dirty="0" smtClean="0"/>
              <a:t>：</a:t>
            </a:r>
            <a:endParaRPr lang="en-US" altLang="zh-CN" dirty="0" smtClean="0"/>
          </a:p>
          <a:p>
            <a:pPr marL="1154113" lvl="2" indent="-354013" eaLnBrk="1" hangingPunct="1">
              <a:lnSpc>
                <a:spcPct val="120000"/>
              </a:lnSpc>
              <a:defRPr/>
            </a:pPr>
            <a:r>
              <a:rPr lang="en-US" altLang="zh-CN" dirty="0" smtClean="0"/>
              <a:t>-(2</a:t>
            </a:r>
            <a:r>
              <a:rPr lang="en-US" altLang="zh-CN" baseline="30000" dirty="0" smtClean="0"/>
              <a:t>n-1</a:t>
            </a:r>
            <a:r>
              <a:rPr lang="en-US" altLang="zh-CN" dirty="0" smtClean="0"/>
              <a:t>-1)</a:t>
            </a:r>
            <a:r>
              <a:rPr lang="zh-CN" altLang="en-US" dirty="0" smtClean="0"/>
              <a:t>～</a:t>
            </a:r>
            <a:r>
              <a:rPr lang="en-US" altLang="zh-CN" dirty="0" smtClean="0"/>
              <a:t>2</a:t>
            </a:r>
            <a:r>
              <a:rPr lang="en-US" altLang="zh-CN" baseline="30000" dirty="0" smtClean="0"/>
              <a:t>n-1</a:t>
            </a:r>
            <a:r>
              <a:rPr lang="en-US" altLang="zh-CN" dirty="0" smtClean="0"/>
              <a:t>-1</a:t>
            </a:r>
            <a:r>
              <a:rPr lang="zh-CN" altLang="en-US" dirty="0" smtClean="0"/>
              <a:t>，其中有两个零：</a:t>
            </a:r>
            <a:r>
              <a:rPr lang="en-US" altLang="zh-CN" dirty="0"/>
              <a:t>0</a:t>
            </a:r>
            <a:r>
              <a:rPr lang="en-US" altLang="zh-CN" dirty="0" smtClean="0"/>
              <a:t>0...0</a:t>
            </a:r>
            <a:r>
              <a:rPr lang="zh-CN" altLang="en-US" dirty="0" smtClean="0"/>
              <a:t>和</a:t>
            </a:r>
            <a:r>
              <a:rPr lang="en-US" altLang="zh-CN" dirty="0" smtClean="0"/>
              <a:t>10...0</a:t>
            </a:r>
            <a:r>
              <a:rPr lang="zh-CN" altLang="en-US" dirty="0" smtClean="0"/>
              <a:t>。 </a:t>
            </a:r>
            <a:endParaRPr lang="en-US" altLang="zh-CN" dirty="0" smtClean="0"/>
          </a:p>
        </p:txBody>
      </p:sp>
      <p:sp>
        <p:nvSpPr>
          <p:cNvPr id="285699" name="Rectangle 3"/>
          <p:cNvSpPr>
            <a:spLocks noGrp="1" noChangeArrowheads="1"/>
          </p:cNvSpPr>
          <p:nvPr>
            <p:ph type="title"/>
          </p:nvPr>
        </p:nvSpPr>
        <p:spPr>
          <a:xfrm>
            <a:off x="684213" y="230188"/>
            <a:ext cx="7772400" cy="895350"/>
          </a:xfrm>
        </p:spPr>
        <p:txBody>
          <a:bodyPr anchorCtr="0"/>
          <a:lstStyle/>
          <a:p>
            <a:pPr eaLnBrk="1" hangingPunct="1">
              <a:defRPr/>
            </a:pPr>
            <a:r>
              <a:rPr lang="zh-CN" altLang="en-US" dirty="0" smtClean="0"/>
              <a:t>整数的机内表示</a:t>
            </a:r>
          </a:p>
        </p:txBody>
      </p:sp>
    </p:spTree>
    <p:extLst>
      <p:ext uri="{BB962C8B-B14F-4D97-AF65-F5344CB8AC3E}">
        <p14:creationId xmlns:p14="http://schemas.microsoft.com/office/powerpoint/2010/main" val="2061172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620688"/>
            <a:ext cx="8229600" cy="5472608"/>
          </a:xfrm>
        </p:spPr>
        <p:txBody>
          <a:bodyPr>
            <a:normAutofit fontScale="85000" lnSpcReduction="10000"/>
          </a:bodyPr>
          <a:lstStyle/>
          <a:p>
            <a:pPr marL="354013" indent="-354013" eaLnBrk="1" hangingPunct="1">
              <a:lnSpc>
                <a:spcPct val="120000"/>
              </a:lnSpc>
              <a:defRPr/>
            </a:pPr>
            <a:r>
              <a:rPr lang="en-US" altLang="zh-CN" dirty="0" smtClean="0">
                <a:solidFill>
                  <a:schemeClr val="folHlink"/>
                </a:solidFill>
              </a:rPr>
              <a:t>2</a:t>
            </a:r>
            <a:r>
              <a:rPr lang="zh-CN" altLang="en-US" dirty="0" smtClean="0">
                <a:solidFill>
                  <a:schemeClr val="folHlink"/>
                </a:solidFill>
              </a:rPr>
              <a:t>的补码</a:t>
            </a:r>
            <a:r>
              <a:rPr lang="zh-CN" altLang="en-US" dirty="0" smtClean="0"/>
              <a:t>表示</a:t>
            </a:r>
            <a:endParaRPr lang="zh-CN" altLang="en-US" dirty="0"/>
          </a:p>
          <a:p>
            <a:pPr marL="754063" lvl="1" indent="-354013" eaLnBrk="1" hangingPunct="1">
              <a:lnSpc>
                <a:spcPct val="120000"/>
              </a:lnSpc>
              <a:defRPr/>
            </a:pPr>
            <a:r>
              <a:rPr lang="zh-CN" altLang="en-US" dirty="0"/>
              <a:t>正整数的补码为它的二进制原码表示；负整数的补码为把相应</a:t>
            </a:r>
            <a:r>
              <a:rPr lang="zh-CN" altLang="en-US" dirty="0" smtClean="0"/>
              <a:t>正整数</a:t>
            </a:r>
            <a:r>
              <a:rPr lang="zh-CN" altLang="en-US" dirty="0"/>
              <a:t>原码</a:t>
            </a:r>
            <a:r>
              <a:rPr lang="zh-CN" altLang="en-US" dirty="0" smtClean="0"/>
              <a:t>的</a:t>
            </a:r>
            <a:r>
              <a:rPr lang="zh-CN" altLang="en-US" dirty="0"/>
              <a:t>各个二进制位取反</a:t>
            </a:r>
            <a:r>
              <a:rPr lang="zh-CN" altLang="en-US" dirty="0" smtClean="0"/>
              <a:t>后得到的值加</a:t>
            </a:r>
            <a:r>
              <a:rPr lang="en-US" altLang="zh-CN" dirty="0"/>
              <a:t>1</a:t>
            </a:r>
            <a:r>
              <a:rPr lang="zh-CN" altLang="en-US" dirty="0" smtClean="0"/>
              <a:t>。</a:t>
            </a:r>
            <a:endParaRPr lang="en-US" altLang="zh-CN" dirty="0" smtClean="0"/>
          </a:p>
          <a:p>
            <a:pPr marL="754063" lvl="1" indent="-354013" eaLnBrk="1" hangingPunct="1">
              <a:lnSpc>
                <a:spcPct val="120000"/>
              </a:lnSpc>
              <a:defRPr/>
            </a:pPr>
            <a:r>
              <a:rPr lang="zh-CN" altLang="en-US" dirty="0" smtClean="0"/>
              <a:t>例如</a:t>
            </a:r>
            <a:r>
              <a:rPr lang="zh-CN" altLang="en-US" dirty="0"/>
              <a:t>：如果用一个字节存储</a:t>
            </a:r>
            <a:r>
              <a:rPr lang="zh-CN" altLang="en-US" dirty="0" smtClean="0"/>
              <a:t>整数的补码，</a:t>
            </a:r>
            <a:r>
              <a:rPr lang="zh-CN" altLang="en-US" dirty="0"/>
              <a:t>则</a:t>
            </a:r>
          </a:p>
          <a:p>
            <a:pPr marL="1154113" lvl="2" indent="-354013" eaLnBrk="1" hangingPunct="1">
              <a:lnSpc>
                <a:spcPct val="120000"/>
              </a:lnSpc>
              <a:defRPr/>
            </a:pPr>
            <a:r>
              <a:rPr lang="en-US" altLang="zh-CN" dirty="0"/>
              <a:t>12</a:t>
            </a:r>
            <a:r>
              <a:rPr lang="zh-CN" altLang="en-US" dirty="0"/>
              <a:t>表示为： </a:t>
            </a:r>
            <a:r>
              <a:rPr lang="en-US" altLang="zh-CN" dirty="0"/>
              <a:t>00001100</a:t>
            </a:r>
            <a:r>
              <a:rPr lang="zh-CN" altLang="en-US" dirty="0"/>
              <a:t>；</a:t>
            </a:r>
            <a:r>
              <a:rPr lang="en-US" altLang="zh-CN" dirty="0"/>
              <a:t>-12</a:t>
            </a:r>
            <a:r>
              <a:rPr lang="zh-CN" altLang="en-US" dirty="0"/>
              <a:t>表示为：</a:t>
            </a:r>
            <a:r>
              <a:rPr lang="en-US" altLang="zh-CN" dirty="0"/>
              <a:t>11110100</a:t>
            </a:r>
          </a:p>
          <a:p>
            <a:pPr marL="754063" lvl="1" indent="-354013" eaLnBrk="1" hangingPunct="1">
              <a:lnSpc>
                <a:spcPct val="120000"/>
              </a:lnSpc>
              <a:defRPr/>
            </a:pPr>
            <a:r>
              <a:rPr lang="zh-CN" altLang="en-US" dirty="0"/>
              <a:t>在整数的补码表示中，负整数的补码最高位虽然也是</a:t>
            </a:r>
            <a:r>
              <a:rPr lang="en-US" altLang="zh-CN" dirty="0"/>
              <a:t>1</a:t>
            </a:r>
            <a:r>
              <a:rPr lang="zh-CN" altLang="en-US" dirty="0"/>
              <a:t>，但其余的二进制位不是它的绝对值。另外，对于负整数的补码，把其各个二进制位分别取反后加</a:t>
            </a:r>
            <a:r>
              <a:rPr lang="en-US" altLang="zh-CN" dirty="0"/>
              <a:t>1</a:t>
            </a:r>
            <a:r>
              <a:rPr lang="zh-CN" altLang="en-US" dirty="0"/>
              <a:t>则能得到对应正整数的补码。</a:t>
            </a:r>
            <a:endParaRPr lang="en-US" altLang="zh-CN" dirty="0" smtClean="0"/>
          </a:p>
          <a:p>
            <a:pPr marL="754063" lvl="1" indent="-354013" eaLnBrk="1" hangingPunct="1">
              <a:lnSpc>
                <a:spcPct val="120000"/>
              </a:lnSpc>
              <a:defRPr/>
            </a:pPr>
            <a:r>
              <a:rPr lang="zh-CN" altLang="en-US" dirty="0" smtClean="0"/>
              <a:t>对于</a:t>
            </a:r>
            <a:r>
              <a:rPr lang="zh-CN" altLang="en-US" dirty="0"/>
              <a:t>由</a:t>
            </a:r>
            <a:r>
              <a:rPr lang="en-US" altLang="zh-CN" dirty="0"/>
              <a:t>n</a:t>
            </a:r>
            <a:r>
              <a:rPr lang="zh-CN" altLang="en-US" dirty="0"/>
              <a:t>个二进位构成的补码，它能表示的整数范围是：</a:t>
            </a:r>
            <a:endParaRPr lang="en-US" altLang="zh-CN" dirty="0"/>
          </a:p>
          <a:p>
            <a:pPr marL="1154113" lvl="2" indent="-354013" eaLnBrk="1" hangingPunct="1">
              <a:lnSpc>
                <a:spcPct val="120000"/>
              </a:lnSpc>
              <a:defRPr/>
            </a:pPr>
            <a:r>
              <a:rPr lang="en-US" altLang="zh-CN" dirty="0"/>
              <a:t>-2</a:t>
            </a:r>
            <a:r>
              <a:rPr lang="en-US" altLang="zh-CN" baseline="30000" dirty="0"/>
              <a:t>n-1</a:t>
            </a:r>
            <a:r>
              <a:rPr lang="zh-CN" altLang="en-US" dirty="0"/>
              <a:t>～</a:t>
            </a:r>
            <a:r>
              <a:rPr lang="en-US" altLang="zh-CN" dirty="0"/>
              <a:t>2</a:t>
            </a:r>
            <a:r>
              <a:rPr lang="en-US" altLang="zh-CN" baseline="30000" dirty="0"/>
              <a:t>n-1</a:t>
            </a:r>
            <a:r>
              <a:rPr lang="en-US" altLang="zh-CN" dirty="0"/>
              <a:t>-1</a:t>
            </a:r>
            <a:r>
              <a:rPr lang="zh-CN" altLang="en-US" dirty="0"/>
              <a:t>，其中，</a:t>
            </a:r>
            <a:r>
              <a:rPr lang="en-US" altLang="zh-CN" dirty="0"/>
              <a:t>00...0</a:t>
            </a:r>
            <a:r>
              <a:rPr lang="zh-CN" altLang="en-US" dirty="0"/>
              <a:t>表示零，</a:t>
            </a:r>
            <a:r>
              <a:rPr lang="en-US" altLang="zh-CN" dirty="0"/>
              <a:t>10...0</a:t>
            </a:r>
            <a:r>
              <a:rPr lang="zh-CN" altLang="en-US" dirty="0"/>
              <a:t>表示</a:t>
            </a:r>
            <a:r>
              <a:rPr lang="en-US" altLang="zh-CN" dirty="0"/>
              <a:t>-2</a:t>
            </a:r>
            <a:r>
              <a:rPr lang="en-US" altLang="zh-CN" baseline="30000" dirty="0"/>
              <a:t>n-1 </a:t>
            </a:r>
            <a:r>
              <a:rPr lang="zh-CN" altLang="en-US" dirty="0" smtClean="0"/>
              <a:t>。</a:t>
            </a:r>
            <a:endParaRPr lang="en-US" altLang="zh-CN" dirty="0" smtClean="0"/>
          </a:p>
        </p:txBody>
      </p:sp>
    </p:spTree>
    <p:extLst>
      <p:ext uri="{BB962C8B-B14F-4D97-AF65-F5344CB8AC3E}">
        <p14:creationId xmlns:p14="http://schemas.microsoft.com/office/powerpoint/2010/main" val="4649727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body" idx="1"/>
          </p:nvPr>
        </p:nvSpPr>
        <p:spPr>
          <a:xfrm>
            <a:off x="457200" y="404664"/>
            <a:ext cx="8229600" cy="6120680"/>
          </a:xfrm>
        </p:spPr>
        <p:txBody>
          <a:bodyPr>
            <a:normAutofit fontScale="85000" lnSpcReduction="10000"/>
          </a:bodyPr>
          <a:lstStyle/>
          <a:p>
            <a:pPr eaLnBrk="1" hangingPunct="1">
              <a:lnSpc>
                <a:spcPct val="110000"/>
              </a:lnSpc>
              <a:defRPr/>
            </a:pPr>
            <a:r>
              <a:rPr lang="zh-CN" altLang="en-US" dirty="0" smtClean="0"/>
              <a:t>用补码表示整型数便于加、减运算，特别地，</a:t>
            </a:r>
            <a:r>
              <a:rPr lang="zh-CN" altLang="en-US" dirty="0" smtClean="0">
                <a:solidFill>
                  <a:schemeClr val="folHlink"/>
                </a:solidFill>
              </a:rPr>
              <a:t>减法可以转换成加法来做</a:t>
            </a:r>
            <a:r>
              <a:rPr lang="zh-CN" altLang="en-US" dirty="0"/>
              <a:t>（早期计算机的</a:t>
            </a:r>
            <a:r>
              <a:rPr lang="en-US" altLang="zh-CN" dirty="0"/>
              <a:t>CPU</a:t>
            </a:r>
            <a:r>
              <a:rPr lang="zh-CN" altLang="en-US" dirty="0"/>
              <a:t>中运算器只是一个加法器！）</a:t>
            </a:r>
            <a:r>
              <a:rPr lang="zh-CN" altLang="en-US" dirty="0" smtClean="0"/>
              <a:t>。例如：</a:t>
            </a:r>
            <a:endParaRPr lang="en-US" altLang="zh-CN" dirty="0" smtClean="0"/>
          </a:p>
          <a:p>
            <a:pPr eaLnBrk="1" hangingPunct="1">
              <a:lnSpc>
                <a:spcPct val="110000"/>
              </a:lnSpc>
              <a:defRPr/>
            </a:pPr>
            <a:endParaRPr lang="en-US" altLang="zh-CN" dirty="0"/>
          </a:p>
          <a:p>
            <a:pPr eaLnBrk="1" hangingPunct="1">
              <a:lnSpc>
                <a:spcPct val="110000"/>
              </a:lnSpc>
              <a:defRPr/>
            </a:pPr>
            <a:endParaRPr lang="en-US" altLang="zh-CN" dirty="0" smtClean="0"/>
          </a:p>
          <a:p>
            <a:pPr eaLnBrk="1" hangingPunct="1">
              <a:lnSpc>
                <a:spcPct val="110000"/>
              </a:lnSpc>
              <a:defRPr/>
            </a:pPr>
            <a:endParaRPr lang="en-US" altLang="zh-CN" dirty="0"/>
          </a:p>
          <a:p>
            <a:pPr eaLnBrk="1" hangingPunct="1">
              <a:lnSpc>
                <a:spcPct val="110000"/>
              </a:lnSpc>
              <a:defRPr/>
            </a:pPr>
            <a:endParaRPr lang="en-US" altLang="zh-CN" dirty="0" smtClean="0"/>
          </a:p>
          <a:p>
            <a:pPr eaLnBrk="1" hangingPunct="1">
              <a:lnSpc>
                <a:spcPct val="110000"/>
              </a:lnSpc>
              <a:defRPr/>
            </a:pPr>
            <a:endParaRPr lang="en-US" altLang="zh-CN" dirty="0" smtClean="0"/>
          </a:p>
          <a:p>
            <a:pPr eaLnBrk="1" hangingPunct="1">
              <a:lnSpc>
                <a:spcPct val="110000"/>
              </a:lnSpc>
              <a:defRPr/>
            </a:pPr>
            <a:endParaRPr lang="en-US" altLang="zh-CN" dirty="0"/>
          </a:p>
          <a:p>
            <a:pPr eaLnBrk="1" hangingPunct="1">
              <a:lnSpc>
                <a:spcPct val="110000"/>
              </a:lnSpc>
              <a:defRPr/>
            </a:pPr>
            <a:endParaRPr lang="en-US" altLang="zh-CN" dirty="0" smtClean="0"/>
          </a:p>
          <a:p>
            <a:pPr eaLnBrk="1" hangingPunct="1">
              <a:lnSpc>
                <a:spcPct val="110000"/>
              </a:lnSpc>
              <a:defRPr/>
            </a:pPr>
            <a:r>
              <a:rPr lang="en-US" altLang="zh-CN" dirty="0" smtClean="0"/>
              <a:t>CPU</a:t>
            </a:r>
            <a:r>
              <a:rPr lang="zh-CN" altLang="en-US" dirty="0"/>
              <a:t>的整数运算指令一般是针对补码表示来设计的</a:t>
            </a:r>
            <a:r>
              <a:rPr lang="zh-CN" altLang="en-US" dirty="0" smtClean="0"/>
              <a:t>！</a:t>
            </a:r>
            <a:endParaRPr lang="en-US" altLang="zh-CN" dirty="0" smtClean="0"/>
          </a:p>
          <a:p>
            <a:pPr eaLnBrk="1" hangingPunct="1">
              <a:lnSpc>
                <a:spcPct val="110000"/>
              </a:lnSpc>
              <a:defRPr/>
            </a:pPr>
            <a:r>
              <a:rPr lang="en-US" altLang="zh-CN" dirty="0"/>
              <a:t>C++</a:t>
            </a:r>
            <a:r>
              <a:rPr lang="zh-CN" altLang="en-US" dirty="0"/>
              <a:t>的整数类型在计算机内部</a:t>
            </a:r>
            <a:r>
              <a:rPr lang="zh-CN" altLang="en-US" dirty="0" smtClean="0"/>
              <a:t>采用补码</a:t>
            </a:r>
            <a:r>
              <a:rPr lang="zh-CN" altLang="en-US" dirty="0"/>
              <a:t>表示</a:t>
            </a:r>
            <a:r>
              <a:rPr lang="zh-CN" altLang="en-US" dirty="0" smtClean="0"/>
              <a:t>！</a:t>
            </a:r>
            <a:endParaRPr lang="zh-CN" altLang="en-US" dirty="0"/>
          </a:p>
        </p:txBody>
      </p:sp>
      <p:sp>
        <p:nvSpPr>
          <p:cNvPr id="286723" name="Text Box 3"/>
          <p:cNvSpPr txBox="1">
            <a:spLocks noChangeArrowheads="1"/>
          </p:cNvSpPr>
          <p:nvPr/>
        </p:nvSpPr>
        <p:spPr bwMode="auto">
          <a:xfrm>
            <a:off x="539750" y="2204864"/>
            <a:ext cx="4134465" cy="2677656"/>
          </a:xfrm>
          <a:prstGeom prst="rect">
            <a:avLst/>
          </a:prstGeom>
          <a:noFill/>
          <a:ln>
            <a:noFill/>
          </a:ln>
          <a:effectLst/>
          <a:extLst/>
        </p:spPr>
        <p:txBody>
          <a:bodyPr wrap="none">
            <a:spAutoFit/>
          </a:bodyPr>
          <a:lstStyle/>
          <a:p>
            <a:pPr algn="l">
              <a:defRPr/>
            </a:pPr>
            <a:r>
              <a:rPr lang="en-US" altLang="zh-CN" sz="2800" dirty="0">
                <a:effectLst>
                  <a:outerShdw blurRad="38100" dist="38100" dir="2700000" algn="tl">
                    <a:srgbClr val="000000"/>
                  </a:outerShdw>
                </a:effectLst>
                <a:latin typeface="宋体" pitchFamily="2" charset="-122"/>
                <a:ea typeface="宋体" pitchFamily="2" charset="-122"/>
              </a:rPr>
              <a:t>  5 </a:t>
            </a:r>
            <a:r>
              <a:rPr lang="zh-CN" altLang="en-US" sz="2800" dirty="0">
                <a:effectLst>
                  <a:outerShdw blurRad="38100" dist="38100" dir="2700000" algn="tl">
                    <a:srgbClr val="000000"/>
                  </a:outerShdw>
                </a:effectLst>
                <a:latin typeface="宋体" pitchFamily="2" charset="-122"/>
                <a:ea typeface="宋体" pitchFamily="2" charset="-122"/>
              </a:rPr>
              <a:t>加 </a:t>
            </a:r>
            <a:r>
              <a:rPr lang="en-US" altLang="zh-CN" sz="2800" dirty="0">
                <a:effectLst>
                  <a:outerShdw blurRad="38100" dist="38100" dir="2700000" algn="tl">
                    <a:srgbClr val="000000"/>
                  </a:outerShdw>
                </a:effectLst>
                <a:latin typeface="宋体" pitchFamily="2" charset="-122"/>
                <a:ea typeface="宋体" pitchFamily="2" charset="-122"/>
              </a:rPr>
              <a:t>-2</a:t>
            </a:r>
          </a:p>
          <a:p>
            <a:pPr algn="l">
              <a:defRPr/>
            </a:pPr>
            <a:endParaRPr lang="en-US" altLang="zh-CN" sz="2800" dirty="0">
              <a:effectLst>
                <a:outerShdw blurRad="38100" dist="38100" dir="2700000" algn="tl">
                  <a:srgbClr val="000000"/>
                </a:outerShdw>
              </a:effectLst>
              <a:latin typeface="宋体" pitchFamily="2" charset="-122"/>
              <a:ea typeface="宋体" pitchFamily="2" charset="-122"/>
            </a:endParaRPr>
          </a:p>
          <a:p>
            <a:pPr algn="l">
              <a:defRPr/>
            </a:pPr>
            <a:r>
              <a:rPr lang="en-US" altLang="zh-CN" sz="2800" dirty="0">
                <a:effectLst>
                  <a:outerShdw blurRad="38100" dist="38100" dir="2700000" algn="tl">
                    <a:srgbClr val="000000"/>
                  </a:outerShdw>
                </a:effectLst>
                <a:latin typeface="宋体" pitchFamily="2" charset="-122"/>
                <a:ea typeface="宋体" pitchFamily="2" charset="-122"/>
              </a:rPr>
              <a:t>  00000101  (5</a:t>
            </a:r>
            <a:r>
              <a:rPr lang="zh-CN" altLang="en-US" sz="2800" dirty="0">
                <a:effectLst>
                  <a:outerShdw blurRad="38100" dist="38100" dir="2700000" algn="tl">
                    <a:srgbClr val="000000"/>
                  </a:outerShdw>
                </a:effectLst>
                <a:latin typeface="宋体" pitchFamily="2" charset="-122"/>
                <a:ea typeface="宋体" pitchFamily="2" charset="-122"/>
              </a:rPr>
              <a:t>的补码</a:t>
            </a:r>
            <a:r>
              <a:rPr lang="en-US" altLang="zh-CN" sz="2800" dirty="0">
                <a:effectLst>
                  <a:outerShdw blurRad="38100" dist="38100" dir="2700000" algn="tl">
                    <a:srgbClr val="000000"/>
                  </a:outerShdw>
                </a:effectLst>
                <a:latin typeface="宋体" pitchFamily="2" charset="-122"/>
                <a:ea typeface="宋体" pitchFamily="2" charset="-122"/>
              </a:rPr>
              <a:t>)</a:t>
            </a:r>
          </a:p>
          <a:p>
            <a:pPr algn="l">
              <a:defRPr/>
            </a:pPr>
            <a:r>
              <a:rPr lang="en-US" altLang="zh-CN" sz="2800" dirty="0">
                <a:effectLst>
                  <a:outerShdw blurRad="38100" dist="38100" dir="2700000" algn="tl">
                    <a:srgbClr val="000000"/>
                  </a:outerShdw>
                </a:effectLst>
                <a:latin typeface="宋体" pitchFamily="2" charset="-122"/>
                <a:ea typeface="宋体" pitchFamily="2" charset="-122"/>
              </a:rPr>
              <a:t>+ 11111110  (-2</a:t>
            </a:r>
            <a:r>
              <a:rPr lang="zh-CN" altLang="en-US" sz="2800" dirty="0">
                <a:effectLst>
                  <a:outerShdw blurRad="38100" dist="38100" dir="2700000" algn="tl">
                    <a:srgbClr val="000000"/>
                  </a:outerShdw>
                </a:effectLst>
                <a:latin typeface="宋体" pitchFamily="2" charset="-122"/>
                <a:ea typeface="宋体" pitchFamily="2" charset="-122"/>
              </a:rPr>
              <a:t>的补码</a:t>
            </a:r>
            <a:r>
              <a:rPr lang="en-US" altLang="zh-CN" sz="2800" dirty="0">
                <a:effectLst>
                  <a:outerShdw blurRad="38100" dist="38100" dir="2700000" algn="tl">
                    <a:srgbClr val="000000"/>
                  </a:outerShdw>
                </a:effectLst>
                <a:latin typeface="宋体" pitchFamily="2" charset="-122"/>
                <a:ea typeface="宋体" pitchFamily="2" charset="-122"/>
              </a:rPr>
              <a:t>)</a:t>
            </a:r>
          </a:p>
          <a:p>
            <a:pPr algn="l">
              <a:defRPr/>
            </a:pPr>
            <a:r>
              <a:rPr lang="en-US" altLang="zh-CN" sz="2800" dirty="0">
                <a:effectLst>
                  <a:outerShdw blurRad="38100" dist="38100" dir="2700000" algn="tl">
                    <a:srgbClr val="000000"/>
                  </a:outerShdw>
                </a:effectLst>
                <a:latin typeface="宋体" pitchFamily="2" charset="-122"/>
                <a:ea typeface="宋体" pitchFamily="2" charset="-122"/>
              </a:rPr>
              <a:t> </a:t>
            </a:r>
            <a:r>
              <a:rPr lang="en-US" altLang="zh-CN" sz="2800" u="sng" dirty="0">
                <a:effectLst>
                  <a:outerShdw blurRad="38100" dist="38100" dir="2700000" algn="tl">
                    <a:srgbClr val="000000"/>
                  </a:outerShdw>
                </a:effectLst>
                <a:latin typeface="宋体" pitchFamily="2" charset="-122"/>
                <a:ea typeface="宋体" pitchFamily="2" charset="-122"/>
              </a:rPr>
              <a:t>1</a:t>
            </a:r>
            <a:r>
              <a:rPr lang="en-US" altLang="zh-CN" sz="2800" dirty="0">
                <a:effectLst>
                  <a:outerShdw blurRad="38100" dist="38100" dir="2700000" algn="tl">
                    <a:srgbClr val="000000"/>
                  </a:outerShdw>
                </a:effectLst>
                <a:latin typeface="宋体" pitchFamily="2" charset="-122"/>
                <a:ea typeface="宋体" pitchFamily="2" charset="-122"/>
              </a:rPr>
              <a:t>00000011  (</a:t>
            </a:r>
            <a:r>
              <a:rPr lang="en-US" altLang="zh-CN" sz="2800" dirty="0" smtClean="0">
                <a:effectLst>
                  <a:outerShdw blurRad="38100" dist="38100" dir="2700000" algn="tl">
                    <a:srgbClr val="000000"/>
                  </a:outerShdw>
                </a:effectLst>
                <a:latin typeface="宋体" pitchFamily="2" charset="-122"/>
                <a:ea typeface="宋体" pitchFamily="2" charset="-122"/>
              </a:rPr>
              <a:t>3</a:t>
            </a:r>
            <a:r>
              <a:rPr lang="zh-CN" altLang="en-US" sz="2800" dirty="0" smtClean="0">
                <a:effectLst>
                  <a:outerShdw blurRad="38100" dist="38100" dir="2700000" algn="tl">
                    <a:srgbClr val="000000"/>
                  </a:outerShdw>
                </a:effectLst>
                <a:latin typeface="宋体" pitchFamily="2" charset="-122"/>
                <a:ea typeface="宋体" pitchFamily="2" charset="-122"/>
              </a:rPr>
              <a:t>的补码，</a:t>
            </a:r>
            <a:endParaRPr lang="en-US" altLang="zh-CN" sz="2800" dirty="0" smtClean="0">
              <a:effectLst>
                <a:outerShdw blurRad="38100" dist="38100" dir="2700000" algn="tl">
                  <a:srgbClr val="000000"/>
                </a:outerShdw>
              </a:effectLst>
              <a:latin typeface="宋体" pitchFamily="2" charset="-122"/>
              <a:ea typeface="宋体" pitchFamily="2" charset="-122"/>
            </a:endParaRPr>
          </a:p>
          <a:p>
            <a:pPr algn="l">
              <a:defRPr/>
            </a:pPr>
            <a:r>
              <a:rPr lang="zh-CN" altLang="en-US" sz="2800" dirty="0" smtClean="0">
                <a:solidFill>
                  <a:srgbClr val="FFC000"/>
                </a:solidFill>
                <a:effectLst>
                  <a:outerShdw blurRad="38100" dist="38100" dir="2700000" algn="tl">
                    <a:srgbClr val="000000"/>
                  </a:outerShdw>
                </a:effectLst>
                <a:latin typeface="宋体" pitchFamily="2" charset="-122"/>
                <a:ea typeface="宋体" pitchFamily="2" charset="-122"/>
              </a:rPr>
              <a:t>         最高进位舍去</a:t>
            </a:r>
            <a:r>
              <a:rPr lang="en-US" altLang="zh-CN" sz="2800" dirty="0" smtClean="0">
                <a:effectLst>
                  <a:outerShdw blurRad="38100" dist="38100" dir="2700000" algn="tl">
                    <a:srgbClr val="000000"/>
                  </a:outerShdw>
                </a:effectLst>
                <a:latin typeface="宋体" pitchFamily="2" charset="-122"/>
                <a:ea typeface="宋体" pitchFamily="2" charset="-122"/>
              </a:rPr>
              <a:t>)</a:t>
            </a:r>
            <a:endParaRPr lang="en-US" altLang="zh-CN" sz="2800" dirty="0">
              <a:effectLst>
                <a:outerShdw blurRad="38100" dist="38100" dir="2700000" algn="tl">
                  <a:srgbClr val="000000"/>
                </a:outerShdw>
              </a:effectLst>
              <a:latin typeface="宋体" pitchFamily="2" charset="-122"/>
              <a:ea typeface="宋体" pitchFamily="2" charset="-122"/>
            </a:endParaRPr>
          </a:p>
        </p:txBody>
      </p:sp>
      <p:sp>
        <p:nvSpPr>
          <p:cNvPr id="25604" name="Line 4"/>
          <p:cNvSpPr>
            <a:spLocks noChangeShapeType="1"/>
          </p:cNvSpPr>
          <p:nvPr/>
        </p:nvSpPr>
        <p:spPr bwMode="auto">
          <a:xfrm>
            <a:off x="539750" y="4005064"/>
            <a:ext cx="23034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725" name="Text Box 5"/>
          <p:cNvSpPr txBox="1">
            <a:spLocks noChangeArrowheads="1"/>
          </p:cNvSpPr>
          <p:nvPr/>
        </p:nvSpPr>
        <p:spPr bwMode="auto">
          <a:xfrm>
            <a:off x="5003800" y="2209850"/>
            <a:ext cx="4095750" cy="2227262"/>
          </a:xfrm>
          <a:prstGeom prst="rect">
            <a:avLst/>
          </a:prstGeom>
          <a:noFill/>
          <a:ln>
            <a:noFill/>
          </a:ln>
          <a:effectLst/>
          <a:extLst/>
        </p:spPr>
        <p:txBody>
          <a:bodyPr wrap="none">
            <a:spAutoFit/>
          </a:bodyPr>
          <a:lstStyle/>
          <a:p>
            <a:pPr algn="l">
              <a:defRPr/>
            </a:pPr>
            <a:r>
              <a:rPr lang="en-US" altLang="zh-CN" sz="2800" dirty="0">
                <a:effectLst>
                  <a:outerShdw blurRad="38100" dist="38100" dir="2700000" algn="tl">
                    <a:srgbClr val="000000"/>
                  </a:outerShdw>
                </a:effectLst>
                <a:latin typeface="宋体" pitchFamily="2" charset="-122"/>
                <a:ea typeface="宋体" pitchFamily="2" charset="-122"/>
              </a:rPr>
              <a:t>   2 </a:t>
            </a:r>
            <a:r>
              <a:rPr lang="zh-CN" altLang="en-US" sz="2800" dirty="0">
                <a:effectLst>
                  <a:outerShdw blurRad="38100" dist="38100" dir="2700000" algn="tl">
                    <a:srgbClr val="000000"/>
                  </a:outerShdw>
                </a:effectLst>
                <a:latin typeface="宋体" pitchFamily="2" charset="-122"/>
                <a:ea typeface="宋体" pitchFamily="2" charset="-122"/>
              </a:rPr>
              <a:t>减 </a:t>
            </a:r>
            <a:r>
              <a:rPr lang="en-US" altLang="zh-CN" sz="2800" dirty="0">
                <a:effectLst>
                  <a:outerShdw blurRad="38100" dist="38100" dir="2700000" algn="tl">
                    <a:srgbClr val="000000"/>
                  </a:outerShdw>
                </a:effectLst>
                <a:latin typeface="宋体" pitchFamily="2" charset="-122"/>
                <a:ea typeface="宋体" pitchFamily="2" charset="-122"/>
              </a:rPr>
              <a:t>8</a:t>
            </a:r>
          </a:p>
          <a:p>
            <a:pPr algn="l">
              <a:defRPr/>
            </a:pPr>
            <a:r>
              <a:rPr lang="en-US" altLang="zh-CN" sz="2800" dirty="0">
                <a:effectLst>
                  <a:outerShdw blurRad="38100" dist="38100" dir="2700000" algn="tl">
                    <a:srgbClr val="000000"/>
                  </a:outerShdw>
                </a:effectLst>
                <a:latin typeface="宋体" pitchFamily="2" charset="-122"/>
                <a:ea typeface="宋体" pitchFamily="2" charset="-122"/>
              </a:rPr>
              <a:t> = 2 </a:t>
            </a:r>
            <a:r>
              <a:rPr lang="zh-CN" altLang="en-US" sz="2800" dirty="0">
                <a:effectLst>
                  <a:outerShdw blurRad="38100" dist="38100" dir="2700000" algn="tl">
                    <a:srgbClr val="000000"/>
                  </a:outerShdw>
                </a:effectLst>
                <a:latin typeface="宋体" pitchFamily="2" charset="-122"/>
                <a:ea typeface="宋体" pitchFamily="2" charset="-122"/>
              </a:rPr>
              <a:t>加 </a:t>
            </a:r>
            <a:r>
              <a:rPr lang="en-US" altLang="zh-CN" sz="2800" dirty="0">
                <a:effectLst>
                  <a:outerShdw blurRad="38100" dist="38100" dir="2700000" algn="tl">
                    <a:srgbClr val="000000"/>
                  </a:outerShdw>
                </a:effectLst>
                <a:latin typeface="宋体" pitchFamily="2" charset="-122"/>
                <a:ea typeface="宋体" pitchFamily="2" charset="-122"/>
              </a:rPr>
              <a:t>-8 </a:t>
            </a:r>
          </a:p>
          <a:p>
            <a:pPr algn="l">
              <a:defRPr/>
            </a:pPr>
            <a:r>
              <a:rPr lang="en-US" altLang="zh-CN" sz="2800" dirty="0">
                <a:effectLst>
                  <a:outerShdw blurRad="38100" dist="38100" dir="2700000" algn="tl">
                    <a:srgbClr val="000000"/>
                  </a:outerShdw>
                </a:effectLst>
                <a:latin typeface="宋体" pitchFamily="2" charset="-122"/>
                <a:ea typeface="宋体" pitchFamily="2" charset="-122"/>
              </a:rPr>
              <a:t>  00000010  (2</a:t>
            </a:r>
            <a:r>
              <a:rPr lang="zh-CN" altLang="en-US" sz="2800" dirty="0">
                <a:effectLst>
                  <a:outerShdw blurRad="38100" dist="38100" dir="2700000" algn="tl">
                    <a:srgbClr val="000000"/>
                  </a:outerShdw>
                </a:effectLst>
                <a:latin typeface="宋体" pitchFamily="2" charset="-122"/>
                <a:ea typeface="宋体" pitchFamily="2" charset="-122"/>
              </a:rPr>
              <a:t>的补码</a:t>
            </a:r>
            <a:r>
              <a:rPr lang="en-US" altLang="zh-CN" sz="2800" dirty="0">
                <a:effectLst>
                  <a:outerShdw blurRad="38100" dist="38100" dir="2700000" algn="tl">
                    <a:srgbClr val="000000"/>
                  </a:outerShdw>
                </a:effectLst>
                <a:latin typeface="宋体" pitchFamily="2" charset="-122"/>
                <a:ea typeface="宋体" pitchFamily="2" charset="-122"/>
              </a:rPr>
              <a:t>)</a:t>
            </a:r>
          </a:p>
          <a:p>
            <a:pPr algn="l">
              <a:defRPr/>
            </a:pPr>
            <a:r>
              <a:rPr lang="en-US" altLang="zh-CN" sz="2800" dirty="0">
                <a:effectLst>
                  <a:outerShdw blurRad="38100" dist="38100" dir="2700000" algn="tl">
                    <a:srgbClr val="000000"/>
                  </a:outerShdw>
                </a:effectLst>
                <a:latin typeface="宋体" pitchFamily="2" charset="-122"/>
                <a:ea typeface="宋体" pitchFamily="2" charset="-122"/>
              </a:rPr>
              <a:t>+ 11111000  (-8</a:t>
            </a:r>
            <a:r>
              <a:rPr lang="zh-CN" altLang="en-US" sz="2800" dirty="0">
                <a:effectLst>
                  <a:outerShdw blurRad="38100" dist="38100" dir="2700000" algn="tl">
                    <a:srgbClr val="000000"/>
                  </a:outerShdw>
                </a:effectLst>
                <a:latin typeface="宋体" pitchFamily="2" charset="-122"/>
                <a:ea typeface="宋体" pitchFamily="2" charset="-122"/>
              </a:rPr>
              <a:t>的补码</a:t>
            </a:r>
            <a:r>
              <a:rPr lang="en-US" altLang="zh-CN" sz="2800" dirty="0">
                <a:effectLst>
                  <a:outerShdw blurRad="38100" dist="38100" dir="2700000" algn="tl">
                    <a:srgbClr val="000000"/>
                  </a:outerShdw>
                </a:effectLst>
                <a:latin typeface="宋体" pitchFamily="2" charset="-122"/>
                <a:ea typeface="宋体" pitchFamily="2" charset="-122"/>
              </a:rPr>
              <a:t>)</a:t>
            </a:r>
          </a:p>
          <a:p>
            <a:pPr algn="l">
              <a:defRPr/>
            </a:pPr>
            <a:r>
              <a:rPr lang="en-US" altLang="zh-CN" sz="2800" dirty="0">
                <a:effectLst>
                  <a:outerShdw blurRad="38100" dist="38100" dir="2700000" algn="tl">
                    <a:srgbClr val="000000"/>
                  </a:outerShdw>
                </a:effectLst>
                <a:latin typeface="宋体" pitchFamily="2" charset="-122"/>
                <a:ea typeface="宋体" pitchFamily="2" charset="-122"/>
              </a:rPr>
              <a:t>  11111010  (-</a:t>
            </a:r>
            <a:r>
              <a:rPr lang="en-US" altLang="zh-CN" sz="2800" dirty="0" smtClean="0">
                <a:effectLst>
                  <a:outerShdw blurRad="38100" dist="38100" dir="2700000" algn="tl">
                    <a:srgbClr val="000000"/>
                  </a:outerShdw>
                </a:effectLst>
                <a:latin typeface="宋体" pitchFamily="2" charset="-122"/>
                <a:ea typeface="宋体" pitchFamily="2" charset="-122"/>
              </a:rPr>
              <a:t>6</a:t>
            </a:r>
            <a:r>
              <a:rPr lang="zh-CN" altLang="en-US" sz="2800" dirty="0" smtClean="0">
                <a:effectLst>
                  <a:outerShdw blurRad="38100" dist="38100" dir="2700000" algn="tl">
                    <a:srgbClr val="000000"/>
                  </a:outerShdw>
                </a:effectLst>
                <a:latin typeface="宋体" pitchFamily="2" charset="-122"/>
                <a:ea typeface="宋体" pitchFamily="2" charset="-122"/>
              </a:rPr>
              <a:t>的补码</a:t>
            </a:r>
            <a:r>
              <a:rPr lang="en-US" altLang="zh-CN" sz="2800" dirty="0" smtClean="0">
                <a:effectLst>
                  <a:outerShdw blurRad="38100" dist="38100" dir="2700000" algn="tl">
                    <a:srgbClr val="000000"/>
                  </a:outerShdw>
                </a:effectLst>
                <a:latin typeface="宋体" pitchFamily="2" charset="-122"/>
                <a:ea typeface="宋体" pitchFamily="2" charset="-122"/>
              </a:rPr>
              <a:t>)</a:t>
            </a:r>
            <a:endParaRPr lang="en-US" altLang="zh-CN" sz="2800" dirty="0">
              <a:effectLst>
                <a:outerShdw blurRad="38100" dist="38100" dir="2700000" algn="tl">
                  <a:srgbClr val="000000"/>
                </a:outerShdw>
              </a:effectLst>
              <a:latin typeface="宋体" pitchFamily="2" charset="-122"/>
              <a:ea typeface="宋体" pitchFamily="2" charset="-122"/>
            </a:endParaRPr>
          </a:p>
        </p:txBody>
      </p:sp>
      <p:sp>
        <p:nvSpPr>
          <p:cNvPr id="25606" name="Line 6"/>
          <p:cNvSpPr>
            <a:spLocks noChangeShapeType="1"/>
          </p:cNvSpPr>
          <p:nvPr/>
        </p:nvSpPr>
        <p:spPr bwMode="auto">
          <a:xfrm>
            <a:off x="5005388" y="4005064"/>
            <a:ext cx="23034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6974119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507288" cy="4853136"/>
          </a:xfrm>
        </p:spPr>
        <p:txBody>
          <a:bodyPr>
            <a:normAutofit fontScale="92500"/>
          </a:bodyPr>
          <a:lstStyle/>
          <a:p>
            <a:pPr marL="358775" lvl="1" indent="-352425" defTabSz="893763" eaLnBrk="1" hangingPunct="1">
              <a:buFontTx/>
              <a:buNone/>
              <a:defRPr/>
            </a:pPr>
            <a:r>
              <a:rPr lang="en-US" altLang="zh-CN" dirty="0" err="1" smtClean="0"/>
              <a:t>int</a:t>
            </a:r>
            <a:r>
              <a:rPr lang="en-US" altLang="zh-CN" dirty="0" smtClean="0"/>
              <a:t> </a:t>
            </a:r>
            <a:r>
              <a:rPr lang="en-US" altLang="zh-CN" dirty="0" err="1"/>
              <a:t>i</a:t>
            </a:r>
            <a:r>
              <a:rPr lang="en-US" altLang="zh-CN" dirty="0"/>
              <a:t>=2147483647;  </a:t>
            </a:r>
            <a:endParaRPr lang="zh-CN" altLang="en-US" dirty="0"/>
          </a:p>
          <a:p>
            <a:pPr marL="358775" lvl="1" indent="-352425" defTabSz="893763" eaLnBrk="1" hangingPunct="1">
              <a:buFontTx/>
              <a:buNone/>
              <a:defRPr/>
            </a:pPr>
            <a:r>
              <a:rPr lang="en-US" altLang="zh-CN" dirty="0" err="1"/>
              <a:t>int</a:t>
            </a:r>
            <a:r>
              <a:rPr lang="en-US" altLang="zh-CN" dirty="0"/>
              <a:t> j=10;</a:t>
            </a:r>
          </a:p>
          <a:p>
            <a:pPr marL="358775" lvl="1" indent="-352425" defTabSz="893763" eaLnBrk="1" hangingPunct="1">
              <a:buFontTx/>
              <a:buNone/>
              <a:defRPr/>
            </a:pPr>
            <a:r>
              <a:rPr lang="en-US" altLang="zh-CN" dirty="0" err="1"/>
              <a:t>cout</a:t>
            </a:r>
            <a:r>
              <a:rPr lang="en-US" altLang="zh-CN" dirty="0"/>
              <a:t> &lt;&lt; </a:t>
            </a:r>
            <a:r>
              <a:rPr lang="en-US" altLang="zh-CN" dirty="0" err="1"/>
              <a:t>i+j</a:t>
            </a:r>
            <a:r>
              <a:rPr lang="en-US" altLang="zh-CN" dirty="0"/>
              <a:t>; //</a:t>
            </a:r>
            <a:r>
              <a:rPr lang="zh-CN" altLang="en-US" dirty="0"/>
              <a:t>结果：</a:t>
            </a:r>
            <a:r>
              <a:rPr lang="en-US" altLang="zh-CN" dirty="0"/>
              <a:t>-2147483639</a:t>
            </a:r>
            <a:r>
              <a:rPr lang="zh-CN" altLang="en-US" dirty="0"/>
              <a:t>，为什么？</a:t>
            </a:r>
            <a:endParaRPr lang="en-US" altLang="zh-CN" dirty="0"/>
          </a:p>
          <a:p>
            <a:pPr marL="6350" lvl="1" indent="0" defTabSz="893763" eaLnBrk="1" hangingPunct="1">
              <a:buNone/>
              <a:defRPr/>
            </a:pPr>
            <a:endParaRPr lang="en-US" altLang="zh-CN" dirty="0" smtClean="0">
              <a:latin typeface="+mn-ea"/>
            </a:endParaRPr>
          </a:p>
          <a:p>
            <a:pPr marL="358775" lvl="1" indent="-352425" defTabSz="893763" eaLnBrk="1" hangingPunct="1">
              <a:buFontTx/>
              <a:buNone/>
              <a:defRPr/>
            </a:pPr>
            <a:r>
              <a:rPr lang="en-US" altLang="zh-CN" dirty="0" smtClean="0">
                <a:latin typeface="+mn-ea"/>
              </a:rPr>
              <a:t> (2147483647)</a:t>
            </a:r>
            <a:r>
              <a:rPr lang="en-US" altLang="zh-CN" baseline="-25000" dirty="0" smtClean="0">
                <a:latin typeface="+mn-ea"/>
              </a:rPr>
              <a:t>10</a:t>
            </a:r>
            <a:r>
              <a:rPr lang="en-US" altLang="zh-CN" dirty="0" smtClean="0">
                <a:latin typeface="+mn-ea"/>
              </a:rPr>
              <a:t> = (01........1)</a:t>
            </a:r>
            <a:r>
              <a:rPr lang="en-US" altLang="zh-CN" baseline="-25000" dirty="0" smtClean="0">
                <a:latin typeface="+mn-ea"/>
              </a:rPr>
              <a:t>2</a:t>
            </a:r>
            <a:endParaRPr lang="zh-CN" altLang="en-US" dirty="0">
              <a:latin typeface="+mn-ea"/>
            </a:endParaRPr>
          </a:p>
          <a:p>
            <a:pPr marL="358775" lvl="1" indent="-352425" defTabSz="893763" eaLnBrk="1" hangingPunct="1">
              <a:buFontTx/>
              <a:buNone/>
              <a:defRPr/>
            </a:pPr>
            <a:r>
              <a:rPr lang="en-US" altLang="zh-CN" dirty="0" smtClean="0">
                <a:latin typeface="+mn-ea"/>
              </a:rPr>
              <a:t>         (10)</a:t>
            </a:r>
            <a:r>
              <a:rPr lang="en-US" altLang="zh-CN" baseline="-25000" dirty="0" smtClean="0">
                <a:latin typeface="+mn-ea"/>
              </a:rPr>
              <a:t>10</a:t>
            </a:r>
            <a:r>
              <a:rPr lang="en-US" altLang="zh-CN" dirty="0" smtClean="0">
                <a:latin typeface="+mn-ea"/>
              </a:rPr>
              <a:t> = (00....01010)</a:t>
            </a:r>
            <a:r>
              <a:rPr lang="en-US" altLang="zh-CN" baseline="-25000" dirty="0" smtClean="0">
                <a:latin typeface="+mn-ea"/>
              </a:rPr>
              <a:t>2    </a:t>
            </a:r>
            <a:r>
              <a:rPr lang="en-US" altLang="zh-CN" dirty="0"/>
              <a:t>+</a:t>
            </a:r>
          </a:p>
          <a:p>
            <a:pPr marL="358775" lvl="1" indent="-352425" defTabSz="893763" eaLnBrk="1" hangingPunct="1">
              <a:buFontTx/>
              <a:buNone/>
              <a:defRPr/>
            </a:pPr>
            <a:r>
              <a:rPr lang="en-US" altLang="zh-CN" smtClean="0">
                <a:latin typeface="+mn-ea"/>
              </a:rPr>
              <a:t>             </a:t>
            </a:r>
            <a:r>
              <a:rPr lang="en-US" altLang="zh-CN" baseline="-25000" smtClean="0">
                <a:latin typeface="+mn-ea"/>
              </a:rPr>
              <a:t>  </a:t>
            </a:r>
            <a:r>
              <a:rPr lang="en-US" altLang="zh-CN" smtClean="0">
                <a:latin typeface="+mn-ea"/>
              </a:rPr>
              <a:t>   </a:t>
            </a:r>
            <a:r>
              <a:rPr lang="en-US" altLang="zh-CN" dirty="0" smtClean="0">
                <a:latin typeface="+mn-ea"/>
              </a:rPr>
              <a:t>(10....01001)</a:t>
            </a:r>
            <a:r>
              <a:rPr lang="en-US" altLang="zh-CN" baseline="-25000" dirty="0" smtClean="0">
                <a:latin typeface="+mn-ea"/>
              </a:rPr>
              <a:t>2  </a:t>
            </a:r>
            <a:r>
              <a:rPr lang="en-US" altLang="zh-CN" dirty="0" smtClean="0">
                <a:latin typeface="+mn-ea"/>
              </a:rPr>
              <a:t>= (-2147483639)</a:t>
            </a:r>
            <a:r>
              <a:rPr lang="en-US" altLang="zh-CN" baseline="-25000" dirty="0" smtClean="0">
                <a:latin typeface="+mn-ea"/>
              </a:rPr>
              <a:t>10</a:t>
            </a:r>
            <a:endParaRPr lang="en-US" altLang="zh-CN" dirty="0" smtClean="0">
              <a:latin typeface="+mn-ea"/>
            </a:endParaRPr>
          </a:p>
          <a:p>
            <a:pPr marL="463550" lvl="1" indent="-457200" defTabSz="893763" eaLnBrk="1" hangingPunct="1">
              <a:defRPr/>
            </a:pPr>
            <a:endParaRPr lang="en-US" altLang="zh-CN" dirty="0" smtClean="0"/>
          </a:p>
          <a:p>
            <a:pPr marL="463550" lvl="1" indent="-457200" defTabSz="893763" eaLnBrk="1" hangingPunct="1">
              <a:defRPr/>
            </a:pPr>
            <a:r>
              <a:rPr lang="en-US" altLang="zh-CN" dirty="0" err="1" smtClean="0"/>
              <a:t>i+j</a:t>
            </a:r>
            <a:r>
              <a:rPr lang="zh-CN" altLang="en-US" dirty="0" smtClean="0"/>
              <a:t>的结果超出了正整数的范围！</a:t>
            </a:r>
            <a:endParaRPr lang="en-US" altLang="zh-CN" dirty="0" smtClean="0"/>
          </a:p>
          <a:p>
            <a:pPr marL="463550" lvl="1" indent="-457200" defTabSz="893763" eaLnBrk="1" hangingPunct="1">
              <a:defRPr/>
            </a:pPr>
            <a:r>
              <a:rPr lang="zh-CN" altLang="en-US" dirty="0" smtClean="0">
                <a:solidFill>
                  <a:srgbClr val="FFC000"/>
                </a:solidFill>
              </a:rPr>
              <a:t>怎么解决？</a:t>
            </a:r>
            <a:endParaRPr lang="en-US" altLang="zh-CN" dirty="0">
              <a:solidFill>
                <a:srgbClr val="FFC000"/>
              </a:solidFill>
            </a:endParaRPr>
          </a:p>
          <a:p>
            <a:endParaRPr lang="zh-CN" altLang="en-US" dirty="0"/>
          </a:p>
        </p:txBody>
      </p:sp>
      <p:cxnSp>
        <p:nvCxnSpPr>
          <p:cNvPr id="5" name="直接连接符 4"/>
          <p:cNvCxnSpPr/>
          <p:nvPr/>
        </p:nvCxnSpPr>
        <p:spPr>
          <a:xfrm>
            <a:off x="3563888" y="4437112"/>
            <a:ext cx="33123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94831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684213" y="85725"/>
            <a:ext cx="7772400" cy="895350"/>
          </a:xfrm>
        </p:spPr>
        <p:txBody>
          <a:bodyPr/>
          <a:lstStyle/>
          <a:p>
            <a:pPr eaLnBrk="1" hangingPunct="1">
              <a:defRPr/>
            </a:pPr>
            <a:r>
              <a:rPr lang="zh-CN" altLang="en-US" dirty="0" smtClean="0"/>
              <a:t>实数的机内表示</a:t>
            </a:r>
          </a:p>
        </p:txBody>
      </p:sp>
      <p:sp>
        <p:nvSpPr>
          <p:cNvPr id="287747" name="Rectangle 3"/>
          <p:cNvSpPr>
            <a:spLocks noGrp="1" noChangeArrowheads="1"/>
          </p:cNvSpPr>
          <p:nvPr>
            <p:ph type="body" idx="1"/>
          </p:nvPr>
        </p:nvSpPr>
        <p:spPr>
          <a:xfrm>
            <a:off x="179388" y="1268413"/>
            <a:ext cx="8820150" cy="5445125"/>
          </a:xfrm>
        </p:spPr>
        <p:txBody>
          <a:bodyPr>
            <a:normAutofit fontScale="85000" lnSpcReduction="20000"/>
          </a:bodyPr>
          <a:lstStyle/>
          <a:p>
            <a:pPr marL="354013" indent="-354013" eaLnBrk="1" hangingPunct="1">
              <a:lnSpc>
                <a:spcPct val="120000"/>
              </a:lnSpc>
              <a:defRPr/>
            </a:pPr>
            <a:r>
              <a:rPr lang="zh-CN" altLang="en-US" dirty="0" smtClean="0"/>
              <a:t>在计算机内部，</a:t>
            </a:r>
            <a:r>
              <a:rPr lang="en-US" altLang="zh-CN" dirty="0" smtClean="0"/>
              <a:t>C++</a:t>
            </a:r>
            <a:r>
              <a:rPr lang="zh-CN" altLang="en-US" dirty="0" smtClean="0"/>
              <a:t>的实数采用了科学记数法来表示：</a:t>
            </a:r>
          </a:p>
          <a:p>
            <a:pPr marL="354013" indent="-354013" eaLnBrk="1" hangingPunct="1">
              <a:buFont typeface="Wingdings" pitchFamily="2" charset="2"/>
              <a:buNone/>
              <a:defRPr/>
            </a:pPr>
            <a:r>
              <a:rPr lang="zh-CN" altLang="en-US" dirty="0" smtClean="0"/>
              <a:t>		</a:t>
            </a:r>
            <a:r>
              <a:rPr lang="en-US" altLang="zh-CN" sz="2300" dirty="0" smtClean="0"/>
              <a:t>±</a:t>
            </a:r>
            <a:r>
              <a:rPr lang="en-US" altLang="zh-CN" dirty="0" smtClean="0"/>
              <a:t>a</a:t>
            </a:r>
            <a:r>
              <a:rPr lang="en-GB" altLang="zh-CN" sz="2300" dirty="0" smtClean="0"/>
              <a:t>×</a:t>
            </a:r>
            <a:r>
              <a:rPr lang="en-US" altLang="zh-CN" dirty="0" smtClean="0"/>
              <a:t>2</a:t>
            </a:r>
            <a:r>
              <a:rPr lang="en-US" altLang="zh-CN" baseline="30000" dirty="0" smtClean="0"/>
              <a:t>b</a:t>
            </a:r>
            <a:endParaRPr lang="en-US" altLang="zh-CN" dirty="0" smtClean="0"/>
          </a:p>
          <a:p>
            <a:pPr marL="904875" lvl="1" indent="-371475" eaLnBrk="1" hangingPunct="1">
              <a:lnSpc>
                <a:spcPct val="120000"/>
              </a:lnSpc>
              <a:defRPr/>
            </a:pPr>
            <a:r>
              <a:rPr lang="en-US" altLang="zh-CN" dirty="0" smtClean="0"/>
              <a:t>a</a:t>
            </a:r>
            <a:r>
              <a:rPr lang="zh-CN" altLang="en-US" dirty="0"/>
              <a:t>是一个二进制小数</a:t>
            </a:r>
            <a:r>
              <a:rPr lang="zh-CN" altLang="en-US" dirty="0" smtClean="0"/>
              <a:t>，称为</a:t>
            </a:r>
            <a:r>
              <a:rPr lang="zh-CN" altLang="en-US" dirty="0" smtClean="0">
                <a:solidFill>
                  <a:srgbClr val="FFCC66"/>
                </a:solidFill>
              </a:rPr>
              <a:t>尾数</a:t>
            </a:r>
            <a:r>
              <a:rPr lang="en-US" altLang="zh-CN" dirty="0" smtClean="0"/>
              <a:t>(Mantissa)</a:t>
            </a:r>
            <a:r>
              <a:rPr lang="zh-CN" altLang="en-US" dirty="0" smtClean="0"/>
              <a:t>；</a:t>
            </a:r>
            <a:r>
              <a:rPr lang="en-US" altLang="zh-CN" dirty="0" smtClean="0"/>
              <a:t>b</a:t>
            </a:r>
            <a:r>
              <a:rPr lang="zh-CN" altLang="en-US" dirty="0"/>
              <a:t>是一个二进制整数</a:t>
            </a:r>
            <a:r>
              <a:rPr lang="zh-CN" altLang="en-US" dirty="0" smtClean="0"/>
              <a:t>，称为</a:t>
            </a:r>
            <a:r>
              <a:rPr lang="zh-CN" altLang="en-US" dirty="0" smtClean="0">
                <a:solidFill>
                  <a:srgbClr val="FFC000"/>
                </a:solidFill>
              </a:rPr>
              <a:t>阶码</a:t>
            </a:r>
            <a:r>
              <a:rPr lang="zh-CN" altLang="en-US" dirty="0" smtClean="0"/>
              <a:t>或</a:t>
            </a:r>
            <a:r>
              <a:rPr lang="zh-CN" altLang="en-US" dirty="0" smtClean="0">
                <a:solidFill>
                  <a:srgbClr val="FFCC66"/>
                </a:solidFill>
              </a:rPr>
              <a:t>指数</a:t>
            </a:r>
            <a:r>
              <a:rPr lang="en-US" altLang="zh-CN" dirty="0" smtClean="0"/>
              <a:t>(Exponent)</a:t>
            </a:r>
            <a:r>
              <a:rPr lang="zh-CN" altLang="en-US" dirty="0" smtClean="0"/>
              <a:t> 。</a:t>
            </a:r>
          </a:p>
          <a:p>
            <a:pPr marL="904875" lvl="1" indent="-371475" eaLnBrk="1" hangingPunct="1">
              <a:lnSpc>
                <a:spcPct val="120000"/>
              </a:lnSpc>
              <a:defRPr/>
            </a:pPr>
            <a:r>
              <a:rPr lang="zh-CN" altLang="en-US" dirty="0"/>
              <a:t>计算机</a:t>
            </a:r>
            <a:r>
              <a:rPr lang="zh-CN" altLang="en-US" dirty="0" smtClean="0"/>
              <a:t>内部只存储</a:t>
            </a:r>
            <a:r>
              <a:rPr lang="zh-CN" altLang="en-US" dirty="0" smtClean="0">
                <a:solidFill>
                  <a:srgbClr val="FFC000"/>
                </a:solidFill>
              </a:rPr>
              <a:t>符号</a:t>
            </a:r>
            <a:r>
              <a:rPr lang="zh-CN" altLang="en-US" dirty="0" smtClean="0"/>
              <a:t>以及</a:t>
            </a:r>
            <a:r>
              <a:rPr lang="en-US" altLang="zh-CN" dirty="0" smtClean="0">
                <a:solidFill>
                  <a:srgbClr val="FFC000"/>
                </a:solidFill>
              </a:rPr>
              <a:t>a</a:t>
            </a:r>
            <a:r>
              <a:rPr lang="zh-CN" altLang="en-US" dirty="0"/>
              <a:t>和</a:t>
            </a:r>
            <a:r>
              <a:rPr lang="en-US" altLang="zh-CN" dirty="0" smtClean="0">
                <a:solidFill>
                  <a:srgbClr val="FFC000"/>
                </a:solidFill>
              </a:rPr>
              <a:t>b</a:t>
            </a:r>
            <a:r>
              <a:rPr lang="zh-CN" altLang="en-US" dirty="0" smtClean="0"/>
              <a:t>，并且</a:t>
            </a:r>
            <a:r>
              <a:rPr lang="en-US" altLang="zh-CN" dirty="0" smtClean="0"/>
              <a:t>a</a:t>
            </a:r>
            <a:r>
              <a:rPr lang="zh-CN" altLang="en-US" dirty="0" smtClean="0"/>
              <a:t>和</a:t>
            </a:r>
            <a:r>
              <a:rPr lang="en-US" altLang="zh-CN" dirty="0" smtClean="0"/>
              <a:t>b</a:t>
            </a:r>
            <a:r>
              <a:rPr lang="zh-CN" altLang="en-US" dirty="0" smtClean="0"/>
              <a:t>具有</a:t>
            </a:r>
            <a:r>
              <a:rPr lang="zh-CN" altLang="en-US" dirty="0" smtClean="0">
                <a:solidFill>
                  <a:srgbClr val="FFC000"/>
                </a:solidFill>
              </a:rPr>
              <a:t>固定长度</a:t>
            </a:r>
            <a:r>
              <a:rPr lang="zh-CN" altLang="en-US" dirty="0" smtClean="0"/>
              <a:t>。</a:t>
            </a:r>
            <a:endParaRPr lang="en-US" altLang="zh-CN" dirty="0" smtClean="0"/>
          </a:p>
          <a:p>
            <a:pPr marL="904875" lvl="1" indent="-371475" eaLnBrk="1" hangingPunct="1">
              <a:lnSpc>
                <a:spcPct val="120000"/>
              </a:lnSpc>
              <a:defRPr/>
            </a:pPr>
            <a:r>
              <a:rPr lang="zh-CN" altLang="en-US" dirty="0" smtClean="0"/>
              <a:t>在存储实数前首先需要对其进行</a:t>
            </a:r>
            <a:r>
              <a:rPr lang="zh-CN" altLang="en-US" dirty="0" smtClean="0">
                <a:solidFill>
                  <a:schemeClr val="folHlink"/>
                </a:solidFill>
              </a:rPr>
              <a:t>规格化</a:t>
            </a:r>
            <a:r>
              <a:rPr lang="zh-CN" altLang="en-US" dirty="0" smtClean="0"/>
              <a:t>，即把尾数</a:t>
            </a:r>
            <a:r>
              <a:rPr lang="en-US" altLang="zh-CN" dirty="0" smtClean="0"/>
              <a:t>a</a:t>
            </a:r>
            <a:r>
              <a:rPr lang="zh-CN" altLang="en-US" dirty="0" smtClean="0"/>
              <a:t>调整为</a:t>
            </a:r>
            <a:r>
              <a:rPr lang="en-US" altLang="zh-CN" dirty="0" smtClean="0"/>
              <a:t>1.xxx...</a:t>
            </a:r>
            <a:r>
              <a:rPr lang="zh-CN" altLang="en-US" dirty="0" smtClean="0"/>
              <a:t>形式，其中的整数位“</a:t>
            </a:r>
            <a:r>
              <a:rPr lang="en-US" altLang="zh-CN" dirty="0" smtClean="0"/>
              <a:t>1”</a:t>
            </a:r>
            <a:r>
              <a:rPr lang="zh-CN" altLang="en-US" dirty="0" smtClean="0"/>
              <a:t>和小数点不存储。</a:t>
            </a:r>
            <a:endParaRPr lang="en-US" altLang="zh-CN" dirty="0" smtClean="0"/>
          </a:p>
          <a:p>
            <a:pPr marL="371475" indent="-371475" eaLnBrk="1" hangingPunct="1">
              <a:defRPr/>
            </a:pPr>
            <a:r>
              <a:rPr lang="zh-CN" altLang="en-US" dirty="0" smtClean="0"/>
              <a:t>例如，对于十进制实数</a:t>
            </a:r>
            <a:r>
              <a:rPr lang="en-US" altLang="zh-CN" dirty="0" smtClean="0"/>
              <a:t>12.5</a:t>
            </a:r>
            <a:r>
              <a:rPr lang="zh-CN" altLang="en-US" dirty="0" smtClean="0"/>
              <a:t>，</a:t>
            </a:r>
          </a:p>
          <a:p>
            <a:pPr marL="898525" lvl="1" indent="-358775" eaLnBrk="1" hangingPunct="1">
              <a:defRPr/>
            </a:pPr>
            <a:r>
              <a:rPr lang="zh-CN" altLang="en-US" dirty="0" smtClean="0"/>
              <a:t>规格化：</a:t>
            </a:r>
          </a:p>
          <a:p>
            <a:pPr marL="898525" lvl="2" indent="-358775" eaLnBrk="1" hangingPunct="1">
              <a:buFont typeface="Wingdings" pitchFamily="2" charset="2"/>
              <a:buNone/>
              <a:defRPr/>
            </a:pPr>
            <a:r>
              <a:rPr lang="zh-CN" altLang="en-US" dirty="0" smtClean="0"/>
              <a:t>	</a:t>
            </a:r>
            <a:r>
              <a:rPr lang="en-US" altLang="zh-CN" dirty="0"/>
              <a:t>(</a:t>
            </a:r>
            <a:r>
              <a:rPr lang="en-US" altLang="zh-CN" dirty="0" smtClean="0"/>
              <a:t>12.5)</a:t>
            </a:r>
            <a:r>
              <a:rPr lang="en-US" altLang="zh-CN" baseline="-25000" dirty="0"/>
              <a:t>10</a:t>
            </a:r>
            <a:r>
              <a:rPr lang="en-US" altLang="zh-CN" dirty="0" smtClean="0"/>
              <a:t> = (1100.1)</a:t>
            </a:r>
            <a:r>
              <a:rPr lang="en-US" altLang="zh-CN" baseline="-25000" dirty="0" smtClean="0"/>
              <a:t>2</a:t>
            </a:r>
            <a:r>
              <a:rPr lang="en-US" altLang="zh-CN" dirty="0" smtClean="0"/>
              <a:t> = (1.</a:t>
            </a:r>
            <a:r>
              <a:rPr lang="en-US" altLang="zh-CN" dirty="0" smtClean="0">
                <a:solidFill>
                  <a:schemeClr val="folHlink"/>
                </a:solidFill>
              </a:rPr>
              <a:t>1001</a:t>
            </a:r>
            <a:r>
              <a:rPr lang="en-US" altLang="zh-CN" dirty="0" smtClean="0"/>
              <a:t>)</a:t>
            </a:r>
            <a:r>
              <a:rPr lang="en-US" altLang="zh-CN" baseline="-25000" dirty="0" smtClean="0"/>
              <a:t>2</a:t>
            </a:r>
            <a:r>
              <a:rPr lang="en-US" altLang="zh-CN" dirty="0" smtClean="0"/>
              <a:t>×2</a:t>
            </a:r>
            <a:r>
              <a:rPr lang="en-US" altLang="zh-CN" baseline="30000" dirty="0" smtClean="0">
                <a:solidFill>
                  <a:srgbClr val="FFC000"/>
                </a:solidFill>
              </a:rPr>
              <a:t>3</a:t>
            </a:r>
            <a:r>
              <a:rPr lang="en-US" altLang="zh-CN" dirty="0" smtClean="0"/>
              <a:t> </a:t>
            </a:r>
          </a:p>
          <a:p>
            <a:pPr marL="898525" lvl="1" indent="-358775" eaLnBrk="1" hangingPunct="1">
              <a:lnSpc>
                <a:spcPct val="120000"/>
              </a:lnSpc>
              <a:defRPr/>
            </a:pPr>
            <a:r>
              <a:rPr lang="zh-CN" altLang="en-US" dirty="0" smtClean="0"/>
              <a:t>存储的是：</a:t>
            </a:r>
            <a:r>
              <a:rPr lang="en-US" altLang="zh-CN" dirty="0" smtClean="0"/>
              <a:t>0</a:t>
            </a:r>
            <a:r>
              <a:rPr lang="zh-CN" altLang="en-US" dirty="0" smtClean="0"/>
              <a:t>（符号）、</a:t>
            </a:r>
            <a:r>
              <a:rPr lang="en-US" altLang="zh-CN" dirty="0" smtClean="0"/>
              <a:t>1001</a:t>
            </a:r>
            <a:r>
              <a:rPr lang="zh-CN" altLang="en-US" dirty="0" smtClean="0"/>
              <a:t>（尾数）和</a:t>
            </a:r>
            <a:r>
              <a:rPr lang="en-US" altLang="zh-CN" dirty="0" smtClean="0"/>
              <a:t>3</a:t>
            </a:r>
            <a:r>
              <a:rPr lang="zh-CN" altLang="en-US" dirty="0" smtClean="0"/>
              <a:t>（指数，存储时将转化成某种二进制形式）三个部分（参见教材附录</a:t>
            </a:r>
            <a:r>
              <a:rPr lang="en-US" altLang="zh-CN" dirty="0" smtClean="0"/>
              <a:t>B</a:t>
            </a:r>
            <a:r>
              <a:rPr lang="zh-CN" altLang="en-US" dirty="0" smtClean="0"/>
              <a:t>）</a:t>
            </a:r>
            <a:endParaRPr lang="en-US" altLang="zh-CN" dirty="0" smtClean="0"/>
          </a:p>
        </p:txBody>
      </p:sp>
    </p:spTree>
    <p:extLst>
      <p:ext uri="{BB962C8B-B14F-4D97-AF65-F5344CB8AC3E}">
        <p14:creationId xmlns:p14="http://schemas.microsoft.com/office/powerpoint/2010/main" val="8386821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lstStyle/>
          <a:p>
            <a:pPr>
              <a:defRPr/>
            </a:pPr>
            <a:r>
              <a:rPr lang="zh-CN" altLang="en-US" dirty="0" smtClean="0"/>
              <a:t>在实数的这种表示中，小数点的位置并不表示它的实际位置，其真正位置是在“浮动”着的，要由尾数和指数共同来决定，因此</a:t>
            </a:r>
            <a:r>
              <a:rPr lang="zh-CN" altLang="en-US" dirty="0"/>
              <a:t>，实数的这种</a:t>
            </a:r>
            <a:r>
              <a:rPr lang="zh-CN" altLang="en-US" dirty="0" smtClean="0"/>
              <a:t>表示称作为浮点表示。</a:t>
            </a:r>
            <a:endParaRPr lang="en-US" altLang="zh-CN" dirty="0" smtClean="0"/>
          </a:p>
          <a:p>
            <a:pPr>
              <a:defRPr/>
            </a:pPr>
            <a:r>
              <a:rPr lang="en-US" altLang="zh-CN" dirty="0" smtClean="0"/>
              <a:t>CPU</a:t>
            </a:r>
            <a:r>
              <a:rPr lang="zh-CN" altLang="en-US" dirty="0" smtClean="0"/>
              <a:t>的实数运算指令一般是针对实数的浮点表示来设计的！</a:t>
            </a:r>
            <a:endParaRPr lang="en-US" altLang="zh-CN" dirty="0" smtClean="0"/>
          </a:p>
          <a:p>
            <a:pPr>
              <a:defRPr/>
            </a:pPr>
            <a:r>
              <a:rPr lang="en-US" altLang="zh-CN" dirty="0"/>
              <a:t>C++</a:t>
            </a:r>
            <a:r>
              <a:rPr lang="zh-CN" altLang="en-US" dirty="0" smtClean="0"/>
              <a:t>的实数类型</a:t>
            </a:r>
            <a:r>
              <a:rPr lang="zh-CN" altLang="en-US" dirty="0"/>
              <a:t>在计算机内部</a:t>
            </a:r>
            <a:r>
              <a:rPr lang="zh-CN" altLang="en-US" dirty="0" smtClean="0"/>
              <a:t>采用浮点表示！</a:t>
            </a:r>
            <a:endParaRPr lang="zh-CN" altLang="en-US" dirty="0"/>
          </a:p>
          <a:p>
            <a:pPr>
              <a:defRPr/>
            </a:pPr>
            <a:endParaRPr lang="zh-CN" altLang="en-US" dirty="0"/>
          </a:p>
        </p:txBody>
      </p:sp>
    </p:spTree>
    <p:extLst>
      <p:ext uri="{BB962C8B-B14F-4D97-AF65-F5344CB8AC3E}">
        <p14:creationId xmlns:p14="http://schemas.microsoft.com/office/powerpoint/2010/main" val="1709817890"/>
      </p:ext>
    </p:extLst>
  </p:cSld>
  <p:clrMapOvr>
    <a:masterClrMapping/>
  </p:clrMapOvr>
  <p:timing>
    <p:tnLst>
      <p:par>
        <p:cTn id="1" dur="indefinite" restart="never" nodeType="tmRoot"/>
      </p:par>
    </p:tnLst>
  </p:timing>
</p:sld>
</file>

<file path=ppt/theme/theme1.xml><?xml version="1.0" encoding="utf-8"?>
<a:theme xmlns:a="http://schemas.openxmlformats.org/drawingml/2006/main" name="Globe">
  <a:themeElements>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Globe</Template>
  <TotalTime>23562</TotalTime>
  <Words>3916</Words>
  <Application>Microsoft Office PowerPoint</Application>
  <PresentationFormat>全屏显示(4:3)</PresentationFormat>
  <Paragraphs>337</Paragraphs>
  <Slides>36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36</vt:i4>
      </vt:variant>
    </vt:vector>
  </HeadingPairs>
  <TitlesOfParts>
    <vt:vector size="41" baseType="lpstr">
      <vt:lpstr>宋体</vt:lpstr>
      <vt:lpstr>Arial</vt:lpstr>
      <vt:lpstr>Verdana</vt:lpstr>
      <vt:lpstr>Wingdings</vt:lpstr>
      <vt:lpstr>Globe</vt:lpstr>
      <vt:lpstr>四、 简单数据的描述 −−基本数据类型和表达式</vt:lpstr>
      <vt:lpstr>主要内容</vt:lpstr>
      <vt:lpstr>整数运算的溢出和 实数的近似表示</vt:lpstr>
      <vt:lpstr>整数的机内表示</vt:lpstr>
      <vt:lpstr>PowerPoint 演示文稿</vt:lpstr>
      <vt:lpstr>PowerPoint 演示文稿</vt:lpstr>
      <vt:lpstr>PowerPoint 演示文稿</vt:lpstr>
      <vt:lpstr>实数的机内表示</vt:lpstr>
      <vt:lpstr>PowerPoint 演示文稿</vt:lpstr>
      <vt:lpstr>PowerPoint 演示文稿</vt:lpstr>
      <vt:lpstr>实数的“等于”与“不等于”比较</vt:lpstr>
      <vt:lpstr>位操作</vt:lpstr>
      <vt:lpstr>逻辑位操作</vt:lpstr>
      <vt:lpstr>PowerPoint 演示文稿</vt:lpstr>
      <vt:lpstr>移位操作</vt:lpstr>
      <vt:lpstr>PowerPoint 演示文稿</vt:lpstr>
      <vt:lpstr>操作数的类型转换</vt:lpstr>
      <vt:lpstr>类型转换方式</vt:lpstr>
      <vt:lpstr>隐式转换</vt:lpstr>
      <vt:lpstr>常规算术转换规则 (usual arithmetic conversions) </vt:lpstr>
      <vt:lpstr>整型提升转换 （integral promotions）</vt:lpstr>
      <vt:lpstr>常规算术转换规则（续） (usual arithmetic conversions) </vt:lpstr>
      <vt:lpstr>PowerPoint 演示文稿</vt:lpstr>
      <vt:lpstr>隐式转换--其它</vt:lpstr>
      <vt:lpstr>PowerPoint 演示文稿</vt:lpstr>
      <vt:lpstr>PowerPoint 演示文稿</vt:lpstr>
      <vt:lpstr>隐式转换的问题</vt:lpstr>
      <vt:lpstr>隐式转换的问题（续）</vt:lpstr>
      <vt:lpstr>显式转换（强制类型转换）</vt:lpstr>
      <vt:lpstr>表达式中的类型转换</vt:lpstr>
      <vt:lpstr>短路求值 (short-circuit evaluation) </vt:lpstr>
      <vt:lpstr>PowerPoint 演示文稿</vt:lpstr>
      <vt:lpstr>操作符的副作用</vt:lpstr>
      <vt:lpstr>带副作用操作符的表达式计算</vt:lpstr>
      <vt:lpstr>左值表达式和右值表达式</vt:lpstr>
      <vt:lpstr>PowerPoint 演示文稿</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Chen Jiajun</dc:creator>
  <cp:lastModifiedBy>Chen Jiajun</cp:lastModifiedBy>
  <cp:revision>310</cp:revision>
  <dcterms:created xsi:type="dcterms:W3CDTF">2004-11-30T12:48:42Z</dcterms:created>
  <dcterms:modified xsi:type="dcterms:W3CDTF">2022-10-19T13:17:33Z</dcterms:modified>
</cp:coreProperties>
</file>