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7" r:id="rId2"/>
    <p:sldId id="258" r:id="rId3"/>
    <p:sldId id="332" r:id="rId4"/>
    <p:sldId id="460" r:id="rId5"/>
    <p:sldId id="478" r:id="rId6"/>
    <p:sldId id="324" r:id="rId7"/>
    <p:sldId id="330" r:id="rId8"/>
    <p:sldId id="259" r:id="rId9"/>
    <p:sldId id="486" r:id="rId10"/>
    <p:sldId id="472" r:id="rId11"/>
    <p:sldId id="331" r:id="rId12"/>
    <p:sldId id="369" r:id="rId13"/>
    <p:sldId id="370" r:id="rId14"/>
    <p:sldId id="268" r:id="rId15"/>
    <p:sldId id="293" r:id="rId16"/>
    <p:sldId id="371" r:id="rId17"/>
    <p:sldId id="485" r:id="rId18"/>
    <p:sldId id="290" r:id="rId19"/>
    <p:sldId id="461" r:id="rId20"/>
    <p:sldId id="452" r:id="rId21"/>
    <p:sldId id="482" r:id="rId22"/>
    <p:sldId id="483" r:id="rId23"/>
    <p:sldId id="484" r:id="rId24"/>
    <p:sldId id="273" r:id="rId25"/>
    <p:sldId id="325" r:id="rId26"/>
    <p:sldId id="294" r:id="rId27"/>
    <p:sldId id="295" r:id="rId28"/>
    <p:sldId id="260" r:id="rId29"/>
    <p:sldId id="302" r:id="rId30"/>
    <p:sldId id="473" r:id="rId31"/>
    <p:sldId id="475" r:id="rId32"/>
    <p:sldId id="449" r:id="rId33"/>
    <p:sldId id="477" r:id="rId34"/>
    <p:sldId id="453" r:id="rId35"/>
    <p:sldId id="450" r:id="rId36"/>
    <p:sldId id="470" r:id="rId37"/>
    <p:sldId id="471" r:id="rId38"/>
    <p:sldId id="462" r:id="rId39"/>
    <p:sldId id="454" r:id="rId40"/>
    <p:sldId id="458" r:id="rId41"/>
    <p:sldId id="455" r:id="rId42"/>
    <p:sldId id="457" r:id="rId43"/>
    <p:sldId id="480" r:id="rId44"/>
    <p:sldId id="479" r:id="rId45"/>
    <p:sldId id="481" r:id="rId46"/>
    <p:sldId id="465" r:id="rId47"/>
    <p:sldId id="466" r:id="rId48"/>
    <p:sldId id="467" r:id="rId49"/>
    <p:sldId id="468" r:id="rId50"/>
  </p:sldIdLst>
  <p:sldSz cx="9144000" cy="6858000" type="screen4x3"/>
  <p:notesSz cx="6858000" cy="9144000"/>
  <p:defaultTextStyle>
    <a:defPPr>
      <a:defRPr lang="zh-CN"/>
    </a:defPPr>
    <a:lvl1pPr algn="l" rtl="0" fontAlgn="base">
      <a:spcBef>
        <a:spcPct val="20000"/>
      </a:spcBef>
      <a:spcAft>
        <a:spcPct val="0"/>
      </a:spcAft>
      <a:buClr>
        <a:schemeClr val="tx1"/>
      </a:buClr>
      <a:defRPr sz="2400" b="1" kern="1200">
        <a:solidFill>
          <a:schemeClr val="folHlink"/>
        </a:solidFill>
        <a:latin typeface="Verdana" pitchFamily="34" charset="0"/>
        <a:ea typeface="宋体" charset="-122"/>
        <a:cs typeface="+mn-cs"/>
      </a:defRPr>
    </a:lvl1pPr>
    <a:lvl2pPr marL="457200" algn="l" rtl="0" fontAlgn="base">
      <a:spcBef>
        <a:spcPct val="20000"/>
      </a:spcBef>
      <a:spcAft>
        <a:spcPct val="0"/>
      </a:spcAft>
      <a:buClr>
        <a:schemeClr val="tx1"/>
      </a:buClr>
      <a:defRPr sz="2400" b="1" kern="1200">
        <a:solidFill>
          <a:schemeClr val="folHlink"/>
        </a:solidFill>
        <a:latin typeface="Verdana" pitchFamily="34" charset="0"/>
        <a:ea typeface="宋体" charset="-122"/>
        <a:cs typeface="+mn-cs"/>
      </a:defRPr>
    </a:lvl2pPr>
    <a:lvl3pPr marL="914400" algn="l" rtl="0" fontAlgn="base">
      <a:spcBef>
        <a:spcPct val="20000"/>
      </a:spcBef>
      <a:spcAft>
        <a:spcPct val="0"/>
      </a:spcAft>
      <a:buClr>
        <a:schemeClr val="tx1"/>
      </a:buClr>
      <a:defRPr sz="2400" b="1" kern="1200">
        <a:solidFill>
          <a:schemeClr val="folHlink"/>
        </a:solidFill>
        <a:latin typeface="Verdana" pitchFamily="34" charset="0"/>
        <a:ea typeface="宋体" charset="-122"/>
        <a:cs typeface="+mn-cs"/>
      </a:defRPr>
    </a:lvl3pPr>
    <a:lvl4pPr marL="1371600" algn="l" rtl="0" fontAlgn="base">
      <a:spcBef>
        <a:spcPct val="20000"/>
      </a:spcBef>
      <a:spcAft>
        <a:spcPct val="0"/>
      </a:spcAft>
      <a:buClr>
        <a:schemeClr val="tx1"/>
      </a:buClr>
      <a:defRPr sz="2400" b="1" kern="1200">
        <a:solidFill>
          <a:schemeClr val="folHlink"/>
        </a:solidFill>
        <a:latin typeface="Verdana" pitchFamily="34" charset="0"/>
        <a:ea typeface="宋体" charset="-122"/>
        <a:cs typeface="+mn-cs"/>
      </a:defRPr>
    </a:lvl4pPr>
    <a:lvl5pPr marL="1828800" algn="l" rtl="0" fontAlgn="base">
      <a:spcBef>
        <a:spcPct val="20000"/>
      </a:spcBef>
      <a:spcAft>
        <a:spcPct val="0"/>
      </a:spcAft>
      <a:buClr>
        <a:schemeClr val="tx1"/>
      </a:buClr>
      <a:defRPr sz="2400" b="1" kern="1200">
        <a:solidFill>
          <a:schemeClr val="folHlink"/>
        </a:solidFill>
        <a:latin typeface="Verdana" pitchFamily="34" charset="0"/>
        <a:ea typeface="宋体" charset="-122"/>
        <a:cs typeface="+mn-cs"/>
      </a:defRPr>
    </a:lvl5pPr>
    <a:lvl6pPr marL="2286000" algn="l" defTabSz="914400" rtl="0" eaLnBrk="1" latinLnBrk="0" hangingPunct="1">
      <a:defRPr sz="2400" b="1" kern="1200">
        <a:solidFill>
          <a:schemeClr val="folHlink"/>
        </a:solidFill>
        <a:latin typeface="Verdana" pitchFamily="34" charset="0"/>
        <a:ea typeface="宋体" charset="-122"/>
        <a:cs typeface="+mn-cs"/>
      </a:defRPr>
    </a:lvl6pPr>
    <a:lvl7pPr marL="2743200" algn="l" defTabSz="914400" rtl="0" eaLnBrk="1" latinLnBrk="0" hangingPunct="1">
      <a:defRPr sz="2400" b="1" kern="1200">
        <a:solidFill>
          <a:schemeClr val="folHlink"/>
        </a:solidFill>
        <a:latin typeface="Verdana" pitchFamily="34" charset="0"/>
        <a:ea typeface="宋体" charset="-122"/>
        <a:cs typeface="+mn-cs"/>
      </a:defRPr>
    </a:lvl7pPr>
    <a:lvl8pPr marL="3200400" algn="l" defTabSz="914400" rtl="0" eaLnBrk="1" latinLnBrk="0" hangingPunct="1">
      <a:defRPr sz="2400" b="1" kern="1200">
        <a:solidFill>
          <a:schemeClr val="folHlink"/>
        </a:solidFill>
        <a:latin typeface="Verdana" pitchFamily="34" charset="0"/>
        <a:ea typeface="宋体" charset="-122"/>
        <a:cs typeface="+mn-cs"/>
      </a:defRPr>
    </a:lvl8pPr>
    <a:lvl9pPr marL="3657600" algn="l" defTabSz="914400" rtl="0" eaLnBrk="1" latinLnBrk="0" hangingPunct="1">
      <a:defRPr sz="2400" b="1" kern="1200">
        <a:solidFill>
          <a:schemeClr val="folHlink"/>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99FF33"/>
    <a:srgbClr val="FF33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57" autoAdjust="0"/>
    <p:restoredTop sz="99158" autoAdjust="0"/>
  </p:normalViewPr>
  <p:slideViewPr>
    <p:cSldViewPr>
      <p:cViewPr varScale="1">
        <p:scale>
          <a:sx n="88" d="100"/>
          <a:sy n="88" d="100"/>
        </p:scale>
        <p:origin x="619"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77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8763" cy="6851650"/>
            <a:chOff x="1" y="0"/>
            <a:chExt cx="5763" cy="4316"/>
          </a:xfrm>
        </p:grpSpPr>
        <p:sp>
          <p:nvSpPr>
            <p:cNvPr id="5"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6"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7"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29"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0"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1"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2"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3"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4"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5"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6"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7"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8"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40"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9"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0"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1"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2" name="Freeform 23"/>
            <p:cNvSpPr>
              <a:spLocks/>
            </p:cNvSpPr>
            <p:nvPr/>
          </p:nvSpPr>
          <p:spPr bwMode="hidden">
            <a:xfrm>
              <a:off x="5041" y="0"/>
              <a:ext cx="719" cy="845"/>
            </a:xfrm>
            <a:custGeom>
              <a:avLst/>
              <a:gdLst>
                <a:gd name="T0" fmla="*/ 717 w 717"/>
                <a:gd name="T1" fmla="*/ 845 h 845"/>
                <a:gd name="T2" fmla="*/ 717 w 717"/>
                <a:gd name="T3" fmla="*/ 821 h 845"/>
                <a:gd name="T4" fmla="*/ 574 w 717"/>
                <a:gd name="T5" fmla="*/ 605 h 845"/>
                <a:gd name="T6" fmla="*/ 406 w 717"/>
                <a:gd name="T7" fmla="*/ 396 h 845"/>
                <a:gd name="T8" fmla="*/ 221 w 717"/>
                <a:gd name="T9" fmla="*/ 192 h 845"/>
                <a:gd name="T10" fmla="*/ 17 w 717"/>
                <a:gd name="T11" fmla="*/ 0 h 845"/>
                <a:gd name="T12" fmla="*/ 0 w 717"/>
                <a:gd name="T13" fmla="*/ 0 h 845"/>
                <a:gd name="T14" fmla="*/ 209 w 717"/>
                <a:gd name="T15" fmla="*/ 198 h 845"/>
                <a:gd name="T16" fmla="*/ 400 w 717"/>
                <a:gd name="T17" fmla="*/ 408 h 845"/>
                <a:gd name="T18" fmla="*/ 568 w 717"/>
                <a:gd name="T19" fmla="*/ 623 h 845"/>
                <a:gd name="T20" fmla="*/ 717 w 717"/>
                <a:gd name="T21" fmla="*/ 845 h 845"/>
                <a:gd name="T22" fmla="*/ 717 w 717"/>
                <a:gd name="T23"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3" name="Freeform 24"/>
            <p:cNvSpPr>
              <a:spLocks/>
            </p:cNvSpPr>
            <p:nvPr/>
          </p:nvSpPr>
          <p:spPr bwMode="hidden">
            <a:xfrm>
              <a:off x="5352" y="0"/>
              <a:ext cx="408" cy="414"/>
            </a:xfrm>
            <a:custGeom>
              <a:avLst/>
              <a:gdLst>
                <a:gd name="T0" fmla="*/ 407 w 407"/>
                <a:gd name="T1" fmla="*/ 414 h 414"/>
                <a:gd name="T2" fmla="*/ 407 w 407"/>
                <a:gd name="T3" fmla="*/ 396 h 414"/>
                <a:gd name="T4" fmla="*/ 222 w 407"/>
                <a:gd name="T5" fmla="*/ 192 h 414"/>
                <a:gd name="T6" fmla="*/ 12 w 407"/>
                <a:gd name="T7" fmla="*/ 0 h 414"/>
                <a:gd name="T8" fmla="*/ 0 w 407"/>
                <a:gd name="T9" fmla="*/ 0 h 414"/>
                <a:gd name="T10" fmla="*/ 108 w 407"/>
                <a:gd name="T11" fmla="*/ 102 h 414"/>
                <a:gd name="T12" fmla="*/ 216 w 407"/>
                <a:gd name="T13" fmla="*/ 204 h 414"/>
                <a:gd name="T14" fmla="*/ 407 w 407"/>
                <a:gd name="T15" fmla="*/ 414 h 414"/>
                <a:gd name="T16" fmla="*/ 407 w 407"/>
                <a:gd name="T17"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14">
                  <a:moveTo>
                    <a:pt x="407" y="414"/>
                  </a:moveTo>
                  <a:lnTo>
                    <a:pt x="407" y="396"/>
                  </a:lnTo>
                  <a:lnTo>
                    <a:pt x="222" y="192"/>
                  </a:lnTo>
                  <a:lnTo>
                    <a:pt x="12" y="0"/>
                  </a:lnTo>
                  <a:lnTo>
                    <a:pt x="0" y="0"/>
                  </a:lnTo>
                  <a:lnTo>
                    <a:pt x="108" y="102"/>
                  </a:lnTo>
                  <a:lnTo>
                    <a:pt x="216" y="204"/>
                  </a:lnTo>
                  <a:lnTo>
                    <a:pt x="407" y="41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4"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5" name="Freeform 26"/>
            <p:cNvSpPr>
              <a:spLocks/>
            </p:cNvSpPr>
            <p:nvPr/>
          </p:nvSpPr>
          <p:spPr bwMode="hidden">
            <a:xfrm>
              <a:off x="6" y="0"/>
              <a:ext cx="588" cy="599"/>
            </a:xfrm>
            <a:custGeom>
              <a:avLst/>
              <a:gdLst>
                <a:gd name="T0" fmla="*/ 586 w 586"/>
                <a:gd name="T1" fmla="*/ 0 h 599"/>
                <a:gd name="T2" fmla="*/ 568 w 586"/>
                <a:gd name="T3" fmla="*/ 0 h 599"/>
                <a:gd name="T4" fmla="*/ 407 w 586"/>
                <a:gd name="T5" fmla="*/ 132 h 599"/>
                <a:gd name="T6" fmla="*/ 257 w 586"/>
                <a:gd name="T7" fmla="*/ 270 h 599"/>
                <a:gd name="T8" fmla="*/ 120 w 586"/>
                <a:gd name="T9" fmla="*/ 420 h 599"/>
                <a:gd name="T10" fmla="*/ 0 w 586"/>
                <a:gd name="T11" fmla="*/ 575 h 599"/>
                <a:gd name="T12" fmla="*/ 0 w 586"/>
                <a:gd name="T13" fmla="*/ 599 h 599"/>
                <a:gd name="T14" fmla="*/ 120 w 586"/>
                <a:gd name="T15" fmla="*/ 432 h 599"/>
                <a:gd name="T16" fmla="*/ 257 w 586"/>
                <a:gd name="T17" fmla="*/ 282 h 599"/>
                <a:gd name="T18" fmla="*/ 413 w 586"/>
                <a:gd name="T19" fmla="*/ 138 h 599"/>
                <a:gd name="T20" fmla="*/ 586 w 586"/>
                <a:gd name="T21" fmla="*/ 0 h 599"/>
                <a:gd name="T22" fmla="*/ 586 w 586"/>
                <a:gd name="T23"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6" name="Freeform 27"/>
            <p:cNvSpPr>
              <a:spLocks/>
            </p:cNvSpPr>
            <p:nvPr/>
          </p:nvSpPr>
          <p:spPr bwMode="hidden">
            <a:xfrm>
              <a:off x="6" y="0"/>
              <a:ext cx="270" cy="252"/>
            </a:xfrm>
            <a:custGeom>
              <a:avLst/>
              <a:gdLst>
                <a:gd name="T0" fmla="*/ 269 w 269"/>
                <a:gd name="T1" fmla="*/ 0 h 252"/>
                <a:gd name="T2" fmla="*/ 251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69 w 269"/>
                <a:gd name="T15" fmla="*/ 0 h 252"/>
                <a:gd name="T16" fmla="*/ 269 w 269"/>
                <a:gd name="T1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52">
                  <a:moveTo>
                    <a:pt x="269" y="0"/>
                  </a:moveTo>
                  <a:lnTo>
                    <a:pt x="251" y="0"/>
                  </a:lnTo>
                  <a:lnTo>
                    <a:pt x="120" y="114"/>
                  </a:lnTo>
                  <a:lnTo>
                    <a:pt x="60" y="174"/>
                  </a:lnTo>
                  <a:lnTo>
                    <a:pt x="0" y="234"/>
                  </a:lnTo>
                  <a:lnTo>
                    <a:pt x="0" y="252"/>
                  </a:lnTo>
                  <a:lnTo>
                    <a:pt x="126" y="120"/>
                  </a:lnTo>
                  <a:lnTo>
                    <a:pt x="269" y="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40999" name="Rectangle 39"/>
          <p:cNvSpPr>
            <a:spLocks noGrp="1" noChangeArrowheads="1"/>
          </p:cNvSpPr>
          <p:nvPr>
            <p:ph type="ctrTitle" sz="quarter"/>
          </p:nvPr>
        </p:nvSpPr>
        <p:spPr>
          <a:xfrm>
            <a:off x="685800" y="1692275"/>
            <a:ext cx="7772400" cy="1736725"/>
          </a:xfrm>
        </p:spPr>
        <p:txBody>
          <a:bodyPr anchor="b"/>
          <a:lstStyle>
            <a:lvl1pPr>
              <a:defRPr sz="5400"/>
            </a:lvl1pPr>
          </a:lstStyle>
          <a:p>
            <a:pPr lvl="0"/>
            <a:r>
              <a:rPr lang="zh-CN" altLang="en-US" noProof="0" smtClean="0"/>
              <a:t>单击此处编辑母版标题样式</a:t>
            </a:r>
          </a:p>
        </p:txBody>
      </p:sp>
      <p:sp>
        <p:nvSpPr>
          <p:cNvPr id="41000" name="Rectangle 40"/>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41" name="Rectangle 41"/>
          <p:cNvSpPr>
            <a:spLocks noGrp="1" noChangeArrowheads="1"/>
          </p:cNvSpPr>
          <p:nvPr>
            <p:ph type="dt" sz="quarter" idx="10"/>
          </p:nvPr>
        </p:nvSpPr>
        <p:spPr/>
        <p:txBody>
          <a:bodyPr/>
          <a:lstStyle>
            <a:lvl1pPr>
              <a:defRPr/>
            </a:lvl1pPr>
          </a:lstStyle>
          <a:p>
            <a:pPr>
              <a:defRPr/>
            </a:pPr>
            <a:endParaRPr lang="en-US" altLang="zh-CN"/>
          </a:p>
        </p:txBody>
      </p:sp>
      <p:sp>
        <p:nvSpPr>
          <p:cNvPr id="42" name="Rectangle 42"/>
          <p:cNvSpPr>
            <a:spLocks noGrp="1" noChangeArrowheads="1"/>
          </p:cNvSpPr>
          <p:nvPr>
            <p:ph type="ftr" sz="quarter" idx="11"/>
          </p:nvPr>
        </p:nvSpPr>
        <p:spPr/>
        <p:txBody>
          <a:bodyPr/>
          <a:lstStyle>
            <a:lvl1pPr>
              <a:defRPr/>
            </a:lvl1pPr>
          </a:lstStyle>
          <a:p>
            <a:pPr>
              <a:defRPr/>
            </a:pPr>
            <a:endParaRPr lang="en-US" altLang="zh-CN"/>
          </a:p>
        </p:txBody>
      </p:sp>
      <p:sp>
        <p:nvSpPr>
          <p:cNvPr id="43" name="Rectangle 43"/>
          <p:cNvSpPr>
            <a:spLocks noGrp="1" noChangeArrowheads="1"/>
          </p:cNvSpPr>
          <p:nvPr>
            <p:ph type="sldNum" sz="quarter" idx="12"/>
          </p:nvPr>
        </p:nvSpPr>
        <p:spPr/>
        <p:txBody>
          <a:bodyPr/>
          <a:lstStyle>
            <a:lvl1pPr>
              <a:defRPr/>
            </a:lvl1pPr>
          </a:lstStyle>
          <a:p>
            <a:pPr>
              <a:defRPr/>
            </a:pPr>
            <a:fld id="{4CD57BEB-F0C9-4766-B32A-E9638B621848}" type="slidenum">
              <a:rPr lang="en-US" altLang="zh-CN"/>
              <a:pPr>
                <a:defRPr/>
              </a:pPr>
              <a:t>‹#›</a:t>
            </a:fld>
            <a:endParaRPr lang="en-US" altLang="zh-CN"/>
          </a:p>
        </p:txBody>
      </p:sp>
    </p:spTree>
    <p:extLst>
      <p:ext uri="{BB962C8B-B14F-4D97-AF65-F5344CB8AC3E}">
        <p14:creationId xmlns:p14="http://schemas.microsoft.com/office/powerpoint/2010/main" val="2259527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74E7D57A-0C57-4E96-84CC-3174D668E04B}" type="slidenum">
              <a:rPr lang="en-US" altLang="zh-CN"/>
              <a:pPr>
                <a:defRPr/>
              </a:pPr>
              <a:t>‹#›</a:t>
            </a:fld>
            <a:endParaRPr lang="en-US" altLang="zh-CN"/>
          </a:p>
        </p:txBody>
      </p:sp>
    </p:spTree>
    <p:extLst>
      <p:ext uri="{BB962C8B-B14F-4D97-AF65-F5344CB8AC3E}">
        <p14:creationId xmlns:p14="http://schemas.microsoft.com/office/powerpoint/2010/main" val="3776040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D23F159B-97B7-4590-814F-2D2B88807FAA}" type="slidenum">
              <a:rPr lang="en-US" altLang="zh-CN"/>
              <a:pPr>
                <a:defRPr/>
              </a:pPr>
              <a:t>‹#›</a:t>
            </a:fld>
            <a:endParaRPr lang="en-US" altLang="zh-CN"/>
          </a:p>
        </p:txBody>
      </p:sp>
    </p:spTree>
    <p:extLst>
      <p:ext uri="{BB962C8B-B14F-4D97-AF65-F5344CB8AC3E}">
        <p14:creationId xmlns:p14="http://schemas.microsoft.com/office/powerpoint/2010/main" val="3078132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010A4593-8184-4149-9F7F-4CDF12C0C313}" type="slidenum">
              <a:rPr lang="en-US" altLang="zh-CN"/>
              <a:pPr>
                <a:defRPr/>
              </a:pPr>
              <a:t>‹#›</a:t>
            </a:fld>
            <a:endParaRPr lang="en-US" altLang="zh-CN"/>
          </a:p>
        </p:txBody>
      </p:sp>
    </p:spTree>
    <p:extLst>
      <p:ext uri="{BB962C8B-B14F-4D97-AF65-F5344CB8AC3E}">
        <p14:creationId xmlns:p14="http://schemas.microsoft.com/office/powerpoint/2010/main" val="3926385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3DCFF555-DB8D-4AA9-9ACF-EEE4CF767003}" type="slidenum">
              <a:rPr lang="en-US" altLang="zh-CN"/>
              <a:pPr>
                <a:defRPr/>
              </a:pPr>
              <a:t>‹#›</a:t>
            </a:fld>
            <a:endParaRPr lang="en-US" altLang="zh-CN"/>
          </a:p>
        </p:txBody>
      </p:sp>
    </p:spTree>
    <p:extLst>
      <p:ext uri="{BB962C8B-B14F-4D97-AF65-F5344CB8AC3E}">
        <p14:creationId xmlns:p14="http://schemas.microsoft.com/office/powerpoint/2010/main" val="145777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D00B2DEA-4098-49DD-BE55-CCF26D1A5514}" type="slidenum">
              <a:rPr lang="en-US" altLang="zh-CN"/>
              <a:pPr>
                <a:defRPr/>
              </a:pPr>
              <a:t>‹#›</a:t>
            </a:fld>
            <a:endParaRPr lang="en-US" altLang="zh-CN"/>
          </a:p>
        </p:txBody>
      </p:sp>
    </p:spTree>
    <p:extLst>
      <p:ext uri="{BB962C8B-B14F-4D97-AF65-F5344CB8AC3E}">
        <p14:creationId xmlns:p14="http://schemas.microsoft.com/office/powerpoint/2010/main" val="1350269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2"/>
          <p:cNvSpPr>
            <a:spLocks noGrp="1" noChangeArrowheads="1"/>
          </p:cNvSpPr>
          <p:nvPr>
            <p:ph type="sldNum" sz="quarter" idx="12"/>
          </p:nvPr>
        </p:nvSpPr>
        <p:spPr>
          <a:ln/>
        </p:spPr>
        <p:txBody>
          <a:bodyPr/>
          <a:lstStyle>
            <a:lvl1pPr>
              <a:defRPr/>
            </a:lvl1pPr>
          </a:lstStyle>
          <a:p>
            <a:pPr>
              <a:defRPr/>
            </a:pPr>
            <a:fld id="{649CD07F-023B-4B30-A37A-B68E229CA056}" type="slidenum">
              <a:rPr lang="en-US" altLang="zh-CN"/>
              <a:pPr>
                <a:defRPr/>
              </a:pPr>
              <a:t>‹#›</a:t>
            </a:fld>
            <a:endParaRPr lang="en-US" altLang="zh-CN"/>
          </a:p>
        </p:txBody>
      </p:sp>
    </p:spTree>
    <p:extLst>
      <p:ext uri="{BB962C8B-B14F-4D97-AF65-F5344CB8AC3E}">
        <p14:creationId xmlns:p14="http://schemas.microsoft.com/office/powerpoint/2010/main" val="3406985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2"/>
          <p:cNvSpPr>
            <a:spLocks noGrp="1" noChangeArrowheads="1"/>
          </p:cNvSpPr>
          <p:nvPr>
            <p:ph type="sldNum" sz="quarter" idx="12"/>
          </p:nvPr>
        </p:nvSpPr>
        <p:spPr>
          <a:ln/>
        </p:spPr>
        <p:txBody>
          <a:bodyPr/>
          <a:lstStyle>
            <a:lvl1pPr>
              <a:defRPr/>
            </a:lvl1pPr>
          </a:lstStyle>
          <a:p>
            <a:pPr>
              <a:defRPr/>
            </a:pPr>
            <a:fld id="{05263685-CB3D-4E9D-9983-4DDA28D7B899}" type="slidenum">
              <a:rPr lang="en-US" altLang="zh-CN"/>
              <a:pPr>
                <a:defRPr/>
              </a:pPr>
              <a:t>‹#›</a:t>
            </a:fld>
            <a:endParaRPr lang="en-US" altLang="zh-CN"/>
          </a:p>
        </p:txBody>
      </p:sp>
    </p:spTree>
    <p:extLst>
      <p:ext uri="{BB962C8B-B14F-4D97-AF65-F5344CB8AC3E}">
        <p14:creationId xmlns:p14="http://schemas.microsoft.com/office/powerpoint/2010/main" val="91602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2"/>
          <p:cNvSpPr>
            <a:spLocks noGrp="1" noChangeArrowheads="1"/>
          </p:cNvSpPr>
          <p:nvPr>
            <p:ph type="sldNum" sz="quarter" idx="12"/>
          </p:nvPr>
        </p:nvSpPr>
        <p:spPr>
          <a:ln/>
        </p:spPr>
        <p:txBody>
          <a:bodyPr/>
          <a:lstStyle>
            <a:lvl1pPr>
              <a:defRPr/>
            </a:lvl1pPr>
          </a:lstStyle>
          <a:p>
            <a:pPr>
              <a:defRPr/>
            </a:pPr>
            <a:fld id="{67DE64D9-F3F8-4992-8979-1EA55AFBDA69}" type="slidenum">
              <a:rPr lang="en-US" altLang="zh-CN"/>
              <a:pPr>
                <a:defRPr/>
              </a:pPr>
              <a:t>‹#›</a:t>
            </a:fld>
            <a:endParaRPr lang="en-US" altLang="zh-CN"/>
          </a:p>
        </p:txBody>
      </p:sp>
    </p:spTree>
    <p:extLst>
      <p:ext uri="{BB962C8B-B14F-4D97-AF65-F5344CB8AC3E}">
        <p14:creationId xmlns:p14="http://schemas.microsoft.com/office/powerpoint/2010/main" val="2988927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268F21E5-E852-45D6-9F81-A62A225F7D1F}" type="slidenum">
              <a:rPr lang="en-US" altLang="zh-CN"/>
              <a:pPr>
                <a:defRPr/>
              </a:pPr>
              <a:t>‹#›</a:t>
            </a:fld>
            <a:endParaRPr lang="en-US" altLang="zh-CN"/>
          </a:p>
        </p:txBody>
      </p:sp>
    </p:spTree>
    <p:extLst>
      <p:ext uri="{BB962C8B-B14F-4D97-AF65-F5344CB8AC3E}">
        <p14:creationId xmlns:p14="http://schemas.microsoft.com/office/powerpoint/2010/main" val="2874817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654A0C5F-29C2-42FA-B2AA-1E841408D143}" type="slidenum">
              <a:rPr lang="en-US" altLang="zh-CN"/>
              <a:pPr>
                <a:defRPr/>
              </a:pPr>
              <a:t>‹#›</a:t>
            </a:fld>
            <a:endParaRPr lang="en-US" altLang="zh-CN"/>
          </a:p>
        </p:txBody>
      </p:sp>
    </p:spTree>
    <p:extLst>
      <p:ext uri="{BB962C8B-B14F-4D97-AF65-F5344CB8AC3E}">
        <p14:creationId xmlns:p14="http://schemas.microsoft.com/office/powerpoint/2010/main" val="1886077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chemeClr val="bg1">
                <a:lumMod val="75000"/>
              </a:schemeClr>
            </a:gs>
            <a:gs pos="80000">
              <a:schemeClr val="bg1">
                <a:gamma/>
                <a:shade val="39216"/>
                <a:invGamma/>
              </a:schemeClr>
            </a:gs>
          </a:gsLst>
          <a:lin ang="5400000" scaled="1"/>
          <a:tileRect/>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588" y="0"/>
            <a:ext cx="9148762" cy="6851650"/>
            <a:chOff x="1" y="0"/>
            <a:chExt cx="5763" cy="4316"/>
          </a:xfrm>
        </p:grpSpPr>
        <p:sp>
          <p:nvSpPr>
            <p:cNvPr id="39939"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0"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1"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grpSp>
          <p:nvGrpSpPr>
            <p:cNvPr id="1035" name="Group 6"/>
            <p:cNvGrpSpPr>
              <a:grpSpLocks/>
            </p:cNvGrpSpPr>
            <p:nvPr/>
          </p:nvGrpSpPr>
          <p:grpSpPr bwMode="auto">
            <a:xfrm>
              <a:off x="288" y="0"/>
              <a:ext cx="5098" cy="4316"/>
              <a:chOff x="288" y="0"/>
              <a:chExt cx="5098" cy="4316"/>
            </a:xfrm>
          </p:grpSpPr>
          <p:sp>
            <p:nvSpPr>
              <p:cNvPr id="39943"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4"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5"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6"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7"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8"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9"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0"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1"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2"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3"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4"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5"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39956"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7"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8"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9" name="Freeform 23"/>
            <p:cNvSpPr>
              <a:spLocks/>
            </p:cNvSpPr>
            <p:nvPr/>
          </p:nvSpPr>
          <p:spPr bwMode="hidden">
            <a:xfrm>
              <a:off x="5041" y="0"/>
              <a:ext cx="719" cy="845"/>
            </a:xfrm>
            <a:custGeom>
              <a:avLst/>
              <a:gdLst>
                <a:gd name="T0" fmla="*/ 717 w 717"/>
                <a:gd name="T1" fmla="*/ 845 h 845"/>
                <a:gd name="T2" fmla="*/ 717 w 717"/>
                <a:gd name="T3" fmla="*/ 821 h 845"/>
                <a:gd name="T4" fmla="*/ 574 w 717"/>
                <a:gd name="T5" fmla="*/ 605 h 845"/>
                <a:gd name="T6" fmla="*/ 406 w 717"/>
                <a:gd name="T7" fmla="*/ 396 h 845"/>
                <a:gd name="T8" fmla="*/ 221 w 717"/>
                <a:gd name="T9" fmla="*/ 192 h 845"/>
                <a:gd name="T10" fmla="*/ 17 w 717"/>
                <a:gd name="T11" fmla="*/ 0 h 845"/>
                <a:gd name="T12" fmla="*/ 0 w 717"/>
                <a:gd name="T13" fmla="*/ 0 h 845"/>
                <a:gd name="T14" fmla="*/ 209 w 717"/>
                <a:gd name="T15" fmla="*/ 198 h 845"/>
                <a:gd name="T16" fmla="*/ 400 w 717"/>
                <a:gd name="T17" fmla="*/ 408 h 845"/>
                <a:gd name="T18" fmla="*/ 568 w 717"/>
                <a:gd name="T19" fmla="*/ 623 h 845"/>
                <a:gd name="T20" fmla="*/ 717 w 717"/>
                <a:gd name="T21" fmla="*/ 845 h 845"/>
                <a:gd name="T22" fmla="*/ 717 w 717"/>
                <a:gd name="T23"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0" name="Freeform 24"/>
            <p:cNvSpPr>
              <a:spLocks/>
            </p:cNvSpPr>
            <p:nvPr/>
          </p:nvSpPr>
          <p:spPr bwMode="hidden">
            <a:xfrm>
              <a:off x="5352" y="0"/>
              <a:ext cx="408" cy="414"/>
            </a:xfrm>
            <a:custGeom>
              <a:avLst/>
              <a:gdLst>
                <a:gd name="T0" fmla="*/ 407 w 407"/>
                <a:gd name="T1" fmla="*/ 414 h 414"/>
                <a:gd name="T2" fmla="*/ 407 w 407"/>
                <a:gd name="T3" fmla="*/ 396 h 414"/>
                <a:gd name="T4" fmla="*/ 222 w 407"/>
                <a:gd name="T5" fmla="*/ 192 h 414"/>
                <a:gd name="T6" fmla="*/ 12 w 407"/>
                <a:gd name="T7" fmla="*/ 0 h 414"/>
                <a:gd name="T8" fmla="*/ 0 w 407"/>
                <a:gd name="T9" fmla="*/ 0 h 414"/>
                <a:gd name="T10" fmla="*/ 108 w 407"/>
                <a:gd name="T11" fmla="*/ 102 h 414"/>
                <a:gd name="T12" fmla="*/ 216 w 407"/>
                <a:gd name="T13" fmla="*/ 204 h 414"/>
                <a:gd name="T14" fmla="*/ 407 w 407"/>
                <a:gd name="T15" fmla="*/ 414 h 414"/>
                <a:gd name="T16" fmla="*/ 407 w 407"/>
                <a:gd name="T17"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14">
                  <a:moveTo>
                    <a:pt x="407" y="414"/>
                  </a:moveTo>
                  <a:lnTo>
                    <a:pt x="407" y="396"/>
                  </a:lnTo>
                  <a:lnTo>
                    <a:pt x="222" y="192"/>
                  </a:lnTo>
                  <a:lnTo>
                    <a:pt x="12" y="0"/>
                  </a:lnTo>
                  <a:lnTo>
                    <a:pt x="0" y="0"/>
                  </a:lnTo>
                  <a:lnTo>
                    <a:pt x="108" y="102"/>
                  </a:lnTo>
                  <a:lnTo>
                    <a:pt x="216" y="204"/>
                  </a:lnTo>
                  <a:lnTo>
                    <a:pt x="407" y="41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1"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2" name="Freeform 26"/>
            <p:cNvSpPr>
              <a:spLocks/>
            </p:cNvSpPr>
            <p:nvPr/>
          </p:nvSpPr>
          <p:spPr bwMode="hidden">
            <a:xfrm>
              <a:off x="6" y="0"/>
              <a:ext cx="588" cy="599"/>
            </a:xfrm>
            <a:custGeom>
              <a:avLst/>
              <a:gdLst>
                <a:gd name="T0" fmla="*/ 586 w 586"/>
                <a:gd name="T1" fmla="*/ 0 h 599"/>
                <a:gd name="T2" fmla="*/ 568 w 586"/>
                <a:gd name="T3" fmla="*/ 0 h 599"/>
                <a:gd name="T4" fmla="*/ 407 w 586"/>
                <a:gd name="T5" fmla="*/ 132 h 599"/>
                <a:gd name="T6" fmla="*/ 257 w 586"/>
                <a:gd name="T7" fmla="*/ 270 h 599"/>
                <a:gd name="T8" fmla="*/ 120 w 586"/>
                <a:gd name="T9" fmla="*/ 420 h 599"/>
                <a:gd name="T10" fmla="*/ 0 w 586"/>
                <a:gd name="T11" fmla="*/ 575 h 599"/>
                <a:gd name="T12" fmla="*/ 0 w 586"/>
                <a:gd name="T13" fmla="*/ 599 h 599"/>
                <a:gd name="T14" fmla="*/ 120 w 586"/>
                <a:gd name="T15" fmla="*/ 432 h 599"/>
                <a:gd name="T16" fmla="*/ 257 w 586"/>
                <a:gd name="T17" fmla="*/ 282 h 599"/>
                <a:gd name="T18" fmla="*/ 413 w 586"/>
                <a:gd name="T19" fmla="*/ 138 h 599"/>
                <a:gd name="T20" fmla="*/ 586 w 586"/>
                <a:gd name="T21" fmla="*/ 0 h 599"/>
                <a:gd name="T22" fmla="*/ 586 w 586"/>
                <a:gd name="T23"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3" name="Freeform 27"/>
            <p:cNvSpPr>
              <a:spLocks/>
            </p:cNvSpPr>
            <p:nvPr/>
          </p:nvSpPr>
          <p:spPr bwMode="hidden">
            <a:xfrm>
              <a:off x="6" y="0"/>
              <a:ext cx="270" cy="252"/>
            </a:xfrm>
            <a:custGeom>
              <a:avLst/>
              <a:gdLst>
                <a:gd name="T0" fmla="*/ 269 w 269"/>
                <a:gd name="T1" fmla="*/ 0 h 252"/>
                <a:gd name="T2" fmla="*/ 251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69 w 269"/>
                <a:gd name="T15" fmla="*/ 0 h 252"/>
                <a:gd name="T16" fmla="*/ 269 w 269"/>
                <a:gd name="T1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52">
                  <a:moveTo>
                    <a:pt x="269" y="0"/>
                  </a:moveTo>
                  <a:lnTo>
                    <a:pt x="251" y="0"/>
                  </a:lnTo>
                  <a:lnTo>
                    <a:pt x="120" y="114"/>
                  </a:lnTo>
                  <a:lnTo>
                    <a:pt x="60" y="174"/>
                  </a:lnTo>
                  <a:lnTo>
                    <a:pt x="0" y="234"/>
                  </a:lnTo>
                  <a:lnTo>
                    <a:pt x="0" y="252"/>
                  </a:lnTo>
                  <a:lnTo>
                    <a:pt x="126" y="120"/>
                  </a:lnTo>
                  <a:lnTo>
                    <a:pt x="269" y="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4"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5"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6"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nvGrpSpPr>
            <p:cNvPr id="1047" name="Group 31"/>
            <p:cNvGrpSpPr>
              <a:grpSpLocks/>
            </p:cNvGrpSpPr>
            <p:nvPr/>
          </p:nvGrpSpPr>
          <p:grpSpPr bwMode="auto">
            <a:xfrm>
              <a:off x="1" y="392"/>
              <a:ext cx="5758" cy="1571"/>
              <a:chOff x="1" y="392"/>
              <a:chExt cx="5758" cy="1571"/>
            </a:xfrm>
          </p:grpSpPr>
          <p:sp>
            <p:nvSpPr>
              <p:cNvPr id="39968"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9"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70"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71"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72"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39973"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74"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39975" name="Rectangle 39"/>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zh-CN" altLang="en-US" smtClean="0"/>
              <a:t>单击此处编辑母版标题样式</a:t>
            </a:r>
          </a:p>
        </p:txBody>
      </p:sp>
      <p:sp>
        <p:nvSpPr>
          <p:cNvPr id="39976" name="Rectangle 40"/>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defRPr sz="1000" b="0">
                <a:solidFill>
                  <a:schemeClr val="tx1"/>
                </a:solidFill>
                <a:effectLst>
                  <a:outerShdw blurRad="38100" dist="38100" dir="2700000" algn="tl">
                    <a:srgbClr val="000000"/>
                  </a:outerShdw>
                </a:effectLst>
                <a:ea typeface="宋体" charset="-122"/>
              </a:defRPr>
            </a:lvl1pPr>
          </a:lstStyle>
          <a:p>
            <a:pPr>
              <a:defRPr/>
            </a:pPr>
            <a:endParaRPr lang="en-US" altLang="zh-CN"/>
          </a:p>
        </p:txBody>
      </p:sp>
      <p:sp>
        <p:nvSpPr>
          <p:cNvPr id="39977" name="Rectangle 41"/>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buClrTx/>
              <a:defRPr sz="1000" b="0">
                <a:solidFill>
                  <a:schemeClr val="tx1"/>
                </a:solidFill>
                <a:effectLst>
                  <a:outerShdw blurRad="38100" dist="38100" dir="2700000" algn="tl">
                    <a:srgbClr val="000000"/>
                  </a:outerShdw>
                </a:effectLst>
                <a:ea typeface="宋体" charset="-122"/>
              </a:defRPr>
            </a:lvl1pPr>
          </a:lstStyle>
          <a:p>
            <a:pPr>
              <a:defRPr/>
            </a:pPr>
            <a:endParaRPr lang="en-US" altLang="zh-CN"/>
          </a:p>
        </p:txBody>
      </p:sp>
      <p:sp>
        <p:nvSpPr>
          <p:cNvPr id="39978" name="Rectangle 42"/>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defRPr sz="1000" b="0">
                <a:solidFill>
                  <a:schemeClr val="tx1"/>
                </a:solidFill>
                <a:effectLst>
                  <a:outerShdw blurRad="38100" dist="38100" dir="2700000" algn="tl">
                    <a:srgbClr val="000000"/>
                  </a:outerShdw>
                </a:effectLst>
                <a:ea typeface="宋体" charset="-122"/>
              </a:defRPr>
            </a:lvl1pPr>
          </a:lstStyle>
          <a:p>
            <a:pPr>
              <a:defRPr/>
            </a:pPr>
            <a:fld id="{3FD53C60-DC8E-4BFF-9E81-871D644EFDF0}" type="slidenum">
              <a:rPr lang="en-US" altLang="zh-CN"/>
              <a:pPr>
                <a:defRPr/>
              </a:pPr>
              <a:t>‹#›</a:t>
            </a:fld>
            <a:endParaRPr lang="en-US" altLang="zh-CN"/>
          </a:p>
        </p:txBody>
      </p:sp>
      <p:sp>
        <p:nvSpPr>
          <p:cNvPr id="39979" name="Rectangle 4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3888"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876425"/>
            <a:ext cx="7772400" cy="1349375"/>
          </a:xfrm>
        </p:spPr>
        <p:txBody>
          <a:bodyPr/>
          <a:lstStyle/>
          <a:p>
            <a:pPr eaLnBrk="1" hangingPunct="1">
              <a:defRPr/>
            </a:pPr>
            <a:r>
              <a:rPr lang="zh-CN" altLang="en-US" sz="4800" dirty="0" smtClean="0"/>
              <a:t>五、过程（功能）抽象</a:t>
            </a:r>
            <a:br>
              <a:rPr lang="zh-CN" altLang="en-US" sz="4800" dirty="0" smtClean="0"/>
            </a:br>
            <a:r>
              <a:rPr lang="zh-CN" altLang="en-US" sz="4800" dirty="0" smtClean="0"/>
              <a:t>－－函数</a:t>
            </a:r>
          </a:p>
        </p:txBody>
      </p:sp>
      <p:sp>
        <p:nvSpPr>
          <p:cNvPr id="3075" name="Rectangle 3"/>
          <p:cNvSpPr>
            <a:spLocks noGrp="1" noChangeArrowheads="1"/>
          </p:cNvSpPr>
          <p:nvPr>
            <p:ph type="subTitle" idx="1"/>
          </p:nvPr>
        </p:nvSpPr>
        <p:spPr/>
        <p:txBody>
          <a:bodyPr/>
          <a:lstStyle/>
          <a:p>
            <a:pPr eaLnBrk="1" hangingPunct="1">
              <a:defRPr/>
            </a:pPr>
            <a:r>
              <a:rPr lang="zh-CN" altLang="en-US" dirty="0" smtClean="0"/>
              <a:t>（基础部分）</a:t>
            </a:r>
            <a:endParaRPr lang="zh-CN" altLang="zh-C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152400"/>
            <a:ext cx="7772400" cy="973138"/>
          </a:xfrm>
        </p:spPr>
        <p:txBody>
          <a:bodyPr/>
          <a:lstStyle/>
          <a:p>
            <a:pPr eaLnBrk="1" hangingPunct="1">
              <a:defRPr/>
            </a:pPr>
            <a:r>
              <a:rPr lang="zh-CN" altLang="en-US" dirty="0" smtClean="0"/>
              <a:t>函数的定义</a:t>
            </a:r>
          </a:p>
        </p:txBody>
      </p:sp>
      <p:sp>
        <p:nvSpPr>
          <p:cNvPr id="5123" name="Rectangle 3"/>
          <p:cNvSpPr>
            <a:spLocks noGrp="1" noChangeArrowheads="1"/>
          </p:cNvSpPr>
          <p:nvPr>
            <p:ph type="body" idx="1"/>
          </p:nvPr>
        </p:nvSpPr>
        <p:spPr>
          <a:xfrm>
            <a:off x="323850" y="1412875"/>
            <a:ext cx="8569325" cy="5328493"/>
          </a:xfrm>
        </p:spPr>
        <p:txBody>
          <a:bodyPr>
            <a:normAutofit/>
          </a:bodyPr>
          <a:lstStyle/>
          <a:p>
            <a:pPr eaLnBrk="1" hangingPunct="1">
              <a:defRPr/>
            </a:pPr>
            <a:r>
              <a:rPr lang="zh-CN" altLang="en-US" sz="2800" dirty="0" smtClean="0">
                <a:latin typeface="宋体" charset="-122"/>
              </a:rPr>
              <a:t>函数的定义格式为：</a:t>
            </a:r>
            <a:endParaRPr lang="zh-CN" altLang="en-US" sz="2800" dirty="0" smtClean="0"/>
          </a:p>
          <a:p>
            <a:pPr lvl="1" eaLnBrk="1" hangingPunct="1">
              <a:lnSpc>
                <a:spcPct val="180000"/>
              </a:lnSpc>
              <a:buFontTx/>
              <a:buNone/>
              <a:defRPr/>
            </a:pPr>
            <a:r>
              <a:rPr lang="zh-CN" altLang="en-US" sz="2000" b="1" dirty="0" smtClean="0">
                <a:latin typeface="Courier New" pitchFamily="49" charset="0"/>
                <a:cs typeface="Courier New" pitchFamily="49" charset="0"/>
              </a:rPr>
              <a:t> </a:t>
            </a:r>
            <a:r>
              <a:rPr lang="en-US" altLang="zh-CN" sz="2400" dirty="0" smtClean="0">
                <a:latin typeface="Courier New" pitchFamily="49" charset="0"/>
                <a:cs typeface="Courier New" pitchFamily="49" charset="0"/>
              </a:rPr>
              <a:t>&lt;</a:t>
            </a:r>
            <a:r>
              <a:rPr lang="zh-CN" altLang="en-US" sz="2400" dirty="0" smtClean="0">
                <a:latin typeface="宋体" charset="-122"/>
              </a:rPr>
              <a:t>返回值类型</a:t>
            </a:r>
            <a:r>
              <a:rPr lang="en-US" altLang="zh-CN" sz="2400" dirty="0" smtClean="0">
                <a:latin typeface="Courier New" pitchFamily="49" charset="0"/>
                <a:cs typeface="Courier New" pitchFamily="49" charset="0"/>
              </a:rPr>
              <a:t>&gt; &lt;</a:t>
            </a:r>
            <a:r>
              <a:rPr lang="zh-CN" altLang="en-US" sz="2400" dirty="0" smtClean="0">
                <a:latin typeface="宋体" charset="-122"/>
              </a:rPr>
              <a:t>函数名</a:t>
            </a:r>
            <a:r>
              <a:rPr lang="en-US" altLang="zh-CN" sz="2400" dirty="0" smtClean="0">
                <a:latin typeface="Courier New" pitchFamily="49" charset="0"/>
                <a:cs typeface="Courier New" pitchFamily="49" charset="0"/>
              </a:rPr>
              <a:t>&gt; </a:t>
            </a:r>
            <a:r>
              <a:rPr lang="en-US" altLang="zh-CN" sz="2400" b="1" dirty="0" smtClean="0">
                <a:solidFill>
                  <a:srgbClr val="FFC000"/>
                </a:solidFill>
                <a:latin typeface="Courier New" pitchFamily="49" charset="0"/>
                <a:cs typeface="Courier New" pitchFamily="49" charset="0"/>
              </a:rPr>
              <a:t>(</a:t>
            </a:r>
            <a:r>
              <a:rPr lang="en-US" altLang="zh-CN" sz="2400" dirty="0" smtClean="0">
                <a:latin typeface="Courier New" pitchFamily="49" charset="0"/>
                <a:cs typeface="Courier New" pitchFamily="49" charset="0"/>
              </a:rPr>
              <a:t>&lt;</a:t>
            </a:r>
            <a:r>
              <a:rPr lang="zh-CN" altLang="en-US" sz="2400" dirty="0" smtClean="0">
                <a:latin typeface="宋体" charset="-122"/>
              </a:rPr>
              <a:t>形式参数表</a:t>
            </a:r>
            <a:r>
              <a:rPr lang="en-US" altLang="zh-CN" sz="2400" dirty="0" smtClean="0">
                <a:latin typeface="Courier New" pitchFamily="49" charset="0"/>
                <a:cs typeface="Courier New" pitchFamily="49" charset="0"/>
              </a:rPr>
              <a:t>&gt;</a:t>
            </a:r>
            <a:r>
              <a:rPr lang="en-US" altLang="zh-CN" sz="2400" b="1" dirty="0" smtClean="0">
                <a:solidFill>
                  <a:srgbClr val="FFC000"/>
                </a:solidFill>
                <a:latin typeface="Courier New" pitchFamily="49" charset="0"/>
                <a:cs typeface="Courier New" pitchFamily="49" charset="0"/>
              </a:rPr>
              <a:t>)</a:t>
            </a:r>
            <a:r>
              <a:rPr lang="en-US" altLang="zh-CN" sz="2400" dirty="0" smtClean="0">
                <a:latin typeface="Courier New" pitchFamily="49" charset="0"/>
                <a:cs typeface="Courier New" pitchFamily="49" charset="0"/>
              </a:rPr>
              <a:t> &lt;</a:t>
            </a:r>
            <a:r>
              <a:rPr lang="zh-CN" altLang="en-US" sz="2400" dirty="0" smtClean="0">
                <a:latin typeface="宋体" charset="-122"/>
              </a:rPr>
              <a:t>函数体</a:t>
            </a:r>
            <a:r>
              <a:rPr lang="en-US" altLang="zh-CN" sz="2400" dirty="0" smtClean="0">
                <a:latin typeface="Courier New" pitchFamily="49" charset="0"/>
                <a:cs typeface="Courier New" pitchFamily="49" charset="0"/>
              </a:rPr>
              <a:t>&gt;</a:t>
            </a:r>
          </a:p>
          <a:p>
            <a:pPr lvl="1" eaLnBrk="1" hangingPunct="1">
              <a:lnSpc>
                <a:spcPct val="150000"/>
              </a:lnSpc>
              <a:defRPr/>
            </a:pPr>
            <a:r>
              <a:rPr lang="en-US" altLang="zh-CN" sz="2400" dirty="0" smtClean="0"/>
              <a:t>&lt;</a:t>
            </a:r>
            <a:r>
              <a:rPr lang="zh-CN" altLang="en-US" sz="2400" dirty="0" smtClean="0"/>
              <a:t>返回值类型</a:t>
            </a:r>
            <a:r>
              <a:rPr lang="en-US" altLang="zh-CN" sz="2400" dirty="0" smtClean="0"/>
              <a:t>&gt;</a:t>
            </a:r>
            <a:r>
              <a:rPr lang="zh-CN" altLang="en-US" sz="2400" dirty="0" smtClean="0"/>
              <a:t>：指出函数返回值的类型，</a:t>
            </a:r>
          </a:p>
          <a:p>
            <a:pPr lvl="2" eaLnBrk="1" hangingPunct="1">
              <a:lnSpc>
                <a:spcPct val="110000"/>
              </a:lnSpc>
              <a:defRPr/>
            </a:pPr>
            <a:r>
              <a:rPr lang="zh-CN" altLang="en-US" sz="2000" dirty="0" smtClean="0"/>
              <a:t>可以为任意的</a:t>
            </a:r>
            <a:r>
              <a:rPr lang="en-US" altLang="zh-CN" sz="2000" dirty="0" smtClean="0"/>
              <a:t>C++</a:t>
            </a:r>
            <a:r>
              <a:rPr lang="zh-CN" altLang="en-US" sz="2000" dirty="0" smtClean="0"/>
              <a:t>数据类型。</a:t>
            </a:r>
          </a:p>
          <a:p>
            <a:pPr lvl="2" eaLnBrk="1" hangingPunct="1">
              <a:lnSpc>
                <a:spcPct val="110000"/>
              </a:lnSpc>
              <a:defRPr/>
            </a:pPr>
            <a:r>
              <a:rPr lang="zh-CN" altLang="en-US" sz="2000" dirty="0" smtClean="0"/>
              <a:t>当返回值类型为</a:t>
            </a:r>
            <a:r>
              <a:rPr lang="en-US" altLang="zh-CN" sz="2000" dirty="0" smtClean="0"/>
              <a:t>void</a:t>
            </a:r>
            <a:r>
              <a:rPr lang="zh-CN" altLang="en-US" sz="2000" dirty="0" smtClean="0"/>
              <a:t>时，它表示函数没有返回值。</a:t>
            </a:r>
          </a:p>
          <a:p>
            <a:pPr lvl="1" eaLnBrk="1" hangingPunct="1">
              <a:lnSpc>
                <a:spcPct val="110000"/>
              </a:lnSpc>
              <a:defRPr/>
            </a:pPr>
            <a:r>
              <a:rPr lang="en-US" altLang="zh-CN" sz="2400" dirty="0" smtClean="0"/>
              <a:t>&lt;</a:t>
            </a:r>
            <a:r>
              <a:rPr lang="zh-CN" altLang="en-US" sz="2400" dirty="0" smtClean="0"/>
              <a:t>函数名</a:t>
            </a:r>
            <a:r>
              <a:rPr lang="en-US" altLang="zh-CN" sz="2400" dirty="0" smtClean="0"/>
              <a:t>&gt;</a:t>
            </a:r>
            <a:r>
              <a:rPr lang="zh-CN" altLang="en-US" sz="2400" dirty="0" smtClean="0"/>
              <a:t>：指出函数的名字，用标识符表示。</a:t>
            </a:r>
          </a:p>
          <a:p>
            <a:pPr lvl="1" eaLnBrk="1" hangingPunct="1">
              <a:defRPr/>
            </a:pPr>
            <a:r>
              <a:rPr lang="zh-CN" altLang="zh-CN" sz="2400" dirty="0" smtClean="0"/>
              <a:t>&lt;形式参数表&gt;</a:t>
            </a:r>
            <a:r>
              <a:rPr lang="zh-CN" altLang="en-US" sz="2400" dirty="0" smtClean="0"/>
              <a:t>：指出</a:t>
            </a:r>
            <a:r>
              <a:rPr lang="zh-CN" altLang="zh-CN" sz="2400" dirty="0" smtClean="0"/>
              <a:t>函数的形式参数，由零个、一个或多个形参说明（用逗号隔开）构成，形参说明的格式为：</a:t>
            </a:r>
          </a:p>
          <a:p>
            <a:pPr lvl="2" eaLnBrk="1" hangingPunct="1">
              <a:lnSpc>
                <a:spcPct val="150000"/>
              </a:lnSpc>
              <a:buFont typeface="Wingdings" pitchFamily="2" charset="2"/>
              <a:buNone/>
              <a:defRPr/>
            </a:pPr>
            <a:r>
              <a:rPr lang="zh-CN" altLang="en-US" sz="2000" dirty="0" smtClean="0"/>
              <a:t>		</a:t>
            </a:r>
            <a:r>
              <a:rPr lang="zh-CN" altLang="zh-CN" dirty="0" smtClean="0"/>
              <a:t>&lt;类型&gt; &lt;形参名&gt;</a:t>
            </a:r>
          </a:p>
        </p:txBody>
      </p:sp>
    </p:spTree>
    <p:extLst>
      <p:ext uri="{BB962C8B-B14F-4D97-AF65-F5344CB8AC3E}">
        <p14:creationId xmlns:p14="http://schemas.microsoft.com/office/powerpoint/2010/main" val="7497830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5" name="Rectangle 3"/>
          <p:cNvSpPr>
            <a:spLocks noGrp="1" noChangeArrowheads="1"/>
          </p:cNvSpPr>
          <p:nvPr>
            <p:ph type="body" idx="1"/>
          </p:nvPr>
        </p:nvSpPr>
        <p:spPr>
          <a:xfrm>
            <a:off x="323850" y="620688"/>
            <a:ext cx="8424863" cy="5903913"/>
          </a:xfrm>
        </p:spPr>
        <p:txBody>
          <a:bodyPr/>
          <a:lstStyle/>
          <a:p>
            <a:pPr lvl="1" algn="just" eaLnBrk="1" hangingPunct="1">
              <a:defRPr/>
            </a:pPr>
            <a:r>
              <a:rPr lang="en-US" altLang="zh-CN" dirty="0" smtClean="0">
                <a:latin typeface="Courier New" pitchFamily="49" charset="0"/>
              </a:rPr>
              <a:t>&lt;</a:t>
            </a:r>
            <a:r>
              <a:rPr lang="zh-CN" altLang="en-US" dirty="0" smtClean="0"/>
              <a:t>函数体</a:t>
            </a:r>
            <a:r>
              <a:rPr lang="en-US" altLang="zh-CN" dirty="0" smtClean="0">
                <a:latin typeface="Courier New" pitchFamily="49" charset="0"/>
              </a:rPr>
              <a:t>&gt;</a:t>
            </a:r>
            <a:r>
              <a:rPr lang="zh-CN" altLang="en-US" dirty="0" smtClean="0">
                <a:latin typeface="Courier New" pitchFamily="49" charset="0"/>
              </a:rPr>
              <a:t>：</a:t>
            </a:r>
            <a:r>
              <a:rPr lang="zh-CN" altLang="en-US" dirty="0" smtClean="0"/>
              <a:t>用于实现相应函数的功能</a:t>
            </a:r>
            <a:r>
              <a:rPr lang="zh-CN" altLang="en-US" dirty="0"/>
              <a:t>，</a:t>
            </a:r>
            <a:r>
              <a:rPr lang="zh-CN" altLang="en-US" dirty="0" smtClean="0"/>
              <a:t>为</a:t>
            </a:r>
            <a:r>
              <a:rPr lang="zh-CN" altLang="en-US" dirty="0"/>
              <a:t>一个复合语句。</a:t>
            </a:r>
            <a:endParaRPr lang="zh-CN" altLang="en-US" dirty="0" smtClean="0"/>
          </a:p>
          <a:p>
            <a:pPr lvl="2" algn="just" eaLnBrk="1" hangingPunct="1">
              <a:defRPr/>
            </a:pPr>
            <a:r>
              <a:rPr lang="zh-CN" altLang="en-US" dirty="0" smtClean="0"/>
              <a:t>函数体内可以包含</a:t>
            </a:r>
            <a:r>
              <a:rPr lang="en-US" altLang="zh-CN" dirty="0" smtClean="0"/>
              <a:t>return</a:t>
            </a:r>
            <a:r>
              <a:rPr lang="zh-CN" altLang="en-US" dirty="0" smtClean="0"/>
              <a:t>语句，格式为：</a:t>
            </a:r>
          </a:p>
          <a:p>
            <a:pPr lvl="3" algn="just" eaLnBrk="1" hangingPunct="1">
              <a:defRPr/>
            </a:pPr>
            <a:r>
              <a:rPr lang="en-US" altLang="zh-CN" dirty="0" smtClean="0">
                <a:solidFill>
                  <a:srgbClr val="FFC000"/>
                </a:solidFill>
              </a:rPr>
              <a:t>return</a:t>
            </a:r>
            <a:r>
              <a:rPr lang="en-US" altLang="zh-CN" dirty="0" smtClean="0">
                <a:latin typeface="Courier New" pitchFamily="49" charset="0"/>
              </a:rPr>
              <a:t> &lt;</a:t>
            </a:r>
            <a:r>
              <a:rPr lang="zh-CN" altLang="en-US" dirty="0" smtClean="0">
                <a:latin typeface="宋体" charset="-122"/>
              </a:rPr>
              <a:t>表达式</a:t>
            </a:r>
            <a:r>
              <a:rPr lang="en-US" altLang="zh-CN" dirty="0" smtClean="0">
                <a:latin typeface="Courier New" pitchFamily="49" charset="0"/>
              </a:rPr>
              <a:t>&gt;</a:t>
            </a:r>
            <a:r>
              <a:rPr lang="en-US" altLang="zh-CN" dirty="0" smtClean="0">
                <a:solidFill>
                  <a:srgbClr val="FFC000"/>
                </a:solidFill>
                <a:latin typeface="Courier New" pitchFamily="49" charset="0"/>
              </a:rPr>
              <a:t>;</a:t>
            </a:r>
            <a:r>
              <a:rPr lang="en-US" altLang="zh-CN" dirty="0" smtClean="0">
                <a:latin typeface="Courier New" pitchFamily="49" charset="0"/>
              </a:rPr>
              <a:t> </a:t>
            </a:r>
          </a:p>
          <a:p>
            <a:pPr lvl="3" algn="just" eaLnBrk="1" hangingPunct="1">
              <a:defRPr/>
            </a:pPr>
            <a:r>
              <a:rPr lang="en-US" altLang="zh-CN" dirty="0" smtClean="0">
                <a:solidFill>
                  <a:srgbClr val="FFC000"/>
                </a:solidFill>
              </a:rPr>
              <a:t>return;</a:t>
            </a:r>
            <a:r>
              <a:rPr lang="en-US" altLang="zh-CN" dirty="0" smtClean="0"/>
              <a:t>  //</a:t>
            </a:r>
            <a:r>
              <a:rPr lang="zh-CN" altLang="en-US" dirty="0" smtClean="0"/>
              <a:t>函数返回值类型为</a:t>
            </a:r>
            <a:r>
              <a:rPr lang="en-US" altLang="zh-CN" dirty="0" smtClean="0"/>
              <a:t>void</a:t>
            </a:r>
            <a:r>
              <a:rPr lang="zh-CN" altLang="en-US" dirty="0" smtClean="0"/>
              <a:t>时</a:t>
            </a:r>
            <a:endParaRPr lang="en-US" altLang="zh-CN" dirty="0" smtClean="0"/>
          </a:p>
          <a:p>
            <a:pPr lvl="2" algn="just" eaLnBrk="1" hangingPunct="1">
              <a:defRPr/>
            </a:pPr>
            <a:r>
              <a:rPr lang="zh-CN" altLang="en-US" dirty="0" smtClean="0"/>
              <a:t>当函数体执行到</a:t>
            </a:r>
            <a:r>
              <a:rPr lang="en-US" altLang="zh-CN" dirty="0" smtClean="0"/>
              <a:t>return</a:t>
            </a:r>
            <a:r>
              <a:rPr lang="zh-CN" altLang="en-US" dirty="0" smtClean="0"/>
              <a:t>语句时，函数执行结束，立即返回到函数调用处。如果有返回值，则把返回值带回给调用者。</a:t>
            </a:r>
          </a:p>
          <a:p>
            <a:pPr lvl="2" algn="just" eaLnBrk="1" hangingPunct="1">
              <a:defRPr/>
            </a:pPr>
            <a:r>
              <a:rPr lang="zh-CN" altLang="en-US" dirty="0" smtClean="0"/>
              <a:t>如果</a:t>
            </a:r>
            <a:r>
              <a:rPr lang="en-US" altLang="zh-CN" dirty="0" smtClean="0"/>
              <a:t>return</a:t>
            </a:r>
            <a:r>
              <a:rPr lang="zh-CN" altLang="en-US" dirty="0" smtClean="0"/>
              <a:t>中的</a:t>
            </a:r>
            <a:r>
              <a:rPr lang="en-US" altLang="zh-CN" dirty="0" smtClean="0"/>
              <a:t>&lt;</a:t>
            </a:r>
            <a:r>
              <a:rPr lang="zh-CN" altLang="en-US" dirty="0" smtClean="0"/>
              <a:t>表达式</a:t>
            </a:r>
            <a:r>
              <a:rPr lang="en-US" altLang="zh-CN" dirty="0" smtClean="0"/>
              <a:t>&gt;</a:t>
            </a:r>
            <a:r>
              <a:rPr lang="zh-CN" altLang="en-US" dirty="0" smtClean="0"/>
              <a:t>的类型与函数</a:t>
            </a:r>
            <a:r>
              <a:rPr lang="en-US" altLang="zh-CN" dirty="0" smtClean="0"/>
              <a:t>&lt;</a:t>
            </a:r>
            <a:r>
              <a:rPr lang="zh-CN" altLang="en-US" dirty="0" smtClean="0"/>
              <a:t>返回值类型</a:t>
            </a:r>
            <a:r>
              <a:rPr lang="en-US" altLang="zh-CN" dirty="0" smtClean="0"/>
              <a:t>&gt; </a:t>
            </a:r>
            <a:r>
              <a:rPr lang="zh-CN" altLang="en-US" dirty="0" smtClean="0"/>
              <a:t>不一致，则进行隐式类型转换：把</a:t>
            </a:r>
            <a:r>
              <a:rPr lang="en-US" altLang="zh-CN" dirty="0" smtClean="0"/>
              <a:t>&lt;</a:t>
            </a:r>
            <a:r>
              <a:rPr lang="zh-CN" altLang="en-US" dirty="0" smtClean="0"/>
              <a:t>表达式</a:t>
            </a:r>
            <a:r>
              <a:rPr lang="en-US" altLang="zh-CN" dirty="0" smtClean="0"/>
              <a:t>&gt;</a:t>
            </a:r>
            <a:r>
              <a:rPr lang="zh-CN" altLang="en-US" dirty="0" smtClean="0"/>
              <a:t>的结果转成</a:t>
            </a:r>
            <a:r>
              <a:rPr lang="en-US" altLang="zh-CN" dirty="0" smtClean="0"/>
              <a:t>&lt;</a:t>
            </a:r>
            <a:r>
              <a:rPr lang="zh-CN" altLang="en-US" dirty="0" smtClean="0"/>
              <a:t>返回值类型</a:t>
            </a:r>
            <a:r>
              <a:rPr lang="en-US" altLang="zh-CN" dirty="0" smtClean="0"/>
              <a:t>&gt; </a:t>
            </a:r>
            <a:r>
              <a:rPr lang="zh-CN" altLang="en-US" dirty="0" smtClean="0"/>
              <a:t>。</a:t>
            </a:r>
          </a:p>
          <a:p>
            <a:pPr lvl="2" algn="just" eaLnBrk="1" hangingPunct="1">
              <a:defRPr/>
            </a:pPr>
            <a:r>
              <a:rPr lang="zh-CN" altLang="en-US" dirty="0" smtClean="0"/>
              <a:t>对于返回值类型为</a:t>
            </a:r>
            <a:r>
              <a:rPr lang="en-US" altLang="zh-CN" dirty="0" smtClean="0"/>
              <a:t>void</a:t>
            </a:r>
            <a:r>
              <a:rPr lang="zh-CN" altLang="en-US" dirty="0" smtClean="0"/>
              <a:t>的函数，函数体中也可以没有</a:t>
            </a:r>
            <a:r>
              <a:rPr lang="en-US" altLang="zh-CN" dirty="0" smtClean="0"/>
              <a:t>return</a:t>
            </a:r>
            <a:r>
              <a:rPr lang="zh-CN" altLang="en-US" dirty="0" smtClean="0"/>
              <a:t>语句，执行完最后一个语句返回。</a:t>
            </a:r>
            <a:endParaRPr lang="zh-CN" altLang="en-US" b="1" dirty="0" smtClean="0">
              <a:latin typeface="Courier New" pitchFamily="49" charset="0"/>
            </a:endParaRPr>
          </a:p>
          <a:p>
            <a:pPr lvl="2" algn="just" eaLnBrk="1" hangingPunct="1">
              <a:defRPr/>
            </a:pPr>
            <a:r>
              <a:rPr lang="zh-CN" altLang="en-US" dirty="0" smtClean="0">
                <a:solidFill>
                  <a:srgbClr val="FFC000"/>
                </a:solidFill>
                <a:latin typeface="Courier New" pitchFamily="49" charset="0"/>
              </a:rPr>
              <a:t>注意：</a:t>
            </a:r>
            <a:r>
              <a:rPr lang="zh-CN" altLang="en-US" dirty="0" smtClean="0">
                <a:latin typeface="Courier New" pitchFamily="49" charset="0"/>
              </a:rPr>
              <a:t>在函数体中不能用</a:t>
            </a:r>
            <a:r>
              <a:rPr lang="en-US" altLang="zh-CN" dirty="0" err="1"/>
              <a:t>goto</a:t>
            </a:r>
            <a:r>
              <a:rPr lang="zh-CN" altLang="en-US" dirty="0" smtClean="0">
                <a:latin typeface="Courier New" pitchFamily="49" charset="0"/>
              </a:rPr>
              <a:t>语句转出函数体。</a:t>
            </a:r>
            <a:endParaRPr lang="zh-CN" alt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7" name="Rectangle 3"/>
          <p:cNvSpPr>
            <a:spLocks noGrp="1" noChangeArrowheads="1"/>
          </p:cNvSpPr>
          <p:nvPr>
            <p:ph type="body" idx="1"/>
          </p:nvPr>
        </p:nvSpPr>
        <p:spPr>
          <a:xfrm>
            <a:off x="457200" y="1158701"/>
            <a:ext cx="8229600" cy="5654675"/>
          </a:xfrm>
        </p:spPr>
        <p:txBody>
          <a:bodyPr/>
          <a:lstStyle/>
          <a:p>
            <a:pPr eaLnBrk="1" hangingPunct="1">
              <a:lnSpc>
                <a:spcPct val="80000"/>
              </a:lnSpc>
              <a:buFont typeface="Wingdings" pitchFamily="2" charset="2"/>
              <a:buNone/>
              <a:defRPr/>
            </a:pPr>
            <a:r>
              <a:rPr lang="en-US" altLang="zh-CN" sz="2400" dirty="0" smtClean="0"/>
              <a:t>double power(double x, </a:t>
            </a:r>
            <a:r>
              <a:rPr lang="en-US" altLang="zh-CN" sz="2400" dirty="0" err="1" smtClean="0"/>
              <a:t>int</a:t>
            </a:r>
            <a:r>
              <a:rPr lang="en-US" altLang="zh-CN" sz="2400" dirty="0" smtClean="0"/>
              <a:t> n) //</a:t>
            </a:r>
            <a:r>
              <a:rPr lang="zh-CN" altLang="en-US" sz="2400" dirty="0" smtClean="0"/>
              <a:t>求</a:t>
            </a:r>
            <a:r>
              <a:rPr lang="en-US" altLang="zh-CN" sz="2400" dirty="0" err="1" smtClean="0"/>
              <a:t>x</a:t>
            </a:r>
            <a:r>
              <a:rPr lang="en-US" altLang="zh-CN" sz="2400" baseline="30000" dirty="0" err="1" smtClean="0"/>
              <a:t>n</a:t>
            </a:r>
            <a:endParaRPr lang="zh-CN" altLang="en-US" sz="2400" baseline="30000" dirty="0" smtClean="0"/>
          </a:p>
          <a:p>
            <a:pPr eaLnBrk="1" hangingPunct="1">
              <a:lnSpc>
                <a:spcPct val="80000"/>
              </a:lnSpc>
              <a:buFont typeface="Wingdings" pitchFamily="2" charset="2"/>
              <a:buNone/>
              <a:defRPr/>
            </a:pPr>
            <a:r>
              <a:rPr lang="en-US" altLang="zh-CN" sz="2400" dirty="0" smtClean="0"/>
              <a:t>{	if (x == 0) return 0;</a:t>
            </a:r>
          </a:p>
          <a:p>
            <a:pPr eaLnBrk="1" hangingPunct="1">
              <a:lnSpc>
                <a:spcPct val="80000"/>
              </a:lnSpc>
              <a:buFont typeface="Wingdings" pitchFamily="2" charset="2"/>
              <a:buNone/>
              <a:defRPr/>
            </a:pPr>
            <a:r>
              <a:rPr lang="en-US" altLang="zh-CN" sz="2400" dirty="0" smtClean="0"/>
              <a:t>	double product=1.0;</a:t>
            </a:r>
          </a:p>
          <a:p>
            <a:pPr eaLnBrk="1" hangingPunct="1">
              <a:lnSpc>
                <a:spcPct val="80000"/>
              </a:lnSpc>
              <a:buFont typeface="Wingdings" pitchFamily="2" charset="2"/>
              <a:buNone/>
              <a:defRPr/>
            </a:pPr>
            <a:r>
              <a:rPr lang="en-US" altLang="zh-CN" sz="2400" dirty="0" smtClean="0"/>
              <a:t>	if (n &gt;= 0)</a:t>
            </a:r>
          </a:p>
          <a:p>
            <a:pPr eaLnBrk="1" hangingPunct="1">
              <a:lnSpc>
                <a:spcPct val="80000"/>
              </a:lnSpc>
              <a:buFont typeface="Wingdings" pitchFamily="2" charset="2"/>
              <a:buNone/>
              <a:defRPr/>
            </a:pPr>
            <a:r>
              <a:rPr lang="en-US" altLang="zh-CN" sz="2400" dirty="0" smtClean="0"/>
              <a:t>		while (n &gt; 0)</a:t>
            </a:r>
          </a:p>
          <a:p>
            <a:pPr eaLnBrk="1" hangingPunct="1">
              <a:lnSpc>
                <a:spcPct val="80000"/>
              </a:lnSpc>
              <a:buFont typeface="Wingdings" pitchFamily="2" charset="2"/>
              <a:buNone/>
              <a:defRPr/>
            </a:pPr>
            <a:r>
              <a:rPr lang="en-US" altLang="zh-CN" sz="2400" dirty="0" smtClean="0"/>
              <a:t>		{	product *= x;</a:t>
            </a:r>
          </a:p>
          <a:p>
            <a:pPr eaLnBrk="1" hangingPunct="1">
              <a:lnSpc>
                <a:spcPct val="80000"/>
              </a:lnSpc>
              <a:buFont typeface="Wingdings" pitchFamily="2" charset="2"/>
              <a:buNone/>
              <a:defRPr/>
            </a:pPr>
            <a:r>
              <a:rPr lang="en-US" altLang="zh-CN" sz="2400" dirty="0" smtClean="0"/>
              <a:t>			n--;</a:t>
            </a:r>
          </a:p>
          <a:p>
            <a:pPr eaLnBrk="1" hangingPunct="1">
              <a:lnSpc>
                <a:spcPct val="80000"/>
              </a:lnSpc>
              <a:buFont typeface="Wingdings" pitchFamily="2" charset="2"/>
              <a:buNone/>
              <a:defRPr/>
            </a:pPr>
            <a:r>
              <a:rPr lang="en-US" altLang="zh-CN" sz="2400" dirty="0" smtClean="0"/>
              <a:t>		}</a:t>
            </a:r>
          </a:p>
          <a:p>
            <a:pPr eaLnBrk="1" hangingPunct="1">
              <a:lnSpc>
                <a:spcPct val="80000"/>
              </a:lnSpc>
              <a:buFont typeface="Wingdings" pitchFamily="2" charset="2"/>
              <a:buNone/>
              <a:defRPr/>
            </a:pPr>
            <a:r>
              <a:rPr lang="en-US" altLang="zh-CN" sz="2400" dirty="0" smtClean="0"/>
              <a:t>	else</a:t>
            </a:r>
          </a:p>
          <a:p>
            <a:pPr eaLnBrk="1" hangingPunct="1">
              <a:lnSpc>
                <a:spcPct val="80000"/>
              </a:lnSpc>
              <a:buFont typeface="Wingdings" pitchFamily="2" charset="2"/>
              <a:buNone/>
              <a:defRPr/>
            </a:pPr>
            <a:r>
              <a:rPr lang="en-US" altLang="zh-CN" sz="2400" dirty="0" smtClean="0"/>
              <a:t>		while (n &lt; 0)</a:t>
            </a:r>
          </a:p>
          <a:p>
            <a:pPr eaLnBrk="1" hangingPunct="1">
              <a:lnSpc>
                <a:spcPct val="80000"/>
              </a:lnSpc>
              <a:buFont typeface="Wingdings" pitchFamily="2" charset="2"/>
              <a:buNone/>
              <a:defRPr/>
            </a:pPr>
            <a:r>
              <a:rPr lang="en-US" altLang="zh-CN" sz="2400" dirty="0" smtClean="0"/>
              <a:t>		{	product /= x;</a:t>
            </a:r>
          </a:p>
          <a:p>
            <a:pPr eaLnBrk="1" hangingPunct="1">
              <a:lnSpc>
                <a:spcPct val="80000"/>
              </a:lnSpc>
              <a:buFont typeface="Wingdings" pitchFamily="2" charset="2"/>
              <a:buNone/>
              <a:defRPr/>
            </a:pPr>
            <a:r>
              <a:rPr lang="en-US" altLang="zh-CN" sz="2400" dirty="0" smtClean="0"/>
              <a:t>			n++;</a:t>
            </a:r>
          </a:p>
          <a:p>
            <a:pPr eaLnBrk="1" hangingPunct="1">
              <a:lnSpc>
                <a:spcPct val="80000"/>
              </a:lnSpc>
              <a:buFont typeface="Wingdings" pitchFamily="2" charset="2"/>
              <a:buNone/>
              <a:defRPr/>
            </a:pPr>
            <a:r>
              <a:rPr lang="en-US" altLang="zh-CN" sz="2400" dirty="0" smtClean="0"/>
              <a:t>		}</a:t>
            </a:r>
          </a:p>
          <a:p>
            <a:pPr eaLnBrk="1" hangingPunct="1">
              <a:lnSpc>
                <a:spcPct val="80000"/>
              </a:lnSpc>
              <a:buFont typeface="Wingdings" pitchFamily="2" charset="2"/>
              <a:buNone/>
              <a:defRPr/>
            </a:pPr>
            <a:r>
              <a:rPr lang="en-US" altLang="zh-CN" sz="2400" dirty="0" smtClean="0"/>
              <a:t>	return product;</a:t>
            </a:r>
          </a:p>
          <a:p>
            <a:pPr eaLnBrk="1" hangingPunct="1">
              <a:lnSpc>
                <a:spcPct val="80000"/>
              </a:lnSpc>
              <a:buFont typeface="Wingdings" pitchFamily="2" charset="2"/>
              <a:buNone/>
              <a:defRPr/>
            </a:pPr>
            <a:r>
              <a:rPr lang="en-US" altLang="zh-CN" sz="2400" dirty="0" smtClean="0"/>
              <a:t>}</a:t>
            </a:r>
          </a:p>
        </p:txBody>
      </p:sp>
      <p:sp>
        <p:nvSpPr>
          <p:cNvPr id="3" name="Rectangle 2"/>
          <p:cNvSpPr>
            <a:spLocks noGrp="1" noChangeArrowheads="1"/>
          </p:cNvSpPr>
          <p:nvPr>
            <p:ph type="title"/>
          </p:nvPr>
        </p:nvSpPr>
        <p:spPr>
          <a:xfrm>
            <a:off x="457200" y="-15081"/>
            <a:ext cx="8229600" cy="1139825"/>
          </a:xfrm>
        </p:spPr>
        <p:txBody>
          <a:bodyPr/>
          <a:lstStyle/>
          <a:p>
            <a:pPr algn="l" eaLnBrk="1" hangingPunct="1">
              <a:defRPr/>
            </a:pPr>
            <a:r>
              <a:rPr lang="zh-CN" altLang="en-US" dirty="0" smtClean="0"/>
              <a:t>函数定义的例子</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a:xfrm>
            <a:off x="457200" y="44624"/>
            <a:ext cx="8229600" cy="1139825"/>
          </a:xfrm>
        </p:spPr>
        <p:txBody>
          <a:bodyPr/>
          <a:lstStyle/>
          <a:p>
            <a:pPr eaLnBrk="1" hangingPunct="1">
              <a:defRPr/>
            </a:pPr>
            <a:r>
              <a:rPr lang="zh-CN" altLang="en-US" dirty="0" smtClean="0"/>
              <a:t>函数</a:t>
            </a:r>
            <a:r>
              <a:rPr lang="en-US" altLang="zh-CN" dirty="0" smtClean="0"/>
              <a:t>main</a:t>
            </a:r>
          </a:p>
        </p:txBody>
      </p:sp>
      <p:sp>
        <p:nvSpPr>
          <p:cNvPr id="345091" name="Rectangle 3"/>
          <p:cNvSpPr>
            <a:spLocks noGrp="1" noChangeArrowheads="1"/>
          </p:cNvSpPr>
          <p:nvPr>
            <p:ph type="body" idx="1"/>
          </p:nvPr>
        </p:nvSpPr>
        <p:spPr>
          <a:xfrm>
            <a:off x="457200" y="1340768"/>
            <a:ext cx="8229600" cy="5184575"/>
          </a:xfrm>
        </p:spPr>
        <p:txBody>
          <a:bodyPr>
            <a:normAutofit/>
          </a:bodyPr>
          <a:lstStyle/>
          <a:p>
            <a:pPr eaLnBrk="1" hangingPunct="1">
              <a:defRPr/>
            </a:pPr>
            <a:r>
              <a:rPr lang="zh-CN" altLang="en-US" sz="2800" dirty="0" smtClean="0"/>
              <a:t>每个</a:t>
            </a:r>
            <a:r>
              <a:rPr lang="en-US" altLang="zh-CN" sz="2800" dirty="0" smtClean="0"/>
              <a:t>C++</a:t>
            </a:r>
            <a:r>
              <a:rPr lang="zh-CN" altLang="en-US" sz="2800" dirty="0" smtClean="0"/>
              <a:t>程序都要定义一个名字为</a:t>
            </a:r>
            <a:r>
              <a:rPr lang="en-US" altLang="zh-CN" sz="2800" dirty="0" smtClean="0">
                <a:solidFill>
                  <a:srgbClr val="FFC000"/>
                </a:solidFill>
              </a:rPr>
              <a:t>main</a:t>
            </a:r>
            <a:r>
              <a:rPr lang="zh-CN" altLang="en-US" sz="2800" dirty="0" smtClean="0"/>
              <a:t>的函数，</a:t>
            </a:r>
            <a:r>
              <a:rPr lang="en-US" altLang="zh-CN" sz="2800" dirty="0" smtClean="0"/>
              <a:t>C++</a:t>
            </a:r>
            <a:r>
              <a:rPr lang="zh-CN" altLang="en-US" sz="2800" dirty="0" smtClean="0"/>
              <a:t>程序的执行是从</a:t>
            </a:r>
            <a:r>
              <a:rPr lang="en-US" altLang="zh-CN" sz="2800" dirty="0" smtClean="0"/>
              <a:t>main</a:t>
            </a:r>
            <a:r>
              <a:rPr lang="zh-CN" altLang="en-US" sz="2800" dirty="0" smtClean="0"/>
              <a:t>开始的。函数</a:t>
            </a:r>
            <a:r>
              <a:rPr lang="en-US" altLang="zh-CN" sz="2800" dirty="0" smtClean="0"/>
              <a:t>main</a:t>
            </a:r>
            <a:r>
              <a:rPr lang="zh-CN" altLang="en-US" sz="2800" dirty="0" smtClean="0"/>
              <a:t>返回值类型为</a:t>
            </a:r>
            <a:r>
              <a:rPr lang="en-US" altLang="zh-CN" sz="2800" dirty="0" err="1" smtClean="0"/>
              <a:t>int</a:t>
            </a:r>
            <a:r>
              <a:rPr lang="zh-CN" altLang="en-US" sz="2800" dirty="0" smtClean="0"/>
              <a:t>，参数常省略。例如：</a:t>
            </a:r>
          </a:p>
          <a:p>
            <a:pPr lvl="1" eaLnBrk="1" hangingPunct="1">
              <a:buFontTx/>
              <a:buNone/>
              <a:defRPr/>
            </a:pPr>
            <a:r>
              <a:rPr lang="en-US" altLang="zh-CN" sz="2400" dirty="0" err="1" smtClean="0"/>
              <a:t>int</a:t>
            </a:r>
            <a:r>
              <a:rPr lang="en-US" altLang="zh-CN" sz="2400" dirty="0" smtClean="0"/>
              <a:t> main()</a:t>
            </a:r>
          </a:p>
          <a:p>
            <a:pPr lvl="1" eaLnBrk="1" hangingPunct="1">
              <a:buFontTx/>
              <a:buNone/>
              <a:defRPr/>
            </a:pPr>
            <a:r>
              <a:rPr lang="en-US" altLang="zh-CN" sz="2400" dirty="0" smtClean="0"/>
              <a:t>{	......</a:t>
            </a:r>
          </a:p>
          <a:p>
            <a:pPr lvl="1" eaLnBrk="1" hangingPunct="1">
              <a:buFontTx/>
              <a:buNone/>
              <a:defRPr/>
            </a:pPr>
            <a:r>
              <a:rPr lang="en-US" altLang="zh-CN" sz="2400" dirty="0" smtClean="0"/>
              <a:t>	... return -1;</a:t>
            </a:r>
          </a:p>
          <a:p>
            <a:pPr lvl="1" eaLnBrk="1" hangingPunct="1">
              <a:buFontTx/>
              <a:buNone/>
              <a:defRPr/>
            </a:pPr>
            <a:r>
              <a:rPr lang="en-US" altLang="zh-CN" sz="2400" dirty="0" smtClean="0"/>
              <a:t>	......</a:t>
            </a:r>
          </a:p>
          <a:p>
            <a:pPr lvl="1" eaLnBrk="1" hangingPunct="1">
              <a:buFontTx/>
              <a:buNone/>
              <a:defRPr/>
            </a:pPr>
            <a:r>
              <a:rPr lang="en-US" altLang="zh-CN" sz="2400" dirty="0" smtClean="0"/>
              <a:t>	return 0;</a:t>
            </a:r>
          </a:p>
          <a:p>
            <a:pPr lvl="1" eaLnBrk="1" hangingPunct="1">
              <a:buFontTx/>
              <a:buNone/>
              <a:defRPr/>
            </a:pPr>
            <a:r>
              <a:rPr lang="en-US" altLang="zh-CN" sz="2400" dirty="0" smtClean="0"/>
              <a:t>}</a:t>
            </a:r>
          </a:p>
          <a:p>
            <a:pPr eaLnBrk="1" hangingPunct="1">
              <a:defRPr/>
            </a:pPr>
            <a:r>
              <a:rPr lang="zh-CN" altLang="en-US" sz="2800" dirty="0" smtClean="0"/>
              <a:t>一般情况下，返回</a:t>
            </a:r>
            <a:r>
              <a:rPr lang="en-US" altLang="zh-CN" sz="2800" dirty="0" smtClean="0"/>
              <a:t>0</a:t>
            </a:r>
            <a:r>
              <a:rPr lang="zh-CN" altLang="en-US" sz="2800" dirty="0" smtClean="0"/>
              <a:t>表示程序正常结束；返回负数（如</a:t>
            </a:r>
            <a:r>
              <a:rPr lang="en-US" altLang="zh-CN" sz="2800" dirty="0" smtClean="0"/>
              <a:t>-1</a:t>
            </a:r>
            <a:r>
              <a:rPr lang="zh-CN" altLang="en-US" sz="2800" dirty="0" smtClean="0"/>
              <a:t>）表示程序非正常结束。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3400" y="228600"/>
            <a:ext cx="7772400" cy="533400"/>
          </a:xfrm>
        </p:spPr>
        <p:txBody>
          <a:bodyPr/>
          <a:lstStyle/>
          <a:p>
            <a:pPr eaLnBrk="1" hangingPunct="1">
              <a:defRPr/>
            </a:pPr>
            <a:r>
              <a:rPr lang="zh-CN" altLang="en-US" sz="4000" smtClean="0"/>
              <a:t>函数的调用</a:t>
            </a:r>
            <a:r>
              <a:rPr lang="zh-CN" altLang="en-US" smtClean="0"/>
              <a:t> </a:t>
            </a:r>
          </a:p>
        </p:txBody>
      </p:sp>
      <p:sp>
        <p:nvSpPr>
          <p:cNvPr id="15363" name="Rectangle 3"/>
          <p:cNvSpPr>
            <a:spLocks noGrp="1" noChangeArrowheads="1"/>
          </p:cNvSpPr>
          <p:nvPr>
            <p:ph type="body" idx="1"/>
          </p:nvPr>
        </p:nvSpPr>
        <p:spPr>
          <a:xfrm>
            <a:off x="250825" y="981075"/>
            <a:ext cx="8569325" cy="5688013"/>
          </a:xfrm>
        </p:spPr>
        <p:txBody>
          <a:bodyPr>
            <a:normAutofit/>
          </a:bodyPr>
          <a:lstStyle/>
          <a:p>
            <a:pPr marL="361950" indent="-361950" eaLnBrk="1" hangingPunct="1">
              <a:lnSpc>
                <a:spcPct val="110000"/>
              </a:lnSpc>
              <a:defRPr/>
            </a:pPr>
            <a:r>
              <a:rPr lang="zh-CN" altLang="en-US" sz="2800" dirty="0" smtClean="0"/>
              <a:t>对于定义的一个函数，必须要调用它，它的函数体才会执行。</a:t>
            </a:r>
            <a:endParaRPr lang="en-US" altLang="zh-CN" sz="2800" dirty="0" smtClean="0"/>
          </a:p>
          <a:p>
            <a:pPr marL="361950" indent="-361950" eaLnBrk="1" hangingPunct="1">
              <a:lnSpc>
                <a:spcPct val="110000"/>
              </a:lnSpc>
              <a:defRPr/>
            </a:pPr>
            <a:r>
              <a:rPr lang="zh-CN" altLang="en-US" sz="2800" dirty="0" smtClean="0"/>
              <a:t>函数调用的格式如下：</a:t>
            </a:r>
          </a:p>
          <a:p>
            <a:pPr marL="906463" lvl="1" eaLnBrk="1" hangingPunct="1">
              <a:lnSpc>
                <a:spcPct val="110000"/>
              </a:lnSpc>
              <a:buFontTx/>
              <a:buNone/>
              <a:defRPr/>
            </a:pPr>
            <a:r>
              <a:rPr lang="en-US" altLang="zh-CN" sz="3000" dirty="0" smtClean="0"/>
              <a:t>&lt;</a:t>
            </a:r>
            <a:r>
              <a:rPr lang="zh-CN" altLang="en-US" sz="3000" dirty="0" smtClean="0"/>
              <a:t>函数名</a:t>
            </a:r>
            <a:r>
              <a:rPr lang="en-US" altLang="zh-CN" sz="3000" dirty="0" smtClean="0"/>
              <a:t>&gt;</a:t>
            </a:r>
            <a:r>
              <a:rPr lang="en-US" altLang="zh-CN" sz="3000" b="1" dirty="0" smtClean="0">
                <a:solidFill>
                  <a:srgbClr val="FFC000"/>
                </a:solidFill>
              </a:rPr>
              <a:t>(</a:t>
            </a:r>
            <a:r>
              <a:rPr lang="en-US" altLang="zh-CN" sz="3000" dirty="0" smtClean="0"/>
              <a:t>&lt;</a:t>
            </a:r>
            <a:r>
              <a:rPr lang="zh-CN" altLang="en-US" sz="3000" dirty="0" smtClean="0"/>
              <a:t>实在参数表</a:t>
            </a:r>
            <a:r>
              <a:rPr lang="en-US" altLang="zh-CN" sz="3000" dirty="0" smtClean="0"/>
              <a:t>&gt;</a:t>
            </a:r>
            <a:r>
              <a:rPr lang="en-US" altLang="zh-CN" sz="3000" b="1" dirty="0" smtClean="0">
                <a:solidFill>
                  <a:srgbClr val="FFC000"/>
                </a:solidFill>
              </a:rPr>
              <a:t>)</a:t>
            </a:r>
          </a:p>
          <a:p>
            <a:pPr marL="906463" lvl="1" eaLnBrk="1" hangingPunct="1">
              <a:lnSpc>
                <a:spcPct val="110000"/>
              </a:lnSpc>
              <a:defRPr/>
            </a:pPr>
            <a:r>
              <a:rPr lang="en-US" altLang="zh-CN" sz="2400" dirty="0" smtClean="0"/>
              <a:t>&lt;</a:t>
            </a:r>
            <a:r>
              <a:rPr lang="zh-CN" altLang="en-US" sz="2400" dirty="0" smtClean="0"/>
              <a:t>函数名</a:t>
            </a:r>
            <a:r>
              <a:rPr lang="en-US" altLang="zh-CN" sz="2400" dirty="0" smtClean="0"/>
              <a:t>&gt;</a:t>
            </a:r>
            <a:r>
              <a:rPr lang="zh-CN" altLang="en-US" sz="2400" dirty="0" smtClean="0"/>
              <a:t>：某个已定义函数的名字；</a:t>
            </a:r>
          </a:p>
          <a:p>
            <a:pPr marL="906463" lvl="1" eaLnBrk="1" hangingPunct="1">
              <a:lnSpc>
                <a:spcPct val="110000"/>
              </a:lnSpc>
              <a:defRPr/>
            </a:pPr>
            <a:r>
              <a:rPr lang="en-US" altLang="zh-CN" sz="2400" dirty="0" smtClean="0"/>
              <a:t>&lt;</a:t>
            </a:r>
            <a:r>
              <a:rPr lang="zh-CN" altLang="en-US" sz="2400" dirty="0" smtClean="0"/>
              <a:t>实在参数表</a:t>
            </a:r>
            <a:r>
              <a:rPr lang="en-US" altLang="zh-CN" sz="2400" dirty="0" smtClean="0"/>
              <a:t>&gt;</a:t>
            </a:r>
            <a:r>
              <a:rPr lang="zh-CN" altLang="en-US" sz="2400" dirty="0" smtClean="0"/>
              <a:t>：由零个、一个或多个</a:t>
            </a:r>
            <a:r>
              <a:rPr lang="zh-CN" altLang="en-US" sz="2400" dirty="0"/>
              <a:t>表达式（用</a:t>
            </a:r>
            <a:r>
              <a:rPr lang="zh-CN" altLang="en-US" sz="2400" dirty="0" smtClean="0"/>
              <a:t>逗号隔开）</a:t>
            </a:r>
            <a:r>
              <a:rPr lang="zh-CN" altLang="en-US" sz="2400" dirty="0"/>
              <a:t>构成</a:t>
            </a:r>
            <a:endParaRPr lang="zh-CN" altLang="en-US" sz="2400" dirty="0" smtClean="0"/>
          </a:p>
          <a:p>
            <a:pPr marL="906463" lvl="1" eaLnBrk="1" hangingPunct="1">
              <a:lnSpc>
                <a:spcPct val="110000"/>
              </a:lnSpc>
              <a:defRPr/>
            </a:pPr>
            <a:r>
              <a:rPr lang="zh-CN" altLang="en-US" sz="2400" dirty="0" smtClean="0"/>
              <a:t>实参的</a:t>
            </a:r>
            <a:r>
              <a:rPr lang="zh-CN" altLang="en-US" sz="2400" dirty="0" smtClean="0">
                <a:solidFill>
                  <a:schemeClr val="folHlink"/>
                </a:solidFill>
              </a:rPr>
              <a:t>个数</a:t>
            </a:r>
            <a:r>
              <a:rPr lang="zh-CN" altLang="en-US" sz="2400" dirty="0" smtClean="0"/>
              <a:t>和</a:t>
            </a:r>
            <a:r>
              <a:rPr lang="zh-CN" altLang="en-US" sz="2400" dirty="0" smtClean="0">
                <a:solidFill>
                  <a:schemeClr val="folHlink"/>
                </a:solidFill>
              </a:rPr>
              <a:t>类型</a:t>
            </a:r>
            <a:r>
              <a:rPr lang="zh-CN" altLang="en-US" sz="2400" dirty="0" smtClean="0"/>
              <a:t>应与相应函数的形参相同。类型如果不同，编译器会试图进行隐式转换：把实参转换成形参类型 。</a:t>
            </a:r>
          </a:p>
          <a:p>
            <a:pPr marL="361950" indent="-361950" eaLnBrk="1" hangingPunct="1">
              <a:lnSpc>
                <a:spcPct val="110000"/>
              </a:lnSpc>
              <a:defRPr/>
            </a:pPr>
            <a:r>
              <a:rPr lang="zh-CN" altLang="en-US" sz="2800" dirty="0" smtClean="0">
                <a:solidFill>
                  <a:srgbClr val="FFC000"/>
                </a:solidFill>
              </a:rPr>
              <a:t>注意：</a:t>
            </a:r>
            <a:r>
              <a:rPr lang="zh-CN" altLang="en-US" sz="2800" dirty="0" smtClean="0"/>
              <a:t>不能用</a:t>
            </a:r>
            <a:r>
              <a:rPr lang="en-US" altLang="zh-CN" sz="2800" dirty="0" err="1" smtClean="0"/>
              <a:t>goto</a:t>
            </a:r>
            <a:r>
              <a:rPr lang="zh-CN" altLang="en-US" sz="2800" dirty="0" smtClean="0"/>
              <a:t>语句从函数外转入函数体</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defRPr/>
            </a:pPr>
            <a:r>
              <a:rPr lang="zh-CN" altLang="en-US" smtClean="0"/>
              <a:t>函数调用的例子</a:t>
            </a:r>
          </a:p>
        </p:txBody>
      </p:sp>
      <p:sp>
        <p:nvSpPr>
          <p:cNvPr id="46083" name="Rectangle 3"/>
          <p:cNvSpPr>
            <a:spLocks noGrp="1" noChangeArrowheads="1"/>
          </p:cNvSpPr>
          <p:nvPr>
            <p:ph type="body" idx="1"/>
          </p:nvPr>
        </p:nvSpPr>
        <p:spPr/>
        <p:txBody>
          <a:bodyPr/>
          <a:lstStyle/>
          <a:p>
            <a:pPr eaLnBrk="1" hangingPunct="1">
              <a:lnSpc>
                <a:spcPct val="80000"/>
              </a:lnSpc>
              <a:buFont typeface="Wingdings" pitchFamily="2" charset="2"/>
              <a:buNone/>
              <a:defRPr/>
            </a:pPr>
            <a:r>
              <a:rPr lang="en-US" altLang="zh-CN" sz="2800" dirty="0" smtClean="0"/>
              <a:t>......</a:t>
            </a:r>
          </a:p>
          <a:p>
            <a:pPr eaLnBrk="1" hangingPunct="1">
              <a:lnSpc>
                <a:spcPct val="80000"/>
              </a:lnSpc>
              <a:buFont typeface="Wingdings" pitchFamily="2" charset="2"/>
              <a:buNone/>
              <a:defRPr/>
            </a:pPr>
            <a:r>
              <a:rPr lang="en-US" altLang="zh-CN" sz="2800" dirty="0" err="1" smtClean="0"/>
              <a:t>int</a:t>
            </a:r>
            <a:r>
              <a:rPr lang="en-US" altLang="zh-CN" sz="2800" dirty="0" smtClean="0"/>
              <a:t> main()</a:t>
            </a:r>
          </a:p>
          <a:p>
            <a:pPr eaLnBrk="1" hangingPunct="1">
              <a:lnSpc>
                <a:spcPct val="80000"/>
              </a:lnSpc>
              <a:buFont typeface="Wingdings" pitchFamily="2" charset="2"/>
              <a:buNone/>
              <a:defRPr/>
            </a:pPr>
            <a:r>
              <a:rPr lang="en-US" altLang="zh-CN" sz="2800" dirty="0" smtClean="0"/>
              <a:t>{	</a:t>
            </a:r>
            <a:r>
              <a:rPr lang="en-US" altLang="zh-CN" sz="2800" dirty="0" err="1" smtClean="0"/>
              <a:t>int</a:t>
            </a:r>
            <a:r>
              <a:rPr lang="en-US" altLang="zh-CN" sz="2800" dirty="0" smtClean="0"/>
              <a:t> x;</a:t>
            </a:r>
          </a:p>
          <a:p>
            <a:pPr eaLnBrk="1" hangingPunct="1">
              <a:lnSpc>
                <a:spcPct val="80000"/>
              </a:lnSpc>
              <a:buFont typeface="Wingdings" pitchFamily="2" charset="2"/>
              <a:buNone/>
              <a:defRPr/>
            </a:pPr>
            <a:r>
              <a:rPr lang="en-US" altLang="zh-CN" sz="2800" dirty="0" smtClean="0"/>
              <a:t>	</a:t>
            </a:r>
            <a:r>
              <a:rPr lang="en-US" altLang="zh-CN" sz="2800" dirty="0" err="1" smtClean="0"/>
              <a:t>cout</a:t>
            </a:r>
            <a:r>
              <a:rPr lang="en-US" altLang="zh-CN" sz="2800" dirty="0" smtClean="0"/>
              <a:t> &lt;&lt; "</a:t>
            </a:r>
            <a:r>
              <a:rPr lang="zh-CN" altLang="en-US" sz="2800" dirty="0" smtClean="0"/>
              <a:t>请输入一个正整数：</a:t>
            </a:r>
            <a:r>
              <a:rPr lang="en-US" altLang="zh-CN" sz="2800" dirty="0" smtClean="0"/>
              <a:t>";</a:t>
            </a:r>
          </a:p>
          <a:p>
            <a:pPr eaLnBrk="1" hangingPunct="1">
              <a:lnSpc>
                <a:spcPct val="80000"/>
              </a:lnSpc>
              <a:buFont typeface="Wingdings" pitchFamily="2" charset="2"/>
              <a:buNone/>
              <a:defRPr/>
            </a:pPr>
            <a:r>
              <a:rPr lang="en-US" altLang="zh-CN" sz="2800" dirty="0" smtClean="0"/>
              <a:t>	</a:t>
            </a:r>
            <a:r>
              <a:rPr lang="en-US" altLang="zh-CN" sz="2800" dirty="0" err="1" smtClean="0"/>
              <a:t>cin</a:t>
            </a:r>
            <a:r>
              <a:rPr lang="en-US" altLang="zh-CN" sz="2800" dirty="0" smtClean="0"/>
              <a:t> &gt;&gt; x;</a:t>
            </a:r>
          </a:p>
          <a:p>
            <a:pPr eaLnBrk="1" hangingPunct="1">
              <a:lnSpc>
                <a:spcPct val="80000"/>
              </a:lnSpc>
              <a:buFont typeface="Wingdings" pitchFamily="2" charset="2"/>
              <a:buNone/>
              <a:defRPr/>
            </a:pPr>
            <a:r>
              <a:rPr lang="en-US" altLang="zh-CN" sz="2800" dirty="0" smtClean="0"/>
              <a:t>	</a:t>
            </a:r>
            <a:r>
              <a:rPr lang="en-US" altLang="zh-CN" sz="2800" dirty="0" err="1" smtClean="0"/>
              <a:t>cout</a:t>
            </a:r>
            <a:r>
              <a:rPr lang="en-US" altLang="zh-CN" sz="2800" dirty="0" smtClean="0"/>
              <a:t> &lt;&lt; "Factorial of " &lt;&lt; x &lt;&lt; " is " </a:t>
            </a:r>
          </a:p>
          <a:p>
            <a:pPr eaLnBrk="1" hangingPunct="1">
              <a:lnSpc>
                <a:spcPct val="80000"/>
              </a:lnSpc>
              <a:buFont typeface="Wingdings" pitchFamily="2" charset="2"/>
              <a:buNone/>
              <a:defRPr/>
            </a:pPr>
            <a:r>
              <a:rPr lang="en-US" altLang="zh-CN" sz="2800" dirty="0" smtClean="0"/>
              <a:t>		  &lt;&lt; </a:t>
            </a:r>
            <a:r>
              <a:rPr lang="en-US" altLang="zh-CN" sz="2800" dirty="0" smtClean="0">
                <a:solidFill>
                  <a:srgbClr val="FFC000"/>
                </a:solidFill>
              </a:rPr>
              <a:t>factorial(x)</a:t>
            </a:r>
            <a:r>
              <a:rPr lang="en-US" altLang="zh-CN" sz="2800" dirty="0" smtClean="0"/>
              <a:t> //</a:t>
            </a:r>
            <a:r>
              <a:rPr lang="zh-CN" altLang="en-US" sz="2800" dirty="0" smtClean="0"/>
              <a:t>调用阶乘函数</a:t>
            </a:r>
          </a:p>
          <a:p>
            <a:pPr eaLnBrk="1" hangingPunct="1">
              <a:lnSpc>
                <a:spcPct val="80000"/>
              </a:lnSpc>
              <a:buFont typeface="Wingdings" pitchFamily="2" charset="2"/>
              <a:buNone/>
              <a:defRPr/>
            </a:pPr>
            <a:r>
              <a:rPr lang="zh-CN" altLang="en-US" sz="2800" dirty="0" smtClean="0"/>
              <a:t>		  </a:t>
            </a:r>
            <a:r>
              <a:rPr lang="en-US" altLang="zh-CN" sz="2800" dirty="0" smtClean="0"/>
              <a:t>&lt;&lt; </a:t>
            </a:r>
            <a:r>
              <a:rPr lang="en-US" altLang="zh-CN" sz="2800" dirty="0" err="1" smtClean="0"/>
              <a:t>endl</a:t>
            </a:r>
            <a:r>
              <a:rPr lang="en-US" altLang="zh-CN" sz="2800" dirty="0" smtClean="0"/>
              <a:t>;</a:t>
            </a:r>
          </a:p>
          <a:p>
            <a:pPr eaLnBrk="1" hangingPunct="1">
              <a:lnSpc>
                <a:spcPct val="80000"/>
              </a:lnSpc>
              <a:buFont typeface="Wingdings" pitchFamily="2" charset="2"/>
              <a:buNone/>
              <a:defRPr/>
            </a:pPr>
            <a:r>
              <a:rPr lang="en-US" altLang="zh-CN" sz="2800" dirty="0" smtClean="0"/>
              <a:t>	return 0;</a:t>
            </a:r>
          </a:p>
          <a:p>
            <a:pPr eaLnBrk="1" hangingPunct="1">
              <a:lnSpc>
                <a:spcPct val="80000"/>
              </a:lnSpc>
              <a:buFont typeface="Wingdings" pitchFamily="2" charset="2"/>
              <a:buNone/>
              <a:defRPr/>
            </a:pPr>
            <a:r>
              <a:rPr lang="en-US" altLang="zh-CN" sz="2800" dirty="0" smtClean="0"/>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pPr eaLnBrk="1" hangingPunct="1">
              <a:defRPr/>
            </a:pPr>
            <a:endParaRPr lang="zh-CN" altLang="zh-CN" smtClean="0"/>
          </a:p>
        </p:txBody>
      </p:sp>
      <p:sp>
        <p:nvSpPr>
          <p:cNvPr id="346115" name="Rectangle 3"/>
          <p:cNvSpPr>
            <a:spLocks noGrp="1" noChangeArrowheads="1"/>
          </p:cNvSpPr>
          <p:nvPr>
            <p:ph type="body" idx="1"/>
          </p:nvPr>
        </p:nvSpPr>
        <p:spPr/>
        <p:txBody>
          <a:bodyPr/>
          <a:lstStyle/>
          <a:p>
            <a:pPr eaLnBrk="1" hangingPunct="1">
              <a:lnSpc>
                <a:spcPct val="80000"/>
              </a:lnSpc>
              <a:buFont typeface="Wingdings" pitchFamily="2" charset="2"/>
              <a:buNone/>
              <a:defRPr/>
            </a:pPr>
            <a:r>
              <a:rPr lang="en-US" altLang="zh-CN" sz="2800" dirty="0" smtClean="0"/>
              <a:t>......</a:t>
            </a:r>
          </a:p>
          <a:p>
            <a:pPr eaLnBrk="1" hangingPunct="1">
              <a:lnSpc>
                <a:spcPct val="80000"/>
              </a:lnSpc>
              <a:buFont typeface="Wingdings" pitchFamily="2" charset="2"/>
              <a:buNone/>
              <a:defRPr/>
            </a:pPr>
            <a:r>
              <a:rPr lang="en-US" altLang="zh-CN" sz="2800" dirty="0" err="1" smtClean="0"/>
              <a:t>int</a:t>
            </a:r>
            <a:r>
              <a:rPr lang="en-US" altLang="zh-CN" sz="2800" dirty="0" smtClean="0"/>
              <a:t> main()</a:t>
            </a:r>
          </a:p>
          <a:p>
            <a:pPr eaLnBrk="1" hangingPunct="1">
              <a:lnSpc>
                <a:spcPct val="80000"/>
              </a:lnSpc>
              <a:buFont typeface="Wingdings" pitchFamily="2" charset="2"/>
              <a:buNone/>
              <a:defRPr/>
            </a:pPr>
            <a:r>
              <a:rPr lang="en-US" altLang="zh-CN" sz="2800" dirty="0" smtClean="0"/>
              <a:t>{	double a;</a:t>
            </a:r>
          </a:p>
          <a:p>
            <a:pPr eaLnBrk="1" hangingPunct="1">
              <a:lnSpc>
                <a:spcPct val="80000"/>
              </a:lnSpc>
              <a:buFont typeface="Wingdings" pitchFamily="2" charset="2"/>
              <a:buNone/>
              <a:defRPr/>
            </a:pPr>
            <a:r>
              <a:rPr lang="en-US" altLang="zh-CN" sz="2800" dirty="0" smtClean="0"/>
              <a:t>	</a:t>
            </a:r>
            <a:r>
              <a:rPr lang="en-US" altLang="zh-CN" sz="2800" dirty="0" err="1" smtClean="0"/>
              <a:t>int</a:t>
            </a:r>
            <a:r>
              <a:rPr lang="en-US" altLang="zh-CN" sz="2800" dirty="0" smtClean="0"/>
              <a:t> b;</a:t>
            </a:r>
          </a:p>
          <a:p>
            <a:pPr eaLnBrk="1" hangingPunct="1">
              <a:lnSpc>
                <a:spcPct val="80000"/>
              </a:lnSpc>
              <a:buFont typeface="Wingdings" pitchFamily="2" charset="2"/>
              <a:buNone/>
              <a:defRPr/>
            </a:pPr>
            <a:r>
              <a:rPr lang="en-US" altLang="zh-CN" sz="2800" dirty="0" smtClean="0"/>
              <a:t>	</a:t>
            </a:r>
            <a:r>
              <a:rPr lang="en-US" altLang="zh-CN" sz="2800" dirty="0" err="1" smtClean="0"/>
              <a:t>cout</a:t>
            </a:r>
            <a:r>
              <a:rPr lang="en-US" altLang="zh-CN" sz="2800" dirty="0" smtClean="0"/>
              <a:t> &lt;&lt; "</a:t>
            </a:r>
            <a:r>
              <a:rPr lang="zh-CN" altLang="en-US" sz="2800" dirty="0" smtClean="0"/>
              <a:t>请输入</a:t>
            </a:r>
            <a:r>
              <a:rPr lang="en-US" altLang="zh-CN" sz="2800" dirty="0" smtClean="0"/>
              <a:t>a</a:t>
            </a:r>
            <a:r>
              <a:rPr lang="zh-CN" altLang="en-US" sz="2800" dirty="0" smtClean="0"/>
              <a:t>和</a:t>
            </a:r>
            <a:r>
              <a:rPr lang="en-US" altLang="zh-CN" sz="2800" dirty="0" smtClean="0"/>
              <a:t>b</a:t>
            </a:r>
            <a:r>
              <a:rPr lang="zh-CN" altLang="en-US" sz="2800" dirty="0" smtClean="0"/>
              <a:t>：</a:t>
            </a:r>
            <a:r>
              <a:rPr lang="en-US" altLang="zh-CN" sz="2800" dirty="0" smtClean="0"/>
              <a:t>";</a:t>
            </a:r>
          </a:p>
          <a:p>
            <a:pPr eaLnBrk="1" hangingPunct="1">
              <a:lnSpc>
                <a:spcPct val="80000"/>
              </a:lnSpc>
              <a:buFont typeface="Wingdings" pitchFamily="2" charset="2"/>
              <a:buNone/>
              <a:defRPr/>
            </a:pPr>
            <a:r>
              <a:rPr lang="en-US" altLang="zh-CN" sz="2800" dirty="0" smtClean="0"/>
              <a:t>	</a:t>
            </a:r>
            <a:r>
              <a:rPr lang="en-US" altLang="zh-CN" sz="2800" dirty="0" err="1" smtClean="0"/>
              <a:t>cin</a:t>
            </a:r>
            <a:r>
              <a:rPr lang="en-US" altLang="zh-CN" sz="2800" dirty="0" smtClean="0"/>
              <a:t> &gt;&gt; a &gt;&gt; b;</a:t>
            </a:r>
          </a:p>
          <a:p>
            <a:pPr eaLnBrk="1" hangingPunct="1">
              <a:lnSpc>
                <a:spcPct val="80000"/>
              </a:lnSpc>
              <a:buFont typeface="Wingdings" pitchFamily="2" charset="2"/>
              <a:buNone/>
              <a:defRPr/>
            </a:pPr>
            <a:r>
              <a:rPr lang="en-US" altLang="zh-CN" sz="2800" dirty="0" smtClean="0"/>
              <a:t>	</a:t>
            </a:r>
            <a:r>
              <a:rPr lang="en-US" altLang="zh-CN" sz="2800" dirty="0" err="1" smtClean="0"/>
              <a:t>cout</a:t>
            </a:r>
            <a:r>
              <a:rPr lang="en-US" altLang="zh-CN" sz="2800" dirty="0" smtClean="0"/>
              <a:t> &lt;&lt; a &lt;&lt; "</a:t>
            </a:r>
            <a:r>
              <a:rPr lang="zh-CN" altLang="en-US" sz="2800" dirty="0" smtClean="0"/>
              <a:t>的</a:t>
            </a:r>
            <a:r>
              <a:rPr lang="en-US" altLang="zh-CN" sz="2800" dirty="0" smtClean="0"/>
              <a:t>" &lt;&lt; b &lt;&lt; "</a:t>
            </a:r>
            <a:r>
              <a:rPr lang="zh-CN" altLang="en-US" sz="2800" dirty="0" smtClean="0"/>
              <a:t>次方是：</a:t>
            </a:r>
            <a:r>
              <a:rPr lang="en-US" altLang="zh-CN" sz="2800" dirty="0" smtClean="0"/>
              <a:t>" </a:t>
            </a:r>
          </a:p>
          <a:p>
            <a:pPr eaLnBrk="1" hangingPunct="1">
              <a:lnSpc>
                <a:spcPct val="80000"/>
              </a:lnSpc>
              <a:buFont typeface="Wingdings" pitchFamily="2" charset="2"/>
              <a:buNone/>
              <a:defRPr/>
            </a:pPr>
            <a:r>
              <a:rPr lang="en-US" altLang="zh-CN" sz="2800" dirty="0" smtClean="0"/>
              <a:t>		  &lt;&lt; </a:t>
            </a:r>
            <a:r>
              <a:rPr lang="en-US" altLang="zh-CN" sz="2800" dirty="0" smtClean="0">
                <a:solidFill>
                  <a:srgbClr val="FFC000"/>
                </a:solidFill>
              </a:rPr>
              <a:t>power(</a:t>
            </a:r>
            <a:r>
              <a:rPr lang="en-US" altLang="zh-CN" sz="2800" dirty="0" err="1" smtClean="0">
                <a:solidFill>
                  <a:srgbClr val="FFC000"/>
                </a:solidFill>
              </a:rPr>
              <a:t>a,b</a:t>
            </a:r>
            <a:r>
              <a:rPr lang="en-US" altLang="zh-CN" sz="2800" dirty="0" smtClean="0">
                <a:solidFill>
                  <a:srgbClr val="FFC000"/>
                </a:solidFill>
              </a:rPr>
              <a:t>)</a:t>
            </a:r>
            <a:r>
              <a:rPr lang="en-US" altLang="zh-CN" sz="2800" dirty="0" smtClean="0"/>
              <a:t> &lt;&lt; </a:t>
            </a:r>
            <a:r>
              <a:rPr lang="en-US" altLang="zh-CN" sz="2800" dirty="0" err="1" smtClean="0"/>
              <a:t>endl</a:t>
            </a:r>
            <a:r>
              <a:rPr lang="en-US" altLang="zh-CN" sz="2800" dirty="0" smtClean="0"/>
              <a:t>;</a:t>
            </a:r>
          </a:p>
          <a:p>
            <a:pPr eaLnBrk="1" hangingPunct="1">
              <a:lnSpc>
                <a:spcPct val="80000"/>
              </a:lnSpc>
              <a:buFont typeface="Wingdings" pitchFamily="2" charset="2"/>
              <a:buNone/>
              <a:defRPr/>
            </a:pPr>
            <a:r>
              <a:rPr lang="en-US" altLang="zh-CN" sz="2800" dirty="0" smtClean="0"/>
              <a:t>	return 0;</a:t>
            </a:r>
          </a:p>
          <a:p>
            <a:pPr eaLnBrk="1" hangingPunct="1">
              <a:lnSpc>
                <a:spcPct val="80000"/>
              </a:lnSpc>
              <a:buFont typeface="Wingdings" pitchFamily="2" charset="2"/>
              <a:buNone/>
              <a:defRPr/>
            </a:pPr>
            <a:r>
              <a:rPr lang="en-US" altLang="zh-CN" sz="2800" dirty="0" smtClean="0"/>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4781127"/>
          </a:xfrm>
        </p:spPr>
        <p:txBody>
          <a:bodyPr>
            <a:normAutofit/>
          </a:bodyPr>
          <a:lstStyle/>
          <a:p>
            <a:pPr eaLnBrk="1" hangingPunct="1"/>
            <a:r>
              <a:rPr lang="zh-CN" altLang="en-US" dirty="0"/>
              <a:t>除了函数</a:t>
            </a:r>
            <a:r>
              <a:rPr lang="en-US" altLang="zh-CN" dirty="0"/>
              <a:t>main</a:t>
            </a:r>
            <a:r>
              <a:rPr lang="zh-CN" altLang="en-US" dirty="0"/>
              <a:t>外，程序中其它函数的调用是从</a:t>
            </a:r>
            <a:r>
              <a:rPr lang="en-US" altLang="zh-CN" dirty="0"/>
              <a:t>main</a:t>
            </a:r>
            <a:r>
              <a:rPr lang="zh-CN" altLang="en-US" dirty="0"/>
              <a:t>中开始</a:t>
            </a:r>
            <a:r>
              <a:rPr lang="zh-CN" altLang="en-US" dirty="0" smtClean="0"/>
              <a:t>的。</a:t>
            </a:r>
            <a:endParaRPr lang="en-US" altLang="zh-CN" dirty="0" smtClean="0"/>
          </a:p>
          <a:p>
            <a:pPr eaLnBrk="1" hangingPunct="1"/>
            <a:r>
              <a:rPr lang="zh-CN" altLang="en-US" dirty="0" smtClean="0"/>
              <a:t>函数</a:t>
            </a:r>
            <a:r>
              <a:rPr lang="en-US" altLang="zh-CN" dirty="0"/>
              <a:t>main</a:t>
            </a:r>
            <a:r>
              <a:rPr lang="zh-CN" altLang="en-US" dirty="0"/>
              <a:t>一般</a:t>
            </a:r>
            <a:r>
              <a:rPr lang="zh-CN" altLang="en-US" dirty="0" smtClean="0"/>
              <a:t>是由</a:t>
            </a:r>
            <a:r>
              <a:rPr lang="zh-CN" altLang="en-US" dirty="0"/>
              <a:t>操作系统来调用</a:t>
            </a:r>
            <a:r>
              <a:rPr lang="zh-CN" altLang="en-US" dirty="0" smtClean="0"/>
              <a:t>。</a:t>
            </a:r>
            <a:endParaRPr lang="en-US" altLang="zh-CN" dirty="0" smtClean="0"/>
          </a:p>
          <a:p>
            <a:pPr eaLnBrk="1" hangingPunct="1"/>
            <a:r>
              <a:rPr lang="zh-CN" altLang="en-US" dirty="0" smtClean="0"/>
              <a:t>一</a:t>
            </a:r>
            <a:r>
              <a:rPr lang="zh-CN" altLang="en-US" dirty="0"/>
              <a:t>个</a:t>
            </a:r>
            <a:r>
              <a:rPr lang="en-US" altLang="zh-CN" dirty="0"/>
              <a:t>C++</a:t>
            </a:r>
            <a:r>
              <a:rPr lang="zh-CN" altLang="en-US" dirty="0"/>
              <a:t>程序从它的函数</a:t>
            </a:r>
            <a:r>
              <a:rPr lang="en-US" altLang="zh-CN" dirty="0"/>
              <a:t>main</a:t>
            </a:r>
            <a:r>
              <a:rPr lang="zh-CN" altLang="en-US" dirty="0"/>
              <a:t>开始执行，直到函数</a:t>
            </a:r>
            <a:r>
              <a:rPr lang="en-US" altLang="zh-CN" dirty="0"/>
              <a:t>main</a:t>
            </a:r>
            <a:r>
              <a:rPr lang="zh-CN" altLang="en-US" dirty="0"/>
              <a:t>返回时结束</a:t>
            </a:r>
            <a:r>
              <a:rPr lang="zh-CN" altLang="en-US" dirty="0" smtClean="0"/>
              <a:t>。</a:t>
            </a:r>
            <a:endParaRPr lang="en-US" altLang="zh-CN" dirty="0" smtClean="0"/>
          </a:p>
          <a:p>
            <a:pPr eaLnBrk="1" hangingPunct="1"/>
            <a:r>
              <a:rPr lang="zh-CN" altLang="en-US" dirty="0" smtClean="0"/>
              <a:t>在</a:t>
            </a:r>
            <a:r>
              <a:rPr lang="zh-CN" altLang="en-US" dirty="0"/>
              <a:t>有些极端情况下（如程序运行时发现异常），在程序的任何地方都可以通过调用</a:t>
            </a:r>
            <a:r>
              <a:rPr lang="en-US" altLang="zh-CN" dirty="0"/>
              <a:t>C++</a:t>
            </a:r>
            <a:r>
              <a:rPr lang="zh-CN" altLang="en-US" dirty="0"/>
              <a:t>标准库中的函数</a:t>
            </a:r>
            <a:r>
              <a:rPr lang="en-US" altLang="zh-CN" dirty="0">
                <a:solidFill>
                  <a:srgbClr val="FFC000"/>
                </a:solidFill>
              </a:rPr>
              <a:t>exit</a:t>
            </a:r>
            <a:r>
              <a:rPr lang="zh-CN" altLang="en-US" dirty="0"/>
              <a:t>或</a:t>
            </a:r>
            <a:r>
              <a:rPr lang="en-US" altLang="zh-CN" dirty="0">
                <a:solidFill>
                  <a:srgbClr val="FFC000"/>
                </a:solidFill>
              </a:rPr>
              <a:t>abort</a:t>
            </a:r>
            <a:r>
              <a:rPr lang="zh-CN" altLang="en-US" dirty="0" smtClean="0"/>
              <a:t>来立即终止</a:t>
            </a:r>
            <a:r>
              <a:rPr lang="zh-CN" altLang="en-US" dirty="0"/>
              <a:t>程序的执行。</a:t>
            </a:r>
          </a:p>
        </p:txBody>
      </p:sp>
    </p:spTree>
    <p:extLst>
      <p:ext uri="{BB962C8B-B14F-4D97-AF65-F5344CB8AC3E}">
        <p14:creationId xmlns:p14="http://schemas.microsoft.com/office/powerpoint/2010/main" val="2516774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115888"/>
            <a:ext cx="8229600" cy="1139825"/>
          </a:xfrm>
        </p:spPr>
        <p:txBody>
          <a:bodyPr/>
          <a:lstStyle/>
          <a:p>
            <a:pPr eaLnBrk="1" hangingPunct="1">
              <a:defRPr/>
            </a:pPr>
            <a:r>
              <a:rPr lang="zh-CN" altLang="en-US" sz="4800" smtClean="0"/>
              <a:t>函数调用的执行过程</a:t>
            </a:r>
          </a:p>
        </p:txBody>
      </p:sp>
      <p:sp>
        <p:nvSpPr>
          <p:cNvPr id="41987" name="Rectangle 3"/>
          <p:cNvSpPr>
            <a:spLocks noGrp="1" noChangeArrowheads="1"/>
          </p:cNvSpPr>
          <p:nvPr>
            <p:ph type="body" idx="1"/>
          </p:nvPr>
        </p:nvSpPr>
        <p:spPr>
          <a:xfrm>
            <a:off x="250825" y="1484313"/>
            <a:ext cx="8507413" cy="5068887"/>
          </a:xfrm>
        </p:spPr>
        <p:txBody>
          <a:bodyPr/>
          <a:lstStyle/>
          <a:p>
            <a:pPr algn="just" eaLnBrk="1" hangingPunct="1">
              <a:defRPr/>
            </a:pPr>
            <a:r>
              <a:rPr lang="zh-CN" altLang="en-US" sz="2800" dirty="0" smtClean="0"/>
              <a:t>计算实参的值（对于多个实参，</a:t>
            </a:r>
            <a:r>
              <a:rPr lang="en-US" altLang="zh-CN" sz="2800" dirty="0" smtClean="0">
                <a:solidFill>
                  <a:schemeClr val="folHlink"/>
                </a:solidFill>
                <a:cs typeface="Times New Roman" pitchFamily="18" charset="0"/>
              </a:rPr>
              <a:t>C++</a:t>
            </a:r>
            <a:r>
              <a:rPr lang="zh-CN" altLang="en-US" sz="2800" dirty="0" smtClean="0">
                <a:solidFill>
                  <a:schemeClr val="folHlink"/>
                </a:solidFill>
              </a:rPr>
              <a:t>没有规定实参的计算次序</a:t>
            </a:r>
            <a:r>
              <a:rPr lang="zh-CN" altLang="en-US" sz="2800" dirty="0" smtClean="0"/>
              <a:t>）；（</a:t>
            </a:r>
            <a:r>
              <a:rPr lang="en-US" altLang="zh-CN" sz="2800" dirty="0" smtClean="0"/>
              <a:t>f(</a:t>
            </a:r>
            <a:r>
              <a:rPr lang="en-US" altLang="zh-CN" sz="2800" dirty="0" smtClean="0">
                <a:solidFill>
                  <a:srgbClr val="FFC000"/>
                </a:solidFill>
              </a:rPr>
              <a:t>x</a:t>
            </a:r>
            <a:r>
              <a:rPr lang="en-US" altLang="zh-CN" sz="2800" dirty="0" smtClean="0"/>
              <a:t>,</a:t>
            </a:r>
            <a:r>
              <a:rPr lang="en-US" altLang="zh-CN" sz="2800" dirty="0" smtClean="0">
                <a:solidFill>
                  <a:srgbClr val="FFC000"/>
                </a:solidFill>
              </a:rPr>
              <a:t>++x</a:t>
            </a:r>
            <a:r>
              <a:rPr lang="en-US" altLang="zh-CN" sz="2800" dirty="0" smtClean="0"/>
              <a:t>);</a:t>
            </a:r>
            <a:r>
              <a:rPr lang="zh-CN" altLang="en-US" sz="2800" dirty="0" smtClean="0"/>
              <a:t>？）</a:t>
            </a:r>
            <a:endParaRPr lang="zh-CN" altLang="en-US" sz="2800" dirty="0" smtClean="0">
              <a:cs typeface="Times New Roman" pitchFamily="18" charset="0"/>
            </a:endParaRPr>
          </a:p>
          <a:p>
            <a:pPr algn="just" eaLnBrk="1" hangingPunct="1">
              <a:defRPr/>
            </a:pPr>
            <a:r>
              <a:rPr lang="zh-CN" altLang="en-US" sz="2800" dirty="0" smtClean="0"/>
              <a:t>把实参分别传递给被调用函数的形参；（值或地址）</a:t>
            </a:r>
            <a:endParaRPr lang="zh-CN" altLang="en-US" sz="2800" dirty="0" smtClean="0">
              <a:cs typeface="Times New Roman" pitchFamily="18" charset="0"/>
            </a:endParaRPr>
          </a:p>
          <a:p>
            <a:pPr algn="just" eaLnBrk="1" hangingPunct="1">
              <a:defRPr/>
            </a:pPr>
            <a:r>
              <a:rPr lang="zh-CN" altLang="en-US" sz="2800" dirty="0" smtClean="0"/>
              <a:t>执行函数体；</a:t>
            </a:r>
            <a:endParaRPr lang="zh-CN" altLang="en-US" sz="2800" dirty="0" smtClean="0">
              <a:cs typeface="Times New Roman" pitchFamily="18" charset="0"/>
            </a:endParaRPr>
          </a:p>
          <a:p>
            <a:pPr algn="just" eaLnBrk="1" hangingPunct="1">
              <a:defRPr/>
            </a:pPr>
            <a:r>
              <a:rPr lang="zh-CN" altLang="en-US" sz="2800" dirty="0" smtClean="0"/>
              <a:t>函数体中执行</a:t>
            </a:r>
            <a:r>
              <a:rPr lang="en-US" altLang="zh-CN" sz="2800" dirty="0"/>
              <a:t>return</a:t>
            </a:r>
            <a:r>
              <a:rPr lang="zh-CN" altLang="en-US" sz="2800" dirty="0" smtClean="0"/>
              <a:t>语句返回函数调用点，调用点获得返回值（如果有返回值）并执行调用之后的操作。</a:t>
            </a:r>
          </a:p>
          <a:p>
            <a:pPr algn="just" eaLnBrk="1" hangingPunct="1">
              <a:defRPr/>
            </a:pPr>
            <a:r>
              <a:rPr lang="zh-CN" altLang="en-US" sz="2800" dirty="0" smtClean="0"/>
              <a:t>可以把有返回值的函数调用作为操作数放在表达式中参加运算，例如：</a:t>
            </a:r>
            <a:endParaRPr lang="en-US" altLang="zh-CN" sz="2800" dirty="0" smtClean="0"/>
          </a:p>
          <a:p>
            <a:pPr lvl="1" algn="just" eaLnBrk="1" hangingPunct="1">
              <a:defRPr/>
            </a:pPr>
            <a:r>
              <a:rPr lang="en-US" altLang="zh-CN" sz="2400" dirty="0" err="1" smtClean="0"/>
              <a:t>x+</a:t>
            </a:r>
            <a:r>
              <a:rPr lang="en-US" altLang="zh-CN" sz="2400" dirty="0" err="1" smtClean="0">
                <a:solidFill>
                  <a:schemeClr val="folHlink"/>
                </a:solidFill>
              </a:rPr>
              <a:t>power</a:t>
            </a:r>
            <a:r>
              <a:rPr lang="en-US" altLang="zh-CN" sz="2400" dirty="0" smtClean="0">
                <a:solidFill>
                  <a:schemeClr val="folHlink"/>
                </a:solidFill>
              </a:rPr>
              <a:t>(</a:t>
            </a:r>
            <a:r>
              <a:rPr lang="en-US" altLang="zh-CN" sz="2400" dirty="0" err="1" smtClean="0">
                <a:solidFill>
                  <a:schemeClr val="folHlink"/>
                </a:solidFill>
              </a:rPr>
              <a:t>x,y</a:t>
            </a:r>
            <a:r>
              <a:rPr lang="en-US" altLang="zh-CN" sz="2400" dirty="0" smtClean="0">
                <a:solidFill>
                  <a:schemeClr val="folHlink"/>
                </a:solidFill>
              </a:rPr>
              <a:t>)</a:t>
            </a:r>
            <a:r>
              <a:rPr lang="en-US" altLang="zh-CN" sz="2400" dirty="0" smtClean="0"/>
              <a:t>*z</a:t>
            </a:r>
            <a:r>
              <a:rPr lang="en-US" altLang="zh-CN" dirty="0" smtClean="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函数声明</a:t>
            </a:r>
            <a:endParaRPr lang="zh-CN" altLang="en-US" dirty="0"/>
          </a:p>
        </p:txBody>
      </p:sp>
      <p:sp>
        <p:nvSpPr>
          <p:cNvPr id="3" name="内容占位符 2"/>
          <p:cNvSpPr>
            <a:spLocks noGrp="1"/>
          </p:cNvSpPr>
          <p:nvPr>
            <p:ph idx="1"/>
          </p:nvPr>
        </p:nvSpPr>
        <p:spPr>
          <a:xfrm>
            <a:off x="457200" y="1556792"/>
            <a:ext cx="8229600" cy="5069160"/>
          </a:xfrm>
        </p:spPr>
        <p:txBody>
          <a:bodyPr>
            <a:normAutofit fontScale="85000" lnSpcReduction="10000"/>
          </a:bodyPr>
          <a:lstStyle/>
          <a:p>
            <a:pPr>
              <a:lnSpc>
                <a:spcPct val="120000"/>
              </a:lnSpc>
              <a:defRPr/>
            </a:pPr>
            <a:r>
              <a:rPr lang="zh-CN" altLang="en-US" dirty="0" smtClean="0"/>
              <a:t>程序中调用的所有函数都要有定义。</a:t>
            </a:r>
            <a:endParaRPr lang="en-US" altLang="zh-CN" dirty="0" smtClean="0"/>
          </a:p>
          <a:p>
            <a:pPr eaLnBrk="1" hangingPunct="1">
              <a:lnSpc>
                <a:spcPct val="120000"/>
              </a:lnSpc>
              <a:defRPr/>
            </a:pPr>
            <a:r>
              <a:rPr lang="zh-CN" altLang="en-US" dirty="0"/>
              <a:t>如果在调用</a:t>
            </a:r>
            <a:r>
              <a:rPr lang="zh-CN" altLang="en-US" dirty="0" smtClean="0"/>
              <a:t>前没见到函数的定义（定义</a:t>
            </a:r>
            <a:r>
              <a:rPr lang="zh-CN" altLang="en-US" dirty="0"/>
              <a:t>在</a:t>
            </a:r>
            <a:r>
              <a:rPr lang="en-US" altLang="zh-CN" dirty="0" smtClean="0"/>
              <a:t>C++</a:t>
            </a:r>
            <a:r>
              <a:rPr lang="zh-CN" altLang="en-US" dirty="0" smtClean="0"/>
              <a:t>的标准库、</a:t>
            </a:r>
            <a:r>
              <a:rPr lang="zh-CN" altLang="en-US" dirty="0"/>
              <a:t>在本源文件中调用点</a:t>
            </a:r>
            <a:r>
              <a:rPr lang="zh-CN" altLang="en-US" dirty="0" smtClean="0"/>
              <a:t>之后或在其它源文件中），则在调用前需要对被调用的函数进行声明。</a:t>
            </a:r>
            <a:endParaRPr lang="en-US" altLang="zh-CN" dirty="0" smtClean="0"/>
          </a:p>
          <a:p>
            <a:pPr>
              <a:lnSpc>
                <a:spcPct val="120000"/>
              </a:lnSpc>
              <a:defRPr/>
            </a:pPr>
            <a:r>
              <a:rPr lang="zh-CN" altLang="en-US" dirty="0" smtClean="0"/>
              <a:t>函数声明的格式如下：</a:t>
            </a:r>
          </a:p>
          <a:p>
            <a:pPr lvl="1">
              <a:lnSpc>
                <a:spcPct val="120000"/>
              </a:lnSpc>
              <a:defRPr/>
            </a:pPr>
            <a:r>
              <a:rPr lang="en-US" altLang="zh-CN" dirty="0" smtClean="0"/>
              <a:t>&lt;</a:t>
            </a:r>
            <a:r>
              <a:rPr lang="zh-CN" altLang="en-US" dirty="0" smtClean="0"/>
              <a:t>返回值类型</a:t>
            </a:r>
            <a:r>
              <a:rPr lang="en-US" altLang="zh-CN" dirty="0" smtClean="0"/>
              <a:t>&gt; &lt;</a:t>
            </a:r>
            <a:r>
              <a:rPr lang="zh-CN" altLang="en-US" dirty="0" smtClean="0"/>
              <a:t>函数名</a:t>
            </a:r>
            <a:r>
              <a:rPr lang="en-US" altLang="zh-CN" dirty="0" smtClean="0"/>
              <a:t>&gt;</a:t>
            </a:r>
            <a:r>
              <a:rPr lang="en-US" altLang="zh-CN" b="1" dirty="0" smtClean="0">
                <a:solidFill>
                  <a:srgbClr val="FFC000"/>
                </a:solidFill>
              </a:rPr>
              <a:t>(</a:t>
            </a:r>
            <a:r>
              <a:rPr lang="en-US" altLang="zh-CN" dirty="0" smtClean="0"/>
              <a:t>&lt;</a:t>
            </a:r>
            <a:r>
              <a:rPr lang="zh-CN" altLang="en-US" dirty="0" smtClean="0"/>
              <a:t>形式参数表</a:t>
            </a:r>
            <a:r>
              <a:rPr lang="en-US" altLang="zh-CN" dirty="0" smtClean="0"/>
              <a:t>&gt;</a:t>
            </a:r>
            <a:r>
              <a:rPr lang="en-US" altLang="zh-CN" b="1" dirty="0" smtClean="0">
                <a:solidFill>
                  <a:srgbClr val="FFC000"/>
                </a:solidFill>
              </a:rPr>
              <a:t>);</a:t>
            </a:r>
          </a:p>
          <a:p>
            <a:pPr marL="457200" lvl="1" indent="0">
              <a:lnSpc>
                <a:spcPct val="120000"/>
              </a:lnSpc>
              <a:buFontTx/>
              <a:buNone/>
              <a:defRPr/>
            </a:pPr>
            <a:r>
              <a:rPr lang="zh-CN" altLang="en-US" dirty="0"/>
              <a:t>或</a:t>
            </a:r>
            <a:endParaRPr lang="en-US" altLang="zh-CN" dirty="0" smtClean="0"/>
          </a:p>
          <a:p>
            <a:pPr lvl="1">
              <a:lnSpc>
                <a:spcPct val="120000"/>
              </a:lnSpc>
              <a:defRPr/>
            </a:pPr>
            <a:r>
              <a:rPr lang="en-US" altLang="zh-CN" b="1" dirty="0" smtClean="0">
                <a:solidFill>
                  <a:srgbClr val="FFC000"/>
                </a:solidFill>
              </a:rPr>
              <a:t>extern</a:t>
            </a:r>
            <a:r>
              <a:rPr lang="en-US" altLang="zh-CN" dirty="0" smtClean="0"/>
              <a:t> &lt;</a:t>
            </a:r>
            <a:r>
              <a:rPr lang="zh-CN" altLang="en-US" dirty="0" smtClean="0"/>
              <a:t>返回值类型</a:t>
            </a:r>
            <a:r>
              <a:rPr lang="en-US" altLang="zh-CN" dirty="0" smtClean="0"/>
              <a:t>&gt; &lt;</a:t>
            </a:r>
            <a:r>
              <a:rPr lang="zh-CN" altLang="en-US" dirty="0" smtClean="0"/>
              <a:t>函数名</a:t>
            </a:r>
            <a:r>
              <a:rPr lang="en-US" altLang="zh-CN" dirty="0" smtClean="0"/>
              <a:t>&gt;</a:t>
            </a:r>
            <a:r>
              <a:rPr lang="en-US" altLang="zh-CN" b="1" dirty="0" smtClean="0">
                <a:solidFill>
                  <a:srgbClr val="FFC000"/>
                </a:solidFill>
              </a:rPr>
              <a:t>(</a:t>
            </a:r>
            <a:r>
              <a:rPr lang="en-US" altLang="zh-CN" dirty="0" smtClean="0"/>
              <a:t>&lt;</a:t>
            </a:r>
            <a:r>
              <a:rPr lang="zh-CN" altLang="en-US" dirty="0" smtClean="0"/>
              <a:t>形式参数表</a:t>
            </a:r>
            <a:r>
              <a:rPr lang="en-US" altLang="zh-CN" dirty="0" smtClean="0"/>
              <a:t>&gt;</a:t>
            </a:r>
            <a:r>
              <a:rPr lang="en-US" altLang="zh-CN" b="1" dirty="0" smtClean="0">
                <a:solidFill>
                  <a:srgbClr val="FFC000"/>
                </a:solidFill>
              </a:rPr>
              <a:t>);</a:t>
            </a:r>
          </a:p>
          <a:p>
            <a:pPr>
              <a:lnSpc>
                <a:spcPct val="120000"/>
              </a:lnSpc>
              <a:defRPr/>
            </a:pPr>
            <a:r>
              <a:rPr lang="zh-CN" altLang="en-US" dirty="0">
                <a:cs typeface="Courier New" pitchFamily="49" charset="0"/>
              </a:rPr>
              <a:t>在函数声明中，</a:t>
            </a:r>
            <a:r>
              <a:rPr lang="en-US" altLang="zh-CN" dirty="0">
                <a:cs typeface="Courier New" pitchFamily="49" charset="0"/>
              </a:rPr>
              <a:t>&lt;</a:t>
            </a:r>
            <a:r>
              <a:rPr lang="zh-CN" altLang="en-US" dirty="0">
                <a:cs typeface="Courier New" pitchFamily="49" charset="0"/>
              </a:rPr>
              <a:t>形式参数表</a:t>
            </a:r>
            <a:r>
              <a:rPr lang="en-US" altLang="zh-CN" dirty="0">
                <a:cs typeface="Courier New" pitchFamily="49" charset="0"/>
              </a:rPr>
              <a:t>&gt;</a:t>
            </a:r>
            <a:r>
              <a:rPr lang="zh-CN" altLang="en-US" dirty="0">
                <a:cs typeface="Courier New" pitchFamily="49" charset="0"/>
              </a:rPr>
              <a:t>中可以</a:t>
            </a:r>
            <a:r>
              <a:rPr lang="zh-CN" altLang="en-US" dirty="0">
                <a:solidFill>
                  <a:schemeClr val="folHlink"/>
                </a:solidFill>
                <a:cs typeface="Courier New" pitchFamily="49" charset="0"/>
              </a:rPr>
              <a:t>只列出形参的类型而不写形参名</a:t>
            </a:r>
            <a:r>
              <a:rPr lang="zh-CN" altLang="en-US" dirty="0">
                <a:cs typeface="Courier New" pitchFamily="49" charset="0"/>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defRPr/>
            </a:pPr>
            <a:r>
              <a:rPr lang="zh-CN" altLang="en-US" smtClean="0"/>
              <a:t>主要内容</a:t>
            </a:r>
            <a:endParaRPr lang="zh-CN" altLang="en-US" dirty="0" smtClean="0"/>
          </a:p>
        </p:txBody>
      </p:sp>
      <p:sp>
        <p:nvSpPr>
          <p:cNvPr id="4099" name="Rectangle 3"/>
          <p:cNvSpPr>
            <a:spLocks noGrp="1" noChangeArrowheads="1"/>
          </p:cNvSpPr>
          <p:nvPr>
            <p:ph type="body" idx="1"/>
          </p:nvPr>
        </p:nvSpPr>
        <p:spPr>
          <a:xfrm>
            <a:off x="457200" y="1600200"/>
            <a:ext cx="8229600" cy="4997450"/>
          </a:xfrm>
        </p:spPr>
        <p:txBody>
          <a:bodyPr/>
          <a:lstStyle/>
          <a:p>
            <a:pPr eaLnBrk="1" hangingPunct="1">
              <a:lnSpc>
                <a:spcPct val="90000"/>
              </a:lnSpc>
              <a:defRPr/>
            </a:pPr>
            <a:r>
              <a:rPr lang="zh-CN" altLang="en-US" sz="2800" dirty="0" smtClean="0"/>
              <a:t>基于功能分解与复合的程序设计</a:t>
            </a:r>
          </a:p>
          <a:p>
            <a:pPr eaLnBrk="1" hangingPunct="1">
              <a:lnSpc>
                <a:spcPct val="90000"/>
              </a:lnSpc>
              <a:defRPr/>
            </a:pPr>
            <a:r>
              <a:rPr lang="zh-CN" altLang="en-US" sz="2800" dirty="0" smtClean="0"/>
              <a:t>过程抽象与子程序</a:t>
            </a:r>
          </a:p>
          <a:p>
            <a:pPr eaLnBrk="1" hangingPunct="1">
              <a:lnSpc>
                <a:spcPct val="90000"/>
              </a:lnSpc>
              <a:defRPr/>
            </a:pPr>
            <a:r>
              <a:rPr lang="en-US" altLang="zh-CN" sz="2800" dirty="0" smtClean="0"/>
              <a:t>C++</a:t>
            </a:r>
            <a:r>
              <a:rPr lang="zh-CN" altLang="en-US" sz="2800" dirty="0" smtClean="0"/>
              <a:t>函数</a:t>
            </a:r>
          </a:p>
          <a:p>
            <a:pPr eaLnBrk="1" hangingPunct="1">
              <a:lnSpc>
                <a:spcPct val="90000"/>
              </a:lnSpc>
              <a:defRPr/>
            </a:pPr>
            <a:r>
              <a:rPr lang="zh-CN" altLang="en-US" sz="2800" dirty="0" smtClean="0"/>
              <a:t>局部变量与全局变量</a:t>
            </a:r>
            <a:endParaRPr lang="en-US" altLang="zh-CN" sz="2800" dirty="0" smtClean="0"/>
          </a:p>
          <a:p>
            <a:pPr eaLnBrk="1" hangingPunct="1">
              <a:lnSpc>
                <a:spcPct val="90000"/>
              </a:lnSpc>
              <a:defRPr/>
            </a:pPr>
            <a:r>
              <a:rPr lang="en-US" altLang="zh-CN" sz="2800" dirty="0" smtClean="0"/>
              <a:t>C++</a:t>
            </a:r>
            <a:r>
              <a:rPr lang="zh-CN" altLang="en-US" sz="2800" dirty="0" smtClean="0"/>
              <a:t>程序的多模块结构</a:t>
            </a:r>
            <a:endParaRPr lang="en-US" altLang="zh-CN" sz="2800" dirty="0" smtClean="0"/>
          </a:p>
          <a:p>
            <a:pPr eaLnBrk="1" hangingPunct="1">
              <a:lnSpc>
                <a:spcPct val="90000"/>
              </a:lnSpc>
              <a:defRPr/>
            </a:pPr>
            <a:r>
              <a:rPr lang="zh-CN" altLang="en-US" sz="2800" dirty="0" smtClean="0"/>
              <a:t>标准库函数</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913"/>
            <a:ext cx="7499176" cy="6408737"/>
          </a:xfrm>
        </p:spPr>
        <p:txBody>
          <a:bodyPr>
            <a:normAutofit fontScale="85000" lnSpcReduction="20000"/>
          </a:bodyPr>
          <a:lstStyle/>
          <a:p>
            <a:pPr marL="0" indent="0" eaLnBrk="1" hangingPunct="1">
              <a:lnSpc>
                <a:spcPct val="120000"/>
              </a:lnSpc>
              <a:spcBef>
                <a:spcPct val="0"/>
              </a:spcBef>
              <a:buClrTx/>
              <a:buFont typeface="Wingdings" pitchFamily="2" charset="2"/>
              <a:buNone/>
              <a:defRPr/>
            </a:pPr>
            <a:r>
              <a:rPr lang="en-US" altLang="zh-CN" sz="3000" dirty="0" smtClean="0"/>
              <a:t>void  f() //</a:t>
            </a:r>
            <a:r>
              <a:rPr lang="zh-CN" altLang="en-US" sz="3000" dirty="0" smtClean="0">
                <a:solidFill>
                  <a:srgbClr val="FFC000"/>
                </a:solidFill>
              </a:rPr>
              <a:t>定义</a:t>
            </a:r>
          </a:p>
          <a:p>
            <a:pPr marL="0" indent="0" eaLnBrk="1" hangingPunct="1">
              <a:lnSpc>
                <a:spcPct val="120000"/>
              </a:lnSpc>
              <a:spcBef>
                <a:spcPct val="0"/>
              </a:spcBef>
              <a:buClrTx/>
              <a:buFont typeface="Wingdings" pitchFamily="2" charset="2"/>
              <a:buNone/>
              <a:defRPr/>
            </a:pPr>
            <a:r>
              <a:rPr lang="en-US" altLang="zh-CN" sz="3000" dirty="0" smtClean="0"/>
              <a:t>{ ......</a:t>
            </a:r>
          </a:p>
          <a:p>
            <a:pPr marL="0" indent="0" eaLnBrk="1" hangingPunct="1">
              <a:lnSpc>
                <a:spcPct val="120000"/>
              </a:lnSpc>
              <a:spcBef>
                <a:spcPct val="0"/>
              </a:spcBef>
              <a:buClrTx/>
              <a:buFont typeface="Wingdings" pitchFamily="2" charset="2"/>
              <a:buNone/>
              <a:defRPr/>
            </a:pPr>
            <a:r>
              <a:rPr lang="en-US" altLang="zh-CN" sz="3000" dirty="0" smtClean="0"/>
              <a:t>} </a:t>
            </a:r>
          </a:p>
          <a:p>
            <a:pPr marL="0" indent="0" eaLnBrk="1" hangingPunct="1">
              <a:lnSpc>
                <a:spcPct val="120000"/>
              </a:lnSpc>
              <a:spcBef>
                <a:spcPct val="0"/>
              </a:spcBef>
              <a:buClrTx/>
              <a:buFont typeface="Wingdings" pitchFamily="2" charset="2"/>
              <a:buNone/>
              <a:defRPr/>
            </a:pPr>
            <a:r>
              <a:rPr lang="en-US" altLang="zh-CN" sz="3000" dirty="0" err="1" smtClean="0"/>
              <a:t>int</a:t>
            </a:r>
            <a:r>
              <a:rPr lang="en-US" altLang="zh-CN" sz="3000" dirty="0" smtClean="0"/>
              <a:t> main() //</a:t>
            </a:r>
            <a:r>
              <a:rPr lang="zh-CN" altLang="en-US" sz="3000" dirty="0" smtClean="0">
                <a:solidFill>
                  <a:srgbClr val="FFC000"/>
                </a:solidFill>
              </a:rPr>
              <a:t>定义</a:t>
            </a:r>
          </a:p>
          <a:p>
            <a:pPr marL="0" indent="0" eaLnBrk="1" hangingPunct="1">
              <a:lnSpc>
                <a:spcPct val="120000"/>
              </a:lnSpc>
              <a:spcBef>
                <a:spcPct val="0"/>
              </a:spcBef>
              <a:buClrTx/>
              <a:buFont typeface="Wingdings" pitchFamily="2" charset="2"/>
              <a:buNone/>
              <a:defRPr/>
            </a:pPr>
            <a:r>
              <a:rPr lang="en-US" altLang="zh-CN" sz="3000" dirty="0" smtClean="0"/>
              <a:t>{ f(); //</a:t>
            </a:r>
            <a:r>
              <a:rPr lang="zh-CN" altLang="en-US" sz="3000" dirty="0" smtClean="0">
                <a:solidFill>
                  <a:srgbClr val="FFC000"/>
                </a:solidFill>
              </a:rPr>
              <a:t>调用</a:t>
            </a:r>
          </a:p>
          <a:p>
            <a:pPr marL="0" indent="0" eaLnBrk="1" hangingPunct="1">
              <a:lnSpc>
                <a:spcPct val="120000"/>
              </a:lnSpc>
              <a:spcBef>
                <a:spcPct val="0"/>
              </a:spcBef>
              <a:buClrTx/>
              <a:buFont typeface="Wingdings" pitchFamily="2" charset="2"/>
              <a:buNone/>
              <a:defRPr/>
            </a:pPr>
            <a:r>
              <a:rPr lang="zh-CN" altLang="en-US" sz="3000" dirty="0" smtClean="0"/>
              <a:t>   </a:t>
            </a:r>
            <a:r>
              <a:rPr lang="en-US" altLang="zh-CN" sz="3000" dirty="0" err="1" smtClean="0"/>
              <a:t>int</a:t>
            </a:r>
            <a:r>
              <a:rPr lang="en-US" altLang="zh-CN" sz="3000" dirty="0" smtClean="0"/>
              <a:t> x;</a:t>
            </a:r>
          </a:p>
          <a:p>
            <a:pPr marL="0" indent="0" eaLnBrk="1" hangingPunct="1">
              <a:lnSpc>
                <a:spcPct val="120000"/>
              </a:lnSpc>
              <a:spcBef>
                <a:spcPct val="0"/>
              </a:spcBef>
              <a:buClrTx/>
              <a:buNone/>
              <a:defRPr/>
            </a:pPr>
            <a:r>
              <a:rPr lang="en-US" altLang="zh-CN" sz="3000" dirty="0" smtClean="0"/>
              <a:t>   </a:t>
            </a:r>
            <a:r>
              <a:rPr lang="en-US" altLang="zh-CN" sz="3000" dirty="0" err="1"/>
              <a:t>int</a:t>
            </a:r>
            <a:r>
              <a:rPr lang="en-US" altLang="zh-CN" sz="3000" dirty="0"/>
              <a:t> g(</a:t>
            </a:r>
            <a:r>
              <a:rPr lang="en-US" altLang="zh-CN" sz="3000" dirty="0" err="1"/>
              <a:t>int</a:t>
            </a:r>
            <a:r>
              <a:rPr lang="en-US" altLang="zh-CN" sz="3000" dirty="0"/>
              <a:t>); //</a:t>
            </a:r>
            <a:r>
              <a:rPr lang="zh-CN" altLang="en-US" sz="3000" dirty="0" smtClean="0">
                <a:solidFill>
                  <a:srgbClr val="FFC000"/>
                </a:solidFill>
              </a:rPr>
              <a:t>声明</a:t>
            </a:r>
            <a:endParaRPr lang="en-US" altLang="zh-CN" sz="3000" dirty="0" smtClean="0">
              <a:solidFill>
                <a:srgbClr val="FFC000"/>
              </a:solidFill>
            </a:endParaRPr>
          </a:p>
          <a:p>
            <a:pPr marL="0" indent="0" eaLnBrk="1" hangingPunct="1">
              <a:lnSpc>
                <a:spcPct val="120000"/>
              </a:lnSpc>
              <a:spcBef>
                <a:spcPct val="0"/>
              </a:spcBef>
              <a:buClrTx/>
              <a:buNone/>
              <a:defRPr/>
            </a:pPr>
            <a:r>
              <a:rPr lang="en-US" altLang="zh-CN" sz="3000" dirty="0">
                <a:solidFill>
                  <a:srgbClr val="FFC000"/>
                </a:solidFill>
              </a:rPr>
              <a:t> </a:t>
            </a:r>
            <a:r>
              <a:rPr lang="en-US" altLang="zh-CN" sz="3000" dirty="0" smtClean="0">
                <a:solidFill>
                  <a:srgbClr val="FFC000"/>
                </a:solidFill>
              </a:rPr>
              <a:t>  </a:t>
            </a:r>
            <a:r>
              <a:rPr lang="en-US" altLang="zh-CN" sz="3000" dirty="0" smtClean="0"/>
              <a:t>x = g(10); //</a:t>
            </a:r>
            <a:r>
              <a:rPr lang="zh-CN" altLang="en-US" sz="3000" dirty="0" smtClean="0">
                <a:solidFill>
                  <a:srgbClr val="FFC000"/>
                </a:solidFill>
              </a:rPr>
              <a:t>调用</a:t>
            </a:r>
          </a:p>
          <a:p>
            <a:pPr marL="0" indent="0" eaLnBrk="1" hangingPunct="1">
              <a:lnSpc>
                <a:spcPct val="120000"/>
              </a:lnSpc>
              <a:spcBef>
                <a:spcPct val="0"/>
              </a:spcBef>
              <a:buClrTx/>
              <a:buFont typeface="Wingdings" pitchFamily="2" charset="2"/>
              <a:buNone/>
              <a:defRPr/>
            </a:pPr>
            <a:r>
              <a:rPr lang="zh-CN" altLang="en-US" sz="3000" dirty="0" smtClean="0"/>
              <a:t>   </a:t>
            </a:r>
            <a:r>
              <a:rPr lang="en-US" altLang="zh-CN" sz="3000" dirty="0" smtClean="0"/>
              <a:t>......</a:t>
            </a:r>
          </a:p>
          <a:p>
            <a:pPr marL="0" indent="0" eaLnBrk="1" hangingPunct="1">
              <a:lnSpc>
                <a:spcPct val="120000"/>
              </a:lnSpc>
              <a:spcBef>
                <a:spcPct val="0"/>
              </a:spcBef>
              <a:buClrTx/>
              <a:buFont typeface="Wingdings" pitchFamily="2" charset="2"/>
              <a:buNone/>
              <a:defRPr/>
            </a:pPr>
            <a:r>
              <a:rPr lang="en-US" altLang="zh-CN" sz="3000" dirty="0" smtClean="0"/>
              <a:t>   return 0;</a:t>
            </a:r>
          </a:p>
          <a:p>
            <a:pPr marL="0" indent="0" eaLnBrk="1" hangingPunct="1">
              <a:lnSpc>
                <a:spcPct val="120000"/>
              </a:lnSpc>
              <a:spcBef>
                <a:spcPct val="0"/>
              </a:spcBef>
              <a:buClrTx/>
              <a:buFont typeface="Wingdings" pitchFamily="2" charset="2"/>
              <a:buNone/>
              <a:defRPr/>
            </a:pPr>
            <a:r>
              <a:rPr lang="en-US" altLang="zh-CN" sz="3000" dirty="0" smtClean="0"/>
              <a:t>} </a:t>
            </a:r>
          </a:p>
          <a:p>
            <a:pPr marL="0" indent="0" eaLnBrk="1" hangingPunct="1">
              <a:lnSpc>
                <a:spcPct val="120000"/>
              </a:lnSpc>
              <a:spcBef>
                <a:spcPct val="0"/>
              </a:spcBef>
              <a:buClrTx/>
              <a:buNone/>
              <a:defRPr/>
            </a:pPr>
            <a:r>
              <a:rPr lang="en-US" altLang="zh-CN" sz="3000" dirty="0" err="1"/>
              <a:t>int</a:t>
            </a:r>
            <a:r>
              <a:rPr lang="en-US" altLang="zh-CN" sz="3000" dirty="0"/>
              <a:t> g(</a:t>
            </a:r>
            <a:r>
              <a:rPr lang="en-US" altLang="zh-CN" sz="3000" dirty="0" err="1"/>
              <a:t>int</a:t>
            </a:r>
            <a:r>
              <a:rPr lang="en-US" altLang="zh-CN" sz="3000" dirty="0"/>
              <a:t> n) //</a:t>
            </a:r>
            <a:r>
              <a:rPr lang="zh-CN" altLang="en-US" sz="3000" dirty="0">
                <a:solidFill>
                  <a:srgbClr val="FFC000"/>
                </a:solidFill>
              </a:rPr>
              <a:t>定义</a:t>
            </a:r>
          </a:p>
          <a:p>
            <a:pPr marL="0" indent="0" eaLnBrk="1" hangingPunct="1">
              <a:lnSpc>
                <a:spcPct val="120000"/>
              </a:lnSpc>
              <a:spcBef>
                <a:spcPct val="0"/>
              </a:spcBef>
              <a:buClrTx/>
              <a:buNone/>
              <a:defRPr/>
            </a:pPr>
            <a:r>
              <a:rPr lang="en-US" altLang="zh-CN" sz="3000" dirty="0"/>
              <a:t>{ ......</a:t>
            </a:r>
          </a:p>
          <a:p>
            <a:pPr marL="0" indent="0" eaLnBrk="1" hangingPunct="1">
              <a:lnSpc>
                <a:spcPct val="120000"/>
              </a:lnSpc>
              <a:spcBef>
                <a:spcPct val="0"/>
              </a:spcBef>
              <a:buClrTx/>
              <a:buNone/>
              <a:defRPr/>
            </a:pPr>
            <a:r>
              <a:rPr lang="en-US" altLang="zh-CN" sz="3000" dirty="0" smtClean="0"/>
              <a:t>}</a:t>
            </a:r>
            <a:endParaRPr lang="en-US" altLang="zh-CN" sz="3000" dirty="0" smtClean="0">
              <a:solidFill>
                <a:srgbClr val="FFC000"/>
              </a:solidFill>
            </a:endParaRPr>
          </a:p>
          <a:p>
            <a:pPr eaLnBrk="1" hangingPunct="1">
              <a:lnSpc>
                <a:spcPct val="120000"/>
              </a:lnSpc>
              <a:spcBef>
                <a:spcPct val="0"/>
              </a:spcBef>
              <a:buClrTx/>
              <a:defRPr/>
            </a:pPr>
            <a:r>
              <a:rPr lang="zh-CN" altLang="en-US" sz="3800" dirty="0" smtClean="0">
                <a:solidFill>
                  <a:srgbClr val="FFC000"/>
                </a:solidFill>
              </a:rPr>
              <a:t>函数</a:t>
            </a:r>
            <a:r>
              <a:rPr lang="zh-CN" altLang="en-US" sz="3800" dirty="0">
                <a:solidFill>
                  <a:srgbClr val="FFC000"/>
                </a:solidFill>
              </a:rPr>
              <a:t>声明的作用是什么</a:t>
            </a:r>
            <a:r>
              <a:rPr lang="zh-CN" altLang="en-US" sz="3800" dirty="0" smtClean="0">
                <a:solidFill>
                  <a:srgbClr val="FFC000"/>
                </a:solidFill>
              </a:rPr>
              <a:t>？</a:t>
            </a:r>
            <a:endParaRPr lang="en-US" altLang="zh-CN" sz="3800" dirty="0" smtClean="0">
              <a:solidFill>
                <a:srgbClr val="FFC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39825"/>
          </a:xfrm>
        </p:spPr>
        <p:txBody>
          <a:bodyPr/>
          <a:lstStyle/>
          <a:p>
            <a:pPr>
              <a:defRPr/>
            </a:pPr>
            <a:r>
              <a:rPr lang="zh-CN" altLang="en-US" sz="4000" dirty="0" smtClean="0"/>
              <a:t>例：用函数实现求小于</a:t>
            </a:r>
            <a:r>
              <a:rPr lang="en-US" altLang="zh-CN" sz="4000" dirty="0" smtClean="0"/>
              <a:t>n</a:t>
            </a:r>
            <a:r>
              <a:rPr lang="zh-CN" altLang="en-US" sz="4000" dirty="0" smtClean="0"/>
              <a:t>的所有素数</a:t>
            </a:r>
            <a:r>
              <a:rPr lang="en-US" altLang="zh-CN" sz="4000" dirty="0" smtClean="0"/>
              <a:t/>
            </a:r>
            <a:br>
              <a:rPr lang="en-US" altLang="zh-CN" sz="4000" dirty="0" smtClean="0"/>
            </a:br>
            <a:r>
              <a:rPr lang="zh-CN" altLang="en-US" sz="4000" dirty="0" smtClean="0"/>
              <a:t>（每输出</a:t>
            </a:r>
            <a:r>
              <a:rPr lang="en-US" altLang="zh-CN" sz="4000" dirty="0" smtClean="0"/>
              <a:t>6</a:t>
            </a:r>
            <a:r>
              <a:rPr lang="zh-CN" altLang="en-US" sz="4000" dirty="0" smtClean="0"/>
              <a:t>个素数换一行）</a:t>
            </a:r>
            <a:endParaRPr lang="zh-CN" altLang="en-US" sz="4000" dirty="0"/>
          </a:p>
        </p:txBody>
      </p:sp>
      <p:sp>
        <p:nvSpPr>
          <p:cNvPr id="3" name="内容占位符 2"/>
          <p:cNvSpPr>
            <a:spLocks noGrp="1"/>
          </p:cNvSpPr>
          <p:nvPr>
            <p:ph idx="1"/>
          </p:nvPr>
        </p:nvSpPr>
        <p:spPr>
          <a:xfrm>
            <a:off x="457200" y="1312341"/>
            <a:ext cx="8229600" cy="3268787"/>
          </a:xfrm>
        </p:spPr>
        <p:txBody>
          <a:bodyPr>
            <a:normAutofit fontScale="77500" lnSpcReduction="20000"/>
          </a:bodyPr>
          <a:lstStyle/>
          <a:p>
            <a:pPr>
              <a:lnSpc>
                <a:spcPct val="120000"/>
              </a:lnSpc>
              <a:defRPr/>
            </a:pPr>
            <a:r>
              <a:rPr lang="zh-CN" altLang="en-US" dirty="0" smtClean="0"/>
              <a:t>该问题实际上包含两个子问题：</a:t>
            </a:r>
            <a:endParaRPr lang="en-US" altLang="zh-CN" dirty="0" smtClean="0"/>
          </a:p>
          <a:p>
            <a:pPr lvl="1">
              <a:lnSpc>
                <a:spcPct val="120000"/>
              </a:lnSpc>
              <a:defRPr/>
            </a:pPr>
            <a:r>
              <a:rPr lang="zh-CN" altLang="en-US" dirty="0" smtClean="0"/>
              <a:t>判断某个数是否为素数</a:t>
            </a:r>
            <a:endParaRPr lang="en-US" altLang="zh-CN" dirty="0" smtClean="0"/>
          </a:p>
          <a:p>
            <a:pPr lvl="1">
              <a:lnSpc>
                <a:spcPct val="120000"/>
              </a:lnSpc>
              <a:defRPr/>
            </a:pPr>
            <a:r>
              <a:rPr lang="zh-CN" altLang="en-US" dirty="0" smtClean="0"/>
              <a:t>输出识别出的素数。</a:t>
            </a:r>
            <a:endParaRPr lang="en-US" altLang="zh-CN" dirty="0" smtClean="0"/>
          </a:p>
          <a:p>
            <a:pPr>
              <a:lnSpc>
                <a:spcPct val="120000"/>
              </a:lnSpc>
              <a:defRPr/>
            </a:pPr>
            <a:r>
              <a:rPr lang="zh-CN" altLang="en-US" dirty="0" smtClean="0"/>
              <a:t>可以用两个函数来分别解决两个子问题，在解决主要问题的过程中通过调用这两</a:t>
            </a:r>
            <a:r>
              <a:rPr lang="zh-CN" altLang="en-US" dirty="0"/>
              <a:t>个解决子</a:t>
            </a:r>
            <a:r>
              <a:rPr lang="zh-CN" altLang="en-US" dirty="0" smtClean="0"/>
              <a:t>问题</a:t>
            </a:r>
            <a:r>
              <a:rPr lang="zh-CN" altLang="en-US" dirty="0"/>
              <a:t>的</a:t>
            </a:r>
            <a:r>
              <a:rPr lang="zh-CN" altLang="en-US" dirty="0" smtClean="0"/>
              <a:t>函数。</a:t>
            </a:r>
            <a:endParaRPr lang="en-US" altLang="zh-CN" dirty="0" smtClean="0"/>
          </a:p>
          <a:p>
            <a:pPr>
              <a:lnSpc>
                <a:spcPct val="120000"/>
              </a:lnSpc>
              <a:defRPr/>
            </a:pPr>
            <a:r>
              <a:rPr lang="zh-CN" altLang="en-US" dirty="0" smtClean="0"/>
              <a:t>先考虑主要问题的实现，再考虑这两个子问题的实现，这样，将使得程序容易设计和理解。</a:t>
            </a:r>
            <a:endParaRPr lang="zh-CN" altLang="en-US" dirty="0"/>
          </a:p>
        </p:txBody>
      </p:sp>
      <p:sp>
        <p:nvSpPr>
          <p:cNvPr id="4" name="Text Box 0"/>
          <p:cNvSpPr txBox="1">
            <a:spLocks noChangeArrowheads="1"/>
          </p:cNvSpPr>
          <p:nvPr/>
        </p:nvSpPr>
        <p:spPr bwMode="auto">
          <a:xfrm>
            <a:off x="3060700" y="4653136"/>
            <a:ext cx="1489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marL="990600" indent="-5334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defRPr/>
            </a:pPr>
            <a:r>
              <a:rPr kumimoji="0" lang="en-US" altLang="zh-CN" sz="1800" dirty="0" smtClean="0">
                <a:solidFill>
                  <a:schemeClr val="folHlink"/>
                </a:solidFill>
                <a:effectLst>
                  <a:outerShdw blurRad="38100" dist="38100" dir="2700000" algn="tl">
                    <a:srgbClr val="000000"/>
                  </a:outerShdw>
                </a:effectLst>
                <a:latin typeface="Verdana" pitchFamily="34" charset="0"/>
              </a:rPr>
              <a:t>main</a:t>
            </a:r>
          </a:p>
        </p:txBody>
      </p:sp>
      <p:sp>
        <p:nvSpPr>
          <p:cNvPr id="5" name="Text Box 1"/>
          <p:cNvSpPr txBox="1">
            <a:spLocks noChangeArrowheads="1"/>
          </p:cNvSpPr>
          <p:nvPr/>
        </p:nvSpPr>
        <p:spPr bwMode="auto">
          <a:xfrm>
            <a:off x="1763713" y="5953299"/>
            <a:ext cx="1762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990600" indent="-5334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defRPr/>
            </a:pPr>
            <a:r>
              <a:rPr kumimoji="0" lang="en-US" altLang="zh-CN" sz="1800" smtClean="0">
                <a:solidFill>
                  <a:schemeClr val="folHlink"/>
                </a:solidFill>
                <a:effectLst>
                  <a:outerShdw blurRad="38100" dist="38100" dir="2700000" algn="tl">
                    <a:srgbClr val="000000"/>
                  </a:outerShdw>
                </a:effectLst>
                <a:latin typeface="Verdana" pitchFamily="34" charset="0"/>
              </a:rPr>
              <a:t>is_prime</a:t>
            </a:r>
          </a:p>
        </p:txBody>
      </p:sp>
      <p:sp>
        <p:nvSpPr>
          <p:cNvPr id="6" name="Text Box 2"/>
          <p:cNvSpPr txBox="1">
            <a:spLocks noChangeArrowheads="1"/>
          </p:cNvSpPr>
          <p:nvPr/>
        </p:nvSpPr>
        <p:spPr bwMode="auto">
          <a:xfrm>
            <a:off x="3421063" y="5948536"/>
            <a:ext cx="21701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990600" indent="-5334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defRPr/>
            </a:pPr>
            <a:r>
              <a:rPr kumimoji="0" lang="en-US" altLang="zh-CN" sz="1800" smtClean="0">
                <a:solidFill>
                  <a:schemeClr val="folHlink"/>
                </a:solidFill>
                <a:effectLst>
                  <a:outerShdw blurRad="38100" dist="38100" dir="2700000" algn="tl">
                    <a:srgbClr val="000000"/>
                  </a:outerShdw>
                </a:effectLst>
                <a:latin typeface="Verdana" pitchFamily="34" charset="0"/>
              </a:rPr>
              <a:t>print_prime</a:t>
            </a:r>
          </a:p>
        </p:txBody>
      </p:sp>
      <p:sp>
        <p:nvSpPr>
          <p:cNvPr id="7" name="Line 3"/>
          <p:cNvSpPr>
            <a:spLocks noChangeShapeType="1"/>
          </p:cNvSpPr>
          <p:nvPr/>
        </p:nvSpPr>
        <p:spPr bwMode="auto">
          <a:xfrm flipH="1">
            <a:off x="2916238" y="5156374"/>
            <a:ext cx="863600"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 name="Line 4"/>
          <p:cNvSpPr>
            <a:spLocks noChangeShapeType="1"/>
          </p:cNvSpPr>
          <p:nvPr/>
        </p:nvSpPr>
        <p:spPr bwMode="auto">
          <a:xfrm>
            <a:off x="3924300" y="5156374"/>
            <a:ext cx="863600"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452794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468313" y="333375"/>
            <a:ext cx="8207375" cy="6191250"/>
          </a:xfrm>
        </p:spPr>
        <p:txBody>
          <a:bodyPr>
            <a:normAutofit fontScale="92500" lnSpcReduction="20000"/>
          </a:bodyPr>
          <a:lstStyle/>
          <a:p>
            <a:pPr defTabSz="723900" eaLnBrk="1" hangingPunct="1">
              <a:buFont typeface="Wingdings" pitchFamily="2" charset="2"/>
              <a:buNone/>
              <a:defRPr/>
            </a:pPr>
            <a:r>
              <a:rPr lang="en-US" altLang="zh-CN" sz="2000" dirty="0" smtClean="0">
                <a:cs typeface="Courier New" pitchFamily="49" charset="0"/>
              </a:rPr>
              <a:t>#include &lt;</a:t>
            </a:r>
            <a:r>
              <a:rPr lang="en-US" altLang="zh-CN" sz="2000" dirty="0" err="1" smtClean="0">
                <a:cs typeface="Courier New" pitchFamily="49" charset="0"/>
              </a:rPr>
              <a:t>iostream</a:t>
            </a:r>
            <a:r>
              <a:rPr lang="en-US" altLang="zh-CN" sz="2000" dirty="0" smtClean="0">
                <a:cs typeface="Courier New" pitchFamily="49" charset="0"/>
              </a:rPr>
              <a:t>&gt;</a:t>
            </a:r>
          </a:p>
          <a:p>
            <a:pPr defTabSz="723900" eaLnBrk="1" hangingPunct="1">
              <a:buFont typeface="Wingdings" pitchFamily="2" charset="2"/>
              <a:buNone/>
              <a:defRPr/>
            </a:pPr>
            <a:r>
              <a:rPr lang="en-US" altLang="zh-CN" sz="2000" dirty="0" smtClean="0">
                <a:cs typeface="Courier New" pitchFamily="49" charset="0"/>
              </a:rPr>
              <a:t>#include &lt;</a:t>
            </a:r>
            <a:r>
              <a:rPr lang="en-US" altLang="zh-CN" sz="2000" dirty="0" err="1" smtClean="0">
                <a:cs typeface="Courier New" pitchFamily="49" charset="0"/>
              </a:rPr>
              <a:t>cmath</a:t>
            </a:r>
            <a:r>
              <a:rPr lang="en-US" altLang="zh-CN" sz="2000" dirty="0" smtClean="0">
                <a:cs typeface="Courier New" pitchFamily="49" charset="0"/>
              </a:rPr>
              <a:t>&gt;</a:t>
            </a:r>
          </a:p>
          <a:p>
            <a:pPr defTabSz="723900" eaLnBrk="1" hangingPunct="1">
              <a:buFont typeface="Wingdings" pitchFamily="2" charset="2"/>
              <a:buNone/>
              <a:defRPr/>
            </a:pPr>
            <a:r>
              <a:rPr lang="en-US" altLang="zh-CN" sz="2000" dirty="0" smtClean="0">
                <a:cs typeface="Courier New" pitchFamily="49" charset="0"/>
              </a:rPr>
              <a:t>using namespace </a:t>
            </a:r>
            <a:r>
              <a:rPr lang="en-US" altLang="zh-CN" sz="2000" dirty="0" err="1" smtClean="0">
                <a:cs typeface="Courier New" pitchFamily="49" charset="0"/>
              </a:rPr>
              <a:t>std</a:t>
            </a:r>
            <a:r>
              <a:rPr lang="en-US" altLang="zh-CN" sz="2000" dirty="0" smtClean="0">
                <a:cs typeface="Courier New" pitchFamily="49" charset="0"/>
              </a:rPr>
              <a:t>;</a:t>
            </a:r>
          </a:p>
          <a:p>
            <a:pPr defTabSz="723900" eaLnBrk="1" hangingPunct="1">
              <a:buFont typeface="Wingdings" pitchFamily="2" charset="2"/>
              <a:buNone/>
              <a:defRPr/>
            </a:pPr>
            <a:r>
              <a:rPr lang="en-US" altLang="zh-CN" sz="2000" dirty="0" smtClean="0"/>
              <a:t>bool </a:t>
            </a:r>
            <a:r>
              <a:rPr lang="en-US" altLang="zh-CN" sz="2000" dirty="0" err="1" smtClean="0">
                <a:solidFill>
                  <a:schemeClr val="folHlink"/>
                </a:solidFill>
              </a:rPr>
              <a:t>is_prime</a:t>
            </a:r>
            <a:r>
              <a:rPr lang="en-US" altLang="zh-CN" sz="2000" dirty="0" smtClean="0"/>
              <a:t>(</a:t>
            </a:r>
            <a:r>
              <a:rPr lang="en-US" altLang="zh-CN" sz="2000" dirty="0" err="1" smtClean="0"/>
              <a:t>int</a:t>
            </a:r>
            <a:r>
              <a:rPr lang="en-US" altLang="zh-CN" sz="2000" dirty="0" smtClean="0"/>
              <a:t> </a:t>
            </a:r>
            <a:r>
              <a:rPr lang="en-US" altLang="zh-CN" sz="2000" dirty="0"/>
              <a:t>x</a:t>
            </a:r>
            <a:r>
              <a:rPr lang="en-US" altLang="zh-CN" sz="2000" dirty="0" smtClean="0"/>
              <a:t>);//</a:t>
            </a:r>
            <a:r>
              <a:rPr lang="zh-CN" altLang="en-US" sz="2000" dirty="0" smtClean="0">
                <a:solidFill>
                  <a:schemeClr val="folHlink"/>
                </a:solidFill>
              </a:rPr>
              <a:t>函数声明，判断</a:t>
            </a:r>
            <a:r>
              <a:rPr lang="en-US" altLang="zh-CN" sz="2000" dirty="0" smtClean="0">
                <a:solidFill>
                  <a:schemeClr val="folHlink"/>
                </a:solidFill>
              </a:rPr>
              <a:t>x</a:t>
            </a:r>
            <a:r>
              <a:rPr lang="zh-CN" altLang="en-US" sz="2000" dirty="0" smtClean="0">
                <a:solidFill>
                  <a:schemeClr val="folHlink"/>
                </a:solidFill>
              </a:rPr>
              <a:t>是否为素数</a:t>
            </a:r>
          </a:p>
          <a:p>
            <a:pPr defTabSz="723900" eaLnBrk="1" hangingPunct="1">
              <a:buFont typeface="Wingdings" pitchFamily="2" charset="2"/>
              <a:buNone/>
              <a:defRPr/>
            </a:pPr>
            <a:r>
              <a:rPr lang="en-US" altLang="zh-CN" sz="2000" dirty="0" smtClean="0"/>
              <a:t>void </a:t>
            </a:r>
            <a:r>
              <a:rPr lang="en-US" altLang="zh-CN" sz="2000" dirty="0" err="1" smtClean="0">
                <a:solidFill>
                  <a:schemeClr val="folHlink"/>
                </a:solidFill>
              </a:rPr>
              <a:t>print_prime</a:t>
            </a:r>
            <a:r>
              <a:rPr lang="en-US" altLang="zh-CN" sz="2000" dirty="0" smtClean="0"/>
              <a:t>(</a:t>
            </a:r>
            <a:r>
              <a:rPr lang="en-US" altLang="zh-CN" sz="2000" dirty="0" err="1" smtClean="0"/>
              <a:t>int</a:t>
            </a:r>
            <a:r>
              <a:rPr lang="en-US" altLang="zh-CN" sz="2000" dirty="0" smtClean="0"/>
              <a:t> x, </a:t>
            </a:r>
            <a:r>
              <a:rPr lang="en-US" altLang="zh-CN" sz="2000" dirty="0" err="1" smtClean="0"/>
              <a:t>int</a:t>
            </a:r>
            <a:r>
              <a:rPr lang="en-US" altLang="zh-CN" sz="2000" dirty="0" smtClean="0"/>
              <a:t> </a:t>
            </a:r>
            <a:r>
              <a:rPr lang="en-US" altLang="zh-CN" sz="2000" dirty="0"/>
              <a:t>c</a:t>
            </a:r>
            <a:r>
              <a:rPr lang="en-US" altLang="zh-CN" sz="2000" dirty="0" smtClean="0"/>
              <a:t>);//</a:t>
            </a:r>
            <a:r>
              <a:rPr lang="zh-CN" altLang="en-US" sz="2000" dirty="0" smtClean="0">
                <a:solidFill>
                  <a:schemeClr val="folHlink"/>
                </a:solidFill>
              </a:rPr>
              <a:t>函数声明，打印素数</a:t>
            </a:r>
            <a:r>
              <a:rPr lang="en-US" altLang="zh-CN" sz="2000" dirty="0" smtClean="0">
                <a:solidFill>
                  <a:schemeClr val="folHlink"/>
                </a:solidFill>
              </a:rPr>
              <a:t>x</a:t>
            </a:r>
            <a:r>
              <a:rPr lang="zh-CN" altLang="en-US" sz="2000" dirty="0" smtClean="0">
                <a:solidFill>
                  <a:schemeClr val="folHlink"/>
                </a:solidFill>
              </a:rPr>
              <a:t>，</a:t>
            </a:r>
            <a:r>
              <a:rPr lang="en-US" altLang="zh-CN" sz="2000" dirty="0" smtClean="0">
                <a:solidFill>
                  <a:schemeClr val="folHlink"/>
                </a:solidFill>
              </a:rPr>
              <a:t>c</a:t>
            </a:r>
            <a:r>
              <a:rPr lang="zh-CN" altLang="en-US" sz="2000" dirty="0" smtClean="0">
                <a:solidFill>
                  <a:schemeClr val="folHlink"/>
                </a:solidFill>
              </a:rPr>
              <a:t>是第几个素数</a:t>
            </a:r>
            <a:endParaRPr lang="zh-CN" altLang="en-US" sz="2000" dirty="0" smtClean="0">
              <a:solidFill>
                <a:schemeClr val="folHlink"/>
              </a:solidFill>
              <a:cs typeface="Courier New" pitchFamily="49" charset="0"/>
            </a:endParaRPr>
          </a:p>
          <a:p>
            <a:pPr defTabSz="723900" eaLnBrk="1" hangingPunct="1">
              <a:buFont typeface="Wingdings" pitchFamily="2" charset="2"/>
              <a:buNone/>
              <a:defRPr/>
            </a:pPr>
            <a:r>
              <a:rPr kumimoji="1" lang="en-US" altLang="zh-CN" sz="2000" dirty="0" err="1" smtClean="0"/>
              <a:t>int</a:t>
            </a:r>
            <a:r>
              <a:rPr kumimoji="1" lang="en-US" altLang="zh-CN" sz="2000" dirty="0" smtClean="0"/>
              <a:t> </a:t>
            </a:r>
            <a:r>
              <a:rPr kumimoji="1" lang="en-US" altLang="zh-CN" sz="2000" dirty="0" smtClean="0">
                <a:solidFill>
                  <a:schemeClr val="folHlink"/>
                </a:solidFill>
              </a:rPr>
              <a:t>main</a:t>
            </a:r>
            <a:r>
              <a:rPr kumimoji="1" lang="en-US" altLang="zh-CN" sz="2000" dirty="0" smtClean="0"/>
              <a:t>()</a:t>
            </a:r>
          </a:p>
          <a:p>
            <a:pPr defTabSz="723900" eaLnBrk="1" hangingPunct="1">
              <a:buFont typeface="Wingdings" pitchFamily="2" charset="2"/>
              <a:buNone/>
              <a:defRPr/>
            </a:pPr>
            <a:r>
              <a:rPr kumimoji="1" lang="en-US" altLang="zh-CN" sz="2000" dirty="0" smtClean="0"/>
              <a:t>{	</a:t>
            </a:r>
            <a:r>
              <a:rPr kumimoji="1" lang="en-US" altLang="zh-CN" sz="2000" dirty="0" err="1" smtClean="0"/>
              <a:t>int</a:t>
            </a:r>
            <a:r>
              <a:rPr kumimoji="1" lang="en-US" altLang="zh-CN" sz="2000" dirty="0" smtClean="0"/>
              <a:t> n; //</a:t>
            </a:r>
            <a:r>
              <a:rPr kumimoji="1" lang="zh-CN" altLang="en-US" sz="2000" dirty="0" smtClean="0"/>
              <a:t>存放输入的整数</a:t>
            </a:r>
            <a:endParaRPr kumimoji="1" lang="en-US" altLang="zh-CN" sz="2000" dirty="0" smtClean="0"/>
          </a:p>
          <a:p>
            <a:pPr defTabSz="723900" eaLnBrk="1" hangingPunct="1">
              <a:buFont typeface="Wingdings" pitchFamily="2" charset="2"/>
              <a:buNone/>
              <a:defRPr/>
            </a:pPr>
            <a:r>
              <a:rPr kumimoji="1" lang="en-US" altLang="zh-CN" sz="2000" dirty="0" smtClean="0"/>
              <a:t>	</a:t>
            </a:r>
            <a:r>
              <a:rPr kumimoji="1" lang="en-US" altLang="zh-CN" sz="2000" dirty="0" err="1" smtClean="0"/>
              <a:t>cout</a:t>
            </a:r>
            <a:r>
              <a:rPr kumimoji="1" lang="en-US" altLang="zh-CN" sz="2000" dirty="0" smtClean="0"/>
              <a:t> &lt;&lt; "</a:t>
            </a:r>
            <a:r>
              <a:rPr kumimoji="1" lang="zh-CN" altLang="en-US" sz="2000" dirty="0" smtClean="0"/>
              <a:t>请输入一个正整数：</a:t>
            </a:r>
            <a:r>
              <a:rPr kumimoji="1" lang="en-US" altLang="zh-CN" sz="2000" dirty="0" smtClean="0"/>
              <a:t>"</a:t>
            </a:r>
          </a:p>
          <a:p>
            <a:pPr defTabSz="723900" eaLnBrk="1" hangingPunct="1">
              <a:buFont typeface="Wingdings" pitchFamily="2" charset="2"/>
              <a:buNone/>
              <a:defRPr/>
            </a:pPr>
            <a:r>
              <a:rPr kumimoji="1" lang="en-US" altLang="zh-CN" sz="2000" dirty="0" smtClean="0"/>
              <a:t>	</a:t>
            </a:r>
            <a:r>
              <a:rPr kumimoji="1" lang="en-US" altLang="zh-CN" sz="2000" dirty="0" err="1" smtClean="0"/>
              <a:t>cin</a:t>
            </a:r>
            <a:r>
              <a:rPr kumimoji="1" lang="en-US" altLang="zh-CN" sz="2000" dirty="0" smtClean="0"/>
              <a:t> &gt;&gt; n;  //</a:t>
            </a:r>
            <a:r>
              <a:rPr kumimoji="1" lang="zh-CN" altLang="en-US" sz="2000" dirty="0" smtClean="0"/>
              <a:t>从键盘输入一个正整数</a:t>
            </a:r>
          </a:p>
          <a:p>
            <a:pPr defTabSz="723900" eaLnBrk="1" hangingPunct="1">
              <a:buFont typeface="Wingdings" pitchFamily="2" charset="2"/>
              <a:buNone/>
              <a:defRPr/>
            </a:pPr>
            <a:r>
              <a:rPr kumimoji="1" lang="zh-CN" altLang="en-US" sz="2000" dirty="0" smtClean="0"/>
              <a:t>	</a:t>
            </a:r>
            <a:r>
              <a:rPr kumimoji="1" lang="en-US" altLang="zh-CN" sz="2000" dirty="0" smtClean="0"/>
              <a:t>if (n &lt;</a:t>
            </a:r>
            <a:r>
              <a:rPr kumimoji="1" lang="zh-CN" altLang="en-US" sz="2000" dirty="0" smtClean="0"/>
              <a:t>＝ </a:t>
            </a:r>
            <a:r>
              <a:rPr kumimoji="1" lang="en-US" altLang="zh-CN" sz="2000" dirty="0" smtClean="0"/>
              <a:t>2) return -1;</a:t>
            </a:r>
          </a:p>
          <a:p>
            <a:pPr defTabSz="723900" eaLnBrk="1" hangingPunct="1">
              <a:buFont typeface="Wingdings" pitchFamily="2" charset="2"/>
              <a:buNone/>
              <a:defRPr/>
            </a:pPr>
            <a:r>
              <a:rPr kumimoji="1" lang="en-US" altLang="zh-CN" sz="2000" dirty="0" smtClean="0"/>
              <a:t>	</a:t>
            </a:r>
            <a:r>
              <a:rPr kumimoji="1" lang="en-US" altLang="zh-CN" sz="2000" dirty="0" err="1" smtClean="0"/>
              <a:t>cout</a:t>
            </a:r>
            <a:r>
              <a:rPr kumimoji="1" lang="en-US" altLang="zh-CN" sz="2000" dirty="0" smtClean="0"/>
              <a:t> &lt;&lt; 2 &lt;&lt; ",";  //</a:t>
            </a:r>
            <a:r>
              <a:rPr kumimoji="1" lang="zh-CN" altLang="en-US" sz="2000" dirty="0" smtClean="0"/>
              <a:t>输出第一个素数</a:t>
            </a:r>
            <a:endParaRPr kumimoji="1" lang="en-US" altLang="zh-CN" sz="2000" dirty="0" smtClean="0"/>
          </a:p>
          <a:p>
            <a:pPr defTabSz="723900" eaLnBrk="1" hangingPunct="1">
              <a:buFont typeface="Wingdings" pitchFamily="2" charset="2"/>
              <a:buNone/>
              <a:defRPr/>
            </a:pPr>
            <a:r>
              <a:rPr kumimoji="1" lang="en-US" altLang="zh-CN" sz="2000" dirty="0"/>
              <a:t> </a:t>
            </a:r>
            <a:r>
              <a:rPr kumimoji="1" lang="en-US" altLang="zh-CN" sz="2000" dirty="0" smtClean="0"/>
              <a:t>   </a:t>
            </a:r>
            <a:r>
              <a:rPr kumimoji="1" lang="en-US" altLang="zh-CN" sz="2000" dirty="0" err="1" smtClean="0"/>
              <a:t>int</a:t>
            </a:r>
            <a:r>
              <a:rPr kumimoji="1" lang="en-US" altLang="zh-CN" sz="2000" dirty="0" smtClean="0"/>
              <a:t> count=1; //</a:t>
            </a:r>
            <a:r>
              <a:rPr kumimoji="1" lang="zh-CN" altLang="en-US" sz="2000" dirty="0" smtClean="0"/>
              <a:t>对素数计数</a:t>
            </a:r>
          </a:p>
          <a:p>
            <a:pPr defTabSz="723900" eaLnBrk="1" hangingPunct="1">
              <a:buFont typeface="Wingdings" pitchFamily="2" charset="2"/>
              <a:buNone/>
              <a:defRPr/>
            </a:pPr>
            <a:r>
              <a:rPr kumimoji="1" lang="zh-CN" altLang="en-US" sz="2000" dirty="0" smtClean="0"/>
              <a:t>	</a:t>
            </a:r>
            <a:r>
              <a:rPr kumimoji="1" lang="en-US" altLang="zh-CN" sz="2000" dirty="0" smtClean="0"/>
              <a:t>for (</a:t>
            </a:r>
            <a:r>
              <a:rPr kumimoji="1" lang="en-US" altLang="zh-CN" sz="2000" dirty="0" err="1" smtClean="0"/>
              <a:t>int</a:t>
            </a:r>
            <a:r>
              <a:rPr kumimoji="1" lang="en-US" altLang="zh-CN" sz="2000" dirty="0" smtClean="0"/>
              <a:t> </a:t>
            </a:r>
            <a:r>
              <a:rPr kumimoji="1" lang="en-US" altLang="zh-CN" sz="2000" dirty="0" err="1" smtClean="0"/>
              <a:t>i</a:t>
            </a:r>
            <a:r>
              <a:rPr kumimoji="1" lang="en-US" altLang="zh-CN" sz="2000" dirty="0" smtClean="0"/>
              <a:t>=3; </a:t>
            </a:r>
            <a:r>
              <a:rPr kumimoji="1" lang="en-US" altLang="zh-CN" sz="2000" dirty="0" err="1" smtClean="0"/>
              <a:t>i</a:t>
            </a:r>
            <a:r>
              <a:rPr kumimoji="1" lang="en-US" altLang="zh-CN" sz="2000" dirty="0" smtClean="0"/>
              <a:t>&lt;n; </a:t>
            </a:r>
            <a:r>
              <a:rPr kumimoji="1" lang="en-US" altLang="zh-CN" sz="2000" dirty="0" err="1" smtClean="0"/>
              <a:t>i</a:t>
            </a:r>
            <a:r>
              <a:rPr kumimoji="1" lang="en-US" altLang="zh-CN" sz="2000" dirty="0" smtClean="0"/>
              <a:t>+=2)</a:t>
            </a:r>
          </a:p>
          <a:p>
            <a:pPr defTabSz="723900" eaLnBrk="1" hangingPunct="1">
              <a:buFont typeface="Wingdings" pitchFamily="2" charset="2"/>
              <a:buNone/>
              <a:defRPr/>
            </a:pPr>
            <a:r>
              <a:rPr kumimoji="1" lang="en-US" altLang="zh-CN" sz="2000" dirty="0" smtClean="0"/>
              <a:t>	{	if (</a:t>
            </a:r>
            <a:r>
              <a:rPr kumimoji="1" lang="en-US" altLang="zh-CN" sz="2000" dirty="0" err="1" smtClean="0">
                <a:solidFill>
                  <a:schemeClr val="folHlink"/>
                </a:solidFill>
              </a:rPr>
              <a:t>is_prime</a:t>
            </a:r>
            <a:r>
              <a:rPr kumimoji="1" lang="en-US" altLang="zh-CN" sz="2000" dirty="0" smtClean="0"/>
              <a:t>(</a:t>
            </a:r>
            <a:r>
              <a:rPr kumimoji="1" lang="en-US" altLang="zh-CN" sz="2000" dirty="0" err="1" smtClean="0"/>
              <a:t>i</a:t>
            </a:r>
            <a:r>
              <a:rPr kumimoji="1" lang="en-US" altLang="zh-CN" sz="2000" dirty="0" smtClean="0"/>
              <a:t>))</a:t>
            </a:r>
          </a:p>
          <a:p>
            <a:pPr defTabSz="723900" eaLnBrk="1" hangingPunct="1">
              <a:buFont typeface="Wingdings" pitchFamily="2" charset="2"/>
              <a:buNone/>
              <a:defRPr/>
            </a:pPr>
            <a:r>
              <a:rPr kumimoji="1" lang="en-US" altLang="zh-CN" sz="2000" dirty="0" smtClean="0"/>
              <a:t>		{ count++;</a:t>
            </a:r>
          </a:p>
          <a:p>
            <a:pPr defTabSz="723900" eaLnBrk="1" hangingPunct="1">
              <a:buFont typeface="Wingdings" pitchFamily="2" charset="2"/>
              <a:buNone/>
              <a:defRPr/>
            </a:pPr>
            <a:r>
              <a:rPr kumimoji="1" lang="en-US" altLang="zh-CN" sz="2000" dirty="0" smtClean="0"/>
              <a:t>		   </a:t>
            </a:r>
            <a:r>
              <a:rPr kumimoji="1" lang="en-US" altLang="zh-CN" sz="2000" dirty="0" err="1" smtClean="0">
                <a:solidFill>
                  <a:schemeClr val="folHlink"/>
                </a:solidFill>
              </a:rPr>
              <a:t>print_prime</a:t>
            </a:r>
            <a:r>
              <a:rPr kumimoji="1" lang="en-US" altLang="zh-CN" sz="2000" dirty="0" smtClean="0"/>
              <a:t>(</a:t>
            </a:r>
            <a:r>
              <a:rPr kumimoji="1" lang="en-US" altLang="zh-CN" sz="2000" dirty="0" err="1" smtClean="0"/>
              <a:t>i,count</a:t>
            </a:r>
            <a:r>
              <a:rPr kumimoji="1" lang="en-US" altLang="zh-CN" sz="2000" dirty="0" smtClean="0"/>
              <a:t>);</a:t>
            </a:r>
          </a:p>
          <a:p>
            <a:pPr defTabSz="723900" eaLnBrk="1" hangingPunct="1">
              <a:buFont typeface="Wingdings" pitchFamily="2" charset="2"/>
              <a:buNone/>
              <a:defRPr/>
            </a:pPr>
            <a:r>
              <a:rPr kumimoji="1" lang="en-US" altLang="zh-CN" sz="2000" dirty="0" smtClean="0"/>
              <a:t>		}</a:t>
            </a:r>
          </a:p>
          <a:p>
            <a:pPr defTabSz="723900" eaLnBrk="1" hangingPunct="1">
              <a:buFont typeface="Wingdings" pitchFamily="2" charset="2"/>
              <a:buNone/>
              <a:defRPr/>
            </a:pPr>
            <a:r>
              <a:rPr kumimoji="1" lang="en-US" altLang="zh-CN" sz="2000" dirty="0" smtClean="0"/>
              <a:t>	}</a:t>
            </a:r>
          </a:p>
          <a:p>
            <a:pPr defTabSz="723900" eaLnBrk="1" hangingPunct="1">
              <a:buFont typeface="Wingdings" pitchFamily="2" charset="2"/>
              <a:buNone/>
              <a:defRPr/>
            </a:pPr>
            <a:r>
              <a:rPr kumimoji="1" lang="en-US" altLang="zh-CN" sz="2000" dirty="0" smtClean="0"/>
              <a:t>	</a:t>
            </a:r>
            <a:r>
              <a:rPr kumimoji="1" lang="en-US" altLang="zh-CN" sz="2000" dirty="0" err="1" smtClean="0"/>
              <a:t>cout</a:t>
            </a:r>
            <a:r>
              <a:rPr kumimoji="1" lang="en-US" altLang="zh-CN" sz="2000" dirty="0" smtClean="0"/>
              <a:t> &lt;&lt; </a:t>
            </a:r>
            <a:r>
              <a:rPr kumimoji="1" lang="en-US" altLang="zh-CN" sz="2000" dirty="0" err="1" smtClean="0"/>
              <a:t>endl</a:t>
            </a:r>
            <a:r>
              <a:rPr kumimoji="1" lang="en-US" altLang="zh-CN" sz="2000" dirty="0" smtClean="0"/>
              <a:t>;</a:t>
            </a:r>
          </a:p>
          <a:p>
            <a:pPr defTabSz="723900" eaLnBrk="1" hangingPunct="1">
              <a:buFont typeface="Wingdings" pitchFamily="2" charset="2"/>
              <a:buNone/>
              <a:defRPr/>
            </a:pPr>
            <a:r>
              <a:rPr kumimoji="1" lang="en-US" altLang="zh-CN" sz="2000" dirty="0" smtClean="0"/>
              <a:t>	return 0;</a:t>
            </a:r>
          </a:p>
          <a:p>
            <a:pPr defTabSz="723900" eaLnBrk="1" hangingPunct="1">
              <a:buFont typeface="Wingdings" pitchFamily="2" charset="2"/>
              <a:buNone/>
              <a:defRPr/>
            </a:pPr>
            <a:r>
              <a:rPr kumimoji="1" lang="en-US" altLang="zh-CN" sz="2000" dirty="0" smtClean="0"/>
              <a:t>}</a:t>
            </a:r>
          </a:p>
        </p:txBody>
      </p:sp>
    </p:spTree>
    <p:extLst>
      <p:ext uri="{BB962C8B-B14F-4D97-AF65-F5344CB8AC3E}">
        <p14:creationId xmlns:p14="http://schemas.microsoft.com/office/powerpoint/2010/main" val="9387760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0">
          <a:gsLst>
            <a:gs pos="0">
              <a:schemeClr val="bg1">
                <a:lumMod val="75000"/>
              </a:schemeClr>
            </a:gs>
            <a:gs pos="80000">
              <a:schemeClr val="bg1">
                <a:gamma/>
                <a:shade val="39216"/>
                <a:invGamma/>
              </a:schemeClr>
            </a:gs>
          </a:gsLst>
          <a:lin ang="5400000" scaled="1"/>
          <a:tileRect/>
        </a:gradFill>
        <a:effectLst/>
      </p:bgPr>
    </p:bg>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468313" y="1412875"/>
            <a:ext cx="8424862" cy="51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buClrTx/>
              <a:defRPr/>
            </a:pPr>
            <a:r>
              <a:rPr lang="en-US" altLang="zh-CN" b="0" dirty="0">
                <a:solidFill>
                  <a:schemeClr val="tx1"/>
                </a:solidFill>
                <a:effectLst>
                  <a:outerShdw blurRad="38100" dist="38100" dir="2700000" algn="tl">
                    <a:srgbClr val="000000"/>
                  </a:outerShdw>
                </a:effectLst>
              </a:rPr>
              <a:t>bool </a:t>
            </a:r>
            <a:r>
              <a:rPr lang="en-US" altLang="zh-CN" b="0" dirty="0" err="1">
                <a:effectLst>
                  <a:outerShdw blurRad="38100" dist="38100" dir="2700000" algn="tl">
                    <a:srgbClr val="000000"/>
                  </a:outerShdw>
                </a:effectLst>
              </a:rPr>
              <a:t>is_prime</a:t>
            </a:r>
            <a:r>
              <a:rPr lang="en-US" altLang="zh-CN" b="0" dirty="0">
                <a:solidFill>
                  <a:schemeClr val="tx1"/>
                </a:solidFill>
                <a:effectLst>
                  <a:outerShdw blurRad="38100" dist="38100" dir="2700000" algn="tl">
                    <a:srgbClr val="000000"/>
                  </a:outerShdw>
                </a:effectLst>
              </a:rPr>
              <a:t>(</a:t>
            </a:r>
            <a:r>
              <a:rPr lang="en-US" altLang="zh-CN" b="0" dirty="0" err="1">
                <a:solidFill>
                  <a:schemeClr val="tx1"/>
                </a:solidFill>
                <a:effectLst>
                  <a:outerShdw blurRad="38100" dist="38100" dir="2700000" algn="tl">
                    <a:srgbClr val="000000"/>
                  </a:outerShdw>
                </a:effectLst>
              </a:rPr>
              <a:t>int</a:t>
            </a:r>
            <a:r>
              <a:rPr lang="en-US" altLang="zh-CN" b="0" dirty="0">
                <a:solidFill>
                  <a:schemeClr val="tx1"/>
                </a:solidFill>
                <a:effectLst>
                  <a:outerShdw blurRad="38100" dist="38100" dir="2700000" algn="tl">
                    <a:srgbClr val="000000"/>
                  </a:outerShdw>
                </a:effectLst>
              </a:rPr>
              <a:t> </a:t>
            </a:r>
            <a:r>
              <a:rPr lang="en-US" altLang="zh-CN" b="0" dirty="0" smtClean="0">
                <a:solidFill>
                  <a:schemeClr val="tx1"/>
                </a:solidFill>
                <a:effectLst>
                  <a:outerShdw blurRad="38100" dist="38100" dir="2700000" algn="tl">
                    <a:srgbClr val="000000"/>
                  </a:outerShdw>
                </a:effectLst>
              </a:rPr>
              <a:t>x)</a:t>
            </a:r>
            <a:endParaRPr lang="en-US" altLang="zh-CN" b="0" dirty="0">
              <a:solidFill>
                <a:schemeClr val="tx1"/>
              </a:solidFill>
              <a:effectLst>
                <a:outerShdw blurRad="38100" dist="38100" dir="2700000" algn="tl">
                  <a:srgbClr val="000000"/>
                </a:outerShdw>
              </a:effectLst>
            </a:endParaRPr>
          </a:p>
          <a:p>
            <a:pPr>
              <a:spcBef>
                <a:spcPct val="0"/>
              </a:spcBef>
              <a:buClrTx/>
              <a:defRPr/>
            </a:pPr>
            <a:r>
              <a:rPr lang="en-US" altLang="zh-CN" b="0" dirty="0">
                <a:solidFill>
                  <a:schemeClr val="tx1"/>
                </a:solidFill>
                <a:effectLst>
                  <a:outerShdw blurRad="38100" dist="38100" dir="2700000" algn="tl">
                    <a:srgbClr val="000000"/>
                  </a:outerShdw>
                </a:effectLst>
              </a:rPr>
              <a:t>{	</a:t>
            </a:r>
            <a:r>
              <a:rPr lang="en-US" altLang="zh-CN" b="0" dirty="0" smtClean="0">
                <a:solidFill>
                  <a:schemeClr val="tx1"/>
                </a:solidFill>
                <a:effectLst>
                  <a:outerShdw blurRad="38100" dist="38100" dir="2700000" algn="tl">
                    <a:srgbClr val="000000"/>
                  </a:outerShdw>
                </a:effectLst>
              </a:rPr>
              <a:t>for (</a:t>
            </a:r>
            <a:r>
              <a:rPr lang="en-US" altLang="zh-CN" b="0" dirty="0" err="1" smtClean="0">
                <a:solidFill>
                  <a:schemeClr val="tx1"/>
                </a:solidFill>
                <a:effectLst>
                  <a:outerShdw blurRad="38100" dist="38100" dir="2700000" algn="tl">
                    <a:srgbClr val="000000"/>
                  </a:outerShdw>
                </a:effectLst>
              </a:rPr>
              <a:t>int</a:t>
            </a:r>
            <a:r>
              <a:rPr lang="en-US" altLang="zh-CN" b="0" dirty="0" smtClean="0">
                <a:solidFill>
                  <a:schemeClr val="tx1"/>
                </a:solidFill>
                <a:effectLst>
                  <a:outerShdw blurRad="38100" dist="38100" dir="2700000" algn="tl">
                    <a:srgbClr val="000000"/>
                  </a:outerShdw>
                </a:effectLst>
              </a:rPr>
              <a:t> </a:t>
            </a:r>
            <a:r>
              <a:rPr lang="en-US" altLang="zh-CN" b="0" dirty="0" err="1" smtClean="0">
                <a:solidFill>
                  <a:schemeClr val="tx1"/>
                </a:solidFill>
                <a:effectLst>
                  <a:outerShdw blurRad="38100" dist="38100" dir="2700000" algn="tl">
                    <a:srgbClr val="000000"/>
                  </a:outerShdw>
                </a:effectLst>
              </a:rPr>
              <a:t>i</a:t>
            </a:r>
            <a:r>
              <a:rPr lang="en-US" altLang="zh-CN" b="0" dirty="0" smtClean="0">
                <a:solidFill>
                  <a:schemeClr val="tx1"/>
                </a:solidFill>
                <a:effectLst>
                  <a:outerShdw blurRad="38100" dist="38100" dir="2700000" algn="tl">
                    <a:srgbClr val="000000"/>
                  </a:outerShdw>
                </a:effectLst>
              </a:rPr>
              <a:t>=2,k=</a:t>
            </a:r>
            <a:r>
              <a:rPr lang="en-US" altLang="zh-CN" b="0" dirty="0" err="1" smtClean="0">
                <a:solidFill>
                  <a:schemeClr val="tx1"/>
                </a:solidFill>
                <a:effectLst>
                  <a:outerShdw blurRad="38100" dist="38100" dir="2700000" algn="tl">
                    <a:srgbClr val="000000"/>
                  </a:outerShdw>
                </a:effectLst>
              </a:rPr>
              <a:t>sqrt</a:t>
            </a:r>
            <a:r>
              <a:rPr lang="en-US" altLang="zh-CN" b="0" dirty="0" smtClean="0">
                <a:solidFill>
                  <a:schemeClr val="tx1"/>
                </a:solidFill>
                <a:effectLst>
                  <a:outerShdw blurRad="38100" dist="38100" dir="2700000" algn="tl">
                    <a:srgbClr val="000000"/>
                  </a:outerShdw>
                </a:effectLst>
              </a:rPr>
              <a:t>(x); </a:t>
            </a:r>
            <a:r>
              <a:rPr lang="en-US" altLang="zh-CN" b="0" dirty="0" err="1">
                <a:solidFill>
                  <a:schemeClr val="tx1"/>
                </a:solidFill>
                <a:effectLst>
                  <a:outerShdw blurRad="38100" dist="38100" dir="2700000" algn="tl">
                    <a:srgbClr val="000000"/>
                  </a:outerShdw>
                </a:effectLst>
              </a:rPr>
              <a:t>i</a:t>
            </a:r>
            <a:r>
              <a:rPr lang="en-US" altLang="zh-CN" b="0" dirty="0" smtClean="0">
                <a:solidFill>
                  <a:schemeClr val="tx1"/>
                </a:solidFill>
                <a:effectLst>
                  <a:outerShdw blurRad="38100" dist="38100" dir="2700000" algn="tl">
                    <a:srgbClr val="000000"/>
                  </a:outerShdw>
                </a:effectLst>
              </a:rPr>
              <a:t>&lt;=k; </a:t>
            </a:r>
            <a:r>
              <a:rPr lang="en-US" altLang="zh-CN" b="0" dirty="0" err="1">
                <a:solidFill>
                  <a:schemeClr val="tx1"/>
                </a:solidFill>
                <a:effectLst>
                  <a:outerShdw blurRad="38100" dist="38100" dir="2700000" algn="tl">
                    <a:srgbClr val="000000"/>
                  </a:outerShdw>
                </a:effectLst>
              </a:rPr>
              <a:t>i</a:t>
            </a:r>
            <a:r>
              <a:rPr lang="en-US" altLang="zh-CN" b="0" dirty="0">
                <a:solidFill>
                  <a:schemeClr val="tx1"/>
                </a:solidFill>
                <a:effectLst>
                  <a:outerShdw blurRad="38100" dist="38100" dir="2700000" algn="tl">
                    <a:srgbClr val="000000"/>
                  </a:outerShdw>
                </a:effectLst>
              </a:rPr>
              <a:t>++)</a:t>
            </a:r>
          </a:p>
          <a:p>
            <a:pPr>
              <a:spcBef>
                <a:spcPct val="0"/>
              </a:spcBef>
              <a:buClrTx/>
              <a:defRPr/>
            </a:pPr>
            <a:r>
              <a:rPr lang="en-US" altLang="zh-CN" b="0" dirty="0">
                <a:solidFill>
                  <a:schemeClr val="tx1"/>
                </a:solidFill>
                <a:effectLst>
                  <a:outerShdw blurRad="38100" dist="38100" dir="2700000" algn="tl">
                    <a:srgbClr val="000000"/>
                  </a:outerShdw>
                </a:effectLst>
              </a:rPr>
              <a:t>	</a:t>
            </a:r>
            <a:r>
              <a:rPr lang="en-US" altLang="zh-CN" b="0" dirty="0" smtClean="0">
                <a:solidFill>
                  <a:schemeClr val="tx1"/>
                </a:solidFill>
                <a:effectLst>
                  <a:outerShdw blurRad="38100" dist="38100" dir="2700000" algn="tl">
                    <a:srgbClr val="000000"/>
                  </a:outerShdw>
                </a:effectLst>
              </a:rPr>
              <a:t>   if (</a:t>
            </a:r>
            <a:r>
              <a:rPr lang="en-US" altLang="zh-CN" b="0" dirty="0" err="1" smtClean="0">
                <a:solidFill>
                  <a:schemeClr val="tx1"/>
                </a:solidFill>
                <a:effectLst>
                  <a:outerShdw blurRad="38100" dist="38100" dir="2700000" algn="tl">
                    <a:srgbClr val="000000"/>
                  </a:outerShdw>
                </a:effectLst>
              </a:rPr>
              <a:t>x%i</a:t>
            </a:r>
            <a:r>
              <a:rPr lang="en-US" altLang="zh-CN" b="0" dirty="0" smtClean="0">
                <a:solidFill>
                  <a:schemeClr val="tx1"/>
                </a:solidFill>
                <a:effectLst>
                  <a:outerShdw blurRad="38100" dist="38100" dir="2700000" algn="tl">
                    <a:srgbClr val="000000"/>
                  </a:outerShdw>
                </a:effectLst>
              </a:rPr>
              <a:t> </a:t>
            </a:r>
            <a:r>
              <a:rPr lang="en-US" altLang="zh-CN" b="0" dirty="0">
                <a:solidFill>
                  <a:schemeClr val="tx1"/>
                </a:solidFill>
                <a:effectLst>
                  <a:outerShdw blurRad="38100" dist="38100" dir="2700000" algn="tl">
                    <a:srgbClr val="000000"/>
                  </a:outerShdw>
                </a:effectLst>
              </a:rPr>
              <a:t>== 0) return false;</a:t>
            </a:r>
          </a:p>
          <a:p>
            <a:pPr>
              <a:spcBef>
                <a:spcPct val="0"/>
              </a:spcBef>
              <a:buClrTx/>
              <a:defRPr/>
            </a:pPr>
            <a:r>
              <a:rPr lang="en-US" altLang="zh-CN" b="0" dirty="0">
                <a:solidFill>
                  <a:schemeClr val="tx1"/>
                </a:solidFill>
                <a:effectLst>
                  <a:outerShdw blurRad="38100" dist="38100" dir="2700000" algn="tl">
                    <a:srgbClr val="000000"/>
                  </a:outerShdw>
                </a:effectLst>
              </a:rPr>
              <a:t>	return true;</a:t>
            </a:r>
          </a:p>
          <a:p>
            <a:pPr>
              <a:spcBef>
                <a:spcPct val="0"/>
              </a:spcBef>
              <a:buClrTx/>
              <a:defRPr/>
            </a:pPr>
            <a:r>
              <a:rPr lang="en-US" altLang="zh-CN" b="0" dirty="0">
                <a:solidFill>
                  <a:schemeClr val="tx1"/>
                </a:solidFill>
                <a:effectLst>
                  <a:outerShdw blurRad="38100" dist="38100" dir="2700000" algn="tl">
                    <a:srgbClr val="000000"/>
                  </a:outerShdw>
                </a:effectLst>
              </a:rPr>
              <a:t>}</a:t>
            </a:r>
          </a:p>
          <a:p>
            <a:pPr>
              <a:spcBef>
                <a:spcPct val="0"/>
              </a:spcBef>
              <a:buClrTx/>
              <a:defRPr/>
            </a:pPr>
            <a:endParaRPr lang="en-US" altLang="zh-CN" b="0" dirty="0">
              <a:solidFill>
                <a:schemeClr val="tx1"/>
              </a:solidFill>
              <a:effectLst>
                <a:outerShdw blurRad="38100" dist="38100" dir="2700000" algn="tl">
                  <a:srgbClr val="000000"/>
                </a:outerShdw>
              </a:effectLst>
            </a:endParaRPr>
          </a:p>
          <a:p>
            <a:pPr>
              <a:spcBef>
                <a:spcPct val="0"/>
              </a:spcBef>
              <a:buClrTx/>
              <a:defRPr/>
            </a:pPr>
            <a:r>
              <a:rPr lang="en-US" altLang="zh-CN" b="0" dirty="0">
                <a:solidFill>
                  <a:schemeClr val="tx1"/>
                </a:solidFill>
                <a:effectLst>
                  <a:outerShdw blurRad="38100" dist="38100" dir="2700000" algn="tl">
                    <a:srgbClr val="000000"/>
                  </a:outerShdw>
                </a:effectLst>
              </a:rPr>
              <a:t>void </a:t>
            </a:r>
            <a:r>
              <a:rPr lang="en-US" altLang="zh-CN" b="0" dirty="0" err="1">
                <a:effectLst>
                  <a:outerShdw blurRad="38100" dist="38100" dir="2700000" algn="tl">
                    <a:srgbClr val="000000"/>
                  </a:outerShdw>
                </a:effectLst>
              </a:rPr>
              <a:t>print_prime</a:t>
            </a:r>
            <a:r>
              <a:rPr lang="en-US" altLang="zh-CN" b="0" dirty="0">
                <a:solidFill>
                  <a:schemeClr val="tx1"/>
                </a:solidFill>
                <a:effectLst>
                  <a:outerShdw blurRad="38100" dist="38100" dir="2700000" algn="tl">
                    <a:srgbClr val="000000"/>
                  </a:outerShdw>
                </a:effectLst>
              </a:rPr>
              <a:t>(</a:t>
            </a:r>
            <a:r>
              <a:rPr lang="en-US" altLang="zh-CN" b="0" dirty="0" err="1">
                <a:solidFill>
                  <a:schemeClr val="tx1"/>
                </a:solidFill>
                <a:effectLst>
                  <a:outerShdw blurRad="38100" dist="38100" dir="2700000" algn="tl">
                    <a:srgbClr val="000000"/>
                  </a:outerShdw>
                </a:effectLst>
              </a:rPr>
              <a:t>int</a:t>
            </a:r>
            <a:r>
              <a:rPr lang="en-US" altLang="zh-CN" b="0" dirty="0">
                <a:solidFill>
                  <a:schemeClr val="tx1"/>
                </a:solidFill>
                <a:effectLst>
                  <a:outerShdw blurRad="38100" dist="38100" dir="2700000" algn="tl">
                    <a:srgbClr val="000000"/>
                  </a:outerShdw>
                </a:effectLst>
              </a:rPr>
              <a:t> </a:t>
            </a:r>
            <a:r>
              <a:rPr lang="en-US" altLang="zh-CN" b="0" dirty="0" smtClean="0">
                <a:solidFill>
                  <a:schemeClr val="tx1"/>
                </a:solidFill>
                <a:effectLst>
                  <a:outerShdw blurRad="38100" dist="38100" dir="2700000" algn="tl">
                    <a:srgbClr val="000000"/>
                  </a:outerShdw>
                </a:effectLst>
              </a:rPr>
              <a:t>x, </a:t>
            </a:r>
            <a:r>
              <a:rPr lang="en-US" altLang="zh-CN" b="0" dirty="0" err="1">
                <a:solidFill>
                  <a:schemeClr val="tx1"/>
                </a:solidFill>
                <a:effectLst>
                  <a:outerShdw blurRad="38100" dist="38100" dir="2700000" algn="tl">
                    <a:srgbClr val="000000"/>
                  </a:outerShdw>
                </a:effectLst>
              </a:rPr>
              <a:t>int</a:t>
            </a:r>
            <a:r>
              <a:rPr lang="en-US" altLang="zh-CN" b="0" dirty="0">
                <a:solidFill>
                  <a:schemeClr val="tx1"/>
                </a:solidFill>
                <a:effectLst>
                  <a:outerShdw blurRad="38100" dist="38100" dir="2700000" algn="tl">
                    <a:srgbClr val="000000"/>
                  </a:outerShdw>
                </a:effectLst>
              </a:rPr>
              <a:t> </a:t>
            </a:r>
            <a:r>
              <a:rPr lang="en-US" altLang="zh-CN" b="0" dirty="0" smtClean="0">
                <a:solidFill>
                  <a:schemeClr val="tx1"/>
                </a:solidFill>
                <a:effectLst>
                  <a:outerShdw blurRad="38100" dist="38100" dir="2700000" algn="tl">
                    <a:srgbClr val="000000"/>
                  </a:outerShdw>
                </a:effectLst>
              </a:rPr>
              <a:t>c)</a:t>
            </a:r>
            <a:endParaRPr lang="en-US" altLang="zh-CN" b="0" dirty="0">
              <a:solidFill>
                <a:schemeClr val="tx1"/>
              </a:solidFill>
              <a:effectLst>
                <a:outerShdw blurRad="38100" dist="38100" dir="2700000" algn="tl">
                  <a:srgbClr val="000000"/>
                </a:outerShdw>
              </a:effectLst>
            </a:endParaRPr>
          </a:p>
          <a:p>
            <a:pPr>
              <a:spcBef>
                <a:spcPct val="0"/>
              </a:spcBef>
              <a:buClrTx/>
              <a:defRPr/>
            </a:pPr>
            <a:r>
              <a:rPr lang="en-US" altLang="zh-CN" b="0" dirty="0">
                <a:solidFill>
                  <a:schemeClr val="tx1"/>
                </a:solidFill>
                <a:effectLst>
                  <a:outerShdw blurRad="38100" dist="38100" dir="2700000" algn="tl">
                    <a:srgbClr val="000000"/>
                  </a:outerShdw>
                </a:effectLst>
              </a:rPr>
              <a:t>{	</a:t>
            </a:r>
            <a:r>
              <a:rPr lang="en-US" altLang="zh-CN" b="0" dirty="0" err="1">
                <a:solidFill>
                  <a:schemeClr val="tx1"/>
                </a:solidFill>
                <a:effectLst>
                  <a:outerShdw blurRad="38100" dist="38100" dir="2700000" algn="tl">
                    <a:srgbClr val="000000"/>
                  </a:outerShdw>
                </a:effectLst>
              </a:rPr>
              <a:t>cout</a:t>
            </a:r>
            <a:r>
              <a:rPr lang="en-US" altLang="zh-CN" b="0" dirty="0">
                <a:solidFill>
                  <a:schemeClr val="tx1"/>
                </a:solidFill>
                <a:effectLst>
                  <a:outerShdw blurRad="38100" dist="38100" dir="2700000" algn="tl">
                    <a:srgbClr val="000000"/>
                  </a:outerShdw>
                </a:effectLst>
              </a:rPr>
              <a:t> </a:t>
            </a:r>
            <a:r>
              <a:rPr lang="en-US" altLang="zh-CN" b="0" dirty="0" smtClean="0">
                <a:solidFill>
                  <a:schemeClr val="tx1"/>
                </a:solidFill>
                <a:effectLst>
                  <a:outerShdw blurRad="38100" dist="38100" dir="2700000" algn="tl">
                    <a:srgbClr val="000000"/>
                  </a:outerShdw>
                </a:effectLst>
              </a:rPr>
              <a:t>&lt;&lt; x &lt;&lt; ',';</a:t>
            </a:r>
            <a:endParaRPr lang="en-US" altLang="zh-CN" b="0" dirty="0">
              <a:solidFill>
                <a:schemeClr val="tx1"/>
              </a:solidFill>
              <a:effectLst>
                <a:outerShdw blurRad="38100" dist="38100" dir="2700000" algn="tl">
                  <a:srgbClr val="000000"/>
                </a:outerShdw>
              </a:effectLst>
            </a:endParaRPr>
          </a:p>
          <a:p>
            <a:pPr>
              <a:spcBef>
                <a:spcPct val="0"/>
              </a:spcBef>
              <a:buClrTx/>
              <a:defRPr/>
            </a:pPr>
            <a:r>
              <a:rPr lang="en-US" altLang="zh-CN" b="0" dirty="0">
                <a:solidFill>
                  <a:schemeClr val="tx1"/>
                </a:solidFill>
                <a:effectLst>
                  <a:outerShdw blurRad="38100" dist="38100" dir="2700000" algn="tl">
                    <a:srgbClr val="000000"/>
                  </a:outerShdw>
                </a:effectLst>
              </a:rPr>
              <a:t>	if </a:t>
            </a:r>
            <a:r>
              <a:rPr lang="en-US" altLang="zh-CN" b="0" dirty="0" smtClean="0">
                <a:solidFill>
                  <a:schemeClr val="tx1"/>
                </a:solidFill>
                <a:effectLst>
                  <a:outerShdw blurRad="38100" dist="38100" dir="2700000" algn="tl">
                    <a:srgbClr val="000000"/>
                  </a:outerShdw>
                </a:effectLst>
              </a:rPr>
              <a:t>(c </a:t>
            </a:r>
            <a:r>
              <a:rPr lang="en-US" altLang="zh-CN" b="0" dirty="0">
                <a:solidFill>
                  <a:schemeClr val="tx1"/>
                </a:solidFill>
                <a:effectLst>
                  <a:outerShdw blurRad="38100" dist="38100" dir="2700000" algn="tl">
                    <a:srgbClr val="000000"/>
                  </a:outerShdw>
                </a:effectLst>
              </a:rPr>
              <a:t>% 6 == 0) </a:t>
            </a:r>
            <a:r>
              <a:rPr lang="en-US" altLang="zh-CN" b="0" dirty="0" err="1">
                <a:solidFill>
                  <a:schemeClr val="tx1"/>
                </a:solidFill>
                <a:effectLst>
                  <a:outerShdw blurRad="38100" dist="38100" dir="2700000" algn="tl">
                    <a:srgbClr val="000000"/>
                  </a:outerShdw>
                </a:effectLst>
              </a:rPr>
              <a:t>cout</a:t>
            </a:r>
            <a:r>
              <a:rPr lang="en-US" altLang="zh-CN" b="0" dirty="0">
                <a:solidFill>
                  <a:schemeClr val="tx1"/>
                </a:solidFill>
                <a:effectLst>
                  <a:outerShdw blurRad="38100" dist="38100" dir="2700000" algn="tl">
                    <a:srgbClr val="000000"/>
                  </a:outerShdw>
                </a:effectLst>
              </a:rPr>
              <a:t> &lt;&lt; </a:t>
            </a:r>
            <a:r>
              <a:rPr lang="en-US" altLang="zh-CN" b="0" dirty="0" err="1">
                <a:solidFill>
                  <a:schemeClr val="tx1"/>
                </a:solidFill>
                <a:effectLst>
                  <a:outerShdw blurRad="38100" dist="38100" dir="2700000" algn="tl">
                    <a:srgbClr val="000000"/>
                  </a:outerShdw>
                </a:effectLst>
              </a:rPr>
              <a:t>endl</a:t>
            </a:r>
            <a:r>
              <a:rPr lang="en-US" altLang="zh-CN" b="0" dirty="0">
                <a:solidFill>
                  <a:schemeClr val="tx1"/>
                </a:solidFill>
                <a:effectLst>
                  <a:outerShdw blurRad="38100" dist="38100" dir="2700000" algn="tl">
                    <a:srgbClr val="000000"/>
                  </a:outerShdw>
                </a:effectLst>
              </a:rPr>
              <a:t>;</a:t>
            </a:r>
          </a:p>
          <a:p>
            <a:pPr>
              <a:spcBef>
                <a:spcPct val="0"/>
              </a:spcBef>
              <a:buClrTx/>
              <a:defRPr/>
            </a:pPr>
            <a:r>
              <a:rPr lang="en-US" altLang="zh-CN" b="0" dirty="0">
                <a:solidFill>
                  <a:schemeClr val="tx1"/>
                </a:solidFill>
                <a:effectLst>
                  <a:outerShdw blurRad="38100" dist="38100" dir="2700000" algn="tl">
                    <a:srgbClr val="000000"/>
                  </a:outerShdw>
                </a:effectLst>
              </a:rPr>
              <a:t>}</a:t>
            </a:r>
          </a:p>
        </p:txBody>
      </p:sp>
    </p:spTree>
    <p:extLst>
      <p:ext uri="{BB962C8B-B14F-4D97-AF65-F5344CB8AC3E}">
        <p14:creationId xmlns:p14="http://schemas.microsoft.com/office/powerpoint/2010/main" val="31818545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304800"/>
            <a:ext cx="7772400" cy="685800"/>
          </a:xfrm>
        </p:spPr>
        <p:txBody>
          <a:bodyPr/>
          <a:lstStyle/>
          <a:p>
            <a:pPr eaLnBrk="1" hangingPunct="1">
              <a:defRPr/>
            </a:pPr>
            <a:r>
              <a:rPr lang="zh-CN" altLang="en-US" dirty="0" smtClean="0"/>
              <a:t>函数的参数传递</a:t>
            </a:r>
            <a:r>
              <a:rPr lang="zh-CN" altLang="en-US" b="1" dirty="0" smtClean="0"/>
              <a:t> </a:t>
            </a:r>
          </a:p>
        </p:txBody>
      </p:sp>
      <p:sp>
        <p:nvSpPr>
          <p:cNvPr id="20483" name="Rectangle 3"/>
          <p:cNvSpPr>
            <a:spLocks noGrp="1" noChangeArrowheads="1"/>
          </p:cNvSpPr>
          <p:nvPr>
            <p:ph type="body" idx="1"/>
          </p:nvPr>
        </p:nvSpPr>
        <p:spPr>
          <a:xfrm>
            <a:off x="395288" y="1700213"/>
            <a:ext cx="8424862" cy="3960812"/>
          </a:xfrm>
        </p:spPr>
        <p:txBody>
          <a:bodyPr/>
          <a:lstStyle/>
          <a:p>
            <a:pPr eaLnBrk="1" hangingPunct="1">
              <a:defRPr/>
            </a:pPr>
            <a:r>
              <a:rPr lang="en-US" altLang="zh-CN" dirty="0" smtClean="0"/>
              <a:t>C++</a:t>
            </a:r>
            <a:r>
              <a:rPr lang="zh-CN" altLang="en-US" dirty="0" smtClean="0"/>
              <a:t>提供了两种参数传递机制：</a:t>
            </a:r>
          </a:p>
          <a:p>
            <a:pPr lvl="1" eaLnBrk="1" hangingPunct="1">
              <a:defRPr/>
            </a:pPr>
            <a:r>
              <a:rPr lang="zh-CN" altLang="en-US" dirty="0" smtClean="0">
                <a:solidFill>
                  <a:schemeClr val="folHlink"/>
                </a:solidFill>
              </a:rPr>
              <a:t>值</a:t>
            </a:r>
            <a:r>
              <a:rPr lang="zh-CN" altLang="en-US" dirty="0" smtClean="0"/>
              <a:t>传递</a:t>
            </a:r>
          </a:p>
          <a:p>
            <a:pPr lvl="2" eaLnBrk="1" hangingPunct="1">
              <a:defRPr/>
            </a:pPr>
            <a:r>
              <a:rPr lang="zh-CN" altLang="en-US" dirty="0" smtClean="0"/>
              <a:t>把实参的值赋值给形参。</a:t>
            </a:r>
          </a:p>
          <a:p>
            <a:pPr lvl="1" eaLnBrk="1" hangingPunct="1">
              <a:defRPr/>
            </a:pPr>
            <a:r>
              <a:rPr lang="zh-CN" altLang="en-US" dirty="0" smtClean="0">
                <a:solidFill>
                  <a:schemeClr val="folHlink"/>
                </a:solidFill>
              </a:rPr>
              <a:t>地址</a:t>
            </a:r>
            <a:r>
              <a:rPr lang="zh-CN" altLang="en-US" dirty="0" smtClean="0"/>
              <a:t>或</a:t>
            </a:r>
            <a:r>
              <a:rPr lang="zh-CN" altLang="en-US" dirty="0" smtClean="0">
                <a:solidFill>
                  <a:schemeClr val="folHlink"/>
                </a:solidFill>
              </a:rPr>
              <a:t>引用</a:t>
            </a:r>
            <a:r>
              <a:rPr lang="zh-CN" altLang="en-US" dirty="0" smtClean="0"/>
              <a:t>传递</a:t>
            </a:r>
          </a:p>
          <a:p>
            <a:pPr lvl="2" eaLnBrk="1" hangingPunct="1">
              <a:defRPr/>
            </a:pPr>
            <a:r>
              <a:rPr lang="zh-CN" altLang="en-US" dirty="0" smtClean="0"/>
              <a:t>把实参的地址赋值给形参。</a:t>
            </a:r>
          </a:p>
          <a:p>
            <a:pPr eaLnBrk="1" hangingPunct="1">
              <a:defRPr/>
            </a:pPr>
            <a:r>
              <a:rPr lang="zh-CN" altLang="en-US" dirty="0" smtClean="0"/>
              <a:t>参数传递方式在函数定义的形参类型中指出。</a:t>
            </a:r>
          </a:p>
          <a:p>
            <a:pPr eaLnBrk="1" hangingPunct="1">
              <a:defRPr/>
            </a:pPr>
            <a:r>
              <a:rPr lang="en-US" altLang="zh-CN" dirty="0" smtClean="0"/>
              <a:t>C++</a:t>
            </a:r>
            <a:r>
              <a:rPr lang="zh-CN" altLang="en-US" dirty="0" smtClean="0"/>
              <a:t>默认的参数传递方式是</a:t>
            </a:r>
            <a:r>
              <a:rPr lang="zh-CN" altLang="en-US" dirty="0" smtClean="0">
                <a:solidFill>
                  <a:schemeClr val="folHlink"/>
                </a:solidFill>
              </a:rPr>
              <a:t>值传递</a:t>
            </a:r>
            <a:r>
              <a:rPr lang="zh-CN" altLang="en-US" dirty="0" smtClean="0"/>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pPr eaLnBrk="1" hangingPunct="1">
              <a:defRPr/>
            </a:pPr>
            <a:r>
              <a:rPr lang="zh-CN" altLang="en-US" smtClean="0"/>
              <a:t>值传递</a:t>
            </a:r>
          </a:p>
        </p:txBody>
      </p:sp>
      <p:sp>
        <p:nvSpPr>
          <p:cNvPr id="230403" name="Rectangle 3"/>
          <p:cNvSpPr>
            <a:spLocks noGrp="1" noChangeArrowheads="1"/>
          </p:cNvSpPr>
          <p:nvPr>
            <p:ph type="body" idx="1"/>
          </p:nvPr>
        </p:nvSpPr>
        <p:spPr/>
        <p:txBody>
          <a:bodyPr/>
          <a:lstStyle/>
          <a:p>
            <a:pPr eaLnBrk="1" hangingPunct="1">
              <a:defRPr/>
            </a:pPr>
            <a:r>
              <a:rPr lang="zh-CN" altLang="en-US" smtClean="0"/>
              <a:t>形参不需特别说明，实参可以是表达式。</a:t>
            </a:r>
          </a:p>
          <a:p>
            <a:pPr eaLnBrk="1" hangingPunct="1">
              <a:defRPr/>
            </a:pPr>
            <a:r>
              <a:rPr lang="zh-CN" altLang="en-US" smtClean="0"/>
              <a:t>在函数调用时，采用类似变量初始化的形式把实参的值传给形参。</a:t>
            </a:r>
          </a:p>
          <a:p>
            <a:pPr eaLnBrk="1" hangingPunct="1">
              <a:defRPr/>
            </a:pPr>
            <a:r>
              <a:rPr lang="zh-CN" altLang="en-US" smtClean="0"/>
              <a:t>函数执行过程中，通过形参获得实参的值</a:t>
            </a:r>
          </a:p>
          <a:p>
            <a:pPr eaLnBrk="1" hangingPunct="1">
              <a:defRPr/>
            </a:pPr>
            <a:r>
              <a:rPr lang="zh-CN" altLang="en-US" smtClean="0"/>
              <a:t>函数体中对形参值的改变不会影响相应实参的值。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115888"/>
            <a:ext cx="8229600" cy="941387"/>
          </a:xfrm>
        </p:spPr>
        <p:txBody>
          <a:bodyPr/>
          <a:lstStyle/>
          <a:p>
            <a:pPr eaLnBrk="1" hangingPunct="1">
              <a:defRPr/>
            </a:pPr>
            <a:r>
              <a:rPr lang="zh-CN" altLang="en-US" smtClean="0"/>
              <a:t>值参数传递的例子</a:t>
            </a:r>
          </a:p>
        </p:txBody>
      </p:sp>
      <p:sp>
        <p:nvSpPr>
          <p:cNvPr id="47107" name="Rectangle 3"/>
          <p:cNvSpPr>
            <a:spLocks noGrp="1" noChangeArrowheads="1"/>
          </p:cNvSpPr>
          <p:nvPr>
            <p:ph type="body" idx="1"/>
          </p:nvPr>
        </p:nvSpPr>
        <p:spPr>
          <a:xfrm>
            <a:off x="107504" y="1268413"/>
            <a:ext cx="8229600" cy="5473700"/>
          </a:xfrm>
        </p:spPr>
        <p:txBody>
          <a:bodyPr>
            <a:normAutofit fontScale="85000" lnSpcReduction="20000"/>
          </a:bodyPr>
          <a:lstStyle/>
          <a:p>
            <a:pPr defTabSz="360363" eaLnBrk="1" hangingPunct="1">
              <a:lnSpc>
                <a:spcPct val="110000"/>
              </a:lnSpc>
              <a:buFont typeface="Wingdings" pitchFamily="2" charset="2"/>
              <a:buNone/>
              <a:tabLst>
                <a:tab pos="628650" algn="l"/>
              </a:tabLst>
              <a:defRPr/>
            </a:pPr>
            <a:r>
              <a:rPr lang="en-US" altLang="zh-CN" sz="2400" dirty="0" smtClean="0"/>
              <a:t>//</a:t>
            </a:r>
            <a:r>
              <a:rPr lang="zh-CN" altLang="en-US" sz="2400" dirty="0" smtClean="0"/>
              <a:t>函数</a:t>
            </a:r>
            <a:r>
              <a:rPr lang="en-US" altLang="zh-CN" sz="2400" dirty="0" smtClean="0"/>
              <a:t>power</a:t>
            </a:r>
            <a:r>
              <a:rPr lang="zh-CN" altLang="en-US" sz="2400" dirty="0" smtClean="0"/>
              <a:t>求</a:t>
            </a:r>
            <a:r>
              <a:rPr lang="en-US" altLang="zh-CN" sz="2400" dirty="0"/>
              <a:t>x</a:t>
            </a:r>
            <a:r>
              <a:rPr lang="zh-CN" altLang="en-US" sz="2400" dirty="0"/>
              <a:t>的</a:t>
            </a:r>
            <a:r>
              <a:rPr lang="en-US" altLang="zh-CN" sz="2400" dirty="0"/>
              <a:t>n</a:t>
            </a:r>
            <a:r>
              <a:rPr lang="zh-CN" altLang="en-US" sz="2400" dirty="0"/>
              <a:t>次幂</a:t>
            </a:r>
            <a:endParaRPr lang="en-US" altLang="zh-CN" sz="2400" dirty="0" smtClean="0"/>
          </a:p>
          <a:p>
            <a:pPr defTabSz="360363" eaLnBrk="1" hangingPunct="1">
              <a:lnSpc>
                <a:spcPct val="110000"/>
              </a:lnSpc>
              <a:buFont typeface="Wingdings" pitchFamily="2" charset="2"/>
              <a:buNone/>
              <a:tabLst>
                <a:tab pos="628650" algn="l"/>
              </a:tabLst>
              <a:defRPr/>
            </a:pPr>
            <a:r>
              <a:rPr lang="en-US" altLang="zh-CN" sz="2400" dirty="0" smtClean="0"/>
              <a:t>double </a:t>
            </a:r>
            <a:r>
              <a:rPr lang="en-US" altLang="zh-CN" sz="2400" dirty="0"/>
              <a:t>power(double </a:t>
            </a:r>
            <a:r>
              <a:rPr lang="en-US" altLang="zh-CN" sz="2400" dirty="0">
                <a:solidFill>
                  <a:schemeClr val="folHlink"/>
                </a:solidFill>
              </a:rPr>
              <a:t>x</a:t>
            </a:r>
            <a:r>
              <a:rPr lang="en-US" altLang="zh-CN" sz="2400" dirty="0"/>
              <a:t>, </a:t>
            </a:r>
            <a:r>
              <a:rPr lang="en-US" altLang="zh-CN" sz="2400" dirty="0" err="1"/>
              <a:t>int</a:t>
            </a:r>
            <a:r>
              <a:rPr lang="en-US" altLang="zh-CN" sz="2400" dirty="0"/>
              <a:t> </a:t>
            </a:r>
            <a:r>
              <a:rPr lang="en-US" altLang="zh-CN" sz="2400" dirty="0">
                <a:solidFill>
                  <a:schemeClr val="folHlink"/>
                </a:solidFill>
              </a:rPr>
              <a:t>n</a:t>
            </a:r>
            <a:r>
              <a:rPr lang="en-US" altLang="zh-CN" sz="2400" dirty="0" smtClean="0"/>
              <a:t>)</a:t>
            </a:r>
            <a:r>
              <a:rPr lang="en-US" altLang="zh-CN" sz="2400" dirty="0"/>
              <a:t> //</a:t>
            </a:r>
            <a:r>
              <a:rPr lang="zh-CN" altLang="en-US" sz="2400" dirty="0" smtClean="0"/>
              <a:t>参数说明为</a:t>
            </a:r>
            <a:r>
              <a:rPr lang="zh-CN" altLang="en-US" sz="2400" dirty="0">
                <a:solidFill>
                  <a:schemeClr val="folHlink"/>
                </a:solidFill>
              </a:rPr>
              <a:t>值传递</a:t>
            </a:r>
            <a:endParaRPr lang="en-US" altLang="zh-CN" sz="2400" dirty="0"/>
          </a:p>
          <a:p>
            <a:pPr defTabSz="360363" eaLnBrk="1" hangingPunct="1">
              <a:lnSpc>
                <a:spcPct val="110000"/>
              </a:lnSpc>
              <a:buFont typeface="Wingdings" pitchFamily="2" charset="2"/>
              <a:buNone/>
              <a:tabLst>
                <a:tab pos="628650" algn="l"/>
              </a:tabLst>
              <a:defRPr/>
            </a:pPr>
            <a:r>
              <a:rPr lang="en-US" altLang="zh-CN" sz="2400" dirty="0"/>
              <a:t>{	if (x == 0) return 0;</a:t>
            </a:r>
          </a:p>
          <a:p>
            <a:pPr defTabSz="360363" eaLnBrk="1" hangingPunct="1">
              <a:lnSpc>
                <a:spcPct val="110000"/>
              </a:lnSpc>
              <a:buFont typeface="Wingdings" pitchFamily="2" charset="2"/>
              <a:buNone/>
              <a:tabLst>
                <a:tab pos="628650" algn="l"/>
              </a:tabLst>
              <a:defRPr/>
            </a:pPr>
            <a:r>
              <a:rPr lang="en-US" altLang="zh-CN" sz="2400" dirty="0"/>
              <a:t>	double product=1.0;</a:t>
            </a:r>
          </a:p>
          <a:p>
            <a:pPr defTabSz="360363" eaLnBrk="1" hangingPunct="1">
              <a:lnSpc>
                <a:spcPct val="110000"/>
              </a:lnSpc>
              <a:buFont typeface="Wingdings" pitchFamily="2" charset="2"/>
              <a:buNone/>
              <a:tabLst>
                <a:tab pos="628650" algn="l"/>
              </a:tabLst>
              <a:defRPr/>
            </a:pPr>
            <a:r>
              <a:rPr lang="en-US" altLang="zh-CN" sz="2400" dirty="0"/>
              <a:t>	if (n &gt;= 0)</a:t>
            </a:r>
          </a:p>
          <a:p>
            <a:pPr defTabSz="360363" eaLnBrk="1" hangingPunct="1">
              <a:lnSpc>
                <a:spcPct val="110000"/>
              </a:lnSpc>
              <a:buFont typeface="Wingdings" pitchFamily="2" charset="2"/>
              <a:buNone/>
              <a:tabLst>
                <a:tab pos="628650" algn="l"/>
              </a:tabLst>
              <a:defRPr/>
            </a:pPr>
            <a:r>
              <a:rPr lang="en-US" altLang="zh-CN" sz="2400" dirty="0"/>
              <a:t>		while (n &gt; 0)</a:t>
            </a:r>
          </a:p>
          <a:p>
            <a:pPr defTabSz="360363" eaLnBrk="1" hangingPunct="1">
              <a:lnSpc>
                <a:spcPct val="110000"/>
              </a:lnSpc>
              <a:buFont typeface="Wingdings" pitchFamily="2" charset="2"/>
              <a:buNone/>
              <a:tabLst>
                <a:tab pos="628650" algn="l"/>
              </a:tabLst>
              <a:defRPr/>
            </a:pPr>
            <a:r>
              <a:rPr lang="en-US" altLang="zh-CN" sz="2400" dirty="0"/>
              <a:t>		{	product *= x;</a:t>
            </a:r>
          </a:p>
          <a:p>
            <a:pPr defTabSz="360363" eaLnBrk="1" hangingPunct="1">
              <a:lnSpc>
                <a:spcPct val="110000"/>
              </a:lnSpc>
              <a:buFont typeface="Wingdings" pitchFamily="2" charset="2"/>
              <a:buNone/>
              <a:tabLst>
                <a:tab pos="628650" algn="l"/>
              </a:tabLst>
              <a:defRPr/>
            </a:pPr>
            <a:r>
              <a:rPr lang="en-US" altLang="zh-CN" sz="2400" dirty="0"/>
              <a:t>				n--;</a:t>
            </a:r>
          </a:p>
          <a:p>
            <a:pPr defTabSz="360363" eaLnBrk="1" hangingPunct="1">
              <a:lnSpc>
                <a:spcPct val="110000"/>
              </a:lnSpc>
              <a:buFont typeface="Wingdings" pitchFamily="2" charset="2"/>
              <a:buNone/>
              <a:tabLst>
                <a:tab pos="628650" algn="l"/>
              </a:tabLst>
              <a:defRPr/>
            </a:pPr>
            <a:r>
              <a:rPr lang="en-US" altLang="zh-CN" sz="2400" dirty="0"/>
              <a:t>		}</a:t>
            </a:r>
          </a:p>
          <a:p>
            <a:pPr defTabSz="360363" eaLnBrk="1" hangingPunct="1">
              <a:lnSpc>
                <a:spcPct val="110000"/>
              </a:lnSpc>
              <a:buFont typeface="Wingdings" pitchFamily="2" charset="2"/>
              <a:buNone/>
              <a:tabLst>
                <a:tab pos="628650" algn="l"/>
              </a:tabLst>
              <a:defRPr/>
            </a:pPr>
            <a:r>
              <a:rPr lang="en-US" altLang="zh-CN" sz="2400" dirty="0"/>
              <a:t>	else</a:t>
            </a:r>
          </a:p>
          <a:p>
            <a:pPr defTabSz="360363" eaLnBrk="1" hangingPunct="1">
              <a:lnSpc>
                <a:spcPct val="110000"/>
              </a:lnSpc>
              <a:buFont typeface="Wingdings" pitchFamily="2" charset="2"/>
              <a:buNone/>
              <a:tabLst>
                <a:tab pos="628650" algn="l"/>
              </a:tabLst>
              <a:defRPr/>
            </a:pPr>
            <a:r>
              <a:rPr lang="en-US" altLang="zh-CN" sz="2400" dirty="0"/>
              <a:t>		while (n &lt; 0)</a:t>
            </a:r>
          </a:p>
          <a:p>
            <a:pPr defTabSz="360363" eaLnBrk="1" hangingPunct="1">
              <a:lnSpc>
                <a:spcPct val="110000"/>
              </a:lnSpc>
              <a:buFont typeface="Wingdings" pitchFamily="2" charset="2"/>
              <a:buNone/>
              <a:tabLst>
                <a:tab pos="628650" algn="l"/>
              </a:tabLst>
              <a:defRPr/>
            </a:pPr>
            <a:r>
              <a:rPr lang="en-US" altLang="zh-CN" sz="2400" dirty="0"/>
              <a:t>		{	product /= x;</a:t>
            </a:r>
          </a:p>
          <a:p>
            <a:pPr defTabSz="360363" eaLnBrk="1" hangingPunct="1">
              <a:lnSpc>
                <a:spcPct val="110000"/>
              </a:lnSpc>
              <a:buFont typeface="Wingdings" pitchFamily="2" charset="2"/>
              <a:buNone/>
              <a:tabLst>
                <a:tab pos="628650" algn="l"/>
              </a:tabLst>
              <a:defRPr/>
            </a:pPr>
            <a:r>
              <a:rPr lang="en-US" altLang="zh-CN" sz="2400" dirty="0"/>
              <a:t>				n++;</a:t>
            </a:r>
          </a:p>
          <a:p>
            <a:pPr defTabSz="360363" eaLnBrk="1" hangingPunct="1">
              <a:lnSpc>
                <a:spcPct val="110000"/>
              </a:lnSpc>
              <a:buFont typeface="Wingdings" pitchFamily="2" charset="2"/>
              <a:buNone/>
              <a:tabLst>
                <a:tab pos="628650" algn="l"/>
              </a:tabLst>
              <a:defRPr/>
            </a:pPr>
            <a:r>
              <a:rPr lang="en-US" altLang="zh-CN" sz="2400" dirty="0"/>
              <a:t>		}</a:t>
            </a:r>
          </a:p>
          <a:p>
            <a:pPr defTabSz="360363" eaLnBrk="1" hangingPunct="1">
              <a:lnSpc>
                <a:spcPct val="110000"/>
              </a:lnSpc>
              <a:buFont typeface="Wingdings" pitchFamily="2" charset="2"/>
              <a:buNone/>
              <a:tabLst>
                <a:tab pos="628650" algn="l"/>
              </a:tabLst>
              <a:defRPr/>
            </a:pPr>
            <a:r>
              <a:rPr lang="en-US" altLang="zh-CN" sz="2400" dirty="0"/>
              <a:t>	return product;</a:t>
            </a:r>
          </a:p>
          <a:p>
            <a:pPr defTabSz="360363" eaLnBrk="1" hangingPunct="1">
              <a:lnSpc>
                <a:spcPct val="110000"/>
              </a:lnSpc>
              <a:buFont typeface="Wingdings" pitchFamily="2" charset="2"/>
              <a:buNone/>
              <a:tabLst>
                <a:tab pos="628650" algn="l"/>
              </a:tabLst>
              <a:defRPr/>
            </a:pPr>
            <a:r>
              <a:rPr lang="en-US" altLang="zh-CN" sz="2400" dirty="0"/>
              <a:t>}</a:t>
            </a:r>
          </a:p>
        </p:txBody>
      </p:sp>
      <p:sp>
        <p:nvSpPr>
          <p:cNvPr id="4" name="Rectangle 3"/>
          <p:cNvSpPr txBox="1">
            <a:spLocks noChangeArrowheads="1"/>
          </p:cNvSpPr>
          <p:nvPr/>
        </p:nvSpPr>
        <p:spPr bwMode="auto">
          <a:xfrm>
            <a:off x="4355728" y="2133203"/>
            <a:ext cx="4680768" cy="4536157"/>
          </a:xfrm>
          <a:prstGeom prst="rect">
            <a:avLst/>
          </a:prstGeom>
          <a:solidFill>
            <a:schemeClr val="bg1">
              <a:lumMod val="50000"/>
            </a:schemeClr>
          </a:solidFill>
          <a:ln>
            <a:noFill/>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a:lstStyle>
          <a:p>
            <a:pPr eaLnBrk="1" hangingPunct="1">
              <a:buFont typeface="Wingdings" pitchFamily="2" charset="2"/>
              <a:buNone/>
              <a:defRPr/>
            </a:pPr>
            <a:r>
              <a:rPr lang="en-US" altLang="zh-CN" sz="2200" b="0" kern="0" dirty="0" smtClean="0"/>
              <a:t>//</a:t>
            </a:r>
            <a:r>
              <a:rPr lang="zh-CN" altLang="en-US" sz="2200" b="0" kern="0" dirty="0" smtClean="0"/>
              <a:t>函数</a:t>
            </a:r>
            <a:r>
              <a:rPr lang="en-US" altLang="zh-CN" sz="2200" b="0" kern="0" dirty="0" smtClean="0"/>
              <a:t>main</a:t>
            </a:r>
            <a:r>
              <a:rPr lang="zh-CN" altLang="en-US" sz="2200" b="0" kern="0" dirty="0" smtClean="0"/>
              <a:t>调用函数</a:t>
            </a:r>
            <a:r>
              <a:rPr lang="en-US" altLang="zh-CN" sz="2200" b="0" kern="0" dirty="0" smtClean="0"/>
              <a:t>power</a:t>
            </a:r>
            <a:r>
              <a:rPr lang="zh-CN" altLang="en-US" sz="2200" b="0" kern="0" dirty="0" smtClean="0"/>
              <a:t>计算</a:t>
            </a:r>
            <a:r>
              <a:rPr lang="en-US" altLang="zh-CN" sz="2200" b="0" kern="0" dirty="0" smtClean="0"/>
              <a:t>a</a:t>
            </a:r>
            <a:r>
              <a:rPr lang="en-US" altLang="zh-CN" sz="2200" b="0" kern="0" baseline="30000" dirty="0" smtClean="0"/>
              <a:t>b</a:t>
            </a:r>
          </a:p>
          <a:p>
            <a:pPr eaLnBrk="1" hangingPunct="1">
              <a:buFont typeface="Wingdings" pitchFamily="2" charset="2"/>
              <a:buNone/>
              <a:defRPr/>
            </a:pPr>
            <a:r>
              <a:rPr lang="en-US" altLang="zh-CN" sz="2200" b="0" kern="0" dirty="0" smtClean="0"/>
              <a:t>#include &lt;</a:t>
            </a:r>
            <a:r>
              <a:rPr lang="en-US" altLang="zh-CN" sz="2200" b="0" kern="0" dirty="0" err="1" smtClean="0"/>
              <a:t>iostream</a:t>
            </a:r>
            <a:r>
              <a:rPr lang="en-US" altLang="zh-CN" sz="2200" b="0" kern="0" dirty="0" smtClean="0"/>
              <a:t>&gt;</a:t>
            </a:r>
          </a:p>
          <a:p>
            <a:pPr eaLnBrk="1" hangingPunct="1">
              <a:buFont typeface="Wingdings" pitchFamily="2" charset="2"/>
              <a:buNone/>
              <a:defRPr/>
            </a:pPr>
            <a:r>
              <a:rPr lang="en-US" altLang="zh-CN" sz="2200" b="0" kern="0" dirty="0" smtClean="0"/>
              <a:t>using namespace </a:t>
            </a:r>
            <a:r>
              <a:rPr lang="en-US" altLang="zh-CN" sz="2200" b="0" kern="0" dirty="0" err="1" smtClean="0"/>
              <a:t>std</a:t>
            </a:r>
            <a:r>
              <a:rPr lang="en-US" altLang="zh-CN" sz="2200" b="0" kern="0" dirty="0" smtClean="0"/>
              <a:t>;</a:t>
            </a:r>
          </a:p>
          <a:p>
            <a:pPr eaLnBrk="1" hangingPunct="1">
              <a:buFont typeface="Wingdings" pitchFamily="2" charset="2"/>
              <a:buNone/>
              <a:defRPr/>
            </a:pPr>
            <a:r>
              <a:rPr lang="en-US" altLang="zh-CN" sz="2200" b="0" kern="0" dirty="0" err="1" smtClean="0"/>
              <a:t>int</a:t>
            </a:r>
            <a:r>
              <a:rPr lang="en-US" altLang="zh-CN" sz="2200" b="0" kern="0" dirty="0" smtClean="0"/>
              <a:t> main()</a:t>
            </a:r>
          </a:p>
          <a:p>
            <a:pPr eaLnBrk="1" hangingPunct="1">
              <a:buFont typeface="Wingdings" pitchFamily="2" charset="2"/>
              <a:buNone/>
              <a:defRPr/>
            </a:pPr>
            <a:r>
              <a:rPr lang="en-US" altLang="zh-CN" sz="2200" b="0" kern="0" dirty="0" smtClean="0"/>
              <a:t>{	double a=3.0,c;</a:t>
            </a:r>
          </a:p>
          <a:p>
            <a:pPr eaLnBrk="1" hangingPunct="1">
              <a:buFont typeface="Wingdings" pitchFamily="2" charset="2"/>
              <a:buNone/>
              <a:defRPr/>
            </a:pPr>
            <a:r>
              <a:rPr lang="en-US" altLang="zh-CN" sz="2200" b="0" kern="0" dirty="0" smtClean="0"/>
              <a:t>	</a:t>
            </a:r>
            <a:r>
              <a:rPr lang="en-US" altLang="zh-CN" sz="2200" b="0" kern="0" dirty="0" err="1" smtClean="0"/>
              <a:t>int</a:t>
            </a:r>
            <a:r>
              <a:rPr lang="en-US" altLang="zh-CN" sz="2200" b="0" kern="0" dirty="0" smtClean="0"/>
              <a:t> b=4;</a:t>
            </a:r>
          </a:p>
          <a:p>
            <a:pPr eaLnBrk="1" hangingPunct="1">
              <a:buFont typeface="Wingdings" pitchFamily="2" charset="2"/>
              <a:buNone/>
              <a:defRPr/>
            </a:pPr>
            <a:r>
              <a:rPr lang="en-US" altLang="zh-CN" sz="2200" b="0" kern="0" dirty="0" smtClean="0"/>
              <a:t>	c = power(</a:t>
            </a:r>
            <a:r>
              <a:rPr lang="en-US" altLang="zh-CN" sz="2200" b="0" kern="0" dirty="0" err="1" smtClean="0">
                <a:solidFill>
                  <a:schemeClr val="folHlink"/>
                </a:solidFill>
              </a:rPr>
              <a:t>a</a:t>
            </a:r>
            <a:r>
              <a:rPr lang="en-US" altLang="zh-CN" sz="2200" b="0" kern="0" dirty="0" err="1" smtClean="0"/>
              <a:t>,</a:t>
            </a:r>
            <a:r>
              <a:rPr lang="en-US" altLang="zh-CN" sz="2200" b="0" kern="0" dirty="0" err="1" smtClean="0">
                <a:solidFill>
                  <a:schemeClr val="folHlink"/>
                </a:solidFill>
              </a:rPr>
              <a:t>b</a:t>
            </a:r>
            <a:r>
              <a:rPr lang="en-US" altLang="zh-CN" sz="2200" b="0" kern="0" dirty="0" smtClean="0"/>
              <a:t>);</a:t>
            </a:r>
          </a:p>
          <a:p>
            <a:pPr eaLnBrk="1" hangingPunct="1">
              <a:buFont typeface="Wingdings" pitchFamily="2" charset="2"/>
              <a:buNone/>
              <a:defRPr/>
            </a:pPr>
            <a:r>
              <a:rPr lang="en-US" altLang="zh-CN" sz="2200" b="0" kern="0" dirty="0" smtClean="0"/>
              <a:t>	</a:t>
            </a:r>
            <a:r>
              <a:rPr lang="en-US" altLang="zh-CN" sz="2200" b="0" kern="0" dirty="0" err="1" smtClean="0"/>
              <a:t>cout</a:t>
            </a:r>
            <a:r>
              <a:rPr lang="en-US" altLang="zh-CN" sz="2200" b="0" kern="0" dirty="0" smtClean="0"/>
              <a:t> &lt;&lt; a &lt;&lt; "," &lt;&lt; b </a:t>
            </a:r>
          </a:p>
          <a:p>
            <a:pPr eaLnBrk="1" hangingPunct="1">
              <a:buFont typeface="Wingdings" pitchFamily="2" charset="2"/>
              <a:buNone/>
              <a:defRPr/>
            </a:pPr>
            <a:r>
              <a:rPr lang="en-US" altLang="zh-CN" sz="2200" b="0" kern="0" dirty="0" smtClean="0"/>
              <a:t>          &lt;&lt; "," &lt;&lt; c &lt;&lt; </a:t>
            </a:r>
            <a:r>
              <a:rPr lang="en-US" altLang="zh-CN" sz="2200" b="0" kern="0" dirty="0" err="1" smtClean="0"/>
              <a:t>endl</a:t>
            </a:r>
            <a:r>
              <a:rPr lang="en-US" altLang="zh-CN" sz="2200" b="0" kern="0" dirty="0" smtClean="0"/>
              <a:t>;</a:t>
            </a:r>
          </a:p>
          <a:p>
            <a:pPr eaLnBrk="1" hangingPunct="1">
              <a:buFont typeface="Wingdings" pitchFamily="2" charset="2"/>
              <a:buNone/>
              <a:defRPr/>
            </a:pPr>
            <a:r>
              <a:rPr lang="en-US" altLang="zh-CN" sz="2200" b="0" kern="0" dirty="0" smtClean="0"/>
              <a:t>	return 0;</a:t>
            </a:r>
          </a:p>
          <a:p>
            <a:pPr eaLnBrk="1" hangingPunct="1">
              <a:buFont typeface="Wingdings" pitchFamily="2" charset="2"/>
              <a:buNone/>
              <a:defRPr/>
            </a:pPr>
            <a:r>
              <a:rPr lang="en-US" altLang="zh-CN" sz="2200" b="0" kern="0" dirty="0" smtClean="0"/>
              <a:t>}</a:t>
            </a:r>
          </a:p>
          <a:p>
            <a:pPr eaLnBrk="1" hangingPunct="1">
              <a:lnSpc>
                <a:spcPct val="80000"/>
              </a:lnSpc>
              <a:buFont typeface="Wingdings" pitchFamily="2" charset="2"/>
              <a:buNone/>
              <a:defRPr/>
            </a:pPr>
            <a:endParaRPr lang="en-US" altLang="zh-CN" sz="2400" b="0" kern="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179388" y="404813"/>
            <a:ext cx="8569325" cy="6264275"/>
          </a:xfrm>
        </p:spPr>
        <p:txBody>
          <a:bodyPr/>
          <a:lstStyle/>
          <a:p>
            <a:pPr marL="609600" indent="-609600" eaLnBrk="1" hangingPunct="1">
              <a:defRPr/>
            </a:pPr>
            <a:r>
              <a:rPr lang="zh-CN" altLang="en-US" sz="2800" dirty="0" smtClean="0"/>
              <a:t>执行</a:t>
            </a:r>
            <a:r>
              <a:rPr lang="en-US" altLang="zh-CN" sz="2800" dirty="0" smtClean="0"/>
              <a:t>main</a:t>
            </a:r>
            <a:r>
              <a:rPr lang="zh-CN" altLang="en-US" sz="2800" dirty="0" smtClean="0"/>
              <a:t>时，产生三个变量（分配内存空间）</a:t>
            </a:r>
            <a:r>
              <a:rPr lang="en-US" altLang="zh-CN" sz="2800" dirty="0" smtClean="0"/>
              <a:t>a</a:t>
            </a:r>
            <a:r>
              <a:rPr lang="zh-CN" altLang="en-US" sz="2800" dirty="0" smtClean="0"/>
              <a:t>、</a:t>
            </a:r>
            <a:r>
              <a:rPr lang="en-US" altLang="zh-CN" sz="2800" dirty="0" smtClean="0"/>
              <a:t>b</a:t>
            </a:r>
            <a:r>
              <a:rPr lang="zh-CN" altLang="en-US" sz="2800" dirty="0" smtClean="0"/>
              <a:t>和</a:t>
            </a:r>
            <a:r>
              <a:rPr lang="en-US" altLang="zh-CN" sz="2800" dirty="0" smtClean="0"/>
              <a:t>c</a:t>
            </a:r>
            <a:r>
              <a:rPr lang="zh-CN" altLang="en-US" sz="2800" dirty="0" smtClean="0"/>
              <a:t>：</a:t>
            </a:r>
          </a:p>
          <a:p>
            <a:pPr marL="990600" lvl="1" indent="-533400" eaLnBrk="1" hangingPunct="1">
              <a:buFontTx/>
              <a:buNone/>
              <a:defRPr/>
            </a:pPr>
            <a:r>
              <a:rPr lang="zh-CN" altLang="en-US" sz="2400" dirty="0" smtClean="0">
                <a:solidFill>
                  <a:schemeClr val="folHlink"/>
                </a:solidFill>
              </a:rPr>
              <a:t>	</a:t>
            </a:r>
            <a:r>
              <a:rPr lang="en-US" altLang="zh-CN" sz="2400" dirty="0" smtClean="0">
                <a:solidFill>
                  <a:schemeClr val="folHlink"/>
                </a:solidFill>
              </a:rPr>
              <a:t>a:   </a:t>
            </a:r>
            <a:r>
              <a:rPr lang="en-US" altLang="zh-CN" sz="2400" u="sng" dirty="0" smtClean="0">
                <a:solidFill>
                  <a:schemeClr val="folHlink"/>
                </a:solidFill>
              </a:rPr>
              <a:t> 3.0 </a:t>
            </a:r>
            <a:r>
              <a:rPr lang="en-US" altLang="zh-CN" sz="2400" dirty="0" smtClean="0">
                <a:solidFill>
                  <a:schemeClr val="folHlink"/>
                </a:solidFill>
              </a:rPr>
              <a:t>        b:   </a:t>
            </a:r>
            <a:r>
              <a:rPr lang="en-US" altLang="zh-CN" sz="2400" u="sng" dirty="0" smtClean="0">
                <a:solidFill>
                  <a:schemeClr val="folHlink"/>
                </a:solidFill>
              </a:rPr>
              <a:t> 4 </a:t>
            </a:r>
            <a:r>
              <a:rPr lang="en-US" altLang="zh-CN" sz="2400" dirty="0" smtClean="0">
                <a:solidFill>
                  <a:schemeClr val="folHlink"/>
                </a:solidFill>
              </a:rPr>
              <a:t>            c:   </a:t>
            </a:r>
            <a:r>
              <a:rPr lang="en-US" altLang="zh-CN" sz="2400" u="sng" dirty="0" smtClean="0">
                <a:solidFill>
                  <a:schemeClr val="folHlink"/>
                </a:solidFill>
              </a:rPr>
              <a:t> ?    </a:t>
            </a:r>
          </a:p>
          <a:p>
            <a:pPr marL="609600" indent="-609600" eaLnBrk="1" hangingPunct="1">
              <a:defRPr/>
            </a:pPr>
            <a:r>
              <a:rPr lang="zh-CN" altLang="en-US" sz="2800" dirty="0" smtClean="0"/>
              <a:t>调用</a:t>
            </a:r>
            <a:r>
              <a:rPr lang="en-US" altLang="zh-CN" sz="2800" dirty="0" smtClean="0"/>
              <a:t>power</a:t>
            </a:r>
            <a:r>
              <a:rPr lang="zh-CN" altLang="en-US" sz="2800" dirty="0" smtClean="0"/>
              <a:t>函数时，又产生三个个变量</a:t>
            </a:r>
            <a:r>
              <a:rPr lang="en-US" altLang="zh-CN" sz="2800" dirty="0" smtClean="0"/>
              <a:t>x</a:t>
            </a:r>
            <a:r>
              <a:rPr lang="zh-CN" altLang="en-US" sz="2800" dirty="0" smtClean="0"/>
              <a:t>、</a:t>
            </a:r>
            <a:r>
              <a:rPr lang="en-US" altLang="zh-CN" sz="2800" dirty="0" smtClean="0"/>
              <a:t>n</a:t>
            </a:r>
            <a:r>
              <a:rPr lang="zh-CN" altLang="en-US" sz="2800" dirty="0" smtClean="0"/>
              <a:t>和</a:t>
            </a:r>
            <a:r>
              <a:rPr lang="en-US" altLang="zh-CN" sz="2800" dirty="0" smtClean="0"/>
              <a:t>product</a:t>
            </a:r>
            <a:r>
              <a:rPr lang="zh-CN" altLang="en-US" sz="2800" dirty="0" smtClean="0"/>
              <a:t>，然后分别用</a:t>
            </a:r>
            <a:r>
              <a:rPr lang="en-US" altLang="zh-CN" sz="2800" dirty="0" smtClean="0"/>
              <a:t>a</a:t>
            </a:r>
            <a:r>
              <a:rPr lang="zh-CN" altLang="en-US" sz="2800" dirty="0" smtClean="0"/>
              <a:t>、</a:t>
            </a:r>
            <a:r>
              <a:rPr lang="en-US" altLang="zh-CN" sz="2800" dirty="0" smtClean="0"/>
              <a:t>b</a:t>
            </a:r>
            <a:r>
              <a:rPr lang="zh-CN" altLang="en-US" sz="2800" dirty="0" smtClean="0"/>
              <a:t>以及</a:t>
            </a:r>
            <a:r>
              <a:rPr lang="en-US" altLang="zh-CN" sz="2800" dirty="0" smtClean="0"/>
              <a:t>1.0</a:t>
            </a:r>
            <a:r>
              <a:rPr lang="zh-CN" altLang="en-US" sz="2800" dirty="0" smtClean="0"/>
              <a:t>对它们初始化：</a:t>
            </a:r>
          </a:p>
          <a:p>
            <a:pPr marL="990600" lvl="1" indent="-533400" eaLnBrk="1" hangingPunct="1">
              <a:buFontTx/>
              <a:buNone/>
              <a:defRPr/>
            </a:pPr>
            <a:r>
              <a:rPr lang="zh-CN" altLang="en-US" sz="2400" dirty="0" smtClean="0">
                <a:solidFill>
                  <a:schemeClr val="folHlink"/>
                </a:solidFill>
              </a:rPr>
              <a:t>	</a:t>
            </a:r>
            <a:r>
              <a:rPr lang="en-US" altLang="zh-CN" sz="2400" dirty="0" smtClean="0">
                <a:solidFill>
                  <a:schemeClr val="folHlink"/>
                </a:solidFill>
              </a:rPr>
              <a:t>a:    </a:t>
            </a:r>
            <a:r>
              <a:rPr lang="en-US" altLang="zh-CN" sz="2400" u="sng" dirty="0" smtClean="0">
                <a:solidFill>
                  <a:schemeClr val="folHlink"/>
                </a:solidFill>
              </a:rPr>
              <a:t>3.0</a:t>
            </a:r>
            <a:r>
              <a:rPr lang="en-US" altLang="zh-CN" sz="2400" dirty="0" smtClean="0">
                <a:solidFill>
                  <a:schemeClr val="folHlink"/>
                </a:solidFill>
              </a:rPr>
              <a:t>         b:    </a:t>
            </a:r>
            <a:r>
              <a:rPr lang="en-US" altLang="zh-CN" sz="2400" u="sng" dirty="0" smtClean="0">
                <a:solidFill>
                  <a:schemeClr val="folHlink"/>
                </a:solidFill>
              </a:rPr>
              <a:t>4</a:t>
            </a:r>
            <a:r>
              <a:rPr lang="en-US" altLang="zh-CN" sz="2400" dirty="0" smtClean="0">
                <a:solidFill>
                  <a:schemeClr val="folHlink"/>
                </a:solidFill>
              </a:rPr>
              <a:t>             c:    </a:t>
            </a:r>
            <a:r>
              <a:rPr lang="en-US" altLang="zh-CN" sz="2400" u="sng" dirty="0" smtClean="0">
                <a:solidFill>
                  <a:schemeClr val="folHlink"/>
                </a:solidFill>
              </a:rPr>
              <a:t>?</a:t>
            </a:r>
          </a:p>
          <a:p>
            <a:pPr marL="990600" lvl="1" indent="-533400" eaLnBrk="1" hangingPunct="1">
              <a:buFontTx/>
              <a:buNone/>
              <a:defRPr/>
            </a:pPr>
            <a:r>
              <a:rPr lang="en-US" altLang="zh-CN" sz="2400" dirty="0" smtClean="0">
                <a:solidFill>
                  <a:schemeClr val="folHlink"/>
                </a:solidFill>
              </a:rPr>
              <a:t>	x:    </a:t>
            </a:r>
            <a:r>
              <a:rPr lang="en-US" altLang="zh-CN" sz="2400" u="sng" dirty="0" smtClean="0">
                <a:solidFill>
                  <a:schemeClr val="folHlink"/>
                </a:solidFill>
              </a:rPr>
              <a:t>3.0</a:t>
            </a:r>
            <a:r>
              <a:rPr lang="en-US" altLang="zh-CN" sz="2400" dirty="0" smtClean="0">
                <a:solidFill>
                  <a:schemeClr val="folHlink"/>
                </a:solidFill>
              </a:rPr>
              <a:t>         n:    </a:t>
            </a:r>
            <a:r>
              <a:rPr lang="en-US" altLang="zh-CN" sz="2400" u="sng" dirty="0" smtClean="0">
                <a:solidFill>
                  <a:schemeClr val="folHlink"/>
                </a:solidFill>
              </a:rPr>
              <a:t>4</a:t>
            </a:r>
            <a:r>
              <a:rPr lang="en-US" altLang="zh-CN" sz="2400" dirty="0" smtClean="0">
                <a:solidFill>
                  <a:schemeClr val="folHlink"/>
                </a:solidFill>
              </a:rPr>
              <a:t>    product:    </a:t>
            </a:r>
            <a:r>
              <a:rPr lang="en-US" altLang="zh-CN" sz="2400" u="sng" dirty="0" smtClean="0">
                <a:solidFill>
                  <a:schemeClr val="folHlink"/>
                </a:solidFill>
              </a:rPr>
              <a:t>1.0</a:t>
            </a:r>
          </a:p>
          <a:p>
            <a:pPr marL="609600" indent="-609600" eaLnBrk="1" hangingPunct="1">
              <a:defRPr/>
            </a:pPr>
            <a:r>
              <a:rPr lang="zh-CN" altLang="en-US" sz="2800" dirty="0" smtClean="0"/>
              <a:t>函数</a:t>
            </a:r>
            <a:r>
              <a:rPr lang="en-US" altLang="zh-CN" sz="2800" dirty="0" smtClean="0"/>
              <a:t>power</a:t>
            </a:r>
            <a:r>
              <a:rPr lang="zh-CN" altLang="en-US" sz="2800" dirty="0" smtClean="0"/>
              <a:t>中的循环结束后（函数返回前）：</a:t>
            </a:r>
          </a:p>
          <a:p>
            <a:pPr marL="990600" lvl="1" indent="-533400" eaLnBrk="1" hangingPunct="1">
              <a:buFontTx/>
              <a:buNone/>
              <a:defRPr/>
            </a:pPr>
            <a:r>
              <a:rPr lang="zh-CN" altLang="en-US" sz="2400" dirty="0" smtClean="0">
                <a:solidFill>
                  <a:schemeClr val="folHlink"/>
                </a:solidFill>
              </a:rPr>
              <a:t>	</a:t>
            </a:r>
            <a:r>
              <a:rPr lang="en-US" altLang="zh-CN" sz="2400" dirty="0" smtClean="0">
                <a:solidFill>
                  <a:schemeClr val="folHlink"/>
                </a:solidFill>
              </a:rPr>
              <a:t>a:    </a:t>
            </a:r>
            <a:r>
              <a:rPr lang="en-US" altLang="zh-CN" sz="2400" u="sng" dirty="0" smtClean="0">
                <a:solidFill>
                  <a:schemeClr val="folHlink"/>
                </a:solidFill>
              </a:rPr>
              <a:t>3.0</a:t>
            </a:r>
            <a:r>
              <a:rPr lang="en-US" altLang="zh-CN" sz="2400" dirty="0" smtClean="0">
                <a:solidFill>
                  <a:schemeClr val="folHlink"/>
                </a:solidFill>
              </a:rPr>
              <a:t>         b:    </a:t>
            </a:r>
            <a:r>
              <a:rPr lang="en-US" altLang="zh-CN" sz="2400" u="sng" dirty="0" smtClean="0">
                <a:solidFill>
                  <a:schemeClr val="folHlink"/>
                </a:solidFill>
              </a:rPr>
              <a:t>4</a:t>
            </a:r>
            <a:r>
              <a:rPr lang="en-US" altLang="zh-CN" sz="2400" dirty="0" smtClean="0">
                <a:solidFill>
                  <a:schemeClr val="folHlink"/>
                </a:solidFill>
              </a:rPr>
              <a:t>             c:    </a:t>
            </a:r>
            <a:r>
              <a:rPr lang="en-US" altLang="zh-CN" sz="2400" u="sng" dirty="0" smtClean="0">
                <a:solidFill>
                  <a:schemeClr val="folHlink"/>
                </a:solidFill>
              </a:rPr>
              <a:t>?</a:t>
            </a:r>
          </a:p>
          <a:p>
            <a:pPr marL="990600" lvl="1" indent="-533400" eaLnBrk="1" hangingPunct="1">
              <a:buFontTx/>
              <a:buNone/>
              <a:defRPr/>
            </a:pPr>
            <a:r>
              <a:rPr lang="en-US" altLang="zh-CN" sz="2400" dirty="0" smtClean="0">
                <a:solidFill>
                  <a:schemeClr val="folHlink"/>
                </a:solidFill>
              </a:rPr>
              <a:t>	x:    </a:t>
            </a:r>
            <a:r>
              <a:rPr lang="en-US" altLang="zh-CN" sz="2400" u="sng" dirty="0" smtClean="0">
                <a:solidFill>
                  <a:schemeClr val="folHlink"/>
                </a:solidFill>
              </a:rPr>
              <a:t>3.0</a:t>
            </a:r>
            <a:r>
              <a:rPr lang="en-US" altLang="zh-CN" sz="2400" dirty="0" smtClean="0">
                <a:solidFill>
                  <a:schemeClr val="folHlink"/>
                </a:solidFill>
              </a:rPr>
              <a:t>         n:    </a:t>
            </a:r>
            <a:r>
              <a:rPr lang="en-US" altLang="zh-CN" sz="2400" u="sng" dirty="0" smtClean="0">
                <a:solidFill>
                  <a:schemeClr val="folHlink"/>
                </a:solidFill>
              </a:rPr>
              <a:t>0</a:t>
            </a:r>
            <a:r>
              <a:rPr lang="en-US" altLang="zh-CN" sz="2400" dirty="0" smtClean="0">
                <a:solidFill>
                  <a:schemeClr val="folHlink"/>
                </a:solidFill>
              </a:rPr>
              <a:t>    product:   </a:t>
            </a:r>
            <a:r>
              <a:rPr lang="en-US" altLang="zh-CN" sz="2400" u="sng" dirty="0" smtClean="0">
                <a:solidFill>
                  <a:schemeClr val="folHlink"/>
                </a:solidFill>
              </a:rPr>
              <a:t>81.0</a:t>
            </a:r>
          </a:p>
          <a:p>
            <a:pPr marL="609600" indent="-609600" eaLnBrk="1" hangingPunct="1">
              <a:defRPr/>
            </a:pPr>
            <a:r>
              <a:rPr lang="zh-CN" altLang="en-US" sz="2800" dirty="0" smtClean="0"/>
              <a:t>函数</a:t>
            </a:r>
            <a:r>
              <a:rPr lang="en-US" altLang="zh-CN" sz="2800" dirty="0" smtClean="0"/>
              <a:t>power</a:t>
            </a:r>
            <a:r>
              <a:rPr lang="zh-CN" altLang="en-US" sz="2800" dirty="0" smtClean="0"/>
              <a:t>返回后：</a:t>
            </a:r>
          </a:p>
          <a:p>
            <a:pPr marL="990600" lvl="1" indent="-533400" eaLnBrk="1" hangingPunct="1">
              <a:buFontTx/>
              <a:buNone/>
              <a:defRPr/>
            </a:pPr>
            <a:r>
              <a:rPr lang="zh-CN" altLang="en-US" sz="2400" dirty="0" smtClean="0">
                <a:solidFill>
                  <a:schemeClr val="folHlink"/>
                </a:solidFill>
              </a:rPr>
              <a:t>	</a:t>
            </a:r>
            <a:r>
              <a:rPr lang="en-US" altLang="zh-CN" sz="2400" dirty="0" smtClean="0">
                <a:solidFill>
                  <a:schemeClr val="folHlink"/>
                </a:solidFill>
              </a:rPr>
              <a:t>a:    </a:t>
            </a:r>
            <a:r>
              <a:rPr lang="en-US" altLang="zh-CN" sz="2400" u="sng" dirty="0" smtClean="0">
                <a:solidFill>
                  <a:schemeClr val="folHlink"/>
                </a:solidFill>
              </a:rPr>
              <a:t>3.0</a:t>
            </a:r>
            <a:r>
              <a:rPr lang="en-US" altLang="zh-CN" sz="2400" dirty="0" smtClean="0">
                <a:solidFill>
                  <a:schemeClr val="folHlink"/>
                </a:solidFill>
              </a:rPr>
              <a:t>         b:    </a:t>
            </a:r>
            <a:r>
              <a:rPr lang="en-US" altLang="zh-CN" sz="2400" u="sng" dirty="0" smtClean="0">
                <a:solidFill>
                  <a:schemeClr val="folHlink"/>
                </a:solidFill>
              </a:rPr>
              <a:t>4 </a:t>
            </a:r>
            <a:r>
              <a:rPr lang="en-US" altLang="zh-CN" sz="2400" dirty="0" smtClean="0">
                <a:solidFill>
                  <a:schemeClr val="folHlink"/>
                </a:solidFill>
              </a:rPr>
              <a:t>            c:   </a:t>
            </a:r>
            <a:r>
              <a:rPr lang="en-US" altLang="zh-CN" sz="2400" u="sng" dirty="0" smtClean="0">
                <a:solidFill>
                  <a:schemeClr val="folHlink"/>
                </a:solidFill>
              </a:rPr>
              <a:t>81.0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8131">
                                            <p:txEl>
                                              <p:pRg st="2" end="2"/>
                                            </p:txEl>
                                          </p:spTgt>
                                        </p:tgtEl>
                                        <p:attrNameLst>
                                          <p:attrName>style.visibility</p:attrName>
                                        </p:attrNameLst>
                                      </p:cBhvr>
                                      <p:to>
                                        <p:strVal val="visible"/>
                                      </p:to>
                                    </p:set>
                                    <p:anim calcmode="lin" valueType="num">
                                      <p:cBhvr additive="base">
                                        <p:cTn id="7" dur="500" fill="hold"/>
                                        <p:tgtEl>
                                          <p:spTgt spid="4813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8131">
                                            <p:txEl>
                                              <p:pRg st="3" end="3"/>
                                            </p:txEl>
                                          </p:spTgt>
                                        </p:tgtEl>
                                        <p:attrNameLst>
                                          <p:attrName>style.visibility</p:attrName>
                                        </p:attrNameLst>
                                      </p:cBhvr>
                                      <p:to>
                                        <p:strVal val="visible"/>
                                      </p:to>
                                    </p:set>
                                    <p:anim calcmode="lin" valueType="num">
                                      <p:cBhvr additive="base">
                                        <p:cTn id="11" dur="500" fill="hold"/>
                                        <p:tgtEl>
                                          <p:spTgt spid="4813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8131">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8131">
                                            <p:txEl>
                                              <p:pRg st="4" end="4"/>
                                            </p:txEl>
                                          </p:spTgt>
                                        </p:tgtEl>
                                        <p:attrNameLst>
                                          <p:attrName>style.visibility</p:attrName>
                                        </p:attrNameLst>
                                      </p:cBhvr>
                                      <p:to>
                                        <p:strVal val="visible"/>
                                      </p:to>
                                    </p:set>
                                    <p:anim calcmode="lin" valueType="num">
                                      <p:cBhvr additive="base">
                                        <p:cTn id="15" dur="500" fill="hold"/>
                                        <p:tgtEl>
                                          <p:spTgt spid="4813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81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48131">
                                            <p:txEl>
                                              <p:pRg st="5" end="5"/>
                                            </p:txEl>
                                          </p:spTgt>
                                        </p:tgtEl>
                                        <p:attrNameLst>
                                          <p:attrName>style.visibility</p:attrName>
                                        </p:attrNameLst>
                                      </p:cBhvr>
                                      <p:to>
                                        <p:strVal val="visible"/>
                                      </p:to>
                                    </p:set>
                                    <p:anim calcmode="lin" valueType="num">
                                      <p:cBhvr additive="base">
                                        <p:cTn id="21" dur="500" fill="hold"/>
                                        <p:tgtEl>
                                          <p:spTgt spid="48131">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8131">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8131">
                                            <p:txEl>
                                              <p:pRg st="6" end="6"/>
                                            </p:txEl>
                                          </p:spTgt>
                                        </p:tgtEl>
                                        <p:attrNameLst>
                                          <p:attrName>style.visibility</p:attrName>
                                        </p:attrNameLst>
                                      </p:cBhvr>
                                      <p:to>
                                        <p:strVal val="visible"/>
                                      </p:to>
                                    </p:set>
                                    <p:anim calcmode="lin" valueType="num">
                                      <p:cBhvr additive="base">
                                        <p:cTn id="25" dur="500" fill="hold"/>
                                        <p:tgtEl>
                                          <p:spTgt spid="4813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8131">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8131">
                                            <p:txEl>
                                              <p:pRg st="7" end="7"/>
                                            </p:txEl>
                                          </p:spTgt>
                                        </p:tgtEl>
                                        <p:attrNameLst>
                                          <p:attrName>style.visibility</p:attrName>
                                        </p:attrNameLst>
                                      </p:cBhvr>
                                      <p:to>
                                        <p:strVal val="visible"/>
                                      </p:to>
                                    </p:set>
                                    <p:anim calcmode="lin" valueType="num">
                                      <p:cBhvr additive="base">
                                        <p:cTn id="29" dur="500" fill="hold"/>
                                        <p:tgtEl>
                                          <p:spTgt spid="48131">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813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48131">
                                            <p:txEl>
                                              <p:pRg st="8" end="8"/>
                                            </p:txEl>
                                          </p:spTgt>
                                        </p:tgtEl>
                                        <p:attrNameLst>
                                          <p:attrName>style.visibility</p:attrName>
                                        </p:attrNameLst>
                                      </p:cBhvr>
                                      <p:to>
                                        <p:strVal val="visible"/>
                                      </p:to>
                                    </p:set>
                                    <p:anim calcmode="lin" valueType="num">
                                      <p:cBhvr additive="base">
                                        <p:cTn id="35" dur="500" fill="hold"/>
                                        <p:tgtEl>
                                          <p:spTgt spid="48131">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8131">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8131">
                                            <p:txEl>
                                              <p:pRg st="9" end="9"/>
                                            </p:txEl>
                                          </p:spTgt>
                                        </p:tgtEl>
                                        <p:attrNameLst>
                                          <p:attrName>style.visibility</p:attrName>
                                        </p:attrNameLst>
                                      </p:cBhvr>
                                      <p:to>
                                        <p:strVal val="visible"/>
                                      </p:to>
                                    </p:set>
                                    <p:anim calcmode="lin" valueType="num">
                                      <p:cBhvr additive="base">
                                        <p:cTn id="39" dur="500" fill="hold"/>
                                        <p:tgtEl>
                                          <p:spTgt spid="48131">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813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265584"/>
            <a:ext cx="7772400" cy="1363216"/>
          </a:xfrm>
        </p:spPr>
        <p:txBody>
          <a:bodyPr/>
          <a:lstStyle/>
          <a:p>
            <a:pPr eaLnBrk="1" hangingPunct="1">
              <a:defRPr/>
            </a:pPr>
            <a:r>
              <a:rPr lang="zh-CN" altLang="en-US" dirty="0" smtClean="0"/>
              <a:t>局部变量</a:t>
            </a:r>
            <a:r>
              <a:rPr lang="zh-CN" altLang="en-US" dirty="0"/>
              <a:t>和全局变量</a:t>
            </a:r>
          </a:p>
        </p:txBody>
      </p:sp>
      <p:sp>
        <p:nvSpPr>
          <p:cNvPr id="6147" name="Rectangle 3"/>
          <p:cNvSpPr>
            <a:spLocks noGrp="1" noChangeArrowheads="1"/>
          </p:cNvSpPr>
          <p:nvPr>
            <p:ph type="body" idx="1"/>
          </p:nvPr>
        </p:nvSpPr>
        <p:spPr>
          <a:xfrm>
            <a:off x="395288" y="1805136"/>
            <a:ext cx="8353425" cy="4648200"/>
          </a:xfrm>
        </p:spPr>
        <p:txBody>
          <a:bodyPr/>
          <a:lstStyle/>
          <a:p>
            <a:pPr eaLnBrk="1" hangingPunct="1">
              <a:defRPr/>
            </a:pPr>
            <a:r>
              <a:rPr lang="zh-CN" altLang="en-US" dirty="0" smtClean="0"/>
              <a:t>在</a:t>
            </a:r>
            <a:r>
              <a:rPr lang="en-US" altLang="zh-CN" dirty="0" smtClean="0"/>
              <a:t>C++</a:t>
            </a:r>
            <a:r>
              <a:rPr lang="zh-CN" altLang="en-US" dirty="0" smtClean="0"/>
              <a:t>中</a:t>
            </a:r>
            <a:r>
              <a:rPr lang="zh-CN" altLang="en-GB" dirty="0" smtClean="0"/>
              <a:t>，根据变量的定义位置，把变量分成：局部变量和全局变量。</a:t>
            </a:r>
            <a:r>
              <a:rPr lang="zh-CN" altLang="en-US" dirty="0" smtClean="0"/>
              <a:t> </a:t>
            </a:r>
          </a:p>
          <a:p>
            <a:pPr lvl="1" eaLnBrk="1" hangingPunct="1">
              <a:defRPr/>
            </a:pPr>
            <a:r>
              <a:rPr lang="zh-CN" altLang="en-US" dirty="0" smtClean="0">
                <a:solidFill>
                  <a:schemeClr val="folHlink"/>
                </a:solidFill>
              </a:rPr>
              <a:t>局部变量：</a:t>
            </a:r>
            <a:endParaRPr lang="en-US" altLang="zh-CN" dirty="0" smtClean="0">
              <a:solidFill>
                <a:schemeClr val="folHlink"/>
              </a:solidFill>
            </a:endParaRPr>
          </a:p>
          <a:p>
            <a:pPr lvl="2" eaLnBrk="1" hangingPunct="1">
              <a:defRPr/>
            </a:pPr>
            <a:r>
              <a:rPr lang="zh-CN" altLang="en-US" dirty="0" smtClean="0"/>
              <a:t>在复合语句（包括函数体）中定义的变量。</a:t>
            </a:r>
            <a:endParaRPr lang="en-US" altLang="zh-CN" dirty="0" smtClean="0"/>
          </a:p>
          <a:p>
            <a:pPr lvl="2" eaLnBrk="1" hangingPunct="1">
              <a:defRPr/>
            </a:pPr>
            <a:r>
              <a:rPr lang="zh-CN" altLang="en-US" dirty="0" smtClean="0"/>
              <a:t>函数</a:t>
            </a:r>
            <a:r>
              <a:rPr lang="zh-CN" altLang="en-US" dirty="0"/>
              <a:t>的形式参数也可看成是</a:t>
            </a:r>
            <a:r>
              <a:rPr lang="zh-CN" altLang="en-US" dirty="0" smtClean="0"/>
              <a:t>局部变量。</a:t>
            </a:r>
          </a:p>
          <a:p>
            <a:pPr lvl="1" eaLnBrk="1" hangingPunct="1">
              <a:defRPr/>
            </a:pPr>
            <a:r>
              <a:rPr lang="zh-CN" altLang="en-US" dirty="0" smtClean="0">
                <a:solidFill>
                  <a:schemeClr val="folHlink"/>
                </a:solidFill>
              </a:rPr>
              <a:t>全局变量：</a:t>
            </a:r>
            <a:endParaRPr lang="en-US" altLang="zh-CN" dirty="0" smtClean="0">
              <a:solidFill>
                <a:schemeClr val="folHlink"/>
              </a:solidFill>
            </a:endParaRPr>
          </a:p>
          <a:p>
            <a:pPr lvl="2" eaLnBrk="1" hangingPunct="1">
              <a:defRPr/>
            </a:pPr>
            <a:r>
              <a:rPr lang="zh-CN" altLang="en-US" dirty="0" smtClean="0"/>
              <a:t>在函数外部定义的变量。</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body" idx="1"/>
          </p:nvPr>
        </p:nvSpPr>
        <p:spPr>
          <a:xfrm>
            <a:off x="468313" y="1629470"/>
            <a:ext cx="7416800" cy="4391818"/>
          </a:xfrm>
        </p:spPr>
        <p:txBody>
          <a:bodyPr>
            <a:normAutofit/>
          </a:bodyPr>
          <a:lstStyle/>
          <a:p>
            <a:pPr eaLnBrk="1" hangingPunct="1">
              <a:lnSpc>
                <a:spcPct val="80000"/>
              </a:lnSpc>
              <a:buFont typeface="Wingdings" pitchFamily="2" charset="2"/>
              <a:buNone/>
              <a:defRPr/>
            </a:pPr>
            <a:r>
              <a:rPr lang="en-US" altLang="zh-CN" sz="2400" dirty="0" err="1" smtClean="0"/>
              <a:t>int</a:t>
            </a:r>
            <a:r>
              <a:rPr lang="en-US" altLang="zh-CN" sz="2400" dirty="0" smtClean="0"/>
              <a:t> x=0;  //x</a:t>
            </a:r>
            <a:r>
              <a:rPr lang="zh-CN" altLang="en-US" sz="2400" dirty="0" smtClean="0"/>
              <a:t>：</a:t>
            </a:r>
            <a:r>
              <a:rPr lang="zh-CN" altLang="en-US" sz="2400" dirty="0" smtClean="0">
                <a:solidFill>
                  <a:schemeClr val="folHlink"/>
                </a:solidFill>
              </a:rPr>
              <a:t>全局变量</a:t>
            </a:r>
          </a:p>
          <a:p>
            <a:pPr eaLnBrk="1" hangingPunct="1">
              <a:lnSpc>
                <a:spcPct val="80000"/>
              </a:lnSpc>
              <a:buFont typeface="Wingdings" pitchFamily="2" charset="2"/>
              <a:buNone/>
              <a:defRPr/>
            </a:pPr>
            <a:r>
              <a:rPr lang="en-US" altLang="zh-CN" sz="2400" dirty="0" smtClean="0"/>
              <a:t>void f(</a:t>
            </a:r>
            <a:r>
              <a:rPr lang="en-US" altLang="zh-CN" sz="2400" dirty="0" err="1" smtClean="0"/>
              <a:t>int</a:t>
            </a:r>
            <a:r>
              <a:rPr lang="en-US" altLang="zh-CN" sz="2400" dirty="0" smtClean="0"/>
              <a:t> m) //m</a:t>
            </a:r>
            <a:r>
              <a:rPr lang="zh-CN" altLang="en-US" sz="2400" dirty="0" smtClean="0"/>
              <a:t>：</a:t>
            </a:r>
            <a:r>
              <a:rPr lang="zh-CN" altLang="en-US" sz="2400" dirty="0" smtClean="0">
                <a:solidFill>
                  <a:srgbClr val="FFC000"/>
                </a:solidFill>
              </a:rPr>
              <a:t>也可看作局部变量</a:t>
            </a:r>
            <a:endParaRPr lang="en-US" altLang="zh-CN" sz="2400" dirty="0" smtClean="0">
              <a:solidFill>
                <a:srgbClr val="FFC000"/>
              </a:solidFill>
            </a:endParaRPr>
          </a:p>
          <a:p>
            <a:pPr eaLnBrk="1" hangingPunct="1">
              <a:lnSpc>
                <a:spcPct val="80000"/>
              </a:lnSpc>
              <a:buFont typeface="Wingdings" pitchFamily="2" charset="2"/>
              <a:buNone/>
              <a:defRPr/>
            </a:pPr>
            <a:r>
              <a:rPr lang="en-US" altLang="zh-CN" sz="2400" dirty="0" smtClean="0"/>
              <a:t>{	</a:t>
            </a:r>
            <a:r>
              <a:rPr lang="en-US" altLang="zh-CN" sz="2400" dirty="0" err="1" smtClean="0"/>
              <a:t>int</a:t>
            </a:r>
            <a:r>
              <a:rPr lang="en-US" altLang="zh-CN" sz="2400" dirty="0" smtClean="0"/>
              <a:t> y=0; //y</a:t>
            </a:r>
            <a:r>
              <a:rPr lang="zh-CN" altLang="en-US" sz="2400" dirty="0" smtClean="0"/>
              <a:t>：</a:t>
            </a:r>
            <a:r>
              <a:rPr lang="zh-CN" altLang="en-US" sz="2400" dirty="0" smtClean="0">
                <a:solidFill>
                  <a:schemeClr val="folHlink"/>
                </a:solidFill>
              </a:rPr>
              <a:t>局部变量</a:t>
            </a:r>
          </a:p>
          <a:p>
            <a:pPr eaLnBrk="1" hangingPunct="1">
              <a:lnSpc>
                <a:spcPct val="80000"/>
              </a:lnSpc>
              <a:buFont typeface="Wingdings" pitchFamily="2" charset="2"/>
              <a:buNone/>
              <a:defRPr/>
            </a:pPr>
            <a:r>
              <a:rPr lang="zh-CN" altLang="en-US" sz="2400" dirty="0" smtClean="0"/>
              <a:t>	</a:t>
            </a:r>
            <a:r>
              <a:rPr lang="en-US" altLang="zh-CN" sz="2400" dirty="0" smtClean="0"/>
              <a:t>......</a:t>
            </a:r>
            <a:endParaRPr lang="en-US" altLang="zh-CN" sz="2400" dirty="0" smtClean="0">
              <a:solidFill>
                <a:schemeClr val="folHlink"/>
              </a:solidFill>
            </a:endParaRPr>
          </a:p>
          <a:p>
            <a:pPr eaLnBrk="1" hangingPunct="1">
              <a:lnSpc>
                <a:spcPct val="80000"/>
              </a:lnSpc>
              <a:buFont typeface="Wingdings" pitchFamily="2" charset="2"/>
              <a:buNone/>
              <a:defRPr/>
            </a:pPr>
            <a:r>
              <a:rPr lang="en-US" altLang="zh-CN" sz="2400" dirty="0" smtClean="0"/>
              <a:t>}</a:t>
            </a:r>
          </a:p>
          <a:p>
            <a:pPr eaLnBrk="1" hangingPunct="1">
              <a:lnSpc>
                <a:spcPct val="80000"/>
              </a:lnSpc>
              <a:buFont typeface="Wingdings" pitchFamily="2" charset="2"/>
              <a:buNone/>
              <a:defRPr/>
            </a:pPr>
            <a:r>
              <a:rPr lang="en-US" altLang="zh-CN" sz="2400" dirty="0" err="1" smtClean="0"/>
              <a:t>int</a:t>
            </a:r>
            <a:r>
              <a:rPr lang="en-US" altLang="zh-CN" sz="2400" dirty="0" smtClean="0"/>
              <a:t> main()</a:t>
            </a:r>
          </a:p>
          <a:p>
            <a:pPr eaLnBrk="1" hangingPunct="1">
              <a:lnSpc>
                <a:spcPct val="80000"/>
              </a:lnSpc>
              <a:buFont typeface="Wingdings" pitchFamily="2" charset="2"/>
              <a:buNone/>
              <a:defRPr/>
            </a:pPr>
            <a:r>
              <a:rPr lang="en-US" altLang="zh-CN" sz="2400" dirty="0" smtClean="0"/>
              <a:t>{	</a:t>
            </a:r>
            <a:r>
              <a:rPr lang="en-US" altLang="zh-CN" sz="2400" dirty="0" err="1" smtClean="0"/>
              <a:t>int</a:t>
            </a:r>
            <a:r>
              <a:rPr lang="en-US" altLang="zh-CN" sz="2400" dirty="0" smtClean="0"/>
              <a:t> a=0; //a</a:t>
            </a:r>
            <a:r>
              <a:rPr lang="zh-CN" altLang="en-US" sz="2400" dirty="0" smtClean="0"/>
              <a:t>：</a:t>
            </a:r>
            <a:r>
              <a:rPr lang="zh-CN" altLang="en-US" sz="2400" dirty="0" smtClean="0">
                <a:solidFill>
                  <a:schemeClr val="folHlink"/>
                </a:solidFill>
              </a:rPr>
              <a:t>局部变量</a:t>
            </a:r>
          </a:p>
          <a:p>
            <a:pPr eaLnBrk="1" hangingPunct="1">
              <a:lnSpc>
                <a:spcPct val="80000"/>
              </a:lnSpc>
              <a:buFont typeface="Wingdings" pitchFamily="2" charset="2"/>
              <a:buNone/>
              <a:defRPr/>
            </a:pPr>
            <a:r>
              <a:rPr lang="zh-CN" altLang="en-US" sz="2400" dirty="0" smtClean="0"/>
              <a:t>	</a:t>
            </a:r>
            <a:r>
              <a:rPr lang="en-US" altLang="zh-CN" sz="2400" dirty="0" smtClean="0"/>
              <a:t>......</a:t>
            </a:r>
          </a:p>
          <a:p>
            <a:pPr eaLnBrk="1" hangingPunct="1">
              <a:lnSpc>
                <a:spcPct val="80000"/>
              </a:lnSpc>
              <a:buFont typeface="Wingdings" pitchFamily="2" charset="2"/>
              <a:buNone/>
              <a:defRPr/>
            </a:pPr>
            <a:r>
              <a:rPr lang="en-US" altLang="zh-CN" sz="2400" dirty="0" smtClean="0"/>
              <a:t>	return 0;</a:t>
            </a:r>
          </a:p>
          <a:p>
            <a:pPr eaLnBrk="1" hangingPunct="1">
              <a:lnSpc>
                <a:spcPct val="80000"/>
              </a:lnSpc>
              <a:buFont typeface="Wingdings" pitchFamily="2" charset="2"/>
              <a:buNone/>
              <a:defRPr/>
            </a:pPr>
            <a:r>
              <a:rPr lang="en-US" altLang="zh-CN" sz="2400" dirty="0" smtClean="0"/>
              <a:t>}</a:t>
            </a:r>
          </a:p>
        </p:txBody>
      </p:sp>
      <p:sp>
        <p:nvSpPr>
          <p:cNvPr id="2" name="标题 1"/>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eaLnBrk="1" hangingPunct="1">
              <a:defRPr/>
            </a:pPr>
            <a:r>
              <a:rPr lang="zh-CN" altLang="en-US" dirty="0" smtClean="0"/>
              <a:t>基于功能分解与复合的程序设计 </a:t>
            </a:r>
          </a:p>
        </p:txBody>
      </p:sp>
      <p:sp>
        <p:nvSpPr>
          <p:cNvPr id="301059" name="Rectangle 3"/>
          <p:cNvSpPr>
            <a:spLocks noGrp="1" noChangeArrowheads="1"/>
          </p:cNvSpPr>
          <p:nvPr>
            <p:ph type="body" idx="1"/>
          </p:nvPr>
        </p:nvSpPr>
        <p:spPr>
          <a:xfrm>
            <a:off x="206375" y="1600200"/>
            <a:ext cx="8686800" cy="5068888"/>
          </a:xfrm>
        </p:spPr>
        <p:txBody>
          <a:bodyPr/>
          <a:lstStyle/>
          <a:p>
            <a:pPr eaLnBrk="1" hangingPunct="1">
              <a:defRPr/>
            </a:pPr>
            <a:r>
              <a:rPr lang="zh-CN" altLang="en-US" sz="2800" dirty="0" smtClean="0"/>
              <a:t>人们在设计一个复杂的程序时，经常会用到功能</a:t>
            </a:r>
            <a:r>
              <a:rPr lang="zh-CN" altLang="en-US" sz="2800" dirty="0" smtClean="0">
                <a:solidFill>
                  <a:schemeClr val="folHlink"/>
                </a:solidFill>
              </a:rPr>
              <a:t>分解</a:t>
            </a:r>
            <a:r>
              <a:rPr lang="zh-CN" altLang="en-US" sz="2800" dirty="0" smtClean="0"/>
              <a:t>和</a:t>
            </a:r>
            <a:r>
              <a:rPr lang="zh-CN" altLang="en-US" sz="2800" dirty="0" smtClean="0">
                <a:solidFill>
                  <a:schemeClr val="folHlink"/>
                </a:solidFill>
              </a:rPr>
              <a:t>复合</a:t>
            </a:r>
            <a:r>
              <a:rPr lang="zh-CN" altLang="en-US" sz="2800" dirty="0" smtClean="0"/>
              <a:t>两种手段：</a:t>
            </a:r>
          </a:p>
          <a:p>
            <a:pPr lvl="1" eaLnBrk="1" hangingPunct="1">
              <a:defRPr/>
            </a:pPr>
            <a:r>
              <a:rPr lang="zh-CN" altLang="en-US" sz="2400" dirty="0" smtClean="0">
                <a:solidFill>
                  <a:schemeClr val="folHlink"/>
                </a:solidFill>
              </a:rPr>
              <a:t>功能分解</a:t>
            </a:r>
            <a:r>
              <a:rPr lang="zh-CN" altLang="en-US" sz="2400" dirty="0" smtClean="0"/>
              <a:t>：把程序的功能分解成若干子功能，每个子功能又可以分解成若干子功能，</a:t>
            </a:r>
            <a:r>
              <a:rPr lang="zh-CN" altLang="en-US" sz="2400" dirty="0"/>
              <a:t>等等，</a:t>
            </a:r>
            <a:r>
              <a:rPr lang="zh-CN" altLang="en-US" sz="2400" dirty="0" smtClean="0"/>
              <a:t>直到</a:t>
            </a:r>
            <a:r>
              <a:rPr lang="zh-CN" altLang="en-US" sz="2400" dirty="0"/>
              <a:t>最终分解出的子功能相对简单、容易实现为止</a:t>
            </a:r>
            <a:r>
              <a:rPr lang="zh-CN" altLang="en-US" sz="2400" dirty="0" smtClean="0"/>
              <a:t>，从而形成了一种</a:t>
            </a:r>
            <a:r>
              <a:rPr lang="zh-CN" altLang="en-US" sz="2400" dirty="0" smtClean="0">
                <a:solidFill>
                  <a:srgbClr val="FFC000"/>
                </a:solidFill>
              </a:rPr>
              <a:t>自顶向下</a:t>
            </a:r>
            <a:r>
              <a:rPr lang="zh-CN" altLang="en-US" sz="2400" dirty="0" smtClean="0"/>
              <a:t>（</a:t>
            </a:r>
            <a:r>
              <a:rPr lang="en-US" altLang="zh-CN" sz="2400" dirty="0" smtClean="0"/>
              <a:t>top-down</a:t>
            </a:r>
            <a:r>
              <a:rPr lang="zh-CN" altLang="en-US" sz="2400" dirty="0" smtClean="0"/>
              <a:t>）、逐步精化（</a:t>
            </a:r>
            <a:r>
              <a:rPr lang="en-US" altLang="zh-CN" sz="2400" dirty="0" smtClean="0"/>
              <a:t>step-wise</a:t>
            </a:r>
            <a:r>
              <a:rPr lang="zh-CN" altLang="en-US" sz="2400" dirty="0" smtClean="0"/>
              <a:t>）的设计过程。</a:t>
            </a:r>
          </a:p>
          <a:p>
            <a:pPr lvl="1" eaLnBrk="1" hangingPunct="1">
              <a:defRPr/>
            </a:pPr>
            <a:r>
              <a:rPr lang="zh-CN" altLang="en-US" sz="2400" dirty="0" smtClean="0">
                <a:solidFill>
                  <a:schemeClr val="folHlink"/>
                </a:solidFill>
              </a:rPr>
              <a:t>功能复合</a:t>
            </a:r>
            <a:r>
              <a:rPr lang="zh-CN" altLang="en-US" sz="2400" dirty="0"/>
              <a:t>：先设计子功能，然后把</a:t>
            </a:r>
            <a:r>
              <a:rPr lang="zh-CN" altLang="en-US" sz="2400" dirty="0" smtClean="0"/>
              <a:t>已有子功能逐步组合成更大</a:t>
            </a:r>
            <a:r>
              <a:rPr lang="zh-CN" altLang="en-US" sz="2400" dirty="0"/>
              <a:t>的子功能，最后得到完整的系统功能，从而</a:t>
            </a:r>
            <a:r>
              <a:rPr lang="zh-CN" altLang="en-US" sz="2400" dirty="0" smtClean="0"/>
              <a:t>形成一种</a:t>
            </a:r>
            <a:r>
              <a:rPr lang="zh-CN" altLang="en-US" sz="2400" dirty="0" smtClean="0">
                <a:solidFill>
                  <a:srgbClr val="FFC000"/>
                </a:solidFill>
              </a:rPr>
              <a:t>自底向上</a:t>
            </a:r>
            <a:r>
              <a:rPr lang="zh-CN" altLang="en-US" sz="2400" dirty="0" smtClean="0"/>
              <a:t>（</a:t>
            </a:r>
            <a:r>
              <a:rPr lang="en-US" altLang="zh-CN" sz="2400" dirty="0" smtClean="0"/>
              <a:t>bottom-up</a:t>
            </a:r>
            <a:r>
              <a:rPr lang="zh-CN" altLang="en-US" sz="2400" dirty="0" smtClean="0"/>
              <a:t>）的设计过程。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局部变量</a:t>
            </a:r>
            <a:r>
              <a:rPr lang="en-US" altLang="zh-CN" sz="3600" dirty="0" smtClean="0"/>
              <a:t>--</a:t>
            </a:r>
            <a:r>
              <a:rPr lang="zh-CN" altLang="en-US" sz="3600" dirty="0" smtClean="0"/>
              <a:t>封装与信息隐藏</a:t>
            </a:r>
            <a:endParaRPr lang="zh-CN" altLang="en-US" sz="3600" dirty="0"/>
          </a:p>
        </p:txBody>
      </p:sp>
      <p:sp>
        <p:nvSpPr>
          <p:cNvPr id="3" name="内容占位符 2"/>
          <p:cNvSpPr>
            <a:spLocks noGrp="1"/>
          </p:cNvSpPr>
          <p:nvPr>
            <p:ph idx="1"/>
          </p:nvPr>
        </p:nvSpPr>
        <p:spPr>
          <a:xfrm>
            <a:off x="457200" y="1844824"/>
            <a:ext cx="8435280" cy="4286101"/>
          </a:xfrm>
        </p:spPr>
        <p:txBody>
          <a:bodyPr/>
          <a:lstStyle/>
          <a:p>
            <a:r>
              <a:rPr lang="zh-CN" altLang="en-US" dirty="0"/>
              <a:t>函数除了具有抽象的作用以外，它</a:t>
            </a:r>
            <a:r>
              <a:rPr lang="zh-CN" altLang="en-US" dirty="0" smtClean="0"/>
              <a:t>还起到一种封装和信息隐藏作用。</a:t>
            </a:r>
            <a:endParaRPr lang="en-US" altLang="zh-CN" dirty="0" smtClean="0"/>
          </a:p>
          <a:p>
            <a:pPr lvl="1" eaLnBrk="1" hangingPunct="1"/>
            <a:r>
              <a:rPr lang="zh-CN" altLang="en-US" dirty="0" smtClean="0"/>
              <a:t>在函数内部定义的变量（局部变量和形参）只能在定义它们的函数内部使用！</a:t>
            </a:r>
            <a:endParaRPr lang="en-US" altLang="zh-CN" dirty="0" smtClean="0"/>
          </a:p>
        </p:txBody>
      </p:sp>
    </p:spTree>
    <p:extLst>
      <p:ext uri="{BB962C8B-B14F-4D97-AF65-F5344CB8AC3E}">
        <p14:creationId xmlns:p14="http://schemas.microsoft.com/office/powerpoint/2010/main" val="37596640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body" idx="1"/>
          </p:nvPr>
        </p:nvSpPr>
        <p:spPr>
          <a:xfrm>
            <a:off x="468313" y="332656"/>
            <a:ext cx="7416800" cy="6336704"/>
          </a:xfrm>
        </p:spPr>
        <p:txBody>
          <a:bodyPr>
            <a:normAutofit fontScale="92500" lnSpcReduction="10000"/>
          </a:bodyPr>
          <a:lstStyle/>
          <a:p>
            <a:pPr eaLnBrk="1" hangingPunct="1">
              <a:lnSpc>
                <a:spcPct val="80000"/>
              </a:lnSpc>
              <a:buNone/>
              <a:defRPr/>
            </a:pPr>
            <a:r>
              <a:rPr lang="en-US" altLang="zh-CN" sz="2400" dirty="0" smtClean="0"/>
              <a:t>void f(</a:t>
            </a:r>
            <a:r>
              <a:rPr lang="en-US" altLang="zh-CN" sz="2400" dirty="0" err="1" smtClean="0"/>
              <a:t>int</a:t>
            </a:r>
            <a:r>
              <a:rPr lang="en-US" altLang="zh-CN" sz="2400" dirty="0" smtClean="0"/>
              <a:t> </a:t>
            </a:r>
            <a:r>
              <a:rPr lang="en-US" altLang="zh-CN" sz="2400" dirty="0" smtClean="0">
                <a:solidFill>
                  <a:srgbClr val="FFC000"/>
                </a:solidFill>
              </a:rPr>
              <a:t>m</a:t>
            </a:r>
            <a:r>
              <a:rPr lang="en-US" altLang="zh-CN" sz="2400" dirty="0" smtClean="0"/>
              <a:t>) //</a:t>
            </a:r>
            <a:r>
              <a:rPr lang="en-US" altLang="zh-CN" sz="2400" dirty="0" smtClean="0">
                <a:solidFill>
                  <a:srgbClr val="FFC000"/>
                </a:solidFill>
              </a:rPr>
              <a:t>f</a:t>
            </a:r>
            <a:r>
              <a:rPr lang="zh-CN" altLang="en-US" sz="2400" dirty="0" smtClean="0">
                <a:solidFill>
                  <a:srgbClr val="FFC000"/>
                </a:solidFill>
              </a:rPr>
              <a:t>的</a:t>
            </a:r>
            <a:r>
              <a:rPr lang="zh-CN" altLang="en-US" sz="2400" dirty="0" smtClean="0">
                <a:solidFill>
                  <a:schemeClr val="folHlink"/>
                </a:solidFill>
              </a:rPr>
              <a:t>局部变量</a:t>
            </a:r>
            <a:endParaRPr lang="en-US" altLang="zh-CN" sz="2400" dirty="0" smtClean="0"/>
          </a:p>
          <a:p>
            <a:pPr eaLnBrk="1" hangingPunct="1">
              <a:lnSpc>
                <a:spcPct val="80000"/>
              </a:lnSpc>
              <a:buFont typeface="Wingdings" pitchFamily="2" charset="2"/>
              <a:buNone/>
              <a:defRPr/>
            </a:pPr>
            <a:r>
              <a:rPr lang="en-US" altLang="zh-CN" sz="2400" dirty="0" smtClean="0"/>
              <a:t>{	</a:t>
            </a:r>
            <a:r>
              <a:rPr lang="en-US" altLang="zh-CN" sz="2400" dirty="0" err="1" smtClean="0"/>
              <a:t>int</a:t>
            </a:r>
            <a:r>
              <a:rPr lang="en-US" altLang="zh-CN" sz="2400" dirty="0" smtClean="0"/>
              <a:t> </a:t>
            </a:r>
            <a:r>
              <a:rPr lang="en-US" altLang="zh-CN" sz="2400" dirty="0" smtClean="0">
                <a:solidFill>
                  <a:srgbClr val="FFC000"/>
                </a:solidFill>
              </a:rPr>
              <a:t>y</a:t>
            </a:r>
            <a:r>
              <a:rPr lang="en-US" altLang="zh-CN" sz="2400" dirty="0" smtClean="0"/>
              <a:t>=0; //</a:t>
            </a:r>
            <a:r>
              <a:rPr lang="en-US" altLang="zh-CN" sz="2400" dirty="0" smtClean="0">
                <a:solidFill>
                  <a:srgbClr val="FFC000"/>
                </a:solidFill>
              </a:rPr>
              <a:t>f</a:t>
            </a:r>
            <a:r>
              <a:rPr lang="zh-CN" altLang="en-US" sz="2400" dirty="0" smtClean="0">
                <a:solidFill>
                  <a:srgbClr val="FFC000"/>
                </a:solidFill>
              </a:rPr>
              <a:t>的</a:t>
            </a:r>
            <a:r>
              <a:rPr lang="zh-CN" altLang="en-US" sz="2400" dirty="0" smtClean="0">
                <a:solidFill>
                  <a:schemeClr val="folHlink"/>
                </a:solidFill>
              </a:rPr>
              <a:t>局部变量</a:t>
            </a:r>
          </a:p>
          <a:p>
            <a:pPr eaLnBrk="1" hangingPunct="1">
              <a:lnSpc>
                <a:spcPct val="80000"/>
              </a:lnSpc>
              <a:buFont typeface="Wingdings" pitchFamily="2" charset="2"/>
              <a:buNone/>
              <a:defRPr/>
            </a:pPr>
            <a:r>
              <a:rPr lang="zh-CN" altLang="en-US" sz="2400" dirty="0" smtClean="0"/>
              <a:t>	</a:t>
            </a:r>
            <a:r>
              <a:rPr lang="en-US" altLang="zh-CN" sz="2400" dirty="0" smtClean="0"/>
              <a:t>y++; //OK</a:t>
            </a:r>
          </a:p>
          <a:p>
            <a:pPr eaLnBrk="1" hangingPunct="1">
              <a:lnSpc>
                <a:spcPct val="80000"/>
              </a:lnSpc>
              <a:buNone/>
              <a:defRPr/>
            </a:pPr>
            <a:r>
              <a:rPr lang="en-US" altLang="zh-CN" sz="2400" dirty="0"/>
              <a:t>	m</a:t>
            </a:r>
            <a:r>
              <a:rPr lang="en-US" altLang="zh-CN" sz="2400" dirty="0" smtClean="0"/>
              <a:t>++; //OK</a:t>
            </a:r>
          </a:p>
          <a:p>
            <a:pPr eaLnBrk="1" hangingPunct="1">
              <a:lnSpc>
                <a:spcPct val="80000"/>
              </a:lnSpc>
              <a:buFont typeface="Wingdings" pitchFamily="2" charset="2"/>
              <a:buNone/>
              <a:defRPr/>
            </a:pPr>
            <a:r>
              <a:rPr lang="en-US" altLang="zh-CN" sz="2400" dirty="0" smtClean="0"/>
              <a:t>	a++; //</a:t>
            </a:r>
            <a:r>
              <a:rPr lang="en-US" altLang="zh-CN" sz="2400" dirty="0" smtClean="0">
                <a:solidFill>
                  <a:schemeClr val="folHlink"/>
                </a:solidFill>
              </a:rPr>
              <a:t>Error</a:t>
            </a:r>
          </a:p>
          <a:p>
            <a:pPr eaLnBrk="1" hangingPunct="1">
              <a:lnSpc>
                <a:spcPct val="80000"/>
              </a:lnSpc>
              <a:buFont typeface="Wingdings" pitchFamily="2" charset="2"/>
              <a:buNone/>
              <a:defRPr/>
            </a:pPr>
            <a:r>
              <a:rPr lang="en-US" altLang="zh-CN" sz="2400" dirty="0" smtClean="0"/>
              <a:t>}</a:t>
            </a:r>
          </a:p>
          <a:p>
            <a:pPr eaLnBrk="1" hangingPunct="1">
              <a:lnSpc>
                <a:spcPct val="80000"/>
              </a:lnSpc>
              <a:buFont typeface="Wingdings" pitchFamily="2" charset="2"/>
              <a:buNone/>
              <a:defRPr/>
            </a:pPr>
            <a:r>
              <a:rPr lang="en-US" altLang="zh-CN" sz="2400" dirty="0" err="1" smtClean="0"/>
              <a:t>int</a:t>
            </a:r>
            <a:r>
              <a:rPr lang="en-US" altLang="zh-CN" sz="2400" dirty="0" smtClean="0"/>
              <a:t> main()</a:t>
            </a:r>
          </a:p>
          <a:p>
            <a:pPr eaLnBrk="1" hangingPunct="1">
              <a:lnSpc>
                <a:spcPct val="80000"/>
              </a:lnSpc>
              <a:buFont typeface="Wingdings" pitchFamily="2" charset="2"/>
              <a:buNone/>
              <a:defRPr/>
            </a:pPr>
            <a:r>
              <a:rPr lang="en-US" altLang="zh-CN" sz="2400" dirty="0" smtClean="0"/>
              <a:t>{	</a:t>
            </a:r>
            <a:r>
              <a:rPr lang="en-US" altLang="zh-CN" sz="2400" dirty="0" err="1" smtClean="0"/>
              <a:t>int</a:t>
            </a:r>
            <a:r>
              <a:rPr lang="en-US" altLang="zh-CN" sz="2400" dirty="0" smtClean="0"/>
              <a:t> </a:t>
            </a:r>
            <a:r>
              <a:rPr lang="en-US" altLang="zh-CN" sz="2400" dirty="0" smtClean="0">
                <a:solidFill>
                  <a:srgbClr val="FFC000"/>
                </a:solidFill>
              </a:rPr>
              <a:t>a</a:t>
            </a:r>
            <a:r>
              <a:rPr lang="en-US" altLang="zh-CN" sz="2400" dirty="0" smtClean="0"/>
              <a:t>=0; //</a:t>
            </a:r>
            <a:r>
              <a:rPr lang="en-US" altLang="zh-CN" sz="2400" dirty="0" smtClean="0">
                <a:solidFill>
                  <a:srgbClr val="FFC000"/>
                </a:solidFill>
              </a:rPr>
              <a:t>main</a:t>
            </a:r>
            <a:r>
              <a:rPr lang="zh-CN" altLang="en-US" sz="2400" dirty="0" smtClean="0">
                <a:solidFill>
                  <a:srgbClr val="FFC000"/>
                </a:solidFill>
              </a:rPr>
              <a:t>的</a:t>
            </a:r>
            <a:r>
              <a:rPr lang="zh-CN" altLang="en-US" sz="2400" dirty="0" smtClean="0">
                <a:solidFill>
                  <a:schemeClr val="folHlink"/>
                </a:solidFill>
              </a:rPr>
              <a:t>局部变量</a:t>
            </a:r>
          </a:p>
          <a:p>
            <a:pPr eaLnBrk="1" hangingPunct="1">
              <a:lnSpc>
                <a:spcPct val="80000"/>
              </a:lnSpc>
              <a:buFont typeface="Wingdings" pitchFamily="2" charset="2"/>
              <a:buNone/>
              <a:defRPr/>
            </a:pPr>
            <a:r>
              <a:rPr lang="en-US" altLang="zh-CN" sz="2400" dirty="0" smtClean="0"/>
              <a:t>	a++; //OK</a:t>
            </a:r>
          </a:p>
          <a:p>
            <a:pPr eaLnBrk="1" hangingPunct="1">
              <a:lnSpc>
                <a:spcPct val="80000"/>
              </a:lnSpc>
              <a:buNone/>
              <a:defRPr/>
            </a:pPr>
            <a:r>
              <a:rPr lang="zh-CN" altLang="en-US" sz="2400" dirty="0"/>
              <a:t>	</a:t>
            </a:r>
            <a:r>
              <a:rPr lang="en-US" altLang="zh-CN" sz="2400" dirty="0"/>
              <a:t>f(a); //OK</a:t>
            </a:r>
          </a:p>
          <a:p>
            <a:pPr eaLnBrk="1" hangingPunct="1">
              <a:lnSpc>
                <a:spcPct val="80000"/>
              </a:lnSpc>
              <a:buNone/>
              <a:defRPr/>
            </a:pPr>
            <a:r>
              <a:rPr lang="en-US" altLang="zh-CN" sz="2400" dirty="0"/>
              <a:t>	m++; //</a:t>
            </a:r>
            <a:r>
              <a:rPr lang="en-US" altLang="zh-CN" sz="2400" dirty="0">
                <a:solidFill>
                  <a:schemeClr val="folHlink"/>
                </a:solidFill>
              </a:rPr>
              <a:t>Error</a:t>
            </a:r>
            <a:endParaRPr lang="en-US" altLang="zh-CN" sz="2400" dirty="0" smtClean="0"/>
          </a:p>
          <a:p>
            <a:pPr eaLnBrk="1" hangingPunct="1">
              <a:lnSpc>
                <a:spcPct val="80000"/>
              </a:lnSpc>
              <a:buNone/>
              <a:defRPr/>
            </a:pPr>
            <a:r>
              <a:rPr lang="en-US" altLang="zh-CN" sz="2400" dirty="0"/>
              <a:t>	</a:t>
            </a:r>
            <a:r>
              <a:rPr lang="en-US" altLang="zh-CN" sz="2400" dirty="0" smtClean="0"/>
              <a:t>y</a:t>
            </a:r>
            <a:r>
              <a:rPr lang="en-US" altLang="zh-CN" sz="2400" dirty="0"/>
              <a:t>++; //</a:t>
            </a:r>
            <a:r>
              <a:rPr lang="en-US" altLang="zh-CN" sz="2400" dirty="0">
                <a:solidFill>
                  <a:schemeClr val="folHlink"/>
                </a:solidFill>
              </a:rPr>
              <a:t>Error</a:t>
            </a:r>
            <a:r>
              <a:rPr lang="en-US" altLang="zh-CN" sz="2400" dirty="0"/>
              <a:t> </a:t>
            </a:r>
            <a:endParaRPr lang="en-US" altLang="zh-CN" sz="2400" dirty="0" smtClean="0"/>
          </a:p>
          <a:p>
            <a:pPr eaLnBrk="1" hangingPunct="1">
              <a:lnSpc>
                <a:spcPct val="80000"/>
              </a:lnSpc>
              <a:buNone/>
              <a:defRPr/>
            </a:pPr>
            <a:r>
              <a:rPr lang="en-US" altLang="zh-CN" sz="2400" dirty="0" smtClean="0"/>
              <a:t>	while </a:t>
            </a:r>
            <a:r>
              <a:rPr lang="en-US" altLang="zh-CN" sz="2400" dirty="0"/>
              <a:t>(...)</a:t>
            </a:r>
          </a:p>
          <a:p>
            <a:pPr eaLnBrk="1" hangingPunct="1">
              <a:lnSpc>
                <a:spcPct val="80000"/>
              </a:lnSpc>
              <a:buNone/>
              <a:defRPr/>
            </a:pPr>
            <a:r>
              <a:rPr lang="en-US" altLang="zh-CN" sz="2400" dirty="0"/>
              <a:t>  </a:t>
            </a:r>
            <a:r>
              <a:rPr lang="en-US" altLang="zh-CN" sz="2400" dirty="0" smtClean="0"/>
              <a:t>	{</a:t>
            </a:r>
            <a:r>
              <a:rPr lang="en-US" altLang="zh-CN" sz="2400" dirty="0"/>
              <a:t>	</a:t>
            </a:r>
            <a:r>
              <a:rPr lang="en-US" altLang="zh-CN" sz="2400" dirty="0" err="1"/>
              <a:t>int</a:t>
            </a:r>
            <a:r>
              <a:rPr lang="en-US" altLang="zh-CN" sz="2400" dirty="0"/>
              <a:t> </a:t>
            </a:r>
            <a:r>
              <a:rPr lang="en-US" altLang="zh-CN" sz="2400" dirty="0">
                <a:solidFill>
                  <a:srgbClr val="FFC000"/>
                </a:solidFill>
              </a:rPr>
              <a:t>z</a:t>
            </a:r>
            <a:r>
              <a:rPr lang="zh-CN" altLang="en-US" sz="2400" dirty="0"/>
              <a:t>；</a:t>
            </a:r>
            <a:r>
              <a:rPr lang="en-US" altLang="zh-CN" sz="2400" dirty="0" smtClean="0"/>
              <a:t>//</a:t>
            </a:r>
            <a:r>
              <a:rPr lang="en-US" altLang="zh-CN" sz="2400" dirty="0" smtClean="0">
                <a:solidFill>
                  <a:srgbClr val="FFC000"/>
                </a:solidFill>
              </a:rPr>
              <a:t>while</a:t>
            </a:r>
            <a:r>
              <a:rPr lang="zh-CN" altLang="en-US" sz="2400" dirty="0" smtClean="0">
                <a:solidFill>
                  <a:srgbClr val="FFC000"/>
                </a:solidFill>
              </a:rPr>
              <a:t>的局部变量</a:t>
            </a:r>
            <a:endParaRPr lang="zh-CN" altLang="en-US" sz="2400" dirty="0">
              <a:solidFill>
                <a:srgbClr val="FFC000"/>
              </a:solidFill>
            </a:endParaRPr>
          </a:p>
          <a:p>
            <a:pPr eaLnBrk="1" hangingPunct="1">
              <a:lnSpc>
                <a:spcPct val="80000"/>
              </a:lnSpc>
              <a:buNone/>
              <a:defRPr/>
            </a:pPr>
            <a:r>
              <a:rPr lang="zh-CN" altLang="en-US" sz="2400" dirty="0"/>
              <a:t>		</a:t>
            </a:r>
            <a:r>
              <a:rPr lang="en-US" altLang="zh-CN" sz="2400" dirty="0"/>
              <a:t>... z ...  //OK</a:t>
            </a:r>
          </a:p>
          <a:p>
            <a:pPr eaLnBrk="1" hangingPunct="1">
              <a:lnSpc>
                <a:spcPct val="80000"/>
              </a:lnSpc>
              <a:buNone/>
              <a:defRPr/>
            </a:pPr>
            <a:r>
              <a:rPr lang="en-US" altLang="zh-CN" sz="2400" dirty="0"/>
              <a:t>		... </a:t>
            </a:r>
            <a:r>
              <a:rPr lang="en-US" altLang="zh-CN" sz="2400" dirty="0" smtClean="0"/>
              <a:t>a </a:t>
            </a:r>
            <a:r>
              <a:rPr lang="en-US" altLang="zh-CN" sz="2400" dirty="0"/>
              <a:t>...  //OK</a:t>
            </a:r>
            <a:r>
              <a:rPr lang="zh-CN" altLang="en-US" sz="2400" dirty="0"/>
              <a:t>，可以使用外层的局部变量</a:t>
            </a:r>
          </a:p>
          <a:p>
            <a:pPr eaLnBrk="1" hangingPunct="1">
              <a:lnSpc>
                <a:spcPct val="80000"/>
              </a:lnSpc>
              <a:buNone/>
              <a:defRPr/>
            </a:pPr>
            <a:r>
              <a:rPr lang="zh-CN" altLang="en-US" sz="2400" dirty="0"/>
              <a:t>  </a:t>
            </a:r>
            <a:r>
              <a:rPr lang="en-US" altLang="zh-CN" sz="2400" dirty="0" smtClean="0"/>
              <a:t>	}</a:t>
            </a:r>
            <a:endParaRPr lang="en-US" altLang="zh-CN" sz="2400" dirty="0"/>
          </a:p>
          <a:p>
            <a:pPr eaLnBrk="1" hangingPunct="1">
              <a:lnSpc>
                <a:spcPct val="80000"/>
              </a:lnSpc>
              <a:buNone/>
              <a:defRPr/>
            </a:pPr>
            <a:r>
              <a:rPr lang="en-US" altLang="zh-CN" sz="2400" dirty="0"/>
              <a:t>	... z ... //</a:t>
            </a:r>
            <a:r>
              <a:rPr lang="en-US" altLang="zh-CN" sz="2400" dirty="0">
                <a:solidFill>
                  <a:srgbClr val="FFC000"/>
                </a:solidFill>
              </a:rPr>
              <a:t>Error</a:t>
            </a:r>
            <a:r>
              <a:rPr lang="zh-CN" altLang="en-US" sz="2400" dirty="0"/>
              <a:t>，</a:t>
            </a:r>
            <a:r>
              <a:rPr lang="en-US" altLang="zh-CN" sz="2400" dirty="0"/>
              <a:t>z</a:t>
            </a:r>
            <a:r>
              <a:rPr lang="zh-CN" altLang="en-US" sz="2400" dirty="0"/>
              <a:t>是</a:t>
            </a:r>
            <a:r>
              <a:rPr lang="en-US" altLang="zh-CN" sz="2400" dirty="0"/>
              <a:t>while</a:t>
            </a:r>
            <a:r>
              <a:rPr lang="zh-CN" altLang="en-US" sz="2400" dirty="0"/>
              <a:t>语句的局部变量</a:t>
            </a:r>
          </a:p>
          <a:p>
            <a:pPr eaLnBrk="1" hangingPunct="1">
              <a:lnSpc>
                <a:spcPct val="80000"/>
              </a:lnSpc>
              <a:buNone/>
              <a:defRPr/>
            </a:pPr>
            <a:r>
              <a:rPr lang="en-US" altLang="zh-CN" sz="2400" dirty="0"/>
              <a:t>	</a:t>
            </a:r>
            <a:r>
              <a:rPr lang="en-US" altLang="zh-CN" sz="2400" dirty="0" smtClean="0"/>
              <a:t>return 0;</a:t>
            </a:r>
          </a:p>
          <a:p>
            <a:pPr eaLnBrk="1" hangingPunct="1">
              <a:lnSpc>
                <a:spcPct val="80000"/>
              </a:lnSpc>
              <a:buFont typeface="Wingdings" pitchFamily="2" charset="2"/>
              <a:buNone/>
              <a:defRPr/>
            </a:pPr>
            <a:r>
              <a:rPr lang="en-US" altLang="zh-CN" sz="2400" dirty="0" smtClean="0"/>
              <a:t>}</a:t>
            </a:r>
          </a:p>
        </p:txBody>
      </p:sp>
    </p:spTree>
    <p:extLst>
      <p:ext uri="{BB962C8B-B14F-4D97-AF65-F5344CB8AC3E}">
        <p14:creationId xmlns:p14="http://schemas.microsoft.com/office/powerpoint/2010/main" val="16726948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1" name="Rectangle 3"/>
          <p:cNvSpPr>
            <a:spLocks noGrp="1" noChangeArrowheads="1"/>
          </p:cNvSpPr>
          <p:nvPr>
            <p:ph type="body" idx="1"/>
          </p:nvPr>
        </p:nvSpPr>
        <p:spPr>
          <a:xfrm>
            <a:off x="179388" y="1484313"/>
            <a:ext cx="8856662" cy="5184775"/>
          </a:xfrm>
        </p:spPr>
        <p:txBody>
          <a:bodyPr>
            <a:normAutofit fontScale="92500" lnSpcReduction="20000"/>
          </a:bodyPr>
          <a:lstStyle/>
          <a:p>
            <a:pPr eaLnBrk="1" hangingPunct="1">
              <a:lnSpc>
                <a:spcPct val="120000"/>
              </a:lnSpc>
              <a:defRPr/>
            </a:pPr>
            <a:r>
              <a:rPr lang="zh-CN" altLang="en-US" dirty="0"/>
              <a:t>全局变量可以在所有函数中使用，用于信息共享！</a:t>
            </a:r>
            <a:endParaRPr lang="en-US" altLang="zh-CN" dirty="0" smtClean="0"/>
          </a:p>
          <a:p>
            <a:pPr eaLnBrk="1" hangingPunct="1">
              <a:lnSpc>
                <a:spcPct val="80000"/>
              </a:lnSpc>
              <a:buNone/>
              <a:defRPr/>
            </a:pPr>
            <a:endParaRPr lang="en-US" altLang="zh-CN" dirty="0" smtClean="0"/>
          </a:p>
          <a:p>
            <a:pPr marL="457200" lvl="1" indent="0" eaLnBrk="1" hangingPunct="1">
              <a:lnSpc>
                <a:spcPct val="80000"/>
              </a:lnSpc>
              <a:buNone/>
              <a:defRPr/>
            </a:pPr>
            <a:r>
              <a:rPr lang="en-US" altLang="zh-CN" dirty="0" err="1" smtClean="0"/>
              <a:t>int</a:t>
            </a:r>
            <a:r>
              <a:rPr lang="en-US" altLang="zh-CN" dirty="0" smtClean="0"/>
              <a:t> </a:t>
            </a:r>
            <a:r>
              <a:rPr lang="en-US" altLang="zh-CN" dirty="0">
                <a:solidFill>
                  <a:srgbClr val="FFC000"/>
                </a:solidFill>
              </a:rPr>
              <a:t>x</a:t>
            </a:r>
            <a:r>
              <a:rPr lang="en-US" altLang="zh-CN" dirty="0"/>
              <a:t>=0;  //</a:t>
            </a:r>
            <a:r>
              <a:rPr lang="zh-CN" altLang="en-US" dirty="0">
                <a:solidFill>
                  <a:schemeClr val="folHlink"/>
                </a:solidFill>
              </a:rPr>
              <a:t>全局变量</a:t>
            </a:r>
          </a:p>
          <a:p>
            <a:pPr marL="457200" lvl="1" indent="0" eaLnBrk="1" hangingPunct="1">
              <a:lnSpc>
                <a:spcPct val="80000"/>
              </a:lnSpc>
              <a:buNone/>
              <a:defRPr/>
            </a:pPr>
            <a:r>
              <a:rPr lang="en-US" altLang="zh-CN" dirty="0"/>
              <a:t>void f</a:t>
            </a:r>
            <a:r>
              <a:rPr lang="en-US" altLang="zh-CN" dirty="0" smtClean="0"/>
              <a:t>()</a:t>
            </a:r>
            <a:endParaRPr lang="en-US" altLang="zh-CN" dirty="0"/>
          </a:p>
          <a:p>
            <a:pPr marL="457200" lvl="1" indent="0" eaLnBrk="1" hangingPunct="1">
              <a:lnSpc>
                <a:spcPct val="80000"/>
              </a:lnSpc>
              <a:buNone/>
              <a:defRPr/>
            </a:pPr>
            <a:r>
              <a:rPr lang="en-US" altLang="zh-CN" dirty="0"/>
              <a:t>{	</a:t>
            </a:r>
            <a:r>
              <a:rPr lang="en-US" altLang="zh-CN" dirty="0" smtClean="0"/>
              <a:t>......</a:t>
            </a:r>
            <a:endParaRPr lang="zh-CN" altLang="en-US" dirty="0">
              <a:solidFill>
                <a:schemeClr val="folHlink"/>
              </a:solidFill>
            </a:endParaRPr>
          </a:p>
          <a:p>
            <a:pPr marL="457200" lvl="1" indent="0" eaLnBrk="1" hangingPunct="1">
              <a:lnSpc>
                <a:spcPct val="80000"/>
              </a:lnSpc>
              <a:buNone/>
              <a:defRPr/>
            </a:pPr>
            <a:r>
              <a:rPr lang="zh-CN" altLang="en-US" dirty="0"/>
              <a:t>	</a:t>
            </a:r>
            <a:r>
              <a:rPr lang="en-US" altLang="zh-CN" dirty="0">
                <a:solidFill>
                  <a:srgbClr val="FFC000"/>
                </a:solidFill>
              </a:rPr>
              <a:t>x++;</a:t>
            </a:r>
            <a:r>
              <a:rPr lang="en-US" altLang="zh-CN" dirty="0"/>
              <a:t> //</a:t>
            </a:r>
            <a:r>
              <a:rPr lang="en-US" altLang="zh-CN" dirty="0" smtClean="0"/>
              <a:t>OK, x == </a:t>
            </a:r>
            <a:r>
              <a:rPr lang="en-US" altLang="zh-CN" dirty="0" smtClean="0">
                <a:solidFill>
                  <a:srgbClr val="FFC000"/>
                </a:solidFill>
              </a:rPr>
              <a:t>1</a:t>
            </a:r>
          </a:p>
          <a:p>
            <a:pPr marL="457200" lvl="1" indent="0" eaLnBrk="1" hangingPunct="1">
              <a:lnSpc>
                <a:spcPct val="80000"/>
              </a:lnSpc>
              <a:buNone/>
              <a:defRPr/>
            </a:pPr>
            <a:r>
              <a:rPr lang="zh-CN" altLang="en-US" dirty="0"/>
              <a:t>	</a:t>
            </a:r>
            <a:r>
              <a:rPr lang="en-US" altLang="zh-CN" dirty="0" smtClean="0"/>
              <a:t>......</a:t>
            </a:r>
            <a:endParaRPr lang="en-US" altLang="zh-CN" dirty="0"/>
          </a:p>
          <a:p>
            <a:pPr marL="457200" lvl="1" indent="0" eaLnBrk="1" hangingPunct="1">
              <a:lnSpc>
                <a:spcPct val="80000"/>
              </a:lnSpc>
              <a:buNone/>
              <a:defRPr/>
            </a:pPr>
            <a:r>
              <a:rPr lang="en-US" altLang="zh-CN" dirty="0"/>
              <a:t>}</a:t>
            </a:r>
          </a:p>
          <a:p>
            <a:pPr marL="457200" lvl="1" indent="0" eaLnBrk="1" hangingPunct="1">
              <a:lnSpc>
                <a:spcPct val="80000"/>
              </a:lnSpc>
              <a:buNone/>
              <a:defRPr/>
            </a:pPr>
            <a:r>
              <a:rPr lang="en-US" altLang="zh-CN" dirty="0" err="1"/>
              <a:t>int</a:t>
            </a:r>
            <a:r>
              <a:rPr lang="en-US" altLang="zh-CN" dirty="0"/>
              <a:t> main()</a:t>
            </a:r>
          </a:p>
          <a:p>
            <a:pPr marL="457200" lvl="1" indent="0" eaLnBrk="1" hangingPunct="1">
              <a:lnSpc>
                <a:spcPct val="80000"/>
              </a:lnSpc>
              <a:buNone/>
              <a:defRPr/>
            </a:pPr>
            <a:r>
              <a:rPr lang="en-US" altLang="zh-CN" dirty="0"/>
              <a:t>{	</a:t>
            </a:r>
            <a:r>
              <a:rPr lang="en-US" altLang="zh-CN" dirty="0" smtClean="0"/>
              <a:t>......</a:t>
            </a:r>
          </a:p>
          <a:p>
            <a:pPr marL="457200" lvl="1" indent="0" eaLnBrk="1" hangingPunct="1">
              <a:lnSpc>
                <a:spcPct val="80000"/>
              </a:lnSpc>
              <a:buNone/>
              <a:defRPr/>
            </a:pPr>
            <a:r>
              <a:rPr lang="zh-CN" altLang="en-US" dirty="0"/>
              <a:t>	</a:t>
            </a:r>
            <a:r>
              <a:rPr lang="en-US" altLang="zh-CN" dirty="0" smtClean="0"/>
              <a:t>f();</a:t>
            </a:r>
          </a:p>
          <a:p>
            <a:pPr marL="457200" lvl="1" indent="0" eaLnBrk="1" hangingPunct="1">
              <a:lnSpc>
                <a:spcPct val="80000"/>
              </a:lnSpc>
              <a:buNone/>
              <a:defRPr/>
            </a:pPr>
            <a:r>
              <a:rPr lang="zh-CN" altLang="en-US" dirty="0"/>
              <a:t>	</a:t>
            </a:r>
            <a:r>
              <a:rPr lang="en-US" altLang="zh-CN" dirty="0" smtClean="0">
                <a:solidFill>
                  <a:srgbClr val="FFC000"/>
                </a:solidFill>
              </a:rPr>
              <a:t>x</a:t>
            </a:r>
            <a:r>
              <a:rPr lang="en-US" altLang="zh-CN" dirty="0">
                <a:solidFill>
                  <a:srgbClr val="FFC000"/>
                </a:solidFill>
              </a:rPr>
              <a:t>++;</a:t>
            </a:r>
            <a:r>
              <a:rPr lang="en-US" altLang="zh-CN" dirty="0"/>
              <a:t> //</a:t>
            </a:r>
            <a:r>
              <a:rPr lang="en-US" altLang="zh-CN" dirty="0" smtClean="0"/>
              <a:t>OK, x == </a:t>
            </a:r>
            <a:r>
              <a:rPr lang="en-US" altLang="zh-CN" dirty="0" smtClean="0">
                <a:solidFill>
                  <a:srgbClr val="FFC000"/>
                </a:solidFill>
              </a:rPr>
              <a:t>2</a:t>
            </a:r>
          </a:p>
          <a:p>
            <a:pPr marL="457200" lvl="1" indent="0" eaLnBrk="1" hangingPunct="1">
              <a:lnSpc>
                <a:spcPct val="80000"/>
              </a:lnSpc>
              <a:buNone/>
              <a:defRPr/>
            </a:pPr>
            <a:r>
              <a:rPr lang="zh-CN" altLang="en-US" dirty="0"/>
              <a:t>	</a:t>
            </a:r>
            <a:r>
              <a:rPr lang="en-US" altLang="zh-CN" dirty="0" smtClean="0"/>
              <a:t>......</a:t>
            </a:r>
            <a:endParaRPr lang="en-US" altLang="zh-CN" dirty="0"/>
          </a:p>
          <a:p>
            <a:pPr marL="457200" lvl="1" indent="0" eaLnBrk="1" hangingPunct="1">
              <a:lnSpc>
                <a:spcPct val="80000"/>
              </a:lnSpc>
              <a:buNone/>
              <a:defRPr/>
            </a:pPr>
            <a:r>
              <a:rPr lang="en-US" altLang="zh-CN" dirty="0"/>
              <a:t>	return 0;</a:t>
            </a:r>
          </a:p>
          <a:p>
            <a:pPr marL="457200" lvl="1" indent="0" eaLnBrk="1" hangingPunct="1">
              <a:lnSpc>
                <a:spcPct val="80000"/>
              </a:lnSpc>
              <a:buNone/>
              <a:defRPr/>
            </a:pPr>
            <a:r>
              <a:rPr lang="en-US" altLang="zh-CN" dirty="0"/>
              <a:t>}</a:t>
            </a:r>
          </a:p>
          <a:p>
            <a:pPr marL="0" indent="0">
              <a:buNone/>
              <a:defRPr/>
            </a:pPr>
            <a:endParaRPr lang="en-US" altLang="zh-CN" dirty="0" smtClean="0"/>
          </a:p>
          <a:p>
            <a:pPr eaLnBrk="1" hangingPunct="1">
              <a:defRPr/>
            </a:pPr>
            <a:endParaRPr lang="zh-CN" altLang="en-US" dirty="0" smtClean="0"/>
          </a:p>
        </p:txBody>
      </p:sp>
      <p:sp>
        <p:nvSpPr>
          <p:cNvPr id="3" name="Rectangle 2"/>
          <p:cNvSpPr>
            <a:spLocks noGrp="1" noChangeArrowheads="1"/>
          </p:cNvSpPr>
          <p:nvPr>
            <p:ph type="title"/>
          </p:nvPr>
        </p:nvSpPr>
        <p:spPr>
          <a:xfrm>
            <a:off x="468313" y="128935"/>
            <a:ext cx="8229600" cy="1139825"/>
          </a:xfrm>
        </p:spPr>
        <p:txBody>
          <a:bodyPr/>
          <a:lstStyle/>
          <a:p>
            <a:pPr eaLnBrk="1" hangingPunct="1">
              <a:defRPr/>
            </a:pPr>
            <a:r>
              <a:rPr lang="zh-CN" altLang="en-US" dirty="0" smtClean="0"/>
              <a:t>全局变量</a:t>
            </a:r>
            <a:r>
              <a:rPr lang="en-US" altLang="zh-CN" sz="3600" dirty="0" smtClean="0"/>
              <a:t>--</a:t>
            </a:r>
            <a:r>
              <a:rPr lang="zh-CN" altLang="en-US" sz="3600" dirty="0" smtClean="0"/>
              <a:t>信息共享</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1" name="Rectangle 3"/>
          <p:cNvSpPr>
            <a:spLocks noGrp="1" noChangeArrowheads="1"/>
          </p:cNvSpPr>
          <p:nvPr>
            <p:ph type="body" idx="1"/>
          </p:nvPr>
        </p:nvSpPr>
        <p:spPr>
          <a:xfrm>
            <a:off x="179388" y="1484313"/>
            <a:ext cx="8856662" cy="5184775"/>
          </a:xfrm>
        </p:spPr>
        <p:txBody>
          <a:bodyPr>
            <a:normAutofit fontScale="92500" lnSpcReduction="10000"/>
          </a:bodyPr>
          <a:lstStyle/>
          <a:p>
            <a:pPr eaLnBrk="1" hangingPunct="1">
              <a:lnSpc>
                <a:spcPct val="120000"/>
              </a:lnSpc>
              <a:defRPr/>
            </a:pPr>
            <a:r>
              <a:rPr lang="zh-CN" altLang="en-US" dirty="0" smtClean="0"/>
              <a:t>全局变量可以定义在函数外的任何地方。</a:t>
            </a:r>
            <a:endParaRPr lang="en-US" altLang="zh-CN" dirty="0" smtClean="0"/>
          </a:p>
          <a:p>
            <a:pPr eaLnBrk="1" hangingPunct="1">
              <a:lnSpc>
                <a:spcPct val="120000"/>
              </a:lnSpc>
              <a:defRPr/>
            </a:pPr>
            <a:r>
              <a:rPr lang="zh-CN" altLang="en-US" dirty="0" smtClean="0"/>
              <a:t>如果在使用一个全局变量时未见到它的</a:t>
            </a:r>
            <a:r>
              <a:rPr lang="zh-CN" altLang="en-US" dirty="0"/>
              <a:t>定义（定义在</a:t>
            </a:r>
            <a:r>
              <a:rPr lang="en-US" altLang="zh-CN" dirty="0"/>
              <a:t>C++</a:t>
            </a:r>
            <a:r>
              <a:rPr lang="zh-CN" altLang="en-US" dirty="0"/>
              <a:t>的标准库、在本源</a:t>
            </a:r>
            <a:r>
              <a:rPr lang="zh-CN" altLang="en-US"/>
              <a:t>文件</a:t>
            </a:r>
            <a:r>
              <a:rPr lang="zh-CN" altLang="en-US" smtClean="0"/>
              <a:t>中使用点</a:t>
            </a:r>
            <a:r>
              <a:rPr lang="zh-CN" altLang="en-US" dirty="0"/>
              <a:t>之后或在其它源文件中），</a:t>
            </a:r>
            <a:r>
              <a:rPr lang="zh-CN" altLang="en-US" dirty="0" smtClean="0"/>
              <a:t>则在使用前需要对该全局变量进行声明，格式为：</a:t>
            </a:r>
            <a:endParaRPr lang="en-US" altLang="zh-CN" dirty="0" smtClean="0"/>
          </a:p>
          <a:p>
            <a:pPr marL="457200" lvl="1" indent="0" eaLnBrk="1" hangingPunct="1">
              <a:lnSpc>
                <a:spcPct val="120000"/>
              </a:lnSpc>
              <a:buFontTx/>
              <a:buNone/>
              <a:defRPr/>
            </a:pPr>
            <a:r>
              <a:rPr lang="en-US" altLang="zh-CN" dirty="0" smtClean="0"/>
              <a:t>  </a:t>
            </a:r>
            <a:r>
              <a:rPr lang="en-US" altLang="zh-CN" b="1" dirty="0" smtClean="0">
                <a:solidFill>
                  <a:srgbClr val="FFC000"/>
                </a:solidFill>
              </a:rPr>
              <a:t> extern </a:t>
            </a:r>
            <a:r>
              <a:rPr lang="en-US" altLang="zh-CN" dirty="0"/>
              <a:t>&lt;</a:t>
            </a:r>
            <a:r>
              <a:rPr lang="zh-CN" altLang="en-US" dirty="0"/>
              <a:t>类型名</a:t>
            </a:r>
            <a:r>
              <a:rPr lang="en-US" altLang="zh-CN" dirty="0"/>
              <a:t>&gt; &lt;</a:t>
            </a:r>
            <a:r>
              <a:rPr lang="zh-CN" altLang="en-US" dirty="0"/>
              <a:t>变量名</a:t>
            </a:r>
            <a:r>
              <a:rPr lang="en-US" altLang="zh-CN" dirty="0"/>
              <a:t>&gt;</a:t>
            </a:r>
            <a:r>
              <a:rPr lang="en-US" altLang="zh-CN" b="1" dirty="0">
                <a:solidFill>
                  <a:srgbClr val="FFC000"/>
                </a:solidFill>
              </a:rPr>
              <a:t>;</a:t>
            </a:r>
          </a:p>
          <a:p>
            <a:pPr>
              <a:defRPr/>
            </a:pPr>
            <a:r>
              <a:rPr lang="zh-CN" altLang="en-US" dirty="0" smtClean="0"/>
              <a:t>变量定义也属于一种声明，称为</a:t>
            </a:r>
            <a:r>
              <a:rPr lang="zh-CN" altLang="en-US" dirty="0">
                <a:solidFill>
                  <a:schemeClr val="folHlink"/>
                </a:solidFill>
              </a:rPr>
              <a:t>定义性</a:t>
            </a:r>
            <a:r>
              <a:rPr lang="zh-CN" altLang="en-US" dirty="0" smtClean="0">
                <a:solidFill>
                  <a:schemeClr val="folHlink"/>
                </a:solidFill>
              </a:rPr>
              <a:t>声明</a:t>
            </a:r>
            <a:r>
              <a:rPr lang="zh-CN" altLang="en-US" dirty="0" smtClean="0"/>
              <a:t>，今后，</a:t>
            </a:r>
            <a:endParaRPr lang="zh-CN" altLang="en-US" dirty="0"/>
          </a:p>
          <a:p>
            <a:pPr lvl="1">
              <a:defRPr/>
            </a:pPr>
            <a:r>
              <a:rPr lang="zh-CN" altLang="en-US" dirty="0"/>
              <a:t>把定义性声明称为</a:t>
            </a:r>
            <a:r>
              <a:rPr lang="zh-CN" altLang="en-US" dirty="0" smtClean="0"/>
              <a:t>定义</a:t>
            </a:r>
            <a:r>
              <a:rPr lang="zh-CN" altLang="en-US" dirty="0"/>
              <a:t>。</a:t>
            </a:r>
          </a:p>
          <a:p>
            <a:pPr lvl="1">
              <a:defRPr/>
            </a:pPr>
            <a:r>
              <a:rPr lang="zh-CN" altLang="en-US" dirty="0"/>
              <a:t>把非定义性声明称为声明。</a:t>
            </a:r>
          </a:p>
          <a:p>
            <a:pPr>
              <a:defRPr/>
            </a:pPr>
            <a:endParaRPr lang="en-US" altLang="zh-CN" dirty="0" smtClean="0"/>
          </a:p>
          <a:p>
            <a:pPr eaLnBrk="1" hangingPunct="1">
              <a:defRPr/>
            </a:pPr>
            <a:endParaRPr lang="zh-CN" altLang="en-US" dirty="0" smtClean="0"/>
          </a:p>
        </p:txBody>
      </p:sp>
      <p:sp>
        <p:nvSpPr>
          <p:cNvPr id="3" name="Rectangle 2"/>
          <p:cNvSpPr>
            <a:spLocks noGrp="1" noChangeArrowheads="1"/>
          </p:cNvSpPr>
          <p:nvPr>
            <p:ph type="title"/>
          </p:nvPr>
        </p:nvSpPr>
        <p:spPr>
          <a:xfrm>
            <a:off x="468313" y="56927"/>
            <a:ext cx="8229600" cy="1139825"/>
          </a:xfrm>
        </p:spPr>
        <p:txBody>
          <a:bodyPr/>
          <a:lstStyle/>
          <a:p>
            <a:pPr eaLnBrk="1" hangingPunct="1">
              <a:defRPr/>
            </a:pPr>
            <a:r>
              <a:rPr lang="zh-CN" altLang="en-US" dirty="0" smtClean="0"/>
              <a:t>全局变量</a:t>
            </a:r>
            <a:r>
              <a:rPr lang="zh-CN" altLang="en-US" dirty="0"/>
              <a:t>的</a:t>
            </a:r>
            <a:r>
              <a:rPr lang="zh-CN" altLang="en-US" dirty="0" smtClean="0"/>
              <a:t>声明 </a:t>
            </a:r>
          </a:p>
        </p:txBody>
      </p:sp>
    </p:spTree>
    <p:extLst>
      <p:ext uri="{BB962C8B-B14F-4D97-AF65-F5344CB8AC3E}">
        <p14:creationId xmlns:p14="http://schemas.microsoft.com/office/powerpoint/2010/main" val="15641621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288" y="620688"/>
            <a:ext cx="7993136" cy="5832648"/>
          </a:xfrm>
        </p:spPr>
        <p:txBody>
          <a:bodyPr>
            <a:normAutofit fontScale="92500" lnSpcReduction="10000"/>
          </a:bodyPr>
          <a:lstStyle/>
          <a:p>
            <a:pPr marL="0" indent="0">
              <a:buNone/>
              <a:defRPr/>
            </a:pPr>
            <a:r>
              <a:rPr lang="en-US" altLang="zh-CN" dirty="0" err="1" smtClean="0"/>
              <a:t>int</a:t>
            </a:r>
            <a:r>
              <a:rPr lang="en-US" altLang="zh-CN" dirty="0" smtClean="0"/>
              <a:t> </a:t>
            </a:r>
            <a:r>
              <a:rPr lang="en-US" altLang="zh-CN" dirty="0"/>
              <a:t>x=0; </a:t>
            </a:r>
            <a:r>
              <a:rPr lang="en-US" altLang="zh-CN" dirty="0" smtClean="0"/>
              <a:t>//x</a:t>
            </a:r>
            <a:r>
              <a:rPr lang="zh-CN" altLang="en-US" dirty="0" smtClean="0"/>
              <a:t>的</a:t>
            </a:r>
            <a:r>
              <a:rPr lang="zh-CN" altLang="en-US" dirty="0" smtClean="0">
                <a:solidFill>
                  <a:srgbClr val="FFC000"/>
                </a:solidFill>
              </a:rPr>
              <a:t>定义</a:t>
            </a:r>
            <a:endParaRPr lang="zh-CN" altLang="en-US" dirty="0">
              <a:solidFill>
                <a:srgbClr val="FFC000"/>
              </a:solidFill>
            </a:endParaRPr>
          </a:p>
          <a:p>
            <a:pPr marL="0" indent="0">
              <a:buFont typeface="Wingdings" pitchFamily="2" charset="2"/>
              <a:buNone/>
              <a:defRPr/>
            </a:pPr>
            <a:r>
              <a:rPr lang="en-US" altLang="zh-CN" dirty="0" smtClean="0"/>
              <a:t>void </a:t>
            </a:r>
            <a:r>
              <a:rPr lang="en-US" altLang="zh-CN" dirty="0"/>
              <a:t>f()</a:t>
            </a:r>
          </a:p>
          <a:p>
            <a:pPr marL="0" indent="0">
              <a:buFont typeface="Wingdings" pitchFamily="2" charset="2"/>
              <a:buNone/>
              <a:defRPr/>
            </a:pPr>
            <a:r>
              <a:rPr lang="en-US" altLang="zh-CN" dirty="0" smtClean="0"/>
              <a:t>{  </a:t>
            </a:r>
            <a:r>
              <a:rPr lang="en-US" altLang="zh-CN" dirty="0"/>
              <a:t>... x ... //</a:t>
            </a:r>
            <a:r>
              <a:rPr lang="zh-CN" altLang="en-US" dirty="0" smtClean="0">
                <a:solidFill>
                  <a:srgbClr val="FFC000"/>
                </a:solidFill>
              </a:rPr>
              <a:t>访问</a:t>
            </a:r>
            <a:r>
              <a:rPr lang="en-US" altLang="zh-CN" dirty="0" smtClean="0">
                <a:solidFill>
                  <a:srgbClr val="FFC000"/>
                </a:solidFill>
              </a:rPr>
              <a:t>x</a:t>
            </a:r>
            <a:endParaRPr lang="en-US" altLang="zh-CN" dirty="0">
              <a:solidFill>
                <a:srgbClr val="FFC000"/>
              </a:solidFill>
            </a:endParaRPr>
          </a:p>
          <a:p>
            <a:pPr marL="0" indent="0">
              <a:buFont typeface="Wingdings" pitchFamily="2" charset="2"/>
              <a:buNone/>
              <a:defRPr/>
            </a:pPr>
            <a:r>
              <a:rPr lang="en-US" altLang="zh-CN" dirty="0"/>
              <a:t>    extern </a:t>
            </a:r>
            <a:r>
              <a:rPr lang="en-US" altLang="zh-CN" dirty="0" err="1"/>
              <a:t>int</a:t>
            </a:r>
            <a:r>
              <a:rPr lang="en-US" altLang="zh-CN" dirty="0"/>
              <a:t> </a:t>
            </a:r>
            <a:r>
              <a:rPr lang="en-US" altLang="zh-CN" dirty="0" smtClean="0"/>
              <a:t>y; //y</a:t>
            </a:r>
            <a:r>
              <a:rPr lang="zh-CN" altLang="en-US" dirty="0" smtClean="0"/>
              <a:t>的</a:t>
            </a:r>
            <a:r>
              <a:rPr lang="zh-CN" altLang="en-US" dirty="0" smtClean="0">
                <a:solidFill>
                  <a:srgbClr val="FFC000"/>
                </a:solidFill>
              </a:rPr>
              <a:t>声明</a:t>
            </a:r>
            <a:endParaRPr lang="en-US" altLang="zh-CN" dirty="0">
              <a:solidFill>
                <a:srgbClr val="FFC000"/>
              </a:solidFill>
            </a:endParaRPr>
          </a:p>
          <a:p>
            <a:pPr marL="0" indent="0">
              <a:buFont typeface="Wingdings" pitchFamily="2" charset="2"/>
              <a:buNone/>
              <a:defRPr/>
            </a:pPr>
            <a:r>
              <a:rPr lang="zh-CN" altLang="en-US" dirty="0" smtClean="0"/>
              <a:t>    </a:t>
            </a:r>
            <a:r>
              <a:rPr lang="en-US" altLang="zh-CN" dirty="0" smtClean="0"/>
              <a:t>... y ... //</a:t>
            </a:r>
            <a:r>
              <a:rPr lang="zh-CN" altLang="en-US" dirty="0" smtClean="0">
                <a:solidFill>
                  <a:srgbClr val="FFC000"/>
                </a:solidFill>
              </a:rPr>
              <a:t>访问</a:t>
            </a:r>
            <a:r>
              <a:rPr lang="en-US" altLang="zh-CN" dirty="0" smtClean="0">
                <a:solidFill>
                  <a:srgbClr val="FFC000"/>
                </a:solidFill>
              </a:rPr>
              <a:t>y</a:t>
            </a:r>
          </a:p>
          <a:p>
            <a:pPr marL="0" indent="0">
              <a:buFont typeface="Wingdings" pitchFamily="2" charset="2"/>
              <a:buNone/>
              <a:defRPr/>
            </a:pPr>
            <a:r>
              <a:rPr lang="en-US" altLang="zh-CN" dirty="0" smtClean="0"/>
              <a:t>}</a:t>
            </a:r>
          </a:p>
          <a:p>
            <a:pPr marL="0" indent="0">
              <a:buNone/>
              <a:defRPr/>
            </a:pPr>
            <a:r>
              <a:rPr lang="en-US" altLang="zh-CN" dirty="0" err="1" smtClean="0"/>
              <a:t>int</a:t>
            </a:r>
            <a:r>
              <a:rPr lang="en-US" altLang="zh-CN" dirty="0" smtClean="0"/>
              <a:t> y=0;</a:t>
            </a:r>
            <a:r>
              <a:rPr lang="en-US" altLang="zh-CN" dirty="0"/>
              <a:t> </a:t>
            </a:r>
            <a:r>
              <a:rPr lang="en-US" altLang="zh-CN" dirty="0" smtClean="0"/>
              <a:t>//y</a:t>
            </a:r>
            <a:r>
              <a:rPr lang="zh-CN" altLang="en-US" dirty="0" smtClean="0"/>
              <a:t>的</a:t>
            </a:r>
            <a:r>
              <a:rPr lang="zh-CN" altLang="en-US" dirty="0" smtClean="0">
                <a:solidFill>
                  <a:srgbClr val="FFC000"/>
                </a:solidFill>
              </a:rPr>
              <a:t>定义</a:t>
            </a:r>
            <a:endParaRPr lang="en-US" altLang="zh-CN" dirty="0"/>
          </a:p>
          <a:p>
            <a:pPr marL="0" indent="0">
              <a:buFont typeface="Wingdings" pitchFamily="2" charset="2"/>
              <a:buNone/>
              <a:defRPr/>
            </a:pPr>
            <a:r>
              <a:rPr lang="en-US" altLang="zh-CN" dirty="0" err="1" smtClean="0"/>
              <a:t>int</a:t>
            </a:r>
            <a:r>
              <a:rPr lang="en-US" altLang="zh-CN" dirty="0" smtClean="0"/>
              <a:t> </a:t>
            </a:r>
            <a:r>
              <a:rPr lang="en-US" altLang="zh-CN" dirty="0"/>
              <a:t>main()</a:t>
            </a:r>
          </a:p>
          <a:p>
            <a:pPr marL="0" indent="0">
              <a:buFont typeface="Wingdings" pitchFamily="2" charset="2"/>
              <a:buNone/>
              <a:defRPr/>
            </a:pPr>
            <a:r>
              <a:rPr lang="en-US" altLang="zh-CN" dirty="0" smtClean="0"/>
              <a:t>{  ... </a:t>
            </a:r>
            <a:r>
              <a:rPr lang="en-US" altLang="zh-CN" dirty="0"/>
              <a:t>x ... //</a:t>
            </a:r>
            <a:r>
              <a:rPr lang="zh-CN" altLang="en-US" dirty="0" smtClean="0">
                <a:solidFill>
                  <a:srgbClr val="FFC000"/>
                </a:solidFill>
              </a:rPr>
              <a:t>访问</a:t>
            </a:r>
            <a:r>
              <a:rPr lang="en-US" altLang="zh-CN" dirty="0" smtClean="0">
                <a:solidFill>
                  <a:srgbClr val="FFC000"/>
                </a:solidFill>
              </a:rPr>
              <a:t>x</a:t>
            </a:r>
          </a:p>
          <a:p>
            <a:pPr marL="0" indent="0">
              <a:buNone/>
              <a:defRPr/>
            </a:pPr>
            <a:r>
              <a:rPr lang="zh-CN" altLang="en-US" dirty="0"/>
              <a:t> </a:t>
            </a:r>
            <a:r>
              <a:rPr lang="zh-CN" altLang="en-US" dirty="0" smtClean="0"/>
              <a:t>   </a:t>
            </a:r>
            <a:r>
              <a:rPr lang="en-US" altLang="zh-CN" dirty="0" smtClean="0"/>
              <a:t>... y </a:t>
            </a:r>
            <a:r>
              <a:rPr lang="en-US" altLang="zh-CN" dirty="0"/>
              <a:t>... //</a:t>
            </a:r>
            <a:r>
              <a:rPr lang="zh-CN" altLang="en-US" dirty="0" smtClean="0">
                <a:solidFill>
                  <a:srgbClr val="FFC000"/>
                </a:solidFill>
              </a:rPr>
              <a:t>访问</a:t>
            </a:r>
            <a:r>
              <a:rPr lang="en-US" altLang="zh-CN" smtClean="0">
                <a:solidFill>
                  <a:srgbClr val="FFC000"/>
                </a:solidFill>
              </a:rPr>
              <a:t>y</a:t>
            </a:r>
            <a:endParaRPr lang="en-US" altLang="zh-CN" dirty="0" smtClean="0"/>
          </a:p>
          <a:p>
            <a:pPr marL="0" indent="0">
              <a:buFont typeface="Wingdings" pitchFamily="2" charset="2"/>
              <a:buNone/>
              <a:defRPr/>
            </a:pPr>
            <a:r>
              <a:rPr lang="en-US" altLang="zh-CN" dirty="0" smtClean="0"/>
              <a:t>}</a:t>
            </a:r>
            <a:endParaRPr lang="en-US" altLang="zh-CN" dirty="0"/>
          </a:p>
          <a:p>
            <a:pPr>
              <a:defRPr/>
            </a:pP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defRPr/>
            </a:pPr>
            <a:r>
              <a:rPr lang="zh-CN" altLang="en-US" dirty="0" smtClean="0"/>
              <a:t>全局变量定义与声明的区别</a:t>
            </a:r>
          </a:p>
        </p:txBody>
      </p:sp>
      <p:sp>
        <p:nvSpPr>
          <p:cNvPr id="99331" name="Rectangle 3"/>
          <p:cNvSpPr>
            <a:spLocks noGrp="1" noChangeArrowheads="1"/>
          </p:cNvSpPr>
          <p:nvPr>
            <p:ph type="body" idx="1"/>
          </p:nvPr>
        </p:nvSpPr>
        <p:spPr>
          <a:xfrm>
            <a:off x="457200" y="1600200"/>
            <a:ext cx="8229600" cy="4925144"/>
          </a:xfrm>
        </p:spPr>
        <p:txBody>
          <a:bodyPr>
            <a:normAutofit lnSpcReduction="10000"/>
          </a:bodyPr>
          <a:lstStyle/>
          <a:p>
            <a:pPr eaLnBrk="1" hangingPunct="1">
              <a:defRPr/>
            </a:pPr>
            <a:r>
              <a:rPr lang="zh-CN" altLang="en-US" sz="2800" dirty="0" smtClean="0"/>
              <a:t>变量定义点要给变量分配空间，变量声明则否。</a:t>
            </a:r>
          </a:p>
          <a:p>
            <a:pPr eaLnBrk="1" hangingPunct="1">
              <a:defRPr/>
            </a:pPr>
            <a:r>
              <a:rPr lang="zh-CN" altLang="en-US" sz="2800" dirty="0" smtClean="0"/>
              <a:t>变量定义点可以给变量赋初值（对变量进行初始化），变量声明则否。如</a:t>
            </a:r>
            <a:r>
              <a:rPr lang="zh-CN" altLang="en-GB" sz="2800" dirty="0" smtClean="0"/>
              <a:t>：</a:t>
            </a:r>
            <a:endParaRPr lang="zh-CN" altLang="en-US" sz="2800" dirty="0" smtClean="0"/>
          </a:p>
          <a:p>
            <a:pPr lvl="1" eaLnBrk="1" hangingPunct="1">
              <a:defRPr/>
            </a:pPr>
            <a:r>
              <a:rPr lang="zh-CN" altLang="en-US" sz="2400" dirty="0" smtClean="0"/>
              <a:t> </a:t>
            </a:r>
            <a:r>
              <a:rPr lang="en-US" altLang="zh-CN" sz="2400" dirty="0" err="1" smtClean="0"/>
              <a:t>int</a:t>
            </a:r>
            <a:r>
              <a:rPr lang="en-US" altLang="zh-CN" sz="2400" dirty="0" smtClean="0"/>
              <a:t> a=1,b=2,c=3; //OK</a:t>
            </a:r>
          </a:p>
          <a:p>
            <a:pPr lvl="1" eaLnBrk="1" hangingPunct="1">
              <a:defRPr/>
            </a:pPr>
            <a:r>
              <a:rPr lang="en-US" altLang="zh-CN" sz="2400" dirty="0" smtClean="0"/>
              <a:t> extern </a:t>
            </a:r>
            <a:r>
              <a:rPr lang="en-US" altLang="zh-CN" sz="2400" dirty="0" err="1" smtClean="0"/>
              <a:t>int</a:t>
            </a:r>
            <a:r>
              <a:rPr lang="en-US" altLang="zh-CN" sz="2400" dirty="0" smtClean="0"/>
              <a:t> d=4; //Error</a:t>
            </a:r>
          </a:p>
          <a:p>
            <a:pPr eaLnBrk="1" hangingPunct="1">
              <a:defRPr/>
            </a:pPr>
            <a:r>
              <a:rPr lang="zh-CN" altLang="en-US" sz="2800" dirty="0" smtClean="0"/>
              <a:t>在整个程序中，一个变量的定义只能有一个，而对该变量的声明可以有多个。</a:t>
            </a:r>
          </a:p>
          <a:p>
            <a:pPr eaLnBrk="1" hangingPunct="1">
              <a:defRPr/>
            </a:pPr>
            <a:endParaRPr lang="zh-CN" altLang="en-US" sz="2800" dirty="0" smtClean="0"/>
          </a:p>
          <a:p>
            <a:pPr eaLnBrk="1" hangingPunct="1">
              <a:defRPr/>
            </a:pPr>
            <a:r>
              <a:rPr lang="zh-CN" altLang="en-US" sz="2800" dirty="0" smtClean="0">
                <a:solidFill>
                  <a:schemeClr val="folHlink"/>
                </a:solidFill>
              </a:rPr>
              <a:t>变量声明的作用是什么</a:t>
            </a:r>
            <a:r>
              <a:rPr lang="zh-CN" altLang="en-US" sz="2800" dirty="0" smtClean="0"/>
              <a:t>？ </a:t>
            </a:r>
            <a:endParaRPr lang="en-US" altLang="zh-CN" sz="2800" dirty="0" smtClean="0"/>
          </a:p>
          <a:p>
            <a:pPr lvl="1" eaLnBrk="1" hangingPunct="1">
              <a:defRPr/>
            </a:pPr>
            <a:r>
              <a:rPr lang="zh-CN" altLang="en-US" sz="2400" dirty="0"/>
              <a:t>使得编译程序能对变量的操作进行类型检查以及生成高效的可执行代码。</a:t>
            </a:r>
            <a:endParaRPr lang="zh-CN" alt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9331">
                                            <p:txEl>
                                              <p:pRg st="6" end="6"/>
                                            </p:txEl>
                                          </p:spTgt>
                                        </p:tgtEl>
                                        <p:attrNameLst>
                                          <p:attrName>style.visibility</p:attrName>
                                        </p:attrNameLst>
                                      </p:cBhvr>
                                      <p:to>
                                        <p:strVal val="visible"/>
                                      </p:to>
                                    </p:set>
                                    <p:anim calcmode="lin" valueType="num">
                                      <p:cBhvr additive="base">
                                        <p:cTn id="7" dur="500" fill="hold"/>
                                        <p:tgtEl>
                                          <p:spTgt spid="99331">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933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9331">
                                            <p:txEl>
                                              <p:pRg st="7" end="7"/>
                                            </p:txEl>
                                          </p:spTgt>
                                        </p:tgtEl>
                                        <p:attrNameLst>
                                          <p:attrName>style.visibility</p:attrName>
                                        </p:attrNameLst>
                                      </p:cBhvr>
                                      <p:to>
                                        <p:strVal val="visible"/>
                                      </p:to>
                                    </p:set>
                                    <p:anim calcmode="lin" valueType="num">
                                      <p:cBhvr additive="base">
                                        <p:cTn id="13" dur="500" fill="hold"/>
                                        <p:tgtEl>
                                          <p:spTgt spid="99331">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933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函数的副作用</a:t>
            </a:r>
            <a:endParaRPr lang="zh-CN" altLang="en-US" dirty="0"/>
          </a:p>
        </p:txBody>
      </p:sp>
      <p:sp>
        <p:nvSpPr>
          <p:cNvPr id="3" name="内容占位符 2"/>
          <p:cNvSpPr>
            <a:spLocks noGrp="1"/>
          </p:cNvSpPr>
          <p:nvPr>
            <p:ph idx="1"/>
          </p:nvPr>
        </p:nvSpPr>
        <p:spPr/>
        <p:txBody>
          <a:bodyPr>
            <a:normAutofit lnSpcReduction="10000"/>
          </a:bodyPr>
          <a:lstStyle/>
          <a:p>
            <a:pPr>
              <a:defRPr/>
            </a:pPr>
            <a:r>
              <a:rPr lang="zh-CN" altLang="en-US" dirty="0" smtClean="0"/>
              <a:t>全局变量一方面可以实现函数之间的数据共享，另一方面也可以实现函数之间的数据传递。</a:t>
            </a:r>
            <a:endParaRPr lang="en-US" altLang="zh-CN" dirty="0" smtClean="0"/>
          </a:p>
          <a:p>
            <a:pPr>
              <a:defRPr/>
            </a:pPr>
            <a:r>
              <a:rPr lang="zh-CN" altLang="en-US" dirty="0" smtClean="0"/>
              <a:t>通过全局变量来实现两个函数之间的数据传递不是一个好的程序设计风格，使用不当会带来诸多问题，特别是会引起设计者未意识到的</a:t>
            </a:r>
            <a:r>
              <a:rPr lang="zh-CN" altLang="en-US" dirty="0" smtClean="0">
                <a:solidFill>
                  <a:srgbClr val="FFC000"/>
                </a:solidFill>
              </a:rPr>
              <a:t>函数副作用</a:t>
            </a:r>
            <a:r>
              <a:rPr lang="zh-CN" altLang="en-US" dirty="0" smtClean="0"/>
              <a:t>问题。</a:t>
            </a:r>
            <a:endParaRPr lang="en-US" altLang="zh-CN" dirty="0" smtClean="0"/>
          </a:p>
          <a:p>
            <a:pPr>
              <a:defRPr/>
            </a:pPr>
            <a:r>
              <a:rPr lang="zh-CN" altLang="en-US" dirty="0" smtClean="0">
                <a:solidFill>
                  <a:srgbClr val="FFC000"/>
                </a:solidFill>
              </a:rPr>
              <a:t>函数副作用</a:t>
            </a:r>
            <a:r>
              <a:rPr lang="zh-CN" altLang="en-US" dirty="0" smtClean="0"/>
              <a:t>是指：函数中改变了非局部量的值。</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66713"/>
            <a:ext cx="8229600" cy="6015037"/>
          </a:xfrm>
        </p:spPr>
        <p:txBody>
          <a:bodyPr>
            <a:normAutofit fontScale="85000" lnSpcReduction="20000"/>
          </a:bodyPr>
          <a:lstStyle/>
          <a:p>
            <a:pPr marL="457200" lvl="1" indent="0">
              <a:buFontTx/>
              <a:buNone/>
              <a:defRPr/>
            </a:pPr>
            <a:r>
              <a:rPr lang="en-US" altLang="zh-CN" dirty="0" smtClean="0"/>
              <a:t>......</a:t>
            </a:r>
          </a:p>
          <a:p>
            <a:pPr marL="457200" lvl="1" indent="0">
              <a:buFontTx/>
              <a:buNone/>
              <a:defRPr/>
            </a:pPr>
            <a:r>
              <a:rPr lang="en-US" altLang="zh-CN" dirty="0" err="1" smtClean="0"/>
              <a:t>int</a:t>
            </a:r>
            <a:r>
              <a:rPr lang="en-US" altLang="zh-CN" dirty="0" smtClean="0"/>
              <a:t> x;</a:t>
            </a:r>
          </a:p>
          <a:p>
            <a:pPr marL="457200" lvl="1" indent="0">
              <a:buFontTx/>
              <a:buNone/>
              <a:defRPr/>
            </a:pPr>
            <a:r>
              <a:rPr lang="en-US" altLang="zh-CN" dirty="0" err="1" smtClean="0"/>
              <a:t>int</a:t>
            </a:r>
            <a:r>
              <a:rPr lang="en-US" altLang="zh-CN" dirty="0" smtClean="0"/>
              <a:t> f()</a:t>
            </a:r>
          </a:p>
          <a:p>
            <a:pPr marL="457200" lvl="1" indent="0">
              <a:buFontTx/>
              <a:buNone/>
              <a:defRPr/>
            </a:pPr>
            <a:r>
              <a:rPr lang="en-US" altLang="zh-CN" dirty="0" smtClean="0"/>
              <a:t>{	</a:t>
            </a:r>
            <a:r>
              <a:rPr lang="en-US" altLang="zh-CN" dirty="0" err="1" smtClean="0"/>
              <a:t>int</a:t>
            </a:r>
            <a:r>
              <a:rPr lang="en-US" altLang="zh-CN" dirty="0" smtClean="0"/>
              <a:t> y;</a:t>
            </a:r>
          </a:p>
          <a:p>
            <a:pPr marL="457200" lvl="1" indent="0">
              <a:buFontTx/>
              <a:buNone/>
              <a:defRPr/>
            </a:pPr>
            <a:r>
              <a:rPr lang="en-US" altLang="zh-CN" dirty="0" smtClean="0"/>
              <a:t>	y = x*2; //</a:t>
            </a:r>
            <a:r>
              <a:rPr lang="zh-CN" altLang="en-US" dirty="0" smtClean="0"/>
              <a:t>使用</a:t>
            </a:r>
            <a:r>
              <a:rPr lang="en-US" altLang="zh-CN" dirty="0" smtClean="0"/>
              <a:t>x</a:t>
            </a:r>
            <a:r>
              <a:rPr lang="zh-CN" altLang="en-US" dirty="0" smtClean="0"/>
              <a:t>的值</a:t>
            </a:r>
          </a:p>
          <a:p>
            <a:pPr marL="457200" lvl="1" indent="0">
              <a:buFontTx/>
              <a:buNone/>
              <a:defRPr/>
            </a:pPr>
            <a:r>
              <a:rPr lang="zh-CN" altLang="en-US" dirty="0" smtClean="0"/>
              <a:t>	</a:t>
            </a:r>
            <a:r>
              <a:rPr lang="en-US" altLang="zh-CN" dirty="0" smtClean="0"/>
              <a:t>x++; //</a:t>
            </a:r>
            <a:r>
              <a:rPr lang="zh-CN" altLang="en-US" dirty="0" smtClean="0">
                <a:solidFill>
                  <a:srgbClr val="FFC000"/>
                </a:solidFill>
              </a:rPr>
              <a:t>改变了</a:t>
            </a:r>
            <a:r>
              <a:rPr lang="en-US" altLang="zh-CN" dirty="0" smtClean="0">
                <a:solidFill>
                  <a:srgbClr val="FFC000"/>
                </a:solidFill>
              </a:rPr>
              <a:t>x</a:t>
            </a:r>
            <a:r>
              <a:rPr lang="zh-CN" altLang="en-US" dirty="0" smtClean="0">
                <a:solidFill>
                  <a:srgbClr val="FFC000"/>
                </a:solidFill>
              </a:rPr>
              <a:t>的值</a:t>
            </a:r>
          </a:p>
          <a:p>
            <a:pPr marL="457200" lvl="1" indent="0">
              <a:buFontTx/>
              <a:buNone/>
              <a:defRPr/>
            </a:pPr>
            <a:r>
              <a:rPr lang="zh-CN" altLang="en-US" dirty="0" smtClean="0"/>
              <a:t>	</a:t>
            </a:r>
            <a:r>
              <a:rPr lang="en-US" altLang="zh-CN" dirty="0" smtClean="0"/>
              <a:t>return y;</a:t>
            </a:r>
          </a:p>
          <a:p>
            <a:pPr marL="457200" lvl="1" indent="0">
              <a:buFontTx/>
              <a:buNone/>
              <a:defRPr/>
            </a:pPr>
            <a:r>
              <a:rPr lang="en-US" altLang="zh-CN" dirty="0" smtClean="0"/>
              <a:t>}</a:t>
            </a:r>
          </a:p>
          <a:p>
            <a:pPr marL="457200" lvl="1" indent="0">
              <a:buFontTx/>
              <a:buNone/>
              <a:defRPr/>
            </a:pPr>
            <a:r>
              <a:rPr lang="en-US" altLang="zh-CN" dirty="0" err="1" smtClean="0"/>
              <a:t>int</a:t>
            </a:r>
            <a:r>
              <a:rPr lang="en-US" altLang="zh-CN" dirty="0" smtClean="0"/>
              <a:t> main()</a:t>
            </a:r>
          </a:p>
          <a:p>
            <a:pPr marL="457200" lvl="1" indent="0">
              <a:buFontTx/>
              <a:buNone/>
              <a:defRPr/>
            </a:pPr>
            <a:r>
              <a:rPr lang="en-US" altLang="zh-CN" dirty="0" smtClean="0"/>
              <a:t>{	x = 10;</a:t>
            </a:r>
          </a:p>
          <a:p>
            <a:pPr marL="457200" lvl="1" indent="0">
              <a:buFontTx/>
              <a:buNone/>
              <a:defRPr/>
            </a:pPr>
            <a:r>
              <a:rPr lang="en-US" altLang="zh-CN" dirty="0" smtClean="0"/>
              <a:t>	</a:t>
            </a:r>
            <a:r>
              <a:rPr lang="en-US" altLang="zh-CN" dirty="0" err="1" smtClean="0"/>
              <a:t>cout</a:t>
            </a:r>
            <a:r>
              <a:rPr lang="en-US" altLang="zh-CN" dirty="0" smtClean="0"/>
              <a:t> &lt;&lt; </a:t>
            </a:r>
            <a:r>
              <a:rPr lang="en-US" altLang="zh-CN" dirty="0" err="1" smtClean="0"/>
              <a:t>x+f</a:t>
            </a:r>
            <a:r>
              <a:rPr lang="en-US" altLang="zh-CN" dirty="0" smtClean="0"/>
              <a:t>() &lt;&lt; </a:t>
            </a:r>
            <a:r>
              <a:rPr lang="en-US" altLang="zh-CN" dirty="0" err="1" smtClean="0"/>
              <a:t>endl</a:t>
            </a:r>
            <a:r>
              <a:rPr lang="en-US" altLang="zh-CN" dirty="0" smtClean="0"/>
              <a:t>; //</a:t>
            </a:r>
            <a:r>
              <a:rPr lang="zh-CN" altLang="en-US" dirty="0" smtClean="0"/>
              <a:t>输出：</a:t>
            </a:r>
            <a:r>
              <a:rPr lang="en-US" altLang="zh-CN" dirty="0" smtClean="0">
                <a:solidFill>
                  <a:srgbClr val="FFC000"/>
                </a:solidFill>
              </a:rPr>
              <a:t>31</a:t>
            </a:r>
            <a:r>
              <a:rPr lang="zh-CN" altLang="en-US" dirty="0" smtClean="0"/>
              <a:t>，而不是</a:t>
            </a:r>
            <a:r>
              <a:rPr lang="en-US" altLang="zh-CN" dirty="0" smtClean="0"/>
              <a:t>30</a:t>
            </a:r>
          </a:p>
          <a:p>
            <a:pPr marL="457200" lvl="1" indent="0">
              <a:buFontTx/>
              <a:buNone/>
              <a:defRPr/>
            </a:pPr>
            <a:r>
              <a:rPr lang="en-US" altLang="zh-CN" dirty="0" smtClean="0"/>
              <a:t>	return 0;</a:t>
            </a:r>
          </a:p>
          <a:p>
            <a:pPr marL="457200" lvl="1" indent="0">
              <a:buFontTx/>
              <a:buNone/>
              <a:defRPr/>
            </a:pPr>
            <a:r>
              <a:rPr lang="en-US" altLang="zh-CN" dirty="0" smtClean="0"/>
              <a:t>}</a:t>
            </a:r>
          </a:p>
          <a:p>
            <a:pPr marL="457200" lvl="1" indent="0">
              <a:buFontTx/>
              <a:buNone/>
              <a:defRPr/>
            </a:pPr>
            <a:endParaRPr lang="en-US" altLang="zh-CN" dirty="0" smtClean="0"/>
          </a:p>
          <a:p>
            <a:pPr>
              <a:defRPr/>
            </a:pPr>
            <a:r>
              <a:rPr lang="zh-CN" altLang="en-US" dirty="0">
                <a:effectLst/>
              </a:rPr>
              <a:t>在程序设计中，应尽量不要使用全局变量</a:t>
            </a:r>
            <a:r>
              <a:rPr lang="zh-CN" altLang="en-US" dirty="0" smtClean="0">
                <a:effectLst/>
              </a:rPr>
              <a:t>！</a:t>
            </a:r>
            <a:endParaRPr lang="en-US" altLang="zh-CN"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331788"/>
            <a:ext cx="7772400" cy="720725"/>
          </a:xfrm>
        </p:spPr>
        <p:txBody>
          <a:bodyPr/>
          <a:lstStyle/>
          <a:p>
            <a:pPr eaLnBrk="1" hangingPunct="1">
              <a:defRPr/>
            </a:pPr>
            <a:r>
              <a:rPr lang="en-US" altLang="zh-CN" smtClean="0"/>
              <a:t>C++</a:t>
            </a:r>
            <a:r>
              <a:rPr lang="zh-CN" altLang="en-US" smtClean="0"/>
              <a:t>程序的多模块结构 </a:t>
            </a:r>
          </a:p>
        </p:txBody>
      </p:sp>
      <p:sp>
        <p:nvSpPr>
          <p:cNvPr id="23555" name="Rectangle 3"/>
          <p:cNvSpPr>
            <a:spLocks noGrp="1" noChangeArrowheads="1"/>
          </p:cNvSpPr>
          <p:nvPr>
            <p:ph type="body" idx="1"/>
          </p:nvPr>
        </p:nvSpPr>
        <p:spPr>
          <a:xfrm>
            <a:off x="179388" y="1512888"/>
            <a:ext cx="8785225" cy="5345112"/>
          </a:xfrm>
        </p:spPr>
        <p:txBody>
          <a:bodyPr>
            <a:normAutofit lnSpcReduction="10000"/>
          </a:bodyPr>
          <a:lstStyle/>
          <a:p>
            <a:pPr eaLnBrk="1" hangingPunct="1">
              <a:lnSpc>
                <a:spcPct val="110000"/>
              </a:lnSpc>
              <a:defRPr/>
            </a:pPr>
            <a:r>
              <a:rPr lang="zh-CN" altLang="en-US" sz="2800" dirty="0" smtClean="0">
                <a:solidFill>
                  <a:schemeClr val="folHlink"/>
                </a:solidFill>
              </a:rPr>
              <a:t>逻辑上</a:t>
            </a:r>
            <a:r>
              <a:rPr lang="zh-CN" altLang="en-US" sz="2800" dirty="0" smtClean="0"/>
              <a:t>，一个</a:t>
            </a:r>
            <a:r>
              <a:rPr lang="en-US" altLang="zh-CN" sz="2800" dirty="0" smtClean="0"/>
              <a:t>C++</a:t>
            </a:r>
            <a:r>
              <a:rPr lang="zh-CN" altLang="en-US" sz="2800" dirty="0" smtClean="0"/>
              <a:t>程序由一些</a:t>
            </a:r>
            <a:r>
              <a:rPr lang="zh-CN" altLang="en-US" sz="2800" dirty="0"/>
              <a:t>全局</a:t>
            </a:r>
            <a:r>
              <a:rPr lang="zh-CN" altLang="en-US" sz="2800" dirty="0" smtClean="0"/>
              <a:t>函数（区别于类定义中的成员函数）、全局常量、全局变量</a:t>
            </a:r>
            <a:r>
              <a:rPr lang="en-US" altLang="zh-CN" sz="2800" dirty="0" smtClean="0"/>
              <a:t>/</a:t>
            </a:r>
            <a:r>
              <a:rPr lang="zh-CN" altLang="en-US" sz="2800" dirty="0" smtClean="0"/>
              <a:t>对象以及类的定义构成，其中必须有且仅有一个名字为</a:t>
            </a:r>
            <a:r>
              <a:rPr lang="en-US" altLang="zh-CN" sz="2800" dirty="0" smtClean="0"/>
              <a:t>main</a:t>
            </a:r>
            <a:r>
              <a:rPr lang="zh-CN" altLang="en-US" sz="2800" dirty="0" smtClean="0"/>
              <a:t>的全局函数。</a:t>
            </a:r>
          </a:p>
          <a:p>
            <a:pPr eaLnBrk="1" hangingPunct="1">
              <a:lnSpc>
                <a:spcPct val="110000"/>
              </a:lnSpc>
              <a:defRPr/>
            </a:pPr>
            <a:r>
              <a:rPr lang="zh-CN" altLang="en-US" sz="2800" dirty="0" smtClean="0">
                <a:solidFill>
                  <a:schemeClr val="folHlink"/>
                </a:solidFill>
              </a:rPr>
              <a:t>物理上</a:t>
            </a:r>
            <a:r>
              <a:rPr lang="zh-CN" altLang="en-US" sz="2800" dirty="0" smtClean="0"/>
              <a:t>，可以按某种规则对构成</a:t>
            </a:r>
            <a:r>
              <a:rPr lang="en-US" altLang="zh-CN" sz="2800" dirty="0" smtClean="0"/>
              <a:t>C++</a:t>
            </a:r>
            <a:r>
              <a:rPr lang="zh-CN" altLang="en-US" sz="2800" dirty="0" smtClean="0"/>
              <a:t>程序的各个逻辑单位（全局函数、全局常量、全局变量</a:t>
            </a:r>
            <a:r>
              <a:rPr lang="en-US" altLang="zh-CN" sz="2800" dirty="0" smtClean="0"/>
              <a:t>/</a:t>
            </a:r>
            <a:r>
              <a:rPr lang="zh-CN" altLang="en-US" sz="2800" dirty="0" smtClean="0"/>
              <a:t>对象、类等）的定义进行分组，分别把它们放在若干个源文件中（</a:t>
            </a:r>
            <a:r>
              <a:rPr lang="en-US" altLang="zh-CN" sz="2800" dirty="0" smtClean="0"/>
              <a:t>.</a:t>
            </a:r>
            <a:r>
              <a:rPr lang="en-US" altLang="zh-CN" sz="2800" dirty="0" err="1" smtClean="0"/>
              <a:t>cpp</a:t>
            </a:r>
            <a:r>
              <a:rPr lang="zh-CN" altLang="en-US" sz="2800" dirty="0" smtClean="0"/>
              <a:t>），构成若干个</a:t>
            </a:r>
            <a:r>
              <a:rPr lang="zh-CN" altLang="en-US" sz="2800" dirty="0" smtClean="0">
                <a:solidFill>
                  <a:schemeClr val="folHlink"/>
                </a:solidFill>
              </a:rPr>
              <a:t>模块</a:t>
            </a:r>
            <a:r>
              <a:rPr lang="zh-CN" altLang="en-US" sz="2800" dirty="0" smtClean="0"/>
              <a:t>。 </a:t>
            </a:r>
          </a:p>
          <a:p>
            <a:pPr eaLnBrk="1" hangingPunct="1">
              <a:lnSpc>
                <a:spcPct val="110000"/>
              </a:lnSpc>
              <a:defRPr/>
            </a:pPr>
            <a:r>
              <a:rPr lang="zh-CN" altLang="en-US" sz="2800" dirty="0" smtClean="0"/>
              <a:t>模块是为了便于从物理上对程序进行组织、管理和理解，便于多人合作开发一个程序。</a:t>
            </a:r>
          </a:p>
          <a:p>
            <a:pPr eaLnBrk="1" hangingPunct="1">
              <a:lnSpc>
                <a:spcPct val="110000"/>
              </a:lnSpc>
              <a:defRPr/>
            </a:pPr>
            <a:r>
              <a:rPr lang="zh-CN" altLang="en-US" sz="2800" dirty="0" smtClean="0"/>
              <a:t>模块可以单独编译。</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457200" y="44450"/>
            <a:ext cx="8229600" cy="1139825"/>
          </a:xfrm>
        </p:spPr>
        <p:txBody>
          <a:bodyPr/>
          <a:lstStyle/>
          <a:p>
            <a:pPr eaLnBrk="1" hangingPunct="1">
              <a:defRPr/>
            </a:pPr>
            <a:r>
              <a:rPr lang="en-US" altLang="zh-CN" smtClean="0"/>
              <a:t>C++</a:t>
            </a:r>
            <a:r>
              <a:rPr lang="zh-CN" altLang="en-US" smtClean="0"/>
              <a:t>模块的构成</a:t>
            </a:r>
          </a:p>
        </p:txBody>
      </p:sp>
      <p:sp>
        <p:nvSpPr>
          <p:cNvPr id="231427" name="Rectangle 3"/>
          <p:cNvSpPr>
            <a:spLocks noGrp="1" noChangeArrowheads="1"/>
          </p:cNvSpPr>
          <p:nvPr>
            <p:ph type="body" idx="1"/>
          </p:nvPr>
        </p:nvSpPr>
        <p:spPr>
          <a:xfrm>
            <a:off x="179388" y="1196975"/>
            <a:ext cx="8686800" cy="5661025"/>
          </a:xfrm>
        </p:spPr>
        <p:txBody>
          <a:bodyPr/>
          <a:lstStyle/>
          <a:p>
            <a:pPr eaLnBrk="1" hangingPunct="1">
              <a:defRPr/>
            </a:pPr>
            <a:r>
              <a:rPr lang="zh-CN" altLang="en-US" dirty="0" smtClean="0"/>
              <a:t>一个</a:t>
            </a:r>
            <a:r>
              <a:rPr lang="en-US" altLang="zh-CN" dirty="0" smtClean="0"/>
              <a:t>C++</a:t>
            </a:r>
            <a:r>
              <a:rPr lang="zh-CN" altLang="en-US" dirty="0" smtClean="0"/>
              <a:t>模块一般包含两个部分：</a:t>
            </a:r>
          </a:p>
          <a:p>
            <a:pPr lvl="1" eaLnBrk="1" hangingPunct="1">
              <a:defRPr/>
            </a:pPr>
            <a:r>
              <a:rPr lang="zh-CN" altLang="en-US" dirty="0" smtClean="0"/>
              <a:t>接口（</a:t>
            </a:r>
            <a:r>
              <a:rPr lang="en-US" altLang="zh-CN" dirty="0" smtClean="0"/>
              <a:t>.h</a:t>
            </a:r>
            <a:r>
              <a:rPr lang="zh-CN" altLang="en-US" dirty="0" smtClean="0"/>
              <a:t>文件 ）：</a:t>
            </a:r>
          </a:p>
          <a:p>
            <a:pPr lvl="2" eaLnBrk="1" hangingPunct="1">
              <a:defRPr/>
            </a:pPr>
            <a:r>
              <a:rPr lang="zh-CN" altLang="en-US" dirty="0" smtClean="0"/>
              <a:t>给出在本模块中定义的、提供给其它模块使用的一些程序实体的</a:t>
            </a:r>
            <a:r>
              <a:rPr lang="zh-CN" altLang="en-US" dirty="0"/>
              <a:t>声明（</a:t>
            </a:r>
            <a:r>
              <a:rPr lang="zh-CN" altLang="en-US"/>
              <a:t>如</a:t>
            </a:r>
            <a:r>
              <a:rPr lang="zh-CN" altLang="en-US" smtClean="0"/>
              <a:t>：函数</a:t>
            </a:r>
            <a:r>
              <a:rPr lang="zh-CN" altLang="en-US" dirty="0"/>
              <a:t>、全局变量等）和</a:t>
            </a:r>
            <a:r>
              <a:rPr lang="zh-CN" altLang="en-US" dirty="0" smtClean="0"/>
              <a:t>定义（如类型、常量等）。</a:t>
            </a:r>
          </a:p>
          <a:p>
            <a:pPr lvl="1" eaLnBrk="1" hangingPunct="1">
              <a:defRPr/>
            </a:pPr>
            <a:r>
              <a:rPr lang="zh-CN" altLang="en-US" dirty="0" smtClean="0"/>
              <a:t>实现（</a:t>
            </a:r>
            <a:r>
              <a:rPr lang="en-US" altLang="zh-CN" dirty="0" smtClean="0"/>
              <a:t>.</a:t>
            </a:r>
            <a:r>
              <a:rPr lang="en-US" altLang="zh-CN" dirty="0" err="1" smtClean="0"/>
              <a:t>cpp</a:t>
            </a:r>
            <a:r>
              <a:rPr lang="zh-CN" altLang="en-US" dirty="0" smtClean="0"/>
              <a:t>文件）：</a:t>
            </a:r>
          </a:p>
          <a:p>
            <a:pPr lvl="2" eaLnBrk="1" hangingPunct="1">
              <a:defRPr/>
            </a:pPr>
            <a:r>
              <a:rPr lang="zh-CN" altLang="en-US" dirty="0" smtClean="0"/>
              <a:t>给出了模块中的程序实体的定义。</a:t>
            </a:r>
          </a:p>
          <a:p>
            <a:pPr eaLnBrk="1" hangingPunct="1">
              <a:defRPr/>
            </a:pPr>
            <a:r>
              <a:rPr lang="zh-CN" altLang="en-US" dirty="0" smtClean="0"/>
              <a:t>在模块</a:t>
            </a:r>
            <a:r>
              <a:rPr lang="en-US" altLang="zh-CN" dirty="0" smtClean="0"/>
              <a:t>A</a:t>
            </a:r>
            <a:r>
              <a:rPr lang="zh-CN" altLang="en-US" dirty="0" smtClean="0"/>
              <a:t>中要用到模块</a:t>
            </a:r>
            <a:r>
              <a:rPr lang="en-US" altLang="zh-CN" dirty="0" smtClean="0"/>
              <a:t>B</a:t>
            </a:r>
            <a:r>
              <a:rPr lang="zh-CN" altLang="en-US" dirty="0" smtClean="0"/>
              <a:t>中定义的程序实体时，可以在</a:t>
            </a:r>
            <a:r>
              <a:rPr lang="en-US" altLang="zh-CN" dirty="0" smtClean="0"/>
              <a:t>A</a:t>
            </a:r>
            <a:r>
              <a:rPr lang="zh-CN" altLang="en-US" dirty="0" smtClean="0"/>
              <a:t>的</a:t>
            </a:r>
            <a:r>
              <a:rPr lang="en-US" altLang="zh-CN" dirty="0" smtClean="0"/>
              <a:t>.</a:t>
            </a:r>
            <a:r>
              <a:rPr lang="en-US" altLang="zh-CN" dirty="0" err="1" smtClean="0"/>
              <a:t>cpp</a:t>
            </a:r>
            <a:r>
              <a:rPr lang="zh-CN" altLang="en-US" dirty="0" smtClean="0"/>
              <a:t>文件中用</a:t>
            </a:r>
            <a:r>
              <a:rPr lang="zh-CN" altLang="en-US" dirty="0" smtClean="0">
                <a:solidFill>
                  <a:schemeClr val="folHlink"/>
                </a:solidFill>
              </a:rPr>
              <a:t>文件包含命令</a:t>
            </a:r>
            <a:r>
              <a:rPr lang="zh-CN" altLang="en-US" dirty="0" smtClean="0"/>
              <a:t>（</a:t>
            </a:r>
            <a:r>
              <a:rPr lang="en-US" altLang="zh-CN" dirty="0" smtClean="0"/>
              <a:t>#include</a:t>
            </a:r>
            <a:r>
              <a:rPr lang="zh-CN" altLang="en-US" dirty="0" smtClean="0"/>
              <a:t>）把</a:t>
            </a:r>
            <a:r>
              <a:rPr lang="en-US" altLang="zh-CN" dirty="0" smtClean="0"/>
              <a:t>B</a:t>
            </a:r>
            <a:r>
              <a:rPr lang="zh-CN" altLang="en-US" dirty="0" smtClean="0"/>
              <a:t>的</a:t>
            </a:r>
            <a:r>
              <a:rPr lang="en-US" altLang="zh-CN" dirty="0" smtClean="0"/>
              <a:t>.h</a:t>
            </a:r>
            <a:r>
              <a:rPr lang="zh-CN" altLang="en-US" dirty="0" smtClean="0"/>
              <a:t>文件包含进来，这样就起到声明的作用。</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628800"/>
            <a:ext cx="6553200"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pPr eaLnBrk="1" hangingPunct="1">
              <a:defRPr/>
            </a:pPr>
            <a:r>
              <a:rPr lang="zh-CN" altLang="en-US" smtClean="0"/>
              <a:t>文件包含命令</a:t>
            </a:r>
            <a:r>
              <a:rPr lang="en-US" altLang="zh-CN" smtClean="0"/>
              <a:t>#include</a:t>
            </a:r>
          </a:p>
        </p:txBody>
      </p:sp>
      <p:sp>
        <p:nvSpPr>
          <p:cNvPr id="303107" name="Rectangle 3"/>
          <p:cNvSpPr>
            <a:spLocks noGrp="1" noChangeArrowheads="1"/>
          </p:cNvSpPr>
          <p:nvPr>
            <p:ph type="body" idx="1"/>
          </p:nvPr>
        </p:nvSpPr>
        <p:spPr>
          <a:xfrm>
            <a:off x="457200" y="1600200"/>
            <a:ext cx="8229600" cy="4997450"/>
          </a:xfrm>
        </p:spPr>
        <p:txBody>
          <a:bodyPr/>
          <a:lstStyle/>
          <a:p>
            <a:pPr eaLnBrk="1" hangingPunct="1">
              <a:lnSpc>
                <a:spcPct val="90000"/>
              </a:lnSpc>
              <a:defRPr/>
            </a:pPr>
            <a:r>
              <a:rPr lang="zh-CN" altLang="en-US" dirty="0" smtClean="0"/>
              <a:t>文件包含命令是一种</a:t>
            </a:r>
            <a:r>
              <a:rPr lang="zh-CN" altLang="en-US" dirty="0" smtClean="0">
                <a:solidFill>
                  <a:schemeClr val="folHlink"/>
                </a:solidFill>
              </a:rPr>
              <a:t>编译预处理</a:t>
            </a:r>
            <a:r>
              <a:rPr lang="zh-CN" altLang="en-US" dirty="0" smtClean="0"/>
              <a:t>命令，其格式为：</a:t>
            </a:r>
          </a:p>
          <a:p>
            <a:pPr lvl="1" eaLnBrk="1" hangingPunct="1">
              <a:lnSpc>
                <a:spcPct val="130000"/>
              </a:lnSpc>
              <a:buFontTx/>
              <a:buNone/>
              <a:defRPr/>
            </a:pPr>
            <a:r>
              <a:rPr lang="en-US" altLang="zh-CN" dirty="0" smtClean="0">
                <a:solidFill>
                  <a:srgbClr val="FFC000"/>
                </a:solidFill>
              </a:rPr>
              <a:t>#include &lt;</a:t>
            </a:r>
            <a:r>
              <a:rPr lang="zh-CN" altLang="en-US" dirty="0" smtClean="0">
                <a:solidFill>
                  <a:srgbClr val="FFC000"/>
                </a:solidFill>
              </a:rPr>
              <a:t>文件名</a:t>
            </a:r>
            <a:r>
              <a:rPr lang="en-US" altLang="zh-CN" dirty="0" smtClean="0">
                <a:solidFill>
                  <a:srgbClr val="FFC000"/>
                </a:solidFill>
              </a:rPr>
              <a:t>&gt;</a:t>
            </a:r>
            <a:r>
              <a:rPr lang="en-US" altLang="zh-CN" dirty="0" smtClean="0"/>
              <a:t> </a:t>
            </a:r>
            <a:r>
              <a:rPr lang="zh-CN" altLang="en-US" dirty="0" smtClean="0"/>
              <a:t>或 </a:t>
            </a:r>
            <a:r>
              <a:rPr lang="en-US" altLang="zh-CN" dirty="0" smtClean="0">
                <a:solidFill>
                  <a:srgbClr val="FFC000"/>
                </a:solidFill>
              </a:rPr>
              <a:t>#include "</a:t>
            </a:r>
            <a:r>
              <a:rPr lang="zh-CN" altLang="en-US" dirty="0" smtClean="0">
                <a:solidFill>
                  <a:srgbClr val="FFC000"/>
                </a:solidFill>
              </a:rPr>
              <a:t>文件名</a:t>
            </a:r>
            <a:r>
              <a:rPr lang="en-US" altLang="zh-CN" dirty="0" smtClean="0">
                <a:solidFill>
                  <a:srgbClr val="FFC000"/>
                </a:solidFill>
              </a:rPr>
              <a:t>"</a:t>
            </a:r>
          </a:p>
          <a:p>
            <a:pPr lvl="1" eaLnBrk="1" hangingPunct="1">
              <a:lnSpc>
                <a:spcPct val="120000"/>
              </a:lnSpc>
              <a:defRPr/>
            </a:pPr>
            <a:r>
              <a:rPr lang="en-US" altLang="zh-CN" dirty="0" smtClean="0"/>
              <a:t>include</a:t>
            </a:r>
            <a:r>
              <a:rPr lang="zh-CN" altLang="en-US" dirty="0" smtClean="0"/>
              <a:t>命令的含义是：在编译前，用文件名所指定的文件内容替换该命令。 </a:t>
            </a:r>
          </a:p>
          <a:p>
            <a:pPr lvl="1" eaLnBrk="1" hangingPunct="1">
              <a:lnSpc>
                <a:spcPct val="90000"/>
              </a:lnSpc>
              <a:defRPr/>
            </a:pPr>
            <a:r>
              <a:rPr lang="en-US" altLang="zh-CN" dirty="0" smtClean="0">
                <a:solidFill>
                  <a:schemeClr val="folHlink"/>
                </a:solidFill>
              </a:rPr>
              <a:t>&lt;</a:t>
            </a:r>
            <a:r>
              <a:rPr lang="zh-CN" altLang="en-US" dirty="0" smtClean="0">
                <a:solidFill>
                  <a:schemeClr val="folHlink"/>
                </a:solidFill>
              </a:rPr>
              <a:t>文件名</a:t>
            </a:r>
            <a:r>
              <a:rPr lang="en-US" altLang="zh-CN" dirty="0" smtClean="0">
                <a:solidFill>
                  <a:schemeClr val="folHlink"/>
                </a:solidFill>
              </a:rPr>
              <a:t>&gt;</a:t>
            </a:r>
            <a:r>
              <a:rPr lang="zh-CN" altLang="en-US" dirty="0" smtClean="0"/>
              <a:t>表示在系统指定的目录下寻找指定文件。</a:t>
            </a:r>
          </a:p>
          <a:p>
            <a:pPr lvl="1" eaLnBrk="1" hangingPunct="1">
              <a:lnSpc>
                <a:spcPct val="90000"/>
              </a:lnSpc>
              <a:defRPr/>
            </a:pPr>
            <a:r>
              <a:rPr lang="en-US" altLang="zh-CN" dirty="0" smtClean="0">
                <a:solidFill>
                  <a:schemeClr val="folHlink"/>
                </a:solidFill>
              </a:rPr>
              <a:t>"</a:t>
            </a:r>
            <a:r>
              <a:rPr lang="zh-CN" altLang="en-US" dirty="0" smtClean="0">
                <a:solidFill>
                  <a:schemeClr val="folHlink"/>
                </a:solidFill>
              </a:rPr>
              <a:t>文件名</a:t>
            </a:r>
            <a:r>
              <a:rPr lang="en-US" altLang="zh-CN" dirty="0" smtClean="0">
                <a:solidFill>
                  <a:schemeClr val="folHlink"/>
                </a:solidFill>
              </a:rPr>
              <a:t>"</a:t>
            </a:r>
            <a:r>
              <a:rPr lang="zh-CN" altLang="en-US" dirty="0" smtClean="0"/>
              <a:t>表示先在包含</a:t>
            </a:r>
            <a:r>
              <a:rPr lang="en-US" altLang="zh-CN" dirty="0" smtClean="0"/>
              <a:t>#include</a:t>
            </a:r>
            <a:r>
              <a:rPr lang="zh-CN" altLang="en-US" dirty="0" smtClean="0"/>
              <a:t>命令的源文件所在的目录下查找指定文件，然后再在</a:t>
            </a:r>
            <a:r>
              <a:rPr lang="en-US" altLang="zh-CN" dirty="0" smtClean="0"/>
              <a:t>C++</a:t>
            </a:r>
            <a:r>
              <a:rPr lang="zh-CN" altLang="en-US" dirty="0"/>
              <a:t>软件</a:t>
            </a:r>
            <a:r>
              <a:rPr lang="zh-CN" altLang="en-US" dirty="0" smtClean="0"/>
              <a:t>的安装目录下寻找指定文件。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Grp="1" noChangeArrowheads="1"/>
          </p:cNvSpPr>
          <p:nvPr>
            <p:ph type="body" idx="1"/>
          </p:nvPr>
        </p:nvSpPr>
        <p:spPr>
          <a:xfrm>
            <a:off x="250825" y="260350"/>
            <a:ext cx="8435975" cy="6337300"/>
          </a:xfrm>
        </p:spPr>
        <p:txBody>
          <a:bodyPr>
            <a:normAutofit fontScale="92500" lnSpcReduction="20000"/>
          </a:bodyPr>
          <a:lstStyle/>
          <a:p>
            <a:pPr eaLnBrk="1" hangingPunct="1">
              <a:lnSpc>
                <a:spcPct val="90000"/>
              </a:lnSpc>
              <a:buFont typeface="Wingdings" pitchFamily="2" charset="2"/>
              <a:buNone/>
              <a:defRPr/>
            </a:pPr>
            <a:r>
              <a:rPr lang="en-US" altLang="zh-CN" sz="2800" dirty="0" smtClean="0"/>
              <a:t>//file1.h</a:t>
            </a:r>
          </a:p>
          <a:p>
            <a:pPr eaLnBrk="1" hangingPunct="1">
              <a:lnSpc>
                <a:spcPct val="90000"/>
              </a:lnSpc>
              <a:buFont typeface="Wingdings" pitchFamily="2" charset="2"/>
              <a:buNone/>
              <a:defRPr/>
            </a:pPr>
            <a:r>
              <a:rPr lang="en-US" altLang="zh-CN" sz="2800" dirty="0" smtClean="0"/>
              <a:t>extern </a:t>
            </a:r>
            <a:r>
              <a:rPr lang="en-US" altLang="zh-CN" sz="2800" dirty="0" err="1" smtClean="0"/>
              <a:t>int</a:t>
            </a:r>
            <a:r>
              <a:rPr lang="en-US" altLang="zh-CN" sz="2800" dirty="0" smtClean="0"/>
              <a:t> x; //</a:t>
            </a:r>
            <a:r>
              <a:rPr lang="zh-CN" altLang="en-US" sz="2800" dirty="0" smtClean="0"/>
              <a:t>全局变量</a:t>
            </a:r>
            <a:r>
              <a:rPr lang="en-US" altLang="zh-CN" sz="2800" dirty="0" smtClean="0"/>
              <a:t>x</a:t>
            </a:r>
            <a:r>
              <a:rPr lang="zh-CN" altLang="en-US" sz="2800" dirty="0" smtClean="0"/>
              <a:t>的声明</a:t>
            </a:r>
          </a:p>
          <a:p>
            <a:pPr eaLnBrk="1" hangingPunct="1">
              <a:lnSpc>
                <a:spcPct val="90000"/>
              </a:lnSpc>
              <a:buFont typeface="Wingdings" pitchFamily="2" charset="2"/>
              <a:buNone/>
              <a:defRPr/>
            </a:pPr>
            <a:r>
              <a:rPr lang="en-US" altLang="zh-CN" sz="2800" dirty="0" err="1" smtClean="0"/>
              <a:t>int</a:t>
            </a:r>
            <a:r>
              <a:rPr lang="en-US" altLang="zh-CN" sz="2800" dirty="0" smtClean="0"/>
              <a:t> f();  //</a:t>
            </a:r>
            <a:r>
              <a:rPr lang="zh-CN" altLang="en-US" sz="2800" dirty="0" smtClean="0"/>
              <a:t>全局函数</a:t>
            </a:r>
            <a:r>
              <a:rPr lang="en-US" altLang="zh-CN" sz="2800" dirty="0" smtClean="0"/>
              <a:t>f</a:t>
            </a:r>
            <a:r>
              <a:rPr lang="zh-CN" altLang="en-US" sz="2800" dirty="0" smtClean="0"/>
              <a:t>的声明</a:t>
            </a:r>
          </a:p>
          <a:p>
            <a:pPr eaLnBrk="1" hangingPunct="1">
              <a:lnSpc>
                <a:spcPct val="90000"/>
              </a:lnSpc>
              <a:buFont typeface="Wingdings" pitchFamily="2" charset="2"/>
              <a:buNone/>
              <a:defRPr/>
            </a:pPr>
            <a:endParaRPr lang="zh-CN" altLang="en-US" sz="2800" dirty="0" smtClean="0"/>
          </a:p>
          <a:p>
            <a:pPr eaLnBrk="1" hangingPunct="1">
              <a:lnSpc>
                <a:spcPct val="90000"/>
              </a:lnSpc>
              <a:buFont typeface="Wingdings" pitchFamily="2" charset="2"/>
              <a:buNone/>
              <a:defRPr/>
            </a:pPr>
            <a:r>
              <a:rPr lang="en-US" altLang="zh-CN" sz="2800" dirty="0" smtClean="0"/>
              <a:t>//file1.cpp</a:t>
            </a:r>
          </a:p>
          <a:p>
            <a:pPr eaLnBrk="1" hangingPunct="1">
              <a:lnSpc>
                <a:spcPct val="90000"/>
              </a:lnSpc>
              <a:buFont typeface="Wingdings" pitchFamily="2" charset="2"/>
              <a:buNone/>
              <a:defRPr/>
            </a:pPr>
            <a:r>
              <a:rPr lang="en-US" altLang="zh-CN" sz="2800" dirty="0" err="1" smtClean="0"/>
              <a:t>int</a:t>
            </a:r>
            <a:r>
              <a:rPr lang="en-US" altLang="zh-CN" sz="2800" dirty="0" smtClean="0"/>
              <a:t> x=1; //</a:t>
            </a:r>
            <a:r>
              <a:rPr lang="zh-CN" altLang="en-US" sz="2800" dirty="0" smtClean="0"/>
              <a:t>全局变量</a:t>
            </a:r>
            <a:r>
              <a:rPr lang="en-US" altLang="zh-CN" sz="2800" dirty="0" smtClean="0"/>
              <a:t>x</a:t>
            </a:r>
            <a:r>
              <a:rPr lang="zh-CN" altLang="en-US" sz="2800" dirty="0" smtClean="0"/>
              <a:t>的定义</a:t>
            </a:r>
          </a:p>
          <a:p>
            <a:pPr eaLnBrk="1" hangingPunct="1">
              <a:lnSpc>
                <a:spcPct val="90000"/>
              </a:lnSpc>
              <a:buFont typeface="Wingdings" pitchFamily="2" charset="2"/>
              <a:buNone/>
              <a:defRPr/>
            </a:pPr>
            <a:r>
              <a:rPr lang="en-US" altLang="zh-CN" sz="2800" dirty="0" err="1" smtClean="0"/>
              <a:t>int</a:t>
            </a:r>
            <a:r>
              <a:rPr lang="en-US" altLang="zh-CN" sz="2800" dirty="0" smtClean="0"/>
              <a:t> f()  //</a:t>
            </a:r>
            <a:r>
              <a:rPr lang="zh-CN" altLang="en-US" sz="2800" dirty="0" smtClean="0"/>
              <a:t>全局函数</a:t>
            </a:r>
            <a:r>
              <a:rPr lang="en-US" altLang="zh-CN" sz="2800" dirty="0" smtClean="0"/>
              <a:t>f</a:t>
            </a:r>
            <a:r>
              <a:rPr lang="zh-CN" altLang="en-US" sz="2800" dirty="0" smtClean="0"/>
              <a:t>的定义</a:t>
            </a:r>
          </a:p>
          <a:p>
            <a:pPr eaLnBrk="1" hangingPunct="1">
              <a:lnSpc>
                <a:spcPct val="90000"/>
              </a:lnSpc>
              <a:buFont typeface="Wingdings" pitchFamily="2" charset="2"/>
              <a:buNone/>
              <a:defRPr/>
            </a:pPr>
            <a:r>
              <a:rPr lang="en-US" altLang="zh-CN" sz="2800" dirty="0" smtClean="0"/>
              <a:t>{	......</a:t>
            </a:r>
          </a:p>
          <a:p>
            <a:pPr eaLnBrk="1" hangingPunct="1">
              <a:lnSpc>
                <a:spcPct val="90000"/>
              </a:lnSpc>
              <a:buFont typeface="Wingdings" pitchFamily="2" charset="2"/>
              <a:buNone/>
              <a:defRPr/>
            </a:pPr>
            <a:r>
              <a:rPr lang="en-US" altLang="zh-CN" sz="2800" dirty="0" smtClean="0"/>
              <a:t>}</a:t>
            </a:r>
          </a:p>
          <a:p>
            <a:pPr eaLnBrk="1" hangingPunct="1">
              <a:lnSpc>
                <a:spcPct val="90000"/>
              </a:lnSpc>
              <a:buFont typeface="Wingdings" pitchFamily="2" charset="2"/>
              <a:buNone/>
              <a:defRPr/>
            </a:pPr>
            <a:endParaRPr lang="en-US" altLang="zh-CN" sz="2800" dirty="0" smtClean="0"/>
          </a:p>
          <a:p>
            <a:pPr eaLnBrk="1" hangingPunct="1">
              <a:lnSpc>
                <a:spcPct val="90000"/>
              </a:lnSpc>
              <a:buNone/>
              <a:defRPr/>
            </a:pPr>
            <a:r>
              <a:rPr lang="en-US" altLang="zh-CN" sz="2800" dirty="0"/>
              <a:t>//file2.h</a:t>
            </a:r>
          </a:p>
          <a:p>
            <a:pPr eaLnBrk="1" hangingPunct="1">
              <a:lnSpc>
                <a:spcPct val="90000"/>
              </a:lnSpc>
              <a:buNone/>
              <a:defRPr/>
            </a:pPr>
            <a:r>
              <a:rPr lang="en-US" altLang="zh-CN" sz="2800" dirty="0"/>
              <a:t>void g();  //</a:t>
            </a:r>
            <a:r>
              <a:rPr lang="zh-CN" altLang="en-US" sz="2800" dirty="0"/>
              <a:t>全局函数</a:t>
            </a:r>
            <a:r>
              <a:rPr lang="en-US" altLang="zh-CN" sz="2800" dirty="0"/>
              <a:t>g</a:t>
            </a:r>
            <a:r>
              <a:rPr lang="zh-CN" altLang="en-US" sz="2800" dirty="0"/>
              <a:t>的声明</a:t>
            </a:r>
          </a:p>
          <a:p>
            <a:pPr eaLnBrk="1" hangingPunct="1">
              <a:lnSpc>
                <a:spcPct val="90000"/>
              </a:lnSpc>
              <a:buNone/>
              <a:defRPr/>
            </a:pPr>
            <a:endParaRPr lang="zh-CN" altLang="en-US" sz="2800" dirty="0"/>
          </a:p>
          <a:p>
            <a:pPr eaLnBrk="1" hangingPunct="1">
              <a:lnSpc>
                <a:spcPct val="90000"/>
              </a:lnSpc>
              <a:buNone/>
              <a:defRPr/>
            </a:pPr>
            <a:r>
              <a:rPr lang="en-US" altLang="zh-CN" sz="2800" dirty="0"/>
              <a:t>//file2.cpp</a:t>
            </a:r>
          </a:p>
          <a:p>
            <a:pPr eaLnBrk="1" hangingPunct="1">
              <a:lnSpc>
                <a:spcPct val="90000"/>
              </a:lnSpc>
              <a:buNone/>
              <a:defRPr/>
            </a:pPr>
            <a:r>
              <a:rPr lang="en-US" altLang="zh-CN" sz="2800" dirty="0"/>
              <a:t>void g()  //</a:t>
            </a:r>
            <a:r>
              <a:rPr lang="zh-CN" altLang="en-US" sz="2800" dirty="0"/>
              <a:t>全局函数</a:t>
            </a:r>
            <a:r>
              <a:rPr lang="en-US" altLang="zh-CN" sz="2800" dirty="0"/>
              <a:t>g</a:t>
            </a:r>
            <a:r>
              <a:rPr lang="zh-CN" altLang="en-US" sz="2800" dirty="0"/>
              <a:t>的定义</a:t>
            </a:r>
          </a:p>
          <a:p>
            <a:pPr eaLnBrk="1" hangingPunct="1">
              <a:lnSpc>
                <a:spcPct val="90000"/>
              </a:lnSpc>
              <a:buNone/>
              <a:defRPr/>
            </a:pPr>
            <a:r>
              <a:rPr lang="en-US" altLang="zh-CN" sz="2800" dirty="0"/>
              <a:t>{	......</a:t>
            </a:r>
          </a:p>
          <a:p>
            <a:pPr eaLnBrk="1" hangingPunct="1">
              <a:lnSpc>
                <a:spcPct val="90000"/>
              </a:lnSpc>
              <a:buNone/>
              <a:defRPr/>
            </a:pPr>
            <a:r>
              <a:rPr lang="en-US" altLang="zh-CN" sz="2800" dirty="0"/>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type="body" idx="1"/>
          </p:nvPr>
        </p:nvSpPr>
        <p:spPr>
          <a:xfrm>
            <a:off x="457200" y="260350"/>
            <a:ext cx="8507413" cy="6408738"/>
          </a:xfrm>
        </p:spPr>
        <p:txBody>
          <a:bodyPr/>
          <a:lstStyle/>
          <a:p>
            <a:pPr eaLnBrk="1" hangingPunct="1">
              <a:buFont typeface="Wingdings" pitchFamily="2" charset="2"/>
              <a:buNone/>
              <a:defRPr/>
            </a:pPr>
            <a:r>
              <a:rPr lang="en-US" altLang="zh-CN" sz="2800" dirty="0" smtClean="0"/>
              <a:t>//main.cpp</a:t>
            </a:r>
          </a:p>
          <a:p>
            <a:pPr eaLnBrk="1" hangingPunct="1">
              <a:buFont typeface="Wingdings" pitchFamily="2" charset="2"/>
              <a:buNone/>
              <a:defRPr/>
            </a:pPr>
            <a:r>
              <a:rPr lang="en-US" altLang="zh-CN" sz="2800" dirty="0" smtClean="0"/>
              <a:t>#include "file1.h"  </a:t>
            </a:r>
            <a:r>
              <a:rPr lang="en-US" altLang="zh-CN" sz="2400" dirty="0" smtClean="0"/>
              <a:t>//</a:t>
            </a:r>
            <a:r>
              <a:rPr lang="zh-CN" altLang="en-US" sz="2400" dirty="0" smtClean="0"/>
              <a:t>把文件</a:t>
            </a:r>
            <a:r>
              <a:rPr lang="en-US" altLang="zh-CN" sz="2400" dirty="0" smtClean="0"/>
              <a:t>file1.h</a:t>
            </a:r>
            <a:r>
              <a:rPr lang="zh-CN" altLang="en-US" sz="2400" dirty="0" smtClean="0"/>
              <a:t>中的内容包含进来</a:t>
            </a:r>
          </a:p>
          <a:p>
            <a:pPr eaLnBrk="1" hangingPunct="1">
              <a:buFont typeface="Wingdings" pitchFamily="2" charset="2"/>
              <a:buNone/>
              <a:defRPr/>
            </a:pPr>
            <a:r>
              <a:rPr lang="en-US" altLang="zh-CN" sz="2800" dirty="0" smtClean="0"/>
              <a:t>#include "file2.h"  </a:t>
            </a:r>
            <a:r>
              <a:rPr lang="en-US" altLang="zh-CN" sz="2400" dirty="0" smtClean="0"/>
              <a:t>//</a:t>
            </a:r>
            <a:r>
              <a:rPr lang="zh-CN" altLang="en-US" sz="2400" dirty="0" smtClean="0"/>
              <a:t>把文件</a:t>
            </a:r>
            <a:r>
              <a:rPr lang="en-US" altLang="zh-CN" sz="2400" dirty="0" smtClean="0"/>
              <a:t>file2.h</a:t>
            </a:r>
            <a:r>
              <a:rPr lang="zh-CN" altLang="en-US" sz="2400" dirty="0" smtClean="0"/>
              <a:t>中的内容包含进来</a:t>
            </a:r>
          </a:p>
          <a:p>
            <a:pPr eaLnBrk="1" hangingPunct="1">
              <a:buFont typeface="Wingdings" pitchFamily="2" charset="2"/>
              <a:buNone/>
              <a:defRPr/>
            </a:pPr>
            <a:r>
              <a:rPr lang="en-US" altLang="zh-CN" sz="2800" dirty="0" err="1" smtClean="0"/>
              <a:t>int</a:t>
            </a:r>
            <a:r>
              <a:rPr lang="en-US" altLang="zh-CN" sz="2800" dirty="0" smtClean="0"/>
              <a:t> main()  //</a:t>
            </a:r>
            <a:r>
              <a:rPr lang="zh-CN" altLang="en-US" sz="2800" dirty="0" smtClean="0"/>
              <a:t>全局函数</a:t>
            </a:r>
            <a:r>
              <a:rPr lang="en-US" altLang="zh-CN" sz="2800" dirty="0" smtClean="0"/>
              <a:t>main</a:t>
            </a:r>
            <a:r>
              <a:rPr lang="zh-CN" altLang="en-US" sz="2800" dirty="0" smtClean="0"/>
              <a:t>的定义</a:t>
            </a:r>
          </a:p>
          <a:p>
            <a:pPr eaLnBrk="1" hangingPunct="1">
              <a:buFont typeface="Wingdings" pitchFamily="2" charset="2"/>
              <a:buNone/>
              <a:defRPr/>
            </a:pPr>
            <a:r>
              <a:rPr lang="en-US" altLang="zh-CN" sz="2800" dirty="0" smtClean="0"/>
              <a:t>{	double r; //</a:t>
            </a:r>
            <a:r>
              <a:rPr lang="zh-CN" altLang="en-US" sz="2800" dirty="0" smtClean="0"/>
              <a:t>局部变量</a:t>
            </a:r>
            <a:r>
              <a:rPr lang="en-US" altLang="zh-CN" sz="2800" dirty="0" smtClean="0"/>
              <a:t>r</a:t>
            </a:r>
            <a:r>
              <a:rPr lang="zh-CN" altLang="en-US" sz="2800" dirty="0" smtClean="0"/>
              <a:t>的定义</a:t>
            </a:r>
          </a:p>
          <a:p>
            <a:pPr eaLnBrk="1" hangingPunct="1">
              <a:buFont typeface="Wingdings" pitchFamily="2" charset="2"/>
              <a:buNone/>
              <a:defRPr/>
            </a:pPr>
            <a:r>
              <a:rPr lang="zh-CN" altLang="en-US" sz="2800" dirty="0" smtClean="0"/>
              <a:t>	</a:t>
            </a:r>
            <a:r>
              <a:rPr lang="en-US" altLang="zh-CN" sz="2800" dirty="0" smtClean="0"/>
              <a:t>......</a:t>
            </a:r>
          </a:p>
          <a:p>
            <a:pPr eaLnBrk="1" hangingPunct="1">
              <a:buFont typeface="Wingdings" pitchFamily="2" charset="2"/>
              <a:buNone/>
              <a:defRPr/>
            </a:pPr>
            <a:r>
              <a:rPr lang="en-US" altLang="zh-CN" sz="2800" dirty="0" smtClean="0"/>
              <a:t>	r = x*f();  //x</a:t>
            </a:r>
            <a:r>
              <a:rPr lang="zh-CN" altLang="en-US" sz="2800" dirty="0" smtClean="0"/>
              <a:t>、</a:t>
            </a:r>
            <a:r>
              <a:rPr lang="en-US" altLang="zh-CN" sz="2800" dirty="0" smtClean="0"/>
              <a:t>f</a:t>
            </a:r>
            <a:r>
              <a:rPr lang="zh-CN" altLang="en-US" sz="2800" dirty="0" smtClean="0"/>
              <a:t>在</a:t>
            </a:r>
            <a:r>
              <a:rPr lang="en-US" altLang="zh-CN" sz="2800" dirty="0" smtClean="0"/>
              <a:t>file1.cpp</a:t>
            </a:r>
            <a:r>
              <a:rPr lang="zh-CN" altLang="en-US" sz="2800" dirty="0" smtClean="0"/>
              <a:t>中定义</a:t>
            </a:r>
          </a:p>
          <a:p>
            <a:pPr eaLnBrk="1" hangingPunct="1">
              <a:buFont typeface="Wingdings" pitchFamily="2" charset="2"/>
              <a:buNone/>
              <a:defRPr/>
            </a:pPr>
            <a:r>
              <a:rPr lang="zh-CN" altLang="en-US" sz="2800" dirty="0" smtClean="0"/>
              <a:t>	</a:t>
            </a:r>
            <a:r>
              <a:rPr lang="en-US" altLang="zh-CN" sz="2800" dirty="0" smtClean="0"/>
              <a:t>......</a:t>
            </a:r>
          </a:p>
          <a:p>
            <a:pPr eaLnBrk="1" hangingPunct="1">
              <a:buFont typeface="Wingdings" pitchFamily="2" charset="2"/>
              <a:buNone/>
              <a:defRPr/>
            </a:pPr>
            <a:r>
              <a:rPr lang="en-US" altLang="zh-CN" sz="2800" dirty="0" smtClean="0"/>
              <a:t>	g();  //g</a:t>
            </a:r>
            <a:r>
              <a:rPr lang="zh-CN" altLang="en-US" sz="2800" dirty="0" smtClean="0"/>
              <a:t>在</a:t>
            </a:r>
            <a:r>
              <a:rPr lang="en-US" altLang="zh-CN" sz="2800" dirty="0" smtClean="0"/>
              <a:t>file2.cpp</a:t>
            </a:r>
            <a:r>
              <a:rPr lang="zh-CN" altLang="en-US" sz="2800" dirty="0" smtClean="0"/>
              <a:t>中定义</a:t>
            </a:r>
          </a:p>
          <a:p>
            <a:pPr eaLnBrk="1" hangingPunct="1">
              <a:buFont typeface="Wingdings" pitchFamily="2" charset="2"/>
              <a:buNone/>
              <a:defRPr/>
            </a:pPr>
            <a:r>
              <a:rPr lang="zh-CN" altLang="en-US" sz="2800" dirty="0" smtClean="0"/>
              <a:t>	</a:t>
            </a:r>
            <a:r>
              <a:rPr lang="en-US" altLang="zh-CN" sz="2800" dirty="0" smtClean="0"/>
              <a:t>......</a:t>
            </a:r>
          </a:p>
          <a:p>
            <a:pPr eaLnBrk="1" hangingPunct="1">
              <a:buFont typeface="Wingdings" pitchFamily="2" charset="2"/>
              <a:buNone/>
              <a:defRPr/>
            </a:pPr>
            <a:r>
              <a:rPr lang="en-US" altLang="zh-CN" sz="2800" dirty="0" smtClean="0"/>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标准库函数</a:t>
            </a:r>
          </a:p>
        </p:txBody>
      </p:sp>
      <p:sp>
        <p:nvSpPr>
          <p:cNvPr id="3" name="内容占位符 2"/>
          <p:cNvSpPr>
            <a:spLocks noGrp="1"/>
          </p:cNvSpPr>
          <p:nvPr>
            <p:ph idx="1"/>
          </p:nvPr>
        </p:nvSpPr>
        <p:spPr/>
        <p:txBody>
          <a:bodyPr/>
          <a:lstStyle/>
          <a:p>
            <a:r>
              <a:rPr lang="zh-CN" altLang="en-US" dirty="0"/>
              <a:t>一个语言本身所提供的功能是有限的 </a:t>
            </a:r>
          </a:p>
          <a:p>
            <a:pPr lvl="1"/>
            <a:r>
              <a:rPr lang="zh-CN" altLang="en-US" dirty="0"/>
              <a:t>语言的设计者不可能预见程序设计所需要的所有功能。 </a:t>
            </a:r>
          </a:p>
          <a:p>
            <a:pPr lvl="1"/>
            <a:r>
              <a:rPr lang="zh-CN" altLang="en-US" dirty="0"/>
              <a:t>语言本身提供太多的功能也会给语言的学习和实现（编译程序的设计）增加负担 。</a:t>
            </a:r>
          </a:p>
          <a:p>
            <a:pPr lvl="1"/>
            <a:r>
              <a:rPr lang="zh-CN" altLang="en-US" dirty="0" smtClean="0"/>
              <a:t>功能都由语言来提供，会给</a:t>
            </a:r>
            <a:r>
              <a:rPr lang="zh-CN" altLang="en-US" dirty="0"/>
              <a:t>语言的扩充带来麻烦（重写编译程序）。 </a:t>
            </a:r>
          </a:p>
          <a:p>
            <a:endParaRPr lang="zh-CN" altLang="en-US" dirty="0"/>
          </a:p>
        </p:txBody>
      </p:sp>
    </p:spTree>
    <p:extLst>
      <p:ext uri="{BB962C8B-B14F-4D97-AF65-F5344CB8AC3E}">
        <p14:creationId xmlns:p14="http://schemas.microsoft.com/office/powerpoint/2010/main" val="14743475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C++</a:t>
            </a:r>
            <a:r>
              <a:rPr lang="zh-CN" altLang="en-US" dirty="0"/>
              <a:t>语言的每个实现往往会提供一个</a:t>
            </a:r>
            <a:r>
              <a:rPr lang="zh-CN" altLang="en-US" dirty="0">
                <a:solidFill>
                  <a:srgbClr val="FFC000"/>
                </a:solidFill>
              </a:rPr>
              <a:t>标准库</a:t>
            </a:r>
            <a:r>
              <a:rPr lang="zh-CN" altLang="en-US" dirty="0"/>
              <a:t>，其中定义了一些语言本身没有提供的功能：</a:t>
            </a:r>
          </a:p>
          <a:p>
            <a:pPr lvl="1"/>
            <a:r>
              <a:rPr lang="zh-CN" altLang="en-US" dirty="0"/>
              <a:t>常用的数学函数</a:t>
            </a:r>
          </a:p>
          <a:p>
            <a:pPr lvl="1"/>
            <a:r>
              <a:rPr lang="zh-CN" altLang="en-US" dirty="0"/>
              <a:t>字符串处理函数</a:t>
            </a:r>
          </a:p>
          <a:p>
            <a:pPr lvl="1"/>
            <a:r>
              <a:rPr lang="zh-CN" altLang="en-US" dirty="0"/>
              <a:t>输入</a:t>
            </a:r>
            <a:r>
              <a:rPr lang="en-US" altLang="zh-CN" dirty="0"/>
              <a:t>/</a:t>
            </a:r>
            <a:r>
              <a:rPr lang="zh-CN" altLang="en-US" dirty="0"/>
              <a:t>输出</a:t>
            </a:r>
          </a:p>
          <a:p>
            <a:pPr lvl="1"/>
            <a:r>
              <a:rPr lang="en-US" altLang="zh-CN" dirty="0" smtClean="0"/>
              <a:t>......</a:t>
            </a:r>
            <a:endParaRPr lang="zh-CN" altLang="en-US" dirty="0"/>
          </a:p>
          <a:p>
            <a:endParaRPr lang="zh-CN" altLang="en-US" dirty="0"/>
          </a:p>
        </p:txBody>
      </p:sp>
    </p:spTree>
    <p:extLst>
      <p:ext uri="{BB962C8B-B14F-4D97-AF65-F5344CB8AC3E}">
        <p14:creationId xmlns:p14="http://schemas.microsoft.com/office/powerpoint/2010/main" val="13858533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eaLnBrk="1" hangingPunct="1">
              <a:lnSpc>
                <a:spcPct val="110000"/>
              </a:lnSpc>
              <a:defRPr/>
            </a:pPr>
            <a:r>
              <a:rPr lang="zh-CN" altLang="en-US" dirty="0"/>
              <a:t>在</a:t>
            </a:r>
            <a:r>
              <a:rPr lang="en-US" altLang="zh-CN" dirty="0"/>
              <a:t>C++</a:t>
            </a:r>
            <a:r>
              <a:rPr lang="zh-CN" altLang="en-US" dirty="0"/>
              <a:t>标准库中，根据功能对定义的程序实体进行了分类，把每一类程序实体的声明分别放在一个头文件中。</a:t>
            </a:r>
          </a:p>
          <a:p>
            <a:pPr eaLnBrk="1" hangingPunct="1">
              <a:lnSpc>
                <a:spcPct val="110000"/>
              </a:lnSpc>
              <a:defRPr/>
            </a:pPr>
            <a:r>
              <a:rPr lang="zh-CN" altLang="en-US" dirty="0"/>
              <a:t>在</a:t>
            </a:r>
            <a:r>
              <a:rPr lang="en-US" altLang="zh-CN" dirty="0"/>
              <a:t>C++</a:t>
            </a:r>
            <a:r>
              <a:rPr lang="zh-CN" altLang="en-US" dirty="0"/>
              <a:t>中，</a:t>
            </a:r>
            <a:r>
              <a:rPr lang="zh-CN" altLang="en-US" dirty="0" smtClean="0"/>
              <a:t>保留了</a:t>
            </a:r>
            <a:r>
              <a:rPr lang="en-US" altLang="zh-CN" dirty="0" smtClean="0"/>
              <a:t>C</a:t>
            </a:r>
            <a:r>
              <a:rPr lang="zh-CN" altLang="en-US" dirty="0" smtClean="0"/>
              <a:t>语言的库函数，但做了以下的改动：</a:t>
            </a:r>
            <a:endParaRPr lang="zh-CN" altLang="en-US" dirty="0"/>
          </a:p>
          <a:p>
            <a:pPr lvl="1" eaLnBrk="1" hangingPunct="1">
              <a:lnSpc>
                <a:spcPct val="110000"/>
              </a:lnSpc>
              <a:defRPr/>
            </a:pPr>
            <a:r>
              <a:rPr lang="zh-CN" altLang="en-US" dirty="0" smtClean="0"/>
              <a:t>对相应头文件进行了重新</a:t>
            </a:r>
            <a:r>
              <a:rPr lang="zh-CN" altLang="en-US" dirty="0"/>
              <a:t>命名：*</a:t>
            </a:r>
            <a:r>
              <a:rPr lang="en-US" altLang="zh-CN" dirty="0"/>
              <a:t>.h -&gt; c*</a:t>
            </a:r>
          </a:p>
          <a:p>
            <a:pPr lvl="1" eaLnBrk="1" hangingPunct="1">
              <a:lnSpc>
                <a:spcPct val="110000"/>
              </a:lnSpc>
              <a:defRPr/>
            </a:pPr>
            <a:r>
              <a:rPr lang="zh-CN" altLang="en-US" dirty="0" smtClean="0"/>
              <a:t>库中的程序实体重新</a:t>
            </a:r>
            <a:r>
              <a:rPr lang="zh-CN" altLang="en-US" dirty="0"/>
              <a:t>定义在名空间</a:t>
            </a:r>
            <a:r>
              <a:rPr lang="en-US" altLang="zh-CN" dirty="0" err="1"/>
              <a:t>std</a:t>
            </a:r>
            <a:r>
              <a:rPr lang="zh-CN" altLang="en-US" dirty="0"/>
              <a:t>中</a:t>
            </a:r>
          </a:p>
          <a:p>
            <a:endParaRPr lang="zh-CN" altLang="en-US" dirty="0"/>
          </a:p>
        </p:txBody>
      </p:sp>
    </p:spTree>
    <p:extLst>
      <p:ext uri="{BB962C8B-B14F-4D97-AF65-F5344CB8AC3E}">
        <p14:creationId xmlns:p14="http://schemas.microsoft.com/office/powerpoint/2010/main" val="12562405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9" name="Rectangle 3"/>
          <p:cNvSpPr>
            <a:spLocks noGrp="1" noChangeArrowheads="1"/>
          </p:cNvSpPr>
          <p:nvPr>
            <p:ph type="body" idx="1"/>
          </p:nvPr>
        </p:nvSpPr>
        <p:spPr>
          <a:xfrm>
            <a:off x="457200" y="1124744"/>
            <a:ext cx="8229600" cy="5040560"/>
          </a:xfrm>
        </p:spPr>
        <p:txBody>
          <a:bodyPr>
            <a:normAutofit/>
          </a:bodyPr>
          <a:lstStyle/>
          <a:p>
            <a:pPr eaLnBrk="1" hangingPunct="1">
              <a:lnSpc>
                <a:spcPct val="110000"/>
              </a:lnSpc>
              <a:defRPr/>
            </a:pPr>
            <a:r>
              <a:rPr lang="zh-CN" altLang="en-US" dirty="0" smtClean="0"/>
              <a:t>使用标准库中的功能时，</a:t>
            </a:r>
            <a:r>
              <a:rPr lang="zh-CN" altLang="en-US" dirty="0"/>
              <a:t>需要</a:t>
            </a:r>
            <a:r>
              <a:rPr lang="zh-CN" altLang="en-US" dirty="0" smtClean="0"/>
              <a:t>在程序中包含（</a:t>
            </a:r>
            <a:r>
              <a:rPr lang="en-US" altLang="zh-CN" dirty="0" smtClean="0"/>
              <a:t>#include</a:t>
            </a:r>
            <a:r>
              <a:rPr lang="zh-CN" altLang="en-US" dirty="0" smtClean="0"/>
              <a:t>）相应功能的头文件对这些功能进行声明。</a:t>
            </a:r>
            <a:r>
              <a:rPr lang="zh-CN" altLang="en-US" dirty="0"/>
              <a:t>例如</a:t>
            </a:r>
            <a:r>
              <a:rPr lang="zh-CN" altLang="en-US" dirty="0" smtClean="0"/>
              <a:t>：</a:t>
            </a:r>
            <a:endParaRPr lang="en-US" altLang="zh-CN" dirty="0" smtClean="0"/>
          </a:p>
          <a:p>
            <a:pPr lvl="1" eaLnBrk="1" hangingPunct="1">
              <a:lnSpc>
                <a:spcPct val="110000"/>
              </a:lnSpc>
              <a:defRPr/>
            </a:pPr>
            <a:r>
              <a:rPr lang="en-US" altLang="zh-CN" dirty="0" smtClean="0"/>
              <a:t>#include &lt;</a:t>
            </a:r>
            <a:r>
              <a:rPr lang="en-US" altLang="zh-CN" dirty="0" err="1" smtClean="0"/>
              <a:t>cmath</a:t>
            </a:r>
            <a:r>
              <a:rPr lang="en-US" altLang="zh-CN" dirty="0" smtClean="0"/>
              <a:t>&gt;</a:t>
            </a:r>
          </a:p>
          <a:p>
            <a:pPr lvl="1" eaLnBrk="1" hangingPunct="1">
              <a:lnSpc>
                <a:spcPct val="110000"/>
              </a:lnSpc>
              <a:defRPr/>
            </a:pPr>
            <a:r>
              <a:rPr lang="en-US" altLang="zh-CN" dirty="0" smtClean="0"/>
              <a:t>using namespace </a:t>
            </a:r>
            <a:r>
              <a:rPr lang="en-US" altLang="zh-CN" dirty="0" err="1" smtClean="0"/>
              <a:t>std</a:t>
            </a:r>
            <a:r>
              <a:rPr lang="en-US" altLang="zh-CN" dirty="0" smtClean="0"/>
              <a:t>;</a:t>
            </a:r>
          </a:p>
          <a:p>
            <a:pPr marL="457200" lvl="1" indent="0" eaLnBrk="1" hangingPunct="1">
              <a:lnSpc>
                <a:spcPct val="110000"/>
              </a:lnSpc>
              <a:buNone/>
              <a:defRPr/>
            </a:pPr>
            <a:r>
              <a:rPr lang="zh-CN" altLang="en-US" dirty="0" smtClean="0"/>
              <a:t>或</a:t>
            </a:r>
            <a:endParaRPr lang="en-US" altLang="zh-CN" dirty="0"/>
          </a:p>
          <a:p>
            <a:pPr lvl="1" eaLnBrk="1" hangingPunct="1">
              <a:lnSpc>
                <a:spcPct val="110000"/>
              </a:lnSpc>
              <a:defRPr/>
            </a:pPr>
            <a:r>
              <a:rPr lang="en-US" altLang="zh-CN" dirty="0"/>
              <a:t>#include </a:t>
            </a:r>
            <a:r>
              <a:rPr lang="en-US" altLang="zh-CN" dirty="0" smtClean="0"/>
              <a:t>&lt;</a:t>
            </a:r>
            <a:r>
              <a:rPr lang="en-US" altLang="zh-CN" dirty="0" err="1" smtClean="0"/>
              <a:t>math.h</a:t>
            </a:r>
            <a:r>
              <a:rPr lang="en-US" altLang="zh-CN" dirty="0" smtClean="0"/>
              <a:t>&gt;</a:t>
            </a:r>
            <a:endParaRPr lang="en-US" altLang="zh-CN" dirty="0"/>
          </a:p>
          <a:p>
            <a:pPr lvl="1" eaLnBrk="1" hangingPunct="1">
              <a:defRPr/>
            </a:pPr>
            <a:endParaRPr lang="en-US" altLang="zh-CN" dirty="0" smtClean="0"/>
          </a:p>
          <a:p>
            <a:pPr eaLnBrk="1" hangingPunct="1">
              <a:defRPr/>
            </a:pPr>
            <a:endParaRPr lang="en-US" altLang="zh-CN"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a:xfrm>
            <a:off x="395288" y="404813"/>
            <a:ext cx="8748712" cy="6192837"/>
          </a:xfrm>
        </p:spPr>
        <p:txBody>
          <a:bodyPr>
            <a:normAutofit/>
          </a:bodyPr>
          <a:lstStyle/>
          <a:p>
            <a:pPr eaLnBrk="1" hangingPunct="1">
              <a:defRPr/>
            </a:pPr>
            <a:r>
              <a:rPr lang="zh-CN" altLang="en-US" sz="2400" dirty="0"/>
              <a:t>下面是在标准库的</a:t>
            </a:r>
            <a:r>
              <a:rPr lang="zh-CN" altLang="en-US" sz="2400" dirty="0" smtClean="0"/>
              <a:t>头文件</a:t>
            </a:r>
            <a:r>
              <a:rPr lang="en-US" altLang="zh-CN" sz="2400" dirty="0" err="1" smtClean="0"/>
              <a:t>cmath</a:t>
            </a:r>
            <a:r>
              <a:rPr lang="zh-CN" altLang="en-US" sz="2400" dirty="0" smtClean="0"/>
              <a:t>（或</a:t>
            </a:r>
            <a:r>
              <a:rPr lang="en-US" altLang="zh-CN" sz="2400" dirty="0" err="1" smtClean="0"/>
              <a:t>math.h</a:t>
            </a:r>
            <a:r>
              <a:rPr lang="zh-CN" altLang="en-US" sz="2400" dirty="0" smtClean="0"/>
              <a:t>）</a:t>
            </a:r>
            <a:r>
              <a:rPr lang="zh-CN" altLang="en-US" sz="2400" dirty="0"/>
              <a:t>中声明的</a:t>
            </a:r>
            <a:r>
              <a:rPr lang="zh-CN" altLang="en-US" sz="2400" dirty="0" smtClean="0"/>
              <a:t>一些</a:t>
            </a:r>
            <a:r>
              <a:rPr lang="zh-CN" altLang="en-US" sz="2400" dirty="0"/>
              <a:t>数学函数</a:t>
            </a:r>
            <a:r>
              <a:rPr lang="zh-CN" altLang="en-US" sz="2400" dirty="0" smtClean="0"/>
              <a:t>：</a:t>
            </a:r>
            <a:endParaRPr lang="en-US" altLang="zh-CN" sz="2200" dirty="0" smtClean="0"/>
          </a:p>
          <a:p>
            <a:pPr lvl="1" eaLnBrk="1" hangingPunct="1">
              <a:defRPr/>
            </a:pPr>
            <a:r>
              <a:rPr lang="en-US" altLang="zh-CN" sz="1800" dirty="0" smtClean="0"/>
              <a:t>double </a:t>
            </a:r>
            <a:r>
              <a:rPr lang="en-US" altLang="zh-CN" sz="1800" dirty="0" err="1" smtClean="0"/>
              <a:t>fabs</a:t>
            </a:r>
            <a:r>
              <a:rPr lang="en-US" altLang="zh-CN" sz="1800" dirty="0" smtClean="0"/>
              <a:t>( double </a:t>
            </a:r>
            <a:r>
              <a:rPr lang="en-US" altLang="zh-CN" sz="1800" i="1" dirty="0" smtClean="0"/>
              <a:t>x</a:t>
            </a:r>
            <a:r>
              <a:rPr lang="en-US" altLang="zh-CN" sz="1800" dirty="0" smtClean="0"/>
              <a:t> );  //double</a:t>
            </a:r>
            <a:r>
              <a:rPr lang="zh-CN" altLang="en-US" sz="1800" dirty="0" smtClean="0"/>
              <a:t>型的绝对值</a:t>
            </a:r>
          </a:p>
          <a:p>
            <a:pPr lvl="1" eaLnBrk="1" hangingPunct="1">
              <a:defRPr/>
            </a:pPr>
            <a:r>
              <a:rPr lang="en-US" altLang="zh-CN" sz="1800" dirty="0" smtClean="0"/>
              <a:t>double sin( double </a:t>
            </a:r>
            <a:r>
              <a:rPr lang="en-US" altLang="zh-CN" sz="1800" i="1" dirty="0" smtClean="0"/>
              <a:t>x</a:t>
            </a:r>
            <a:r>
              <a:rPr lang="en-US" altLang="zh-CN" sz="1800" dirty="0" smtClean="0"/>
              <a:t> );  //</a:t>
            </a:r>
            <a:r>
              <a:rPr lang="zh-CN" altLang="en-US" sz="1800" dirty="0" smtClean="0"/>
              <a:t>正弦函数</a:t>
            </a:r>
          </a:p>
          <a:p>
            <a:pPr lvl="1" eaLnBrk="1" hangingPunct="1">
              <a:defRPr/>
            </a:pPr>
            <a:r>
              <a:rPr lang="en-US" altLang="zh-CN" sz="1800" dirty="0" smtClean="0"/>
              <a:t>double </a:t>
            </a:r>
            <a:r>
              <a:rPr lang="en-US" altLang="zh-CN" sz="1800" dirty="0" err="1" smtClean="0"/>
              <a:t>cos</a:t>
            </a:r>
            <a:r>
              <a:rPr lang="en-US" altLang="zh-CN" sz="1800" dirty="0" smtClean="0"/>
              <a:t>( double </a:t>
            </a:r>
            <a:r>
              <a:rPr lang="en-US" altLang="zh-CN" sz="1800" i="1" dirty="0" smtClean="0"/>
              <a:t>x</a:t>
            </a:r>
            <a:r>
              <a:rPr lang="en-US" altLang="zh-CN" sz="1800" dirty="0" smtClean="0"/>
              <a:t> );  //</a:t>
            </a:r>
            <a:r>
              <a:rPr lang="zh-CN" altLang="en-US" sz="1800" dirty="0" smtClean="0"/>
              <a:t>余弦函数</a:t>
            </a:r>
          </a:p>
          <a:p>
            <a:pPr lvl="1" eaLnBrk="1" hangingPunct="1">
              <a:defRPr/>
            </a:pPr>
            <a:r>
              <a:rPr lang="en-US" altLang="zh-CN" sz="1800" dirty="0" smtClean="0"/>
              <a:t>double tan( double </a:t>
            </a:r>
            <a:r>
              <a:rPr lang="en-US" altLang="zh-CN" sz="1800" i="1" dirty="0" smtClean="0"/>
              <a:t>x</a:t>
            </a:r>
            <a:r>
              <a:rPr lang="en-US" altLang="zh-CN" sz="1800" dirty="0" smtClean="0"/>
              <a:t> );  //</a:t>
            </a:r>
            <a:r>
              <a:rPr lang="zh-CN" altLang="en-US" sz="1800" dirty="0" smtClean="0"/>
              <a:t>正切函数</a:t>
            </a:r>
          </a:p>
          <a:p>
            <a:pPr lvl="1" eaLnBrk="1" hangingPunct="1">
              <a:defRPr/>
            </a:pPr>
            <a:r>
              <a:rPr lang="en-US" altLang="zh-CN" sz="1800" dirty="0" smtClean="0"/>
              <a:t>double </a:t>
            </a:r>
            <a:r>
              <a:rPr lang="en-US" altLang="zh-CN" sz="1800" dirty="0" err="1" smtClean="0"/>
              <a:t>asin</a:t>
            </a:r>
            <a:r>
              <a:rPr lang="en-US" altLang="zh-CN" sz="1800" dirty="0" smtClean="0"/>
              <a:t>( double </a:t>
            </a:r>
            <a:r>
              <a:rPr lang="en-US" altLang="zh-CN" sz="1800" i="1" dirty="0" smtClean="0"/>
              <a:t>x</a:t>
            </a:r>
            <a:r>
              <a:rPr lang="en-US" altLang="zh-CN" sz="1800" dirty="0" smtClean="0"/>
              <a:t> );  //</a:t>
            </a:r>
            <a:r>
              <a:rPr lang="zh-CN" altLang="en-US" sz="1800" dirty="0" smtClean="0"/>
              <a:t>反正弦函数</a:t>
            </a:r>
          </a:p>
          <a:p>
            <a:pPr lvl="1" eaLnBrk="1" hangingPunct="1">
              <a:defRPr/>
            </a:pPr>
            <a:r>
              <a:rPr lang="en-US" altLang="zh-CN" sz="1800" dirty="0" smtClean="0"/>
              <a:t>double </a:t>
            </a:r>
            <a:r>
              <a:rPr lang="en-US" altLang="zh-CN" sz="1800" dirty="0" err="1" smtClean="0"/>
              <a:t>acos</a:t>
            </a:r>
            <a:r>
              <a:rPr lang="en-US" altLang="zh-CN" sz="1800" dirty="0" smtClean="0"/>
              <a:t>( double </a:t>
            </a:r>
            <a:r>
              <a:rPr lang="en-US" altLang="zh-CN" sz="1800" i="1" dirty="0" smtClean="0"/>
              <a:t>x</a:t>
            </a:r>
            <a:r>
              <a:rPr lang="en-US" altLang="zh-CN" sz="1800" dirty="0" smtClean="0"/>
              <a:t> );  //</a:t>
            </a:r>
            <a:r>
              <a:rPr lang="zh-CN" altLang="en-US" sz="1800" dirty="0" smtClean="0"/>
              <a:t>反余弦函数</a:t>
            </a:r>
          </a:p>
          <a:p>
            <a:pPr lvl="1" eaLnBrk="1" hangingPunct="1">
              <a:defRPr/>
            </a:pPr>
            <a:r>
              <a:rPr lang="en-US" altLang="zh-CN" sz="1800" dirty="0" smtClean="0"/>
              <a:t>double </a:t>
            </a:r>
            <a:r>
              <a:rPr lang="en-US" altLang="zh-CN" sz="1800" dirty="0" err="1" smtClean="0"/>
              <a:t>atan</a:t>
            </a:r>
            <a:r>
              <a:rPr lang="en-US" altLang="zh-CN" sz="1800" dirty="0" smtClean="0"/>
              <a:t>( double </a:t>
            </a:r>
            <a:r>
              <a:rPr lang="en-US" altLang="zh-CN" sz="1800" i="1" dirty="0" smtClean="0"/>
              <a:t>x</a:t>
            </a:r>
            <a:r>
              <a:rPr lang="en-US" altLang="zh-CN" sz="1800" dirty="0" smtClean="0"/>
              <a:t> );  //</a:t>
            </a:r>
            <a:r>
              <a:rPr lang="zh-CN" altLang="en-US" sz="1800" dirty="0" smtClean="0"/>
              <a:t>反正切函数</a:t>
            </a:r>
          </a:p>
          <a:p>
            <a:pPr lvl="1" eaLnBrk="1" hangingPunct="1">
              <a:defRPr/>
            </a:pPr>
            <a:r>
              <a:rPr lang="en-US" altLang="zh-CN" sz="1800" dirty="0" smtClean="0"/>
              <a:t>double ceil( double </a:t>
            </a:r>
            <a:r>
              <a:rPr lang="en-US" altLang="zh-CN" sz="1800" i="1" dirty="0" smtClean="0"/>
              <a:t>x</a:t>
            </a:r>
            <a:r>
              <a:rPr lang="en-US" altLang="zh-CN" sz="1800" dirty="0" smtClean="0"/>
              <a:t> );  //</a:t>
            </a:r>
            <a:r>
              <a:rPr lang="zh-CN" altLang="en-US" sz="1800" dirty="0" smtClean="0"/>
              <a:t>不小于</a:t>
            </a:r>
            <a:r>
              <a:rPr lang="en-US" altLang="zh-CN" sz="1800" dirty="0" smtClean="0"/>
              <a:t>x</a:t>
            </a:r>
            <a:r>
              <a:rPr lang="zh-CN" altLang="en-US" sz="1800" dirty="0" smtClean="0"/>
              <a:t>的最小整数（返回值为以</a:t>
            </a:r>
          </a:p>
          <a:p>
            <a:pPr lvl="1" eaLnBrk="1" hangingPunct="1">
              <a:buFont typeface="Wingdings" pitchFamily="2" charset="2"/>
              <a:buNone/>
              <a:defRPr/>
            </a:pPr>
            <a:r>
              <a:rPr lang="zh-CN" altLang="en-US" sz="1800" dirty="0" smtClean="0"/>
              <a:t>					 </a:t>
            </a:r>
            <a:r>
              <a:rPr lang="en-US" altLang="zh-CN" sz="1800" dirty="0" smtClean="0"/>
              <a:t>/ / double</a:t>
            </a:r>
            <a:r>
              <a:rPr lang="zh-CN" altLang="en-US" sz="1800" dirty="0" smtClean="0"/>
              <a:t>表示的整型数）</a:t>
            </a:r>
          </a:p>
          <a:p>
            <a:pPr lvl="1" eaLnBrk="1" hangingPunct="1">
              <a:defRPr/>
            </a:pPr>
            <a:r>
              <a:rPr lang="en-US" altLang="zh-CN" sz="1800" dirty="0" smtClean="0"/>
              <a:t>double floor( double </a:t>
            </a:r>
            <a:r>
              <a:rPr lang="en-US" altLang="zh-CN" sz="1800" i="1" dirty="0" smtClean="0"/>
              <a:t>x</a:t>
            </a:r>
            <a:r>
              <a:rPr lang="en-US" altLang="zh-CN" sz="1800" dirty="0" smtClean="0"/>
              <a:t> );  //</a:t>
            </a:r>
            <a:r>
              <a:rPr lang="zh-CN" altLang="en-US" sz="1800" dirty="0" smtClean="0"/>
              <a:t>不大于</a:t>
            </a:r>
            <a:r>
              <a:rPr lang="en-US" altLang="zh-CN" sz="1800" dirty="0" smtClean="0"/>
              <a:t>x</a:t>
            </a:r>
            <a:r>
              <a:rPr lang="zh-CN" altLang="en-US" sz="1800" dirty="0" smtClean="0"/>
              <a:t>的最大整数（返回值为以</a:t>
            </a:r>
          </a:p>
          <a:p>
            <a:pPr lvl="1" eaLnBrk="1" hangingPunct="1">
              <a:buFont typeface="Wingdings" pitchFamily="2" charset="2"/>
              <a:buNone/>
              <a:defRPr/>
            </a:pPr>
            <a:r>
              <a:rPr lang="zh-CN" altLang="en-US" sz="1800" dirty="0" smtClean="0"/>
              <a:t>					   </a:t>
            </a:r>
            <a:r>
              <a:rPr lang="en-US" altLang="zh-CN" sz="1800" dirty="0" smtClean="0"/>
              <a:t>// double</a:t>
            </a:r>
            <a:r>
              <a:rPr lang="zh-CN" altLang="en-US" sz="1800" dirty="0" smtClean="0"/>
              <a:t>表示的整型数）</a:t>
            </a:r>
          </a:p>
          <a:p>
            <a:pPr lvl="1" eaLnBrk="1" hangingPunct="1">
              <a:defRPr/>
            </a:pPr>
            <a:r>
              <a:rPr lang="en-US" altLang="zh-CN" sz="1800" dirty="0" smtClean="0"/>
              <a:t>double log( double </a:t>
            </a:r>
            <a:r>
              <a:rPr lang="en-US" altLang="zh-CN" sz="1800" i="1" dirty="0" smtClean="0"/>
              <a:t>x</a:t>
            </a:r>
            <a:r>
              <a:rPr lang="en-US" altLang="zh-CN" sz="1800" dirty="0" smtClean="0"/>
              <a:t> );  //</a:t>
            </a:r>
            <a:r>
              <a:rPr lang="zh-CN" altLang="en-US" sz="1800" dirty="0" smtClean="0"/>
              <a:t>自然对数</a:t>
            </a:r>
          </a:p>
          <a:p>
            <a:pPr lvl="1" eaLnBrk="1" hangingPunct="1">
              <a:defRPr/>
            </a:pPr>
            <a:r>
              <a:rPr lang="en-US" altLang="zh-CN" sz="1800" dirty="0" smtClean="0"/>
              <a:t>double log10( double </a:t>
            </a:r>
            <a:r>
              <a:rPr lang="en-US" altLang="zh-CN" sz="1800" i="1" dirty="0" smtClean="0"/>
              <a:t>x</a:t>
            </a:r>
            <a:r>
              <a:rPr lang="en-US" altLang="zh-CN" sz="1800" dirty="0" smtClean="0"/>
              <a:t> );  //</a:t>
            </a:r>
            <a:r>
              <a:rPr lang="zh-CN" altLang="en-US" sz="1800" dirty="0" smtClean="0"/>
              <a:t>以</a:t>
            </a:r>
            <a:r>
              <a:rPr lang="en-US" altLang="zh-CN" sz="1800" dirty="0" smtClean="0"/>
              <a:t>10</a:t>
            </a:r>
            <a:r>
              <a:rPr lang="zh-CN" altLang="en-US" sz="1800" dirty="0" smtClean="0"/>
              <a:t>为底的对数</a:t>
            </a:r>
          </a:p>
          <a:p>
            <a:pPr lvl="1" eaLnBrk="1" hangingPunct="1">
              <a:defRPr/>
            </a:pPr>
            <a:r>
              <a:rPr lang="en-US" altLang="zh-CN" sz="1800" dirty="0" smtClean="0"/>
              <a:t>double </a:t>
            </a:r>
            <a:r>
              <a:rPr lang="en-US" altLang="zh-CN" sz="1800" dirty="0" err="1" smtClean="0"/>
              <a:t>sqrt</a:t>
            </a:r>
            <a:r>
              <a:rPr lang="en-US" altLang="zh-CN" sz="1800" dirty="0" smtClean="0"/>
              <a:t>( double </a:t>
            </a:r>
            <a:r>
              <a:rPr lang="en-US" altLang="zh-CN" sz="1800" i="1" dirty="0" smtClean="0"/>
              <a:t>x</a:t>
            </a:r>
            <a:r>
              <a:rPr lang="en-US" altLang="zh-CN" sz="1800" dirty="0" smtClean="0"/>
              <a:t> );  //</a:t>
            </a:r>
            <a:r>
              <a:rPr lang="zh-CN" altLang="en-US" sz="1800" dirty="0" smtClean="0"/>
              <a:t>平方根</a:t>
            </a:r>
          </a:p>
          <a:p>
            <a:pPr lvl="1" eaLnBrk="1" hangingPunct="1">
              <a:defRPr/>
            </a:pPr>
            <a:r>
              <a:rPr lang="en-US" altLang="zh-CN" sz="1800" dirty="0" smtClean="0"/>
              <a:t>double </a:t>
            </a:r>
            <a:r>
              <a:rPr lang="en-US" altLang="zh-CN" sz="1800" dirty="0" err="1" smtClean="0"/>
              <a:t>pow</a:t>
            </a:r>
            <a:r>
              <a:rPr lang="en-US" altLang="zh-CN" sz="1800" dirty="0" smtClean="0"/>
              <a:t>( double </a:t>
            </a:r>
            <a:r>
              <a:rPr lang="en-US" altLang="zh-CN" sz="1800" i="1" dirty="0" smtClean="0"/>
              <a:t>x</a:t>
            </a:r>
            <a:r>
              <a:rPr lang="en-US" altLang="zh-CN" sz="1800" dirty="0" smtClean="0"/>
              <a:t>, double </a:t>
            </a:r>
            <a:r>
              <a:rPr lang="en-US" altLang="zh-CN" sz="1800" i="1" dirty="0" smtClean="0"/>
              <a:t>y</a:t>
            </a:r>
            <a:r>
              <a:rPr lang="en-US" altLang="zh-CN" sz="1800" dirty="0" smtClean="0"/>
              <a:t> );  //x</a:t>
            </a:r>
            <a:r>
              <a:rPr lang="zh-CN" altLang="en-US" sz="1800" dirty="0" smtClean="0"/>
              <a:t>的</a:t>
            </a:r>
            <a:r>
              <a:rPr lang="en-US" altLang="zh-CN" sz="1800" dirty="0" smtClean="0"/>
              <a:t>y</a:t>
            </a:r>
            <a:r>
              <a:rPr lang="zh-CN" altLang="en-US" sz="1800" dirty="0" smtClean="0"/>
              <a:t>次幂</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3" name="Rectangle 3"/>
          <p:cNvSpPr>
            <a:spLocks noGrp="1" noChangeArrowheads="1"/>
          </p:cNvSpPr>
          <p:nvPr>
            <p:ph type="body" idx="1"/>
          </p:nvPr>
        </p:nvSpPr>
        <p:spPr>
          <a:xfrm>
            <a:off x="395288" y="409575"/>
            <a:ext cx="8496300" cy="5827737"/>
          </a:xfrm>
        </p:spPr>
        <p:txBody>
          <a:bodyPr>
            <a:normAutofit fontScale="92500" lnSpcReduction="10000"/>
          </a:bodyPr>
          <a:lstStyle/>
          <a:p>
            <a:pPr eaLnBrk="1" hangingPunct="1">
              <a:lnSpc>
                <a:spcPct val="120000"/>
              </a:lnSpc>
              <a:defRPr/>
            </a:pPr>
            <a:r>
              <a:rPr lang="zh-CN" altLang="en-US" sz="2800" dirty="0" smtClean="0"/>
              <a:t>下面是在标准库的头文件</a:t>
            </a:r>
            <a:r>
              <a:rPr lang="en-US" altLang="zh-CN" sz="2800" dirty="0" err="1" smtClean="0"/>
              <a:t>cstdlib</a:t>
            </a:r>
            <a:r>
              <a:rPr lang="zh-CN" altLang="en-US" sz="2800" dirty="0" smtClean="0"/>
              <a:t>（或</a:t>
            </a:r>
            <a:r>
              <a:rPr lang="en-US" altLang="zh-CN" sz="2800" dirty="0" err="1" smtClean="0"/>
              <a:t>stdlib.h</a:t>
            </a:r>
            <a:r>
              <a:rPr lang="zh-CN" altLang="en-US" sz="2800" dirty="0" smtClean="0"/>
              <a:t>）中声明的一些函数：</a:t>
            </a:r>
          </a:p>
          <a:p>
            <a:pPr lvl="1" eaLnBrk="1" hangingPunct="1">
              <a:lnSpc>
                <a:spcPct val="120000"/>
              </a:lnSpc>
              <a:defRPr/>
            </a:pPr>
            <a:r>
              <a:rPr lang="en-US" altLang="zh-CN" sz="2400" dirty="0" err="1" smtClean="0"/>
              <a:t>int</a:t>
            </a:r>
            <a:r>
              <a:rPr lang="en-US" altLang="zh-CN" sz="2400" dirty="0" smtClean="0"/>
              <a:t> abs( </a:t>
            </a:r>
            <a:r>
              <a:rPr lang="en-US" altLang="zh-CN" sz="2400" dirty="0" err="1" smtClean="0"/>
              <a:t>int</a:t>
            </a:r>
            <a:r>
              <a:rPr lang="en-US" altLang="zh-CN" sz="2400" dirty="0" smtClean="0"/>
              <a:t> n );  //</a:t>
            </a:r>
            <a:r>
              <a:rPr lang="en-US" altLang="zh-CN" sz="2400" dirty="0" err="1" smtClean="0"/>
              <a:t>int</a:t>
            </a:r>
            <a:r>
              <a:rPr lang="zh-CN" altLang="en-US" sz="2400" dirty="0" smtClean="0"/>
              <a:t>型的绝对值</a:t>
            </a:r>
          </a:p>
          <a:p>
            <a:pPr lvl="1" eaLnBrk="1" hangingPunct="1">
              <a:lnSpc>
                <a:spcPct val="120000"/>
              </a:lnSpc>
              <a:defRPr/>
            </a:pPr>
            <a:r>
              <a:rPr lang="en-US" altLang="zh-CN" sz="2400" dirty="0" smtClean="0"/>
              <a:t>long labs( long n );  //long </a:t>
            </a:r>
            <a:r>
              <a:rPr lang="en-US" altLang="zh-CN" sz="2400" dirty="0" err="1" smtClean="0"/>
              <a:t>int</a:t>
            </a:r>
            <a:r>
              <a:rPr lang="zh-CN" altLang="en-US" sz="2400" dirty="0" smtClean="0"/>
              <a:t>型的绝对值</a:t>
            </a:r>
          </a:p>
          <a:p>
            <a:pPr lvl="1" eaLnBrk="1" hangingPunct="1">
              <a:lnSpc>
                <a:spcPct val="120000"/>
              </a:lnSpc>
              <a:defRPr/>
            </a:pPr>
            <a:r>
              <a:rPr lang="en-US" altLang="zh-CN" sz="2400" dirty="0" err="1" smtClean="0"/>
              <a:t>int</a:t>
            </a:r>
            <a:r>
              <a:rPr lang="en-US" altLang="zh-CN" sz="2400" dirty="0" smtClean="0"/>
              <a:t> rand( ); //</a:t>
            </a:r>
            <a:r>
              <a:rPr lang="zh-CN" altLang="en-US" sz="2400" dirty="0" smtClean="0"/>
              <a:t>生成一个伪随机数</a:t>
            </a:r>
          </a:p>
          <a:p>
            <a:pPr lvl="1" eaLnBrk="1" hangingPunct="1">
              <a:lnSpc>
                <a:spcPct val="120000"/>
              </a:lnSpc>
              <a:defRPr/>
            </a:pPr>
            <a:r>
              <a:rPr lang="en-US" altLang="zh-CN" sz="2400" dirty="0" smtClean="0"/>
              <a:t>void </a:t>
            </a:r>
            <a:r>
              <a:rPr lang="en-US" altLang="zh-CN" sz="2400" dirty="0" err="1" smtClean="0"/>
              <a:t>srand</a:t>
            </a:r>
            <a:r>
              <a:rPr lang="en-US" altLang="zh-CN" sz="2400" dirty="0" smtClean="0"/>
              <a:t>( unsigned </a:t>
            </a:r>
            <a:r>
              <a:rPr lang="en-US" altLang="zh-CN" sz="2400" dirty="0" err="1" smtClean="0"/>
              <a:t>int</a:t>
            </a:r>
            <a:r>
              <a:rPr lang="en-US" altLang="zh-CN" sz="2400" dirty="0" smtClean="0"/>
              <a:t> seed ); //</a:t>
            </a:r>
            <a:r>
              <a:rPr lang="zh-CN" altLang="en-US" sz="2400" dirty="0" smtClean="0"/>
              <a:t>为</a:t>
            </a:r>
            <a:r>
              <a:rPr lang="en-US" altLang="zh-CN" sz="2400" dirty="0" smtClean="0"/>
              <a:t>rand</a:t>
            </a:r>
            <a:r>
              <a:rPr lang="zh-CN" altLang="en-US" sz="2400" dirty="0" smtClean="0"/>
              <a:t>设置“种子”</a:t>
            </a:r>
          </a:p>
          <a:p>
            <a:pPr lvl="1" eaLnBrk="1" hangingPunct="1">
              <a:lnSpc>
                <a:spcPct val="120000"/>
              </a:lnSpc>
              <a:defRPr/>
            </a:pPr>
            <a:r>
              <a:rPr lang="en-US" altLang="zh-CN" sz="2400" dirty="0" smtClean="0"/>
              <a:t>void exit( </a:t>
            </a:r>
            <a:r>
              <a:rPr lang="en-US" altLang="zh-CN" sz="2400" dirty="0" err="1" smtClean="0"/>
              <a:t>int</a:t>
            </a:r>
            <a:r>
              <a:rPr lang="en-US" altLang="zh-CN" sz="2400" dirty="0" smtClean="0"/>
              <a:t> status ); //</a:t>
            </a:r>
            <a:r>
              <a:rPr lang="zh-CN" altLang="en-US" sz="2400" dirty="0" smtClean="0"/>
              <a:t>终止整个</a:t>
            </a:r>
            <a:r>
              <a:rPr lang="en-US" altLang="zh-CN" sz="2400" dirty="0" smtClean="0"/>
              <a:t>C++</a:t>
            </a:r>
            <a:r>
              <a:rPr lang="zh-CN" altLang="en-US" sz="2400" dirty="0" smtClean="0"/>
              <a:t>程序</a:t>
            </a:r>
            <a:r>
              <a:rPr lang="zh-CN" altLang="en-US" sz="2400" dirty="0"/>
              <a:t>的执行，</a:t>
            </a:r>
            <a:endParaRPr lang="zh-CN" altLang="en-US" sz="2400" dirty="0" smtClean="0"/>
          </a:p>
          <a:p>
            <a:pPr lvl="1" eaLnBrk="1" hangingPunct="1">
              <a:lnSpc>
                <a:spcPct val="120000"/>
              </a:lnSpc>
              <a:buFontTx/>
              <a:buNone/>
              <a:defRPr/>
            </a:pPr>
            <a:r>
              <a:rPr lang="zh-CN" altLang="en-US" sz="2400" dirty="0" smtClean="0"/>
              <a:t>		     </a:t>
            </a:r>
            <a:r>
              <a:rPr lang="en-US" altLang="zh-CN" sz="2400" dirty="0" smtClean="0"/>
              <a:t>	//status</a:t>
            </a:r>
            <a:r>
              <a:rPr lang="zh-CN" altLang="en-US" sz="2400" dirty="0" smtClean="0"/>
              <a:t>用于指出终止的原因，</a:t>
            </a:r>
          </a:p>
          <a:p>
            <a:pPr lvl="1" eaLnBrk="1" hangingPunct="1">
              <a:lnSpc>
                <a:spcPct val="120000"/>
              </a:lnSpc>
              <a:buFontTx/>
              <a:buNone/>
              <a:defRPr/>
            </a:pPr>
            <a:r>
              <a:rPr lang="zh-CN" altLang="en-US" sz="2400" dirty="0" smtClean="0"/>
              <a:t>  		     </a:t>
            </a:r>
            <a:r>
              <a:rPr lang="en-US" altLang="zh-CN" sz="2400" dirty="0" smtClean="0"/>
              <a:t>	//</a:t>
            </a:r>
            <a:r>
              <a:rPr lang="zh-CN" altLang="en-US" sz="2400" dirty="0" smtClean="0"/>
              <a:t>一般来说，</a:t>
            </a:r>
            <a:r>
              <a:rPr lang="en-US" altLang="zh-CN" sz="2400" dirty="0" smtClean="0"/>
              <a:t>status</a:t>
            </a:r>
            <a:r>
              <a:rPr lang="zh-CN" altLang="en-US" sz="2400" dirty="0" smtClean="0"/>
              <a:t>取</a:t>
            </a:r>
            <a:r>
              <a:rPr lang="en-US" altLang="zh-CN" sz="2400" dirty="0" smtClean="0"/>
              <a:t>0</a:t>
            </a:r>
            <a:r>
              <a:rPr lang="zh-CN" altLang="en-US" sz="2400" dirty="0" smtClean="0"/>
              <a:t>表示程序正常终止</a:t>
            </a:r>
          </a:p>
          <a:p>
            <a:pPr lvl="1" eaLnBrk="1" hangingPunct="1">
              <a:lnSpc>
                <a:spcPct val="120000"/>
              </a:lnSpc>
              <a:defRPr/>
            </a:pPr>
            <a:r>
              <a:rPr lang="en-US" altLang="zh-CN" sz="2400" dirty="0" smtClean="0"/>
              <a:t>void abort( ); //</a:t>
            </a:r>
            <a:r>
              <a:rPr lang="zh-CN" altLang="en-US" sz="2400" dirty="0" smtClean="0"/>
              <a:t>终止整个</a:t>
            </a:r>
            <a:r>
              <a:rPr lang="en-US" altLang="zh-CN" sz="2400" dirty="0" smtClean="0"/>
              <a:t>C++</a:t>
            </a:r>
            <a:r>
              <a:rPr lang="zh-CN" altLang="en-US" sz="2400" dirty="0" smtClean="0"/>
              <a:t>程序的执行，</a:t>
            </a:r>
          </a:p>
          <a:p>
            <a:pPr lvl="1" eaLnBrk="1" hangingPunct="1">
              <a:lnSpc>
                <a:spcPct val="120000"/>
              </a:lnSpc>
              <a:buFontTx/>
              <a:buNone/>
              <a:defRPr/>
            </a:pPr>
            <a:r>
              <a:rPr lang="zh-CN" altLang="en-US" sz="2400" dirty="0" smtClean="0"/>
              <a:t>       </a:t>
            </a:r>
            <a:r>
              <a:rPr lang="en-US" altLang="zh-CN" sz="2400" dirty="0" smtClean="0"/>
              <a:t>	//</a:t>
            </a:r>
            <a:r>
              <a:rPr lang="zh-CN" altLang="en-US" sz="2400" dirty="0" smtClean="0"/>
              <a:t>它与</a:t>
            </a:r>
            <a:r>
              <a:rPr lang="en-US" altLang="zh-CN" sz="2400" dirty="0" smtClean="0"/>
              <a:t>exit</a:t>
            </a:r>
            <a:r>
              <a:rPr lang="zh-CN" altLang="en-US" sz="2400" dirty="0" smtClean="0"/>
              <a:t>的主要区别是：它不做</a:t>
            </a:r>
            <a:r>
              <a:rPr lang="zh-CN" altLang="en-US" sz="2400" dirty="0" smtClean="0">
                <a:latin typeface="Arial"/>
              </a:rPr>
              <a:t>“</a:t>
            </a:r>
            <a:r>
              <a:rPr lang="zh-CN" altLang="en-US" sz="2400" dirty="0" smtClean="0"/>
              <a:t>关闭文件</a:t>
            </a:r>
            <a:r>
              <a:rPr lang="zh-CN" altLang="en-US" sz="2400" dirty="0" smtClean="0">
                <a:latin typeface="Arial"/>
              </a:rPr>
              <a:t>”</a:t>
            </a:r>
            <a:r>
              <a:rPr lang="zh-CN" altLang="en-US" sz="2400" dirty="0" smtClean="0"/>
              <a:t>等</a:t>
            </a:r>
          </a:p>
          <a:p>
            <a:pPr lvl="1" eaLnBrk="1" hangingPunct="1">
              <a:lnSpc>
                <a:spcPct val="120000"/>
              </a:lnSpc>
              <a:buFontTx/>
              <a:buNone/>
              <a:defRPr/>
            </a:pPr>
            <a:r>
              <a:rPr lang="zh-CN" altLang="en-US" sz="2400" dirty="0" smtClean="0"/>
              <a:t>       </a:t>
            </a:r>
            <a:r>
              <a:rPr lang="en-US" altLang="zh-CN" sz="2400" dirty="0" smtClean="0"/>
              <a:t>	//</a:t>
            </a:r>
            <a:r>
              <a:rPr lang="zh-CN" altLang="en-US" sz="2400" dirty="0" smtClean="0"/>
              <a:t>一些</a:t>
            </a:r>
            <a:r>
              <a:rPr lang="zh-CN" altLang="en-US" sz="2400" dirty="0" smtClean="0">
                <a:latin typeface="Arial"/>
              </a:rPr>
              <a:t>“</a:t>
            </a:r>
            <a:r>
              <a:rPr lang="zh-CN" altLang="en-US" sz="2400" dirty="0" smtClean="0"/>
              <a:t>善后</a:t>
            </a:r>
            <a:r>
              <a:rPr lang="zh-CN" altLang="en-US" sz="2400" dirty="0" smtClean="0">
                <a:latin typeface="Arial"/>
              </a:rPr>
              <a:t>”</a:t>
            </a:r>
            <a:r>
              <a:rPr lang="zh-CN" altLang="en-US" sz="2400" dirty="0" smtClean="0"/>
              <a:t>处理工作，这将会使得程序写到文件</a:t>
            </a:r>
          </a:p>
          <a:p>
            <a:pPr lvl="1" eaLnBrk="1" hangingPunct="1">
              <a:lnSpc>
                <a:spcPct val="120000"/>
              </a:lnSpc>
              <a:buFontTx/>
              <a:buNone/>
              <a:defRPr/>
            </a:pPr>
            <a:r>
              <a:rPr lang="zh-CN" altLang="en-US" sz="2400" dirty="0" smtClean="0"/>
              <a:t>       </a:t>
            </a:r>
            <a:r>
              <a:rPr lang="en-US" altLang="zh-CN" sz="2400" dirty="0" smtClean="0"/>
              <a:t>	//</a:t>
            </a:r>
            <a:r>
              <a:rPr lang="zh-CN" altLang="en-US" sz="2400" dirty="0" smtClean="0"/>
              <a:t>中的一些数据丢失！</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7" name="Rectangle 3"/>
          <p:cNvSpPr>
            <a:spLocks noGrp="1" noChangeArrowheads="1"/>
          </p:cNvSpPr>
          <p:nvPr>
            <p:ph type="body" idx="1"/>
          </p:nvPr>
        </p:nvSpPr>
        <p:spPr>
          <a:xfrm>
            <a:off x="395288" y="260648"/>
            <a:ext cx="8497192" cy="6481465"/>
          </a:xfrm>
        </p:spPr>
        <p:txBody>
          <a:bodyPr>
            <a:normAutofit fontScale="85000" lnSpcReduction="10000"/>
          </a:bodyPr>
          <a:lstStyle/>
          <a:p>
            <a:pPr eaLnBrk="1" hangingPunct="1">
              <a:lnSpc>
                <a:spcPct val="120000"/>
              </a:lnSpc>
              <a:defRPr/>
            </a:pPr>
            <a:r>
              <a:rPr lang="zh-CN" altLang="en-US" sz="2800" dirty="0" smtClean="0"/>
              <a:t>下面是在标准库的头文件</a:t>
            </a:r>
            <a:r>
              <a:rPr lang="en-US" altLang="zh-CN" sz="2800" dirty="0" err="1" smtClean="0"/>
              <a:t>cctype</a:t>
            </a:r>
            <a:r>
              <a:rPr lang="zh-CN" altLang="en-US" sz="2800" dirty="0" smtClean="0"/>
              <a:t>（或</a:t>
            </a:r>
            <a:r>
              <a:rPr lang="en-US" altLang="zh-CN" sz="2800" dirty="0" err="1" smtClean="0"/>
              <a:t>ctype.h</a:t>
            </a:r>
            <a:r>
              <a:rPr lang="zh-CN" altLang="en-US" sz="2800" dirty="0" smtClean="0"/>
              <a:t>）中声明的一些函数：</a:t>
            </a:r>
          </a:p>
          <a:p>
            <a:pPr lvl="1" eaLnBrk="1" hangingPunct="1">
              <a:lnSpc>
                <a:spcPct val="120000"/>
              </a:lnSpc>
              <a:defRPr/>
            </a:pPr>
            <a:r>
              <a:rPr lang="en-US" altLang="zh-CN" sz="2400" dirty="0" err="1" smtClean="0"/>
              <a:t>int</a:t>
            </a:r>
            <a:r>
              <a:rPr lang="en-US" altLang="zh-CN" sz="2400" dirty="0" smtClean="0"/>
              <a:t> </a:t>
            </a:r>
            <a:r>
              <a:rPr lang="en-US" altLang="zh-CN" sz="2400" dirty="0" err="1" smtClean="0"/>
              <a:t>isdigit</a:t>
            </a:r>
            <a:r>
              <a:rPr lang="en-US" altLang="zh-CN" sz="2400" dirty="0" smtClean="0"/>
              <a:t>( </a:t>
            </a:r>
            <a:r>
              <a:rPr lang="en-US" altLang="zh-CN" sz="2400" dirty="0" err="1" smtClean="0"/>
              <a:t>int</a:t>
            </a:r>
            <a:r>
              <a:rPr lang="en-US" altLang="zh-CN" sz="2400" dirty="0" smtClean="0"/>
              <a:t> c ); 	//</a:t>
            </a:r>
            <a:r>
              <a:rPr lang="zh-CN" altLang="en-US" sz="2400" dirty="0" smtClean="0"/>
              <a:t>判断</a:t>
            </a:r>
            <a:r>
              <a:rPr lang="en-US" altLang="zh-CN" sz="2400" dirty="0" smtClean="0"/>
              <a:t>c</a:t>
            </a:r>
            <a:r>
              <a:rPr lang="zh-CN" altLang="en-US" sz="2400" dirty="0" smtClean="0"/>
              <a:t>是否为数字，</a:t>
            </a:r>
            <a:endParaRPr lang="en-US" altLang="zh-CN" sz="2400" dirty="0" smtClean="0"/>
          </a:p>
          <a:p>
            <a:pPr marL="457200" lvl="1" indent="0" eaLnBrk="1" hangingPunct="1">
              <a:lnSpc>
                <a:spcPct val="120000"/>
              </a:lnSpc>
              <a:buNone/>
              <a:defRPr/>
            </a:pPr>
            <a:r>
              <a:rPr lang="en-US" altLang="zh-CN" sz="2400" dirty="0"/>
              <a:t>	</a:t>
            </a:r>
            <a:r>
              <a:rPr lang="en-US" altLang="zh-CN" sz="2400" dirty="0" smtClean="0"/>
              <a:t>			//</a:t>
            </a:r>
            <a:r>
              <a:rPr lang="zh-CN" altLang="en-US" sz="2400" dirty="0" smtClean="0"/>
              <a:t>返回非零：是；返回</a:t>
            </a:r>
            <a:r>
              <a:rPr lang="en-US" altLang="zh-CN" sz="2400" dirty="0" smtClean="0"/>
              <a:t>0</a:t>
            </a:r>
            <a:r>
              <a:rPr lang="zh-CN" altLang="en-US" sz="2400" dirty="0" smtClean="0"/>
              <a:t>：不是</a:t>
            </a:r>
          </a:p>
          <a:p>
            <a:pPr lvl="1" eaLnBrk="1" hangingPunct="1">
              <a:lnSpc>
                <a:spcPct val="120000"/>
              </a:lnSpc>
              <a:defRPr/>
            </a:pPr>
            <a:r>
              <a:rPr lang="en-US" altLang="zh-CN" sz="2400" dirty="0" err="1" smtClean="0"/>
              <a:t>int</a:t>
            </a:r>
            <a:r>
              <a:rPr lang="en-US" altLang="zh-CN" sz="2400" dirty="0" smtClean="0"/>
              <a:t> </a:t>
            </a:r>
            <a:r>
              <a:rPr lang="en-US" altLang="zh-CN" sz="2400" dirty="0" err="1" smtClean="0"/>
              <a:t>isalpha</a:t>
            </a:r>
            <a:r>
              <a:rPr lang="en-US" altLang="zh-CN" sz="2400" dirty="0" smtClean="0"/>
              <a:t>( </a:t>
            </a:r>
            <a:r>
              <a:rPr lang="en-US" altLang="zh-CN" sz="2400" dirty="0" err="1" smtClean="0"/>
              <a:t>int</a:t>
            </a:r>
            <a:r>
              <a:rPr lang="en-US" altLang="zh-CN" sz="2400" dirty="0" smtClean="0"/>
              <a:t> c ); 	//</a:t>
            </a:r>
            <a:r>
              <a:rPr lang="zh-CN" altLang="en-US" sz="2400" dirty="0" smtClean="0"/>
              <a:t>判断</a:t>
            </a:r>
            <a:r>
              <a:rPr lang="en-US" altLang="zh-CN" sz="2400" dirty="0" smtClean="0"/>
              <a:t>c</a:t>
            </a:r>
            <a:r>
              <a:rPr lang="zh-CN" altLang="en-US" sz="2400" dirty="0" smtClean="0"/>
              <a:t>是否为字母，</a:t>
            </a:r>
            <a:endParaRPr lang="en-US" altLang="zh-CN" sz="2400" dirty="0" smtClean="0"/>
          </a:p>
          <a:p>
            <a:pPr marL="457200" lvl="1" indent="0" eaLnBrk="1" hangingPunct="1">
              <a:lnSpc>
                <a:spcPct val="120000"/>
              </a:lnSpc>
              <a:buNone/>
              <a:defRPr/>
            </a:pPr>
            <a:r>
              <a:rPr lang="en-US" altLang="zh-CN" sz="2400" dirty="0"/>
              <a:t>	</a:t>
            </a:r>
            <a:r>
              <a:rPr lang="en-US" altLang="zh-CN" sz="2400" dirty="0" smtClean="0"/>
              <a:t>			//</a:t>
            </a:r>
            <a:r>
              <a:rPr lang="zh-CN" altLang="en-US" sz="2400" dirty="0" smtClean="0"/>
              <a:t>返回非零：是；返回</a:t>
            </a:r>
            <a:r>
              <a:rPr lang="en-US" altLang="zh-CN" sz="2400" dirty="0" smtClean="0"/>
              <a:t>0</a:t>
            </a:r>
            <a:r>
              <a:rPr lang="zh-CN" altLang="en-US" sz="2400" dirty="0" smtClean="0"/>
              <a:t>：不是 </a:t>
            </a:r>
          </a:p>
          <a:p>
            <a:pPr lvl="1" eaLnBrk="1" hangingPunct="1">
              <a:lnSpc>
                <a:spcPct val="120000"/>
              </a:lnSpc>
              <a:defRPr/>
            </a:pPr>
            <a:r>
              <a:rPr lang="en-US" altLang="zh-CN" sz="2400" dirty="0" err="1" smtClean="0"/>
              <a:t>int</a:t>
            </a:r>
            <a:r>
              <a:rPr lang="en-US" altLang="zh-CN" sz="2400" dirty="0" smtClean="0"/>
              <a:t> </a:t>
            </a:r>
            <a:r>
              <a:rPr lang="en-US" altLang="zh-CN" sz="2400" dirty="0" err="1" smtClean="0"/>
              <a:t>isalnum</a:t>
            </a:r>
            <a:r>
              <a:rPr lang="en-US" altLang="zh-CN" sz="2400" dirty="0" smtClean="0"/>
              <a:t>( </a:t>
            </a:r>
            <a:r>
              <a:rPr lang="en-US" altLang="zh-CN" sz="2400" dirty="0" err="1" smtClean="0"/>
              <a:t>int</a:t>
            </a:r>
            <a:r>
              <a:rPr lang="en-US" altLang="zh-CN" sz="2400" dirty="0" smtClean="0"/>
              <a:t> c ); 	//</a:t>
            </a:r>
            <a:r>
              <a:rPr lang="zh-CN" altLang="en-US" sz="2400" dirty="0" smtClean="0"/>
              <a:t>判断</a:t>
            </a:r>
            <a:r>
              <a:rPr lang="en-US" altLang="zh-CN" sz="2400" dirty="0" smtClean="0"/>
              <a:t>c</a:t>
            </a:r>
            <a:r>
              <a:rPr lang="zh-CN" altLang="en-US" sz="2400" dirty="0" smtClean="0"/>
              <a:t>是否为字母或数字，</a:t>
            </a:r>
            <a:endParaRPr lang="en-US" altLang="zh-CN" sz="2400" dirty="0" smtClean="0"/>
          </a:p>
          <a:p>
            <a:pPr marL="457200" lvl="1" indent="0" eaLnBrk="1" hangingPunct="1">
              <a:lnSpc>
                <a:spcPct val="120000"/>
              </a:lnSpc>
              <a:buNone/>
              <a:defRPr/>
            </a:pPr>
            <a:r>
              <a:rPr lang="en-US" altLang="zh-CN" sz="2400" dirty="0"/>
              <a:t>	</a:t>
            </a:r>
            <a:r>
              <a:rPr lang="en-US" altLang="zh-CN" sz="2400" dirty="0" smtClean="0"/>
              <a:t>		</a:t>
            </a:r>
            <a:r>
              <a:rPr lang="en-US" altLang="zh-CN" sz="2400" dirty="0"/>
              <a:t>	</a:t>
            </a:r>
            <a:r>
              <a:rPr lang="en-US" altLang="zh-CN" sz="2400" dirty="0" smtClean="0"/>
              <a:t>//</a:t>
            </a:r>
            <a:r>
              <a:rPr lang="zh-CN" altLang="en-US" sz="2400" dirty="0" smtClean="0"/>
              <a:t>返回非零：是；返回</a:t>
            </a:r>
            <a:r>
              <a:rPr lang="en-US" altLang="zh-CN" sz="2400" dirty="0" smtClean="0"/>
              <a:t>0</a:t>
            </a:r>
            <a:r>
              <a:rPr lang="zh-CN" altLang="en-US" sz="2400" dirty="0" smtClean="0"/>
              <a:t>：不是</a:t>
            </a:r>
          </a:p>
          <a:p>
            <a:pPr lvl="1" eaLnBrk="1" hangingPunct="1">
              <a:lnSpc>
                <a:spcPct val="120000"/>
              </a:lnSpc>
              <a:defRPr/>
            </a:pPr>
            <a:r>
              <a:rPr lang="en-US" altLang="zh-CN" sz="2400" dirty="0" err="1" smtClean="0"/>
              <a:t>int</a:t>
            </a:r>
            <a:r>
              <a:rPr lang="en-US" altLang="zh-CN" sz="2400" dirty="0" smtClean="0"/>
              <a:t> </a:t>
            </a:r>
            <a:r>
              <a:rPr lang="en-US" altLang="zh-CN" sz="2400" dirty="0" err="1" smtClean="0"/>
              <a:t>isupper</a:t>
            </a:r>
            <a:r>
              <a:rPr lang="en-US" altLang="zh-CN" sz="2400" dirty="0" smtClean="0"/>
              <a:t>( </a:t>
            </a:r>
            <a:r>
              <a:rPr lang="en-US" altLang="zh-CN" sz="2400" dirty="0" err="1" smtClean="0"/>
              <a:t>int</a:t>
            </a:r>
            <a:r>
              <a:rPr lang="en-US" altLang="zh-CN" sz="2400" dirty="0" smtClean="0"/>
              <a:t> c ); 	//</a:t>
            </a:r>
            <a:r>
              <a:rPr lang="zh-CN" altLang="en-US" sz="2400" dirty="0" smtClean="0"/>
              <a:t>判断</a:t>
            </a:r>
            <a:r>
              <a:rPr lang="en-US" altLang="zh-CN" sz="2400" dirty="0" smtClean="0"/>
              <a:t>c</a:t>
            </a:r>
            <a:r>
              <a:rPr lang="zh-CN" altLang="en-US" sz="2400" dirty="0" smtClean="0"/>
              <a:t>是否为大写字母，</a:t>
            </a:r>
            <a:endParaRPr lang="en-US" altLang="zh-CN" sz="2400" dirty="0" smtClean="0"/>
          </a:p>
          <a:p>
            <a:pPr marL="457200" lvl="1" indent="0" eaLnBrk="1" hangingPunct="1">
              <a:lnSpc>
                <a:spcPct val="120000"/>
              </a:lnSpc>
              <a:buNone/>
              <a:defRPr/>
            </a:pPr>
            <a:r>
              <a:rPr lang="en-US" altLang="zh-CN" sz="2400" dirty="0" smtClean="0"/>
              <a:t>				//</a:t>
            </a:r>
            <a:r>
              <a:rPr lang="zh-CN" altLang="en-US" sz="2400" dirty="0" smtClean="0"/>
              <a:t>返回非零：是；返回</a:t>
            </a:r>
            <a:r>
              <a:rPr lang="en-US" altLang="zh-CN" sz="2400" dirty="0" smtClean="0"/>
              <a:t>0</a:t>
            </a:r>
            <a:r>
              <a:rPr lang="zh-CN" altLang="en-US" sz="2400" dirty="0" smtClean="0"/>
              <a:t>：不是</a:t>
            </a:r>
          </a:p>
          <a:p>
            <a:pPr lvl="1" eaLnBrk="1" hangingPunct="1">
              <a:lnSpc>
                <a:spcPct val="120000"/>
              </a:lnSpc>
              <a:defRPr/>
            </a:pPr>
            <a:r>
              <a:rPr lang="en-US" altLang="zh-CN" sz="2400" dirty="0" err="1" smtClean="0"/>
              <a:t>int</a:t>
            </a:r>
            <a:r>
              <a:rPr lang="en-US" altLang="zh-CN" sz="2400" dirty="0" smtClean="0"/>
              <a:t> </a:t>
            </a:r>
            <a:r>
              <a:rPr lang="en-US" altLang="zh-CN" sz="2400" dirty="0" err="1" smtClean="0"/>
              <a:t>islower</a:t>
            </a:r>
            <a:r>
              <a:rPr lang="en-US" altLang="zh-CN" sz="2400" dirty="0" smtClean="0"/>
              <a:t>( </a:t>
            </a:r>
            <a:r>
              <a:rPr lang="en-US" altLang="zh-CN" sz="2400" dirty="0" err="1" smtClean="0"/>
              <a:t>int</a:t>
            </a:r>
            <a:r>
              <a:rPr lang="en-US" altLang="zh-CN" sz="2400" dirty="0" smtClean="0"/>
              <a:t> c ); 	//</a:t>
            </a:r>
            <a:r>
              <a:rPr lang="zh-CN" altLang="en-US" sz="2400" dirty="0" smtClean="0"/>
              <a:t>判断</a:t>
            </a:r>
            <a:r>
              <a:rPr lang="en-US" altLang="zh-CN" sz="2400" dirty="0" smtClean="0"/>
              <a:t>c</a:t>
            </a:r>
            <a:r>
              <a:rPr lang="zh-CN" altLang="en-US" sz="2400" dirty="0" smtClean="0"/>
              <a:t>是否为小写字母，</a:t>
            </a:r>
            <a:endParaRPr lang="en-US" altLang="zh-CN" sz="2400" dirty="0" smtClean="0"/>
          </a:p>
          <a:p>
            <a:pPr marL="457200" lvl="1" indent="0" eaLnBrk="1" hangingPunct="1">
              <a:lnSpc>
                <a:spcPct val="120000"/>
              </a:lnSpc>
              <a:buNone/>
              <a:defRPr/>
            </a:pPr>
            <a:r>
              <a:rPr lang="en-US" altLang="zh-CN" sz="2400" dirty="0" smtClean="0"/>
              <a:t>				//</a:t>
            </a:r>
            <a:r>
              <a:rPr lang="zh-CN" altLang="en-US" sz="2400" dirty="0" smtClean="0"/>
              <a:t>返回非零：是；返回</a:t>
            </a:r>
            <a:r>
              <a:rPr lang="en-US" altLang="zh-CN" sz="2400" dirty="0" smtClean="0"/>
              <a:t>0</a:t>
            </a:r>
            <a:r>
              <a:rPr lang="zh-CN" altLang="en-US" sz="2400" dirty="0" smtClean="0"/>
              <a:t>：不是</a:t>
            </a:r>
          </a:p>
          <a:p>
            <a:pPr lvl="1" eaLnBrk="1" hangingPunct="1">
              <a:lnSpc>
                <a:spcPct val="120000"/>
              </a:lnSpc>
              <a:defRPr/>
            </a:pPr>
            <a:r>
              <a:rPr lang="en-US" altLang="zh-CN" sz="2400" dirty="0" err="1" smtClean="0"/>
              <a:t>int</a:t>
            </a:r>
            <a:r>
              <a:rPr lang="en-US" altLang="zh-CN" sz="2400" dirty="0" smtClean="0"/>
              <a:t> </a:t>
            </a:r>
            <a:r>
              <a:rPr lang="en-US" altLang="zh-CN" sz="2400" dirty="0" err="1" smtClean="0"/>
              <a:t>tolower</a:t>
            </a:r>
            <a:r>
              <a:rPr lang="en-US" altLang="zh-CN" sz="2400" dirty="0" smtClean="0"/>
              <a:t>( </a:t>
            </a:r>
            <a:r>
              <a:rPr lang="en-US" altLang="zh-CN" sz="2400" dirty="0" err="1" smtClean="0"/>
              <a:t>int</a:t>
            </a:r>
            <a:r>
              <a:rPr lang="en-US" altLang="zh-CN" sz="2400" dirty="0" smtClean="0"/>
              <a:t> c ); //</a:t>
            </a:r>
            <a:r>
              <a:rPr lang="zh-CN" altLang="en-US" sz="2400" dirty="0" smtClean="0"/>
              <a:t>如果</a:t>
            </a:r>
            <a:r>
              <a:rPr lang="en-US" altLang="zh-CN" sz="2400" dirty="0" smtClean="0"/>
              <a:t>c</a:t>
            </a:r>
            <a:r>
              <a:rPr lang="zh-CN" altLang="en-US" sz="2400" dirty="0" smtClean="0"/>
              <a:t>是大写字母，则返回相应的小写字母，</a:t>
            </a:r>
            <a:r>
              <a:rPr lang="en-US" altLang="zh-CN" sz="2400" dirty="0" smtClean="0"/>
              <a:t>			      //</a:t>
            </a:r>
            <a:r>
              <a:rPr lang="zh-CN" altLang="en-US" sz="2400" dirty="0" smtClean="0"/>
              <a:t>否则返回</a:t>
            </a:r>
            <a:r>
              <a:rPr lang="en-US" altLang="zh-CN" sz="2400" dirty="0" smtClean="0"/>
              <a:t>c</a:t>
            </a:r>
          </a:p>
          <a:p>
            <a:pPr lvl="1" eaLnBrk="1" hangingPunct="1">
              <a:lnSpc>
                <a:spcPct val="120000"/>
              </a:lnSpc>
              <a:defRPr/>
            </a:pPr>
            <a:r>
              <a:rPr lang="en-US" altLang="zh-CN" sz="2400" dirty="0" err="1" smtClean="0"/>
              <a:t>int</a:t>
            </a:r>
            <a:r>
              <a:rPr lang="en-US" altLang="zh-CN" sz="2400" dirty="0" smtClean="0"/>
              <a:t> </a:t>
            </a:r>
            <a:r>
              <a:rPr lang="en-US" altLang="zh-CN" sz="2400" dirty="0" err="1" smtClean="0"/>
              <a:t>toupper</a:t>
            </a:r>
            <a:r>
              <a:rPr lang="en-US" altLang="zh-CN" sz="2400" dirty="0" smtClean="0"/>
              <a:t>( </a:t>
            </a:r>
            <a:r>
              <a:rPr lang="en-US" altLang="zh-CN" sz="2400" dirty="0" err="1" smtClean="0"/>
              <a:t>int</a:t>
            </a:r>
            <a:r>
              <a:rPr lang="en-US" altLang="zh-CN" sz="2400" dirty="0" smtClean="0"/>
              <a:t> c ); //</a:t>
            </a:r>
            <a:r>
              <a:rPr lang="zh-CN" altLang="en-US" sz="2400" dirty="0" smtClean="0"/>
              <a:t>如果</a:t>
            </a:r>
            <a:r>
              <a:rPr lang="en-US" altLang="zh-CN" sz="2400" dirty="0" smtClean="0"/>
              <a:t>c</a:t>
            </a:r>
            <a:r>
              <a:rPr lang="zh-CN" altLang="en-US" sz="2400" dirty="0" smtClean="0"/>
              <a:t>是小写字母，则返回相应的大写字母，</a:t>
            </a:r>
            <a:endParaRPr lang="en-US" altLang="zh-CN" sz="2400" dirty="0" smtClean="0"/>
          </a:p>
          <a:p>
            <a:pPr marL="457200" lvl="1" indent="0" eaLnBrk="1" hangingPunct="1">
              <a:lnSpc>
                <a:spcPct val="120000"/>
              </a:lnSpc>
              <a:buNone/>
              <a:defRPr/>
            </a:pPr>
            <a:r>
              <a:rPr lang="en-US" altLang="zh-CN" sz="2400" dirty="0"/>
              <a:t>	</a:t>
            </a:r>
            <a:r>
              <a:rPr lang="en-US" altLang="zh-CN" sz="2400" dirty="0" smtClean="0"/>
              <a:t>		      //</a:t>
            </a:r>
            <a:r>
              <a:rPr lang="zh-CN" altLang="en-US" sz="2400" dirty="0" smtClean="0"/>
              <a:t>否则返回</a:t>
            </a:r>
            <a:r>
              <a:rPr lang="en-US" altLang="zh-CN" sz="2400" dirty="0" smtClean="0"/>
              <a:t>c</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过程抽象</a:t>
            </a:r>
            <a:endParaRPr lang="zh-CN" altLang="en-US" dirty="0"/>
          </a:p>
        </p:txBody>
      </p:sp>
      <p:sp>
        <p:nvSpPr>
          <p:cNvPr id="3" name="内容占位符 2"/>
          <p:cNvSpPr>
            <a:spLocks noGrp="1"/>
          </p:cNvSpPr>
          <p:nvPr>
            <p:ph idx="1"/>
          </p:nvPr>
        </p:nvSpPr>
        <p:spPr/>
        <p:txBody>
          <a:bodyPr/>
          <a:lstStyle/>
          <a:p>
            <a:r>
              <a:rPr lang="zh-CN" altLang="en-US" dirty="0"/>
              <a:t>功能分解和复合的程序设计基于了一种抽象机制</a:t>
            </a:r>
            <a:r>
              <a:rPr lang="en-US" altLang="zh-CN" dirty="0" smtClean="0"/>
              <a:t>--</a:t>
            </a:r>
            <a:r>
              <a:rPr lang="zh-CN" altLang="en-US" dirty="0">
                <a:solidFill>
                  <a:schemeClr val="folHlink"/>
                </a:solidFill>
              </a:rPr>
              <a:t>过程</a:t>
            </a:r>
            <a:r>
              <a:rPr lang="zh-CN" altLang="en-US" dirty="0" smtClean="0">
                <a:solidFill>
                  <a:schemeClr val="folHlink"/>
                </a:solidFill>
              </a:rPr>
              <a:t>抽象</a:t>
            </a:r>
            <a:r>
              <a:rPr lang="zh-CN" altLang="en-US" dirty="0" smtClean="0"/>
              <a:t>（</a:t>
            </a:r>
            <a:r>
              <a:rPr lang="zh-CN" altLang="en-US" dirty="0">
                <a:solidFill>
                  <a:schemeClr val="folHlink"/>
                </a:solidFill>
              </a:rPr>
              <a:t>功能抽象</a:t>
            </a:r>
            <a:r>
              <a:rPr lang="zh-CN" altLang="en-US" dirty="0" smtClean="0"/>
              <a:t>）：</a:t>
            </a:r>
            <a:endParaRPr lang="en-US" altLang="zh-CN" dirty="0" smtClean="0"/>
          </a:p>
          <a:p>
            <a:pPr lvl="1" eaLnBrk="1" hangingPunct="1"/>
            <a:r>
              <a:rPr lang="zh-CN" altLang="en-US" dirty="0"/>
              <a:t>子</a:t>
            </a:r>
            <a:r>
              <a:rPr lang="zh-CN" altLang="en-US" dirty="0" smtClean="0"/>
              <a:t>功能</a:t>
            </a:r>
            <a:r>
              <a:rPr lang="zh-CN" altLang="en-US" dirty="0"/>
              <a:t>的使用者只需要知道相应功能是什么（</a:t>
            </a:r>
            <a:r>
              <a:rPr lang="en-US" altLang="zh-CN" dirty="0"/>
              <a:t>what to do</a:t>
            </a:r>
            <a:r>
              <a:rPr lang="zh-CN" altLang="en-US" dirty="0"/>
              <a:t>），而不必知道它是如何做的（</a:t>
            </a:r>
            <a:r>
              <a:rPr lang="en-US" altLang="zh-CN" dirty="0"/>
              <a:t>how to do</a:t>
            </a:r>
            <a:r>
              <a:rPr lang="zh-CN" altLang="en-US" dirty="0"/>
              <a:t>）</a:t>
            </a:r>
            <a:r>
              <a:rPr lang="zh-CN" altLang="en-US" dirty="0" smtClean="0"/>
              <a:t>。</a:t>
            </a:r>
            <a:endParaRPr lang="en-US" altLang="zh-CN" dirty="0" smtClean="0"/>
          </a:p>
          <a:p>
            <a:pPr lvl="1" eaLnBrk="1" hangingPunct="1"/>
            <a:r>
              <a:rPr lang="zh-CN" altLang="en-US" dirty="0" smtClean="0"/>
              <a:t>一个功能的设计者把注意力放在本功能的实现上，不被子功能的实现细节所干扰。</a:t>
            </a:r>
            <a:endParaRPr lang="zh-CN" altLang="en-US" dirty="0"/>
          </a:p>
          <a:p>
            <a:r>
              <a:rPr lang="zh-CN" altLang="en-US" dirty="0"/>
              <a:t>基于功能分解与复合以及过程抽象的程序设计范式称为</a:t>
            </a:r>
            <a:r>
              <a:rPr lang="zh-CN" altLang="en-US" dirty="0">
                <a:solidFill>
                  <a:srgbClr val="FFC000"/>
                </a:solidFill>
              </a:rPr>
              <a:t>过程式程序设计</a:t>
            </a:r>
            <a:r>
              <a:rPr lang="zh-CN" altLang="en-US" dirty="0"/>
              <a:t>。</a:t>
            </a:r>
          </a:p>
        </p:txBody>
      </p:sp>
    </p:spTree>
    <p:extLst>
      <p:ext uri="{BB962C8B-B14F-4D97-AF65-F5344CB8AC3E}">
        <p14:creationId xmlns:p14="http://schemas.microsoft.com/office/powerpoint/2010/main" val="34363309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pPr eaLnBrk="1" hangingPunct="1">
              <a:defRPr/>
            </a:pPr>
            <a:r>
              <a:rPr lang="zh-CN" altLang="en-US" smtClean="0"/>
              <a:t>子程序</a:t>
            </a:r>
          </a:p>
        </p:txBody>
      </p:sp>
      <p:sp>
        <p:nvSpPr>
          <p:cNvPr id="229379" name="Rectangle 3"/>
          <p:cNvSpPr>
            <a:spLocks noGrp="1" noChangeArrowheads="1"/>
          </p:cNvSpPr>
          <p:nvPr>
            <p:ph type="body" idx="1"/>
          </p:nvPr>
        </p:nvSpPr>
        <p:spPr>
          <a:xfrm>
            <a:off x="457200" y="1600200"/>
            <a:ext cx="8435975" cy="4565650"/>
          </a:xfrm>
        </p:spPr>
        <p:txBody>
          <a:bodyPr/>
          <a:lstStyle/>
          <a:p>
            <a:pPr eaLnBrk="1" hangingPunct="1">
              <a:defRPr/>
            </a:pPr>
            <a:r>
              <a:rPr lang="zh-CN" altLang="en-US" dirty="0" smtClean="0">
                <a:solidFill>
                  <a:schemeClr val="folHlink"/>
                </a:solidFill>
              </a:rPr>
              <a:t>子程序</a:t>
            </a:r>
            <a:r>
              <a:rPr lang="zh-CN" altLang="en-US" dirty="0" smtClean="0"/>
              <a:t>是取了名的一段程序代码，在程序中通过名字来使用（调用）它们。</a:t>
            </a:r>
          </a:p>
          <a:p>
            <a:pPr eaLnBrk="1" hangingPunct="1">
              <a:defRPr/>
            </a:pPr>
            <a:r>
              <a:rPr lang="zh-CN" altLang="en-US" dirty="0" smtClean="0"/>
              <a:t>子程序的作用：</a:t>
            </a:r>
          </a:p>
          <a:p>
            <a:pPr lvl="1" eaLnBrk="1" hangingPunct="1">
              <a:defRPr/>
            </a:pPr>
            <a:r>
              <a:rPr lang="zh-CN" altLang="en-US" dirty="0" smtClean="0"/>
              <a:t>减少重复代码，节省劳动力</a:t>
            </a:r>
          </a:p>
          <a:p>
            <a:pPr lvl="1" eaLnBrk="1" hangingPunct="1">
              <a:defRPr/>
            </a:pPr>
            <a:r>
              <a:rPr lang="zh-CN" altLang="en-US" dirty="0" smtClean="0">
                <a:solidFill>
                  <a:srgbClr val="FFC000"/>
                </a:solidFill>
              </a:rPr>
              <a:t>实现过程抽象</a:t>
            </a:r>
          </a:p>
          <a:p>
            <a:pPr lvl="1" eaLnBrk="1" hangingPunct="1">
              <a:defRPr/>
            </a:pPr>
            <a:r>
              <a:rPr lang="zh-CN" altLang="en-US" dirty="0" smtClean="0"/>
              <a:t>封装和信息隐藏的作用 </a:t>
            </a:r>
          </a:p>
          <a:p>
            <a:pPr lvl="1" eaLnBrk="1" hangingPunct="1">
              <a:defRPr/>
            </a:pPr>
            <a:r>
              <a:rPr lang="zh-CN" altLang="en-US" dirty="0" smtClean="0"/>
              <a:t>语言功能的扩充（标准子程序库）</a:t>
            </a:r>
            <a:endParaRPr lang="en-US" altLang="zh-CN" dirty="0" smtClean="0"/>
          </a:p>
          <a:p>
            <a:pPr lvl="1" eaLnBrk="1" hangingPunct="1">
              <a:defRPr/>
            </a:pPr>
            <a:r>
              <a:rPr lang="zh-CN" altLang="en-US" dirty="0" smtClean="0"/>
              <a:t>对结构化程序设计的支持（单入口</a:t>
            </a:r>
            <a:r>
              <a:rPr lang="en-US" altLang="zh-CN" dirty="0" smtClean="0"/>
              <a:t>/</a:t>
            </a:r>
            <a:r>
              <a:rPr lang="zh-CN" altLang="en-US" dirty="0" smtClean="0"/>
              <a:t>单出口）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457200" y="44624"/>
            <a:ext cx="8229600" cy="1139825"/>
          </a:xfrm>
        </p:spPr>
        <p:txBody>
          <a:bodyPr/>
          <a:lstStyle/>
          <a:p>
            <a:pPr eaLnBrk="1" hangingPunct="1">
              <a:defRPr/>
            </a:pPr>
            <a:r>
              <a:rPr lang="zh-CN" altLang="en-US" dirty="0" smtClean="0"/>
              <a:t>子程序之间的数据传递</a:t>
            </a:r>
          </a:p>
        </p:txBody>
      </p:sp>
      <p:sp>
        <p:nvSpPr>
          <p:cNvPr id="299011" name="Rectangle 3"/>
          <p:cNvSpPr>
            <a:spLocks noGrp="1" noChangeArrowheads="1"/>
          </p:cNvSpPr>
          <p:nvPr>
            <p:ph type="body" idx="1"/>
          </p:nvPr>
        </p:nvSpPr>
        <p:spPr>
          <a:xfrm>
            <a:off x="457200" y="1412776"/>
            <a:ext cx="8229600" cy="4896544"/>
          </a:xfrm>
        </p:spPr>
        <p:txBody>
          <a:bodyPr>
            <a:normAutofit/>
          </a:bodyPr>
          <a:lstStyle/>
          <a:p>
            <a:pPr eaLnBrk="1" hangingPunct="1">
              <a:defRPr/>
            </a:pPr>
            <a:r>
              <a:rPr lang="zh-CN" altLang="en-US" sz="2800" dirty="0" smtClean="0"/>
              <a:t>子程序如何从调用者（也是一个子程序）那里</a:t>
            </a:r>
            <a:r>
              <a:rPr lang="zh-CN" altLang="en-US" sz="2800" dirty="0"/>
              <a:t>获得所需要的</a:t>
            </a:r>
            <a:r>
              <a:rPr lang="zh-CN" altLang="en-US" sz="2800" dirty="0" smtClean="0"/>
              <a:t>数据？</a:t>
            </a:r>
            <a:endParaRPr lang="en-US" altLang="zh-CN" sz="2800" dirty="0" smtClean="0"/>
          </a:p>
          <a:p>
            <a:pPr eaLnBrk="1" hangingPunct="1">
              <a:defRPr/>
            </a:pPr>
            <a:r>
              <a:rPr lang="zh-CN" altLang="en-US" sz="2800" dirty="0" smtClean="0"/>
              <a:t>子程序的计算结果如何返回给调用者？</a:t>
            </a:r>
          </a:p>
          <a:p>
            <a:pPr eaLnBrk="1" hangingPunct="1">
              <a:defRPr/>
            </a:pPr>
            <a:r>
              <a:rPr lang="zh-CN" altLang="en-US" sz="2800" dirty="0" smtClean="0"/>
              <a:t>子程序之间的</a:t>
            </a:r>
            <a:r>
              <a:rPr lang="zh-CN" altLang="en-US" sz="2800" dirty="0"/>
              <a:t>数据传递一般通过参数和返回值机制来</a:t>
            </a:r>
            <a:r>
              <a:rPr lang="zh-CN" altLang="en-US" sz="2800" dirty="0" smtClean="0"/>
              <a:t>实现：</a:t>
            </a:r>
            <a:endParaRPr lang="en-US" altLang="zh-CN" sz="2800" dirty="0" smtClean="0"/>
          </a:p>
          <a:p>
            <a:pPr lvl="1" eaLnBrk="1" hangingPunct="1">
              <a:defRPr/>
            </a:pPr>
            <a:r>
              <a:rPr lang="zh-CN" altLang="en-US" sz="2400" dirty="0" smtClean="0"/>
              <a:t>参数机制：</a:t>
            </a:r>
            <a:endParaRPr lang="en-US" altLang="zh-CN" sz="2400" dirty="0" smtClean="0"/>
          </a:p>
          <a:p>
            <a:pPr lvl="2" eaLnBrk="1" hangingPunct="1">
              <a:defRPr/>
            </a:pPr>
            <a:r>
              <a:rPr lang="zh-CN" altLang="en-US" sz="2000" dirty="0" smtClean="0">
                <a:solidFill>
                  <a:schemeClr val="folHlink"/>
                </a:solidFill>
              </a:rPr>
              <a:t>形式参数</a:t>
            </a:r>
            <a:r>
              <a:rPr lang="zh-CN" altLang="en-US" sz="2000" dirty="0" smtClean="0"/>
              <a:t>（形参）：用于子程序接收数据</a:t>
            </a:r>
          </a:p>
          <a:p>
            <a:pPr lvl="2" eaLnBrk="1" hangingPunct="1">
              <a:defRPr/>
            </a:pPr>
            <a:r>
              <a:rPr lang="zh-CN" altLang="en-US" sz="2000" dirty="0" smtClean="0">
                <a:solidFill>
                  <a:schemeClr val="folHlink"/>
                </a:solidFill>
              </a:rPr>
              <a:t>实在参数</a:t>
            </a:r>
            <a:r>
              <a:rPr lang="zh-CN" altLang="en-US" sz="2000" dirty="0" smtClean="0"/>
              <a:t>（实参）：</a:t>
            </a:r>
            <a:r>
              <a:rPr lang="zh-CN" altLang="en-US" sz="2000" dirty="0"/>
              <a:t>用于调用者提供</a:t>
            </a:r>
            <a:r>
              <a:rPr lang="zh-CN" altLang="en-US" sz="2000" dirty="0" smtClean="0"/>
              <a:t>数据</a:t>
            </a:r>
            <a:endParaRPr lang="en-US" altLang="zh-CN" sz="2000" dirty="0" smtClean="0"/>
          </a:p>
          <a:p>
            <a:pPr lvl="1" eaLnBrk="1" hangingPunct="1">
              <a:defRPr/>
            </a:pPr>
            <a:r>
              <a:rPr lang="zh-CN" altLang="en-US" sz="2400" dirty="0" smtClean="0"/>
              <a:t>返回值机制：用于返回计算结果。</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152400"/>
            <a:ext cx="7772400" cy="973138"/>
          </a:xfrm>
        </p:spPr>
        <p:txBody>
          <a:bodyPr/>
          <a:lstStyle/>
          <a:p>
            <a:pPr eaLnBrk="1" hangingPunct="1">
              <a:defRPr/>
            </a:pPr>
            <a:r>
              <a:rPr lang="en-US" altLang="zh-CN" dirty="0" smtClean="0"/>
              <a:t>C++</a:t>
            </a:r>
            <a:r>
              <a:rPr lang="zh-CN" altLang="en-US" dirty="0" smtClean="0"/>
              <a:t>函数</a:t>
            </a:r>
          </a:p>
        </p:txBody>
      </p:sp>
      <p:sp>
        <p:nvSpPr>
          <p:cNvPr id="5123" name="Rectangle 3"/>
          <p:cNvSpPr>
            <a:spLocks noGrp="1" noChangeArrowheads="1"/>
          </p:cNvSpPr>
          <p:nvPr>
            <p:ph type="body" idx="1"/>
          </p:nvPr>
        </p:nvSpPr>
        <p:spPr>
          <a:xfrm>
            <a:off x="323850" y="1412875"/>
            <a:ext cx="8569325" cy="5445125"/>
          </a:xfrm>
        </p:spPr>
        <p:txBody>
          <a:bodyPr/>
          <a:lstStyle/>
          <a:p>
            <a:pPr eaLnBrk="1" hangingPunct="1">
              <a:defRPr/>
            </a:pPr>
            <a:r>
              <a:rPr lang="en-US" altLang="zh-CN" sz="2800" dirty="0"/>
              <a:t>C++</a:t>
            </a:r>
            <a:r>
              <a:rPr lang="zh-CN" altLang="en-US" sz="2800" dirty="0" smtClean="0">
                <a:solidFill>
                  <a:schemeClr val="folHlink"/>
                </a:solidFill>
              </a:rPr>
              <a:t>函数</a:t>
            </a:r>
            <a:r>
              <a:rPr lang="zh-CN" altLang="en-US" sz="2800" dirty="0" smtClean="0"/>
              <a:t>是用于实现子程序的语言成分。</a:t>
            </a:r>
          </a:p>
          <a:p>
            <a:pPr marL="457200" lvl="1" indent="0" eaLnBrk="1" hangingPunct="1">
              <a:buNone/>
              <a:defRPr/>
            </a:pPr>
            <a:endParaRPr lang="en-US" altLang="zh-CN" dirty="0" smtClean="0"/>
          </a:p>
          <a:p>
            <a:pPr marL="457200" lvl="1" indent="0" eaLnBrk="1" hangingPunct="1">
              <a:buNone/>
              <a:defRPr/>
            </a:pPr>
            <a:r>
              <a:rPr lang="en-US" altLang="zh-CN" dirty="0" err="1" smtClean="0">
                <a:solidFill>
                  <a:srgbClr val="FFC000"/>
                </a:solidFill>
              </a:rPr>
              <a:t>int</a:t>
            </a:r>
            <a:r>
              <a:rPr lang="en-US" altLang="zh-CN" dirty="0" smtClean="0"/>
              <a:t> </a:t>
            </a:r>
            <a:r>
              <a:rPr lang="en-US" altLang="zh-CN" dirty="0"/>
              <a:t>factorial(</a:t>
            </a:r>
            <a:r>
              <a:rPr lang="en-US" altLang="zh-CN" dirty="0" err="1"/>
              <a:t>int</a:t>
            </a:r>
            <a:r>
              <a:rPr lang="en-US" altLang="zh-CN" dirty="0"/>
              <a:t> </a:t>
            </a:r>
            <a:r>
              <a:rPr lang="en-US" altLang="zh-CN" dirty="0">
                <a:solidFill>
                  <a:srgbClr val="FFC000"/>
                </a:solidFill>
              </a:rPr>
              <a:t>n</a:t>
            </a:r>
            <a:r>
              <a:rPr lang="en-US" altLang="zh-CN" dirty="0"/>
              <a:t>) //</a:t>
            </a:r>
            <a:r>
              <a:rPr lang="zh-CN" altLang="en-US" dirty="0"/>
              <a:t>求</a:t>
            </a:r>
            <a:r>
              <a:rPr lang="en-US" altLang="zh-CN" dirty="0"/>
              <a:t>n</a:t>
            </a:r>
            <a:r>
              <a:rPr lang="zh-CN" altLang="en-US" dirty="0"/>
              <a:t>的</a:t>
            </a:r>
            <a:r>
              <a:rPr lang="zh-CN" altLang="en-US" dirty="0" smtClean="0"/>
              <a:t>阶乘</a:t>
            </a:r>
            <a:endParaRPr lang="zh-CN" altLang="en-US" dirty="0"/>
          </a:p>
          <a:p>
            <a:pPr marL="457200" lvl="1" indent="0" eaLnBrk="1" hangingPunct="1">
              <a:buNone/>
              <a:defRPr/>
            </a:pPr>
            <a:r>
              <a:rPr lang="en-US" altLang="zh-CN" dirty="0"/>
              <a:t>{	</a:t>
            </a:r>
            <a:r>
              <a:rPr lang="en-US" altLang="zh-CN" dirty="0" err="1"/>
              <a:t>int</a:t>
            </a:r>
            <a:r>
              <a:rPr lang="en-US" altLang="zh-CN" dirty="0"/>
              <a:t> f=1;</a:t>
            </a:r>
          </a:p>
          <a:p>
            <a:pPr marL="457200" lvl="1" indent="0" eaLnBrk="1" hangingPunct="1">
              <a:buNone/>
              <a:defRPr/>
            </a:pPr>
            <a:r>
              <a:rPr lang="en-US" altLang="zh-CN" dirty="0"/>
              <a:t>	for (</a:t>
            </a:r>
            <a:r>
              <a:rPr lang="en-US" altLang="zh-CN" dirty="0" err="1"/>
              <a:t>int</a:t>
            </a:r>
            <a:r>
              <a:rPr lang="en-US" altLang="zh-CN" dirty="0"/>
              <a:t> </a:t>
            </a:r>
            <a:r>
              <a:rPr lang="en-US" altLang="zh-CN" dirty="0" err="1"/>
              <a:t>i</a:t>
            </a:r>
            <a:r>
              <a:rPr lang="en-US" altLang="zh-CN" dirty="0"/>
              <a:t>=2; </a:t>
            </a:r>
            <a:r>
              <a:rPr lang="en-US" altLang="zh-CN" dirty="0" err="1"/>
              <a:t>i</a:t>
            </a:r>
            <a:r>
              <a:rPr lang="en-US" altLang="zh-CN" dirty="0"/>
              <a:t>&lt;=n; </a:t>
            </a:r>
            <a:r>
              <a:rPr lang="en-US" altLang="zh-CN" dirty="0" err="1"/>
              <a:t>i</a:t>
            </a:r>
            <a:r>
              <a:rPr lang="en-US" altLang="zh-CN" dirty="0"/>
              <a:t>++) f *= </a:t>
            </a:r>
            <a:r>
              <a:rPr lang="en-US" altLang="zh-CN" dirty="0" err="1"/>
              <a:t>i</a:t>
            </a:r>
            <a:r>
              <a:rPr lang="en-US" altLang="zh-CN" dirty="0"/>
              <a:t>;</a:t>
            </a:r>
          </a:p>
          <a:p>
            <a:pPr marL="457200" lvl="1" indent="0" eaLnBrk="1" hangingPunct="1">
              <a:buNone/>
              <a:defRPr/>
            </a:pPr>
            <a:r>
              <a:rPr lang="en-US" altLang="zh-CN" dirty="0"/>
              <a:t>	return f;</a:t>
            </a:r>
          </a:p>
          <a:p>
            <a:pPr marL="457200" lvl="1" indent="0" eaLnBrk="1" hangingPunct="1">
              <a:buNone/>
              <a:defRPr/>
            </a:pPr>
            <a:r>
              <a:rPr lang="en-US" altLang="zh-CN" dirty="0"/>
              <a:t>} </a:t>
            </a:r>
            <a:endParaRPr lang="en-US" altLang="zh-CN" dirty="0" smtClean="0"/>
          </a:p>
          <a:p>
            <a:pPr marL="457200" lvl="1" indent="0" eaLnBrk="1" hangingPunct="1">
              <a:buNone/>
              <a:defRPr/>
            </a:pPr>
            <a:r>
              <a:rPr lang="en-US" altLang="zh-CN" dirty="0" smtClean="0"/>
              <a:t>......</a:t>
            </a:r>
          </a:p>
          <a:p>
            <a:pPr marL="457200" lvl="1" indent="0" eaLnBrk="1" hangingPunct="1">
              <a:buNone/>
              <a:defRPr/>
            </a:pPr>
            <a:r>
              <a:rPr lang="en-US" altLang="zh-CN" dirty="0" err="1" smtClean="0"/>
              <a:t>cout</a:t>
            </a:r>
            <a:r>
              <a:rPr lang="en-US" altLang="zh-CN" dirty="0" smtClean="0"/>
              <a:t> &lt;&lt; factorial(</a:t>
            </a:r>
            <a:r>
              <a:rPr lang="en-US" altLang="zh-CN" dirty="0" smtClean="0">
                <a:solidFill>
                  <a:srgbClr val="FFC000"/>
                </a:solidFill>
              </a:rPr>
              <a:t>4</a:t>
            </a:r>
            <a:r>
              <a:rPr lang="en-US" altLang="zh-CN" dirty="0" smtClean="0"/>
              <a:t>) &lt;&lt; </a:t>
            </a:r>
            <a:r>
              <a:rPr lang="en-US" altLang="zh-CN" dirty="0" err="1" smtClean="0"/>
              <a:t>endl</a:t>
            </a:r>
            <a:r>
              <a:rPr lang="en-US" altLang="zh-CN" dirty="0" smtClean="0"/>
              <a:t>; </a:t>
            </a:r>
            <a:endParaRPr lang="en-US" altLang="zh-CN" dirty="0"/>
          </a:p>
        </p:txBody>
      </p:sp>
      <p:sp>
        <p:nvSpPr>
          <p:cNvPr id="4" name="矩形标注 3"/>
          <p:cNvSpPr/>
          <p:nvPr/>
        </p:nvSpPr>
        <p:spPr bwMode="auto">
          <a:xfrm>
            <a:off x="179512" y="1340768"/>
            <a:ext cx="914400" cy="612648"/>
          </a:xfrm>
          <a:prstGeom prst="wedgeRect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990600" marR="0" indent="-533400" algn="l" defTabSz="914400" rtl="0" eaLnBrk="1" fontAlgn="base" latinLnBrk="0" hangingPunct="1">
              <a:lnSpc>
                <a:spcPct val="100000"/>
              </a:lnSpc>
              <a:spcBef>
                <a:spcPct val="20000"/>
              </a:spcBef>
              <a:spcAft>
                <a:spcPct val="0"/>
              </a:spcAft>
              <a:buClr>
                <a:schemeClr val="tx1"/>
              </a:buClr>
              <a:buSzTx/>
              <a:buFontTx/>
              <a:buNone/>
              <a:tabLst/>
            </a:pPr>
            <a:endParaRPr kumimoji="0" lang="zh-CN" altLang="en-US" sz="2400" b="1" i="0" u="none" strike="noStrike" cap="none" normalizeH="0" baseline="0" smtClean="0">
              <a:ln>
                <a:noFill/>
              </a:ln>
              <a:solidFill>
                <a:schemeClr val="folHlink"/>
              </a:solidFill>
              <a:effectLst>
                <a:outerShdw blurRad="38100" dist="38100" dir="2700000" algn="tl">
                  <a:srgbClr val="000000">
                    <a:alpha val="43137"/>
                  </a:srgbClr>
                </a:outerShdw>
              </a:effectLst>
              <a:latin typeface="Verdana" pitchFamily="34" charset="0"/>
              <a:ea typeface="宋体" charset="-122"/>
            </a:endParaRPr>
          </a:p>
        </p:txBody>
      </p:sp>
      <p:sp>
        <p:nvSpPr>
          <p:cNvPr id="5" name="圆角矩形标注 4"/>
          <p:cNvSpPr/>
          <p:nvPr/>
        </p:nvSpPr>
        <p:spPr bwMode="auto">
          <a:xfrm>
            <a:off x="3347864" y="1988840"/>
            <a:ext cx="1296144" cy="504056"/>
          </a:xfrm>
          <a:prstGeom prst="wedgeRoundRectCallou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20000"/>
              </a:spcBef>
              <a:spcAft>
                <a:spcPct val="0"/>
              </a:spcAft>
              <a:buClr>
                <a:schemeClr val="tx1"/>
              </a:buClr>
              <a:buSzTx/>
              <a:buFontTx/>
              <a:buNone/>
              <a:tabLst/>
            </a:pPr>
            <a:r>
              <a:rPr kumimoji="0" lang="zh-CN" altLang="en-US" sz="2000" b="1" i="0" u="none" strike="noStrike" cap="none" normalizeH="0" baseline="0" dirty="0" smtClean="0">
                <a:ln>
                  <a:noFill/>
                </a:ln>
                <a:solidFill>
                  <a:schemeClr val="folHlink"/>
                </a:solidFill>
                <a:effectLst>
                  <a:outerShdw blurRad="38100" dist="38100" dir="2700000" algn="tl">
                    <a:srgbClr val="000000">
                      <a:alpha val="43137"/>
                    </a:srgbClr>
                  </a:outerShdw>
                </a:effectLst>
                <a:latin typeface="Verdana" pitchFamily="34" charset="0"/>
                <a:ea typeface="宋体" charset="-122"/>
              </a:rPr>
              <a:t>形式参数</a:t>
            </a:r>
          </a:p>
        </p:txBody>
      </p:sp>
      <p:sp>
        <p:nvSpPr>
          <p:cNvPr id="8" name="圆角矩形标注 7"/>
          <p:cNvSpPr/>
          <p:nvPr/>
        </p:nvSpPr>
        <p:spPr bwMode="auto">
          <a:xfrm>
            <a:off x="3923928" y="5013176"/>
            <a:ext cx="1296144" cy="504056"/>
          </a:xfrm>
          <a:prstGeom prst="wedgeRoundRectCallout">
            <a:avLst>
              <a:gd name="adj1" fmla="val -31583"/>
              <a:gd name="adj2" fmla="val 69411"/>
              <a:gd name="adj3" fmla="val 16667"/>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20000"/>
              </a:spcBef>
              <a:spcAft>
                <a:spcPct val="0"/>
              </a:spcAft>
              <a:buClr>
                <a:schemeClr val="tx1"/>
              </a:buClr>
              <a:buSzTx/>
              <a:buFontTx/>
              <a:buNone/>
              <a:tabLst/>
            </a:pPr>
            <a:r>
              <a:rPr kumimoji="0" lang="zh-CN" altLang="en-US" sz="2000" b="1" i="0" u="none" strike="noStrike" cap="none" normalizeH="0" baseline="0" dirty="0" smtClean="0">
                <a:ln>
                  <a:noFill/>
                </a:ln>
                <a:solidFill>
                  <a:schemeClr val="folHlink"/>
                </a:solidFill>
                <a:effectLst>
                  <a:outerShdw blurRad="38100" dist="38100" dir="2700000" algn="tl">
                    <a:srgbClr val="000000">
                      <a:alpha val="43137"/>
                    </a:srgbClr>
                  </a:outerShdw>
                </a:effectLst>
                <a:latin typeface="Verdana" pitchFamily="34" charset="0"/>
                <a:ea typeface="宋体" charset="-122"/>
              </a:rPr>
              <a:t>实在参数</a:t>
            </a:r>
          </a:p>
        </p:txBody>
      </p:sp>
      <p:sp>
        <p:nvSpPr>
          <p:cNvPr id="9" name="圆角矩形标注 8"/>
          <p:cNvSpPr/>
          <p:nvPr/>
        </p:nvSpPr>
        <p:spPr bwMode="auto">
          <a:xfrm>
            <a:off x="755576" y="1988840"/>
            <a:ext cx="1008112" cy="504056"/>
          </a:xfrm>
          <a:prstGeom prst="wedgeRoundRectCallout">
            <a:avLst>
              <a:gd name="adj1" fmla="val -13058"/>
              <a:gd name="adj2" fmla="val 67683"/>
              <a:gd name="adj3" fmla="val 16667"/>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20000"/>
              </a:spcBef>
              <a:spcAft>
                <a:spcPct val="0"/>
              </a:spcAft>
              <a:buClr>
                <a:schemeClr val="tx1"/>
              </a:buClr>
              <a:buSzTx/>
              <a:buFontTx/>
              <a:buNone/>
              <a:tabLst/>
            </a:pPr>
            <a:r>
              <a:rPr kumimoji="0" lang="zh-CN" altLang="en-US" sz="2000" b="1" i="0" u="none" strike="noStrike" cap="none" normalizeH="0" baseline="0" dirty="0" smtClean="0">
                <a:ln>
                  <a:noFill/>
                </a:ln>
                <a:solidFill>
                  <a:schemeClr val="folHlink"/>
                </a:solidFill>
                <a:effectLst>
                  <a:outerShdw blurRad="38100" dist="38100" dir="2700000" algn="tl">
                    <a:srgbClr val="000000">
                      <a:alpha val="43137"/>
                    </a:srgbClr>
                  </a:outerShdw>
                </a:effectLst>
                <a:latin typeface="Verdana" pitchFamily="34" charset="0"/>
                <a:ea typeface="宋体" charset="-122"/>
              </a:rPr>
              <a:t>返回值</a:t>
            </a:r>
          </a:p>
        </p:txBody>
      </p:sp>
      <p:sp>
        <p:nvSpPr>
          <p:cNvPr id="10" name="圆角矩形标注 9"/>
          <p:cNvSpPr/>
          <p:nvPr/>
        </p:nvSpPr>
        <p:spPr bwMode="auto">
          <a:xfrm>
            <a:off x="1907704" y="1988840"/>
            <a:ext cx="1296144" cy="504056"/>
          </a:xfrm>
          <a:prstGeom prst="wedgeRoundRectCallou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20000"/>
              </a:spcBef>
              <a:spcAft>
                <a:spcPct val="0"/>
              </a:spcAft>
              <a:buClr>
                <a:schemeClr val="tx1"/>
              </a:buClr>
              <a:buSzTx/>
              <a:buFontTx/>
              <a:buNone/>
              <a:tabLst/>
            </a:pPr>
            <a:r>
              <a:rPr kumimoji="0" lang="zh-CN" altLang="en-US" sz="2000" b="1" i="0" u="none" strike="noStrike" cap="none" normalizeH="0" baseline="0" dirty="0" smtClean="0">
                <a:ln>
                  <a:noFill/>
                </a:ln>
                <a:solidFill>
                  <a:schemeClr val="folHlink"/>
                </a:solidFill>
                <a:effectLst>
                  <a:outerShdw blurRad="38100" dist="38100" dir="2700000" algn="tl">
                    <a:srgbClr val="000000">
                      <a:alpha val="43137"/>
                    </a:srgbClr>
                  </a:outerShdw>
                </a:effectLst>
                <a:latin typeface="Verdana" pitchFamily="34" charset="0"/>
                <a:ea typeface="宋体" charset="-122"/>
              </a:rPr>
              <a:t>子程序名</a:t>
            </a:r>
          </a:p>
        </p:txBody>
      </p:sp>
      <p:sp>
        <p:nvSpPr>
          <p:cNvPr id="11" name="圆角矩形标注 10"/>
          <p:cNvSpPr/>
          <p:nvPr/>
        </p:nvSpPr>
        <p:spPr bwMode="auto">
          <a:xfrm>
            <a:off x="2195736" y="5013176"/>
            <a:ext cx="1512168" cy="504056"/>
          </a:xfrm>
          <a:prstGeom prst="wedgeRoundRectCallout">
            <a:avLst>
              <a:gd name="adj1" fmla="val -101"/>
              <a:gd name="adj2" fmla="val 76322"/>
              <a:gd name="adj3" fmla="val 16667"/>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20000"/>
              </a:spcBef>
              <a:spcAft>
                <a:spcPct val="0"/>
              </a:spcAft>
              <a:buClr>
                <a:schemeClr val="tx1"/>
              </a:buClr>
              <a:buSzTx/>
              <a:buFontTx/>
              <a:buNone/>
              <a:tabLst/>
            </a:pPr>
            <a:r>
              <a:rPr kumimoji="0" lang="zh-CN" altLang="en-US" sz="2000" b="1" i="0" u="none" strike="noStrike" cap="none" normalizeH="0" baseline="0" dirty="0" smtClean="0">
                <a:ln>
                  <a:noFill/>
                </a:ln>
                <a:solidFill>
                  <a:schemeClr val="folHlink"/>
                </a:solidFill>
                <a:effectLst>
                  <a:outerShdw blurRad="38100" dist="38100" dir="2700000" algn="tl">
                    <a:srgbClr val="000000">
                      <a:alpha val="43137"/>
                    </a:srgbClr>
                  </a:outerShdw>
                </a:effectLst>
                <a:latin typeface="Verdana" pitchFamily="34" charset="0"/>
                <a:ea typeface="宋体" charset="-122"/>
              </a:rPr>
              <a:t>子程序调用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39825"/>
          </a:xfrm>
        </p:spPr>
        <p:txBody>
          <a:bodyPr/>
          <a:lstStyle/>
          <a:p>
            <a:r>
              <a:rPr lang="en-US" altLang="zh-CN" dirty="0"/>
              <a:t>C++</a:t>
            </a:r>
            <a:r>
              <a:rPr lang="zh-CN" altLang="en-US" dirty="0"/>
              <a:t>函数与</a:t>
            </a:r>
            <a:r>
              <a:rPr lang="zh-CN" altLang="en-US" dirty="0" smtClean="0"/>
              <a:t>数学函数的区别</a:t>
            </a:r>
            <a:endParaRPr lang="zh-CN" altLang="en-US" dirty="0"/>
          </a:p>
        </p:txBody>
      </p:sp>
      <p:sp>
        <p:nvSpPr>
          <p:cNvPr id="3" name="内容占位符 2"/>
          <p:cNvSpPr>
            <a:spLocks noGrp="1"/>
          </p:cNvSpPr>
          <p:nvPr>
            <p:ph idx="1"/>
          </p:nvPr>
        </p:nvSpPr>
        <p:spPr>
          <a:xfrm>
            <a:off x="457200" y="1417638"/>
            <a:ext cx="8229600" cy="5323730"/>
          </a:xfrm>
        </p:spPr>
        <p:txBody>
          <a:bodyPr>
            <a:normAutofit fontScale="85000" lnSpcReduction="20000"/>
          </a:bodyPr>
          <a:lstStyle/>
          <a:p>
            <a:pPr eaLnBrk="1" hangingPunct="1">
              <a:lnSpc>
                <a:spcPct val="120000"/>
              </a:lnSpc>
            </a:pPr>
            <a:r>
              <a:rPr lang="zh-CN" altLang="en-US" dirty="0" smtClean="0"/>
              <a:t>需要注意的是，</a:t>
            </a:r>
            <a:r>
              <a:rPr lang="en-US" altLang="zh-CN" dirty="0" smtClean="0"/>
              <a:t>C++</a:t>
            </a:r>
            <a:r>
              <a:rPr lang="zh-CN" altLang="en-US" dirty="0" smtClean="0"/>
              <a:t>函数与数学上的函数是有区别的：</a:t>
            </a:r>
            <a:endParaRPr lang="en-US" altLang="zh-CN" dirty="0" smtClean="0"/>
          </a:p>
          <a:p>
            <a:pPr lvl="1" eaLnBrk="1" hangingPunct="1">
              <a:lnSpc>
                <a:spcPct val="120000"/>
              </a:lnSpc>
            </a:pPr>
            <a:r>
              <a:rPr lang="zh-CN" altLang="en-US" dirty="0"/>
              <a:t>数学上的函数</a:t>
            </a:r>
            <a:r>
              <a:rPr lang="zh-CN" altLang="en-US" dirty="0" smtClean="0"/>
              <a:t>是两个集合</a:t>
            </a:r>
            <a:r>
              <a:rPr lang="zh-CN" altLang="en-US" dirty="0"/>
              <a:t>之间的一个</a:t>
            </a:r>
            <a:r>
              <a:rPr lang="zh-CN" altLang="en-US" dirty="0">
                <a:solidFill>
                  <a:srgbClr val="FFC000"/>
                </a:solidFill>
              </a:rPr>
              <a:t>映射</a:t>
            </a:r>
            <a:r>
              <a:rPr lang="zh-CN" altLang="en-US" dirty="0"/>
              <a:t>，每个函数都会有参数并且会得到一个结果，而</a:t>
            </a:r>
            <a:r>
              <a:rPr lang="en-US" altLang="zh-CN" dirty="0"/>
              <a:t>C++</a:t>
            </a:r>
            <a:r>
              <a:rPr lang="zh-CN" altLang="en-US" dirty="0"/>
              <a:t>中的函数可以没有参数，也可以没有返回结果。</a:t>
            </a:r>
          </a:p>
          <a:p>
            <a:pPr lvl="1" eaLnBrk="1" hangingPunct="1">
              <a:lnSpc>
                <a:spcPct val="120000"/>
              </a:lnSpc>
            </a:pPr>
            <a:r>
              <a:rPr lang="zh-CN" altLang="en-US" dirty="0"/>
              <a:t>数学上的函数是</a:t>
            </a:r>
            <a:r>
              <a:rPr lang="zh-CN" altLang="en-US" dirty="0">
                <a:solidFill>
                  <a:srgbClr val="FFC000"/>
                </a:solidFill>
              </a:rPr>
              <a:t>引用透明</a:t>
            </a:r>
            <a:r>
              <a:rPr lang="zh-CN" altLang="en-US" dirty="0"/>
              <a:t>的，即函数的计算结果仅依赖于输入的参数值，以相同的</a:t>
            </a:r>
            <a:r>
              <a:rPr lang="zh-CN" altLang="en-US" dirty="0" smtClean="0"/>
              <a:t>参数值调用</a:t>
            </a:r>
            <a:r>
              <a:rPr lang="zh-CN" altLang="en-US" dirty="0"/>
              <a:t>同一个函数总得到相同</a:t>
            </a:r>
            <a:r>
              <a:rPr lang="zh-CN" altLang="en-US" dirty="0" smtClean="0"/>
              <a:t>的计算结果</a:t>
            </a:r>
            <a:r>
              <a:rPr lang="zh-CN" altLang="en-US" dirty="0"/>
              <a:t>，而有些</a:t>
            </a:r>
            <a:r>
              <a:rPr lang="en-US" altLang="zh-CN" dirty="0"/>
              <a:t>C++</a:t>
            </a:r>
            <a:r>
              <a:rPr lang="zh-CN" altLang="en-US" dirty="0"/>
              <a:t>函数可能出现用同样的参数值去调用它们会得到不同</a:t>
            </a:r>
            <a:r>
              <a:rPr lang="zh-CN" altLang="en-US" dirty="0" smtClean="0"/>
              <a:t>的计算结果！</a:t>
            </a:r>
            <a:endParaRPr lang="zh-CN" altLang="en-US" dirty="0"/>
          </a:p>
          <a:p>
            <a:pPr lvl="1" eaLnBrk="1" hangingPunct="1">
              <a:lnSpc>
                <a:spcPct val="120000"/>
              </a:lnSpc>
            </a:pPr>
            <a:r>
              <a:rPr lang="zh-CN" altLang="en-US" dirty="0"/>
              <a:t>数学上的函数是没有</a:t>
            </a:r>
            <a:r>
              <a:rPr lang="zh-CN" altLang="en-US" dirty="0">
                <a:solidFill>
                  <a:srgbClr val="FFC000"/>
                </a:solidFill>
              </a:rPr>
              <a:t>副作用</a:t>
            </a:r>
            <a:r>
              <a:rPr lang="zh-CN" altLang="en-US" dirty="0"/>
              <a:t>的，即函数不会改变</a:t>
            </a:r>
            <a:r>
              <a:rPr lang="zh-CN" altLang="en-US" dirty="0" smtClean="0"/>
              <a:t>环境（调用者）的</a:t>
            </a:r>
            <a:r>
              <a:rPr lang="zh-CN" altLang="en-US" dirty="0"/>
              <a:t>值，而有些</a:t>
            </a:r>
            <a:r>
              <a:rPr lang="en-US" altLang="zh-CN" dirty="0"/>
              <a:t>C++</a:t>
            </a:r>
            <a:r>
              <a:rPr lang="zh-CN" altLang="en-US" dirty="0"/>
              <a:t>函数可能会改变调用者的数据</a:t>
            </a:r>
            <a:r>
              <a:rPr lang="zh-CN" altLang="en-US" dirty="0" smtClean="0"/>
              <a:t>。</a:t>
            </a:r>
            <a:endParaRPr lang="en-US" altLang="zh-CN" dirty="0" smtClean="0"/>
          </a:p>
          <a:p>
            <a:pPr eaLnBrk="1" hangingPunct="1">
              <a:lnSpc>
                <a:spcPct val="120000"/>
              </a:lnSpc>
            </a:pPr>
            <a:r>
              <a:rPr lang="zh-CN" altLang="en-US" dirty="0"/>
              <a:t>本</a:t>
            </a:r>
            <a:r>
              <a:rPr lang="zh-CN" altLang="en-US" dirty="0" smtClean="0"/>
              <a:t>课程说的函数一般是指</a:t>
            </a:r>
            <a:r>
              <a:rPr lang="en-US" altLang="zh-CN" dirty="0" smtClean="0"/>
              <a:t>C++</a:t>
            </a:r>
            <a:r>
              <a:rPr lang="zh-CN" altLang="en-US" dirty="0" smtClean="0"/>
              <a:t>函数。</a:t>
            </a:r>
            <a:endParaRPr lang="zh-CN" altLang="en-US" dirty="0"/>
          </a:p>
        </p:txBody>
      </p:sp>
    </p:spTree>
    <p:extLst>
      <p:ext uri="{BB962C8B-B14F-4D97-AF65-F5344CB8AC3E}">
        <p14:creationId xmlns:p14="http://schemas.microsoft.com/office/powerpoint/2010/main" val="1846584255"/>
      </p:ext>
    </p:extLst>
  </p:cSld>
  <p:clrMapOvr>
    <a:masterClrMapping/>
  </p:clrMapOvr>
  <p:timing>
    <p:tnLst>
      <p:par>
        <p:cTn id="1" dur="indefinite" restart="never" nodeType="tmRoot"/>
      </p:par>
    </p:tnLst>
  </p:timing>
</p:sld>
</file>

<file path=ppt/theme/theme1.xml><?xml version="1.0" encoding="utf-8"?>
<a:theme xmlns:a="http://schemas.openxmlformats.org/drawingml/2006/main" name="Globe">
  <a:themeElements>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990600" marR="0" indent="-533400" algn="l" defTabSz="914400" rtl="0" eaLnBrk="1" fontAlgn="base" latinLnBrk="0" hangingPunct="1">
          <a:lnSpc>
            <a:spcPct val="100000"/>
          </a:lnSpc>
          <a:spcBef>
            <a:spcPct val="20000"/>
          </a:spcBef>
          <a:spcAft>
            <a:spcPct val="0"/>
          </a:spcAft>
          <a:buClr>
            <a:schemeClr val="tx1"/>
          </a:buClr>
          <a:buSzTx/>
          <a:buFontTx/>
          <a:buNone/>
          <a:tabLst/>
          <a:defRPr kumimoji="0" lang="zh-CN" altLang="en-US" sz="2400" b="1" i="0" u="none" strike="noStrike" cap="none" normalizeH="0" baseline="0" smtClean="0">
            <a:ln>
              <a:noFill/>
            </a:ln>
            <a:solidFill>
              <a:schemeClr val="folHlink"/>
            </a:solidFill>
            <a:effectLst>
              <a:outerShdw blurRad="38100" dist="38100" dir="2700000" algn="tl">
                <a:srgbClr val="000000">
                  <a:alpha val="43137"/>
                </a:srgbClr>
              </a:outerShdw>
            </a:effectLst>
            <a:latin typeface="Verdana" pitchFamily="34"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990600" marR="0" indent="-533400" algn="l" defTabSz="914400" rtl="0" eaLnBrk="1" fontAlgn="base" latinLnBrk="0" hangingPunct="1">
          <a:lnSpc>
            <a:spcPct val="100000"/>
          </a:lnSpc>
          <a:spcBef>
            <a:spcPct val="20000"/>
          </a:spcBef>
          <a:spcAft>
            <a:spcPct val="0"/>
          </a:spcAft>
          <a:buClr>
            <a:schemeClr val="tx1"/>
          </a:buClr>
          <a:buSzTx/>
          <a:buFontTx/>
          <a:buNone/>
          <a:tabLst/>
          <a:defRPr kumimoji="0" lang="zh-CN" altLang="en-US" sz="2400" b="1" i="0" u="none" strike="noStrike" cap="none" normalizeH="0" baseline="0" smtClean="0">
            <a:ln>
              <a:noFill/>
            </a:ln>
            <a:solidFill>
              <a:schemeClr val="folHlink"/>
            </a:solidFill>
            <a:effectLst>
              <a:outerShdw blurRad="38100" dist="38100" dir="2700000" algn="tl">
                <a:srgbClr val="000000">
                  <a:alpha val="43137"/>
                </a:srgbClr>
              </a:outerShdw>
            </a:effectLst>
            <a:latin typeface="Verdana" pitchFamily="34" charset="0"/>
            <a:ea typeface="宋体" charset="-122"/>
          </a:defRPr>
        </a:defPPr>
      </a:lstStyle>
    </a:lnDef>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21451</TotalTime>
  <Words>4450</Words>
  <Application>Microsoft Office PowerPoint</Application>
  <PresentationFormat>全屏显示(4:3)</PresentationFormat>
  <Paragraphs>460</Paragraphs>
  <Slides>49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49</vt:i4>
      </vt:variant>
    </vt:vector>
  </HeadingPairs>
  <TitlesOfParts>
    <vt:vector size="56" baseType="lpstr">
      <vt:lpstr>宋体</vt:lpstr>
      <vt:lpstr>Arial</vt:lpstr>
      <vt:lpstr>Courier New</vt:lpstr>
      <vt:lpstr>Times New Roman</vt:lpstr>
      <vt:lpstr>Verdana</vt:lpstr>
      <vt:lpstr>Wingdings</vt:lpstr>
      <vt:lpstr>Globe</vt:lpstr>
      <vt:lpstr>五、过程（功能）抽象 －－函数</vt:lpstr>
      <vt:lpstr>主要内容</vt:lpstr>
      <vt:lpstr>基于功能分解与复合的程序设计 </vt:lpstr>
      <vt:lpstr>PowerPoint 演示文稿</vt:lpstr>
      <vt:lpstr>过程抽象</vt:lpstr>
      <vt:lpstr>子程序</vt:lpstr>
      <vt:lpstr>子程序之间的数据传递</vt:lpstr>
      <vt:lpstr>C++函数</vt:lpstr>
      <vt:lpstr>C++函数与数学函数的区别</vt:lpstr>
      <vt:lpstr>函数的定义</vt:lpstr>
      <vt:lpstr>PowerPoint 演示文稿</vt:lpstr>
      <vt:lpstr>函数定义的例子</vt:lpstr>
      <vt:lpstr>函数main</vt:lpstr>
      <vt:lpstr>函数的调用 </vt:lpstr>
      <vt:lpstr>函数调用的例子</vt:lpstr>
      <vt:lpstr>PowerPoint 演示文稿</vt:lpstr>
      <vt:lpstr>PowerPoint 演示文稿</vt:lpstr>
      <vt:lpstr>函数调用的执行过程</vt:lpstr>
      <vt:lpstr>函数声明</vt:lpstr>
      <vt:lpstr>PowerPoint 演示文稿</vt:lpstr>
      <vt:lpstr>例：用函数实现求小于n的所有素数 （每输出6个素数换一行）</vt:lpstr>
      <vt:lpstr>PowerPoint 演示文稿</vt:lpstr>
      <vt:lpstr>PowerPoint 演示文稿</vt:lpstr>
      <vt:lpstr>函数的参数传递 </vt:lpstr>
      <vt:lpstr>值传递</vt:lpstr>
      <vt:lpstr>值参数传递的例子</vt:lpstr>
      <vt:lpstr>PowerPoint 演示文稿</vt:lpstr>
      <vt:lpstr>局部变量和全局变量</vt:lpstr>
      <vt:lpstr>PowerPoint 演示文稿</vt:lpstr>
      <vt:lpstr>局部变量--封装与信息隐藏</vt:lpstr>
      <vt:lpstr>PowerPoint 演示文稿</vt:lpstr>
      <vt:lpstr>全局变量--信息共享</vt:lpstr>
      <vt:lpstr>全局变量的声明 </vt:lpstr>
      <vt:lpstr>PowerPoint 演示文稿</vt:lpstr>
      <vt:lpstr>全局变量定义与声明的区别</vt:lpstr>
      <vt:lpstr>函数的副作用</vt:lpstr>
      <vt:lpstr>PowerPoint 演示文稿</vt:lpstr>
      <vt:lpstr>C++程序的多模块结构 </vt:lpstr>
      <vt:lpstr>C++模块的构成</vt:lpstr>
      <vt:lpstr>文件包含命令#include</vt:lpstr>
      <vt:lpstr>PowerPoint 演示文稿</vt:lpstr>
      <vt:lpstr>PowerPoint 演示文稿</vt:lpstr>
      <vt:lpstr>C++标准库函数</vt:lpstr>
      <vt:lpstr>PowerPoint 演示文稿</vt:lpstr>
      <vt:lpstr>PowerPoint 演示文稿</vt:lpstr>
      <vt:lpstr>PowerPoint 演示文稿</vt:lpstr>
      <vt:lpstr>PowerPoint 演示文稿</vt:lpstr>
      <vt:lpstr>PowerPoint 演示文稿</vt:lpstr>
      <vt:lpstr>PowerPoint 演示文稿</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过程抽象——函数</dc:title>
  <dc:creator>Chen Jiajun</dc:creator>
  <cp:lastModifiedBy>Chen Jiajun</cp:lastModifiedBy>
  <cp:revision>458</cp:revision>
  <dcterms:created xsi:type="dcterms:W3CDTF">2004-12-03T07:35:09Z</dcterms:created>
  <dcterms:modified xsi:type="dcterms:W3CDTF">2022-08-21T02:34:49Z</dcterms:modified>
</cp:coreProperties>
</file>