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332" r:id="rId4"/>
    <p:sldId id="460" r:id="rId5"/>
    <p:sldId id="478" r:id="rId6"/>
    <p:sldId id="324" r:id="rId7"/>
    <p:sldId id="330" r:id="rId8"/>
    <p:sldId id="259" r:id="rId9"/>
    <p:sldId id="486" r:id="rId10"/>
    <p:sldId id="472" r:id="rId11"/>
    <p:sldId id="331" r:id="rId12"/>
    <p:sldId id="369" r:id="rId13"/>
    <p:sldId id="370" r:id="rId14"/>
    <p:sldId id="268" r:id="rId15"/>
    <p:sldId id="293" r:id="rId16"/>
    <p:sldId id="371" r:id="rId17"/>
    <p:sldId id="485" r:id="rId18"/>
    <p:sldId id="290" r:id="rId19"/>
    <p:sldId id="461" r:id="rId20"/>
    <p:sldId id="452" r:id="rId21"/>
    <p:sldId id="482" r:id="rId22"/>
    <p:sldId id="483" r:id="rId23"/>
    <p:sldId id="484" r:id="rId24"/>
    <p:sldId id="273" r:id="rId25"/>
    <p:sldId id="325" r:id="rId26"/>
    <p:sldId id="294" r:id="rId27"/>
    <p:sldId id="295" r:id="rId28"/>
    <p:sldId id="260" r:id="rId29"/>
    <p:sldId id="302" r:id="rId30"/>
    <p:sldId id="473" r:id="rId31"/>
    <p:sldId id="475" r:id="rId32"/>
    <p:sldId id="449" r:id="rId33"/>
    <p:sldId id="487" r:id="rId34"/>
    <p:sldId id="477" r:id="rId35"/>
    <p:sldId id="453" r:id="rId36"/>
    <p:sldId id="450" r:id="rId37"/>
    <p:sldId id="470" r:id="rId38"/>
    <p:sldId id="471" r:id="rId39"/>
    <p:sldId id="462" r:id="rId40"/>
    <p:sldId id="454" r:id="rId41"/>
    <p:sldId id="458" r:id="rId42"/>
    <p:sldId id="455" r:id="rId43"/>
    <p:sldId id="457" r:id="rId44"/>
    <p:sldId id="480" r:id="rId45"/>
    <p:sldId id="479" r:id="rId46"/>
    <p:sldId id="481" r:id="rId47"/>
    <p:sldId id="465" r:id="rId48"/>
    <p:sldId id="466" r:id="rId49"/>
    <p:sldId id="467" r:id="rId50"/>
    <p:sldId id="468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99FF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9158" autoAdjust="0"/>
  </p:normalViewPr>
  <p:slideViewPr>
    <p:cSldViewPr>
      <p:cViewPr varScale="1">
        <p:scale>
          <a:sx n="88" d="100"/>
          <a:sy n="88" d="100"/>
        </p:scale>
        <p:origin x="61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9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0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7BEB-F0C9-4766-B32A-E9638B621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D57A-0C57-4E96-84CC-3174D668E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0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F159B-97B7-4590-814F-2D2B88807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4593-8184-4149-9F7F-4CDF12C0C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3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F555-DB8D-4AA9-9ACF-EEE4CF767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2DEA-4098-49DD-BE55-CCF26D1A5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2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D07F-023B-4B30-A37A-B68E229CA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63685-CB3D-4E9D-9983-4DDA28D7B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E64D9-F3F8-4992-8979-1EA55AFBD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92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F21E5-E852-45D6-9F81-A62A225F7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8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A0C5F-29C2-42FA-B2AA-1E841408D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993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994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5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3996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7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97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7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3FD53C60-DC8E-4BFF-9E81-871D644EF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997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6425"/>
            <a:ext cx="7772400" cy="1349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五、过程（功能）抽象</a:t>
            </a:r>
            <a:r>
              <a:rPr lang="zh-CN" altLang="en-US" sz="4800" smtClean="0"/>
              <a:t/>
            </a:r>
            <a:br>
              <a:rPr lang="zh-CN" altLang="en-US" sz="4800" smtClean="0"/>
            </a:br>
            <a:r>
              <a:rPr lang="zh-CN" altLang="en-US" sz="4800" smtClean="0"/>
              <a:t>－－子程序</a:t>
            </a:r>
            <a:endParaRPr lang="zh-CN" altLang="en-US" sz="4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（基础部分）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973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函数的定义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69325" cy="532849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latin typeface="宋体" charset="-122"/>
              </a:rPr>
              <a:t>函数的定义格式为：</a:t>
            </a:r>
            <a:endParaRPr lang="zh-CN" altLang="en-US" sz="2800" dirty="0" smtClean="0"/>
          </a:p>
          <a:p>
            <a:pPr lvl="1" eaLnBrk="1" hangingPunct="1">
              <a:lnSpc>
                <a:spcPct val="180000"/>
              </a:lnSpc>
              <a:buFontTx/>
              <a:buNone/>
              <a:defRPr/>
            </a:pPr>
            <a:r>
              <a:rPr lang="zh-CN" alt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sz="2400" dirty="0" smtClean="0">
                <a:latin typeface="宋体" charset="-122"/>
              </a:rPr>
              <a:t>返回值类型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zh-CN" altLang="en-US" sz="2400" dirty="0" smtClean="0">
                <a:latin typeface="宋体" charset="-122"/>
              </a:rPr>
              <a:t>函数名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sz="2400" dirty="0" smtClean="0">
                <a:latin typeface="宋体" charset="-122"/>
              </a:rPr>
              <a:t>形式参数表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en-US" sz="2400" dirty="0" smtClean="0">
                <a:latin typeface="宋体" charset="-122"/>
              </a:rPr>
              <a:t>函数体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返回值类型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：指出函数返回什么类型的值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可以为任意的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数据类型。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当返回值类型为</a:t>
            </a:r>
            <a:r>
              <a:rPr lang="en-US" altLang="zh-CN" sz="2000" dirty="0" smtClean="0"/>
              <a:t>void</a:t>
            </a:r>
            <a:r>
              <a:rPr lang="zh-CN" altLang="en-US" sz="2000" dirty="0" smtClean="0"/>
              <a:t>时，它表示函数没有返回值。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函数名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：指出函数的名字，用标识符表示。</a:t>
            </a:r>
          </a:p>
          <a:p>
            <a:pPr lvl="1" eaLnBrk="1" hangingPunct="1">
              <a:defRPr/>
            </a:pPr>
            <a:r>
              <a:rPr lang="zh-CN" altLang="zh-CN" sz="2400" dirty="0" smtClean="0"/>
              <a:t>&lt;形式参数表&gt;</a:t>
            </a:r>
            <a:r>
              <a:rPr lang="zh-CN" altLang="en-US" sz="2400" dirty="0" smtClean="0"/>
              <a:t>：指出</a:t>
            </a:r>
            <a:r>
              <a:rPr lang="zh-CN" altLang="zh-CN" sz="2400" dirty="0" smtClean="0"/>
              <a:t>函数的形式参数，由零个、一个或多个形参说明（用逗号隔开）构成，形参说明的格式为：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	</a:t>
            </a:r>
            <a:r>
              <a:rPr lang="zh-CN" altLang="zh-CN" dirty="0" smtClean="0"/>
              <a:t>&lt;类型&gt; &lt;形参名&gt;</a:t>
            </a:r>
          </a:p>
        </p:txBody>
      </p:sp>
    </p:spTree>
    <p:extLst>
      <p:ext uri="{BB962C8B-B14F-4D97-AF65-F5344CB8AC3E}">
        <p14:creationId xmlns:p14="http://schemas.microsoft.com/office/powerpoint/2010/main" val="7497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688"/>
            <a:ext cx="8424863" cy="5903913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en-US" altLang="zh-CN" dirty="0" smtClean="0">
                <a:latin typeface="Courier New" pitchFamily="49" charset="0"/>
              </a:rPr>
              <a:t>&lt;</a:t>
            </a:r>
            <a:r>
              <a:rPr lang="zh-CN" altLang="en-US" dirty="0" smtClean="0"/>
              <a:t>函数体</a:t>
            </a:r>
            <a:r>
              <a:rPr lang="en-US" altLang="zh-CN" dirty="0" smtClean="0">
                <a:latin typeface="Courier New" pitchFamily="49" charset="0"/>
              </a:rPr>
              <a:t>&gt;</a:t>
            </a:r>
            <a:r>
              <a:rPr lang="zh-CN" altLang="en-US" dirty="0" smtClean="0">
                <a:latin typeface="Courier New" pitchFamily="49" charset="0"/>
              </a:rPr>
              <a:t>：</a:t>
            </a:r>
            <a:r>
              <a:rPr lang="zh-CN" altLang="en-US" dirty="0" smtClean="0"/>
              <a:t>用于实现相应函数的功能</a:t>
            </a:r>
            <a:r>
              <a:rPr lang="zh-CN" altLang="en-US" dirty="0"/>
              <a:t>，</a:t>
            </a:r>
            <a:r>
              <a:rPr lang="zh-CN" altLang="en-US" dirty="0" smtClean="0"/>
              <a:t>为</a:t>
            </a:r>
            <a:r>
              <a:rPr lang="zh-CN" altLang="en-US" dirty="0"/>
              <a:t>一个复合语句。</a:t>
            </a:r>
            <a:endParaRPr lang="zh-CN" altLang="en-US" dirty="0" smtClean="0"/>
          </a:p>
          <a:p>
            <a:pPr lvl="2" algn="just" eaLnBrk="1" hangingPunct="1">
              <a:defRPr/>
            </a:pPr>
            <a:r>
              <a:rPr lang="zh-CN" altLang="en-US" dirty="0" smtClean="0"/>
              <a:t>函数体内可以包含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语句，格式为：</a:t>
            </a:r>
          </a:p>
          <a:p>
            <a:pPr lvl="3" algn="just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return</a:t>
            </a:r>
            <a:r>
              <a:rPr lang="en-US" altLang="zh-CN" dirty="0" smtClean="0">
                <a:latin typeface="Courier New" pitchFamily="49" charset="0"/>
              </a:rPr>
              <a:t> &lt;</a:t>
            </a:r>
            <a:r>
              <a:rPr lang="zh-CN" altLang="en-US" dirty="0" smtClean="0">
                <a:latin typeface="宋体" charset="-122"/>
              </a:rPr>
              <a:t>表达式</a:t>
            </a:r>
            <a:r>
              <a:rPr lang="en-US" altLang="zh-CN" dirty="0" smtClean="0">
                <a:latin typeface="Courier New" pitchFamily="49" charset="0"/>
              </a:rPr>
              <a:t>&gt;</a:t>
            </a: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;</a:t>
            </a:r>
            <a:r>
              <a:rPr lang="en-US" altLang="zh-CN" dirty="0" smtClean="0">
                <a:latin typeface="Courier New" pitchFamily="49" charset="0"/>
              </a:rPr>
              <a:t> </a:t>
            </a:r>
          </a:p>
          <a:p>
            <a:pPr lvl="3" algn="just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return;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函数返回值类型为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2" algn="just" eaLnBrk="1" hangingPunct="1">
              <a:defRPr/>
            </a:pPr>
            <a:r>
              <a:rPr lang="zh-CN" altLang="en-US" dirty="0" smtClean="0"/>
              <a:t>当函数体执行到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语句时，函数执行结束，立即返回到函数调用处。如果有返回值，则把返回值带回给调用者。</a:t>
            </a:r>
          </a:p>
          <a:p>
            <a:pPr lvl="2" algn="just" eaLnBrk="1" hangingPunct="1"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的类型与函数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不一致，则进行隐式类型转换：把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的结果转成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。</a:t>
            </a:r>
          </a:p>
          <a:p>
            <a:pPr lvl="2" algn="just" eaLnBrk="1" hangingPunct="1">
              <a:defRPr/>
            </a:pPr>
            <a:r>
              <a:rPr lang="zh-CN" altLang="en-US" dirty="0" smtClean="0"/>
              <a:t>对于返回值类型为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的函数，函数体中也可以没有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语句，执行完最后一个语句自动返回。</a:t>
            </a:r>
            <a:endParaRPr lang="zh-CN" altLang="en-US" b="1" dirty="0" smtClean="0">
              <a:latin typeface="Courier New" pitchFamily="49" charset="0"/>
            </a:endParaRPr>
          </a:p>
          <a:p>
            <a:pPr lvl="2" algn="just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  <a:latin typeface="Courier New" pitchFamily="49" charset="0"/>
              </a:rPr>
              <a:t>注意：</a:t>
            </a:r>
            <a:r>
              <a:rPr lang="zh-CN" altLang="en-US" dirty="0" smtClean="0">
                <a:latin typeface="Courier New" pitchFamily="49" charset="0"/>
              </a:rPr>
              <a:t>在函数体中不能用</a:t>
            </a:r>
            <a:r>
              <a:rPr lang="en-US" altLang="zh-CN" dirty="0" err="1"/>
              <a:t>goto</a:t>
            </a:r>
            <a:r>
              <a:rPr lang="zh-CN" altLang="en-US" dirty="0" smtClean="0">
                <a:latin typeface="Courier New" pitchFamily="49" charset="0"/>
              </a:rPr>
              <a:t>语句转出函数体！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701"/>
            <a:ext cx="8229600" cy="5654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double power(double x,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 //</a:t>
            </a:r>
            <a:r>
              <a:rPr lang="zh-CN" altLang="en-US" sz="2400" dirty="0" smtClean="0"/>
              <a:t>求</a:t>
            </a:r>
            <a:r>
              <a:rPr lang="en-US" altLang="zh-CN" sz="2400" dirty="0" err="1" smtClean="0"/>
              <a:t>x</a:t>
            </a:r>
            <a:r>
              <a:rPr lang="en-US" altLang="zh-CN" sz="2400" baseline="30000" dirty="0" err="1" smtClean="0"/>
              <a:t>n</a:t>
            </a:r>
            <a:r>
              <a:rPr lang="zh-CN" altLang="en-US" sz="2400" dirty="0"/>
              <a:t>的函数定义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if (x == 0)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double product=1.0;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if (n &gt;=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while (n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product *=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n--;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while (n &lt;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product /=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n++;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return product;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081"/>
            <a:ext cx="82296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/>
              <a:t>函数定义的例子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函数</a:t>
            </a:r>
            <a:r>
              <a:rPr lang="en-US" altLang="zh-CN" dirty="0" smtClean="0"/>
              <a:t>main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845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每个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程序都要定义一个名字为</a:t>
            </a:r>
            <a:r>
              <a:rPr lang="en-US" altLang="zh-CN" sz="2800" dirty="0" smtClean="0">
                <a:solidFill>
                  <a:srgbClr val="FFC000"/>
                </a:solidFill>
              </a:rPr>
              <a:t>main</a:t>
            </a:r>
            <a:r>
              <a:rPr lang="zh-CN" altLang="en-US" sz="2800" dirty="0" smtClean="0"/>
              <a:t>的函数，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程序的执行是从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开始的。函数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返回值类型为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，参数常省略。例如：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smtClean="0"/>
              <a:t>{	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smtClean="0"/>
              <a:t>	... return -1;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smtClean="0"/>
              <a:t>	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smtClean="0"/>
              <a:t>}</a:t>
            </a:r>
          </a:p>
          <a:p>
            <a:pPr eaLnBrk="1" hangingPunct="1">
              <a:defRPr/>
            </a:pPr>
            <a:r>
              <a:rPr lang="zh-CN" altLang="en-US" sz="2800" dirty="0" smtClean="0"/>
              <a:t>一般情况下，返回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表示程序正常结束；返回负数（如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）表示程序非正常结束。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函数的调用</a:t>
            </a:r>
            <a:r>
              <a:rPr lang="zh-CN" altLang="en-US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569325" cy="5688013"/>
          </a:xfrm>
        </p:spPr>
        <p:txBody>
          <a:bodyPr>
            <a:normAutofit lnSpcReduction="10000"/>
          </a:bodyPr>
          <a:lstStyle/>
          <a:p>
            <a:pPr marL="361950" indent="-361950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对于定义的一个函数，必须要调用它，它的函数体才会执行。</a:t>
            </a:r>
            <a:endParaRPr lang="en-US" altLang="zh-CN" sz="2800" dirty="0" smtClean="0"/>
          </a:p>
          <a:p>
            <a:pPr marL="361950" indent="-361950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函数调用的格式如下：</a:t>
            </a:r>
          </a:p>
          <a:p>
            <a:pPr marL="906463"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dirty="0" smtClean="0"/>
              <a:t>&lt;</a:t>
            </a:r>
            <a:r>
              <a:rPr lang="zh-CN" altLang="en-US" sz="3000" dirty="0" smtClean="0"/>
              <a:t>函数名</a:t>
            </a:r>
            <a:r>
              <a:rPr lang="en-US" altLang="zh-CN" sz="3000" dirty="0" smtClean="0"/>
              <a:t>&gt;</a:t>
            </a:r>
            <a:r>
              <a:rPr lang="en-US" altLang="zh-CN" sz="3000" b="1" dirty="0" smtClean="0">
                <a:solidFill>
                  <a:srgbClr val="FFC000"/>
                </a:solidFill>
              </a:rPr>
              <a:t>(</a:t>
            </a:r>
            <a:r>
              <a:rPr lang="en-US" altLang="zh-CN" sz="3000" dirty="0" smtClean="0"/>
              <a:t>&lt;</a:t>
            </a:r>
            <a:r>
              <a:rPr lang="zh-CN" altLang="en-US" sz="3000" dirty="0" smtClean="0"/>
              <a:t>实在参数表</a:t>
            </a:r>
            <a:r>
              <a:rPr lang="en-US" altLang="zh-CN" sz="3000" dirty="0" smtClean="0"/>
              <a:t>&gt;</a:t>
            </a:r>
            <a:r>
              <a:rPr lang="en-US" altLang="zh-CN" sz="3000" b="1" dirty="0" smtClean="0">
                <a:solidFill>
                  <a:srgbClr val="FFC000"/>
                </a:solidFill>
              </a:rPr>
              <a:t>)</a:t>
            </a:r>
          </a:p>
          <a:p>
            <a:pPr marL="906463"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函数名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：某个已定义函数的名字。</a:t>
            </a:r>
          </a:p>
          <a:p>
            <a:pPr marL="906463"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实在参数表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：由零个、一个或多个</a:t>
            </a:r>
            <a:r>
              <a:rPr lang="zh-CN" altLang="en-US" sz="2400" dirty="0"/>
              <a:t>表达式（用</a:t>
            </a:r>
            <a:r>
              <a:rPr lang="zh-CN" altLang="en-US" sz="2400" dirty="0" smtClean="0"/>
              <a:t>逗号隔开）构成。</a:t>
            </a:r>
          </a:p>
          <a:p>
            <a:pPr marL="906463"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实参的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个数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类型</a:t>
            </a:r>
            <a:r>
              <a:rPr lang="zh-CN" altLang="en-US" sz="2400" dirty="0" smtClean="0"/>
              <a:t>应与相应函数的形参相同。类型如果不同，编译器会试图进行隐式转换：把实参转换成形参类型。</a:t>
            </a:r>
          </a:p>
          <a:p>
            <a:pPr marL="361950" indent="-361950"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注意：</a:t>
            </a:r>
            <a:r>
              <a:rPr lang="zh-CN" altLang="en-US" sz="2800" dirty="0" smtClean="0"/>
              <a:t>不能用</a:t>
            </a:r>
            <a:r>
              <a:rPr lang="en-US" altLang="zh-CN" sz="2800" dirty="0" err="1" smtClean="0"/>
              <a:t>goto</a:t>
            </a:r>
            <a:r>
              <a:rPr lang="zh-CN" altLang="en-US" sz="2800" dirty="0" smtClean="0"/>
              <a:t>语句从函数外直接转到函数体中的某个语句！（函数具有封装和信息隐藏功能）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函数调用的例子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{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"</a:t>
            </a:r>
            <a:r>
              <a:rPr lang="zh-CN" altLang="en-US" sz="2800" dirty="0" smtClean="0"/>
              <a:t>请输入一个正整数：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cin</a:t>
            </a:r>
            <a:r>
              <a:rPr lang="en-US" altLang="zh-CN" sz="2800" dirty="0" smtClean="0"/>
              <a:t> &gt;&gt;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"Factorial of " &lt;&lt; x &lt;&lt; " is 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	  &lt;&lt; </a:t>
            </a:r>
            <a:r>
              <a:rPr lang="en-US" altLang="zh-CN" sz="2800" dirty="0" smtClean="0">
                <a:solidFill>
                  <a:srgbClr val="FFC000"/>
                </a:solidFill>
              </a:rPr>
              <a:t>factorial(x)</a:t>
            </a:r>
            <a:r>
              <a:rPr lang="en-US" altLang="zh-CN" sz="2800" dirty="0" smtClean="0"/>
              <a:t> //</a:t>
            </a:r>
            <a:r>
              <a:rPr lang="zh-CN" altLang="en-US" sz="2800" dirty="0" smtClean="0"/>
              <a:t>调用阶乘函数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		  </a:t>
            </a:r>
            <a:r>
              <a:rPr lang="en-US" altLang="zh-CN" sz="2800" dirty="0" smtClean="0"/>
              <a:t>&lt;&lt; 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{	double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"</a:t>
            </a:r>
            <a:r>
              <a:rPr lang="zh-CN" altLang="en-US" sz="2800" dirty="0" smtClean="0"/>
              <a:t>请输入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cin</a:t>
            </a:r>
            <a:r>
              <a:rPr lang="en-US" altLang="zh-CN" sz="2800" dirty="0" smtClean="0"/>
              <a:t> &gt;&gt; a &gt;&gt;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a &lt;&lt; "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" &lt;&lt; b &lt;&lt; "</a:t>
            </a:r>
            <a:r>
              <a:rPr lang="zh-CN" altLang="en-US" sz="2800" dirty="0" smtClean="0"/>
              <a:t>次方是：</a:t>
            </a:r>
            <a:r>
              <a:rPr lang="en-US" altLang="zh-CN" sz="2800" dirty="0" smtClean="0"/>
              <a:t>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	  &lt;&lt; </a:t>
            </a:r>
            <a:r>
              <a:rPr lang="en-US" altLang="zh-CN" sz="2800" dirty="0" smtClean="0">
                <a:solidFill>
                  <a:srgbClr val="FFC000"/>
                </a:solidFill>
              </a:rPr>
              <a:t>power(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a,b</a:t>
            </a:r>
            <a:r>
              <a:rPr lang="en-US" altLang="zh-CN" sz="2800" dirty="0" smtClean="0">
                <a:solidFill>
                  <a:srgbClr val="FFC000"/>
                </a:solidFill>
              </a:rPr>
              <a:t>)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除了函数</a:t>
            </a:r>
            <a:r>
              <a:rPr lang="en-US" altLang="zh-CN" dirty="0"/>
              <a:t>main</a:t>
            </a:r>
            <a:r>
              <a:rPr lang="zh-CN" altLang="en-US" dirty="0"/>
              <a:t>外，程序中其它函数的调用是从</a:t>
            </a:r>
            <a:r>
              <a:rPr lang="en-US" altLang="zh-CN" dirty="0"/>
              <a:t>main</a:t>
            </a:r>
            <a:r>
              <a:rPr lang="zh-CN" altLang="en-US" dirty="0"/>
              <a:t>中开始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函数</a:t>
            </a:r>
            <a:r>
              <a:rPr lang="en-US" altLang="zh-CN" dirty="0"/>
              <a:t>main</a:t>
            </a:r>
            <a:r>
              <a:rPr lang="zh-CN" altLang="en-US" dirty="0"/>
              <a:t>一般</a:t>
            </a:r>
            <a:r>
              <a:rPr lang="zh-CN" altLang="en-US" dirty="0" smtClean="0"/>
              <a:t>是由</a:t>
            </a:r>
            <a:r>
              <a:rPr lang="zh-CN" altLang="en-US" dirty="0"/>
              <a:t>操作系统来调用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C++</a:t>
            </a:r>
            <a:r>
              <a:rPr lang="zh-CN" altLang="en-US" dirty="0"/>
              <a:t>程序从它的函数</a:t>
            </a:r>
            <a:r>
              <a:rPr lang="en-US" altLang="zh-CN" dirty="0"/>
              <a:t>main</a:t>
            </a:r>
            <a:r>
              <a:rPr lang="zh-CN" altLang="en-US" dirty="0"/>
              <a:t>开始执行，直到函数</a:t>
            </a:r>
            <a:r>
              <a:rPr lang="en-US" altLang="zh-CN" dirty="0"/>
              <a:t>main</a:t>
            </a:r>
            <a:r>
              <a:rPr lang="zh-CN" altLang="en-US" dirty="0"/>
              <a:t>返回时结束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有些极端情况下（如程序运行时发现异常），在程序的任何地方都可以通过调用</a:t>
            </a:r>
            <a:r>
              <a:rPr lang="en-US" altLang="zh-CN" dirty="0"/>
              <a:t>C++</a:t>
            </a:r>
            <a:r>
              <a:rPr lang="zh-CN" altLang="en-US" dirty="0"/>
              <a:t>标准库中的函数</a:t>
            </a:r>
            <a:r>
              <a:rPr lang="en-US" altLang="zh-CN" dirty="0">
                <a:solidFill>
                  <a:srgbClr val="FFC000"/>
                </a:solidFill>
              </a:rPr>
              <a:t>exit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C000"/>
                </a:solidFill>
              </a:rPr>
              <a:t>abort</a:t>
            </a:r>
            <a:r>
              <a:rPr lang="zh-CN" altLang="en-US" dirty="0" smtClean="0"/>
              <a:t>来立即终止</a:t>
            </a:r>
            <a:r>
              <a:rPr lang="zh-CN" altLang="en-US" dirty="0"/>
              <a:t>程序的执行。</a:t>
            </a:r>
          </a:p>
        </p:txBody>
      </p:sp>
    </p:spTree>
    <p:extLst>
      <p:ext uri="{BB962C8B-B14F-4D97-AF65-F5344CB8AC3E}">
        <p14:creationId xmlns:p14="http://schemas.microsoft.com/office/powerpoint/2010/main" val="25167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函数调用的执行过程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5068887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 smtClean="0"/>
              <a:t>计算实参的值</a:t>
            </a:r>
            <a:endParaRPr lang="en-US" altLang="zh-CN" sz="2800" dirty="0" smtClean="0"/>
          </a:p>
          <a:p>
            <a:pPr lvl="1" algn="just" eaLnBrk="1" hangingPunct="1">
              <a:defRPr/>
            </a:pPr>
            <a:r>
              <a:rPr lang="zh-CN" altLang="en-US" sz="2400" dirty="0"/>
              <a:t>注意</a:t>
            </a:r>
            <a:r>
              <a:rPr lang="zh-CN" altLang="en-US" sz="2400" dirty="0" smtClean="0"/>
              <a:t>：对于多个实参，</a:t>
            </a:r>
            <a:r>
              <a:rPr lang="en-US" altLang="zh-CN" sz="2400" dirty="0" smtClean="0">
                <a:solidFill>
                  <a:schemeClr val="folHlink"/>
                </a:solidFill>
                <a:cs typeface="Times New Roman" pitchFamily="18" charset="0"/>
              </a:rPr>
              <a:t>C++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没有规定实参的计算次序</a:t>
            </a:r>
            <a:r>
              <a:rPr lang="zh-CN" altLang="en-US" sz="2400" dirty="0" smtClean="0"/>
              <a:t>。</a:t>
            </a:r>
            <a:endParaRPr lang="zh-CN" altLang="en-US" sz="2400" dirty="0" smtClean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zh-CN" altLang="en-US" sz="2800" dirty="0" smtClean="0"/>
              <a:t>把实参分别传递给被调用函数的形参。</a:t>
            </a:r>
            <a:endParaRPr lang="zh-CN" altLang="en-US" sz="2800" dirty="0" smtClean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zh-CN" altLang="en-US" sz="2800" dirty="0" smtClean="0"/>
              <a:t>执行函数体。</a:t>
            </a:r>
            <a:endParaRPr lang="zh-CN" altLang="en-US" sz="2800" dirty="0" smtClean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zh-CN" altLang="en-US" sz="2800" dirty="0" smtClean="0"/>
              <a:t>函数体中执行</a:t>
            </a:r>
            <a:r>
              <a:rPr lang="en-US" altLang="zh-CN" sz="2800" dirty="0"/>
              <a:t>return</a:t>
            </a:r>
            <a:r>
              <a:rPr lang="zh-CN" altLang="en-US" sz="2800" dirty="0" smtClean="0"/>
              <a:t>语句返回函数调用点，调用点获得返回值（如果有返回值）并执行调用之后的操作。</a:t>
            </a:r>
          </a:p>
          <a:p>
            <a:pPr algn="just" eaLnBrk="1" hangingPunct="1">
              <a:defRPr/>
            </a:pPr>
            <a:r>
              <a:rPr lang="zh-CN" altLang="en-US" sz="2800" dirty="0" smtClean="0"/>
              <a:t>可以把有返回值的函数调用作为操作数放在表达式中参加运算，例如：</a:t>
            </a:r>
            <a:endParaRPr lang="en-US" altLang="zh-CN" sz="2800" dirty="0" smtClean="0"/>
          </a:p>
          <a:p>
            <a:pPr lvl="1" algn="just" eaLnBrk="1" hangingPunct="1">
              <a:defRPr/>
            </a:pPr>
            <a:r>
              <a:rPr lang="en-US" altLang="zh-CN" sz="2400" dirty="0" err="1" smtClean="0"/>
              <a:t>x+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power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x,y</a:t>
            </a:r>
            <a:r>
              <a:rPr lang="en-US" altLang="zh-CN" sz="2400" dirty="0" smtClean="0">
                <a:solidFill>
                  <a:schemeClr val="folHlink"/>
                </a:solidFill>
              </a:rPr>
              <a:t>)</a:t>
            </a:r>
            <a:r>
              <a:rPr lang="en-US" altLang="zh-CN" sz="2400" dirty="0" smtClean="0"/>
              <a:t>*z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程序中调用的所有函数都要有定义。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如果</a:t>
            </a:r>
            <a:r>
              <a:rPr lang="zh-CN" altLang="en-US" dirty="0" smtClean="0"/>
              <a:t>在程序中调用点之前没见到函数的定义（定义</a:t>
            </a:r>
            <a:r>
              <a:rPr lang="zh-CN" altLang="en-US" dirty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的标准库、</a:t>
            </a:r>
            <a:r>
              <a:rPr lang="zh-CN" altLang="en-US" dirty="0"/>
              <a:t>在本源文件中调用点</a:t>
            </a:r>
            <a:r>
              <a:rPr lang="zh-CN" altLang="en-US" dirty="0" smtClean="0"/>
              <a:t>之后或在其它源文件中），则在调用点之前需要对被调用的函数进行</a:t>
            </a:r>
            <a:r>
              <a:rPr lang="zh-CN" altLang="en-US" dirty="0" smtClean="0">
                <a:solidFill>
                  <a:srgbClr val="FFC000"/>
                </a:solidFill>
              </a:rPr>
              <a:t>声明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函数声明</a:t>
            </a:r>
            <a:r>
              <a:rPr lang="zh-CN" altLang="en-US" dirty="0" smtClean="0"/>
              <a:t>的格式如下：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形式参数表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FFC000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r>
              <a:rPr lang="zh-CN" altLang="en-US" dirty="0"/>
              <a:t>或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FFC000"/>
                </a:solidFill>
              </a:rPr>
              <a:t>extern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形式参数表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FFC000"/>
                </a:solidFill>
              </a:rPr>
              <a:t>);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cs typeface="Courier New" pitchFamily="49" charset="0"/>
              </a:rPr>
              <a:t>在函数声明中，</a:t>
            </a:r>
            <a:r>
              <a:rPr lang="en-US" altLang="zh-CN" dirty="0">
                <a:cs typeface="Courier New" pitchFamily="49" charset="0"/>
              </a:rPr>
              <a:t>&lt;</a:t>
            </a:r>
            <a:r>
              <a:rPr lang="zh-CN" altLang="en-US" dirty="0">
                <a:cs typeface="Courier New" pitchFamily="49" charset="0"/>
              </a:rPr>
              <a:t>形式参数表</a:t>
            </a:r>
            <a:r>
              <a:rPr lang="en-US" altLang="zh-CN" dirty="0">
                <a:cs typeface="Courier New" pitchFamily="49" charset="0"/>
              </a:rPr>
              <a:t>&gt;</a:t>
            </a:r>
            <a:r>
              <a:rPr lang="zh-CN" altLang="en-US" dirty="0">
                <a:cs typeface="Courier New" pitchFamily="49" charset="0"/>
              </a:rPr>
              <a:t>中可以</a:t>
            </a:r>
            <a:r>
              <a:rPr lang="zh-CN" altLang="en-US" dirty="0">
                <a:solidFill>
                  <a:schemeClr val="folHlink"/>
                </a:solidFill>
                <a:cs typeface="Courier New" pitchFamily="49" charset="0"/>
              </a:rPr>
              <a:t>只列出形参的类型而不写形参</a:t>
            </a:r>
            <a:r>
              <a:rPr lang="zh-CN" altLang="en-US" dirty="0" smtClean="0">
                <a:solidFill>
                  <a:schemeClr val="folHlink"/>
                </a:solidFill>
                <a:cs typeface="Courier New" pitchFamily="49" charset="0"/>
              </a:rPr>
              <a:t>名</a:t>
            </a:r>
            <a:r>
              <a:rPr lang="zh-CN" altLang="en-US" dirty="0">
                <a:cs typeface="Courier New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基于功能分解与复合的程序设计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过程抽象与子程序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函数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局部变量与全局变量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程序的多模块结构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标准库函数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913"/>
            <a:ext cx="7499176" cy="6408737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3000" dirty="0" smtClean="0"/>
              <a:t>void  f() //</a:t>
            </a:r>
            <a:r>
              <a:rPr lang="zh-CN" altLang="en-US" sz="3000" dirty="0" smtClean="0">
                <a:solidFill>
                  <a:srgbClr val="FFC000"/>
                </a:solidFill>
              </a:rPr>
              <a:t>函数定义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3000" dirty="0" smtClean="0"/>
              <a:t>{ ......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3000" dirty="0" smtClean="0"/>
              <a:t>}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main() //</a:t>
            </a:r>
            <a:r>
              <a:rPr lang="zh-CN" altLang="en-US" sz="3000" dirty="0" smtClean="0">
                <a:solidFill>
                  <a:srgbClr val="FFC000"/>
                </a:solidFill>
              </a:rPr>
              <a:t>函数定义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3000" dirty="0" smtClean="0"/>
              <a:t>{ f(); //</a:t>
            </a:r>
            <a:r>
              <a:rPr lang="zh-CN" altLang="en-US" sz="3100" dirty="0">
                <a:solidFill>
                  <a:srgbClr val="FFC000"/>
                </a:solidFill>
              </a:rPr>
              <a:t>函数</a:t>
            </a:r>
            <a:r>
              <a:rPr lang="zh-CN" altLang="en-US" sz="3000" dirty="0" smtClean="0">
                <a:solidFill>
                  <a:srgbClr val="FFC000"/>
                </a:solidFill>
              </a:rPr>
              <a:t>调用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zh-CN" altLang="en-US" sz="3000" dirty="0" smtClean="0"/>
              <a:t>  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x;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3000" dirty="0" smtClean="0"/>
              <a:t>  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g(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); </a:t>
            </a:r>
            <a:r>
              <a:rPr lang="en-US" altLang="zh-CN" sz="3000" dirty="0" smtClean="0"/>
              <a:t>//</a:t>
            </a:r>
            <a:r>
              <a:rPr lang="zh-CN" altLang="en-US" sz="3100" dirty="0">
                <a:solidFill>
                  <a:srgbClr val="FFC000"/>
                </a:solidFill>
              </a:rPr>
              <a:t>函数</a:t>
            </a:r>
            <a:r>
              <a:rPr lang="zh-CN" altLang="en-US" sz="3000" dirty="0" smtClean="0">
                <a:solidFill>
                  <a:srgbClr val="FFC000"/>
                </a:solidFill>
              </a:rPr>
              <a:t>声明</a:t>
            </a:r>
            <a:endParaRPr lang="en-US" altLang="zh-CN" sz="3000" dirty="0" smtClean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3000" dirty="0">
                <a:solidFill>
                  <a:srgbClr val="FFC000"/>
                </a:solidFill>
              </a:rPr>
              <a:t> </a:t>
            </a:r>
            <a:r>
              <a:rPr lang="en-US" altLang="zh-CN" sz="3000" dirty="0" smtClean="0">
                <a:solidFill>
                  <a:srgbClr val="FFC000"/>
                </a:solidFill>
              </a:rPr>
              <a:t>  </a:t>
            </a:r>
            <a:r>
              <a:rPr lang="en-US" altLang="zh-CN" sz="3000" dirty="0" smtClean="0"/>
              <a:t>x = g(10); //</a:t>
            </a:r>
            <a:r>
              <a:rPr lang="zh-CN" altLang="en-US" sz="3100" dirty="0">
                <a:solidFill>
                  <a:srgbClr val="FFC000"/>
                </a:solidFill>
              </a:rPr>
              <a:t>函数</a:t>
            </a:r>
            <a:r>
              <a:rPr lang="zh-CN" altLang="en-US" sz="3000" dirty="0" smtClean="0">
                <a:solidFill>
                  <a:srgbClr val="FFC000"/>
                </a:solidFill>
              </a:rPr>
              <a:t>调用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zh-CN" altLang="en-US" sz="3000" dirty="0" smtClean="0"/>
              <a:t>   </a:t>
            </a:r>
            <a:r>
              <a:rPr lang="en-US" altLang="zh-CN" sz="3000" dirty="0" smtClean="0"/>
              <a:t>......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3000" dirty="0" smtClean="0"/>
              <a:t>   return 0;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3000" dirty="0" smtClean="0"/>
              <a:t>}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3000" dirty="0" err="1"/>
              <a:t>int</a:t>
            </a:r>
            <a:r>
              <a:rPr lang="en-US" altLang="zh-CN" sz="3000" dirty="0"/>
              <a:t> g(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n) </a:t>
            </a:r>
            <a:r>
              <a:rPr lang="en-US" altLang="zh-CN" sz="3000" dirty="0" smtClean="0"/>
              <a:t>//</a:t>
            </a:r>
            <a:r>
              <a:rPr lang="zh-CN" altLang="en-US" sz="3100" dirty="0">
                <a:solidFill>
                  <a:srgbClr val="FFC000"/>
                </a:solidFill>
              </a:rPr>
              <a:t>函数</a:t>
            </a:r>
            <a:r>
              <a:rPr lang="zh-CN" altLang="en-US" sz="3000" dirty="0" smtClean="0">
                <a:solidFill>
                  <a:srgbClr val="FFC000"/>
                </a:solidFill>
              </a:rPr>
              <a:t>定义</a:t>
            </a:r>
            <a:endParaRPr lang="zh-CN" altLang="en-US" sz="3000" dirty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3000" dirty="0"/>
              <a:t>{ ......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3000" dirty="0" smtClean="0"/>
              <a:t>}</a:t>
            </a:r>
            <a:endParaRPr lang="en-US" altLang="zh-CN" sz="30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defRPr/>
            </a:pPr>
            <a:r>
              <a:rPr lang="zh-CN" altLang="en-US" sz="3800" dirty="0" smtClean="0">
                <a:solidFill>
                  <a:srgbClr val="FFC000"/>
                </a:solidFill>
              </a:rPr>
              <a:t>函数</a:t>
            </a:r>
            <a:r>
              <a:rPr lang="zh-CN" altLang="en-US" sz="3800" dirty="0">
                <a:solidFill>
                  <a:srgbClr val="FFC000"/>
                </a:solidFill>
              </a:rPr>
              <a:t>声明的作用是什么</a:t>
            </a:r>
            <a:r>
              <a:rPr lang="zh-CN" altLang="en-US" sz="3800" dirty="0" smtClean="0">
                <a:solidFill>
                  <a:srgbClr val="FFC000"/>
                </a:solidFill>
              </a:rPr>
              <a:t>？</a:t>
            </a:r>
            <a:endParaRPr lang="en-US" altLang="zh-CN" sz="3800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defRPr/>
            </a:pPr>
            <a:r>
              <a:rPr lang="zh-CN" altLang="en-US" sz="3400" dirty="0" smtClean="0"/>
              <a:t>让编译程序对函数调用的合法性（参数个数与类型）进行检查；进行必要的类型转换。</a:t>
            </a:r>
            <a:endParaRPr lang="en-US" altLang="zh-CN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例：用函数实现求小于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的所有素数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（每输出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个素数换一行）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2341"/>
            <a:ext cx="8229600" cy="326878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按功能分解的设计方法，该问题实际上包含两个子问题：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判断某个数是否为素数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输出识别出的素数。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可以用两个函数来分别解决两个子问题，在解决主要问题的过程中通过调用这两个函数来帮助解决问题。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先考虑主要问题的实现，再考虑这两个子问题的实现，这样，将使得程序容易设计和理解。</a:t>
            </a:r>
            <a:endParaRPr lang="zh-CN" altLang="en-US" dirty="0"/>
          </a:p>
        </p:txBody>
      </p:sp>
      <p:sp>
        <p:nvSpPr>
          <p:cNvPr id="4" name="Text Box 0"/>
          <p:cNvSpPr txBox="1">
            <a:spLocks noChangeArrowheads="1"/>
          </p:cNvSpPr>
          <p:nvPr/>
        </p:nvSpPr>
        <p:spPr bwMode="auto">
          <a:xfrm>
            <a:off x="3060700" y="4653136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9906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0" lang="en-US" altLang="zh-CN" sz="1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main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763713" y="5953299"/>
            <a:ext cx="1762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9906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0" lang="en-US" altLang="zh-CN" sz="180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is_prime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21063" y="5948536"/>
            <a:ext cx="2170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9906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0" lang="en-US" altLang="zh-CN" sz="180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print_prime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2916238" y="5156374"/>
            <a:ext cx="8636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24300" y="5156374"/>
            <a:ext cx="8636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2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07375" cy="6191250"/>
          </a:xfrm>
        </p:spPr>
        <p:txBody>
          <a:bodyPr>
            <a:normAutofit fontScale="92500" lnSpcReduction="20000"/>
          </a:bodyPr>
          <a:lstStyle/>
          <a:p>
            <a:pPr defTabSz="7239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>
                <a:cs typeface="Courier New" pitchFamily="49" charset="0"/>
              </a:rPr>
              <a:t>#include &lt;</a:t>
            </a:r>
            <a:r>
              <a:rPr lang="en-US" altLang="zh-CN" sz="2000" dirty="0" err="1" smtClean="0">
                <a:cs typeface="Courier New" pitchFamily="49" charset="0"/>
              </a:rPr>
              <a:t>iostream</a:t>
            </a:r>
            <a:r>
              <a:rPr lang="en-US" altLang="zh-CN" sz="2000" dirty="0" smtClean="0">
                <a:cs typeface="Courier New" pitchFamily="49" charset="0"/>
              </a:rPr>
              <a:t>&gt;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>
                <a:cs typeface="Courier New" pitchFamily="49" charset="0"/>
              </a:rPr>
              <a:t>#include &lt;</a:t>
            </a:r>
            <a:r>
              <a:rPr lang="en-US" altLang="zh-CN" sz="2000" dirty="0" err="1" smtClean="0">
                <a:cs typeface="Courier New" pitchFamily="49" charset="0"/>
              </a:rPr>
              <a:t>cmath</a:t>
            </a:r>
            <a:r>
              <a:rPr lang="en-US" altLang="zh-CN" sz="2000" dirty="0" smtClean="0">
                <a:cs typeface="Courier New" pitchFamily="49" charset="0"/>
              </a:rPr>
              <a:t>&gt;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>
                <a:cs typeface="Courier New" pitchFamily="49" charset="0"/>
              </a:rPr>
              <a:t>using namespace </a:t>
            </a:r>
            <a:r>
              <a:rPr lang="en-US" altLang="zh-CN" sz="2000" dirty="0" err="1" smtClean="0">
                <a:cs typeface="Courier New" pitchFamily="49" charset="0"/>
              </a:rPr>
              <a:t>std</a:t>
            </a:r>
            <a:r>
              <a:rPr lang="en-US" altLang="zh-CN" sz="2000" dirty="0" smtClean="0">
                <a:cs typeface="Courier New" pitchFamily="49" charset="0"/>
              </a:rPr>
              <a:t>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bool 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is_prime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</a:t>
            </a:r>
            <a:r>
              <a:rPr lang="en-US" altLang="zh-CN" sz="2000" dirty="0" smtClean="0"/>
              <a:t>);//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函数声明，判断</a:t>
            </a:r>
            <a:r>
              <a:rPr lang="en-US" altLang="zh-CN" sz="2000" dirty="0" smtClean="0">
                <a:solidFill>
                  <a:schemeClr val="folHlink"/>
                </a:solidFill>
              </a:rPr>
              <a:t>x</a:t>
            </a:r>
            <a:r>
              <a:rPr lang="zh-CN" altLang="en-US" sz="2000" dirty="0" smtClean="0">
                <a:solidFill>
                  <a:schemeClr val="folHlink"/>
                </a:solidFill>
              </a:rPr>
              <a:t>是否为素数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print_prime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);//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函数声明，打印素数</a:t>
            </a:r>
            <a:r>
              <a:rPr lang="en-US" altLang="zh-CN" sz="2000" dirty="0" smtClean="0">
                <a:solidFill>
                  <a:schemeClr val="folHlink"/>
                </a:solidFill>
              </a:rPr>
              <a:t>x</a:t>
            </a:r>
            <a:r>
              <a:rPr lang="zh-CN" altLang="en-US" sz="2000" dirty="0" smtClean="0">
                <a:solidFill>
                  <a:schemeClr val="folHlink"/>
                </a:solidFill>
              </a:rPr>
              <a:t>，</a:t>
            </a:r>
            <a:r>
              <a:rPr lang="en-US" altLang="zh-CN" sz="2000" dirty="0" smtClean="0">
                <a:solidFill>
                  <a:schemeClr val="folHlink"/>
                </a:solidFill>
              </a:rPr>
              <a:t>c</a:t>
            </a:r>
            <a:r>
              <a:rPr lang="zh-CN" altLang="en-US" sz="2000" dirty="0" smtClean="0">
                <a:solidFill>
                  <a:schemeClr val="folHlink"/>
                </a:solidFill>
              </a:rPr>
              <a:t>是第几个素数</a:t>
            </a:r>
            <a:endParaRPr lang="zh-CN" altLang="en-US" sz="2000" dirty="0" smtClean="0">
              <a:solidFill>
                <a:schemeClr val="folHlink"/>
              </a:solidFill>
              <a:cs typeface="Courier New" pitchFamily="49" charset="0"/>
            </a:endParaRP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main</a:t>
            </a:r>
            <a:r>
              <a:rPr kumimoji="1" lang="en-US" altLang="zh-CN" sz="2000" dirty="0" smtClean="0"/>
              <a:t>()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{	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n; //</a:t>
            </a:r>
            <a:r>
              <a:rPr kumimoji="1" lang="zh-CN" altLang="en-US" sz="2000" dirty="0" smtClean="0"/>
              <a:t>存放输入的整数</a:t>
            </a:r>
            <a:endParaRPr kumimoji="1" lang="en-US" altLang="zh-CN" sz="2000" dirty="0" smtClean="0"/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cout</a:t>
            </a:r>
            <a:r>
              <a:rPr kumimoji="1" lang="en-US" altLang="zh-CN" sz="2000" dirty="0" smtClean="0"/>
              <a:t> &lt;&lt; "</a:t>
            </a:r>
            <a:r>
              <a:rPr kumimoji="1" lang="zh-CN" altLang="en-US" sz="2000" dirty="0" smtClean="0"/>
              <a:t>请输入一个正整数：</a:t>
            </a:r>
            <a:r>
              <a:rPr kumimoji="1" lang="en-US" altLang="zh-CN" sz="2000" dirty="0" smtClean="0"/>
              <a:t>"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cin</a:t>
            </a:r>
            <a:r>
              <a:rPr kumimoji="1" lang="en-US" altLang="zh-CN" sz="2000" dirty="0" smtClean="0"/>
              <a:t> &gt;&gt; n;  //</a:t>
            </a:r>
            <a:r>
              <a:rPr kumimoji="1" lang="zh-CN" altLang="en-US" sz="2000" dirty="0" smtClean="0"/>
              <a:t>从键盘输入一个正整数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zh-CN" altLang="en-US" sz="2000" dirty="0" smtClean="0"/>
              <a:t>	</a:t>
            </a:r>
            <a:r>
              <a:rPr kumimoji="1" lang="en-US" altLang="zh-CN" sz="2000" dirty="0" smtClean="0"/>
              <a:t>if (n &lt;</a:t>
            </a:r>
            <a:r>
              <a:rPr kumimoji="1" lang="zh-CN" altLang="en-US" sz="2000" dirty="0" smtClean="0"/>
              <a:t>＝ </a:t>
            </a:r>
            <a:r>
              <a:rPr kumimoji="1" lang="en-US" altLang="zh-CN" sz="2000" dirty="0" smtClean="0"/>
              <a:t>2) return -1;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cout</a:t>
            </a:r>
            <a:r>
              <a:rPr kumimoji="1" lang="en-US" altLang="zh-CN" sz="2000" dirty="0" smtClean="0"/>
              <a:t> &lt;&lt; 2 &lt;&lt; ",";  //</a:t>
            </a:r>
            <a:r>
              <a:rPr kumimoji="1" lang="zh-CN" altLang="en-US" sz="2000" dirty="0" smtClean="0"/>
              <a:t>输出第一个素数</a:t>
            </a:r>
            <a:endParaRPr kumimoji="1" lang="en-US" altLang="zh-CN" sz="2000" dirty="0" smtClean="0"/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count=1; //</a:t>
            </a:r>
            <a:r>
              <a:rPr kumimoji="1" lang="zh-CN" altLang="en-US" sz="2000" dirty="0" smtClean="0"/>
              <a:t>对素数计数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zh-CN" altLang="en-US" sz="2000" dirty="0" smtClean="0"/>
              <a:t>	</a:t>
            </a:r>
            <a:r>
              <a:rPr kumimoji="1" lang="en-US" altLang="zh-CN" sz="2000" dirty="0" smtClean="0"/>
              <a:t>for (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=3; 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&lt;n; 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+=2)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{	if (</a:t>
            </a:r>
            <a:r>
              <a:rPr kumimoji="1" lang="en-US" altLang="zh-CN" sz="2000" dirty="0" err="1" smtClean="0">
                <a:solidFill>
                  <a:schemeClr val="folHlink"/>
                </a:solidFill>
              </a:rPr>
              <a:t>is_prime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))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	{ count++;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	   </a:t>
            </a:r>
            <a:r>
              <a:rPr kumimoji="1" lang="en-US" altLang="zh-CN" sz="2000" dirty="0" err="1" smtClean="0">
                <a:solidFill>
                  <a:schemeClr val="folHlink"/>
                </a:solidFill>
              </a:rPr>
              <a:t>print_prime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i,count</a:t>
            </a:r>
            <a:r>
              <a:rPr kumimoji="1" lang="en-US" altLang="zh-CN" sz="2000" dirty="0" smtClean="0"/>
              <a:t>);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	}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}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cout</a:t>
            </a:r>
            <a:r>
              <a:rPr kumimoji="1" lang="en-US" altLang="zh-CN" sz="2000" dirty="0" smtClean="0"/>
              <a:t> &lt;&lt; </a:t>
            </a:r>
            <a:r>
              <a:rPr kumimoji="1" lang="en-US" altLang="zh-CN" sz="2000" dirty="0" err="1" smtClean="0"/>
              <a:t>endl</a:t>
            </a:r>
            <a:r>
              <a:rPr kumimoji="1" lang="en-US" altLang="zh-CN" sz="2000" dirty="0" smtClean="0"/>
              <a:t>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	return 0;</a:t>
            </a:r>
          </a:p>
          <a:p>
            <a:pPr defTabSz="7239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7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842486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bool </a:t>
            </a:r>
            <a:r>
              <a:rPr lang="en-US" altLang="zh-CN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is_prime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x)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</a:t>
            </a:r>
            <a:r>
              <a:rPr lang="en-US" altLang="zh-CN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=2,k=</a:t>
            </a:r>
            <a:r>
              <a:rPr lang="en-US" altLang="zh-CN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sqrt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(x); 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&lt;=k; 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++)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</a:t>
            </a:r>
            <a:r>
              <a:rPr lang="en-US" altLang="zh-CN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x%i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== 0) return false;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return true;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>
              <a:spcBef>
                <a:spcPct val="0"/>
              </a:spcBef>
              <a:buClrTx/>
              <a:defRPr/>
            </a:pP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print_prime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 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 x &lt;&lt; ',';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if 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 6 == 0) 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</a:t>
            </a:r>
            <a:r>
              <a:rPr lang="en-US" altLang="zh-CN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18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函数的参数传递</a:t>
            </a:r>
            <a:r>
              <a:rPr lang="zh-CN" altLang="en-US" b="1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24862" cy="3960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提供了两种参数传递机制：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值</a:t>
            </a:r>
            <a:r>
              <a:rPr lang="zh-CN" altLang="en-US" dirty="0" smtClean="0"/>
              <a:t>传递</a:t>
            </a:r>
          </a:p>
          <a:p>
            <a:pPr lvl="2" eaLnBrk="1" hangingPunct="1">
              <a:defRPr/>
            </a:pPr>
            <a:r>
              <a:rPr lang="zh-CN" altLang="en-US" dirty="0" smtClean="0"/>
              <a:t>把实参的值赋值给形参。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地址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chemeClr val="folHlink"/>
                </a:solidFill>
              </a:rPr>
              <a:t>引用</a:t>
            </a:r>
            <a:r>
              <a:rPr lang="zh-CN" altLang="en-US" dirty="0" smtClean="0"/>
              <a:t>传递</a:t>
            </a:r>
          </a:p>
          <a:p>
            <a:pPr lvl="2" eaLnBrk="1" hangingPunct="1">
              <a:defRPr/>
            </a:pPr>
            <a:r>
              <a:rPr lang="zh-CN" altLang="en-US" dirty="0" smtClean="0"/>
              <a:t>把实参的地址赋值给形参。</a:t>
            </a:r>
          </a:p>
          <a:p>
            <a:pPr eaLnBrk="1" hangingPunct="1">
              <a:defRPr/>
            </a:pPr>
            <a:r>
              <a:rPr lang="zh-CN" altLang="en-US" dirty="0" smtClean="0"/>
              <a:t>参数传递方式在函数定义的形参类型中指出。</a:t>
            </a:r>
          </a:p>
          <a:p>
            <a:pPr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默认的参数传递方式是</a:t>
            </a:r>
            <a:r>
              <a:rPr lang="zh-CN" altLang="en-US" dirty="0" smtClean="0">
                <a:solidFill>
                  <a:schemeClr val="folHlink"/>
                </a:solidFill>
              </a:rPr>
              <a:t>值传递</a:t>
            </a:r>
            <a:r>
              <a:rPr lang="zh-CN" altLang="en-US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值传递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形参不需特别说明，实参可以是表达式。</a:t>
            </a:r>
          </a:p>
          <a:p>
            <a:pPr eaLnBrk="1" hangingPunct="1">
              <a:defRPr/>
            </a:pPr>
            <a:r>
              <a:rPr lang="zh-CN" altLang="en-US" smtClean="0"/>
              <a:t>在函数调用时，采用类似变量初始化的形式把实参的值传给形参。</a:t>
            </a:r>
          </a:p>
          <a:p>
            <a:pPr eaLnBrk="1" hangingPunct="1">
              <a:defRPr/>
            </a:pPr>
            <a:r>
              <a:rPr lang="zh-CN" altLang="en-US" smtClean="0"/>
              <a:t>函数执行过程中，通过形参获得实参的值</a:t>
            </a:r>
          </a:p>
          <a:p>
            <a:pPr eaLnBrk="1" hangingPunct="1">
              <a:defRPr/>
            </a:pPr>
            <a:r>
              <a:rPr lang="zh-CN" altLang="en-US" smtClean="0"/>
              <a:t>函数体中对形参值的改变不会影响相应实参的值。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值参数传递的例子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413"/>
            <a:ext cx="8229600" cy="5473700"/>
          </a:xfrm>
        </p:spPr>
        <p:txBody>
          <a:bodyPr>
            <a:normAutofit fontScale="85000" lnSpcReduction="20000"/>
          </a:bodyPr>
          <a:lstStyle/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power</a:t>
            </a:r>
            <a:r>
              <a:rPr lang="zh-CN" altLang="en-US" sz="2400" dirty="0" smtClean="0"/>
              <a:t>求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次幂</a:t>
            </a:r>
            <a:endParaRPr lang="en-US" altLang="zh-CN" sz="2400" dirty="0" smtClean="0"/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 smtClean="0"/>
              <a:t>double </a:t>
            </a:r>
            <a:r>
              <a:rPr lang="en-US" altLang="zh-CN" sz="2400" dirty="0"/>
              <a:t>power(double </a:t>
            </a:r>
            <a:r>
              <a:rPr lang="en-US" altLang="zh-CN" sz="2400" dirty="0">
                <a:solidFill>
                  <a:schemeClr val="folHlink"/>
                </a:solidFill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n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 //</a:t>
            </a:r>
            <a:r>
              <a:rPr lang="zh-CN" altLang="en-US" sz="2400" dirty="0" smtClean="0"/>
              <a:t>参数说明为</a:t>
            </a:r>
            <a:r>
              <a:rPr lang="zh-CN" altLang="en-US" sz="2400" dirty="0">
                <a:solidFill>
                  <a:schemeClr val="folHlink"/>
                </a:solidFill>
              </a:rPr>
              <a:t>值传递</a:t>
            </a:r>
            <a:endParaRPr lang="en-US" altLang="zh-CN" sz="2400" dirty="0"/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{	if (x == 0) return 0;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double </a:t>
            </a:r>
            <a:r>
              <a:rPr lang="en-US" altLang="zh-CN" sz="2400" dirty="0">
                <a:solidFill>
                  <a:srgbClr val="FFC000"/>
                </a:solidFill>
              </a:rPr>
              <a:t>product</a:t>
            </a:r>
            <a:r>
              <a:rPr lang="en-US" altLang="zh-CN" sz="2400" dirty="0"/>
              <a:t>=1.0;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if (n &gt;= 0)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while (n &gt; 0)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{	product *= x;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		n--;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}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else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while (n &lt; 0)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{	product /= x;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		n++;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	}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	return product;</a:t>
            </a:r>
          </a:p>
          <a:p>
            <a:pPr defTabSz="360363" eaLnBrk="1" hangingPunct="1">
              <a:lnSpc>
                <a:spcPct val="110000"/>
              </a:lnSpc>
              <a:buFont typeface="Wingdings" pitchFamily="2" charset="2"/>
              <a:buNone/>
              <a:tabLst>
                <a:tab pos="628650" algn="l"/>
              </a:tabLst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55728" y="2133203"/>
            <a:ext cx="4680768" cy="45361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//</a:t>
            </a:r>
            <a:r>
              <a:rPr lang="zh-CN" altLang="en-US" sz="2200" b="0" kern="0" dirty="0" smtClean="0"/>
              <a:t>函数</a:t>
            </a:r>
            <a:r>
              <a:rPr lang="en-US" altLang="zh-CN" sz="2200" b="0" kern="0" dirty="0" smtClean="0"/>
              <a:t>main</a:t>
            </a:r>
            <a:r>
              <a:rPr lang="zh-CN" altLang="en-US" sz="2200" b="0" kern="0" dirty="0" smtClean="0"/>
              <a:t>调用函数</a:t>
            </a:r>
            <a:r>
              <a:rPr lang="en-US" altLang="zh-CN" sz="2200" b="0" kern="0" dirty="0" smtClean="0"/>
              <a:t>power</a:t>
            </a:r>
            <a:r>
              <a:rPr lang="zh-CN" altLang="en-US" sz="2200" b="0" kern="0" dirty="0" smtClean="0"/>
              <a:t>计算</a:t>
            </a:r>
            <a:r>
              <a:rPr lang="en-US" altLang="zh-CN" sz="2200" b="0" kern="0" dirty="0" smtClean="0"/>
              <a:t>a</a:t>
            </a:r>
            <a:r>
              <a:rPr lang="en-US" altLang="zh-CN" sz="2200" b="0" kern="0" baseline="30000" dirty="0" smtClean="0"/>
              <a:t>b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#include &lt;</a:t>
            </a:r>
            <a:r>
              <a:rPr lang="en-US" altLang="zh-CN" sz="2200" b="0" kern="0" dirty="0" err="1" smtClean="0"/>
              <a:t>iostream</a:t>
            </a:r>
            <a:r>
              <a:rPr lang="en-US" altLang="zh-CN" sz="2200" b="0" kern="0" dirty="0" smtClean="0"/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using namespace </a:t>
            </a:r>
            <a:r>
              <a:rPr lang="en-US" altLang="zh-CN" sz="2200" b="0" kern="0" dirty="0" err="1" smtClean="0"/>
              <a:t>std</a:t>
            </a:r>
            <a:r>
              <a:rPr lang="en-US" altLang="zh-CN" sz="22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err="1" smtClean="0"/>
              <a:t>int</a:t>
            </a:r>
            <a:r>
              <a:rPr lang="en-US" altLang="zh-CN" sz="2200" b="0" kern="0" dirty="0" smtClean="0"/>
              <a:t> main()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{	double </a:t>
            </a:r>
            <a:r>
              <a:rPr lang="en-US" altLang="zh-CN" sz="2200" b="0" kern="0" dirty="0" smtClean="0">
                <a:solidFill>
                  <a:srgbClr val="FFC000"/>
                </a:solidFill>
              </a:rPr>
              <a:t>a</a:t>
            </a:r>
            <a:r>
              <a:rPr lang="en-US" altLang="zh-CN" sz="2200" b="0" kern="0" dirty="0" smtClean="0"/>
              <a:t>=3.0,</a:t>
            </a:r>
            <a:r>
              <a:rPr lang="en-US" altLang="zh-CN" sz="2200" b="0" kern="0" dirty="0" smtClean="0">
                <a:solidFill>
                  <a:srgbClr val="FFC000"/>
                </a:solidFill>
              </a:rPr>
              <a:t>c</a:t>
            </a:r>
            <a:r>
              <a:rPr lang="en-US" altLang="zh-CN" sz="22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	</a:t>
            </a:r>
            <a:r>
              <a:rPr lang="en-US" altLang="zh-CN" sz="2200" b="0" kern="0" dirty="0" err="1" smtClean="0"/>
              <a:t>int</a:t>
            </a:r>
            <a:r>
              <a:rPr lang="en-US" altLang="zh-CN" sz="2200" b="0" kern="0" dirty="0" smtClean="0"/>
              <a:t> </a:t>
            </a:r>
            <a:r>
              <a:rPr lang="en-US" altLang="zh-CN" sz="2200" b="0" kern="0" dirty="0" smtClean="0">
                <a:solidFill>
                  <a:srgbClr val="FFC000"/>
                </a:solidFill>
              </a:rPr>
              <a:t>b</a:t>
            </a:r>
            <a:r>
              <a:rPr lang="en-US" altLang="zh-CN" sz="2200" b="0" kern="0" dirty="0" smtClean="0"/>
              <a:t>=4;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	c = power(</a:t>
            </a:r>
            <a:r>
              <a:rPr lang="en-US" altLang="zh-CN" sz="2200" b="0" kern="0" dirty="0" err="1" smtClean="0">
                <a:solidFill>
                  <a:srgbClr val="FF3300"/>
                </a:solidFill>
              </a:rPr>
              <a:t>a</a:t>
            </a:r>
            <a:r>
              <a:rPr lang="en-US" altLang="zh-CN" sz="2200" b="0" kern="0" dirty="0" err="1" smtClean="0"/>
              <a:t>,</a:t>
            </a:r>
            <a:r>
              <a:rPr lang="en-US" altLang="zh-CN" sz="2200" b="0" kern="0" dirty="0" err="1" smtClean="0">
                <a:solidFill>
                  <a:srgbClr val="FF3300"/>
                </a:solidFill>
              </a:rPr>
              <a:t>b</a:t>
            </a:r>
            <a:r>
              <a:rPr lang="en-US" altLang="zh-CN" sz="2200" b="0" kern="0" dirty="0" smtClean="0"/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	</a:t>
            </a:r>
            <a:r>
              <a:rPr lang="en-US" altLang="zh-CN" sz="2200" b="0" kern="0" dirty="0" err="1" smtClean="0"/>
              <a:t>cout</a:t>
            </a:r>
            <a:r>
              <a:rPr lang="en-US" altLang="zh-CN" sz="2200" b="0" kern="0" dirty="0" smtClean="0"/>
              <a:t> &lt;&lt; a &lt;&lt; "," &lt;&lt; b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          &lt;&lt; "," &lt;&lt; c &lt;&lt; </a:t>
            </a:r>
            <a:r>
              <a:rPr lang="en-US" altLang="zh-CN" sz="2200" b="0" kern="0" dirty="0" err="1" smtClean="0"/>
              <a:t>endl</a:t>
            </a:r>
            <a:r>
              <a:rPr lang="en-US" altLang="zh-CN" sz="22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	return 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200" b="0" kern="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569325" cy="626427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sz="2800" dirty="0" smtClean="0"/>
              <a:t>执行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时，产生三个变量（分配内存空间）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：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	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a: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 3.0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b: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 4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   c: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 ?    </a:t>
            </a:r>
          </a:p>
          <a:p>
            <a:pPr marL="609600" indent="-609600" eaLnBrk="1" hangingPunct="1">
              <a:defRPr/>
            </a:pPr>
            <a:r>
              <a:rPr lang="zh-CN" altLang="en-US" sz="2800" dirty="0" smtClean="0"/>
              <a:t>调用</a:t>
            </a:r>
            <a:r>
              <a:rPr lang="en-US" altLang="zh-CN" sz="2800" dirty="0" smtClean="0"/>
              <a:t>power</a:t>
            </a:r>
            <a:r>
              <a:rPr lang="zh-CN" altLang="en-US" sz="2800" dirty="0" smtClean="0"/>
              <a:t>函数时，又产生三个个变量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product</a:t>
            </a:r>
            <a:r>
              <a:rPr lang="zh-CN" altLang="en-US" sz="2800" dirty="0" smtClean="0"/>
              <a:t>，然后分别用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以及</a:t>
            </a:r>
            <a:r>
              <a:rPr lang="en-US" altLang="zh-CN" sz="2800" dirty="0" smtClean="0"/>
              <a:t>1.0</a:t>
            </a:r>
            <a:r>
              <a:rPr lang="zh-CN" altLang="en-US" sz="2800" dirty="0" smtClean="0"/>
              <a:t>对它们初始化：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	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3.0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b: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4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    c: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?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	x: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3.0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n: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4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product: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1.0</a:t>
            </a:r>
          </a:p>
          <a:p>
            <a:pPr marL="609600" indent="-609600" eaLnBrk="1" hangingPunct="1">
              <a:defRPr/>
            </a:pPr>
            <a:r>
              <a:rPr lang="zh-CN" altLang="en-US" sz="2800" dirty="0" smtClean="0"/>
              <a:t>函数</a:t>
            </a:r>
            <a:r>
              <a:rPr lang="en-US" altLang="zh-CN" sz="2800" dirty="0" smtClean="0"/>
              <a:t>power</a:t>
            </a:r>
            <a:r>
              <a:rPr lang="zh-CN" altLang="en-US" sz="2800" dirty="0" smtClean="0"/>
              <a:t>中的循环结束后（函数返回前）：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	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3.0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b: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4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    c: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?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	x: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3.0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n: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0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product: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81.0</a:t>
            </a:r>
          </a:p>
          <a:p>
            <a:pPr marL="609600" indent="-609600" eaLnBrk="1" hangingPunct="1">
              <a:defRPr/>
            </a:pPr>
            <a:r>
              <a:rPr lang="zh-CN" altLang="en-US" sz="2800" dirty="0" smtClean="0"/>
              <a:t>函数</a:t>
            </a:r>
            <a:r>
              <a:rPr lang="en-US" altLang="zh-CN" sz="2800" dirty="0" smtClean="0"/>
              <a:t>power</a:t>
            </a:r>
            <a:r>
              <a:rPr lang="zh-CN" altLang="en-US" sz="2800" dirty="0" smtClean="0"/>
              <a:t>返回后：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	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3.0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b: 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4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           c:   </a:t>
            </a:r>
            <a:r>
              <a:rPr lang="en-US" altLang="zh-CN" sz="2400" u="sng" dirty="0" smtClean="0">
                <a:solidFill>
                  <a:schemeClr val="folHlink"/>
                </a:solidFill>
              </a:rPr>
              <a:t>81.0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584"/>
            <a:ext cx="7772400" cy="13632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局部变量</a:t>
            </a:r>
            <a:r>
              <a:rPr lang="zh-CN" altLang="en-US" dirty="0"/>
              <a:t>和全局变量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05136"/>
            <a:ext cx="8353425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zh-CN" altLang="en-GB" dirty="0" smtClean="0"/>
              <a:t>，根据变量的定义位置，把变量分成：局部变量和全局变量。</a:t>
            </a:r>
            <a:r>
              <a:rPr lang="zh-CN" altLang="en-US" dirty="0" smtClean="0"/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局部变量：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lvl="2" eaLnBrk="1" hangingPunct="1">
              <a:defRPr/>
            </a:pPr>
            <a:r>
              <a:rPr lang="zh-CN" altLang="en-US" dirty="0" smtClean="0"/>
              <a:t>在复合语句（包括函数体）中定义的变量。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函数</a:t>
            </a:r>
            <a:r>
              <a:rPr lang="zh-CN" altLang="en-US" dirty="0"/>
              <a:t>的形式参数也可看成是</a:t>
            </a:r>
            <a:r>
              <a:rPr lang="zh-CN" altLang="en-US" dirty="0" smtClean="0"/>
              <a:t>局部变量。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全局变量：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lvl="2" eaLnBrk="1" hangingPunct="1">
              <a:defRPr/>
            </a:pPr>
            <a:r>
              <a:rPr lang="zh-CN" altLang="en-US" dirty="0" smtClean="0"/>
              <a:t>在函数外部定义的变量。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9470"/>
            <a:ext cx="7416800" cy="439181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x=0;  //x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全局变量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void f(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m) //m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C000"/>
                </a:solidFill>
              </a:rPr>
              <a:t>也可看作局部变量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y=0; //y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局部变量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......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a=0; //a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局部变量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基于功能分解与复合的程序设计 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600200"/>
            <a:ext cx="8686800" cy="5068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在设计一个复杂的程序时，经常会用到功能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分解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复合</a:t>
            </a:r>
            <a:r>
              <a:rPr lang="zh-CN" altLang="en-US" sz="2800" dirty="0" smtClean="0"/>
              <a:t>两种手段：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功能分解</a:t>
            </a:r>
            <a:r>
              <a:rPr lang="zh-CN" altLang="en-US" sz="2400" dirty="0" smtClean="0"/>
              <a:t>：把程序的功能分解成若干子功能，每个子功能又可以分解成若干子功能，</a:t>
            </a:r>
            <a:r>
              <a:rPr lang="zh-CN" altLang="en-US" sz="2400" dirty="0"/>
              <a:t>等等，</a:t>
            </a:r>
            <a:r>
              <a:rPr lang="zh-CN" altLang="en-US" sz="2400" dirty="0" smtClean="0"/>
              <a:t>直到</a:t>
            </a:r>
            <a:r>
              <a:rPr lang="zh-CN" altLang="en-US" sz="2400" dirty="0"/>
              <a:t>最终分解出的子功能相对简单、容易实现为止</a:t>
            </a:r>
            <a:r>
              <a:rPr lang="zh-CN" altLang="en-US" sz="2400" dirty="0" smtClean="0"/>
              <a:t>，从而形成一种</a:t>
            </a:r>
            <a:r>
              <a:rPr lang="zh-CN" altLang="en-US" sz="2400" dirty="0" smtClean="0">
                <a:solidFill>
                  <a:srgbClr val="FFC000"/>
                </a:solidFill>
              </a:rPr>
              <a:t>自顶向下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top-down</a:t>
            </a:r>
            <a:r>
              <a:rPr lang="zh-CN" altLang="en-US" sz="2400" dirty="0" smtClean="0"/>
              <a:t>）、</a:t>
            </a:r>
            <a:r>
              <a:rPr lang="zh-CN" altLang="en-US" sz="2400" dirty="0" smtClean="0">
                <a:solidFill>
                  <a:srgbClr val="FFC000"/>
                </a:solidFill>
              </a:rPr>
              <a:t>逐步精化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step-wise</a:t>
            </a:r>
            <a:r>
              <a:rPr lang="zh-CN" altLang="en-US" sz="2400" dirty="0" smtClean="0"/>
              <a:t>）的设计过程。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功能复合</a:t>
            </a:r>
            <a:r>
              <a:rPr lang="zh-CN" altLang="en-US" sz="2400" dirty="0"/>
              <a:t>：先设计子功能，然后把</a:t>
            </a:r>
            <a:r>
              <a:rPr lang="zh-CN" altLang="en-US" sz="2400" dirty="0" smtClean="0"/>
              <a:t>已有子功能逐步组合成更大</a:t>
            </a:r>
            <a:r>
              <a:rPr lang="zh-CN" altLang="en-US" sz="2400" dirty="0"/>
              <a:t>的子功能，最后得到完整的系统功能，从而</a:t>
            </a:r>
            <a:r>
              <a:rPr lang="zh-CN" altLang="en-US" sz="2400" dirty="0" smtClean="0"/>
              <a:t>形成一种</a:t>
            </a:r>
            <a:r>
              <a:rPr lang="zh-CN" altLang="en-US" sz="2400" dirty="0" smtClean="0">
                <a:solidFill>
                  <a:srgbClr val="FFC000"/>
                </a:solidFill>
              </a:rPr>
              <a:t>自底向上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bottom-up</a:t>
            </a:r>
            <a:r>
              <a:rPr lang="zh-CN" altLang="en-US" sz="2400" dirty="0" smtClean="0"/>
              <a:t>）的设计过程。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封装与信息隐藏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286101"/>
          </a:xfrm>
        </p:spPr>
        <p:txBody>
          <a:bodyPr/>
          <a:lstStyle/>
          <a:p>
            <a:r>
              <a:rPr lang="zh-CN" altLang="en-US" dirty="0" smtClean="0"/>
              <a:t>局部变量是指：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在复合语句（包括函数体）中定义的变量。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函数的形式参数也可看成是局部变量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除了</a:t>
            </a:r>
            <a:r>
              <a:rPr lang="zh-CN" altLang="en-US" dirty="0" smtClean="0"/>
              <a:t>具有过程抽象</a:t>
            </a:r>
            <a:r>
              <a:rPr lang="zh-CN" altLang="en-US" dirty="0"/>
              <a:t>的作用以外，它</a:t>
            </a:r>
            <a:r>
              <a:rPr lang="zh-CN" altLang="en-US" dirty="0" smtClean="0"/>
              <a:t>还起到一种封装和信息隐藏作用：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在函数内部定义的变量（局部变量和形参）只能在定义它们的函数内部使用！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封装和信息隐藏起</a:t>
            </a:r>
            <a:r>
              <a:rPr lang="zh-CN" altLang="en-US" dirty="0" smtClean="0"/>
              <a:t>到了信息保护的作用。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96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2656"/>
            <a:ext cx="7416800" cy="633670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void f(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m</a:t>
            </a:r>
            <a:r>
              <a:rPr lang="en-US" altLang="zh-CN" sz="2400" dirty="0" smtClean="0"/>
              <a:t>) //</a:t>
            </a:r>
            <a:r>
              <a:rPr lang="en-US" altLang="zh-CN" sz="2400" dirty="0" smtClean="0">
                <a:solidFill>
                  <a:srgbClr val="FFC000"/>
                </a:solidFill>
              </a:rPr>
              <a:t>f</a:t>
            </a:r>
            <a:r>
              <a:rPr lang="zh-CN" altLang="en-US" sz="2400" dirty="0" smtClean="0">
                <a:solidFill>
                  <a:srgbClr val="FFC000"/>
                </a:solidFill>
              </a:rPr>
              <a:t>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局部变量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y</a:t>
            </a:r>
            <a:r>
              <a:rPr lang="en-US" altLang="zh-CN" sz="2400" dirty="0" smtClean="0"/>
              <a:t>=0; //</a:t>
            </a:r>
            <a:r>
              <a:rPr lang="en-US" altLang="zh-CN" sz="2400" dirty="0" smtClean="0">
                <a:solidFill>
                  <a:srgbClr val="FFC000"/>
                </a:solidFill>
              </a:rPr>
              <a:t>f</a:t>
            </a:r>
            <a:r>
              <a:rPr lang="zh-CN" altLang="en-US" sz="2400" dirty="0" smtClean="0">
                <a:solidFill>
                  <a:srgbClr val="FFC000"/>
                </a:solidFill>
              </a:rPr>
              <a:t>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局部变量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y++; //OK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	m</a:t>
            </a:r>
            <a:r>
              <a:rPr lang="en-US" altLang="zh-CN" sz="2400" dirty="0" smtClean="0"/>
              <a:t>++;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a++; //</a:t>
            </a:r>
            <a:r>
              <a:rPr lang="en-US" altLang="zh-CN" sz="24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a</a:t>
            </a:r>
            <a:r>
              <a:rPr lang="en-US" altLang="zh-CN" sz="2400" dirty="0" smtClean="0"/>
              <a:t>=0; //</a:t>
            </a:r>
            <a:r>
              <a:rPr lang="en-US" altLang="zh-CN" sz="2400" dirty="0" smtClean="0">
                <a:solidFill>
                  <a:srgbClr val="FFC000"/>
                </a:solidFill>
              </a:rPr>
              <a:t>main</a:t>
            </a:r>
            <a:r>
              <a:rPr lang="zh-CN" altLang="en-US" sz="2400" dirty="0" smtClean="0">
                <a:solidFill>
                  <a:srgbClr val="FFC000"/>
                </a:solidFill>
              </a:rPr>
              <a:t>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局部变量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a++; //OK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f(a); //OK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	m++; //</a:t>
            </a:r>
            <a:r>
              <a:rPr lang="en-US" altLang="zh-CN" sz="2400" dirty="0">
                <a:solidFill>
                  <a:schemeClr val="folHlink"/>
                </a:solidFill>
              </a:rPr>
              <a:t>Error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y</a:t>
            </a:r>
            <a:r>
              <a:rPr lang="en-US" altLang="zh-CN" sz="2400" dirty="0"/>
              <a:t>++; //</a:t>
            </a:r>
            <a:r>
              <a:rPr lang="en-US" altLang="zh-CN" sz="2400" dirty="0">
                <a:solidFill>
                  <a:schemeClr val="folHlink"/>
                </a:solidFill>
              </a:rPr>
              <a:t>Error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	while </a:t>
            </a:r>
            <a:r>
              <a:rPr lang="en-US" altLang="zh-CN" sz="2400" dirty="0"/>
              <a:t>(...)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	{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z</a:t>
            </a:r>
            <a:r>
              <a:rPr lang="zh-CN" altLang="en-US" sz="2400" dirty="0"/>
              <a:t>；</a:t>
            </a:r>
            <a:r>
              <a:rPr lang="en-US" altLang="zh-CN" sz="2400" dirty="0" smtClean="0"/>
              <a:t>//</a:t>
            </a:r>
            <a:r>
              <a:rPr lang="en-US" altLang="zh-CN" sz="2400" dirty="0" smtClean="0">
                <a:solidFill>
                  <a:srgbClr val="FFC000"/>
                </a:solidFill>
              </a:rPr>
              <a:t>while</a:t>
            </a:r>
            <a:r>
              <a:rPr lang="zh-CN" altLang="en-US" sz="2400" dirty="0" smtClean="0">
                <a:solidFill>
                  <a:srgbClr val="FFC000"/>
                </a:solidFill>
              </a:rPr>
              <a:t>的局部变量</a:t>
            </a:r>
            <a:endParaRPr lang="zh-CN" altLang="en-US" sz="2400" dirty="0">
              <a:solidFill>
                <a:srgbClr val="FFC000"/>
              </a:solidFill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zh-CN" altLang="en-US" sz="2400" dirty="0"/>
              <a:t>		</a:t>
            </a:r>
            <a:r>
              <a:rPr lang="en-US" altLang="zh-CN" sz="2400" dirty="0"/>
              <a:t>... z ...  //OK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		...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...  //OK</a:t>
            </a:r>
            <a:r>
              <a:rPr lang="zh-CN" altLang="en-US" sz="2400" dirty="0"/>
              <a:t>，可以使用外层的局部变量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 smtClean="0"/>
              <a:t>	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	... z ... //</a:t>
            </a:r>
            <a:r>
              <a:rPr lang="en-US" altLang="zh-CN" sz="2400" dirty="0">
                <a:solidFill>
                  <a:srgbClr val="FFC000"/>
                </a:solidFill>
              </a:rPr>
              <a:t>Error</a:t>
            </a:r>
            <a:r>
              <a:rPr lang="zh-CN" altLang="en-US" sz="2400" dirty="0"/>
              <a:t>，</a:t>
            </a:r>
            <a:r>
              <a:rPr lang="en-US" altLang="zh-CN" sz="2400" dirty="0"/>
              <a:t>z</a:t>
            </a:r>
            <a:r>
              <a:rPr lang="zh-CN" altLang="en-US" sz="2400" dirty="0"/>
              <a:t>是</a:t>
            </a:r>
            <a:r>
              <a:rPr lang="en-US" altLang="zh-CN" sz="2400" dirty="0"/>
              <a:t>while</a:t>
            </a:r>
            <a:r>
              <a:rPr lang="zh-CN" altLang="en-US" sz="2400" dirty="0"/>
              <a:t>语句的局部变量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69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856662" cy="51847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全局变量是在</a:t>
            </a:r>
            <a:r>
              <a:rPr lang="zh-CN" altLang="en-US" dirty="0"/>
              <a:t>函数外部定义的</a:t>
            </a:r>
            <a:r>
              <a:rPr lang="zh-CN" altLang="en-US" dirty="0" smtClean="0"/>
              <a:t>变量，它们可以</a:t>
            </a:r>
            <a:r>
              <a:rPr lang="zh-CN" altLang="en-US" dirty="0"/>
              <a:t>在所有函数中使用</a:t>
            </a:r>
            <a:r>
              <a:rPr lang="zh-CN" altLang="en-US" dirty="0" smtClean="0"/>
              <a:t>，因此可以用于</a:t>
            </a:r>
            <a:r>
              <a:rPr lang="zh-CN" altLang="en-US" dirty="0"/>
              <a:t>信息共享！</a:t>
            </a:r>
            <a:endParaRPr lang="en-US" altLang="zh-CN" dirty="0" smtClean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altLang="zh-CN" dirty="0" smtClean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=0;  //</a:t>
            </a:r>
            <a:r>
              <a:rPr lang="zh-CN" altLang="en-US" dirty="0">
                <a:solidFill>
                  <a:schemeClr val="folHlink"/>
                </a:solidFill>
              </a:rPr>
              <a:t>全局变量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/>
              <a:t>void f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/>
              <a:t>{	</a:t>
            </a:r>
            <a:r>
              <a:rPr lang="en-US" altLang="zh-CN" dirty="0" smtClean="0"/>
              <a:t>......</a:t>
            </a:r>
            <a:endParaRPr lang="zh-CN" altLang="en-US" dirty="0">
              <a:solidFill>
                <a:schemeClr val="folHlink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 smtClean="0"/>
              <a:t>... </a:t>
            </a:r>
            <a:r>
              <a:rPr lang="en-US" altLang="zh-CN" dirty="0" smtClean="0">
                <a:solidFill>
                  <a:srgbClr val="FFC000"/>
                </a:solidFill>
              </a:rPr>
              <a:t>x </a:t>
            </a:r>
            <a:r>
              <a:rPr lang="en-US" altLang="zh-CN" dirty="0" smtClean="0"/>
              <a:t>... </a:t>
            </a:r>
            <a:r>
              <a:rPr lang="en-US" altLang="zh-CN" dirty="0"/>
              <a:t>//</a:t>
            </a:r>
            <a:r>
              <a:rPr lang="en-US" altLang="zh-CN" dirty="0" smtClean="0"/>
              <a:t>OK, x == 0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 smtClean="0">
                <a:solidFill>
                  <a:srgbClr val="FFC000"/>
                </a:solidFill>
              </a:rPr>
              <a:t>++;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修改了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</a:t>
            </a:r>
            <a:r>
              <a:rPr lang="en-US" altLang="zh-CN" dirty="0" smtClean="0"/>
              <a:t>......</a:t>
            </a:r>
            <a:endParaRPr lang="en-US" altLang="zh-CN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/>
              <a:t>}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/>
              <a:t>{	</a:t>
            </a:r>
            <a:r>
              <a:rPr lang="en-US" altLang="zh-CN" dirty="0" smtClean="0"/>
              <a:t>......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 smtClean="0"/>
              <a:t>...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... //</a:t>
            </a:r>
            <a:r>
              <a:rPr lang="en-US" altLang="zh-CN" dirty="0" smtClean="0"/>
              <a:t>OK, x== 0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f();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 smtClean="0"/>
              <a:t>...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...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能获得被</a:t>
            </a:r>
            <a:r>
              <a:rPr lang="en-US" altLang="zh-CN" dirty="0" smtClean="0"/>
              <a:t>f</a:t>
            </a:r>
            <a:r>
              <a:rPr lang="zh-CN" altLang="en-US" dirty="0" smtClean="0"/>
              <a:t>修改的值</a:t>
            </a:r>
            <a:r>
              <a:rPr lang="en-US" altLang="zh-CN" dirty="0" smtClean="0"/>
              <a:t>, </a:t>
            </a:r>
            <a:r>
              <a:rPr lang="en-US" altLang="zh-CN" dirty="0"/>
              <a:t>x== </a:t>
            </a:r>
            <a:r>
              <a:rPr lang="en-US" altLang="zh-CN" dirty="0" smtClean="0"/>
              <a:t>1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 smtClean="0"/>
              <a:t>......</a:t>
            </a:r>
            <a:endParaRPr lang="en-US" altLang="zh-CN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/>
              <a:t>	return 0;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8935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全局变量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信息共享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除了数据共享外，全局变量也</a:t>
            </a:r>
            <a:r>
              <a:rPr lang="zh-CN" altLang="en-US" dirty="0"/>
              <a:t>可以实现函数之间的数据传递：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在函数调用前，调用者把数据放到某些全局变量中，供被调用的函数使用。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函数返回时</a:t>
            </a:r>
            <a:r>
              <a:rPr lang="zh-CN" altLang="en-US" dirty="0" smtClean="0"/>
              <a:t>，把</a:t>
            </a:r>
            <a:r>
              <a:rPr lang="zh-CN" altLang="en-US" dirty="0"/>
              <a:t>函数的计算结果放到某些全局变量中，供调用者使用。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  </a:t>
            </a:r>
            <a:r>
              <a:rPr lang="en-US" altLang="zh-CN" dirty="0"/>
              <a:t>//</a:t>
            </a:r>
            <a:r>
              <a:rPr lang="zh-CN" altLang="en-US" dirty="0"/>
              <a:t>全局变量</a:t>
            </a:r>
          </a:p>
          <a:p>
            <a:pPr marL="457200" lvl="1" indent="0">
              <a:buNone/>
            </a:pPr>
            <a:r>
              <a:rPr lang="en-US" altLang="zh-CN" dirty="0"/>
              <a:t>void f()</a:t>
            </a:r>
          </a:p>
          <a:p>
            <a:pPr marL="457200" lvl="1" indent="0">
              <a:buNone/>
            </a:pPr>
            <a:r>
              <a:rPr lang="en-US" altLang="zh-CN" dirty="0"/>
              <a:t>{	</a:t>
            </a:r>
            <a:r>
              <a:rPr lang="en-US" altLang="zh-CN" dirty="0" smtClean="0"/>
              <a:t>... </a:t>
            </a:r>
            <a:r>
              <a:rPr lang="en-US" altLang="zh-CN" dirty="0"/>
              <a:t>x ... </a:t>
            </a:r>
            <a:r>
              <a:rPr lang="en-US" altLang="zh-CN" dirty="0" smtClean="0"/>
              <a:t>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提供的数据：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y </a:t>
            </a:r>
            <a:r>
              <a:rPr lang="en-US" altLang="zh-CN" dirty="0"/>
              <a:t>= </a:t>
            </a:r>
            <a:r>
              <a:rPr lang="en-US" altLang="zh-CN" dirty="0" smtClean="0"/>
              <a:t>...; </a:t>
            </a:r>
            <a:r>
              <a:rPr lang="en-US" altLang="zh-CN" dirty="0"/>
              <a:t>//</a:t>
            </a:r>
            <a:r>
              <a:rPr lang="zh-CN" altLang="en-US" dirty="0"/>
              <a:t>把计算结果放在</a:t>
            </a:r>
            <a:r>
              <a:rPr lang="en-US" altLang="zh-CN" dirty="0"/>
              <a:t>y</a:t>
            </a:r>
            <a:r>
              <a:rPr lang="zh-CN" altLang="en-US" dirty="0"/>
              <a:t>中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return;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lvl="1" indent="0">
              <a:buNone/>
            </a:pPr>
            <a:r>
              <a:rPr lang="en-US" altLang="zh-CN" dirty="0"/>
              <a:t>{	</a:t>
            </a:r>
            <a:r>
              <a:rPr lang="en-US" altLang="zh-CN" dirty="0" smtClean="0"/>
              <a:t>x = 10;  //</a:t>
            </a:r>
            <a:r>
              <a:rPr lang="zh-CN" altLang="en-US" dirty="0" smtClean="0"/>
              <a:t>把给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的数据放在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f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... </a:t>
            </a:r>
            <a:r>
              <a:rPr lang="en-US" altLang="zh-CN" dirty="0" smtClean="0"/>
              <a:t>y </a:t>
            </a:r>
            <a:r>
              <a:rPr lang="en-US" altLang="zh-CN" dirty="0"/>
              <a:t>... </a:t>
            </a:r>
            <a:r>
              <a:rPr lang="en-US" altLang="zh-CN" dirty="0" smtClean="0"/>
              <a:t>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y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的计算结果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0;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426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412" y="1484313"/>
            <a:ext cx="8353052" cy="35288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全局变量可以定义在函数外的任何地方。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如果在使用一个全局变量时未见到它的</a:t>
            </a:r>
            <a:r>
              <a:rPr lang="zh-CN" altLang="en-US" dirty="0"/>
              <a:t>定义（定义在</a:t>
            </a:r>
            <a:r>
              <a:rPr lang="en-US" altLang="zh-CN" dirty="0"/>
              <a:t>C++</a:t>
            </a:r>
            <a:r>
              <a:rPr lang="zh-CN" altLang="en-US" dirty="0"/>
              <a:t>的标准库、在本源文件</a:t>
            </a:r>
            <a:r>
              <a:rPr lang="zh-CN" altLang="en-US" dirty="0" smtClean="0"/>
              <a:t>中使用点</a:t>
            </a:r>
            <a:r>
              <a:rPr lang="zh-CN" altLang="en-US" dirty="0"/>
              <a:t>之后或在其它源文件中），</a:t>
            </a:r>
            <a:r>
              <a:rPr lang="zh-CN" altLang="en-US" dirty="0" smtClean="0"/>
              <a:t>则在使用前需要对该全局变量进行声明，格式为：</a:t>
            </a:r>
            <a:endParaRPr lang="en-US" altLang="zh-CN" dirty="0" smtClean="0"/>
          </a:p>
          <a:p>
            <a:pPr marL="457200" lvl="1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FFC000"/>
                </a:solidFill>
              </a:rPr>
              <a:t> extern </a:t>
            </a:r>
            <a:r>
              <a:rPr lang="en-US" altLang="zh-CN" dirty="0"/>
              <a:t>&lt;</a:t>
            </a:r>
            <a:r>
              <a:rPr lang="zh-CN" altLang="en-US" dirty="0"/>
              <a:t>类型名</a:t>
            </a:r>
            <a:r>
              <a:rPr lang="en-US" altLang="zh-CN" dirty="0"/>
              <a:t>&gt; &lt;</a:t>
            </a:r>
            <a:r>
              <a:rPr lang="zh-CN" altLang="en-US" dirty="0"/>
              <a:t>变量名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FFC000"/>
                </a:solidFill>
              </a:rPr>
              <a:t>;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6927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全局变量</a:t>
            </a:r>
            <a:r>
              <a:rPr lang="zh-CN" altLang="en-US" dirty="0"/>
              <a:t>的</a:t>
            </a:r>
            <a:r>
              <a:rPr lang="zh-CN" altLang="en-US" dirty="0" smtClean="0"/>
              <a:t>声明 </a:t>
            </a:r>
          </a:p>
        </p:txBody>
      </p:sp>
    </p:spTree>
    <p:extLst>
      <p:ext uri="{BB962C8B-B14F-4D97-AF65-F5344CB8AC3E}">
        <p14:creationId xmlns:p14="http://schemas.microsoft.com/office/powerpoint/2010/main" val="15641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620688"/>
            <a:ext cx="7993136" cy="6048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x=0; </a:t>
            </a:r>
            <a:r>
              <a:rPr lang="en-US" altLang="zh-CN" dirty="0" smtClean="0"/>
              <a:t>//x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定义</a:t>
            </a:r>
            <a:endParaRPr lang="zh-CN" altLang="en-US" dirty="0">
              <a:solidFill>
                <a:srgbClr val="FFC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/>
              <a:t>f()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 </a:t>
            </a:r>
            <a:r>
              <a:rPr lang="en-US" altLang="zh-CN" dirty="0"/>
              <a:t>... x ... //</a:t>
            </a:r>
            <a:r>
              <a:rPr lang="zh-CN" altLang="en-US" dirty="0" smtClean="0">
                <a:solidFill>
                  <a:srgbClr val="FFC000"/>
                </a:solidFill>
              </a:rPr>
              <a:t>访问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  extern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y; //y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声明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... y ... //</a:t>
            </a:r>
            <a:r>
              <a:rPr lang="zh-CN" altLang="en-US" dirty="0" smtClean="0">
                <a:solidFill>
                  <a:srgbClr val="FFC000"/>
                </a:solidFill>
              </a:rPr>
              <a:t>访问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y=0;</a:t>
            </a:r>
            <a:r>
              <a:rPr lang="en-US" altLang="zh-CN" dirty="0"/>
              <a:t> </a:t>
            </a:r>
            <a:r>
              <a:rPr lang="en-US" altLang="zh-CN" dirty="0" smtClean="0"/>
              <a:t>//y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定义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 ... </a:t>
            </a:r>
            <a:r>
              <a:rPr lang="en-US" altLang="zh-CN" dirty="0"/>
              <a:t>x ... //</a:t>
            </a:r>
            <a:r>
              <a:rPr lang="zh-CN" altLang="en-US" dirty="0" smtClean="0">
                <a:solidFill>
                  <a:srgbClr val="FFC000"/>
                </a:solidFill>
              </a:rPr>
              <a:t>访问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</a:p>
          <a:p>
            <a:pPr marL="0" indent="0"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... y </a:t>
            </a:r>
            <a:r>
              <a:rPr lang="en-US" altLang="zh-CN" dirty="0"/>
              <a:t>... //</a:t>
            </a:r>
            <a:r>
              <a:rPr lang="zh-CN" altLang="en-US" dirty="0" smtClean="0">
                <a:solidFill>
                  <a:srgbClr val="FFC000"/>
                </a:solidFill>
              </a:rPr>
              <a:t>访问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C000"/>
                </a:solidFill>
              </a:rPr>
              <a:t>变量声明的作用是什么？</a:t>
            </a:r>
            <a:r>
              <a:rPr lang="zh-CN" altLang="en-US" dirty="0"/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使得编译程序能对</a:t>
            </a:r>
            <a:r>
              <a:rPr lang="zh-CN" altLang="en-US" dirty="0" smtClean="0"/>
              <a:t>变量操作的合法性</a:t>
            </a:r>
            <a:r>
              <a:rPr lang="zh-CN" altLang="en-US" dirty="0"/>
              <a:t>进行</a:t>
            </a:r>
            <a:r>
              <a:rPr lang="zh-CN" altLang="en-US" dirty="0" smtClean="0"/>
              <a:t>检查以及进行必要的类型转换。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全局变量定义与声明的区别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变量定义点要给变量分配空间，变量声明则否。</a:t>
            </a:r>
          </a:p>
          <a:p>
            <a:pPr eaLnBrk="1" hangingPunct="1">
              <a:defRPr/>
            </a:pPr>
            <a:r>
              <a:rPr lang="zh-CN" altLang="en-US" sz="2800" dirty="0" smtClean="0"/>
              <a:t>变量定义点可以给变量赋初值（对变量进行初始化），变量声明则否。如</a:t>
            </a:r>
            <a:r>
              <a:rPr lang="zh-CN" altLang="en-GB" sz="2800" dirty="0" smtClean="0"/>
              <a:t>：</a:t>
            </a:r>
            <a:endParaRPr lang="zh-CN" altLang="en-US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a=1,b=2,c=3; //OK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 extern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d=4; //Error</a:t>
            </a:r>
          </a:p>
          <a:p>
            <a:pPr eaLnBrk="1" hangingPunct="1">
              <a:defRPr/>
            </a:pPr>
            <a:r>
              <a:rPr lang="zh-CN" altLang="en-US" sz="2800" dirty="0" smtClean="0"/>
              <a:t>在整个程序中，一个变量的定义只能有一个，而对该变量的声明可以有多个。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函数的副作用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函数副作用</a:t>
            </a:r>
            <a:r>
              <a:rPr lang="zh-CN" altLang="en-US" dirty="0"/>
              <a:t>是指函数执行中改变了非局部量的值。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用全局变量</a:t>
            </a:r>
            <a:r>
              <a:rPr lang="zh-CN" altLang="en-US" dirty="0"/>
              <a:t>来实现函数之间的</a:t>
            </a:r>
            <a:r>
              <a:rPr lang="zh-CN" altLang="en-US" dirty="0" smtClean="0"/>
              <a:t>数据共享</a:t>
            </a:r>
            <a:r>
              <a:rPr lang="zh-CN" altLang="en-US" dirty="0"/>
              <a:t>和</a:t>
            </a:r>
            <a:r>
              <a:rPr lang="zh-CN" altLang="en-US" dirty="0" smtClean="0"/>
              <a:t>数据传递不是一个好的程序设计风格，使用不当会带来诸多问题，特别是会引起设计者未意识到的函数副作用问题。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6633"/>
            <a:ext cx="8651304" cy="648072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 smtClean="0"/>
              <a:t>例如，下面是全局变量带来了未意识到的函数副作用：</a:t>
            </a: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f(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{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z;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	z = x*y; //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x++; //</a:t>
            </a:r>
            <a:r>
              <a:rPr lang="zh-CN" altLang="en-US" dirty="0" smtClean="0">
                <a:solidFill>
                  <a:srgbClr val="FFC000"/>
                </a:solidFill>
              </a:rPr>
              <a:t>改变了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>
                <a:solidFill>
                  <a:srgbClr val="FFC000"/>
                </a:solidFill>
              </a:rPr>
              <a:t>的值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return z;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{	x = 10;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x+f</a:t>
            </a:r>
            <a:r>
              <a:rPr lang="en-US" altLang="zh-CN" dirty="0" smtClean="0"/>
              <a:t>(2)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输出：</a:t>
            </a:r>
            <a:r>
              <a:rPr lang="en-US" altLang="zh-CN" dirty="0" smtClean="0">
                <a:solidFill>
                  <a:srgbClr val="FFC000"/>
                </a:solidFill>
              </a:rPr>
              <a:t>31</a:t>
            </a:r>
            <a:r>
              <a:rPr lang="zh-CN" altLang="en-US" dirty="0" smtClean="0"/>
              <a:t>，而不是</a:t>
            </a:r>
            <a:r>
              <a:rPr lang="en-US" altLang="zh-CN" dirty="0" smtClean="0"/>
              <a:t>30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	return 0;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marL="457200" lvl="1" indent="0">
              <a:buFontTx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effectLst/>
              </a:rPr>
              <a:t>全局变量也会破坏函数的引用透明性</a:t>
            </a:r>
            <a:r>
              <a:rPr lang="zh-CN" altLang="en-US" dirty="0">
                <a:effectLst/>
              </a:rPr>
              <a:t>：</a:t>
            </a:r>
            <a:endParaRPr lang="en-US" altLang="zh-CN" dirty="0" smtClean="0">
              <a:effectLst/>
            </a:endParaRPr>
          </a:p>
          <a:p>
            <a:pPr lvl="1">
              <a:defRPr/>
            </a:pPr>
            <a:r>
              <a:rPr lang="zh-CN" altLang="en-US" dirty="0" smtClean="0">
                <a:effectLst/>
              </a:rPr>
              <a:t>在上面的例子中，调用</a:t>
            </a:r>
            <a:r>
              <a:rPr lang="en-US" altLang="zh-CN" dirty="0" smtClean="0">
                <a:effectLst/>
              </a:rPr>
              <a:t>f(2)</a:t>
            </a:r>
            <a:r>
              <a:rPr lang="zh-CN" altLang="en-US" dirty="0" smtClean="0">
                <a:effectLst/>
              </a:rPr>
              <a:t>返回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，如果再一次调用</a:t>
            </a:r>
            <a:r>
              <a:rPr lang="en-US" altLang="zh-CN" dirty="0" smtClean="0">
                <a:effectLst/>
              </a:rPr>
              <a:t>f(2)</a:t>
            </a:r>
            <a:r>
              <a:rPr lang="zh-CN" altLang="en-US" dirty="0" smtClean="0">
                <a:effectLst/>
              </a:rPr>
              <a:t>则返回</a:t>
            </a:r>
            <a:r>
              <a:rPr lang="en-US" altLang="zh-CN" dirty="0" smtClean="0">
                <a:effectLst/>
              </a:rPr>
              <a:t>22</a:t>
            </a:r>
            <a:r>
              <a:rPr lang="zh-CN" altLang="en-US" dirty="0" smtClean="0">
                <a:effectLst/>
              </a:rPr>
              <a:t>！</a:t>
            </a:r>
            <a:endParaRPr lang="en-US" altLang="zh-CN" dirty="0" smtClean="0">
              <a:effectLst/>
            </a:endParaRPr>
          </a:p>
          <a:p>
            <a:pPr>
              <a:defRPr/>
            </a:pPr>
            <a:r>
              <a:rPr lang="zh-CN" altLang="en-US" dirty="0" smtClean="0">
                <a:effectLst/>
              </a:rPr>
              <a:t>在</a:t>
            </a:r>
            <a:r>
              <a:rPr lang="zh-CN" altLang="en-US" dirty="0">
                <a:effectLst/>
              </a:rPr>
              <a:t>程序设计中，</a:t>
            </a:r>
            <a:r>
              <a:rPr lang="zh-CN" altLang="en-US" dirty="0">
                <a:solidFill>
                  <a:srgbClr val="FFC000"/>
                </a:solidFill>
                <a:effectLst/>
              </a:rPr>
              <a:t>应尽量不要使用全局变量</a:t>
            </a:r>
            <a:r>
              <a:rPr lang="zh-CN" altLang="en-US" dirty="0" smtClean="0">
                <a:solidFill>
                  <a:srgbClr val="FFC000"/>
                </a:solidFill>
                <a:effectLst/>
              </a:rPr>
              <a:t>！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77240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程序的多模块结构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12888"/>
            <a:ext cx="8785225" cy="52284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chemeClr val="folHlink"/>
                </a:solidFill>
              </a:rPr>
              <a:t>逻辑上</a:t>
            </a:r>
            <a:r>
              <a:rPr lang="zh-CN" altLang="en-US" sz="2800" dirty="0" smtClean="0"/>
              <a:t>，一个过程式的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程序由一些函数、全局常量、全局变量以及自定义数据类型等的定义构成，其中必须有且仅有一个名字为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的函数。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chemeClr val="folHlink"/>
                </a:solidFill>
              </a:rPr>
              <a:t>物理上</a:t>
            </a:r>
            <a:r>
              <a:rPr lang="zh-CN" altLang="en-US" sz="2800" dirty="0" smtClean="0"/>
              <a:t>，可以按某种规则对构成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程序的各个逻辑单位（函数、全局常量、全局变量、自定义类型等）的定义进行分组，分别把它们放在若干个源文件中（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cpp</a:t>
            </a:r>
            <a:r>
              <a:rPr lang="zh-CN" altLang="en-US" sz="2800" dirty="0" smtClean="0"/>
              <a:t>），从而形成若干个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模块</a:t>
            </a:r>
            <a:r>
              <a:rPr lang="zh-CN" altLang="en-US" sz="2800" dirty="0" smtClean="0"/>
              <a:t>。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模块是为了便于从物理上对程序进行组织、管理和理解，便于多人合作开发一个程序。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各个</a:t>
            </a:r>
            <a:r>
              <a:rPr lang="zh-CN" altLang="en-US" sz="2400" dirty="0" smtClean="0"/>
              <a:t>模块是</a:t>
            </a:r>
            <a:r>
              <a:rPr lang="zh-CN" altLang="en-US" sz="2400" dirty="0" smtClean="0">
                <a:solidFill>
                  <a:srgbClr val="FFC000"/>
                </a:solidFill>
              </a:rPr>
              <a:t>单独编译</a:t>
            </a:r>
            <a:r>
              <a:rPr lang="zh-CN" altLang="en-US" sz="2400" dirty="0" smtClean="0"/>
              <a:t>的，编译之后通过一个连接程序（</a:t>
            </a:r>
            <a:r>
              <a:rPr lang="en-US" altLang="zh-CN" sz="2400" dirty="0" smtClean="0"/>
              <a:t>Linker</a:t>
            </a:r>
            <a:r>
              <a:rPr lang="zh-CN" altLang="en-US" sz="2400" dirty="0" smtClean="0"/>
              <a:t>）把各个模块的编译结果合并成一个完整的可执行程序。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28800"/>
            <a:ext cx="6553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模块的构成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686800" cy="547238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模块一般包含两个部分：</a:t>
            </a:r>
          </a:p>
          <a:p>
            <a:pPr lvl="1" eaLnBrk="1" hangingPunct="1">
              <a:defRPr/>
            </a:pPr>
            <a:r>
              <a:rPr lang="zh-CN" altLang="en-US" dirty="0" smtClean="0"/>
              <a:t>接口（放在某个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文件中）：</a:t>
            </a:r>
          </a:p>
          <a:p>
            <a:pPr lvl="2" eaLnBrk="1" hangingPunct="1">
              <a:defRPr/>
            </a:pPr>
            <a:r>
              <a:rPr lang="zh-CN" altLang="en-US" dirty="0" smtClean="0"/>
              <a:t>给出在本模块中定义的、提供给其它模块使用的</a:t>
            </a:r>
            <a:r>
              <a:rPr lang="zh-CN" altLang="en-US" dirty="0" smtClean="0">
                <a:solidFill>
                  <a:srgbClr val="FFC000"/>
                </a:solidFill>
              </a:rPr>
              <a:t>一些</a:t>
            </a:r>
            <a:r>
              <a:rPr lang="zh-CN" altLang="en-US" dirty="0" smtClean="0"/>
              <a:t>程序实体的</a:t>
            </a:r>
            <a:r>
              <a:rPr lang="zh-CN" altLang="en-US" dirty="0"/>
              <a:t>声明（如</a:t>
            </a:r>
            <a:r>
              <a:rPr lang="zh-CN" altLang="en-US" dirty="0" smtClean="0"/>
              <a:t>：函数</a:t>
            </a:r>
            <a:r>
              <a:rPr lang="zh-CN" altLang="en-US" dirty="0"/>
              <a:t>、全局变量等）和</a:t>
            </a:r>
            <a:r>
              <a:rPr lang="zh-CN" altLang="en-US" dirty="0" smtClean="0"/>
              <a:t>定义（如类型、全局常量等）。</a:t>
            </a:r>
          </a:p>
          <a:p>
            <a:pPr lvl="1" eaLnBrk="1" hangingPunct="1">
              <a:defRPr/>
            </a:pPr>
            <a:r>
              <a:rPr lang="zh-CN" altLang="en-US" dirty="0" smtClean="0"/>
              <a:t>实现（放在某个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文件中）：</a:t>
            </a:r>
          </a:p>
          <a:p>
            <a:pPr lvl="2" eaLnBrk="1" hangingPunct="1">
              <a:defRPr/>
            </a:pPr>
            <a:r>
              <a:rPr lang="zh-CN" altLang="en-US" dirty="0" smtClean="0"/>
              <a:t>给出本模块中</a:t>
            </a:r>
            <a:r>
              <a:rPr lang="zh-CN" altLang="en-US" dirty="0" smtClean="0">
                <a:solidFill>
                  <a:srgbClr val="FFC000"/>
                </a:solidFill>
              </a:rPr>
              <a:t>所有</a:t>
            </a:r>
            <a:r>
              <a:rPr lang="zh-CN" altLang="en-US" dirty="0" smtClean="0"/>
              <a:t>程序实体的定义。</a:t>
            </a:r>
          </a:p>
          <a:p>
            <a:pPr eaLnBrk="1" hangingPunct="1">
              <a:defRPr/>
            </a:pPr>
            <a:r>
              <a:rPr lang="zh-CN" altLang="en-US" dirty="0" smtClean="0"/>
              <a:t>在模块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中用到模块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中定义的程序实体时，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可以在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文件中用</a:t>
            </a:r>
            <a:r>
              <a:rPr lang="zh-CN" altLang="en-US" dirty="0" smtClean="0">
                <a:solidFill>
                  <a:schemeClr val="folHlink"/>
                </a:solidFill>
              </a:rPr>
              <a:t>文件包含命令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#include</a:t>
            </a:r>
            <a:r>
              <a:rPr lang="zh-CN" altLang="en-US" sz="2400" dirty="0" smtClean="0"/>
              <a:t>）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文件包含进来，这样就起到声明的作用。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文件包含命令</a:t>
            </a:r>
            <a:r>
              <a:rPr lang="en-US" altLang="zh-CN" dirty="0" smtClean="0"/>
              <a:t>#include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文件包含命令是一种</a:t>
            </a:r>
            <a:r>
              <a:rPr lang="zh-CN" altLang="en-US" dirty="0" smtClean="0">
                <a:solidFill>
                  <a:schemeClr val="folHlink"/>
                </a:solidFill>
              </a:rPr>
              <a:t>编译预处理</a:t>
            </a:r>
            <a:r>
              <a:rPr lang="zh-CN" altLang="en-US" dirty="0" smtClean="0"/>
              <a:t>命令，其格式为：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  #include &lt;</a:t>
            </a:r>
            <a:r>
              <a:rPr lang="zh-CN" altLang="en-US" dirty="0" smtClean="0"/>
              <a:t>文件名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en-US" altLang="zh-CN" dirty="0" smtClean="0"/>
              <a:t> 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或 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#include "</a:t>
            </a:r>
            <a:r>
              <a:rPr lang="zh-CN" altLang="en-US" dirty="0" smtClean="0"/>
              <a:t>文件名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它的含义是：告诉编译程序在编译前，先把文件名所指定的文件内容插入到该命令处，然后再进行编译。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&lt;</a:t>
            </a:r>
            <a:r>
              <a:rPr lang="zh-CN" altLang="en-US" dirty="0" smtClean="0"/>
              <a:t>文件名</a:t>
            </a:r>
            <a:r>
              <a:rPr lang="en-US" altLang="zh-CN" dirty="0" smtClean="0">
                <a:solidFill>
                  <a:schemeClr val="folHlink"/>
                </a:solidFill>
              </a:rPr>
              <a:t>&gt;</a:t>
            </a:r>
            <a:r>
              <a:rPr lang="zh-CN" altLang="en-US" dirty="0" smtClean="0">
                <a:solidFill>
                  <a:schemeClr val="folHlink"/>
                </a:solidFill>
              </a:rPr>
              <a:t>：</a:t>
            </a:r>
            <a:r>
              <a:rPr lang="zh-CN" altLang="en-US" dirty="0" smtClean="0"/>
              <a:t>表示在系统目录下寻找指定文件。一般为标准库文件。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"</a:t>
            </a:r>
            <a:r>
              <a:rPr lang="zh-CN" altLang="en-US" dirty="0" smtClean="0"/>
              <a:t>文件名</a:t>
            </a:r>
            <a:r>
              <a:rPr lang="en-US" altLang="zh-CN" dirty="0" smtClean="0">
                <a:solidFill>
                  <a:schemeClr val="folHlink"/>
                </a:solidFill>
              </a:rPr>
              <a:t>"</a:t>
            </a:r>
            <a:r>
              <a:rPr lang="zh-CN" altLang="en-US" dirty="0" smtClean="0">
                <a:solidFill>
                  <a:schemeClr val="folHlink"/>
                </a:solidFill>
              </a:rPr>
              <a:t>：</a:t>
            </a:r>
            <a:r>
              <a:rPr lang="zh-CN" altLang="en-US" dirty="0" smtClean="0"/>
              <a:t>表示先在含有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命令的源文件所在的目录下查找指定文件，然后再在系统目录下寻找指定文件。 一般为自己项目中的文件。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712"/>
            <a:ext cx="8435975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100" dirty="0" smtClean="0"/>
              <a:t>例如，对于由三个模块（</a:t>
            </a:r>
            <a:r>
              <a:rPr lang="en-US" altLang="zh-CN" sz="3100" dirty="0" smtClean="0"/>
              <a:t>file1</a:t>
            </a:r>
            <a:r>
              <a:rPr lang="zh-CN" altLang="en-US" sz="3100" dirty="0" smtClean="0"/>
              <a:t>、</a:t>
            </a:r>
            <a:r>
              <a:rPr lang="en-US" altLang="zh-CN" sz="3100" dirty="0" smtClean="0"/>
              <a:t>file2</a:t>
            </a:r>
            <a:r>
              <a:rPr lang="zh-CN" altLang="en-US" sz="3100" dirty="0" smtClean="0"/>
              <a:t>和</a:t>
            </a:r>
            <a:r>
              <a:rPr lang="en-US" altLang="zh-CN" sz="3100" dirty="0" smtClean="0"/>
              <a:t>file3</a:t>
            </a:r>
            <a:r>
              <a:rPr lang="zh-CN" altLang="en-US" sz="3100" dirty="0" smtClean="0"/>
              <a:t>）组成的程序：</a:t>
            </a:r>
            <a:endParaRPr lang="en-US" altLang="zh-CN" sz="3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148064" y="2204864"/>
            <a:ext cx="3888432" cy="25202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0" kern="0" dirty="0" smtClean="0"/>
              <a:t>//file2.h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0" kern="0" dirty="0" smtClean="0"/>
              <a:t>void g();  //</a:t>
            </a:r>
            <a:r>
              <a:rPr lang="zh-CN" altLang="en-US" sz="2800" b="0" kern="0" dirty="0" smtClean="0"/>
              <a:t>函数</a:t>
            </a:r>
            <a:r>
              <a:rPr lang="en-US" altLang="zh-CN" sz="2800" b="0" kern="0" dirty="0" smtClean="0"/>
              <a:t>g</a:t>
            </a:r>
            <a:r>
              <a:rPr lang="zh-CN" altLang="en-US" sz="2800" b="0" kern="0" dirty="0" smtClean="0"/>
              <a:t>的声明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0" kern="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0" kern="0" dirty="0" smtClean="0"/>
              <a:t>//file2.cpp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0" kern="0" dirty="0" smtClean="0"/>
              <a:t>void g()  //</a:t>
            </a:r>
            <a:r>
              <a:rPr lang="zh-CN" altLang="en-US" sz="2800" b="0" kern="0" dirty="0" smtClean="0"/>
              <a:t>函数</a:t>
            </a:r>
            <a:r>
              <a:rPr lang="en-US" altLang="zh-CN" sz="2800" b="0" kern="0" dirty="0" smtClean="0"/>
              <a:t>g</a:t>
            </a:r>
            <a:r>
              <a:rPr lang="zh-CN" altLang="en-US" sz="2800" b="0" kern="0" dirty="0" smtClean="0"/>
              <a:t>的定义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0" kern="0" dirty="0" smtClean="0"/>
              <a:t>{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0" kern="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0" kern="0" dirty="0" smtClean="0"/>
              <a:t>...... //</a:t>
            </a:r>
            <a:r>
              <a:rPr lang="zh-CN" altLang="en-US" sz="2800" b="0" kern="0" dirty="0" smtClean="0"/>
              <a:t>其它实体的定义</a:t>
            </a:r>
            <a:endParaRPr lang="en-US" altLang="zh-CN" sz="2800" b="0" kern="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4" y="2204864"/>
            <a:ext cx="4547543" cy="33843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/>
              <a:t>//file1.h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/>
              <a:t>extern </a:t>
            </a:r>
            <a:r>
              <a:rPr lang="en-US" altLang="zh-CN" sz="2800" b="0" kern="0" dirty="0" err="1"/>
              <a:t>int</a:t>
            </a:r>
            <a:r>
              <a:rPr lang="en-US" altLang="zh-CN" sz="2800" b="0" kern="0" dirty="0"/>
              <a:t> x; //</a:t>
            </a:r>
            <a:r>
              <a:rPr lang="zh-CN" altLang="en-US" sz="2800" b="0" kern="0" dirty="0"/>
              <a:t>全局变量</a:t>
            </a:r>
            <a:r>
              <a:rPr lang="en-US" altLang="zh-CN" sz="2800" b="0" kern="0" dirty="0"/>
              <a:t>x</a:t>
            </a:r>
            <a:r>
              <a:rPr lang="zh-CN" altLang="en-US" sz="2800" b="0" kern="0" dirty="0"/>
              <a:t>的声明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 err="1"/>
              <a:t>int</a:t>
            </a:r>
            <a:r>
              <a:rPr lang="en-US" altLang="zh-CN" sz="2800" b="0" kern="0" dirty="0"/>
              <a:t> f();  //</a:t>
            </a:r>
            <a:r>
              <a:rPr lang="zh-CN" altLang="en-US" sz="2800" b="0" kern="0" dirty="0"/>
              <a:t>函数</a:t>
            </a:r>
            <a:r>
              <a:rPr lang="en-US" altLang="zh-CN" sz="2800" b="0" kern="0" dirty="0"/>
              <a:t>f</a:t>
            </a:r>
            <a:r>
              <a:rPr lang="zh-CN" altLang="en-US" sz="2800" b="0" kern="0" dirty="0"/>
              <a:t>的声明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zh-CN" altLang="en-US" sz="2800" b="0" kern="0" dirty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/>
              <a:t>//file1.cpp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 err="1"/>
              <a:t>int</a:t>
            </a:r>
            <a:r>
              <a:rPr lang="en-US" altLang="zh-CN" sz="2800" b="0" kern="0" dirty="0"/>
              <a:t> x=1; //</a:t>
            </a:r>
            <a:r>
              <a:rPr lang="zh-CN" altLang="en-US" sz="2800" b="0" kern="0" dirty="0"/>
              <a:t>全局变量</a:t>
            </a:r>
            <a:r>
              <a:rPr lang="en-US" altLang="zh-CN" sz="2800" b="0" kern="0" dirty="0"/>
              <a:t>x</a:t>
            </a:r>
            <a:r>
              <a:rPr lang="zh-CN" altLang="en-US" sz="2800" b="0" kern="0" dirty="0"/>
              <a:t>的定义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 err="1"/>
              <a:t>int</a:t>
            </a:r>
            <a:r>
              <a:rPr lang="en-US" altLang="zh-CN" sz="2800" b="0" kern="0" dirty="0"/>
              <a:t> f()  //</a:t>
            </a:r>
            <a:r>
              <a:rPr lang="zh-CN" altLang="en-US" sz="2800" b="0" kern="0" dirty="0"/>
              <a:t>函数</a:t>
            </a:r>
            <a:r>
              <a:rPr lang="en-US" altLang="zh-CN" sz="2800" b="0" kern="0" dirty="0"/>
              <a:t>f</a:t>
            </a:r>
            <a:r>
              <a:rPr lang="zh-CN" altLang="en-US" sz="2800" b="0" kern="0" dirty="0"/>
              <a:t>的定义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/>
              <a:t>{	......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/>
              <a:t>}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0" kern="0" dirty="0"/>
              <a:t>...... //</a:t>
            </a:r>
            <a:r>
              <a:rPr lang="zh-CN" altLang="en-US" sz="2800" b="0" kern="0" dirty="0"/>
              <a:t>其它实体的定义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507413" cy="64087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//file3.cpp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#include "file1.h"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把文件</a:t>
            </a:r>
            <a:r>
              <a:rPr lang="en-US" altLang="zh-CN" sz="2400" dirty="0" smtClean="0"/>
              <a:t>file1.h</a:t>
            </a:r>
            <a:r>
              <a:rPr lang="zh-CN" altLang="en-US" sz="2400" dirty="0" smtClean="0"/>
              <a:t>中的内容插入到这里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#include "file2.h"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把文件</a:t>
            </a:r>
            <a:r>
              <a:rPr lang="en-US" altLang="zh-CN" sz="2400" dirty="0" smtClean="0"/>
              <a:t>file2.h</a:t>
            </a:r>
            <a:r>
              <a:rPr lang="zh-CN" altLang="en-US" sz="2400" dirty="0" smtClean="0"/>
              <a:t>中的内容插入到这里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  //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的定义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{	double r; </a:t>
            </a:r>
            <a:endParaRPr lang="zh-CN" alt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	r = </a:t>
            </a:r>
            <a:r>
              <a:rPr lang="en-US" altLang="zh-CN" sz="2800" dirty="0" smtClean="0">
                <a:solidFill>
                  <a:srgbClr val="FFC000"/>
                </a:solidFill>
              </a:rPr>
              <a:t>x</a:t>
            </a:r>
            <a:r>
              <a:rPr lang="en-US" altLang="zh-CN" sz="2800" dirty="0" smtClean="0"/>
              <a:t>*</a:t>
            </a:r>
            <a:r>
              <a:rPr lang="en-US" altLang="zh-CN" sz="2800" dirty="0" smtClean="0">
                <a:solidFill>
                  <a:srgbClr val="FFC000"/>
                </a:solidFill>
              </a:rPr>
              <a:t>f</a:t>
            </a:r>
            <a:r>
              <a:rPr lang="en-US" altLang="zh-CN" sz="2800" dirty="0" smtClean="0"/>
              <a:t>();  //x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file1.cpp</a:t>
            </a:r>
            <a:r>
              <a:rPr lang="zh-CN" altLang="en-US" sz="2800" dirty="0" smtClean="0"/>
              <a:t>中定义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FFC000"/>
                </a:solidFill>
              </a:rPr>
              <a:t>g</a:t>
            </a:r>
            <a:r>
              <a:rPr lang="en-US" altLang="zh-CN" sz="2800" dirty="0" smtClean="0"/>
              <a:t>();  //g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file2.cpp</a:t>
            </a:r>
            <a:r>
              <a:rPr lang="zh-CN" altLang="en-US" sz="2800" dirty="0" smtClean="0"/>
              <a:t>中定义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一个语言本身所提供的功能是</a:t>
            </a:r>
            <a:r>
              <a:rPr lang="zh-CN" altLang="en-US" dirty="0" smtClean="0"/>
              <a:t>有限的，因为： </a:t>
            </a:r>
            <a:endParaRPr lang="zh-CN" altLang="en-US" dirty="0"/>
          </a:p>
          <a:p>
            <a:pPr lvl="1"/>
            <a:r>
              <a:rPr lang="zh-CN" altLang="en-US" dirty="0"/>
              <a:t>语言的设计者不可能预见程序设计所需要的所有功能。 </a:t>
            </a:r>
          </a:p>
          <a:p>
            <a:pPr lvl="1"/>
            <a:r>
              <a:rPr lang="zh-CN" altLang="en-US" dirty="0"/>
              <a:t>语言本身提供太多的功能也会给语言的学习和实现（编译程序的设计）增加负担 。</a:t>
            </a:r>
          </a:p>
          <a:p>
            <a:pPr lvl="1"/>
            <a:r>
              <a:rPr lang="zh-CN" altLang="en-US" dirty="0" smtClean="0"/>
              <a:t>功能都由语言来提供，会给</a:t>
            </a:r>
            <a:r>
              <a:rPr lang="zh-CN" altLang="en-US" dirty="0"/>
              <a:t>语言的扩充带来麻烦（重写编译程序）。 </a:t>
            </a:r>
          </a:p>
        </p:txBody>
      </p:sp>
    </p:spTree>
    <p:extLst>
      <p:ext uri="{BB962C8B-B14F-4D97-AF65-F5344CB8AC3E}">
        <p14:creationId xmlns:p14="http://schemas.microsoft.com/office/powerpoint/2010/main" val="14743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语言的每个实现往往会提供一个</a:t>
            </a:r>
            <a:r>
              <a:rPr lang="zh-CN" altLang="en-US" dirty="0">
                <a:solidFill>
                  <a:srgbClr val="FFC000"/>
                </a:solidFill>
              </a:rPr>
              <a:t>标准库</a:t>
            </a:r>
            <a:r>
              <a:rPr lang="zh-CN" altLang="en-US" dirty="0"/>
              <a:t>，其中定义了一些语言本身没有提供的功能：</a:t>
            </a:r>
          </a:p>
          <a:p>
            <a:pPr lvl="1"/>
            <a:r>
              <a:rPr lang="zh-CN" altLang="en-US" dirty="0"/>
              <a:t>常用的数学函数</a:t>
            </a:r>
          </a:p>
          <a:p>
            <a:pPr lvl="1"/>
            <a:r>
              <a:rPr lang="zh-CN" altLang="en-US" dirty="0"/>
              <a:t>字符串处理函数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  <a:p>
            <a:pPr lvl="1"/>
            <a:r>
              <a:rPr lang="en-US" altLang="zh-CN" dirty="0" smtClean="0"/>
              <a:t>......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标准库中，根据功能对定义的程序实体进行了分类，把每一类程序实体的声明分别放在一个头文件中。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保留了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语言的库函数，但做了以下的改动：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的相应头文件进行了重新</a:t>
            </a:r>
            <a:r>
              <a:rPr lang="zh-CN" altLang="en-US" dirty="0"/>
              <a:t>命名：*</a:t>
            </a:r>
            <a:r>
              <a:rPr lang="en-US" altLang="zh-CN" dirty="0"/>
              <a:t>.h -&gt; c*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库中的程序实体重新</a:t>
            </a:r>
            <a:r>
              <a:rPr lang="zh-CN" altLang="en-US" dirty="0"/>
              <a:t>定义在名空间</a:t>
            </a:r>
            <a:r>
              <a:rPr lang="en-US" altLang="zh-CN" dirty="0" err="1"/>
              <a:t>std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使用标准库中的功能时，</a:t>
            </a:r>
            <a:r>
              <a:rPr lang="zh-CN" altLang="en-US" dirty="0"/>
              <a:t>需要</a:t>
            </a:r>
            <a:r>
              <a:rPr lang="zh-CN" altLang="en-US" dirty="0" smtClean="0"/>
              <a:t>在程序中包含（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）相应功能的头文件对这些功能进行声明。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pPr marL="457200" lvl="1" indent="0" eaLnBrk="1" hangingPunct="1">
              <a:lnSpc>
                <a:spcPct val="110000"/>
              </a:lnSpc>
              <a:buNone/>
              <a:defRPr/>
            </a:pPr>
            <a:r>
              <a:rPr lang="zh-CN" altLang="en-US" dirty="0" smtClean="0"/>
              <a:t>或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/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748712" cy="61928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/>
              <a:t>下面是在标准库的</a:t>
            </a:r>
            <a:r>
              <a:rPr lang="zh-CN" altLang="en-US" sz="2400" dirty="0" smtClean="0"/>
              <a:t>头文件</a:t>
            </a:r>
            <a:r>
              <a:rPr lang="en-US" altLang="zh-CN" sz="2400" dirty="0" err="1" smtClean="0"/>
              <a:t>cmath</a:t>
            </a:r>
            <a:r>
              <a:rPr lang="zh-CN" altLang="en-US" sz="2400" dirty="0" smtClean="0"/>
              <a:t>（或</a:t>
            </a:r>
            <a:r>
              <a:rPr lang="en-US" altLang="zh-CN" sz="2400" dirty="0" err="1" smtClean="0"/>
              <a:t>math.h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中声明的</a:t>
            </a:r>
            <a:r>
              <a:rPr lang="zh-CN" altLang="en-US" sz="2400" dirty="0" smtClean="0"/>
              <a:t>一些</a:t>
            </a:r>
            <a:r>
              <a:rPr lang="zh-CN" altLang="en-US" sz="2400" dirty="0"/>
              <a:t>数学函数</a:t>
            </a:r>
            <a:r>
              <a:rPr lang="zh-CN" altLang="en-US" sz="2400" dirty="0" smtClean="0"/>
              <a:t>：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fabs</a:t>
            </a:r>
            <a:r>
              <a:rPr lang="en-US" altLang="zh-CN" sz="1800" dirty="0" smtClean="0"/>
              <a:t>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//double</a:t>
            </a:r>
            <a:r>
              <a:rPr lang="zh-CN" altLang="en-US" sz="1800" dirty="0" smtClean="0"/>
              <a:t>型的绝对值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sin(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正弦函数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cos</a:t>
            </a:r>
            <a:r>
              <a:rPr lang="en-US" altLang="zh-CN" sz="1800" dirty="0" smtClean="0"/>
              <a:t>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余弦函数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tan(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正切函数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asin</a:t>
            </a:r>
            <a:r>
              <a:rPr lang="en-US" altLang="zh-CN" sz="1800" dirty="0" smtClean="0"/>
              <a:t>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反正弦函数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acos</a:t>
            </a:r>
            <a:r>
              <a:rPr lang="en-US" altLang="zh-CN" sz="1800" dirty="0" smtClean="0"/>
              <a:t>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反余弦函数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atan</a:t>
            </a:r>
            <a:r>
              <a:rPr lang="en-US" altLang="zh-CN" sz="1800" dirty="0" smtClean="0"/>
              <a:t>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反正切函数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ceil(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不小于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的最小整数（返回值为以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1800" dirty="0" smtClean="0"/>
              <a:t>					 </a:t>
            </a:r>
            <a:r>
              <a:rPr lang="en-US" altLang="zh-CN" sz="1800" dirty="0" smtClean="0"/>
              <a:t>/ / double</a:t>
            </a:r>
            <a:r>
              <a:rPr lang="zh-CN" altLang="en-US" sz="1800" dirty="0" smtClean="0"/>
              <a:t>表示的整型数）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floor(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不大于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的最大整数（返回值为以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1800" dirty="0" smtClean="0"/>
              <a:t>					   </a:t>
            </a:r>
            <a:r>
              <a:rPr lang="en-US" altLang="zh-CN" sz="1800" dirty="0" smtClean="0"/>
              <a:t>// double</a:t>
            </a:r>
            <a:r>
              <a:rPr lang="zh-CN" altLang="en-US" sz="1800" dirty="0" smtClean="0"/>
              <a:t>表示的整型数）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log(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自然对数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log10(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为底的对数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sqrt</a:t>
            </a:r>
            <a:r>
              <a:rPr lang="en-US" altLang="zh-CN" sz="1800" dirty="0" smtClean="0"/>
              <a:t>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);  //</a:t>
            </a:r>
            <a:r>
              <a:rPr lang="zh-CN" altLang="en-US" sz="1800" dirty="0" smtClean="0"/>
              <a:t>平方根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pow</a:t>
            </a:r>
            <a:r>
              <a:rPr lang="en-US" altLang="zh-CN" sz="1800" dirty="0" smtClean="0"/>
              <a:t>( double 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, double </a:t>
            </a:r>
            <a:r>
              <a:rPr lang="en-US" altLang="zh-CN" sz="1800" i="1" dirty="0" smtClean="0"/>
              <a:t>y</a:t>
            </a:r>
            <a:r>
              <a:rPr lang="en-US" altLang="zh-CN" sz="1800" dirty="0" smtClean="0"/>
              <a:t> );  //x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次幂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9575"/>
            <a:ext cx="8496300" cy="58277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/>
              <a:t>下面是在标准库的头文件</a:t>
            </a:r>
            <a:r>
              <a:rPr lang="en-US" altLang="zh-CN" sz="2800" dirty="0" err="1" smtClean="0"/>
              <a:t>cstdlib</a:t>
            </a:r>
            <a:r>
              <a:rPr lang="zh-CN" altLang="en-US" sz="2800" dirty="0" smtClean="0"/>
              <a:t>（或</a:t>
            </a:r>
            <a:r>
              <a:rPr lang="en-US" altLang="zh-CN" sz="2800" dirty="0" err="1" smtClean="0"/>
              <a:t>stdlib.h</a:t>
            </a:r>
            <a:r>
              <a:rPr lang="zh-CN" altLang="en-US" sz="2800" dirty="0" smtClean="0"/>
              <a:t>）中声明的一些函数：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abs(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 );  //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型的绝对值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long labs( long n );  //long 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型的绝对值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rand( ); //</a:t>
            </a:r>
            <a:r>
              <a:rPr lang="zh-CN" altLang="en-US" sz="2400" dirty="0" smtClean="0"/>
              <a:t>生成一个伪随机数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srand</a:t>
            </a:r>
            <a:r>
              <a:rPr lang="en-US" altLang="zh-CN" sz="2400" dirty="0" smtClean="0"/>
              <a:t>( unsigned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seed ); //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rand</a:t>
            </a:r>
            <a:r>
              <a:rPr lang="zh-CN" altLang="en-US" sz="2400" dirty="0" smtClean="0"/>
              <a:t>设置“种子”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void exit(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status ); //</a:t>
            </a:r>
            <a:r>
              <a:rPr lang="zh-CN" altLang="en-US" sz="2400" dirty="0" smtClean="0"/>
              <a:t>终止整个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程序</a:t>
            </a:r>
            <a:r>
              <a:rPr lang="zh-CN" altLang="en-US" sz="2400" dirty="0"/>
              <a:t>的执行，</a:t>
            </a:r>
            <a:endParaRPr lang="zh-CN" altLang="en-US" sz="2400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		     </a:t>
            </a:r>
            <a:r>
              <a:rPr lang="en-US" altLang="zh-CN" sz="2400" dirty="0" smtClean="0"/>
              <a:t>	//status</a:t>
            </a:r>
            <a:r>
              <a:rPr lang="zh-CN" altLang="en-US" sz="2400" dirty="0" smtClean="0"/>
              <a:t>用于指出终止的原因，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  		     </a:t>
            </a:r>
            <a:r>
              <a:rPr lang="en-US" altLang="zh-CN" sz="2400" dirty="0" smtClean="0"/>
              <a:t>	//</a:t>
            </a:r>
            <a:r>
              <a:rPr lang="zh-CN" altLang="en-US" sz="2400" dirty="0" smtClean="0"/>
              <a:t>一般来说，</a:t>
            </a:r>
            <a:r>
              <a:rPr lang="en-US" altLang="zh-CN" sz="2400" dirty="0" smtClean="0"/>
              <a:t>status</a:t>
            </a:r>
            <a:r>
              <a:rPr lang="zh-CN" altLang="en-US" sz="2400" dirty="0" smtClean="0"/>
              <a:t>取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表示程序正常终止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void abort( ); //</a:t>
            </a:r>
            <a:r>
              <a:rPr lang="zh-CN" altLang="en-US" sz="2400" dirty="0" smtClean="0"/>
              <a:t>终止整个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程序的执行，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	//</a:t>
            </a:r>
            <a:r>
              <a:rPr lang="zh-CN" altLang="en-US" sz="2400" dirty="0" smtClean="0"/>
              <a:t>它与</a:t>
            </a:r>
            <a:r>
              <a:rPr lang="en-US" altLang="zh-CN" sz="2400" dirty="0" smtClean="0"/>
              <a:t>exit</a:t>
            </a:r>
            <a:r>
              <a:rPr lang="zh-CN" altLang="en-US" sz="2400" dirty="0" smtClean="0"/>
              <a:t>的主要区别是：它不做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关闭文件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等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	//</a:t>
            </a:r>
            <a:r>
              <a:rPr lang="zh-CN" altLang="en-US" sz="2400" dirty="0" smtClean="0"/>
              <a:t>一些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善后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处理工作，这将会使得程序写到文件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	//</a:t>
            </a:r>
            <a:r>
              <a:rPr lang="zh-CN" altLang="en-US" sz="2400" dirty="0" smtClean="0"/>
              <a:t>中的一些数据丢失！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功能分解和复合的程序设计基于了一种抽象机制</a:t>
            </a:r>
            <a:r>
              <a:rPr lang="en-US" altLang="zh-CN" dirty="0" smtClean="0"/>
              <a:t>--</a:t>
            </a:r>
            <a:r>
              <a:rPr lang="zh-CN" altLang="en-US" dirty="0">
                <a:solidFill>
                  <a:schemeClr val="folHlink"/>
                </a:solidFill>
              </a:rPr>
              <a:t>过程</a:t>
            </a:r>
            <a:r>
              <a:rPr lang="zh-CN" altLang="en-US" dirty="0" smtClean="0">
                <a:solidFill>
                  <a:schemeClr val="folHlink"/>
                </a:solidFill>
              </a:rPr>
              <a:t>抽象</a:t>
            </a:r>
            <a:r>
              <a:rPr lang="zh-CN" altLang="en-US" dirty="0" smtClean="0"/>
              <a:t>（</a:t>
            </a:r>
            <a:r>
              <a:rPr lang="zh-CN" altLang="en-US" dirty="0">
                <a:solidFill>
                  <a:schemeClr val="folHlink"/>
                </a:solidFill>
              </a:rPr>
              <a:t>功能抽象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子</a:t>
            </a:r>
            <a:r>
              <a:rPr lang="zh-CN" altLang="en-US" dirty="0" smtClean="0"/>
              <a:t>功能</a:t>
            </a:r>
            <a:r>
              <a:rPr lang="zh-CN" altLang="en-US" dirty="0"/>
              <a:t>的使用者只需要知道相应功能是什么（</a:t>
            </a:r>
            <a:r>
              <a:rPr lang="en-US" altLang="zh-CN" dirty="0"/>
              <a:t>what to do</a:t>
            </a:r>
            <a:r>
              <a:rPr lang="zh-CN" altLang="en-US" dirty="0"/>
              <a:t>），而不必知道它是如何做的（</a:t>
            </a:r>
            <a:r>
              <a:rPr lang="en-US" altLang="zh-CN" dirty="0"/>
              <a:t>how to do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一个功能的设计者把注意力放在本功能的实现上，不被它用到的子功能的实现细节所干扰。</a:t>
            </a:r>
            <a:endParaRPr lang="zh-CN" altLang="en-US" dirty="0"/>
          </a:p>
          <a:p>
            <a:r>
              <a:rPr lang="zh-CN" altLang="en-US" dirty="0"/>
              <a:t>基于功能分解与复合以及过程抽象的程序设计范式称为</a:t>
            </a:r>
            <a:r>
              <a:rPr lang="zh-CN" altLang="en-US" dirty="0">
                <a:solidFill>
                  <a:srgbClr val="FFC000"/>
                </a:solidFill>
              </a:rPr>
              <a:t>过程式程序设计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63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648"/>
            <a:ext cx="8497192" cy="648146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/>
              <a:t>下面是在标准库的头文件</a:t>
            </a:r>
            <a:r>
              <a:rPr lang="en-US" altLang="zh-CN" sz="2800" dirty="0" err="1" smtClean="0"/>
              <a:t>cctype</a:t>
            </a:r>
            <a:r>
              <a:rPr lang="zh-CN" altLang="en-US" sz="2800" dirty="0" smtClean="0"/>
              <a:t>（或</a:t>
            </a:r>
            <a:r>
              <a:rPr lang="en-US" altLang="zh-CN" sz="2800" dirty="0" err="1" smtClean="0"/>
              <a:t>ctype.h</a:t>
            </a:r>
            <a:r>
              <a:rPr lang="zh-CN" altLang="en-US" sz="2800" dirty="0" smtClean="0"/>
              <a:t>）中声明的一些函数：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isdigit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); 	//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是否为数字，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	//</a:t>
            </a:r>
            <a:r>
              <a:rPr lang="zh-CN" altLang="en-US" sz="2400" dirty="0" smtClean="0"/>
              <a:t>返回非零：是；返回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：不是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isalpha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); 	//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是否为字母，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	//</a:t>
            </a:r>
            <a:r>
              <a:rPr lang="zh-CN" altLang="en-US" sz="2400" dirty="0" smtClean="0"/>
              <a:t>返回非零：是；返回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：不是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isalnum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); 	//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是否为字母或数字，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返回非零：是；返回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：不是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isupper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); 	//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是否为大写字母，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				//</a:t>
            </a:r>
            <a:r>
              <a:rPr lang="zh-CN" altLang="en-US" sz="2400" dirty="0" smtClean="0"/>
              <a:t>返回非零：是；返回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：不是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islower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); 	//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是否为小写字母，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smtClean="0"/>
              <a:t>				//</a:t>
            </a:r>
            <a:r>
              <a:rPr lang="zh-CN" altLang="en-US" sz="2400" dirty="0" smtClean="0"/>
              <a:t>返回非零：是；返回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：不是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tolower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); //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是大写字母，则返回相应的小写字母，</a:t>
            </a:r>
            <a:r>
              <a:rPr lang="en-US" altLang="zh-CN" sz="2400" dirty="0" smtClean="0"/>
              <a:t>			      //</a:t>
            </a:r>
            <a:r>
              <a:rPr lang="zh-CN" altLang="en-US" sz="2400" dirty="0" smtClean="0"/>
              <a:t>否则返回</a:t>
            </a:r>
            <a:r>
              <a:rPr lang="en-US" altLang="zh-CN" sz="2400" dirty="0" smtClean="0"/>
              <a:t>c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toupper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 ); //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是小写字母，则返回相应的大写字母，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      //</a:t>
            </a:r>
            <a:r>
              <a:rPr lang="zh-CN" altLang="en-US" sz="2400" dirty="0" smtClean="0"/>
              <a:t>否则返回</a:t>
            </a:r>
            <a:r>
              <a:rPr lang="en-US" altLang="zh-CN" sz="2400" dirty="0" smtClean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子程序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656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子程序</a:t>
            </a:r>
            <a:r>
              <a:rPr lang="zh-CN" altLang="en-US" dirty="0" smtClean="0"/>
              <a:t>是取了名的一段程序代码，在程序中通过名字来使用（</a:t>
            </a:r>
            <a:r>
              <a:rPr lang="zh-CN" altLang="en-US" dirty="0" smtClean="0">
                <a:solidFill>
                  <a:srgbClr val="FFC000"/>
                </a:solidFill>
              </a:rPr>
              <a:t>调用</a:t>
            </a:r>
            <a:r>
              <a:rPr lang="zh-CN" altLang="en-US" dirty="0" smtClean="0"/>
              <a:t>）它们。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个子程序完成一个子功能。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子程序的作用：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减少重复代码（节省劳动力）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实现过程抽象（应对复杂问题的求解）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封装和信息隐藏的作用（信息保护）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语言功能的扩充（标准子程序库）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对结构化程序设计的支持（单入口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单出口）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子程序之间的数据传递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子程序之间的数据传递：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子程序如何从调用者（也是一个子程序）那里</a:t>
            </a:r>
            <a:r>
              <a:rPr lang="zh-CN" altLang="en-US" sz="2400" dirty="0"/>
              <a:t>获得所需要的</a:t>
            </a:r>
            <a:r>
              <a:rPr lang="zh-CN" altLang="en-US" sz="2400" dirty="0" smtClean="0"/>
              <a:t>数据？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子程序的计算结果如何返回给调用者？</a:t>
            </a:r>
          </a:p>
          <a:p>
            <a:pPr eaLnBrk="1" hangingPunct="1">
              <a:defRPr/>
            </a:pPr>
            <a:r>
              <a:rPr lang="zh-CN" altLang="en-US" sz="2800" dirty="0" smtClean="0"/>
              <a:t>子程序之间的</a:t>
            </a:r>
            <a:r>
              <a:rPr lang="zh-CN" altLang="en-US" sz="2800" dirty="0"/>
              <a:t>数据传递一般通过参数和返回值机制来</a:t>
            </a:r>
            <a:r>
              <a:rPr lang="zh-CN" altLang="en-US" sz="2800" dirty="0" smtClean="0"/>
              <a:t>实现：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参数机制：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folHlink"/>
                </a:solidFill>
              </a:rPr>
              <a:t>形式参数</a:t>
            </a:r>
            <a:r>
              <a:rPr lang="zh-CN" altLang="en-US" sz="2000" dirty="0" smtClean="0"/>
              <a:t>（形参）：用于子程序接收数据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folHlink"/>
                </a:solidFill>
              </a:rPr>
              <a:t>实在参数</a:t>
            </a:r>
            <a:r>
              <a:rPr lang="zh-CN" altLang="en-US" sz="2000" dirty="0" smtClean="0"/>
              <a:t>（实参）：</a:t>
            </a:r>
            <a:r>
              <a:rPr lang="zh-CN" altLang="en-US" sz="2000" dirty="0"/>
              <a:t>用于调用者提供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返回值机制：用于返回计算结果。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973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函数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69325" cy="518447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C++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函数</a:t>
            </a:r>
            <a:r>
              <a:rPr lang="zh-CN" altLang="en-US" sz="2800" dirty="0" smtClean="0"/>
              <a:t>是一种实现子程序的语言成分。</a:t>
            </a:r>
          </a:p>
          <a:p>
            <a:pPr marL="457200" lvl="1" indent="0" eaLnBrk="1" hangingPunct="1">
              <a:buNone/>
              <a:defRPr/>
            </a:pP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C000"/>
                </a:solidFill>
              </a:rPr>
              <a:t>factorial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) </a:t>
            </a:r>
            <a:r>
              <a:rPr lang="en-US" altLang="zh-CN" dirty="0" smtClean="0"/>
              <a:t>//</a:t>
            </a:r>
            <a:r>
              <a:rPr lang="zh-CN" altLang="en-US" sz="2600" dirty="0" smtClean="0">
                <a:solidFill>
                  <a:srgbClr val="FFC000"/>
                </a:solidFill>
              </a:rPr>
              <a:t>子程序</a:t>
            </a:r>
            <a:r>
              <a:rPr lang="zh-CN" altLang="en-US" sz="2600" dirty="0" smtClean="0"/>
              <a:t>（求</a:t>
            </a:r>
            <a:r>
              <a:rPr lang="en-US" altLang="zh-CN" sz="2600" dirty="0"/>
              <a:t>n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阶乘）</a:t>
            </a:r>
            <a:r>
              <a:rPr lang="zh-CN" altLang="en-US" sz="2600" dirty="0" smtClean="0">
                <a:solidFill>
                  <a:srgbClr val="FFC000"/>
                </a:solidFill>
              </a:rPr>
              <a:t>的定义</a:t>
            </a:r>
            <a:endParaRPr lang="zh-CN" altLang="en-US" sz="2600" dirty="0">
              <a:solidFill>
                <a:srgbClr val="FFC000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f=1;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++) f *=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/>
              <a:t> f</a:t>
            </a:r>
            <a:r>
              <a:rPr lang="en-US" altLang="zh-CN" dirty="0" smtClean="0"/>
              <a:t>; //</a:t>
            </a:r>
            <a:r>
              <a:rPr lang="zh-CN" altLang="en-US" dirty="0" smtClean="0">
                <a:solidFill>
                  <a:srgbClr val="FFC000"/>
                </a:solidFill>
              </a:rPr>
              <a:t>返回计算结果</a:t>
            </a:r>
            <a:endParaRPr lang="en-US" altLang="zh-CN" dirty="0">
              <a:solidFill>
                <a:srgbClr val="FFC000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......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smtClean="0">
                <a:solidFill>
                  <a:srgbClr val="FFC000"/>
                </a:solidFill>
              </a:rPr>
              <a:t>factorial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C000"/>
                </a:solidFill>
              </a:rPr>
              <a:t>4</a:t>
            </a:r>
            <a:r>
              <a:rPr lang="en-US" altLang="zh-CN" dirty="0" smtClean="0"/>
              <a:t>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  <a:endParaRPr lang="en-US" altLang="zh-CN" dirty="0"/>
          </a:p>
        </p:txBody>
      </p:sp>
      <p:sp>
        <p:nvSpPr>
          <p:cNvPr id="4" name="矩形标注 3"/>
          <p:cNvSpPr/>
          <p:nvPr/>
        </p:nvSpPr>
        <p:spPr bwMode="auto">
          <a:xfrm>
            <a:off x="179512" y="1340768"/>
            <a:ext cx="914400" cy="612648"/>
          </a:xfrm>
          <a:prstGeom prst="wedgeRect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90600" marR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347864" y="1988840"/>
            <a:ext cx="1296144" cy="504056"/>
          </a:xfrm>
          <a:prstGeom prst="wedgeRoundRect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形式参数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3923928" y="5013176"/>
            <a:ext cx="1296144" cy="504056"/>
          </a:xfrm>
          <a:prstGeom prst="wedgeRoundRectCallout">
            <a:avLst>
              <a:gd name="adj1" fmla="val -31583"/>
              <a:gd name="adj2" fmla="val 6941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实在参数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23850" y="1988840"/>
            <a:ext cx="1511846" cy="504056"/>
          </a:xfrm>
          <a:prstGeom prst="wedgeRoundRectCallout">
            <a:avLst>
              <a:gd name="adj1" fmla="val -1960"/>
              <a:gd name="adj2" fmla="val 6768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返回值类型</a:t>
            </a:r>
          </a:p>
        </p:txBody>
      </p:sp>
      <p:sp>
        <p:nvSpPr>
          <p:cNvPr id="10" name="圆角矩形标注 9"/>
          <p:cNvSpPr/>
          <p:nvPr/>
        </p:nvSpPr>
        <p:spPr bwMode="auto">
          <a:xfrm>
            <a:off x="1979712" y="1988840"/>
            <a:ext cx="1296144" cy="504056"/>
          </a:xfrm>
          <a:prstGeom prst="wedgeRoundRect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子程序名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2195736" y="5013176"/>
            <a:ext cx="1512168" cy="504056"/>
          </a:xfrm>
          <a:prstGeom prst="wedgeRoundRectCallout">
            <a:avLst>
              <a:gd name="adj1" fmla="val -101"/>
              <a:gd name="adj2" fmla="val 763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子程序调用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函数与</a:t>
            </a:r>
            <a:r>
              <a:rPr lang="zh-CN" altLang="en-US" dirty="0" smtClean="0"/>
              <a:t>数学函数的区别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2373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需要注意的是，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函数与数学上的函数是有区别的：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数学上的函数</a:t>
            </a:r>
            <a:r>
              <a:rPr lang="zh-CN" altLang="en-US" dirty="0" smtClean="0"/>
              <a:t>是两个集合</a:t>
            </a:r>
            <a:r>
              <a:rPr lang="zh-CN" altLang="en-US" dirty="0"/>
              <a:t>之间的一个</a:t>
            </a:r>
            <a:r>
              <a:rPr lang="zh-CN" altLang="en-US" dirty="0">
                <a:solidFill>
                  <a:srgbClr val="FFC000"/>
                </a:solidFill>
              </a:rPr>
              <a:t>映射</a:t>
            </a:r>
            <a:r>
              <a:rPr lang="zh-CN" altLang="en-US" dirty="0"/>
              <a:t>，每个函数都会有参数并且会得到一个结果，而</a:t>
            </a:r>
            <a:r>
              <a:rPr lang="en-US" altLang="zh-CN" dirty="0"/>
              <a:t>C++</a:t>
            </a:r>
            <a:r>
              <a:rPr lang="zh-CN" altLang="en-US" dirty="0"/>
              <a:t>中的函数可以没有参数，也可以没有返回结果。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数学上的函数是</a:t>
            </a:r>
            <a:r>
              <a:rPr lang="zh-CN" altLang="en-US" dirty="0">
                <a:solidFill>
                  <a:srgbClr val="FFC000"/>
                </a:solidFill>
              </a:rPr>
              <a:t>引用透明</a:t>
            </a:r>
            <a:r>
              <a:rPr lang="zh-CN" altLang="en-US" dirty="0"/>
              <a:t>的，即函数的计算结果仅依赖于输入的参数值，以相同的</a:t>
            </a:r>
            <a:r>
              <a:rPr lang="zh-CN" altLang="en-US" dirty="0" smtClean="0"/>
              <a:t>参数值调用</a:t>
            </a:r>
            <a:r>
              <a:rPr lang="zh-CN" altLang="en-US" dirty="0"/>
              <a:t>同一个函数总得到相同</a:t>
            </a:r>
            <a:r>
              <a:rPr lang="zh-CN" altLang="en-US" dirty="0" smtClean="0"/>
              <a:t>的计算结果</a:t>
            </a:r>
            <a:r>
              <a:rPr lang="zh-CN" altLang="en-US" dirty="0"/>
              <a:t>，而有些</a:t>
            </a:r>
            <a:r>
              <a:rPr lang="en-US" altLang="zh-CN" dirty="0"/>
              <a:t>C++</a:t>
            </a:r>
            <a:r>
              <a:rPr lang="zh-CN" altLang="en-US" dirty="0"/>
              <a:t>函数可能出现用同样的参数值去调用它们会得到不同</a:t>
            </a:r>
            <a:r>
              <a:rPr lang="zh-CN" altLang="en-US" dirty="0" smtClean="0"/>
              <a:t>的计算结果！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数学上的函数是没有</a:t>
            </a:r>
            <a:r>
              <a:rPr lang="zh-CN" altLang="en-US" dirty="0">
                <a:solidFill>
                  <a:srgbClr val="FFC000"/>
                </a:solidFill>
              </a:rPr>
              <a:t>副作用</a:t>
            </a:r>
            <a:r>
              <a:rPr lang="zh-CN" altLang="en-US" dirty="0"/>
              <a:t>的，即函数不会</a:t>
            </a:r>
            <a:r>
              <a:rPr lang="zh-CN" altLang="en-US" dirty="0" smtClean="0"/>
              <a:t>改变它的环境（调用</a:t>
            </a:r>
            <a:r>
              <a:rPr lang="zh-CN" altLang="en-US" dirty="0"/>
              <a:t>者</a:t>
            </a:r>
            <a:r>
              <a:rPr lang="zh-CN" altLang="en-US" dirty="0" smtClean="0"/>
              <a:t>的数据），</a:t>
            </a:r>
            <a:r>
              <a:rPr lang="zh-CN" altLang="en-US" dirty="0"/>
              <a:t>而有些</a:t>
            </a:r>
            <a:r>
              <a:rPr lang="en-US" altLang="zh-CN" dirty="0"/>
              <a:t>C++</a:t>
            </a:r>
            <a:r>
              <a:rPr lang="zh-CN" altLang="en-US" dirty="0"/>
              <a:t>函数可能会改变调用者的数据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本</a:t>
            </a:r>
            <a:r>
              <a:rPr lang="zh-CN" altLang="en-US" dirty="0" smtClean="0"/>
              <a:t>课程说的函数一般是指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5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21930</TotalTime>
  <Words>4814</Words>
  <Application>Microsoft Office PowerPoint</Application>
  <PresentationFormat>全屏显示(4:3)</PresentationFormat>
  <Paragraphs>489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宋体</vt:lpstr>
      <vt:lpstr>Arial</vt:lpstr>
      <vt:lpstr>Courier New</vt:lpstr>
      <vt:lpstr>Times New Roman</vt:lpstr>
      <vt:lpstr>Verdana</vt:lpstr>
      <vt:lpstr>Wingdings</vt:lpstr>
      <vt:lpstr>Globe</vt:lpstr>
      <vt:lpstr>五、过程（功能）抽象 －－子程序</vt:lpstr>
      <vt:lpstr>主要内容</vt:lpstr>
      <vt:lpstr>基于功能分解与复合的程序设计 </vt:lpstr>
      <vt:lpstr>PowerPoint 演示文稿</vt:lpstr>
      <vt:lpstr>过程抽象</vt:lpstr>
      <vt:lpstr>子程序</vt:lpstr>
      <vt:lpstr>子程序之间的数据传递</vt:lpstr>
      <vt:lpstr>C++函数</vt:lpstr>
      <vt:lpstr>C++函数与数学函数的区别</vt:lpstr>
      <vt:lpstr>函数的定义</vt:lpstr>
      <vt:lpstr>PowerPoint 演示文稿</vt:lpstr>
      <vt:lpstr>函数定义的例子</vt:lpstr>
      <vt:lpstr>函数main</vt:lpstr>
      <vt:lpstr>函数的调用 </vt:lpstr>
      <vt:lpstr>函数调用的例子</vt:lpstr>
      <vt:lpstr>PowerPoint 演示文稿</vt:lpstr>
      <vt:lpstr>PowerPoint 演示文稿</vt:lpstr>
      <vt:lpstr>函数调用的执行过程</vt:lpstr>
      <vt:lpstr>函数声明</vt:lpstr>
      <vt:lpstr>PowerPoint 演示文稿</vt:lpstr>
      <vt:lpstr>例：用函数实现求小于n的所有素数 （每输出6个素数换一行）</vt:lpstr>
      <vt:lpstr>PowerPoint 演示文稿</vt:lpstr>
      <vt:lpstr>PowerPoint 演示文稿</vt:lpstr>
      <vt:lpstr>函数的参数传递 </vt:lpstr>
      <vt:lpstr>值传递</vt:lpstr>
      <vt:lpstr>值参数传递的例子</vt:lpstr>
      <vt:lpstr>PowerPoint 演示文稿</vt:lpstr>
      <vt:lpstr>局部变量和全局变量</vt:lpstr>
      <vt:lpstr>PowerPoint 演示文稿</vt:lpstr>
      <vt:lpstr>局部变量--封装与信息隐藏</vt:lpstr>
      <vt:lpstr>PowerPoint 演示文稿</vt:lpstr>
      <vt:lpstr>全局变量--信息共享</vt:lpstr>
      <vt:lpstr>PowerPoint 演示文稿</vt:lpstr>
      <vt:lpstr>全局变量的声明 </vt:lpstr>
      <vt:lpstr>PowerPoint 演示文稿</vt:lpstr>
      <vt:lpstr>全局变量定义与声明的区别</vt:lpstr>
      <vt:lpstr>函数的副作用</vt:lpstr>
      <vt:lpstr>PowerPoint 演示文稿</vt:lpstr>
      <vt:lpstr>C++程序的多模块结构 </vt:lpstr>
      <vt:lpstr>C++模块的构成</vt:lpstr>
      <vt:lpstr>文件包含命令#include</vt:lpstr>
      <vt:lpstr>PowerPoint 演示文稿</vt:lpstr>
      <vt:lpstr>PowerPoint 演示文稿</vt:lpstr>
      <vt:lpstr>C++标准库函数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过程抽象——函数</dc:title>
  <dc:creator>Chen Jiajun</dc:creator>
  <cp:lastModifiedBy>Chen Jiajun</cp:lastModifiedBy>
  <cp:revision>503</cp:revision>
  <dcterms:created xsi:type="dcterms:W3CDTF">2004-12-03T07:35:09Z</dcterms:created>
  <dcterms:modified xsi:type="dcterms:W3CDTF">2022-11-05T07:53:00Z</dcterms:modified>
</cp:coreProperties>
</file>