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430" r:id="rId4"/>
    <p:sldId id="569" r:id="rId5"/>
    <p:sldId id="431" r:id="rId6"/>
    <p:sldId id="432" r:id="rId7"/>
    <p:sldId id="553" r:id="rId8"/>
    <p:sldId id="574" r:id="rId9"/>
    <p:sldId id="571" r:id="rId10"/>
    <p:sldId id="434" r:id="rId11"/>
    <p:sldId id="57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429" r:id="rId26"/>
    <p:sldId id="336" r:id="rId27"/>
    <p:sldId id="278" r:id="rId28"/>
    <p:sldId id="372" r:id="rId29"/>
    <p:sldId id="307" r:id="rId30"/>
    <p:sldId id="279" r:id="rId31"/>
    <p:sldId id="308" r:id="rId32"/>
    <p:sldId id="459" r:id="rId33"/>
    <p:sldId id="572" r:id="rId34"/>
    <p:sldId id="281" r:id="rId35"/>
    <p:sldId id="309" r:id="rId36"/>
    <p:sldId id="383" r:id="rId37"/>
    <p:sldId id="554" r:id="rId38"/>
    <p:sldId id="280" r:id="rId39"/>
    <p:sldId id="311" r:id="rId40"/>
    <p:sldId id="551" r:id="rId41"/>
    <p:sldId id="503" r:id="rId42"/>
    <p:sldId id="504" r:id="rId43"/>
    <p:sldId id="282" r:id="rId44"/>
    <p:sldId id="550" r:id="rId45"/>
    <p:sldId id="303" r:id="rId46"/>
    <p:sldId id="555" r:id="rId47"/>
    <p:sldId id="353" r:id="rId48"/>
    <p:sldId id="354" r:id="rId49"/>
    <p:sldId id="355" r:id="rId50"/>
    <p:sldId id="356" r:id="rId51"/>
    <p:sldId id="367" r:id="rId52"/>
    <p:sldId id="573" r:id="rId53"/>
    <p:sldId id="368" r:id="rId54"/>
    <p:sldId id="345" r:id="rId55"/>
    <p:sldId id="552" r:id="rId56"/>
    <p:sldId id="346" r:id="rId57"/>
    <p:sldId id="570" r:id="rId58"/>
    <p:sldId id="347" r:id="rId59"/>
    <p:sldId id="348" r:id="rId60"/>
    <p:sldId id="349" r:id="rId61"/>
    <p:sldId id="350" r:id="rId62"/>
    <p:sldId id="373" r:id="rId63"/>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FF66FF"/>
    <a:srgbClr val="FF33CC"/>
    <a:srgbClr val="5C3D1E"/>
    <a:srgbClr val="996633"/>
    <a:srgbClr val="483018"/>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99158" autoAdjust="0"/>
  </p:normalViewPr>
  <p:slideViewPr>
    <p:cSldViewPr>
      <p:cViewPr varScale="1">
        <p:scale>
          <a:sx n="88" d="100"/>
          <a:sy n="88" d="100"/>
        </p:scale>
        <p:origin x="5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9700">
              <a:srgbClr val="002C58"/>
            </a:gs>
            <a:gs pos="10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dirty="0" smtClean="0"/>
              <a:t>七、过程（功能）抽象</a:t>
            </a:r>
            <a:br>
              <a:rPr lang="zh-CN" altLang="en-US" sz="4800" dirty="0" smtClean="0"/>
            </a:br>
            <a:r>
              <a:rPr lang="zh-CN" altLang="en-US" sz="4800" dirty="0" smtClean="0"/>
              <a:t>－－子程序</a:t>
            </a:r>
          </a:p>
        </p:txBody>
      </p:sp>
      <p:sp>
        <p:nvSpPr>
          <p:cNvPr id="3075" name="Rectangle 3"/>
          <p:cNvSpPr>
            <a:spLocks noGrp="1" noChangeArrowheads="1"/>
          </p:cNvSpPr>
          <p:nvPr>
            <p:ph type="subTitle" idx="1"/>
          </p:nvPr>
        </p:nvSpPr>
        <p:spPr/>
        <p:txBody>
          <a:bodyPr/>
          <a:lstStyle/>
          <a:p>
            <a:pPr eaLnBrk="1" hangingPunct="1">
              <a:defRPr/>
            </a:pPr>
            <a:r>
              <a:rPr lang="zh-CN" altLang="en-US" dirty="0" smtClean="0"/>
              <a:t>（深入话题）</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程序实体在内存中的安排</a:t>
            </a:r>
          </a:p>
        </p:txBody>
      </p:sp>
      <p:sp>
        <p:nvSpPr>
          <p:cNvPr id="358403" name="Rectangle 3"/>
          <p:cNvSpPr>
            <a:spLocks noGrp="1" noChangeArrowheads="1"/>
          </p:cNvSpPr>
          <p:nvPr>
            <p:ph type="body" idx="1"/>
          </p:nvPr>
        </p:nvSpPr>
        <p:spPr>
          <a:xfrm>
            <a:off x="250825" y="1485331"/>
            <a:ext cx="8291513" cy="5112021"/>
          </a:xfrm>
        </p:spPr>
        <p:txBody>
          <a:bodyPr>
            <a:normAutofit/>
          </a:bodyPr>
          <a:lstStyle/>
          <a:p>
            <a:pPr eaLnBrk="1" hangingPunct="1">
              <a:defRPr/>
            </a:pPr>
            <a:r>
              <a:rPr lang="zh-CN" altLang="en-US" sz="2800" dirty="0" smtClean="0"/>
              <a:t>程序运行时，程序中的实体将存储在四个区域中：</a:t>
            </a:r>
            <a:endParaRPr lang="en-US" altLang="zh-CN" sz="2800" dirty="0" smtClean="0"/>
          </a:p>
          <a:p>
            <a:pPr lvl="1" eaLnBrk="1" hangingPunct="1">
              <a:defRPr/>
            </a:pPr>
            <a:r>
              <a:rPr lang="zh-CN" altLang="en-US" sz="2400" dirty="0" smtClean="0">
                <a:solidFill>
                  <a:schemeClr val="folHlink"/>
                </a:solidFill>
              </a:rPr>
              <a:t>静态数据区：</a:t>
            </a:r>
            <a:r>
              <a:rPr lang="zh-CN" altLang="en-US" sz="2400" dirty="0" smtClean="0"/>
              <a:t>用于全局变量、</a:t>
            </a:r>
            <a:r>
              <a:rPr lang="en-US" altLang="zh-CN" sz="2400" dirty="0" smtClean="0"/>
              <a:t>static</a:t>
            </a:r>
            <a:r>
              <a:rPr lang="zh-CN" altLang="en-US" sz="2400" dirty="0" smtClean="0"/>
              <a:t>存储类的局部变量以及常量的内存分配 。如果</a:t>
            </a:r>
            <a:r>
              <a:rPr lang="zh-CN" altLang="en-US" sz="2400" dirty="0"/>
              <a:t>没有显式初始化，系统将把它们初始化成</a:t>
            </a:r>
            <a:r>
              <a:rPr lang="en-US" altLang="zh-CN" sz="2400" dirty="0"/>
              <a:t>0</a:t>
            </a:r>
            <a:r>
              <a:rPr lang="zh-CN" altLang="en-US" sz="2400" dirty="0"/>
              <a:t>。 </a:t>
            </a:r>
            <a:endParaRPr lang="zh-CN" altLang="en-US" sz="2400" dirty="0" smtClean="0"/>
          </a:p>
          <a:p>
            <a:pPr lvl="1" eaLnBrk="1" hangingPunct="1">
              <a:defRPr/>
            </a:pPr>
            <a:r>
              <a:rPr lang="zh-CN" altLang="en-US" sz="2400" dirty="0" smtClean="0">
                <a:solidFill>
                  <a:schemeClr val="folHlink"/>
                </a:solidFill>
              </a:rPr>
              <a:t>代码区：</a:t>
            </a:r>
            <a:r>
              <a:rPr lang="zh-CN" altLang="en-US" sz="2400" dirty="0" smtClean="0"/>
              <a:t>用于存放程序的指令，对</a:t>
            </a:r>
            <a:r>
              <a:rPr lang="en-US" altLang="zh-CN" sz="2400" dirty="0" smtClean="0"/>
              <a:t>C++</a:t>
            </a:r>
            <a:r>
              <a:rPr lang="zh-CN" altLang="en-US" sz="2400" dirty="0" smtClean="0"/>
              <a:t>程序而言，代码区存放的是所有函数代码。</a:t>
            </a:r>
          </a:p>
          <a:p>
            <a:pPr lvl="1" eaLnBrk="1" hangingPunct="1">
              <a:defRPr/>
            </a:pPr>
            <a:r>
              <a:rPr lang="zh-CN" altLang="en-US" sz="2400" dirty="0" smtClean="0">
                <a:solidFill>
                  <a:schemeClr val="folHlink"/>
                </a:solidFill>
              </a:rPr>
              <a:t>栈区：</a:t>
            </a:r>
            <a:r>
              <a:rPr lang="zh-CN" altLang="en-US" sz="2400" dirty="0" smtClean="0"/>
              <a:t>用于自动存储类的局部变量、函数的形式参数以及函数调用时有关信息（如：函数返回地址等）的内存分配。</a:t>
            </a:r>
          </a:p>
          <a:p>
            <a:pPr lvl="1" eaLnBrk="1" hangingPunct="1">
              <a:defRPr/>
            </a:pPr>
            <a:r>
              <a:rPr lang="zh-CN" altLang="en-US" sz="2400" dirty="0" smtClean="0">
                <a:solidFill>
                  <a:schemeClr val="folHlink"/>
                </a:solidFill>
              </a:rPr>
              <a:t>堆区：</a:t>
            </a:r>
            <a:r>
              <a:rPr lang="zh-CN" altLang="en-US" sz="2400" dirty="0" smtClean="0"/>
              <a:t>用于动态变量的内存分配。 </a:t>
            </a:r>
            <a:endParaRPr lang="en-US" altLang="zh-CN" sz="2400" dirty="0" smtClean="0"/>
          </a:p>
        </p:txBody>
      </p:sp>
      <p:grpSp>
        <p:nvGrpSpPr>
          <p:cNvPr id="62468" name="Group 4"/>
          <p:cNvGrpSpPr>
            <a:grpSpLocks/>
          </p:cNvGrpSpPr>
          <p:nvPr/>
        </p:nvGrpSpPr>
        <p:grpSpPr bwMode="auto">
          <a:xfrm>
            <a:off x="6911280" y="4941168"/>
            <a:ext cx="1981200" cy="1836738"/>
            <a:chOff x="2040" y="1207"/>
            <a:chExt cx="1248" cy="1157"/>
          </a:xfrm>
        </p:grpSpPr>
        <p:grpSp>
          <p:nvGrpSpPr>
            <p:cNvPr id="62469" name="Group 5"/>
            <p:cNvGrpSpPr>
              <a:grpSpLocks/>
            </p:cNvGrpSpPr>
            <p:nvPr/>
          </p:nvGrpSpPr>
          <p:grpSpPr bwMode="auto">
            <a:xfrm>
              <a:off x="2040" y="1207"/>
              <a:ext cx="1248" cy="1157"/>
              <a:chOff x="2754" y="9758"/>
              <a:chExt cx="1620" cy="1248"/>
            </a:xfrm>
          </p:grpSpPr>
          <p:sp>
            <p:nvSpPr>
              <p:cNvPr id="62473" name="Rectangle 6"/>
              <p:cNvSpPr>
                <a:spLocks noChangeArrowheads="1"/>
              </p:cNvSpPr>
              <p:nvPr/>
            </p:nvSpPr>
            <p:spPr bwMode="auto">
              <a:xfrm>
                <a:off x="2754" y="9758"/>
                <a:ext cx="16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a:t>
                </a:r>
                <a:r>
                  <a:rPr lang="zh-CN" altLang="en-US" sz="2000"/>
                  <a:t>静态数据区</a:t>
                </a:r>
              </a:p>
            </p:txBody>
          </p:sp>
          <p:sp>
            <p:nvSpPr>
              <p:cNvPr id="358407" name="Line 7"/>
              <p:cNvSpPr>
                <a:spLocks noChangeShapeType="1"/>
              </p:cNvSpPr>
              <p:nvPr/>
            </p:nvSpPr>
            <p:spPr bwMode="auto">
              <a:xfrm>
                <a:off x="2754" y="10383"/>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8" name="Line 8"/>
              <p:cNvSpPr>
                <a:spLocks noChangeShapeType="1"/>
              </p:cNvSpPr>
              <p:nvPr/>
            </p:nvSpPr>
            <p:spPr bwMode="auto">
              <a:xfrm>
                <a:off x="2754" y="10070"/>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9" name="Line 9"/>
              <p:cNvSpPr>
                <a:spLocks noChangeShapeType="1"/>
              </p:cNvSpPr>
              <p:nvPr/>
            </p:nvSpPr>
            <p:spPr bwMode="auto">
              <a:xfrm>
                <a:off x="2754" y="10694"/>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62470" name="Text Box 10"/>
            <p:cNvSpPr txBox="1">
              <a:spLocks noChangeArrowheads="1"/>
            </p:cNvSpPr>
            <p:nvPr/>
          </p:nvSpPr>
          <p:spPr bwMode="auto">
            <a:xfrm>
              <a:off x="2329" y="151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代码区</a:t>
              </a:r>
            </a:p>
          </p:txBody>
        </p:sp>
        <p:sp>
          <p:nvSpPr>
            <p:cNvPr id="62471" name="Text Box 11"/>
            <p:cNvSpPr txBox="1">
              <a:spLocks noChangeArrowheads="1"/>
            </p:cNvSpPr>
            <p:nvPr/>
          </p:nvSpPr>
          <p:spPr bwMode="auto">
            <a:xfrm>
              <a:off x="2399" y="183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dirty="0"/>
                <a:t>栈区</a:t>
              </a:r>
            </a:p>
          </p:txBody>
        </p:sp>
        <p:sp>
          <p:nvSpPr>
            <p:cNvPr id="62472" name="Text Box 12"/>
            <p:cNvSpPr txBox="1">
              <a:spLocks noChangeArrowheads="1"/>
            </p:cNvSpPr>
            <p:nvPr/>
          </p:nvSpPr>
          <p:spPr bwMode="auto">
            <a:xfrm>
              <a:off x="2399"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堆区</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zh-CN" altLang="en-US" sz="2800" dirty="0"/>
              <a:t>在上述区域中</a:t>
            </a:r>
            <a:r>
              <a:rPr lang="zh-CN" altLang="en-US" sz="2800" dirty="0" smtClean="0"/>
              <a:t>，静态数据区和代码区的大小是固定的，栈区和堆区的大小会随着程序的运行在不断变化。</a:t>
            </a:r>
            <a:endParaRPr lang="en-US" altLang="zh-CN" sz="2800" dirty="0" smtClean="0"/>
          </a:p>
          <a:p>
            <a:pPr eaLnBrk="1" hangingPunct="1">
              <a:defRPr/>
            </a:pPr>
            <a:r>
              <a:rPr lang="zh-CN" altLang="en-US" sz="2800" dirty="0"/>
              <a:t>栈区</a:t>
            </a:r>
            <a:r>
              <a:rPr lang="zh-CN" altLang="en-US" sz="2800" dirty="0" smtClean="0"/>
              <a:t>有着</a:t>
            </a:r>
            <a:r>
              <a:rPr lang="zh-CN" altLang="en-US" sz="2800" dirty="0"/>
              <a:t>重要的作用：</a:t>
            </a:r>
            <a:endParaRPr lang="en-US" altLang="zh-CN" sz="2800" dirty="0"/>
          </a:p>
          <a:p>
            <a:pPr lvl="1" eaLnBrk="1" hangingPunct="1">
              <a:defRPr/>
            </a:pPr>
            <a:r>
              <a:rPr lang="zh-CN" altLang="en-US" sz="2400" dirty="0">
                <a:solidFill>
                  <a:srgbClr val="FFC000"/>
                </a:solidFill>
              </a:rPr>
              <a:t>栈空间被各个函数共享，从而</a:t>
            </a:r>
            <a:r>
              <a:rPr lang="zh-CN" altLang="en-US" sz="2400" dirty="0" smtClean="0">
                <a:solidFill>
                  <a:srgbClr val="FFC000"/>
                </a:solidFill>
              </a:rPr>
              <a:t>节省程序的内存空间</a:t>
            </a:r>
            <a:r>
              <a:rPr lang="zh-CN" altLang="en-US" sz="2400" dirty="0">
                <a:solidFill>
                  <a:srgbClr val="FFC000"/>
                </a:solidFill>
              </a:rPr>
              <a:t>。</a:t>
            </a:r>
          </a:p>
          <a:p>
            <a:endParaRPr lang="zh-CN" altLang="en-US" dirty="0"/>
          </a:p>
        </p:txBody>
      </p:sp>
    </p:spTree>
    <p:extLst>
      <p:ext uri="{BB962C8B-B14F-4D97-AF65-F5344CB8AC3E}">
        <p14:creationId xmlns:p14="http://schemas.microsoft.com/office/powerpoint/2010/main" val="137563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512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6" name="Line 14"/>
          <p:cNvSpPr>
            <a:spLocks noChangeShapeType="1"/>
          </p:cNvSpPr>
          <p:nvPr/>
        </p:nvSpPr>
        <p:spPr bwMode="auto">
          <a:xfrm flipH="1">
            <a:off x="7308850"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文本框 3"/>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139938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r>
              <a:rPr lang="en-US" altLang="zh-CN" dirty="0"/>
              <a:t>);</a:t>
            </a:r>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6148"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49"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0"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1"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2"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3"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6154"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
        <p:nvSpPr>
          <p:cNvPr id="13" name="Line 14"/>
          <p:cNvSpPr>
            <a:spLocks noChangeShapeType="1"/>
          </p:cNvSpPr>
          <p:nvPr/>
        </p:nvSpPr>
        <p:spPr bwMode="auto">
          <a:xfrm>
            <a:off x="107504" y="4941168"/>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 name="文本框 11"/>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3104638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a:t>
            </a:r>
            <a:r>
              <a:rPr lang="en-US" altLang="zh-CN" dirty="0">
                <a:solidFill>
                  <a:srgbClr val="FFC000"/>
                </a:solidFill>
              </a:rPr>
              <a:t>f1</a:t>
            </a:r>
            <a:r>
              <a:rPr lang="en-US" altLang="zh-CN" dirty="0"/>
              <a:t>(</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a:t>
            </a:r>
            <a:r>
              <a:rPr lang="en-US" altLang="zh-CN" dirty="0" smtClean="0">
                <a:solidFill>
                  <a:srgbClr val="FFC000"/>
                </a:solidFill>
              </a:rPr>
              <a:t>f1</a:t>
            </a:r>
            <a:r>
              <a:rPr lang="en-US" altLang="zh-CN" dirty="0" smtClean="0"/>
              <a:t>(1);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7172"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3"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4"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5"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6"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7"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8"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79"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80"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7181"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a1    </a:t>
            </a:r>
          </a:p>
          <a:p>
            <a:pPr eaLnBrk="1" hangingPunct="1">
              <a:lnSpc>
                <a:spcPct val="150000"/>
              </a:lnSpc>
              <a:spcBef>
                <a:spcPct val="0"/>
              </a:spcBef>
              <a:buClrTx/>
              <a:buSzTx/>
              <a:buFontTx/>
              <a:buNone/>
            </a:pPr>
            <a:r>
              <a:rPr lang="pt-BR" altLang="zh-CN" sz="2000" b="0"/>
              <a:t>    f1</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x1       1</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4" name="Line 14"/>
          <p:cNvSpPr>
            <a:spLocks noChangeShapeType="1"/>
          </p:cNvSpPr>
          <p:nvPr/>
        </p:nvSpPr>
        <p:spPr bwMode="auto">
          <a:xfrm>
            <a:off x="107504" y="112474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5" name="文本框 14"/>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2928763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8196"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7"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8"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199"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0"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1"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8202"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
        <p:nvSpPr>
          <p:cNvPr id="11" name="文本框 10"/>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733344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9220"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1"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2"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3"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4"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5"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6"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7"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8"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9229"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a2    </a:t>
            </a:r>
          </a:p>
          <a:p>
            <a:pPr eaLnBrk="1" hangingPunct="1">
              <a:lnSpc>
                <a:spcPct val="150000"/>
              </a:lnSpc>
              <a:spcBef>
                <a:spcPct val="0"/>
              </a:spcBef>
              <a:buClrTx/>
              <a:buSzTx/>
              <a:buFontTx/>
              <a:buNone/>
            </a:pPr>
            <a:r>
              <a:rPr lang="pt-BR" altLang="zh-CN" sz="2000" b="0"/>
              <a:t>    f2</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x2       2</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5" name="Line 14"/>
          <p:cNvSpPr>
            <a:spLocks noChangeShapeType="1"/>
          </p:cNvSpPr>
          <p:nvPr/>
        </p:nvSpPr>
        <p:spPr bwMode="auto">
          <a:xfrm>
            <a:off x="179512" y="220486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6" name="文本框 15"/>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1443409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a:t>
            </a:r>
            <a:r>
              <a:rPr lang="en-US" altLang="zh-CN" dirty="0">
                <a:solidFill>
                  <a:srgbClr val="FFC000"/>
                </a:solidFill>
              </a:rPr>
              <a:t>f1</a:t>
            </a:r>
            <a:r>
              <a:rPr lang="en-US" altLang="zh-CN" dirty="0"/>
              <a:t>(</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f1</a:t>
            </a:r>
            <a:r>
              <a:rPr lang="en-US" altLang="zh-CN" dirty="0" smtClean="0"/>
              <a:t>(1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024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6"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7"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8"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49"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0"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1" name="Line 11"/>
          <p:cNvSpPr>
            <a:spLocks noChangeShapeType="1"/>
          </p:cNvSpPr>
          <p:nvPr/>
        </p:nvSpPr>
        <p:spPr bwMode="auto">
          <a:xfrm>
            <a:off x="6011863" y="295116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2" name="Line 12"/>
          <p:cNvSpPr>
            <a:spLocks noChangeShapeType="1"/>
          </p:cNvSpPr>
          <p:nvPr/>
        </p:nvSpPr>
        <p:spPr bwMode="auto">
          <a:xfrm>
            <a:off x="6011863" y="25098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3" name="Line 13"/>
          <p:cNvSpPr>
            <a:spLocks noChangeShapeType="1"/>
          </p:cNvSpPr>
          <p:nvPr/>
        </p:nvSpPr>
        <p:spPr bwMode="auto">
          <a:xfrm>
            <a:off x="6011863" y="20701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4" name="Line 14"/>
          <p:cNvSpPr>
            <a:spLocks noChangeShapeType="1"/>
          </p:cNvSpPr>
          <p:nvPr/>
        </p:nvSpPr>
        <p:spPr bwMode="auto">
          <a:xfrm flipH="1">
            <a:off x="7308850" y="20701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5"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0256"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a1    </a:t>
            </a:r>
          </a:p>
          <a:p>
            <a:pPr eaLnBrk="1" hangingPunct="1">
              <a:lnSpc>
                <a:spcPct val="150000"/>
              </a:lnSpc>
              <a:spcBef>
                <a:spcPct val="0"/>
              </a:spcBef>
              <a:buClrTx/>
              <a:buSzTx/>
              <a:buFontTx/>
              <a:buNone/>
            </a:pPr>
            <a:r>
              <a:rPr lang="pt-BR" altLang="zh-CN" sz="2000" b="0"/>
              <a:t>    f1</a:t>
            </a:r>
            <a:r>
              <a:rPr lang="zh-CN" altLang="pt-BR" sz="2000" b="0"/>
              <a:t>返回地址</a:t>
            </a:r>
          </a:p>
          <a:p>
            <a:pPr eaLnBrk="1" hangingPunct="1">
              <a:lnSpc>
                <a:spcPct val="150000"/>
              </a:lnSpc>
              <a:spcBef>
                <a:spcPct val="0"/>
              </a:spcBef>
              <a:buClrTx/>
              <a:buSzTx/>
              <a:buFontTx/>
              <a:buNone/>
            </a:pPr>
            <a:r>
              <a:rPr lang="zh-CN" altLang="pt-BR" sz="2000" b="0"/>
              <a:t>              </a:t>
            </a:r>
            <a:r>
              <a:rPr lang="pt-BR" altLang="zh-CN" sz="2000" b="0"/>
              <a:t>x1       1</a:t>
            </a:r>
          </a:p>
          <a:p>
            <a:pPr eaLnBrk="1" hangingPunct="1">
              <a:lnSpc>
                <a:spcPct val="150000"/>
              </a:lnSpc>
              <a:spcBef>
                <a:spcPct val="0"/>
              </a:spcBef>
              <a:buClrTx/>
              <a:buSzTx/>
              <a:buFontTx/>
              <a:buNone/>
            </a:pPr>
            <a:r>
              <a:rPr lang="pt-BR" altLang="zh-CN" sz="2000" b="0"/>
              <a:t>              a2    </a:t>
            </a:r>
          </a:p>
          <a:p>
            <a:pPr eaLnBrk="1" hangingPunct="1">
              <a:lnSpc>
                <a:spcPct val="150000"/>
              </a:lnSpc>
              <a:spcBef>
                <a:spcPct val="0"/>
              </a:spcBef>
              <a:buClrTx/>
              <a:buSzTx/>
              <a:buFontTx/>
              <a:buNone/>
            </a:pPr>
            <a:r>
              <a:rPr lang="pt-BR" altLang="zh-CN" sz="2000" b="0"/>
              <a:t>    f2</a:t>
            </a:r>
            <a:r>
              <a:rPr lang="zh-CN" altLang="pt-BR" sz="2000" b="0"/>
              <a:t>返回地址    </a:t>
            </a:r>
          </a:p>
          <a:p>
            <a:pPr eaLnBrk="1" hangingPunct="1">
              <a:lnSpc>
                <a:spcPct val="150000"/>
              </a:lnSpc>
              <a:spcBef>
                <a:spcPct val="0"/>
              </a:spcBef>
              <a:buClrTx/>
              <a:buSzTx/>
              <a:buFontTx/>
              <a:buNone/>
            </a:pPr>
            <a:r>
              <a:rPr lang="zh-CN" altLang="pt-BR" sz="2000" b="0"/>
              <a:t>              </a:t>
            </a:r>
            <a:r>
              <a:rPr lang="pt-BR" altLang="zh-CN" sz="2000" b="0"/>
              <a:t>x2       2</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9" name="Line 14"/>
          <p:cNvSpPr>
            <a:spLocks noChangeShapeType="1"/>
          </p:cNvSpPr>
          <p:nvPr/>
        </p:nvSpPr>
        <p:spPr bwMode="auto">
          <a:xfrm>
            <a:off x="179512" y="1124744"/>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8" name="文本框 17"/>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4072674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f2</a:t>
            </a:r>
            <a:r>
              <a:rPr lang="en-US" altLang="zh-CN" dirty="0"/>
              <a:t>(</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a:t>
            </a:r>
            <a:r>
              <a:rPr lang="en-US" altLang="zh-CN" dirty="0" smtClean="0">
                <a:solidFill>
                  <a:srgbClr val="FFC000"/>
                </a:solidFill>
              </a:rPr>
              <a:t>f2</a:t>
            </a:r>
            <a:r>
              <a:rPr lang="en-US" altLang="zh-CN" dirty="0" smtClean="0"/>
              <a:t>(2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1268"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69"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0"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1"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2"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3"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4"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5" name="Line 14"/>
          <p:cNvSpPr>
            <a:spLocks noChangeShapeType="1"/>
          </p:cNvSpPr>
          <p:nvPr/>
        </p:nvSpPr>
        <p:spPr bwMode="auto">
          <a:xfrm flipH="1">
            <a:off x="7308850" y="3357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6"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1277"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dirty="0"/>
              <a:t>              </a:t>
            </a:r>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endParaRPr lang="pt-BR" altLang="zh-CN" sz="2000" b="0" dirty="0"/>
          </a:p>
          <a:p>
            <a:pPr eaLnBrk="1" hangingPunct="1">
              <a:lnSpc>
                <a:spcPct val="150000"/>
              </a:lnSpc>
              <a:spcBef>
                <a:spcPct val="0"/>
              </a:spcBef>
              <a:buClrTx/>
              <a:buSzTx/>
              <a:buFontTx/>
              <a:buNone/>
            </a:pPr>
            <a:r>
              <a:rPr lang="pt-BR" altLang="zh-CN" sz="2000" b="0" dirty="0"/>
              <a:t>              a2    </a:t>
            </a:r>
          </a:p>
          <a:p>
            <a:pPr eaLnBrk="1" hangingPunct="1">
              <a:lnSpc>
                <a:spcPct val="150000"/>
              </a:lnSpc>
              <a:spcBef>
                <a:spcPct val="0"/>
              </a:spcBef>
              <a:buClrTx/>
              <a:buSzTx/>
              <a:buFontTx/>
              <a:buNone/>
            </a:pPr>
            <a:r>
              <a:rPr lang="pt-BR" altLang="zh-CN" sz="2000" b="0" dirty="0"/>
              <a:t>    f2</a:t>
            </a:r>
            <a:r>
              <a:rPr lang="zh-CN" altLang="pt-BR" sz="2000" b="0" dirty="0"/>
              <a:t>返回地址    </a:t>
            </a:r>
          </a:p>
          <a:p>
            <a:pPr eaLnBrk="1" hangingPunct="1">
              <a:lnSpc>
                <a:spcPct val="150000"/>
              </a:lnSpc>
              <a:spcBef>
                <a:spcPct val="0"/>
              </a:spcBef>
              <a:buClrTx/>
              <a:buSzTx/>
              <a:buFontTx/>
              <a:buNone/>
            </a:pPr>
            <a:r>
              <a:rPr lang="zh-CN" altLang="pt-BR" sz="2000" b="0" dirty="0"/>
              <a:t>              </a:t>
            </a:r>
            <a:r>
              <a:rPr lang="pt-BR" altLang="zh-CN" sz="2000" b="0" dirty="0"/>
              <a:t>x2       2</a:t>
            </a:r>
          </a:p>
          <a:p>
            <a:pPr eaLnBrk="1" hangingPunct="1">
              <a:lnSpc>
                <a:spcPct val="150000"/>
              </a:lnSpc>
              <a:spcBef>
                <a:spcPct val="0"/>
              </a:spcBef>
              <a:buClrTx/>
              <a:buSzTx/>
              <a:buFontTx/>
              <a:buNone/>
            </a:pPr>
            <a:r>
              <a:rPr lang="pt-BR" altLang="zh-CN" sz="2000" b="0" dirty="0"/>
              <a:t>               a     </a:t>
            </a:r>
          </a:p>
          <a:p>
            <a:pPr eaLnBrk="1" hangingPunct="1">
              <a:lnSpc>
                <a:spcPct val="150000"/>
              </a:lnSpc>
              <a:spcBef>
                <a:spcPct val="0"/>
              </a:spcBef>
              <a:buClrTx/>
              <a:buSzTx/>
              <a:buFontTx/>
              <a:buNone/>
            </a:pPr>
            <a:r>
              <a:rPr lang="pt-BR" altLang="zh-CN" sz="2000" b="0" dirty="0"/>
              <a:t>main</a:t>
            </a:r>
            <a:r>
              <a:rPr lang="zh-CN" altLang="pt-BR" sz="2000" b="0" dirty="0"/>
              <a:t>返回地址</a:t>
            </a:r>
          </a:p>
        </p:txBody>
      </p:sp>
      <p:sp>
        <p:nvSpPr>
          <p:cNvPr id="14" name="文本框 13"/>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426604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2292"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3"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4"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5"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6" name="Line 14"/>
          <p:cNvSpPr>
            <a:spLocks noChangeShapeType="1"/>
          </p:cNvSpPr>
          <p:nvPr/>
        </p:nvSpPr>
        <p:spPr bwMode="auto">
          <a:xfrm flipH="1">
            <a:off x="7308850" y="46529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2298"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1" name="文本框 10"/>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1970924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a:t>变量的生存期</a:t>
            </a:r>
            <a:endParaRPr lang="en-US" altLang="zh-CN" sz="2800" dirty="0"/>
          </a:p>
          <a:p>
            <a:pPr eaLnBrk="1" hangingPunct="1">
              <a:lnSpc>
                <a:spcPct val="90000"/>
              </a:lnSpc>
              <a:defRPr/>
            </a:pPr>
            <a:r>
              <a:rPr lang="zh-CN" altLang="en-US" sz="2800" dirty="0" smtClean="0"/>
              <a:t>标识符的作用域</a:t>
            </a:r>
          </a:p>
          <a:p>
            <a:pPr eaLnBrk="1" hangingPunct="1">
              <a:lnSpc>
                <a:spcPct val="90000"/>
              </a:lnSpc>
              <a:defRPr/>
            </a:pPr>
            <a:r>
              <a:rPr lang="zh-CN" altLang="en-US" sz="2800" dirty="0" smtClean="0"/>
              <a:t>内联函数</a:t>
            </a:r>
            <a:endParaRPr lang="en-US" altLang="zh-CN" sz="2800" dirty="0" smtClean="0"/>
          </a:p>
          <a:p>
            <a:pPr eaLnBrk="1" hangingPunct="1">
              <a:lnSpc>
                <a:spcPct val="90000"/>
              </a:lnSpc>
              <a:defRPr/>
            </a:pPr>
            <a:r>
              <a:rPr lang="zh-CN" altLang="en-US" sz="2800" dirty="0"/>
              <a:t>带缺省值的形式参数</a:t>
            </a:r>
            <a:endParaRPr lang="zh-CN" altLang="en-US" sz="2800" dirty="0" smtClean="0"/>
          </a:p>
          <a:p>
            <a:pPr eaLnBrk="1" hangingPunct="1">
              <a:lnSpc>
                <a:spcPct val="90000"/>
              </a:lnSpc>
              <a:defRPr/>
            </a:pPr>
            <a:r>
              <a:rPr lang="zh-CN" altLang="en-US" sz="2800" dirty="0" smtClean="0"/>
              <a:t>函数名重载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a:t>
            </a:r>
            <a:r>
              <a:rPr lang="en-US" altLang="zh-CN" dirty="0">
                <a:solidFill>
                  <a:srgbClr val="FFC000"/>
                </a:solidFill>
              </a:rPr>
              <a:t>f3</a:t>
            </a:r>
            <a:r>
              <a:rPr lang="en-US" altLang="zh-CN" dirty="0"/>
              <a:t>(</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a:t>
            </a:r>
            <a:r>
              <a:rPr lang="en-US" altLang="zh-CN" dirty="0" smtClean="0">
                <a:solidFill>
                  <a:srgbClr val="FFC000"/>
                </a:solidFill>
              </a:rPr>
              <a:t>f3</a:t>
            </a:r>
            <a:r>
              <a:rPr lang="en-US" altLang="zh-CN" dirty="0" smtClean="0"/>
              <a:t>(3,4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3316"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7"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8"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19"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0" name="Line 8"/>
          <p:cNvSpPr>
            <a:spLocks noChangeShapeType="1"/>
          </p:cNvSpPr>
          <p:nvPr/>
        </p:nvSpPr>
        <p:spPr bwMode="auto">
          <a:xfrm>
            <a:off x="6011863" y="42703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1" name="Line 9"/>
          <p:cNvSpPr>
            <a:spLocks noChangeShapeType="1"/>
          </p:cNvSpPr>
          <p:nvPr/>
        </p:nvSpPr>
        <p:spPr bwMode="auto">
          <a:xfrm>
            <a:off x="6011863" y="382905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2" name="Line 10"/>
          <p:cNvSpPr>
            <a:spLocks noChangeShapeType="1"/>
          </p:cNvSpPr>
          <p:nvPr/>
        </p:nvSpPr>
        <p:spPr bwMode="auto">
          <a:xfrm>
            <a:off x="6011863" y="3389313"/>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3" name="Line 14"/>
          <p:cNvSpPr>
            <a:spLocks noChangeShapeType="1"/>
          </p:cNvSpPr>
          <p:nvPr/>
        </p:nvSpPr>
        <p:spPr bwMode="auto">
          <a:xfrm flipH="1">
            <a:off x="7308850" y="292417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4"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3325"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pt-BR" altLang="zh-CN" sz="2000" b="0"/>
              <a:t>              </a:t>
            </a:r>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a3    </a:t>
            </a:r>
          </a:p>
          <a:p>
            <a:pPr eaLnBrk="1" hangingPunct="1">
              <a:lnSpc>
                <a:spcPct val="150000"/>
              </a:lnSpc>
              <a:spcBef>
                <a:spcPct val="0"/>
              </a:spcBef>
              <a:buClrTx/>
              <a:buSzTx/>
              <a:buFontTx/>
              <a:buNone/>
            </a:pPr>
            <a:r>
              <a:rPr lang="pt-BR" altLang="zh-CN" sz="2000" b="0"/>
              <a:t>    f3</a:t>
            </a:r>
            <a:r>
              <a:rPr lang="zh-CN" altLang="pt-BR" sz="2000" b="0"/>
              <a:t>返回地址</a:t>
            </a:r>
            <a:endParaRPr lang="en-US" altLang="zh-CN" sz="2000" b="0"/>
          </a:p>
          <a:p>
            <a:pPr eaLnBrk="1" hangingPunct="1">
              <a:lnSpc>
                <a:spcPct val="150000"/>
              </a:lnSpc>
              <a:spcBef>
                <a:spcPct val="0"/>
              </a:spcBef>
              <a:buClrTx/>
              <a:buSzTx/>
              <a:buFontTx/>
              <a:buNone/>
            </a:pPr>
            <a:r>
              <a:rPr lang="zh-CN" altLang="pt-BR" sz="2000" b="0"/>
              <a:t>              </a:t>
            </a:r>
            <a:r>
              <a:rPr lang="pt-BR" altLang="zh-CN" sz="2000" b="0"/>
              <a:t>x3</a:t>
            </a:r>
            <a:r>
              <a:rPr lang="zh-CN" altLang="pt-BR" sz="2000" b="0"/>
              <a:t>       </a:t>
            </a:r>
            <a:r>
              <a:rPr lang="en-US" altLang="zh-CN" sz="2000" b="0"/>
              <a:t>3</a:t>
            </a:r>
            <a:endParaRPr lang="zh-CN" altLang="pt-BR" sz="2000" b="0"/>
          </a:p>
          <a:p>
            <a:pPr eaLnBrk="1" hangingPunct="1">
              <a:lnSpc>
                <a:spcPct val="150000"/>
              </a:lnSpc>
              <a:spcBef>
                <a:spcPct val="0"/>
              </a:spcBef>
              <a:buClrTx/>
              <a:buSzTx/>
              <a:buFontTx/>
              <a:buNone/>
            </a:pPr>
            <a:r>
              <a:rPr lang="zh-CN" altLang="pt-BR" sz="2000" b="0"/>
              <a:t>              </a:t>
            </a:r>
            <a:r>
              <a:rPr lang="pt-BR" altLang="zh-CN" sz="2000" b="0"/>
              <a:t>x4       4</a:t>
            </a:r>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3326" name="Line 10"/>
          <p:cNvSpPr>
            <a:spLocks noChangeShapeType="1"/>
          </p:cNvSpPr>
          <p:nvPr/>
        </p:nvSpPr>
        <p:spPr bwMode="auto">
          <a:xfrm>
            <a:off x="6011863" y="2924175"/>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5" name="Line 14"/>
          <p:cNvSpPr>
            <a:spLocks noChangeShapeType="1"/>
          </p:cNvSpPr>
          <p:nvPr/>
        </p:nvSpPr>
        <p:spPr bwMode="auto">
          <a:xfrm>
            <a:off x="107504" y="3861048"/>
            <a:ext cx="360040" cy="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6" name="文本框 15"/>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3351460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a:t>
            </a:r>
            <a:r>
              <a:rPr lang="en-US" altLang="zh-CN" dirty="0">
                <a:solidFill>
                  <a:srgbClr val="FFC000"/>
                </a:solidFill>
              </a:rPr>
              <a:t>main</a:t>
            </a:r>
            <a:r>
              <a:rPr lang="en-US" altLang="zh-CN" dirty="0"/>
              <a:t>()</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return </a:t>
            </a:r>
            <a:r>
              <a:rPr lang="en-US" altLang="zh-CN" dirty="0"/>
              <a:t>0;</a:t>
            </a:r>
          </a:p>
          <a:p>
            <a:pPr marL="0" indent="0">
              <a:buFont typeface="Wingdings" pitchFamily="2" charset="2"/>
              <a:buNone/>
              <a:defRPr/>
            </a:pPr>
            <a:r>
              <a:rPr lang="en-US" altLang="zh-CN" dirty="0"/>
              <a:t>}</a:t>
            </a:r>
          </a:p>
          <a:p>
            <a:pPr>
              <a:defRPr/>
            </a:pPr>
            <a:endParaRPr lang="zh-CN" altLang="en-US" dirty="0"/>
          </a:p>
        </p:txBody>
      </p:sp>
      <p:sp>
        <p:nvSpPr>
          <p:cNvPr id="14340"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1"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2" name="Line 6"/>
          <p:cNvSpPr>
            <a:spLocks noChangeShapeType="1"/>
          </p:cNvSpPr>
          <p:nvPr/>
        </p:nvSpPr>
        <p:spPr bwMode="auto">
          <a:xfrm>
            <a:off x="6011863" y="515143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3" name="Line 7"/>
          <p:cNvSpPr>
            <a:spLocks noChangeShapeType="1"/>
          </p:cNvSpPr>
          <p:nvPr/>
        </p:nvSpPr>
        <p:spPr bwMode="auto">
          <a:xfrm>
            <a:off x="6011863" y="4711700"/>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4" name="Line 14"/>
          <p:cNvSpPr>
            <a:spLocks noChangeShapeType="1"/>
          </p:cNvSpPr>
          <p:nvPr/>
        </p:nvSpPr>
        <p:spPr bwMode="auto">
          <a:xfrm flipH="1">
            <a:off x="7308850" y="47244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5"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0"/>
          </a:p>
        </p:txBody>
      </p:sp>
      <p:sp>
        <p:nvSpPr>
          <p:cNvPr id="14346" name="矩形 46"/>
          <p:cNvSpPr>
            <a:spLocks noChangeArrowheads="1"/>
          </p:cNvSpPr>
          <p:nvPr/>
        </p:nvSpPr>
        <p:spPr bwMode="auto">
          <a:xfrm>
            <a:off x="4248150" y="1947863"/>
            <a:ext cx="34925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endParaRPr lang="pt-BR" altLang="zh-CN" sz="2000" b="0"/>
          </a:p>
          <a:p>
            <a:pPr eaLnBrk="1" hangingPunct="1">
              <a:lnSpc>
                <a:spcPct val="150000"/>
              </a:lnSpc>
              <a:spcBef>
                <a:spcPct val="0"/>
              </a:spcBef>
              <a:buClrTx/>
              <a:buSzTx/>
              <a:buFontTx/>
              <a:buNone/>
            </a:pPr>
            <a:r>
              <a:rPr lang="pt-BR" altLang="zh-CN" sz="2000" b="0"/>
              <a:t>               a     </a:t>
            </a:r>
          </a:p>
          <a:p>
            <a:pPr eaLnBrk="1" hangingPunct="1">
              <a:lnSpc>
                <a:spcPct val="150000"/>
              </a:lnSpc>
              <a:spcBef>
                <a:spcPct val="0"/>
              </a:spcBef>
              <a:buClrTx/>
              <a:buSzTx/>
              <a:buFontTx/>
              <a:buNone/>
            </a:pPr>
            <a:r>
              <a:rPr lang="pt-BR" altLang="zh-CN" sz="2000" b="0"/>
              <a:t>main</a:t>
            </a:r>
            <a:r>
              <a:rPr lang="zh-CN" altLang="pt-BR" sz="2000" b="0"/>
              <a:t>返回地址</a:t>
            </a:r>
          </a:p>
        </p:txBody>
      </p:sp>
      <p:sp>
        <p:nvSpPr>
          <p:cNvPr id="11" name="文本框 10"/>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680995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dirty="0" smtClean="0"/>
              <a:t>栈空间被各个函数共享</a:t>
            </a:r>
            <a:endParaRPr lang="zh-CN" altLang="en-US" dirty="0"/>
          </a:p>
        </p:txBody>
      </p:sp>
      <p:sp>
        <p:nvSpPr>
          <p:cNvPr id="3" name="内容占位符 2"/>
          <p:cNvSpPr>
            <a:spLocks noGrp="1"/>
          </p:cNvSpPr>
          <p:nvPr>
            <p:ph idx="1"/>
          </p:nvPr>
        </p:nvSpPr>
        <p:spPr>
          <a:xfrm>
            <a:off x="457200" y="981075"/>
            <a:ext cx="3754438" cy="5832475"/>
          </a:xfrm>
        </p:spPr>
        <p:txBody>
          <a:bodyPr>
            <a:normAutofit fontScale="55000" lnSpcReduction="20000"/>
          </a:bodyPr>
          <a:lstStyle/>
          <a:p>
            <a:pPr marL="0" indent="0">
              <a:buFont typeface="Wingdings" pitchFamily="2" charset="2"/>
              <a:buNone/>
              <a:defRPr/>
            </a:pPr>
            <a:r>
              <a:rPr lang="en-US" altLang="zh-CN" dirty="0"/>
              <a:t>void f1(</a:t>
            </a:r>
            <a:r>
              <a:rPr lang="en-US" altLang="zh-CN" dirty="0" err="1"/>
              <a:t>int</a:t>
            </a:r>
            <a:r>
              <a:rPr lang="en-US" altLang="zh-CN" dirty="0"/>
              <a:t> x1)</a:t>
            </a:r>
          </a:p>
          <a:p>
            <a:pPr marL="0" indent="0">
              <a:buFont typeface="Wingdings" pitchFamily="2" charset="2"/>
              <a:buNone/>
              <a:defRPr/>
            </a:pPr>
            <a:r>
              <a:rPr lang="en-US" altLang="zh-CN" dirty="0"/>
              <a:t>{ </a:t>
            </a:r>
            <a:r>
              <a:rPr lang="en-US" altLang="zh-CN" dirty="0" err="1"/>
              <a:t>int</a:t>
            </a:r>
            <a:r>
              <a:rPr lang="en-US" altLang="zh-CN" dirty="0"/>
              <a:t> a1;</a:t>
            </a:r>
          </a:p>
          <a:p>
            <a:pPr marL="0" indent="0">
              <a:buFont typeface="Wingdings" pitchFamily="2" charset="2"/>
              <a:buNone/>
              <a:defRPr/>
            </a:pPr>
            <a:r>
              <a:rPr lang="en-US" altLang="zh-CN" dirty="0"/>
              <a:t>  </a:t>
            </a: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f2(</a:t>
            </a:r>
            <a:r>
              <a:rPr lang="en-US" altLang="zh-CN" dirty="0" err="1"/>
              <a:t>int</a:t>
            </a:r>
            <a:r>
              <a:rPr lang="en-US" altLang="zh-CN" dirty="0"/>
              <a:t> x2)</a:t>
            </a:r>
          </a:p>
          <a:p>
            <a:pPr marL="0" indent="0">
              <a:buFont typeface="Wingdings" pitchFamily="2" charset="2"/>
              <a:buNone/>
              <a:defRPr/>
            </a:pPr>
            <a:r>
              <a:rPr lang="en-US" altLang="zh-CN" dirty="0"/>
              <a:t>{ </a:t>
            </a:r>
            <a:r>
              <a:rPr lang="en-US" altLang="zh-CN" dirty="0" err="1"/>
              <a:t>int</a:t>
            </a:r>
            <a:r>
              <a:rPr lang="en-US" altLang="zh-CN" dirty="0"/>
              <a:t> a2;</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smtClean="0"/>
              <a:t>   f1(1</a:t>
            </a:r>
            <a:r>
              <a:rPr lang="en-US" altLang="zh-CN" dirty="0"/>
              <a:t>);</a:t>
            </a:r>
          </a:p>
          <a:p>
            <a:pPr marL="0" indent="0">
              <a:buFont typeface="Wingdings" pitchFamily="2" charset="2"/>
              <a:buNone/>
              <a:defRPr/>
            </a:pPr>
            <a:r>
              <a:rPr lang="en-US" altLang="zh-CN" dirty="0" smtClean="0"/>
              <a:t>   ......</a:t>
            </a:r>
            <a:endParaRPr lang="en-US" altLang="zh-CN" dirty="0"/>
          </a:p>
          <a:p>
            <a:pPr marL="0" indent="0">
              <a:buFont typeface="Wingdings" pitchFamily="2" charset="2"/>
              <a:buNone/>
              <a:defRPr/>
            </a:pPr>
            <a:r>
              <a:rPr lang="en-US" altLang="zh-CN" dirty="0"/>
              <a:t>}</a:t>
            </a:r>
          </a:p>
          <a:p>
            <a:pPr marL="0" indent="0">
              <a:buFont typeface="Wingdings" pitchFamily="2" charset="2"/>
              <a:buNone/>
              <a:defRPr/>
            </a:pPr>
            <a:r>
              <a:rPr lang="en-US" altLang="zh-CN" dirty="0"/>
              <a:t>void f3(</a:t>
            </a:r>
            <a:r>
              <a:rPr lang="en-US" altLang="zh-CN" dirty="0" err="1"/>
              <a:t>int</a:t>
            </a:r>
            <a:r>
              <a:rPr lang="en-US" altLang="zh-CN" dirty="0"/>
              <a:t> x3, </a:t>
            </a:r>
            <a:r>
              <a:rPr lang="en-US" altLang="zh-CN" dirty="0" err="1"/>
              <a:t>int</a:t>
            </a:r>
            <a:r>
              <a:rPr lang="en-US" altLang="zh-CN" dirty="0"/>
              <a:t> x4)</a:t>
            </a:r>
          </a:p>
          <a:p>
            <a:pPr marL="0" indent="0">
              <a:buFont typeface="Wingdings" pitchFamily="2" charset="2"/>
              <a:buNone/>
              <a:defRPr/>
            </a:pPr>
            <a:r>
              <a:rPr lang="en-US" altLang="zh-CN" dirty="0"/>
              <a:t>{ </a:t>
            </a:r>
            <a:r>
              <a:rPr lang="en-US" altLang="zh-CN" dirty="0" err="1"/>
              <a:t>int</a:t>
            </a:r>
            <a:r>
              <a:rPr lang="en-US" altLang="zh-CN" dirty="0"/>
              <a:t> a3;</a:t>
            </a:r>
          </a:p>
          <a:p>
            <a:pPr marL="0" indent="0">
              <a:buFont typeface="Wingdings" pitchFamily="2" charset="2"/>
              <a:buNone/>
              <a:defRPr/>
            </a:pPr>
            <a:r>
              <a:rPr lang="en-US" altLang="zh-CN" dirty="0"/>
              <a:t> </a:t>
            </a:r>
            <a:r>
              <a:rPr lang="en-US" altLang="zh-CN" dirty="0" smtClean="0"/>
              <a:t>  </a:t>
            </a:r>
            <a:r>
              <a:rPr lang="en-US" altLang="zh-CN" dirty="0"/>
              <a:t>......</a:t>
            </a: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a:t>a</a:t>
            </a:r>
            <a:r>
              <a:rPr lang="en-US" altLang="zh-CN" dirty="0" smtClean="0"/>
              <a:t>;</a:t>
            </a:r>
          </a:p>
          <a:p>
            <a:pPr marL="0" indent="0">
              <a:buFont typeface="Wingdings" pitchFamily="2" charset="2"/>
              <a:buNone/>
              <a:defRPr/>
            </a:pPr>
            <a:r>
              <a:rPr lang="en-US" altLang="zh-CN" dirty="0"/>
              <a:t> </a:t>
            </a:r>
            <a:r>
              <a:rPr lang="en-US" altLang="zh-CN" dirty="0" smtClean="0"/>
              <a:t>  f1(1);</a:t>
            </a:r>
            <a:endParaRPr lang="en-US" altLang="zh-CN" dirty="0"/>
          </a:p>
          <a:p>
            <a:pPr marL="0" indent="0">
              <a:buFont typeface="Wingdings" pitchFamily="2" charset="2"/>
              <a:buNone/>
              <a:defRPr/>
            </a:pPr>
            <a:r>
              <a:rPr lang="en-US" altLang="zh-CN" dirty="0" smtClean="0"/>
              <a:t>   f2(2</a:t>
            </a:r>
            <a:r>
              <a:rPr lang="en-US" altLang="zh-CN" dirty="0"/>
              <a:t>);</a:t>
            </a:r>
          </a:p>
          <a:p>
            <a:pPr marL="0" indent="0">
              <a:buFont typeface="Wingdings" pitchFamily="2" charset="2"/>
              <a:buNone/>
              <a:defRPr/>
            </a:pPr>
            <a:r>
              <a:rPr lang="en-US" altLang="zh-CN" dirty="0" smtClean="0"/>
              <a:t>   f3(3,4</a:t>
            </a:r>
            <a:r>
              <a:rPr lang="en-US" altLang="zh-CN" dirty="0"/>
              <a:t>);</a:t>
            </a:r>
          </a:p>
          <a:p>
            <a:pPr marL="0" indent="0">
              <a:buFont typeface="Wingdings" pitchFamily="2" charset="2"/>
              <a:buNone/>
              <a:defRPr/>
            </a:pPr>
            <a:r>
              <a:rPr lang="en-US" altLang="zh-CN" dirty="0" smtClean="0"/>
              <a:t>   </a:t>
            </a:r>
            <a:r>
              <a:rPr lang="en-US" altLang="zh-CN" dirty="0" smtClean="0">
                <a:solidFill>
                  <a:srgbClr val="FFC000"/>
                </a:solidFill>
              </a:rPr>
              <a:t>return </a:t>
            </a:r>
            <a:r>
              <a:rPr lang="en-US" altLang="zh-CN" dirty="0">
                <a:solidFill>
                  <a:srgbClr val="FFC000"/>
                </a:solidFill>
              </a:rPr>
              <a:t>0;</a:t>
            </a:r>
          </a:p>
          <a:p>
            <a:pPr marL="0" indent="0">
              <a:buFont typeface="Wingdings" pitchFamily="2" charset="2"/>
              <a:buNone/>
              <a:defRPr/>
            </a:pPr>
            <a:r>
              <a:rPr lang="en-US" altLang="zh-CN" dirty="0"/>
              <a:t>}</a:t>
            </a:r>
          </a:p>
          <a:p>
            <a:pPr>
              <a:defRPr/>
            </a:pPr>
            <a:endParaRPr lang="zh-CN" altLang="en-US" dirty="0"/>
          </a:p>
        </p:txBody>
      </p:sp>
      <p:sp>
        <p:nvSpPr>
          <p:cNvPr id="15364" name="Line 4"/>
          <p:cNvSpPr>
            <a:spLocks noChangeShapeType="1"/>
          </p:cNvSpPr>
          <p:nvPr/>
        </p:nvSpPr>
        <p:spPr bwMode="auto">
          <a:xfrm>
            <a:off x="6011863"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5" name="Line 5"/>
          <p:cNvSpPr>
            <a:spLocks noChangeShapeType="1"/>
          </p:cNvSpPr>
          <p:nvPr/>
        </p:nvSpPr>
        <p:spPr bwMode="auto">
          <a:xfrm>
            <a:off x="7308850" y="1628775"/>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6" name="Line 14"/>
          <p:cNvSpPr>
            <a:spLocks noChangeShapeType="1"/>
          </p:cNvSpPr>
          <p:nvPr/>
        </p:nvSpPr>
        <p:spPr bwMode="auto">
          <a:xfrm flipH="1">
            <a:off x="7308850"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7" name="Line 15"/>
          <p:cNvSpPr>
            <a:spLocks noChangeShapeType="1"/>
          </p:cNvSpPr>
          <p:nvPr/>
        </p:nvSpPr>
        <p:spPr bwMode="auto">
          <a:xfrm>
            <a:off x="6011863" y="5589588"/>
            <a:ext cx="1296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文本框 7"/>
          <p:cNvSpPr txBox="1"/>
          <p:nvPr/>
        </p:nvSpPr>
        <p:spPr>
          <a:xfrm>
            <a:off x="6288855" y="5877272"/>
            <a:ext cx="803425" cy="461665"/>
          </a:xfrm>
          <a:prstGeom prst="rect">
            <a:avLst/>
          </a:prstGeom>
          <a:noFill/>
        </p:spPr>
        <p:txBody>
          <a:bodyPr wrap="none" rtlCol="0">
            <a:spAutoFit/>
          </a:bodyPr>
          <a:lstStyle/>
          <a:p>
            <a:r>
              <a:rPr lang="zh-CN" altLang="en-US" dirty="0" smtClean="0"/>
              <a:t>栈区</a:t>
            </a:r>
            <a:endParaRPr lang="zh-CN" altLang="en-US" dirty="0"/>
          </a:p>
        </p:txBody>
      </p:sp>
    </p:spTree>
    <p:extLst>
      <p:ext uri="{BB962C8B-B14F-4D97-AF65-F5344CB8AC3E}">
        <p14:creationId xmlns:p14="http://schemas.microsoft.com/office/powerpoint/2010/main" val="1962858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832475"/>
          </a:xfrm>
        </p:spPr>
        <p:txBody>
          <a:bodyPr>
            <a:normAutofit fontScale="92500"/>
          </a:bodyPr>
          <a:lstStyle/>
          <a:p>
            <a:pPr>
              <a:lnSpc>
                <a:spcPct val="120000"/>
              </a:lnSpc>
              <a:defRPr/>
            </a:pPr>
            <a:r>
              <a:rPr lang="zh-CN" altLang="en-US" dirty="0" smtClean="0"/>
              <a:t>函数返回值的存储：</a:t>
            </a:r>
            <a:endParaRPr lang="en-US" altLang="zh-CN" dirty="0" smtClean="0"/>
          </a:p>
          <a:p>
            <a:pPr lvl="1">
              <a:lnSpc>
                <a:spcPct val="120000"/>
              </a:lnSpc>
              <a:defRPr/>
            </a:pPr>
            <a:r>
              <a:rPr lang="zh-CN" altLang="en-US" dirty="0" smtClean="0"/>
              <a:t>如果函数的返回值为简单数据类型，则返回值通常通过</a:t>
            </a:r>
            <a:r>
              <a:rPr lang="en-US" altLang="zh-CN" dirty="0" smtClean="0"/>
              <a:t>CPU</a:t>
            </a:r>
            <a:r>
              <a:rPr lang="zh-CN" altLang="en-US" dirty="0" smtClean="0"/>
              <a:t>的某个寄存器返回；</a:t>
            </a:r>
            <a:endParaRPr lang="en-US" altLang="zh-CN" dirty="0" smtClean="0"/>
          </a:p>
          <a:p>
            <a:pPr lvl="1">
              <a:lnSpc>
                <a:spcPct val="120000"/>
              </a:lnSpc>
              <a:defRPr/>
            </a:pPr>
            <a:r>
              <a:rPr lang="zh-CN" altLang="en-US" dirty="0" smtClean="0"/>
              <a:t>否则，返回值将存储到一块临时内存空间中，这个临时内存空间位于调用者的栈空间中，在函数调用时，调用者把这块空间的地址传给被调用者，被调用者通过这个地址存储返回值。</a:t>
            </a:r>
            <a:endParaRPr lang="en-US" altLang="zh-CN" dirty="0" smtClean="0"/>
          </a:p>
          <a:p>
            <a:pPr>
              <a:lnSpc>
                <a:spcPct val="120000"/>
              </a:lnSpc>
              <a:defRPr/>
            </a:pPr>
            <a:r>
              <a:rPr lang="zh-CN" altLang="en-US" dirty="0"/>
              <a:t>一般情况下，程序中不必关心上述栈的具体分配情况，但是，如果要进行</a:t>
            </a:r>
            <a:r>
              <a:rPr lang="zh-CN" altLang="en-US" dirty="0">
                <a:solidFill>
                  <a:srgbClr val="FFC000"/>
                </a:solidFill>
              </a:rPr>
              <a:t>混合语言编程</a:t>
            </a:r>
            <a:r>
              <a:rPr lang="zh-CN" altLang="en-US" dirty="0"/>
              <a:t>，则需要考虑不同语言在栈使用上的差别。</a:t>
            </a:r>
          </a:p>
          <a:p>
            <a:pPr>
              <a:lnSpc>
                <a:spcPct val="120000"/>
              </a:lnSpc>
              <a:defRPr/>
            </a:pPr>
            <a:endParaRPr lang="zh-CN" altLang="en-US" dirty="0" smtClean="0"/>
          </a:p>
        </p:txBody>
      </p:sp>
    </p:spTree>
    <p:extLst>
      <p:ext uri="{BB962C8B-B14F-4D97-AF65-F5344CB8AC3E}">
        <p14:creationId xmlns:p14="http://schemas.microsoft.com/office/powerpoint/2010/main" val="1122586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5175"/>
            <a:ext cx="8229600" cy="5472113"/>
          </a:xfrm>
        </p:spPr>
        <p:txBody>
          <a:bodyPr>
            <a:normAutofit fontScale="92500" lnSpcReduction="10000"/>
          </a:bodyPr>
          <a:lstStyle/>
          <a:p>
            <a:pPr eaLnBrk="1" hangingPunct="1">
              <a:lnSpc>
                <a:spcPct val="120000"/>
              </a:lnSpc>
              <a:defRPr/>
            </a:pPr>
            <a:r>
              <a:rPr lang="zh-CN" altLang="en-US" dirty="0"/>
              <a:t>栈空间一方面被各个函数共享，另一方面由于受到栈空间的限制，它也</a:t>
            </a:r>
            <a:r>
              <a:rPr lang="zh-CN" altLang="en-US" dirty="0" smtClean="0"/>
              <a:t>对</a:t>
            </a:r>
            <a:r>
              <a:rPr lang="zh-CN" altLang="en-US" dirty="0"/>
              <a:t>函数</a:t>
            </a:r>
            <a:r>
              <a:rPr lang="zh-CN" altLang="en-US" dirty="0" smtClean="0"/>
              <a:t>调用的深度（嵌套和递归调用）有</a:t>
            </a:r>
            <a:r>
              <a:rPr lang="zh-CN" altLang="en-US" dirty="0"/>
              <a:t>所限制：</a:t>
            </a:r>
            <a:endParaRPr lang="en-US" altLang="zh-CN" dirty="0"/>
          </a:p>
          <a:p>
            <a:pPr lvl="1" eaLnBrk="1" hangingPunct="1">
              <a:lnSpc>
                <a:spcPct val="120000"/>
              </a:lnSpc>
              <a:defRPr/>
            </a:pPr>
            <a:r>
              <a:rPr lang="zh-CN" altLang="en-US" dirty="0"/>
              <a:t>过深的函数</a:t>
            </a:r>
            <a:r>
              <a:rPr lang="zh-CN" altLang="en-US" dirty="0" smtClean="0"/>
              <a:t>嵌套或递归调用</a:t>
            </a:r>
            <a:r>
              <a:rPr lang="zh-CN" altLang="en-US" dirty="0"/>
              <a:t>会造成栈空间不足，出现“栈溢出”（</a:t>
            </a:r>
            <a:r>
              <a:rPr lang="en-US" altLang="zh-CN" dirty="0"/>
              <a:t>stack overflow</a:t>
            </a:r>
            <a:r>
              <a:rPr lang="zh-CN" altLang="en-US" dirty="0"/>
              <a:t>）错误，从而引起程序的异常终止。</a:t>
            </a:r>
            <a:endParaRPr lang="en-US" altLang="zh-CN" dirty="0"/>
          </a:p>
          <a:p>
            <a:pPr eaLnBrk="1" hangingPunct="1">
              <a:lnSpc>
                <a:spcPct val="120000"/>
              </a:lnSpc>
              <a:defRPr/>
            </a:pPr>
            <a:r>
              <a:rPr lang="zh-CN" altLang="en-US" dirty="0"/>
              <a:t>另外</a:t>
            </a:r>
            <a:r>
              <a:rPr lang="zh-CN" altLang="en-US" dirty="0" smtClean="0"/>
              <a:t>，在</a:t>
            </a:r>
            <a:r>
              <a:rPr lang="zh-CN" altLang="en-US" dirty="0"/>
              <a:t>程序设计</a:t>
            </a:r>
            <a:r>
              <a:rPr lang="zh-CN" altLang="en-US" dirty="0" smtClean="0"/>
              <a:t>时也需要</a:t>
            </a:r>
            <a:r>
              <a:rPr lang="zh-CN" altLang="en-US" dirty="0"/>
              <a:t>很好地</a:t>
            </a:r>
            <a:r>
              <a:rPr lang="zh-CN" altLang="en-US" dirty="0" smtClean="0"/>
              <a:t>处置形式参数</a:t>
            </a:r>
            <a:r>
              <a:rPr lang="zh-CN" altLang="en-US" dirty="0"/>
              <a:t>和局部变量的个数和大小，例如</a:t>
            </a:r>
            <a:r>
              <a:rPr lang="zh-CN" altLang="en-US" dirty="0" smtClean="0"/>
              <a:t>，</a:t>
            </a:r>
            <a:endParaRPr lang="en-US" altLang="zh-CN" dirty="0" smtClean="0"/>
          </a:p>
          <a:p>
            <a:pPr lvl="1" eaLnBrk="1" hangingPunct="1">
              <a:lnSpc>
                <a:spcPct val="120000"/>
              </a:lnSpc>
              <a:defRPr/>
            </a:pPr>
            <a:r>
              <a:rPr lang="zh-CN" altLang="en-US" dirty="0" smtClean="0"/>
              <a:t>不应把大的结构按值传递给函数。</a:t>
            </a:r>
            <a:endParaRPr lang="en-US" altLang="zh-CN" dirty="0" smtClean="0"/>
          </a:p>
          <a:p>
            <a:pPr lvl="1" eaLnBrk="1" hangingPunct="1">
              <a:lnSpc>
                <a:spcPct val="120000"/>
              </a:lnSpc>
              <a:defRPr/>
            </a:pPr>
            <a:r>
              <a:rPr lang="zh-CN" altLang="en-US" dirty="0" smtClean="0"/>
              <a:t>不</a:t>
            </a:r>
            <a:r>
              <a:rPr lang="zh-CN" altLang="en-US" dirty="0"/>
              <a:t>应定义很大的局部数组变量。</a:t>
            </a:r>
          </a:p>
          <a:p>
            <a:pPr>
              <a:defRPr/>
            </a:pPr>
            <a:endParaRPr lang="zh-CN" altLang="en-US" dirty="0"/>
          </a:p>
        </p:txBody>
      </p:sp>
    </p:spTree>
    <p:extLst>
      <p:ext uri="{BB962C8B-B14F-4D97-AF65-F5344CB8AC3E}">
        <p14:creationId xmlns:p14="http://schemas.microsoft.com/office/powerpoint/2010/main" val="38206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7013"/>
            <a:ext cx="7772400" cy="898525"/>
          </a:xfrm>
        </p:spPr>
        <p:txBody>
          <a:bodyPr/>
          <a:lstStyle/>
          <a:p>
            <a:pPr eaLnBrk="1" hangingPunct="1">
              <a:defRPr/>
            </a:pPr>
            <a:r>
              <a:rPr lang="zh-CN" altLang="en-US" dirty="0" smtClean="0"/>
              <a:t>标识符的作用域概述 </a:t>
            </a:r>
          </a:p>
        </p:txBody>
      </p:sp>
      <p:sp>
        <p:nvSpPr>
          <p:cNvPr id="313347" name="Rectangle 3"/>
          <p:cNvSpPr>
            <a:spLocks noGrp="1" noChangeArrowheads="1"/>
          </p:cNvSpPr>
          <p:nvPr>
            <p:ph type="body" idx="1"/>
          </p:nvPr>
        </p:nvSpPr>
        <p:spPr>
          <a:xfrm>
            <a:off x="228600" y="1557338"/>
            <a:ext cx="8534400" cy="4823989"/>
          </a:xfrm>
        </p:spPr>
        <p:txBody>
          <a:bodyPr>
            <a:normAutofit fontScale="92500" lnSpcReduction="20000"/>
          </a:bodyPr>
          <a:lstStyle/>
          <a:p>
            <a:pPr eaLnBrk="1" hangingPunct="1">
              <a:lnSpc>
                <a:spcPct val="110000"/>
              </a:lnSpc>
              <a:defRPr/>
            </a:pPr>
            <a:r>
              <a:rPr lang="zh-CN" altLang="en-US" dirty="0" smtClean="0"/>
              <a:t>不同的程序实体一定要取不同的名字吗？例如，</a:t>
            </a:r>
            <a:endParaRPr lang="en-US" altLang="zh-CN" dirty="0" smtClean="0"/>
          </a:p>
          <a:p>
            <a:pPr lvl="1" eaLnBrk="1" hangingPunct="1">
              <a:lnSpc>
                <a:spcPct val="110000"/>
              </a:lnSpc>
              <a:defRPr/>
            </a:pPr>
            <a:r>
              <a:rPr lang="zh-CN" altLang="en-US" dirty="0" smtClean="0"/>
              <a:t>对于不同的函数，它们的形参和局部变量的名字一定要不同吗？</a:t>
            </a:r>
          </a:p>
          <a:p>
            <a:pPr eaLnBrk="1" hangingPunct="1">
              <a:lnSpc>
                <a:spcPct val="110000"/>
              </a:lnSpc>
              <a:defRPr/>
            </a:pPr>
            <a:r>
              <a:rPr lang="zh-CN" altLang="en-US" dirty="0" smtClean="0"/>
              <a:t>为了对程序中实体的名字进行管理，引进了标识符的</a:t>
            </a:r>
            <a:r>
              <a:rPr lang="zh-CN" altLang="en-US" dirty="0" smtClean="0">
                <a:solidFill>
                  <a:schemeClr val="folHlink"/>
                </a:solidFill>
              </a:rPr>
              <a:t>作用域</a:t>
            </a:r>
            <a:r>
              <a:rPr lang="zh-CN" altLang="en-US" dirty="0" smtClean="0"/>
              <a:t>的概念：</a:t>
            </a:r>
          </a:p>
          <a:p>
            <a:pPr lvl="1" eaLnBrk="1" hangingPunct="1">
              <a:lnSpc>
                <a:spcPct val="110000"/>
              </a:lnSpc>
              <a:defRPr/>
            </a:pPr>
            <a:r>
              <a:rPr lang="zh-CN" altLang="en-US" dirty="0" smtClean="0"/>
              <a:t>标识符的作用域是指一个标识符的有效范围，即它能被访问的</a:t>
            </a:r>
            <a:r>
              <a:rPr lang="zh-CN" altLang="en-US" dirty="0" smtClean="0">
                <a:solidFill>
                  <a:srgbClr val="FFC000"/>
                </a:solidFill>
              </a:rPr>
              <a:t>程序段</a:t>
            </a:r>
            <a:r>
              <a:rPr lang="zh-CN" altLang="en-US" dirty="0" smtClean="0"/>
              <a:t>（静态）。</a:t>
            </a:r>
            <a:endParaRPr lang="en-US" altLang="zh-CN" dirty="0" smtClean="0"/>
          </a:p>
          <a:p>
            <a:pPr lvl="1" eaLnBrk="1" hangingPunct="1">
              <a:lnSpc>
                <a:spcPct val="110000"/>
              </a:lnSpc>
              <a:defRPr/>
            </a:pPr>
            <a:r>
              <a:rPr lang="zh-CN" altLang="en-US" dirty="0"/>
              <a:t>标识符的</a:t>
            </a:r>
            <a:r>
              <a:rPr lang="zh-CN" altLang="en-US" dirty="0" smtClean="0"/>
              <a:t>作用域与它的定义位置有关。</a:t>
            </a:r>
          </a:p>
          <a:p>
            <a:pPr lvl="1" eaLnBrk="1" hangingPunct="1">
              <a:lnSpc>
                <a:spcPct val="110000"/>
              </a:lnSpc>
              <a:defRPr/>
            </a:pPr>
            <a:r>
              <a:rPr lang="zh-CN" altLang="en-US" dirty="0" smtClean="0"/>
              <a:t>作用域不相交的两个标识符（标识不同的实体）可以相同，即，在一些情况下，可以用</a:t>
            </a:r>
            <a:r>
              <a:rPr lang="zh-CN" altLang="en-US" dirty="0" smtClean="0">
                <a:solidFill>
                  <a:schemeClr val="folHlink"/>
                </a:solidFill>
              </a:rPr>
              <a:t>相同</a:t>
            </a:r>
            <a:r>
              <a:rPr lang="zh-CN" altLang="en-US" dirty="0" smtClean="0"/>
              <a:t>的</a:t>
            </a:r>
            <a:r>
              <a:rPr lang="zh-CN" altLang="en-US" dirty="0" smtClean="0">
                <a:solidFill>
                  <a:schemeClr val="folHlink"/>
                </a:solidFill>
              </a:rPr>
              <a:t>标识符</a:t>
            </a:r>
            <a:r>
              <a:rPr lang="zh-CN" altLang="en-US" dirty="0" smtClean="0"/>
              <a:t>来标识</a:t>
            </a:r>
            <a:r>
              <a:rPr lang="zh-CN" altLang="en-US" dirty="0" smtClean="0">
                <a:solidFill>
                  <a:schemeClr val="folHlink"/>
                </a:solidFill>
              </a:rPr>
              <a:t>不同</a:t>
            </a:r>
            <a:r>
              <a:rPr lang="zh-CN" altLang="en-US" dirty="0" smtClean="0"/>
              <a:t>的</a:t>
            </a:r>
            <a:r>
              <a:rPr lang="zh-CN" altLang="en-US" dirty="0" smtClean="0">
                <a:solidFill>
                  <a:schemeClr val="folHlink"/>
                </a:solidFill>
              </a:rPr>
              <a:t>程序实体。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347">
                                            <p:txEl>
                                              <p:pRg st="2" end="2"/>
                                            </p:txEl>
                                          </p:spTgt>
                                        </p:tgtEl>
                                        <p:attrNameLst>
                                          <p:attrName>style.visibility</p:attrName>
                                        </p:attrNameLst>
                                      </p:cBhvr>
                                      <p:to>
                                        <p:strVal val="visible"/>
                                      </p:to>
                                    </p:set>
                                    <p:anim calcmode="lin" valueType="num">
                                      <p:cBhvr additive="base">
                                        <p:cTn id="7" dur="5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33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3347">
                                            <p:txEl>
                                              <p:pRg st="3" end="3"/>
                                            </p:txEl>
                                          </p:spTgt>
                                        </p:tgtEl>
                                        <p:attrNameLst>
                                          <p:attrName>style.visibility</p:attrName>
                                        </p:attrNameLst>
                                      </p:cBhvr>
                                      <p:to>
                                        <p:strVal val="visible"/>
                                      </p:to>
                                    </p:set>
                                    <p:anim calcmode="lin" valueType="num">
                                      <p:cBhvr additive="base">
                                        <p:cTn id="11" dur="5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3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3347">
                                            <p:txEl>
                                              <p:pRg st="4" end="4"/>
                                            </p:txEl>
                                          </p:spTgt>
                                        </p:tgtEl>
                                        <p:attrNameLst>
                                          <p:attrName>style.visibility</p:attrName>
                                        </p:attrNameLst>
                                      </p:cBhvr>
                                      <p:to>
                                        <p:strVal val="visible"/>
                                      </p:to>
                                    </p:set>
                                    <p:anim calcmode="lin" valueType="num">
                                      <p:cBhvr additive="base">
                                        <p:cTn id="17" dur="5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3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anim calcmode="lin" valueType="num">
                                      <p:cBhvr additive="base">
                                        <p:cTn id="23" dur="500" fill="hold"/>
                                        <p:tgtEl>
                                          <p:spTgt spid="31334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3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altLang="zh-CN" smtClean="0"/>
              <a:t>C++</a:t>
            </a:r>
            <a:r>
              <a:rPr lang="zh-CN" altLang="en-US" smtClean="0"/>
              <a:t>标识符的作用域</a:t>
            </a:r>
          </a:p>
        </p:txBody>
      </p:sp>
      <p:sp>
        <p:nvSpPr>
          <p:cNvPr id="305155" name="Rectangle 3"/>
          <p:cNvSpPr>
            <a:spLocks noGrp="1" noChangeArrowheads="1"/>
          </p:cNvSpPr>
          <p:nvPr>
            <p:ph type="body" idx="1"/>
          </p:nvPr>
        </p:nvSpPr>
        <p:spPr/>
        <p:txBody>
          <a:bodyPr/>
          <a:lstStyle/>
          <a:p>
            <a:pPr eaLnBrk="1" hangingPunct="1">
              <a:lnSpc>
                <a:spcPct val="90000"/>
              </a:lnSpc>
              <a:defRPr/>
            </a:pPr>
            <a:r>
              <a:rPr lang="en-US" altLang="zh-CN" dirty="0" smtClean="0"/>
              <a:t>C++</a:t>
            </a:r>
            <a:r>
              <a:rPr lang="zh-CN" altLang="en-US" dirty="0" smtClean="0"/>
              <a:t>把标识符的作用域分成：</a:t>
            </a:r>
          </a:p>
          <a:p>
            <a:pPr lvl="1" eaLnBrk="1" hangingPunct="1">
              <a:lnSpc>
                <a:spcPct val="90000"/>
              </a:lnSpc>
              <a:defRPr/>
            </a:pPr>
            <a:r>
              <a:rPr lang="zh-CN" altLang="en-US" dirty="0" smtClean="0"/>
              <a:t>局部作用域</a:t>
            </a:r>
          </a:p>
          <a:p>
            <a:pPr lvl="1" eaLnBrk="1" hangingPunct="1">
              <a:lnSpc>
                <a:spcPct val="90000"/>
              </a:lnSpc>
              <a:defRPr/>
            </a:pPr>
            <a:r>
              <a:rPr lang="zh-CN" altLang="en-US" dirty="0" smtClean="0"/>
              <a:t>全局作用域</a:t>
            </a:r>
          </a:p>
          <a:p>
            <a:pPr lvl="1" eaLnBrk="1" hangingPunct="1">
              <a:lnSpc>
                <a:spcPct val="90000"/>
              </a:lnSpc>
              <a:defRPr/>
            </a:pPr>
            <a:r>
              <a:rPr lang="zh-CN" altLang="en-US" dirty="0" smtClean="0"/>
              <a:t>文件作用域</a:t>
            </a:r>
          </a:p>
          <a:p>
            <a:pPr lvl="1" eaLnBrk="1" hangingPunct="1">
              <a:lnSpc>
                <a:spcPct val="90000"/>
              </a:lnSpc>
              <a:defRPr/>
            </a:pPr>
            <a:r>
              <a:rPr lang="zh-CN" altLang="en-US" dirty="0" smtClean="0"/>
              <a:t>函数作用域</a:t>
            </a:r>
          </a:p>
          <a:p>
            <a:pPr lvl="1" eaLnBrk="1" hangingPunct="1">
              <a:lnSpc>
                <a:spcPct val="90000"/>
              </a:lnSpc>
              <a:defRPr/>
            </a:pPr>
            <a:r>
              <a:rPr lang="zh-CN" altLang="en-US" dirty="0" smtClean="0"/>
              <a:t>函数原型作用域</a:t>
            </a:r>
          </a:p>
          <a:p>
            <a:pPr lvl="1" eaLnBrk="1" hangingPunct="1">
              <a:lnSpc>
                <a:spcPct val="90000"/>
              </a:lnSpc>
              <a:defRPr/>
            </a:pPr>
            <a:r>
              <a:rPr lang="zh-CN" altLang="en-US" dirty="0"/>
              <a:t>结构</a:t>
            </a:r>
            <a:r>
              <a:rPr lang="en-US" altLang="zh-CN" dirty="0"/>
              <a:t>/</a:t>
            </a:r>
            <a:r>
              <a:rPr lang="zh-CN" altLang="en-US" dirty="0"/>
              <a:t>类作用域</a:t>
            </a:r>
          </a:p>
          <a:p>
            <a:pPr lvl="1" eaLnBrk="1" hangingPunct="1">
              <a:lnSpc>
                <a:spcPct val="90000"/>
              </a:lnSpc>
              <a:defRPr/>
            </a:pPr>
            <a:r>
              <a:rPr lang="zh-CN" altLang="en-US" dirty="0" smtClean="0"/>
              <a:t>名空间作用域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t>局部作用域</a:t>
            </a:r>
          </a:p>
        </p:txBody>
      </p:sp>
      <p:sp>
        <p:nvSpPr>
          <p:cNvPr id="25603" name="Rectangle 3"/>
          <p:cNvSpPr>
            <a:spLocks noGrp="1" noChangeArrowheads="1"/>
          </p:cNvSpPr>
          <p:nvPr>
            <p:ph type="body" idx="1"/>
          </p:nvPr>
        </p:nvSpPr>
        <p:spPr>
          <a:xfrm>
            <a:off x="250825" y="1773238"/>
            <a:ext cx="8713788" cy="4248050"/>
          </a:xfrm>
        </p:spPr>
        <p:txBody>
          <a:bodyPr/>
          <a:lstStyle/>
          <a:p>
            <a:pPr eaLnBrk="1" hangingPunct="1">
              <a:defRPr/>
            </a:pPr>
            <a:r>
              <a:rPr lang="zh-CN" altLang="en-US" dirty="0" smtClean="0">
                <a:solidFill>
                  <a:srgbClr val="FFC000"/>
                </a:solidFill>
              </a:rPr>
              <a:t>局部作用域</a:t>
            </a:r>
            <a:r>
              <a:rPr lang="zh-CN" altLang="en-US" dirty="0" smtClean="0"/>
              <a:t>是指</a:t>
            </a:r>
            <a:endParaRPr lang="en-US" altLang="zh-CN" dirty="0" smtClean="0"/>
          </a:p>
          <a:p>
            <a:pPr lvl="1" eaLnBrk="1" hangingPunct="1">
              <a:defRPr/>
            </a:pPr>
            <a:r>
              <a:rPr lang="zh-CN" altLang="en-US" dirty="0" smtClean="0"/>
              <a:t>在函数定义或复合语句中</a:t>
            </a:r>
            <a:r>
              <a:rPr lang="zh-CN" altLang="en-US" dirty="0"/>
              <a:t>，</a:t>
            </a:r>
            <a:r>
              <a:rPr lang="zh-CN" altLang="en-US" dirty="0" smtClean="0"/>
              <a:t>从标识符的定义点开始到函数定义或复合语句结束之间的程序段。 </a:t>
            </a:r>
          </a:p>
          <a:p>
            <a:pPr eaLnBrk="1" hangingPunct="1">
              <a:defRPr/>
            </a:pPr>
            <a:r>
              <a:rPr lang="zh-CN" altLang="en-US" dirty="0" smtClean="0"/>
              <a:t>以下标识符具有局部作用域：</a:t>
            </a:r>
            <a:endParaRPr lang="en-US" altLang="zh-CN" dirty="0" smtClean="0"/>
          </a:p>
          <a:p>
            <a:pPr lvl="1" eaLnBrk="1" hangingPunct="1">
              <a:defRPr/>
            </a:pPr>
            <a:r>
              <a:rPr lang="zh-CN" altLang="en-US" dirty="0" smtClean="0"/>
              <a:t>局部变量</a:t>
            </a:r>
            <a:r>
              <a:rPr lang="en-US" altLang="zh-CN" dirty="0" smtClean="0"/>
              <a:t>/</a:t>
            </a:r>
            <a:r>
              <a:rPr lang="zh-CN" altLang="en-US" dirty="0" smtClean="0"/>
              <a:t>常量名</a:t>
            </a:r>
            <a:endParaRPr lang="en-US" altLang="zh-CN" dirty="0"/>
          </a:p>
          <a:p>
            <a:pPr lvl="1" eaLnBrk="1" hangingPunct="1">
              <a:defRPr/>
            </a:pPr>
            <a:r>
              <a:rPr lang="zh-CN" altLang="en-US" dirty="0" smtClean="0"/>
              <a:t>函数的形参名</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457200" y="333375"/>
            <a:ext cx="8229600" cy="6408738"/>
          </a:xfrm>
        </p:spPr>
        <p:txBody>
          <a:bodyPr>
            <a:normAutofit/>
          </a:bodyPr>
          <a:lstStyle/>
          <a:p>
            <a:pPr eaLnBrk="1" hangingPunct="1">
              <a:lnSpc>
                <a:spcPct val="80000"/>
              </a:lnSpc>
              <a:buNone/>
              <a:defRPr/>
            </a:pPr>
            <a:r>
              <a:rPr lang="en-US" altLang="zh-CN" sz="2200" dirty="0" smtClean="0"/>
              <a:t>void f(</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a:t>) </a:t>
            </a:r>
            <a:r>
              <a:rPr lang="en-US" altLang="zh-CN" sz="2200" dirty="0" smtClean="0"/>
              <a:t>//n</a:t>
            </a:r>
            <a:r>
              <a:rPr lang="zh-CN" altLang="en-US" sz="2200" dirty="0" smtClean="0"/>
              <a:t>的</a:t>
            </a:r>
            <a:r>
              <a:rPr lang="zh-CN" altLang="en-US" sz="2200" dirty="0"/>
              <a:t>有效范围从此开始一直</a:t>
            </a:r>
            <a:r>
              <a:rPr lang="zh-CN" altLang="en-US" sz="2200" dirty="0" smtClean="0"/>
              <a:t>到</a:t>
            </a:r>
            <a:r>
              <a:rPr lang="en-US" altLang="zh-CN" sz="2200" dirty="0" smtClean="0"/>
              <a:t>f</a:t>
            </a:r>
            <a:r>
              <a:rPr lang="zh-CN" altLang="en-US" sz="2200" dirty="0" smtClean="0"/>
              <a:t>函数</a:t>
            </a:r>
            <a:r>
              <a:rPr lang="zh-CN" altLang="en-US" sz="2200" dirty="0"/>
              <a:t>体结束</a:t>
            </a:r>
            <a:endParaRPr lang="en-US" altLang="zh-CN" sz="2200" dirty="0" smtClean="0"/>
          </a:p>
          <a:p>
            <a:pPr eaLnBrk="1" hangingPunct="1">
              <a:lnSpc>
                <a:spcPct val="80000"/>
              </a:lnSpc>
              <a:buFont typeface="Wingdings" pitchFamily="2" charset="2"/>
              <a:buNone/>
              <a:defRPr/>
            </a:pPr>
            <a:r>
              <a:rPr lang="en-US" altLang="zh-CN" sz="2200" dirty="0" smtClean="0"/>
              <a:t>{  </a:t>
            </a:r>
            <a:r>
              <a:rPr lang="en-US" altLang="zh-CN" sz="2200" dirty="0" smtClean="0">
                <a:solidFill>
                  <a:srgbClr val="FFC000"/>
                </a:solidFill>
              </a:rPr>
              <a:t>n</a:t>
            </a:r>
            <a:r>
              <a:rPr lang="en-US" altLang="zh-CN" sz="2200" dirty="0" smtClean="0"/>
              <a:t>++; </a:t>
            </a:r>
          </a:p>
          <a:p>
            <a:pPr eaLnBrk="1" hangingPunct="1">
              <a:lnSpc>
                <a:spcPct val="80000"/>
              </a:lnSpc>
              <a:buNone/>
              <a:defRPr/>
            </a:pPr>
            <a:r>
              <a:rPr lang="en-US" altLang="zh-CN" sz="2200" dirty="0" smtClean="0"/>
              <a:t>    x</a:t>
            </a:r>
            <a:r>
              <a:rPr lang="en-US" altLang="zh-CN" sz="2200" dirty="0"/>
              <a:t>++; //</a:t>
            </a:r>
            <a:r>
              <a:rPr lang="en-US" altLang="zh-CN" sz="2200" dirty="0" smtClean="0">
                <a:solidFill>
                  <a:schemeClr val="folHlink"/>
                </a:solidFill>
              </a:rPr>
              <a:t>Error</a:t>
            </a:r>
            <a:r>
              <a:rPr lang="zh-CN" altLang="en-US" sz="2200" dirty="0" smtClean="0"/>
              <a:t>（假设没有全局变量</a:t>
            </a:r>
            <a:r>
              <a:rPr lang="en-US" altLang="zh-CN" sz="2200" dirty="0" smtClean="0"/>
              <a:t>x</a:t>
            </a:r>
            <a:r>
              <a:rPr lang="zh-CN" altLang="en-US" sz="2200" dirty="0" smtClean="0"/>
              <a:t>）</a:t>
            </a:r>
            <a:r>
              <a:rPr lang="en-US" altLang="zh-CN" sz="2200" dirty="0" smtClean="0"/>
              <a:t> </a:t>
            </a:r>
          </a:p>
          <a:p>
            <a:pPr eaLnBrk="1" hangingPunct="1">
              <a:lnSpc>
                <a:spcPct val="80000"/>
              </a:lnSpc>
              <a:buNone/>
              <a:defRPr/>
            </a:pPr>
            <a:r>
              <a:rPr lang="en-US" altLang="zh-CN" sz="2200" dirty="0"/>
              <a:t> </a:t>
            </a: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=0; //x</a:t>
            </a:r>
            <a:r>
              <a:rPr lang="zh-CN" altLang="en-US" sz="2200" dirty="0" smtClean="0"/>
              <a:t>的有效范围从此开始一直到</a:t>
            </a:r>
            <a:r>
              <a:rPr lang="en-US" altLang="zh-CN" sz="2200" dirty="0" smtClean="0"/>
              <a:t>f</a:t>
            </a:r>
            <a:r>
              <a:rPr lang="zh-CN" altLang="en-US" sz="2200" dirty="0" smtClean="0"/>
              <a:t>函数体结束</a:t>
            </a:r>
            <a:endParaRPr lang="en-US" altLang="zh-CN" sz="2200" dirty="0" smtClean="0"/>
          </a:p>
          <a:p>
            <a:pPr eaLnBrk="1" hangingPunct="1">
              <a:lnSpc>
                <a:spcPct val="80000"/>
              </a:lnSpc>
              <a:buNone/>
              <a:defRPr/>
            </a:pPr>
            <a:r>
              <a:rPr lang="en-US" altLang="zh-CN" sz="2200" dirty="0" smtClean="0"/>
              <a:t>    </a:t>
            </a:r>
            <a:r>
              <a:rPr lang="en-US" altLang="zh-CN" sz="2200" dirty="0" smtClean="0">
                <a:solidFill>
                  <a:srgbClr val="FFC000"/>
                </a:solidFill>
              </a:rPr>
              <a:t>x</a:t>
            </a:r>
            <a:r>
              <a:rPr lang="en-US" altLang="zh-CN" sz="2200" dirty="0" smtClean="0"/>
              <a:t>++; </a:t>
            </a:r>
          </a:p>
          <a:p>
            <a:pPr eaLnBrk="1" hangingPunct="1">
              <a:lnSpc>
                <a:spcPct val="80000"/>
              </a:lnSpc>
              <a:buNone/>
              <a:defRPr/>
            </a:pPr>
            <a:r>
              <a:rPr lang="en-US" altLang="zh-CN" sz="2200" dirty="0"/>
              <a:t> </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99FF33"/>
                </a:solidFill>
              </a:rPr>
              <a:t>x</a:t>
            </a:r>
            <a:r>
              <a:rPr lang="en-US" altLang="zh-CN" sz="2200" dirty="0"/>
              <a:t>; //x</a:t>
            </a:r>
            <a:r>
              <a:rPr lang="zh-CN" altLang="en-US" sz="2200" dirty="0"/>
              <a:t>的有效范围从此开始一直</a:t>
            </a:r>
            <a:r>
              <a:rPr lang="zh-CN" altLang="en-US" sz="2200" dirty="0" smtClean="0"/>
              <a:t>到</a:t>
            </a:r>
            <a:r>
              <a:rPr lang="en-US" altLang="zh-CN" sz="2200" dirty="0" smtClean="0"/>
              <a:t>main</a:t>
            </a:r>
            <a:r>
              <a:rPr lang="zh-CN" altLang="en-US" sz="2200" dirty="0" smtClean="0"/>
              <a:t>函数</a:t>
            </a:r>
            <a:r>
              <a:rPr lang="zh-CN" altLang="en-US" sz="2200" dirty="0"/>
              <a:t>体结束</a:t>
            </a:r>
            <a:endParaRPr lang="en-US" altLang="zh-CN" sz="2200" dirty="0" smtClean="0"/>
          </a:p>
          <a:p>
            <a:pPr eaLnBrk="1" hangingPunct="1">
              <a:lnSpc>
                <a:spcPct val="80000"/>
              </a:lnSpc>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99FF33"/>
                </a:solidFill>
              </a:rPr>
              <a:t>n</a:t>
            </a:r>
            <a:r>
              <a:rPr lang="en-US" altLang="zh-CN" sz="2200" dirty="0"/>
              <a:t>; </a:t>
            </a:r>
            <a:r>
              <a:rPr lang="en-US" altLang="zh-CN" sz="2200" dirty="0" smtClean="0"/>
              <a:t>//n</a:t>
            </a:r>
            <a:r>
              <a:rPr lang="zh-CN" altLang="en-US" sz="2200" dirty="0" smtClean="0"/>
              <a:t>的</a:t>
            </a:r>
            <a:r>
              <a:rPr lang="zh-CN" altLang="en-US" sz="2200" dirty="0"/>
              <a:t>有效范围从此开始一直</a:t>
            </a:r>
            <a:r>
              <a:rPr lang="zh-CN" altLang="en-US" sz="2200" dirty="0" smtClean="0"/>
              <a:t>到</a:t>
            </a:r>
            <a:r>
              <a:rPr lang="en-US" altLang="zh-CN" sz="2200" dirty="0" smtClean="0"/>
              <a:t>main</a:t>
            </a:r>
            <a:r>
              <a:rPr lang="zh-CN" altLang="en-US" sz="2200" dirty="0" smtClean="0"/>
              <a:t>函数</a:t>
            </a:r>
            <a:r>
              <a:rPr lang="zh-CN" altLang="en-US" sz="2200" dirty="0"/>
              <a:t>体结束</a:t>
            </a:r>
            <a:endParaRPr lang="en-US" altLang="zh-CN" sz="2200" dirty="0" smtClean="0"/>
          </a:p>
          <a:p>
            <a:pPr eaLnBrk="1" hangingPunct="1">
              <a:lnSpc>
                <a:spcPct val="80000"/>
              </a:lnSpc>
              <a:buFont typeface="Wingdings" pitchFamily="2" charset="2"/>
              <a:buNone/>
              <a:defRPr/>
            </a:pPr>
            <a:r>
              <a:rPr lang="en-US" altLang="zh-CN" sz="2200" dirty="0"/>
              <a:t>	</a:t>
            </a:r>
            <a:r>
              <a:rPr lang="en-US" altLang="zh-CN" sz="2200" dirty="0" smtClean="0">
                <a:solidFill>
                  <a:srgbClr val="99FF33"/>
                </a:solidFill>
              </a:rPr>
              <a:t>x</a:t>
            </a:r>
            <a:r>
              <a:rPr lang="en-US" altLang="zh-CN" sz="2200" dirty="0" smtClean="0"/>
              <a:t> = 10;</a:t>
            </a:r>
          </a:p>
          <a:p>
            <a:pPr eaLnBrk="1" hangingPunct="1">
              <a:lnSpc>
                <a:spcPct val="80000"/>
              </a:lnSpc>
              <a:buFont typeface="Wingdings" pitchFamily="2" charset="2"/>
              <a:buNone/>
              <a:defRPr/>
            </a:pPr>
            <a:r>
              <a:rPr lang="en-US" altLang="zh-CN" sz="2200" dirty="0" smtClean="0"/>
              <a:t>   </a:t>
            </a:r>
            <a:r>
              <a:rPr lang="en-US" altLang="zh-CN" sz="2200" dirty="0" err="1" smtClean="0"/>
              <a:t>cin</a:t>
            </a:r>
            <a:r>
              <a:rPr lang="en-US" altLang="zh-CN" sz="2200" dirty="0" smtClean="0"/>
              <a:t> &gt;&gt; </a:t>
            </a:r>
            <a:r>
              <a:rPr lang="en-US" altLang="zh-CN" sz="2200" dirty="0" smtClean="0">
                <a:solidFill>
                  <a:srgbClr val="99FF33"/>
                </a:solidFill>
              </a:rPr>
              <a:t>n</a:t>
            </a:r>
            <a:r>
              <a:rPr lang="en-US" altLang="zh-CN" sz="2200" dirty="0" smtClean="0"/>
              <a:t>;</a:t>
            </a:r>
          </a:p>
          <a:p>
            <a:pPr eaLnBrk="1" hangingPunct="1">
              <a:lnSpc>
                <a:spcPct val="80000"/>
              </a:lnSpc>
              <a:buFont typeface="Wingdings" pitchFamily="2" charset="2"/>
              <a:buNone/>
              <a:defRPr/>
            </a:pPr>
            <a:r>
              <a:rPr lang="en-US" altLang="zh-CN" sz="2200" dirty="0" smtClean="0"/>
              <a:t>   f(</a:t>
            </a:r>
            <a:r>
              <a:rPr lang="en-US" altLang="zh-CN" sz="2200" dirty="0" smtClean="0">
                <a:solidFill>
                  <a:srgbClr val="99FF33"/>
                </a:solidFill>
              </a:rPr>
              <a:t>n</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defRPr/>
            </a:pPr>
            <a:r>
              <a:rPr lang="zh-CN" altLang="en-US" sz="2800" dirty="0" smtClean="0"/>
              <a:t>函数</a:t>
            </a:r>
            <a:r>
              <a:rPr lang="en-US" altLang="zh-CN" sz="2800" dirty="0" smtClean="0"/>
              <a:t>f</a:t>
            </a:r>
            <a:r>
              <a:rPr lang="zh-CN" altLang="en-US" sz="2800" dirty="0" smtClean="0"/>
              <a:t>和</a:t>
            </a:r>
            <a:r>
              <a:rPr lang="en-US" altLang="zh-CN" sz="2800" dirty="0" smtClean="0"/>
              <a:t>main</a:t>
            </a:r>
            <a:r>
              <a:rPr lang="zh-CN" altLang="en-US" sz="2800" dirty="0" smtClean="0"/>
              <a:t>中的变量</a:t>
            </a:r>
            <a:r>
              <a:rPr lang="en-US" altLang="zh-CN" sz="2800" dirty="0" smtClean="0"/>
              <a:t>x</a:t>
            </a:r>
            <a:r>
              <a:rPr lang="zh-CN" altLang="en-US" sz="2800" dirty="0" smtClean="0"/>
              <a:t>、</a:t>
            </a:r>
            <a:r>
              <a:rPr lang="en-US" altLang="zh-CN" sz="2800" dirty="0" smtClean="0"/>
              <a:t>n</a:t>
            </a:r>
            <a:r>
              <a:rPr lang="zh-CN" altLang="en-US" sz="2800" dirty="0" smtClean="0"/>
              <a:t>是不同的变量，只是名字相同而已！</a:t>
            </a:r>
            <a:endParaRPr lang="en-US" altLang="zh-CN"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88913"/>
            <a:ext cx="8229600" cy="6553200"/>
          </a:xfrm>
        </p:spPr>
        <p:txBody>
          <a:bodyPr>
            <a:normAutofit lnSpcReduction="10000"/>
          </a:bodyPr>
          <a:lstStyle/>
          <a:p>
            <a:pPr eaLnBrk="1" hangingPunct="1">
              <a:lnSpc>
                <a:spcPct val="110000"/>
              </a:lnSpc>
              <a:defRPr/>
            </a:pPr>
            <a:r>
              <a:rPr lang="zh-CN" altLang="en-US" sz="2800" dirty="0" smtClean="0"/>
              <a:t>局部作用域有时是一个</a:t>
            </a:r>
            <a:r>
              <a:rPr lang="zh-CN" altLang="en-US" sz="2800" dirty="0" smtClean="0">
                <a:solidFill>
                  <a:schemeClr val="folHlink"/>
                </a:solidFill>
              </a:rPr>
              <a:t>潜在作用域</a:t>
            </a:r>
            <a:r>
              <a:rPr lang="zh-CN" altLang="en-US" sz="2800" dirty="0" smtClean="0"/>
              <a:t>：</a:t>
            </a:r>
            <a:endParaRPr lang="en-US" altLang="zh-CN" sz="2800" dirty="0" smtClean="0"/>
          </a:p>
          <a:p>
            <a:pPr lvl="1" eaLnBrk="1" hangingPunct="1">
              <a:lnSpc>
                <a:spcPct val="110000"/>
              </a:lnSpc>
              <a:defRPr/>
            </a:pPr>
            <a:r>
              <a:rPr lang="zh-CN" altLang="en-US" sz="2400" dirty="0" smtClean="0"/>
              <a:t>如果在一个标识符的局部作用域中包含内层复合语句，并且在该内层复合语句中定义了一个同名的不同实体，则外层定义的标识符的</a:t>
            </a:r>
            <a:r>
              <a:rPr lang="zh-CN" altLang="en-US" sz="2400" dirty="0" smtClean="0">
                <a:solidFill>
                  <a:srgbClr val="FFC000"/>
                </a:solidFill>
              </a:rPr>
              <a:t>真正作用域</a:t>
            </a:r>
            <a:r>
              <a:rPr lang="zh-CN" altLang="en-US" sz="2400" dirty="0" smtClean="0"/>
              <a:t>应该是扣除内层同名标识符的作用域之后所得到的作用域。 </a:t>
            </a:r>
          </a:p>
          <a:p>
            <a:pPr lvl="1" eaLnBrk="1" hangingPunct="1">
              <a:lnSpc>
                <a:spcPct val="110000"/>
              </a:lnSpc>
              <a:buFontTx/>
              <a:buNone/>
              <a:defRPr/>
            </a:pPr>
            <a:r>
              <a:rPr lang="en-US" altLang="zh-CN" sz="2400" dirty="0" smtClean="0"/>
              <a:t>void f()</a:t>
            </a:r>
          </a:p>
          <a:p>
            <a:pPr lvl="1" eaLnBrk="1" hangingPunct="1">
              <a:lnSpc>
                <a:spcPct val="110000"/>
              </a:lnSpc>
              <a:buFontTx/>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x</a:t>
            </a:r>
            <a:r>
              <a:rPr lang="en-US" altLang="zh-CN" sz="2400" dirty="0" smtClean="0"/>
              <a:t>;  //</a:t>
            </a:r>
            <a:r>
              <a:rPr lang="zh-CN" altLang="en-US" sz="2400" dirty="0" smtClean="0"/>
              <a:t>外层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while  (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double </a:t>
            </a:r>
            <a:r>
              <a:rPr lang="en-US" altLang="zh-CN" sz="2400" dirty="0" smtClean="0">
                <a:solidFill>
                  <a:srgbClr val="99FF33"/>
                </a:solidFill>
              </a:rPr>
              <a:t>x</a:t>
            </a:r>
            <a:r>
              <a:rPr lang="en-US" altLang="zh-CN" sz="2400" dirty="0" smtClean="0"/>
              <a:t>;  //</a:t>
            </a:r>
            <a:r>
              <a:rPr lang="zh-CN" altLang="en-US" sz="2400" dirty="0" smtClean="0"/>
              <a:t>内层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a:t>
            </a:r>
            <a:r>
              <a:rPr lang="en-US" altLang="zh-CN" sz="2400" dirty="0" smtClean="0">
                <a:solidFill>
                  <a:srgbClr val="99FF33"/>
                </a:solidFill>
              </a:rPr>
              <a:t>x</a:t>
            </a:r>
            <a:r>
              <a:rPr lang="en-US" altLang="zh-CN" sz="2400" dirty="0" smtClean="0"/>
              <a:t> ...  //</a:t>
            </a:r>
            <a:r>
              <a:rPr lang="zh-CN" altLang="en-US" sz="2400" dirty="0" smtClean="0"/>
              <a:t>内层的</a:t>
            </a:r>
            <a:r>
              <a:rPr lang="en-US" altLang="zh-CN" sz="2400" dirty="0" smtClean="0"/>
              <a:t>x</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t>	... </a:t>
            </a:r>
            <a:r>
              <a:rPr lang="en-US" altLang="zh-CN" sz="2400" dirty="0" smtClean="0">
                <a:solidFill>
                  <a:srgbClr val="FFC000"/>
                </a:solidFill>
              </a:rPr>
              <a:t>x</a:t>
            </a:r>
            <a:r>
              <a:rPr lang="en-US" altLang="zh-CN" sz="2400" dirty="0" smtClean="0"/>
              <a:t>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a:t>
            </a:r>
          </a:p>
        </p:txBody>
      </p:sp>
      <p:sp>
        <p:nvSpPr>
          <p:cNvPr id="273408" name="Text Box 0"/>
          <p:cNvSpPr txBox="1">
            <a:spLocks noChangeArrowheads="1"/>
          </p:cNvSpPr>
          <p:nvPr/>
        </p:nvSpPr>
        <p:spPr bwMode="auto">
          <a:xfrm>
            <a:off x="5494338" y="4365104"/>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zh-CN" altLang="en-US" dirty="0" smtClean="0">
                <a:solidFill>
                  <a:schemeClr val="folHlink"/>
                </a:solidFill>
                <a:effectLst>
                  <a:outerShdw blurRad="38100" dist="38100" dir="2700000" algn="tl">
                    <a:srgbClr val="000000"/>
                  </a:outerShdw>
                </a:effectLst>
                <a:latin typeface="Verdana" pitchFamily="34" charset="0"/>
              </a:rPr>
              <a:t>不提倡这样用！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08"/>
                                        </p:tgtEl>
                                        <p:attrNameLst>
                                          <p:attrName>style.visibility</p:attrName>
                                        </p:attrNameLst>
                                      </p:cBhvr>
                                      <p:to>
                                        <p:strVal val="visible"/>
                                      </p:to>
                                    </p:set>
                                    <p:anim calcmode="lin" valueType="num">
                                      <p:cBhvr additive="base">
                                        <p:cTn id="7" dur="500" fill="hold"/>
                                        <p:tgtEl>
                                          <p:spTgt spid="273408"/>
                                        </p:tgtEl>
                                        <p:attrNameLst>
                                          <p:attrName>ppt_x</p:attrName>
                                        </p:attrNameLst>
                                      </p:cBhvr>
                                      <p:tavLst>
                                        <p:tav tm="0">
                                          <p:val>
                                            <p:strVal val="#ppt_x"/>
                                          </p:val>
                                        </p:tav>
                                        <p:tav tm="100000">
                                          <p:val>
                                            <p:strVal val="#ppt_x"/>
                                          </p:val>
                                        </p:tav>
                                      </p:tavLst>
                                    </p:anim>
                                    <p:anim calcmode="lin" valueType="num">
                                      <p:cBhvr additive="base">
                                        <p:cTn id="8" dur="500" fill="hold"/>
                                        <p:tgtEl>
                                          <p:spTgt spid="273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304800"/>
            <a:ext cx="7772400" cy="533400"/>
          </a:xfrm>
        </p:spPr>
        <p:txBody>
          <a:bodyPr/>
          <a:lstStyle/>
          <a:p>
            <a:pPr eaLnBrk="1" hangingPunct="1">
              <a:defRPr/>
            </a:pPr>
            <a:r>
              <a:rPr lang="zh-CN" altLang="en-US" smtClean="0">
                <a:solidFill>
                  <a:srgbClr val="FFFF00"/>
                </a:solidFill>
              </a:rPr>
              <a:t>变量的生存期（存储分配）</a:t>
            </a:r>
            <a:r>
              <a:rPr lang="zh-CN" altLang="en-US" b="1" smtClean="0"/>
              <a:t> </a:t>
            </a:r>
          </a:p>
        </p:txBody>
      </p:sp>
      <p:sp>
        <p:nvSpPr>
          <p:cNvPr id="355331" name="Rectangle 3"/>
          <p:cNvSpPr>
            <a:spLocks noGrp="1" noChangeArrowheads="1"/>
          </p:cNvSpPr>
          <p:nvPr>
            <p:ph type="body" idx="1"/>
          </p:nvPr>
        </p:nvSpPr>
        <p:spPr>
          <a:xfrm>
            <a:off x="250825" y="1412875"/>
            <a:ext cx="8353425" cy="5184775"/>
          </a:xfrm>
        </p:spPr>
        <p:txBody>
          <a:bodyPr>
            <a:normAutofit/>
          </a:bodyPr>
          <a:lstStyle/>
          <a:p>
            <a:pPr eaLnBrk="1" hangingPunct="1">
              <a:defRPr/>
            </a:pPr>
            <a:r>
              <a:rPr lang="zh-CN" altLang="en-US" sz="2800" dirty="0" smtClean="0"/>
              <a:t>把程序运行时一个变量拥有内存空间的时间段称为该</a:t>
            </a:r>
            <a:r>
              <a:rPr lang="zh-CN" altLang="en-US" sz="2800" dirty="0" smtClean="0">
                <a:solidFill>
                  <a:schemeClr val="folHlink"/>
                </a:solidFill>
              </a:rPr>
              <a:t>变量的生存期</a:t>
            </a:r>
            <a:r>
              <a:rPr lang="zh-CN" altLang="en-US" sz="2800" dirty="0" smtClean="0"/>
              <a:t>。</a:t>
            </a:r>
            <a:endParaRPr lang="en-US" altLang="zh-CN" sz="2800" dirty="0" smtClean="0"/>
          </a:p>
          <a:p>
            <a:pPr eaLnBrk="1" hangingPunct="1">
              <a:defRPr/>
            </a:pPr>
            <a:r>
              <a:rPr lang="zh-CN" altLang="en-US" sz="2800" dirty="0"/>
              <a:t>变量的</a:t>
            </a:r>
            <a:r>
              <a:rPr lang="zh-CN" altLang="en-US" sz="2800" dirty="0" smtClean="0"/>
              <a:t>生存期</a:t>
            </a:r>
            <a:r>
              <a:rPr lang="zh-CN" altLang="en-US" sz="2800" dirty="0"/>
              <a:t>可</a:t>
            </a:r>
            <a:r>
              <a:rPr lang="zh-CN" altLang="en-US" sz="2800" dirty="0" smtClean="0"/>
              <a:t>分为：</a:t>
            </a:r>
          </a:p>
          <a:p>
            <a:pPr lvl="1" eaLnBrk="1" hangingPunct="1">
              <a:defRPr/>
            </a:pPr>
            <a:r>
              <a:rPr lang="zh-CN" altLang="en-US" sz="2400" dirty="0" smtClean="0">
                <a:solidFill>
                  <a:schemeClr val="folHlink"/>
                </a:solidFill>
              </a:rPr>
              <a:t>静态</a:t>
            </a:r>
            <a:r>
              <a:rPr lang="zh-CN" altLang="en-US" sz="2400" dirty="0" smtClean="0"/>
              <a:t>：从程序开始执行时就进行内存空间分配，直到程序结束才收回它们的空间。</a:t>
            </a:r>
            <a:r>
              <a:rPr lang="zh-CN" altLang="en-US" sz="2400" dirty="0" smtClean="0">
                <a:solidFill>
                  <a:schemeClr val="folHlink"/>
                </a:solidFill>
              </a:rPr>
              <a:t>全局变量</a:t>
            </a:r>
            <a:r>
              <a:rPr lang="zh-CN" altLang="en-US" sz="2400" dirty="0" smtClean="0"/>
              <a:t>具有静态生存期 。</a:t>
            </a:r>
          </a:p>
          <a:p>
            <a:pPr lvl="1" eaLnBrk="1" hangingPunct="1">
              <a:defRPr/>
            </a:pPr>
            <a:r>
              <a:rPr lang="zh-CN" altLang="en-US" sz="2400" dirty="0" smtClean="0">
                <a:solidFill>
                  <a:schemeClr val="folHlink"/>
                </a:solidFill>
              </a:rPr>
              <a:t>自动</a:t>
            </a:r>
            <a:r>
              <a:rPr lang="zh-CN" altLang="en-US" sz="2400" dirty="0" smtClean="0"/>
              <a:t>：在程序执行到定义它们的复合语句（包括函数）时才进行内存</a:t>
            </a:r>
            <a:r>
              <a:rPr lang="zh-CN" altLang="en-US" sz="2400" dirty="0"/>
              <a:t>空间分配</a:t>
            </a:r>
            <a:r>
              <a:rPr lang="zh-CN" altLang="en-US" sz="2400" dirty="0" smtClean="0"/>
              <a:t>，当定义它们的</a:t>
            </a:r>
            <a:r>
              <a:rPr lang="zh-CN" altLang="en-US" sz="2400" dirty="0"/>
              <a:t>复合语句（包括函数）执行</a:t>
            </a:r>
            <a:r>
              <a:rPr lang="zh-CN" altLang="en-US" sz="2400" dirty="0" smtClean="0"/>
              <a:t>结束时，它们的空间将被收回。</a:t>
            </a:r>
            <a:r>
              <a:rPr lang="zh-CN" altLang="en-US" sz="2400" dirty="0" smtClean="0">
                <a:solidFill>
                  <a:schemeClr val="folHlink"/>
                </a:solidFill>
              </a:rPr>
              <a:t>局部变量和函数的</a:t>
            </a:r>
            <a:r>
              <a:rPr lang="zh-CN" altLang="en-US" sz="2400" dirty="0">
                <a:solidFill>
                  <a:schemeClr val="folHlink"/>
                </a:solidFill>
              </a:rPr>
              <a:t>形式</a:t>
            </a:r>
            <a:r>
              <a:rPr lang="zh-CN" altLang="en-US" sz="2400" dirty="0" smtClean="0">
                <a:solidFill>
                  <a:schemeClr val="folHlink"/>
                </a:solidFill>
              </a:rPr>
              <a:t>参数</a:t>
            </a:r>
            <a:r>
              <a:rPr lang="zh-CN" altLang="en-US" sz="2400" dirty="0" smtClean="0"/>
              <a:t>一般具有自动生存期。 </a:t>
            </a:r>
          </a:p>
          <a:p>
            <a:pPr lvl="1" eaLnBrk="1" hangingPunct="1">
              <a:defRPr/>
            </a:pPr>
            <a:r>
              <a:rPr lang="zh-CN" altLang="en-US" sz="2400" dirty="0" smtClean="0">
                <a:solidFill>
                  <a:schemeClr val="folHlink"/>
                </a:solidFill>
              </a:rPr>
              <a:t>动态 </a:t>
            </a:r>
            <a:r>
              <a:rPr lang="zh-CN" altLang="en-US" sz="2400" dirty="0" smtClean="0"/>
              <a:t>：在程序中显式地用</a:t>
            </a:r>
            <a:r>
              <a:rPr lang="en-US" altLang="zh-CN" sz="2400" dirty="0" smtClean="0"/>
              <a:t>new</a:t>
            </a:r>
            <a:r>
              <a:rPr lang="zh-CN" altLang="en-US" sz="2400" dirty="0" smtClean="0"/>
              <a:t>操作或</a:t>
            </a:r>
            <a:r>
              <a:rPr lang="en-US" altLang="zh-CN" sz="2400" dirty="0" err="1" smtClean="0"/>
              <a:t>malloc</a:t>
            </a:r>
            <a:r>
              <a:rPr lang="zh-CN" altLang="en-US" sz="2400" dirty="0" smtClean="0"/>
              <a:t>库函数</a:t>
            </a:r>
            <a:r>
              <a:rPr lang="zh-CN" altLang="en-US" sz="2400" dirty="0"/>
              <a:t>分配内存空间、</a:t>
            </a:r>
            <a:r>
              <a:rPr lang="zh-CN" altLang="en-US" sz="2400" dirty="0" smtClean="0"/>
              <a:t>用</a:t>
            </a:r>
            <a:r>
              <a:rPr lang="en-US" altLang="zh-CN" sz="2400" dirty="0" smtClean="0"/>
              <a:t>delete</a:t>
            </a:r>
            <a:r>
              <a:rPr lang="zh-CN" altLang="en-US" sz="2400" dirty="0" smtClean="0"/>
              <a:t>操作或</a:t>
            </a:r>
            <a:r>
              <a:rPr lang="en-US" altLang="zh-CN" sz="2400" dirty="0" smtClean="0"/>
              <a:t>free</a:t>
            </a:r>
            <a:r>
              <a:rPr lang="zh-CN" altLang="en-US" sz="2400" dirty="0" smtClean="0"/>
              <a:t>库函数</a:t>
            </a:r>
            <a:r>
              <a:rPr lang="zh-CN" altLang="en-US" sz="2400" dirty="0"/>
              <a:t>收回内存空间。</a:t>
            </a:r>
            <a:r>
              <a:rPr lang="zh-CN" altLang="en-US" sz="2400" dirty="0" smtClean="0">
                <a:solidFill>
                  <a:schemeClr val="folHlink"/>
                </a:solidFill>
              </a:rPr>
              <a:t>动态变量</a:t>
            </a:r>
            <a:r>
              <a:rPr lang="zh-CN" altLang="en-US" sz="2400" dirty="0" smtClean="0"/>
              <a:t>具有动态生存期。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762000"/>
          </a:xfrm>
        </p:spPr>
        <p:txBody>
          <a:bodyPr/>
          <a:lstStyle/>
          <a:p>
            <a:pPr eaLnBrk="1" hangingPunct="1">
              <a:defRPr/>
            </a:pPr>
            <a:r>
              <a:rPr lang="zh-CN" altLang="en-US" smtClean="0"/>
              <a:t>全局作用域</a:t>
            </a:r>
          </a:p>
        </p:txBody>
      </p:sp>
      <p:sp>
        <p:nvSpPr>
          <p:cNvPr id="26627" name="Rectangle 3"/>
          <p:cNvSpPr>
            <a:spLocks noGrp="1" noChangeArrowheads="1"/>
          </p:cNvSpPr>
          <p:nvPr>
            <p:ph type="body" idx="1"/>
          </p:nvPr>
        </p:nvSpPr>
        <p:spPr>
          <a:xfrm>
            <a:off x="179388" y="1412429"/>
            <a:ext cx="8785225" cy="4680867"/>
          </a:xfrm>
        </p:spPr>
        <p:txBody>
          <a:bodyPr>
            <a:normAutofit fontScale="85000" lnSpcReduction="10000"/>
          </a:bodyPr>
          <a:lstStyle/>
          <a:p>
            <a:pPr eaLnBrk="1" hangingPunct="1">
              <a:lnSpc>
                <a:spcPct val="110000"/>
              </a:lnSpc>
              <a:defRPr/>
            </a:pPr>
            <a:r>
              <a:rPr lang="zh-CN" altLang="en-US" dirty="0">
                <a:solidFill>
                  <a:schemeClr val="folHlink"/>
                </a:solidFill>
              </a:rPr>
              <a:t>全局作用域</a:t>
            </a:r>
            <a:r>
              <a:rPr lang="zh-CN" altLang="en-US" dirty="0" smtClean="0"/>
              <a:t>是指</a:t>
            </a:r>
            <a:endParaRPr lang="en-US" altLang="zh-CN" dirty="0" smtClean="0"/>
          </a:p>
          <a:p>
            <a:pPr lvl="1" eaLnBrk="1" hangingPunct="1">
              <a:lnSpc>
                <a:spcPct val="110000"/>
              </a:lnSpc>
              <a:defRPr/>
            </a:pPr>
            <a:r>
              <a:rPr lang="zh-CN" altLang="en-US" dirty="0" smtClean="0"/>
              <a:t>构成</a:t>
            </a:r>
            <a:r>
              <a:rPr lang="en-US" altLang="zh-CN" dirty="0" smtClean="0"/>
              <a:t>C</a:t>
            </a:r>
            <a:r>
              <a:rPr lang="en-US" altLang="zh-CN" dirty="0"/>
              <a:t>++</a:t>
            </a:r>
            <a:r>
              <a:rPr lang="zh-CN" altLang="en-US" dirty="0"/>
              <a:t>程序的</a:t>
            </a:r>
            <a:r>
              <a:rPr lang="zh-CN" altLang="en-US" dirty="0" smtClean="0"/>
              <a:t>所有模块（源文件）。</a:t>
            </a:r>
            <a:endParaRPr lang="en-US" altLang="zh-CN" dirty="0" smtClean="0"/>
          </a:p>
          <a:p>
            <a:pPr lvl="1" eaLnBrk="1" hangingPunct="1">
              <a:lnSpc>
                <a:spcPct val="110000"/>
              </a:lnSpc>
              <a:defRPr/>
            </a:pPr>
            <a:r>
              <a:rPr lang="zh-CN" altLang="en-US" dirty="0"/>
              <a:t>在</a:t>
            </a:r>
            <a:r>
              <a:rPr lang="en-US" altLang="zh-CN" dirty="0"/>
              <a:t>C++</a:t>
            </a:r>
            <a:r>
              <a:rPr lang="zh-CN" altLang="en-US" dirty="0"/>
              <a:t>标准中，把全局作用域归入链接控制（</a:t>
            </a:r>
            <a:r>
              <a:rPr lang="en-US" altLang="zh-CN" dirty="0"/>
              <a:t>linkage</a:t>
            </a:r>
            <a:r>
              <a:rPr lang="zh-CN" altLang="en-US" dirty="0"/>
              <a:t>）</a:t>
            </a:r>
            <a:r>
              <a:rPr lang="zh-CN" altLang="en-US" dirty="0" smtClean="0"/>
              <a:t>范畴</a:t>
            </a:r>
            <a:r>
              <a:rPr lang="zh-CN" altLang="en-US" dirty="0"/>
              <a:t>。</a:t>
            </a:r>
            <a:endParaRPr lang="en-US" altLang="zh-CN" dirty="0" smtClean="0"/>
          </a:p>
          <a:p>
            <a:pPr eaLnBrk="1" hangingPunct="1">
              <a:lnSpc>
                <a:spcPct val="110000"/>
              </a:lnSpc>
              <a:defRPr/>
            </a:pPr>
            <a:r>
              <a:rPr lang="zh-CN" altLang="en-US" dirty="0"/>
              <a:t>以下标识符具有全局作用域：</a:t>
            </a:r>
          </a:p>
          <a:p>
            <a:pPr lvl="1" eaLnBrk="1" hangingPunct="1">
              <a:lnSpc>
                <a:spcPct val="110000"/>
              </a:lnSpc>
              <a:defRPr/>
            </a:pPr>
            <a:r>
              <a:rPr lang="zh-CN" altLang="en-US" dirty="0"/>
              <a:t>全局变量</a:t>
            </a:r>
            <a:r>
              <a:rPr lang="zh-CN" altLang="en-US" dirty="0" smtClean="0"/>
              <a:t>名</a:t>
            </a:r>
            <a:endParaRPr lang="en-US" altLang="zh-CN" dirty="0"/>
          </a:p>
          <a:p>
            <a:pPr lvl="1" eaLnBrk="1" hangingPunct="1">
              <a:lnSpc>
                <a:spcPct val="110000"/>
              </a:lnSpc>
              <a:defRPr/>
            </a:pPr>
            <a:r>
              <a:rPr lang="zh-CN" altLang="en-US" dirty="0" smtClean="0"/>
              <a:t>函数名</a:t>
            </a:r>
            <a:endParaRPr lang="en-US" altLang="zh-CN" dirty="0"/>
          </a:p>
          <a:p>
            <a:pPr eaLnBrk="1" hangingPunct="1">
              <a:lnSpc>
                <a:spcPct val="110000"/>
              </a:lnSpc>
              <a:defRPr/>
            </a:pPr>
            <a:r>
              <a:rPr lang="zh-CN" altLang="en-US" dirty="0" smtClean="0"/>
              <a:t>具有全局作用域的标识符能在程序的任何地方访问。</a:t>
            </a:r>
            <a:endParaRPr lang="en-US" altLang="zh-CN" dirty="0" smtClean="0"/>
          </a:p>
          <a:p>
            <a:pPr lvl="1" eaLnBrk="1" hangingPunct="1">
              <a:lnSpc>
                <a:spcPct val="110000"/>
              </a:lnSpc>
              <a:defRPr/>
            </a:pPr>
            <a:r>
              <a:rPr lang="zh-CN" altLang="en-US" dirty="0" smtClean="0"/>
              <a:t>使用</a:t>
            </a:r>
            <a:r>
              <a:rPr lang="zh-CN" altLang="en-US" dirty="0"/>
              <a:t>全局标识符时，若该标识符的定义点在其它源文件中或在本源文件中使用点之后，则在使用前需要</a:t>
            </a:r>
            <a:r>
              <a:rPr lang="zh-CN" altLang="en-US" dirty="0">
                <a:solidFill>
                  <a:srgbClr val="FFC000"/>
                </a:solidFill>
              </a:rPr>
              <a:t>声明</a:t>
            </a:r>
            <a:r>
              <a:rPr lang="zh-CN" altLang="en-US" dirty="0"/>
              <a:t>它们。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57200" y="439738"/>
            <a:ext cx="8229600" cy="6157614"/>
          </a:xfrm>
        </p:spPr>
        <p:txBody>
          <a:bodyPr>
            <a:normAutofit/>
          </a:bodyPr>
          <a:lstStyle/>
          <a:p>
            <a:pPr eaLnBrk="1" hangingPunct="1">
              <a:lnSpc>
                <a:spcPct val="110000"/>
              </a:lnSpc>
              <a:defRPr/>
            </a:pPr>
            <a:r>
              <a:rPr lang="zh-CN" altLang="en-US" sz="2800" dirty="0" smtClean="0"/>
              <a:t>如果在某个局部作用域中定义了与某个全局标识符同名的标识符，则该全局标识符的</a:t>
            </a:r>
            <a:r>
              <a:rPr lang="zh-CN" altLang="en-US" sz="2800" dirty="0" smtClean="0">
                <a:solidFill>
                  <a:srgbClr val="FFC000"/>
                </a:solidFill>
              </a:rPr>
              <a:t>真正作用域</a:t>
            </a:r>
            <a:r>
              <a:rPr lang="zh-CN" altLang="en-US" sz="2800" dirty="0" smtClean="0"/>
              <a:t>应该从</a:t>
            </a:r>
            <a:r>
              <a:rPr lang="zh-CN" altLang="en-US" sz="2800" dirty="0"/>
              <a:t>其</a:t>
            </a:r>
            <a:r>
              <a:rPr lang="zh-CN" altLang="en-US" sz="2800" dirty="0">
                <a:solidFill>
                  <a:schemeClr val="folHlink"/>
                </a:solidFill>
              </a:rPr>
              <a:t>潜在作用域</a:t>
            </a:r>
            <a:r>
              <a:rPr lang="zh-CN" altLang="en-US" sz="2800" dirty="0"/>
              <a:t>中扣</a:t>
            </a:r>
            <a:r>
              <a:rPr lang="zh-CN" altLang="en-US" sz="2800" dirty="0" smtClean="0"/>
              <a:t>掉与之同名的局部标识符的作用域。 </a:t>
            </a:r>
            <a:endParaRPr lang="en-US" altLang="zh-CN" sz="2800" dirty="0" smtClean="0"/>
          </a:p>
          <a:p>
            <a:pPr lvl="1" eaLnBrk="1" hangingPunct="1">
              <a:lnSpc>
                <a:spcPct val="110000"/>
              </a:lnSpc>
              <a:buFontTx/>
              <a:buNone/>
              <a:defRPr/>
            </a:pPr>
            <a:r>
              <a:rPr lang="en-US" altLang="zh-CN" sz="2400" dirty="0" err="1" smtClean="0"/>
              <a:t>int</a:t>
            </a:r>
            <a:r>
              <a:rPr lang="en-US" altLang="zh-CN" sz="2400" dirty="0" smtClean="0"/>
              <a:t> </a:t>
            </a:r>
            <a:r>
              <a:rPr lang="en-US" altLang="zh-CN" sz="2400" dirty="0" smtClean="0">
                <a:solidFill>
                  <a:srgbClr val="FFC000"/>
                </a:solidFill>
              </a:rPr>
              <a:t>x</a:t>
            </a:r>
            <a:r>
              <a:rPr lang="en-US" altLang="zh-CN" sz="2400" dirty="0"/>
              <a:t>; </a:t>
            </a:r>
            <a:r>
              <a:rPr lang="en-US" altLang="zh-CN" sz="2400" dirty="0" smtClean="0"/>
              <a:t>//</a:t>
            </a:r>
            <a:r>
              <a:rPr lang="zh-CN" altLang="en-US" sz="2400" dirty="0" smtClean="0"/>
              <a:t>全局</a:t>
            </a:r>
            <a:r>
              <a:rPr lang="en-US" altLang="zh-CN" sz="2400" dirty="0" smtClean="0"/>
              <a:t>x</a:t>
            </a:r>
            <a:r>
              <a:rPr lang="zh-CN" altLang="en-US" sz="2400" dirty="0"/>
              <a:t>的定义</a:t>
            </a:r>
            <a:endParaRPr lang="en-US" altLang="zh-CN" sz="2400" dirty="0" smtClean="0"/>
          </a:p>
          <a:p>
            <a:pPr lvl="1" eaLnBrk="1" hangingPunct="1">
              <a:lnSpc>
                <a:spcPct val="110000"/>
              </a:lnSpc>
              <a:buFontTx/>
              <a:buNone/>
              <a:defRPr/>
            </a:pPr>
            <a:r>
              <a:rPr lang="en-US" altLang="zh-CN" sz="2400" dirty="0" smtClean="0"/>
              <a:t>void </a:t>
            </a:r>
            <a:r>
              <a:rPr lang="en-US" altLang="zh-CN" sz="2400" dirty="0"/>
              <a:t>f()</a:t>
            </a:r>
          </a:p>
          <a:p>
            <a:pPr lvl="1" eaLnBrk="1" hangingPunct="1">
              <a:lnSpc>
                <a:spcPct val="110000"/>
              </a:lnSpc>
              <a:buFontTx/>
              <a:buNone/>
              <a:defRPr/>
            </a:pPr>
            <a:r>
              <a:rPr lang="en-US" altLang="zh-CN" sz="2400" dirty="0"/>
              <a:t>{	</a:t>
            </a:r>
            <a:r>
              <a:rPr lang="en-US" altLang="zh-CN" sz="2400" dirty="0" smtClean="0"/>
              <a:t>...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smtClean="0"/>
              <a:t>x</a:t>
            </a:r>
            <a:endParaRPr lang="en-US" altLang="zh-CN" sz="2400" dirty="0"/>
          </a:p>
          <a:p>
            <a:pPr lvl="1" eaLnBrk="1" hangingPunct="1">
              <a:lnSpc>
                <a:spcPct val="110000"/>
              </a:lnSpc>
              <a:buFontTx/>
              <a:buNone/>
              <a:defRPr/>
            </a:pPr>
            <a:r>
              <a:rPr lang="zh-CN" altLang="en-US" sz="2400" dirty="0"/>
              <a:t>	</a:t>
            </a:r>
            <a:r>
              <a:rPr lang="en-US" altLang="zh-CN" sz="2400" dirty="0"/>
              <a:t>double </a:t>
            </a:r>
            <a:r>
              <a:rPr lang="en-US" altLang="zh-CN" sz="2400" dirty="0">
                <a:solidFill>
                  <a:srgbClr val="99FF33"/>
                </a:solidFill>
              </a:rPr>
              <a:t>x</a:t>
            </a:r>
            <a:r>
              <a:rPr lang="en-US" altLang="zh-CN" sz="2400" dirty="0"/>
              <a:t>;  </a:t>
            </a:r>
            <a:r>
              <a:rPr lang="en-US" altLang="zh-CN" sz="2400" dirty="0" smtClean="0"/>
              <a:t>//</a:t>
            </a:r>
            <a:r>
              <a:rPr lang="zh-CN" altLang="en-US" sz="2400" dirty="0" smtClean="0"/>
              <a:t>局部</a:t>
            </a:r>
            <a:r>
              <a:rPr lang="en-US" altLang="zh-CN" sz="2400" dirty="0" smtClean="0"/>
              <a:t>x</a:t>
            </a:r>
            <a:r>
              <a:rPr lang="zh-CN" altLang="en-US" sz="2400" dirty="0"/>
              <a:t>的</a:t>
            </a:r>
            <a:r>
              <a:rPr lang="zh-CN" altLang="en-US" sz="2400" dirty="0" smtClean="0"/>
              <a:t>定义</a:t>
            </a:r>
            <a:endParaRPr lang="zh-CN" altLang="en-US" sz="2400" dirty="0">
              <a:solidFill>
                <a:srgbClr val="FFC000"/>
              </a:solidFill>
            </a:endParaRPr>
          </a:p>
          <a:p>
            <a:pPr lvl="1" eaLnBrk="1" hangingPunct="1">
              <a:lnSpc>
                <a:spcPct val="110000"/>
              </a:lnSpc>
              <a:buFontTx/>
              <a:buNone/>
              <a:defRPr/>
            </a:pPr>
            <a:r>
              <a:rPr lang="zh-CN" altLang="en-US" sz="2400" dirty="0"/>
              <a:t>	</a:t>
            </a:r>
            <a:r>
              <a:rPr lang="en-US" altLang="zh-CN" sz="2400" dirty="0"/>
              <a:t>... </a:t>
            </a:r>
            <a:r>
              <a:rPr lang="en-US" altLang="zh-CN" sz="2400" dirty="0">
                <a:solidFill>
                  <a:srgbClr val="99FF33"/>
                </a:solidFill>
              </a:rPr>
              <a:t>x </a:t>
            </a:r>
            <a:r>
              <a:rPr lang="en-US" altLang="zh-CN" sz="2400" dirty="0"/>
              <a:t>...  </a:t>
            </a:r>
            <a:r>
              <a:rPr lang="en-US" altLang="zh-CN" sz="2400" dirty="0" smtClean="0"/>
              <a:t>//</a:t>
            </a:r>
            <a:r>
              <a:rPr lang="zh-CN" altLang="en-US" sz="2400" dirty="0" smtClean="0"/>
              <a:t>局部的</a:t>
            </a:r>
            <a:r>
              <a:rPr lang="en-US" altLang="zh-CN" sz="2400" dirty="0"/>
              <a:t>x</a:t>
            </a:r>
          </a:p>
          <a:p>
            <a:pPr lvl="1" eaLnBrk="1" hangingPunct="1">
              <a:lnSpc>
                <a:spcPct val="110000"/>
              </a:lnSpc>
              <a:buFontTx/>
              <a:buNone/>
              <a:defRPr/>
            </a:pPr>
            <a:r>
              <a:rPr lang="en-US" altLang="zh-CN" sz="2400" dirty="0" smtClean="0"/>
              <a:t>}</a:t>
            </a:r>
            <a:endParaRPr lang="en-US" altLang="zh-CN" sz="2400" dirty="0"/>
          </a:p>
          <a:p>
            <a:pPr eaLnBrk="1" hangingPunct="1">
              <a:lnSpc>
                <a:spcPct val="90000"/>
              </a:lnSpc>
              <a:defRPr/>
            </a:pPr>
            <a:endParaRPr lang="zh-CN" alt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50197"/>
          </a:xfrm>
        </p:spPr>
        <p:txBody>
          <a:bodyPr/>
          <a:lstStyle/>
          <a:p>
            <a:pPr eaLnBrk="1" hangingPunct="1">
              <a:defRPr/>
            </a:pPr>
            <a:r>
              <a:rPr lang="zh-CN" altLang="en-US" sz="2800" dirty="0"/>
              <a:t>在局部标识符的作用域中若要</a:t>
            </a:r>
            <a:r>
              <a:rPr lang="zh-CN" altLang="en-US" sz="2800" dirty="0" smtClean="0"/>
              <a:t>使用与其同名</a:t>
            </a:r>
            <a:r>
              <a:rPr lang="zh-CN" altLang="en-US" sz="2800" dirty="0"/>
              <a:t>的全局标识符，则需要用</a:t>
            </a:r>
            <a:r>
              <a:rPr lang="zh-CN" altLang="en-US" sz="2800" dirty="0">
                <a:solidFill>
                  <a:srgbClr val="FFC000"/>
                </a:solidFill>
              </a:rPr>
              <a:t>全局域选择符</a:t>
            </a:r>
            <a:r>
              <a:rPr lang="zh-CN" altLang="en-US" sz="2800" dirty="0"/>
              <a:t>（</a:t>
            </a:r>
            <a:r>
              <a:rPr lang="en-US" altLang="zh-CN" sz="2800" dirty="0"/>
              <a:t>::</a:t>
            </a:r>
            <a:r>
              <a:rPr lang="zh-CN" altLang="en-US" sz="2800" dirty="0"/>
              <a:t>）对全局标识符进行修饰（受限）。</a:t>
            </a:r>
          </a:p>
          <a:p>
            <a:pPr eaLnBrk="1" hangingPunct="1">
              <a:lnSpc>
                <a:spcPct val="90000"/>
              </a:lnSpc>
              <a:defRPr/>
            </a:pPr>
            <a:endParaRPr lang="zh-CN" altLang="en-US" sz="2800" dirty="0"/>
          </a:p>
          <a:p>
            <a:pPr lvl="1" eaLnBrk="1" hangingPunct="1">
              <a:lnSpc>
                <a:spcPct val="90000"/>
              </a:lnSpc>
              <a:buFontTx/>
              <a:buNone/>
              <a:defRPr/>
            </a:pPr>
            <a:r>
              <a:rPr lang="en-US" altLang="zh-CN" sz="2400" dirty="0"/>
              <a:t>double </a:t>
            </a:r>
            <a:r>
              <a:rPr lang="en-US" altLang="zh-CN" sz="2400" dirty="0">
                <a:solidFill>
                  <a:srgbClr val="FFC000"/>
                </a:solidFill>
              </a:rPr>
              <a:t>x</a:t>
            </a:r>
            <a:r>
              <a:rPr lang="en-US" altLang="zh-CN" sz="2400" dirty="0"/>
              <a:t>;  </a:t>
            </a:r>
            <a:r>
              <a:rPr lang="en-US" altLang="zh-CN" sz="2400" dirty="0" smtClean="0"/>
              <a:t>//</a:t>
            </a:r>
            <a:r>
              <a:rPr lang="zh-CN" altLang="en-US" sz="2400" dirty="0" smtClean="0"/>
              <a:t>全局</a:t>
            </a:r>
            <a:r>
              <a:rPr lang="en-US" altLang="zh-CN" sz="2400" dirty="0" smtClean="0"/>
              <a:t>x</a:t>
            </a:r>
            <a:r>
              <a:rPr lang="zh-CN" altLang="en-US" sz="2400" dirty="0"/>
              <a:t>的定义</a:t>
            </a:r>
          </a:p>
          <a:p>
            <a:pPr lvl="1" eaLnBrk="1" hangingPunct="1">
              <a:lnSpc>
                <a:spcPct val="90000"/>
              </a:lnSpc>
              <a:buFontTx/>
              <a:buNone/>
              <a:defRPr/>
            </a:pPr>
            <a:r>
              <a:rPr lang="en-US" altLang="zh-CN" sz="2400" dirty="0"/>
              <a:t>void f()</a:t>
            </a:r>
          </a:p>
          <a:p>
            <a:pPr lvl="1" eaLnBrk="1" hangingPunct="1">
              <a:lnSpc>
                <a:spcPct val="90000"/>
              </a:lnSpc>
              <a:buFontTx/>
              <a:buNone/>
              <a:defRPr/>
            </a:pPr>
            <a:r>
              <a:rPr lang="en-US" altLang="zh-CN" sz="2400" dirty="0"/>
              <a:t>{	...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smtClean="0"/>
              <a:t>x</a:t>
            </a:r>
            <a:endParaRPr lang="zh-CN" altLang="en-US" sz="2400" dirty="0"/>
          </a:p>
          <a:p>
            <a:pPr lvl="1" eaLnBrk="1" hangingPunct="1">
              <a:lnSpc>
                <a:spcPct val="90000"/>
              </a:lnSpc>
              <a:buFontTx/>
              <a:buNone/>
              <a:defRPr/>
            </a:pPr>
            <a:r>
              <a:rPr lang="zh-CN" altLang="en-US" sz="2400" dirty="0"/>
              <a:t>   </a:t>
            </a:r>
            <a:r>
              <a:rPr lang="en-US" altLang="zh-CN" sz="2400" dirty="0" err="1"/>
              <a:t>int</a:t>
            </a:r>
            <a:r>
              <a:rPr lang="en-US" altLang="zh-CN" sz="2400" dirty="0"/>
              <a:t> </a:t>
            </a:r>
            <a:r>
              <a:rPr lang="en-US" altLang="zh-CN" sz="2400" dirty="0">
                <a:solidFill>
                  <a:srgbClr val="FF66FF"/>
                </a:solidFill>
              </a:rPr>
              <a:t>x</a:t>
            </a:r>
            <a:r>
              <a:rPr lang="en-US" altLang="zh-CN" sz="2400" dirty="0"/>
              <a:t>;  //</a:t>
            </a:r>
            <a:r>
              <a:rPr lang="zh-CN" altLang="en-US" sz="2400" dirty="0"/>
              <a:t>内层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a:t>... </a:t>
            </a:r>
            <a:r>
              <a:rPr lang="en-US" altLang="zh-CN" sz="2400" dirty="0">
                <a:solidFill>
                  <a:srgbClr val="FF66FF"/>
                </a:solidFill>
              </a:rPr>
              <a:t>x</a:t>
            </a:r>
            <a:r>
              <a:rPr lang="en-US" altLang="zh-CN" sz="2400" dirty="0"/>
              <a:t> ... //</a:t>
            </a:r>
            <a:r>
              <a:rPr lang="zh-CN" altLang="en-US" sz="2400" dirty="0"/>
              <a:t>内层的</a:t>
            </a:r>
            <a:r>
              <a:rPr lang="en-US" altLang="zh-CN" sz="2400" dirty="0"/>
              <a:t>x</a:t>
            </a:r>
          </a:p>
          <a:p>
            <a:pPr lvl="1" eaLnBrk="1" hangingPunct="1">
              <a:lnSpc>
                <a:spcPct val="90000"/>
              </a:lnSpc>
              <a:buFontTx/>
              <a:buNone/>
              <a:defRPr/>
            </a:pPr>
            <a:r>
              <a:rPr lang="en-US" altLang="zh-CN" sz="2400" dirty="0"/>
              <a:t>	... </a:t>
            </a:r>
            <a:r>
              <a:rPr lang="en-US" altLang="zh-CN" sz="2400" dirty="0">
                <a:solidFill>
                  <a:srgbClr val="FFC000"/>
                </a:solidFill>
              </a:rPr>
              <a:t>::x</a:t>
            </a:r>
            <a:r>
              <a:rPr lang="en-US" altLang="zh-CN" sz="2400" dirty="0"/>
              <a:t> ...  </a:t>
            </a:r>
            <a:r>
              <a:rPr lang="en-US" altLang="zh-CN" sz="2400" dirty="0" smtClean="0"/>
              <a:t>//</a:t>
            </a:r>
            <a:r>
              <a:rPr lang="zh-CN" altLang="en-US" sz="2400" dirty="0" smtClean="0"/>
              <a:t>全局的</a:t>
            </a:r>
            <a:r>
              <a:rPr lang="en-US" altLang="zh-CN" sz="2400" dirty="0"/>
              <a:t>x</a:t>
            </a:r>
          </a:p>
          <a:p>
            <a:pPr lvl="1" eaLnBrk="1" hangingPunct="1">
              <a:lnSpc>
                <a:spcPct val="90000"/>
              </a:lnSpc>
              <a:buFontTx/>
              <a:buNone/>
              <a:defRPr/>
            </a:pPr>
            <a:r>
              <a:rPr lang="en-US" altLang="zh-CN" sz="2400" dirty="0"/>
              <a:t>}</a:t>
            </a:r>
          </a:p>
          <a:p>
            <a:pPr>
              <a:defRPr/>
            </a:pP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zh-CN" altLang="en-US" dirty="0" smtClean="0"/>
              <a:t>链接错误</a:t>
            </a:r>
            <a:endParaRPr lang="zh-CN" altLang="en-US" dirty="0"/>
          </a:p>
        </p:txBody>
      </p:sp>
      <p:sp>
        <p:nvSpPr>
          <p:cNvPr id="3" name="内容占位符 2"/>
          <p:cNvSpPr>
            <a:spLocks noGrp="1"/>
          </p:cNvSpPr>
          <p:nvPr>
            <p:ph idx="1"/>
          </p:nvPr>
        </p:nvSpPr>
        <p:spPr>
          <a:xfrm>
            <a:off x="457200" y="1340768"/>
            <a:ext cx="8229600" cy="5184576"/>
          </a:xfrm>
        </p:spPr>
        <p:txBody>
          <a:bodyPr>
            <a:normAutofit fontScale="92500" lnSpcReduction="10000"/>
          </a:bodyPr>
          <a:lstStyle/>
          <a:p>
            <a:pPr eaLnBrk="1" hangingPunct="1">
              <a:lnSpc>
                <a:spcPct val="120000"/>
              </a:lnSpc>
            </a:pPr>
            <a:r>
              <a:rPr lang="zh-CN" altLang="en-US" dirty="0"/>
              <a:t>在</a:t>
            </a:r>
            <a:r>
              <a:rPr lang="en-US" altLang="zh-CN" dirty="0"/>
              <a:t>C++</a:t>
            </a:r>
            <a:r>
              <a:rPr lang="zh-CN" altLang="en-US" dirty="0" smtClean="0"/>
              <a:t>程序设计中</a:t>
            </a:r>
            <a:r>
              <a:rPr lang="zh-CN" altLang="en-US" dirty="0"/>
              <a:t>，有时会出现下面的错误：</a:t>
            </a:r>
          </a:p>
          <a:p>
            <a:pPr lvl="1" eaLnBrk="1" hangingPunct="1">
              <a:lnSpc>
                <a:spcPct val="120000"/>
              </a:lnSpc>
            </a:pPr>
            <a:r>
              <a:rPr lang="zh-CN" altLang="en-US" dirty="0" smtClean="0"/>
              <a:t>在</a:t>
            </a:r>
            <a:r>
              <a:rPr lang="zh-CN" altLang="en-US" dirty="0"/>
              <a:t>一个源文件中</a:t>
            </a:r>
            <a:r>
              <a:rPr lang="zh-CN" altLang="en-US" dirty="0" smtClean="0"/>
              <a:t>声明并使用了</a:t>
            </a:r>
            <a:r>
              <a:rPr lang="zh-CN" altLang="en-US" dirty="0"/>
              <a:t>一个全局</a:t>
            </a:r>
            <a:r>
              <a:rPr lang="zh-CN" altLang="en-US" dirty="0" smtClean="0"/>
              <a:t>标识符</a:t>
            </a:r>
            <a:r>
              <a:rPr lang="en-US" altLang="zh-CN" dirty="0" smtClean="0"/>
              <a:t>x</a:t>
            </a:r>
            <a:r>
              <a:rPr lang="zh-CN" altLang="en-US" dirty="0" smtClean="0"/>
              <a:t>，而</a:t>
            </a:r>
            <a:r>
              <a:rPr lang="en-US" altLang="zh-CN" dirty="0" smtClean="0"/>
              <a:t>x</a:t>
            </a:r>
            <a:r>
              <a:rPr lang="zh-CN" altLang="en-US" dirty="0" smtClean="0"/>
              <a:t>在</a:t>
            </a:r>
            <a:r>
              <a:rPr lang="zh-CN" altLang="en-US" dirty="0"/>
              <a:t>构成整个程序的所有源文件中都没有定义。</a:t>
            </a:r>
          </a:p>
          <a:p>
            <a:pPr lvl="1" eaLnBrk="1" hangingPunct="1">
              <a:lnSpc>
                <a:spcPct val="120000"/>
              </a:lnSpc>
            </a:pPr>
            <a:r>
              <a:rPr lang="zh-CN" altLang="en-US" dirty="0" smtClean="0"/>
              <a:t>在</a:t>
            </a:r>
            <a:r>
              <a:rPr lang="zh-CN" altLang="en-US" dirty="0"/>
              <a:t>一个源文件中</a:t>
            </a:r>
            <a:r>
              <a:rPr lang="zh-CN" altLang="en-US" dirty="0" smtClean="0"/>
              <a:t>声明并使用了</a:t>
            </a:r>
            <a:r>
              <a:rPr lang="zh-CN" altLang="en-US" dirty="0"/>
              <a:t>一个全局</a:t>
            </a:r>
            <a:r>
              <a:rPr lang="zh-CN" altLang="en-US" dirty="0" smtClean="0"/>
              <a:t>标识符</a:t>
            </a:r>
            <a:r>
              <a:rPr lang="en-US" altLang="zh-CN" dirty="0" smtClean="0"/>
              <a:t>x</a:t>
            </a:r>
            <a:r>
              <a:rPr lang="zh-CN" altLang="en-US" dirty="0" smtClean="0"/>
              <a:t>，而</a:t>
            </a:r>
            <a:r>
              <a:rPr lang="en-US" altLang="zh-CN" dirty="0" smtClean="0"/>
              <a:t>x</a:t>
            </a:r>
            <a:r>
              <a:rPr lang="zh-CN" altLang="en-US" dirty="0" smtClean="0"/>
              <a:t>在</a:t>
            </a:r>
            <a:r>
              <a:rPr lang="zh-CN" altLang="en-US" dirty="0"/>
              <a:t>构成整个程序的多个源文件中都给出了定义。</a:t>
            </a:r>
          </a:p>
          <a:p>
            <a:pPr eaLnBrk="1" hangingPunct="1">
              <a:lnSpc>
                <a:spcPct val="120000"/>
              </a:lnSpc>
            </a:pPr>
            <a:r>
              <a:rPr lang="zh-CN" altLang="en-US" dirty="0" smtClean="0"/>
              <a:t>由于每个源文件是单独编译的，因此，编译程序</a:t>
            </a:r>
            <a:r>
              <a:rPr lang="zh-CN" altLang="en-US" dirty="0"/>
              <a:t>往往发现不了上面的</a:t>
            </a:r>
            <a:r>
              <a:rPr lang="zh-CN" altLang="en-US" dirty="0" smtClean="0"/>
              <a:t>错误，</a:t>
            </a:r>
            <a:r>
              <a:rPr lang="zh-CN" altLang="en-US" dirty="0"/>
              <a:t>只有</a:t>
            </a:r>
            <a:r>
              <a:rPr lang="zh-CN" altLang="en-US" dirty="0" smtClean="0"/>
              <a:t>到连接（</a:t>
            </a:r>
            <a:r>
              <a:rPr lang="en-US" altLang="zh-CN" dirty="0" smtClean="0"/>
              <a:t>Link</a:t>
            </a:r>
            <a:r>
              <a:rPr lang="zh-CN" altLang="en-US" dirty="0" smtClean="0"/>
              <a:t>）的</a:t>
            </a:r>
            <a:r>
              <a:rPr lang="zh-CN" altLang="en-US" dirty="0"/>
              <a:t>时候，</a:t>
            </a:r>
            <a:r>
              <a:rPr lang="zh-CN" altLang="en-US" dirty="0" smtClean="0"/>
              <a:t>才能发现</a:t>
            </a:r>
            <a:r>
              <a:rPr lang="zh-CN" altLang="en-US" dirty="0"/>
              <a:t>上述的</a:t>
            </a:r>
            <a:r>
              <a:rPr lang="zh-CN" altLang="en-US" dirty="0" smtClean="0"/>
              <a:t>错误：</a:t>
            </a:r>
            <a:endParaRPr lang="en-US" altLang="zh-CN" dirty="0" smtClean="0"/>
          </a:p>
          <a:p>
            <a:pPr lvl="1">
              <a:lnSpc>
                <a:spcPct val="120000"/>
              </a:lnSpc>
            </a:pPr>
            <a:r>
              <a:rPr lang="en-US" altLang="zh-CN" dirty="0" smtClean="0"/>
              <a:t>unresolved </a:t>
            </a:r>
            <a:r>
              <a:rPr lang="en-US" altLang="zh-CN" dirty="0"/>
              <a:t>external symbol</a:t>
            </a:r>
            <a:r>
              <a:rPr lang="zh-CN" altLang="en-US" dirty="0"/>
              <a:t>：</a:t>
            </a:r>
            <a:r>
              <a:rPr lang="en-US" altLang="zh-CN" dirty="0"/>
              <a:t>x</a:t>
            </a:r>
          </a:p>
          <a:p>
            <a:pPr lvl="1">
              <a:lnSpc>
                <a:spcPct val="120000"/>
              </a:lnSpc>
            </a:pPr>
            <a:r>
              <a:rPr lang="en-US" altLang="zh-CN" dirty="0" smtClean="0"/>
              <a:t>x </a:t>
            </a:r>
            <a:r>
              <a:rPr lang="en-US" altLang="zh-CN" dirty="0"/>
              <a:t>already defined in file: </a:t>
            </a:r>
            <a:r>
              <a:rPr lang="en-US" altLang="zh-CN" dirty="0" err="1"/>
              <a:t>some_file</a:t>
            </a:r>
            <a:endParaRPr lang="en-US" altLang="zh-CN" dirty="0"/>
          </a:p>
          <a:p>
            <a:endParaRPr lang="zh-CN" altLang="en-US" dirty="0"/>
          </a:p>
        </p:txBody>
      </p:sp>
    </p:spTree>
    <p:extLst>
      <p:ext uri="{BB962C8B-B14F-4D97-AF65-F5344CB8AC3E}">
        <p14:creationId xmlns:p14="http://schemas.microsoft.com/office/powerpoint/2010/main" val="2677885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60350"/>
            <a:ext cx="7772400" cy="609600"/>
          </a:xfrm>
        </p:spPr>
        <p:txBody>
          <a:bodyPr/>
          <a:lstStyle/>
          <a:p>
            <a:pPr eaLnBrk="1" hangingPunct="1">
              <a:defRPr/>
            </a:pPr>
            <a:r>
              <a:rPr lang="zh-CN" altLang="en-US" smtClean="0"/>
              <a:t>文件作用域</a:t>
            </a:r>
          </a:p>
        </p:txBody>
      </p:sp>
      <p:sp>
        <p:nvSpPr>
          <p:cNvPr id="28675" name="Rectangle 3"/>
          <p:cNvSpPr>
            <a:spLocks noGrp="1" noChangeArrowheads="1"/>
          </p:cNvSpPr>
          <p:nvPr>
            <p:ph type="body" idx="1"/>
          </p:nvPr>
        </p:nvSpPr>
        <p:spPr>
          <a:xfrm>
            <a:off x="179388" y="1371600"/>
            <a:ext cx="8713787" cy="5297488"/>
          </a:xfrm>
        </p:spPr>
        <p:txBody>
          <a:bodyPr/>
          <a:lstStyle/>
          <a:p>
            <a:pPr eaLnBrk="1" hangingPunct="1">
              <a:defRPr/>
            </a:pPr>
            <a:r>
              <a:rPr lang="zh-CN" altLang="en-US" dirty="0" smtClean="0">
                <a:solidFill>
                  <a:schemeClr val="folHlink"/>
                </a:solidFill>
              </a:rPr>
              <a:t>文件作用域</a:t>
            </a:r>
            <a:r>
              <a:rPr lang="zh-CN" altLang="en-US" dirty="0"/>
              <a:t>是</a:t>
            </a:r>
            <a:r>
              <a:rPr lang="zh-CN" altLang="en-US" dirty="0" smtClean="0"/>
              <a:t>指</a:t>
            </a:r>
            <a:endParaRPr lang="en-US" altLang="zh-CN" dirty="0" smtClean="0"/>
          </a:p>
          <a:p>
            <a:pPr lvl="1" eaLnBrk="1" hangingPunct="1">
              <a:defRPr/>
            </a:pPr>
            <a:r>
              <a:rPr lang="en-US" altLang="zh-CN" dirty="0" smtClean="0"/>
              <a:t>C</a:t>
            </a:r>
            <a:r>
              <a:rPr lang="en-US" altLang="zh-CN" dirty="0"/>
              <a:t>++</a:t>
            </a:r>
            <a:r>
              <a:rPr lang="zh-CN" altLang="en-US" dirty="0"/>
              <a:t>程序</a:t>
            </a:r>
            <a:r>
              <a:rPr lang="zh-CN" altLang="en-US" dirty="0" smtClean="0"/>
              <a:t>的某个模块</a:t>
            </a:r>
            <a:r>
              <a:rPr lang="zh-CN" altLang="en-US" dirty="0"/>
              <a:t>（源文件）。 </a:t>
            </a:r>
            <a:endParaRPr lang="en-US" altLang="zh-CN" dirty="0"/>
          </a:p>
          <a:p>
            <a:pPr eaLnBrk="1" hangingPunct="1">
              <a:defRPr/>
            </a:pPr>
            <a:r>
              <a:rPr lang="zh-CN" altLang="en-US" dirty="0" smtClean="0"/>
              <a:t>以下标识符具有文件作用域：</a:t>
            </a:r>
            <a:endParaRPr lang="en-US" altLang="zh-CN" dirty="0" smtClean="0"/>
          </a:p>
          <a:p>
            <a:pPr lvl="1" eaLnBrk="1" hangingPunct="1">
              <a:defRPr/>
            </a:pPr>
            <a:r>
              <a:rPr lang="zh-CN" altLang="en-US" dirty="0" smtClean="0"/>
              <a:t>在</a:t>
            </a:r>
            <a:r>
              <a:rPr lang="zh-CN" altLang="en-US" dirty="0"/>
              <a:t>全局标识符的定义中加上</a:t>
            </a:r>
            <a:r>
              <a:rPr lang="en-US" altLang="zh-CN" dirty="0"/>
              <a:t>static</a:t>
            </a:r>
            <a:r>
              <a:rPr lang="zh-CN" altLang="en-US" dirty="0"/>
              <a:t>修饰符，则该全局标识符的作用域就变成</a:t>
            </a:r>
            <a:r>
              <a:rPr lang="zh-CN" altLang="en-US" dirty="0">
                <a:solidFill>
                  <a:srgbClr val="FFC000"/>
                </a:solidFill>
              </a:rPr>
              <a:t>文件作用域</a:t>
            </a:r>
            <a:r>
              <a:rPr lang="zh-CN" altLang="en-US" dirty="0"/>
              <a:t>。</a:t>
            </a:r>
            <a:endParaRPr lang="en-US" altLang="zh-CN" dirty="0"/>
          </a:p>
          <a:p>
            <a:pPr lvl="1" eaLnBrk="1" hangingPunct="1">
              <a:defRPr/>
            </a:pPr>
            <a:r>
              <a:rPr lang="zh-CN" altLang="en-US" dirty="0"/>
              <a:t>用</a:t>
            </a:r>
            <a:r>
              <a:rPr lang="en-US" altLang="zh-CN" dirty="0" err="1"/>
              <a:t>const</a:t>
            </a:r>
            <a:r>
              <a:rPr lang="zh-CN" altLang="en-US" dirty="0"/>
              <a:t>定义的全局常量名也具有文件作用域。 </a:t>
            </a:r>
          </a:p>
          <a:p>
            <a:pPr eaLnBrk="1" hangingPunct="1">
              <a:defRPr/>
            </a:pPr>
            <a:r>
              <a:rPr lang="zh-CN" altLang="en-US" dirty="0" smtClean="0"/>
              <a:t>具有文件作用域的标识符只能在定义它们的源文件（模块）中使用。</a:t>
            </a:r>
            <a:endParaRPr lang="en-US" altLang="zh-CN" dirty="0" smtClean="0"/>
          </a:p>
          <a:p>
            <a:pPr lvl="1" eaLnBrk="1" hangingPunct="1">
              <a:defRPr/>
            </a:pPr>
            <a:r>
              <a:rPr lang="zh-CN" altLang="en-US" dirty="0" smtClean="0"/>
              <a:t>使用时，若该标识符的定义点在本源文件中使用点之后，则在使用前需要声明它们。</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79388" y="404664"/>
            <a:ext cx="4608636" cy="6237287"/>
          </a:xfrm>
        </p:spPr>
        <p:txBody>
          <a:bodyPr>
            <a:normAutofit fontScale="77500" lnSpcReduction="20000"/>
          </a:bodyPr>
          <a:lstStyle/>
          <a:p>
            <a:pPr eaLnBrk="1" hangingPunct="1">
              <a:lnSpc>
                <a:spcPct val="120000"/>
              </a:lnSpc>
              <a:buFont typeface="Wingdings" pitchFamily="2" charset="2"/>
              <a:buNone/>
              <a:defRPr/>
            </a:pPr>
            <a:r>
              <a:rPr lang="en-US" altLang="zh-CN" sz="2800" dirty="0" smtClean="0"/>
              <a:t>//file1.cpp</a:t>
            </a:r>
          </a:p>
          <a:p>
            <a:pPr eaLnBrk="1" hangingPunct="1">
              <a:lnSpc>
                <a:spcPct val="120000"/>
              </a:lnSpc>
              <a:buFont typeface="Wingdings" pitchFamily="2" charset="2"/>
              <a:buNone/>
              <a:defRPr/>
            </a:pPr>
            <a:r>
              <a:rPr lang="en-US" altLang="zh-CN" sz="2800" dirty="0" err="1" smtClean="0"/>
              <a:t>int</a:t>
            </a:r>
            <a:r>
              <a:rPr lang="en-US" altLang="zh-CN" sz="2800" dirty="0" smtClean="0"/>
              <a:t> x=0; //x</a:t>
            </a:r>
            <a:r>
              <a:rPr lang="zh-CN" altLang="en-US" sz="2800" dirty="0" smtClean="0"/>
              <a:t>：全局作用域</a:t>
            </a:r>
            <a:endParaRPr lang="en-US" altLang="zh-CN"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//y</a:t>
            </a:r>
            <a:r>
              <a:rPr lang="zh-CN" altLang="en-US" sz="2800" dirty="0" smtClean="0"/>
              <a:t>：</a:t>
            </a:r>
            <a:r>
              <a:rPr lang="zh-CN" altLang="en-US" sz="2800" dirty="0" smtClean="0">
                <a:solidFill>
                  <a:srgbClr val="FFC000"/>
                </a:solidFill>
              </a:rPr>
              <a:t>文件作用域</a:t>
            </a:r>
            <a:endParaRPr lang="en-US" altLang="zh-CN" sz="2800" dirty="0" smtClean="0">
              <a:solidFill>
                <a:srgbClr val="FFC000"/>
              </a:solidFill>
            </a:endParaRPr>
          </a:p>
          <a:p>
            <a:pPr eaLnBrk="1" hangingPunct="1">
              <a:lnSpc>
                <a:spcPct val="120000"/>
              </a:lnSpc>
              <a:buFont typeface="Wingdings" pitchFamily="2" charset="2"/>
              <a:buNone/>
              <a:defRPr/>
            </a:pPr>
            <a:r>
              <a:rPr lang="en-US" altLang="zh-CN" sz="2800" dirty="0" err="1" smtClean="0">
                <a:solidFill>
                  <a:srgbClr val="FFC000"/>
                </a:solidFill>
              </a:rPr>
              <a:t>const</a:t>
            </a:r>
            <a:r>
              <a:rPr lang="en-US" altLang="zh-CN" sz="2800" dirty="0" smtClean="0">
                <a:solidFill>
                  <a:srgbClr val="FFC000"/>
                </a:solidFill>
              </a:rPr>
              <a:t> </a:t>
            </a:r>
            <a:r>
              <a:rPr lang="en-US" altLang="zh-CN" sz="2800" dirty="0" err="1" smtClean="0"/>
              <a:t>int</a:t>
            </a:r>
            <a:r>
              <a:rPr lang="en-US" altLang="zh-CN" sz="2800" dirty="0" smtClean="0"/>
              <a:t> z=0;  //z</a:t>
            </a:r>
            <a:r>
              <a:rPr lang="zh-CN" altLang="en-US" sz="2800" dirty="0" smtClean="0"/>
              <a:t>：</a:t>
            </a:r>
            <a:r>
              <a:rPr lang="zh-CN" altLang="en-US" sz="2800" dirty="0" smtClean="0">
                <a:solidFill>
                  <a:srgbClr val="FFC000"/>
                </a:solidFill>
              </a:rPr>
              <a:t>文件作用域</a:t>
            </a:r>
            <a:endParaRPr lang="en-US" altLang="zh-CN" sz="2800" dirty="0" smtClean="0">
              <a:solidFill>
                <a:srgbClr val="FFC000"/>
              </a:solidFill>
            </a:endParaRPr>
          </a:p>
          <a:p>
            <a:pPr eaLnBrk="1" hangingPunct="1">
              <a:lnSpc>
                <a:spcPct val="120000"/>
              </a:lnSpc>
              <a:buNone/>
              <a:defRPr/>
            </a:pPr>
            <a:r>
              <a:rPr lang="en-US" altLang="zh-CN" sz="2800" dirty="0">
                <a:solidFill>
                  <a:srgbClr val="FFC000"/>
                </a:solidFill>
              </a:rPr>
              <a:t>static</a:t>
            </a:r>
            <a:r>
              <a:rPr lang="en-US" altLang="zh-CN" sz="2800" dirty="0"/>
              <a:t> void f()  </a:t>
            </a:r>
            <a:r>
              <a:rPr lang="en-US" altLang="zh-CN" sz="2800" dirty="0" smtClean="0"/>
              <a:t>//f</a:t>
            </a:r>
            <a:r>
              <a:rPr lang="zh-CN" altLang="en-US" sz="2800" dirty="0" smtClean="0"/>
              <a:t>：</a:t>
            </a:r>
            <a:r>
              <a:rPr lang="zh-CN" altLang="en-US" sz="2800" dirty="0" smtClean="0">
                <a:solidFill>
                  <a:srgbClr val="FFC000"/>
                </a:solidFill>
              </a:rPr>
              <a:t>文件</a:t>
            </a:r>
            <a:r>
              <a:rPr lang="zh-CN" altLang="en-US" sz="2800" dirty="0">
                <a:solidFill>
                  <a:srgbClr val="FFC000"/>
                </a:solidFill>
              </a:rPr>
              <a:t>作用域</a:t>
            </a:r>
          </a:p>
          <a:p>
            <a:pPr eaLnBrk="1" hangingPunct="1">
              <a:lnSpc>
                <a:spcPct val="120000"/>
              </a:lnSpc>
              <a:buNone/>
              <a:defRPr/>
            </a:pPr>
            <a:r>
              <a:rPr lang="en-US" altLang="zh-CN" sz="2800" dirty="0"/>
              <a:t>{ ......</a:t>
            </a:r>
          </a:p>
          <a:p>
            <a:pPr eaLnBrk="1" hangingPunct="1">
              <a:lnSpc>
                <a:spcPct val="120000"/>
              </a:lnSpc>
              <a:buNone/>
              <a:defRPr/>
            </a:pPr>
            <a:r>
              <a:rPr lang="en-US" altLang="zh-CN" sz="2800" dirty="0"/>
              <a:t>}</a:t>
            </a:r>
          </a:p>
          <a:p>
            <a:pPr eaLnBrk="1" hangingPunct="1">
              <a:lnSpc>
                <a:spcPct val="120000"/>
              </a:lnSpc>
              <a:buFont typeface="Wingdings" pitchFamily="2" charset="2"/>
              <a:buNone/>
              <a:defRPr/>
            </a:pPr>
            <a:r>
              <a:rPr lang="en-US" altLang="zh-CN" sz="2800" dirty="0" smtClean="0"/>
              <a:t>void g() //g</a:t>
            </a:r>
            <a:r>
              <a:rPr lang="zh-CN" altLang="en-US" sz="2800" dirty="0" smtClean="0"/>
              <a:t>：全局作用域</a:t>
            </a:r>
            <a:endParaRPr lang="en-US" altLang="zh-CN" sz="2800" dirty="0" smtClean="0"/>
          </a:p>
          <a:p>
            <a:pPr eaLnBrk="1" hangingPunct="1">
              <a:lnSpc>
                <a:spcPct val="120000"/>
              </a:lnSpc>
              <a:buFont typeface="Wingdings" pitchFamily="2" charset="2"/>
              <a:buNone/>
              <a:defRPr/>
            </a:pPr>
            <a:r>
              <a:rPr lang="en-US" altLang="zh-CN" sz="2800" dirty="0" smtClean="0"/>
              <a:t>{ ... </a:t>
            </a:r>
            <a:r>
              <a:rPr lang="en-US" altLang="zh-CN" sz="2800" dirty="0" err="1" smtClean="0"/>
              <a:t>x,y,z,f</a:t>
            </a:r>
            <a:r>
              <a:rPr lang="en-US" altLang="zh-CN" sz="2800" dirty="0" smtClean="0"/>
              <a:t>(),g() ... //OK</a:t>
            </a:r>
          </a:p>
          <a:p>
            <a:pPr eaLnBrk="1" hangingPunct="1">
              <a:lnSpc>
                <a:spcPct val="120000"/>
              </a:lnSpc>
              <a:buNone/>
              <a:defRPr/>
            </a:pPr>
            <a:r>
              <a:rPr lang="en-US" altLang="zh-CN" sz="2800" dirty="0"/>
              <a:t> </a:t>
            </a:r>
            <a:r>
              <a:rPr lang="en-US" altLang="zh-CN" sz="2800" dirty="0" smtClean="0"/>
              <a:t>  extern </a:t>
            </a:r>
            <a:r>
              <a:rPr lang="en-US" altLang="zh-CN" sz="2800" dirty="0" err="1"/>
              <a:t>int</a:t>
            </a:r>
            <a:r>
              <a:rPr lang="en-US" altLang="zh-CN" sz="2800" dirty="0"/>
              <a:t> </a:t>
            </a:r>
            <a:r>
              <a:rPr lang="en-US" altLang="zh-CN" sz="2800" dirty="0" smtClean="0"/>
              <a:t>n;</a:t>
            </a:r>
          </a:p>
          <a:p>
            <a:pPr eaLnBrk="1" hangingPunct="1">
              <a:lnSpc>
                <a:spcPct val="120000"/>
              </a:lnSpc>
              <a:buNone/>
              <a:defRPr/>
            </a:pPr>
            <a:r>
              <a:rPr lang="en-US" altLang="zh-CN" sz="2800" dirty="0"/>
              <a:t> </a:t>
            </a:r>
            <a:r>
              <a:rPr lang="en-US" altLang="zh-CN" sz="2800" dirty="0" smtClean="0"/>
              <a:t>  ... n </a:t>
            </a:r>
            <a:r>
              <a:rPr lang="en-US" altLang="zh-CN" sz="2800" dirty="0"/>
              <a:t>... //</a:t>
            </a:r>
            <a:r>
              <a:rPr lang="en-US" altLang="zh-CN" sz="2800" dirty="0" smtClean="0"/>
              <a:t>OK</a:t>
            </a:r>
          </a:p>
          <a:p>
            <a:pPr eaLnBrk="1" hangingPunct="1">
              <a:lnSpc>
                <a:spcPct val="120000"/>
              </a:lnSpc>
              <a:buNone/>
              <a:defRPr/>
            </a:pPr>
            <a:r>
              <a:rPr lang="en-US" altLang="zh-CN" sz="2800" dirty="0"/>
              <a:t> </a:t>
            </a:r>
            <a:r>
              <a:rPr lang="en-US" altLang="zh-CN" sz="2800" dirty="0" smtClean="0"/>
              <a:t>  extern void h();</a:t>
            </a:r>
          </a:p>
          <a:p>
            <a:pPr eaLnBrk="1" hangingPunct="1">
              <a:lnSpc>
                <a:spcPct val="120000"/>
              </a:lnSpc>
              <a:buNone/>
              <a:defRPr/>
            </a:pPr>
            <a:r>
              <a:rPr lang="en-US" altLang="zh-CN" sz="2800" dirty="0"/>
              <a:t> </a:t>
            </a:r>
            <a:r>
              <a:rPr lang="en-US" altLang="zh-CN" sz="2800" dirty="0" smtClean="0"/>
              <a:t>  ... h() ...</a:t>
            </a:r>
            <a:r>
              <a:rPr lang="en-US" altLang="zh-CN" sz="2800" dirty="0"/>
              <a:t> //OK</a:t>
            </a:r>
            <a:endParaRPr lang="en-US" altLang="zh-CN" sz="2800" dirty="0" smtClean="0"/>
          </a:p>
          <a:p>
            <a:pPr eaLnBrk="1" hangingPunct="1">
              <a:lnSpc>
                <a:spcPct val="120000"/>
              </a:lnSpc>
              <a:buNone/>
              <a:defRPr/>
            </a:pPr>
            <a:r>
              <a:rPr lang="en-US" altLang="zh-CN" sz="2800" dirty="0" smtClean="0"/>
              <a:t>}</a:t>
            </a:r>
          </a:p>
          <a:p>
            <a:pPr eaLnBrk="1" hangingPunct="1">
              <a:lnSpc>
                <a:spcPct val="120000"/>
              </a:lnSpc>
              <a:buNone/>
              <a:defRPr/>
            </a:pPr>
            <a:r>
              <a:rPr lang="en-US" altLang="zh-CN" sz="2800" dirty="0">
                <a:solidFill>
                  <a:srgbClr val="FFC000"/>
                </a:solidFill>
              </a:rPr>
              <a:t>static</a:t>
            </a:r>
            <a:r>
              <a:rPr lang="en-US" altLang="zh-CN" sz="2800" dirty="0"/>
              <a:t> </a:t>
            </a:r>
            <a:r>
              <a:rPr lang="en-US" altLang="zh-CN" sz="2800" dirty="0" err="1"/>
              <a:t>int</a:t>
            </a:r>
            <a:r>
              <a:rPr lang="en-US" altLang="zh-CN" sz="2800" dirty="0"/>
              <a:t> n</a:t>
            </a:r>
            <a:r>
              <a:rPr lang="en-US" altLang="zh-CN" sz="2800" dirty="0" smtClean="0"/>
              <a:t>=0</a:t>
            </a:r>
            <a:r>
              <a:rPr lang="en-US" altLang="zh-CN" sz="2800" dirty="0"/>
              <a:t>;  </a:t>
            </a:r>
            <a:r>
              <a:rPr lang="en-US" altLang="zh-CN" sz="2800" dirty="0" smtClean="0"/>
              <a:t>//n</a:t>
            </a:r>
            <a:r>
              <a:rPr lang="zh-CN" altLang="en-US" sz="2800" dirty="0" smtClean="0"/>
              <a:t>：</a:t>
            </a:r>
            <a:r>
              <a:rPr lang="zh-CN" altLang="en-US" sz="2800" dirty="0" smtClean="0">
                <a:solidFill>
                  <a:srgbClr val="FFC000"/>
                </a:solidFill>
              </a:rPr>
              <a:t>文件</a:t>
            </a:r>
            <a:r>
              <a:rPr lang="zh-CN" altLang="en-US" sz="2800" dirty="0">
                <a:solidFill>
                  <a:srgbClr val="FFC000"/>
                </a:solidFill>
              </a:rPr>
              <a:t>作用域</a:t>
            </a:r>
            <a:endParaRPr lang="en-US" altLang="zh-CN" sz="2800" dirty="0">
              <a:solidFill>
                <a:srgbClr val="FFC000"/>
              </a:solidFill>
            </a:endParaRPr>
          </a:p>
          <a:p>
            <a:pPr eaLnBrk="1" hangingPunct="1">
              <a:lnSpc>
                <a:spcPct val="120000"/>
              </a:lnSpc>
              <a:buFont typeface="Wingdings" pitchFamily="2" charset="2"/>
              <a:buNone/>
              <a:defRPr/>
            </a:pPr>
            <a:endParaRPr lang="zh-CN" altLang="en-US" sz="2800" dirty="0" smtClean="0"/>
          </a:p>
        </p:txBody>
      </p:sp>
      <p:sp>
        <p:nvSpPr>
          <p:cNvPr id="3" name="Rectangle 3"/>
          <p:cNvSpPr txBox="1">
            <a:spLocks noChangeArrowheads="1"/>
          </p:cNvSpPr>
          <p:nvPr/>
        </p:nvSpPr>
        <p:spPr bwMode="auto">
          <a:xfrm>
            <a:off x="4994275" y="404664"/>
            <a:ext cx="3825875" cy="4392463"/>
          </a:xfrm>
          <a:prstGeom prst="rect">
            <a:avLst/>
          </a:prstGeom>
          <a:solidFill>
            <a:schemeClr val="bg2">
              <a:lumMod val="75000"/>
            </a:schemeClr>
          </a:solidFill>
          <a:ln>
            <a:noFill/>
          </a:ln>
          <a:effectLst/>
          <a:extLst/>
        </p:spPr>
        <p:txBody>
          <a:bodyPr>
            <a:normAutofit fontScale="77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120000"/>
              </a:lnSpc>
              <a:buFont typeface="Wingdings" pitchFamily="2" charset="2"/>
              <a:buNone/>
              <a:defRPr/>
            </a:pPr>
            <a:r>
              <a:rPr lang="en-US" altLang="zh-CN" sz="2800" b="0" kern="0" dirty="0" smtClean="0"/>
              <a:t>//file2.cpp</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int</a:t>
            </a:r>
            <a:r>
              <a:rPr lang="en-US" altLang="zh-CN" sz="2800" b="0" kern="0" dirty="0" smtClean="0"/>
              <a:t> </a:t>
            </a:r>
            <a:r>
              <a:rPr lang="en-US" altLang="zh-CN" sz="2800" b="0" kern="0" dirty="0" err="1" smtClean="0"/>
              <a:t>x,y,n</a:t>
            </a:r>
            <a:r>
              <a:rPr lang="en-US" altLang="zh-CN" sz="2800" b="0" kern="0" dirty="0" smtClean="0"/>
              <a:t>;</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const</a:t>
            </a:r>
            <a:r>
              <a:rPr lang="en-US" altLang="zh-CN" sz="2800" b="0" kern="0" dirty="0" smtClean="0"/>
              <a:t> </a:t>
            </a:r>
            <a:r>
              <a:rPr lang="en-US" altLang="zh-CN" sz="2800" b="0" kern="0" dirty="0" err="1" smtClean="0"/>
              <a:t>int</a:t>
            </a:r>
            <a:r>
              <a:rPr lang="en-US" altLang="zh-CN" sz="2800" b="0" kern="0" dirty="0" smtClean="0"/>
              <a:t> z;</a:t>
            </a:r>
          </a:p>
          <a:p>
            <a:pPr eaLnBrk="1" hangingPunct="1">
              <a:lnSpc>
                <a:spcPct val="120000"/>
              </a:lnSpc>
              <a:buFont typeface="Wingdings" pitchFamily="2" charset="2"/>
              <a:buNone/>
              <a:defRPr/>
            </a:pPr>
            <a:r>
              <a:rPr lang="en-US" altLang="zh-CN" sz="2800" b="0" kern="0" dirty="0" smtClean="0"/>
              <a:t>extern void f();</a:t>
            </a:r>
          </a:p>
          <a:p>
            <a:pPr eaLnBrk="1" hangingPunct="1">
              <a:lnSpc>
                <a:spcPct val="120000"/>
              </a:lnSpc>
              <a:buFont typeface="Wingdings" pitchFamily="2" charset="2"/>
              <a:buNone/>
              <a:defRPr/>
            </a:pPr>
            <a:r>
              <a:rPr lang="en-US" altLang="zh-CN" sz="2800" b="0" kern="0" dirty="0" smtClean="0"/>
              <a:t>extern void g();</a:t>
            </a:r>
          </a:p>
          <a:p>
            <a:pPr eaLnBrk="1" hangingPunct="1">
              <a:lnSpc>
                <a:spcPct val="120000"/>
              </a:lnSpc>
              <a:buNone/>
              <a:defRPr/>
            </a:pPr>
            <a:r>
              <a:rPr lang="en-US" altLang="zh-CN" sz="2800" b="0" kern="0" dirty="0" smtClean="0"/>
              <a:t>void h</a:t>
            </a:r>
            <a:r>
              <a:rPr lang="en-US" altLang="zh-CN" sz="2800" b="0" kern="0" dirty="0"/>
              <a:t>() </a:t>
            </a:r>
            <a:r>
              <a:rPr lang="en-US" altLang="zh-CN" sz="2800" b="0" kern="0" dirty="0" smtClean="0"/>
              <a:t>//h</a:t>
            </a:r>
            <a:r>
              <a:rPr lang="zh-CN" altLang="en-US" sz="2800" b="0" kern="0" dirty="0" smtClean="0"/>
              <a:t>：</a:t>
            </a:r>
            <a:r>
              <a:rPr lang="zh-CN" altLang="en-US" sz="2800" b="0" kern="0" dirty="0"/>
              <a:t>全局作用域</a:t>
            </a:r>
            <a:endParaRPr lang="en-US" altLang="zh-CN" sz="2800" b="0" kern="0" dirty="0" smtClean="0"/>
          </a:p>
          <a:p>
            <a:pPr eaLnBrk="1" hangingPunct="1">
              <a:lnSpc>
                <a:spcPct val="120000"/>
              </a:lnSpc>
              <a:buFont typeface="Wingdings" pitchFamily="2" charset="2"/>
              <a:buNone/>
              <a:defRPr/>
            </a:pPr>
            <a:r>
              <a:rPr lang="en-US" altLang="zh-CN" sz="2800" b="0" kern="0" dirty="0" smtClean="0"/>
              <a:t>{  ... </a:t>
            </a:r>
            <a:r>
              <a:rPr lang="en-US" altLang="zh-CN" sz="2800" b="0" kern="0" dirty="0" err="1" smtClean="0"/>
              <a:t>x,g</a:t>
            </a:r>
            <a:r>
              <a:rPr lang="en-US" altLang="zh-CN" sz="2800" b="0" kern="0" dirty="0" smtClean="0"/>
              <a:t>(),h() ... //OK</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    ... </a:t>
            </a:r>
            <a:r>
              <a:rPr lang="en-US" altLang="zh-CN" sz="2800" b="0" kern="0" dirty="0" err="1" smtClean="0"/>
              <a:t>y,z,n,f</a:t>
            </a:r>
            <a:r>
              <a:rPr lang="en-US" altLang="zh-CN" sz="2800" b="0" kern="0" dirty="0" smtClean="0"/>
              <a:t>() ... //</a:t>
            </a:r>
            <a:r>
              <a:rPr lang="en-US" altLang="zh-CN" sz="2800" b="0" kern="0" dirty="0" smtClean="0">
                <a:solidFill>
                  <a:schemeClr val="folHlink"/>
                </a:solidFill>
              </a:rPr>
              <a:t>Error</a:t>
            </a:r>
          </a:p>
          <a:p>
            <a:pPr eaLnBrk="1" hangingPunct="1">
              <a:lnSpc>
                <a:spcPct val="120000"/>
              </a:lnSpc>
              <a:buFont typeface="Wingdings" pitchFamily="2" charset="2"/>
              <a:buNone/>
              <a:defRPr/>
            </a:pPr>
            <a:r>
              <a:rPr lang="en-US" altLang="zh-CN" sz="2800" b="0" kern="0" dirty="0" smtClean="0">
                <a:solidFill>
                  <a:schemeClr val="folHlink"/>
                </a:solidFill>
              </a:rPr>
              <a:t>			     </a:t>
            </a:r>
            <a:r>
              <a:rPr lang="en-US" altLang="zh-CN" sz="2800" b="0" kern="0" dirty="0" smtClean="0"/>
              <a:t>//</a:t>
            </a:r>
            <a:r>
              <a:rPr lang="zh-CN" altLang="en-US" sz="2800" b="0" kern="0" dirty="0" smtClean="0">
                <a:solidFill>
                  <a:schemeClr val="folHlink"/>
                </a:solidFill>
              </a:rPr>
              <a:t>链接时</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endParaRPr lang="zh-CN" altLang="zh-CN" smtClean="0"/>
          </a:p>
        </p:txBody>
      </p:sp>
      <p:sp>
        <p:nvSpPr>
          <p:cNvPr id="362499" name="Rectangle 3"/>
          <p:cNvSpPr>
            <a:spLocks noGrp="1" noChangeArrowheads="1"/>
          </p:cNvSpPr>
          <p:nvPr>
            <p:ph type="body" idx="1"/>
          </p:nvPr>
        </p:nvSpPr>
        <p:spPr/>
        <p:txBody>
          <a:bodyPr/>
          <a:lstStyle/>
          <a:p>
            <a:pPr eaLnBrk="1" hangingPunct="1">
              <a:defRPr/>
            </a:pPr>
            <a:r>
              <a:rPr lang="zh-CN" altLang="en-US" dirty="0" smtClean="0"/>
              <a:t>一般情况下，</a:t>
            </a:r>
          </a:p>
          <a:p>
            <a:pPr lvl="1" eaLnBrk="1" hangingPunct="1">
              <a:defRPr/>
            </a:pPr>
            <a:r>
              <a:rPr lang="zh-CN" altLang="en-US" dirty="0" smtClean="0"/>
              <a:t>具有</a:t>
            </a:r>
            <a:r>
              <a:rPr lang="zh-CN" altLang="en-US" u="sng" dirty="0" smtClean="0"/>
              <a:t>全局作用域</a:t>
            </a:r>
            <a:r>
              <a:rPr lang="zh-CN" altLang="en-US" dirty="0" smtClean="0"/>
              <a:t>的标识符用于标识被程序</a:t>
            </a:r>
            <a:r>
              <a:rPr lang="zh-CN" altLang="en-US" dirty="0" smtClean="0">
                <a:solidFill>
                  <a:srgbClr val="FFC000"/>
                </a:solidFill>
              </a:rPr>
              <a:t>各个模块共享</a:t>
            </a:r>
            <a:r>
              <a:rPr lang="zh-CN" altLang="en-US" dirty="0" smtClean="0"/>
              <a:t>的程序实体。</a:t>
            </a:r>
          </a:p>
          <a:p>
            <a:pPr lvl="1" eaLnBrk="1" hangingPunct="1">
              <a:defRPr/>
            </a:pPr>
            <a:r>
              <a:rPr lang="zh-CN" altLang="en-US" dirty="0" smtClean="0"/>
              <a:t>具有</a:t>
            </a:r>
            <a:r>
              <a:rPr lang="zh-CN" altLang="en-US" u="sng" dirty="0" smtClean="0"/>
              <a:t>文件作用域</a:t>
            </a:r>
            <a:r>
              <a:rPr lang="zh-CN" altLang="en-US" dirty="0" smtClean="0"/>
              <a:t>的标识符用于标识在</a:t>
            </a:r>
            <a:r>
              <a:rPr lang="zh-CN" altLang="en-US" dirty="0" smtClean="0">
                <a:solidFill>
                  <a:srgbClr val="FFC000"/>
                </a:solidFill>
              </a:rPr>
              <a:t>一个模块内部共享</a:t>
            </a:r>
            <a:r>
              <a:rPr lang="zh-CN" altLang="en-US" dirty="0" smtClean="0"/>
              <a:t>的程序实体。</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56927"/>
            <a:ext cx="8229600" cy="1139825"/>
          </a:xfrm>
        </p:spPr>
        <p:txBody>
          <a:bodyPr/>
          <a:lstStyle/>
          <a:p>
            <a:pPr eaLnBrk="1" hangingPunct="1">
              <a:defRPr/>
            </a:pPr>
            <a:r>
              <a:rPr lang="en-US" altLang="zh-CN" dirty="0" smtClean="0"/>
              <a:t>static</a:t>
            </a:r>
            <a:r>
              <a:rPr lang="zh-CN" altLang="en-US" dirty="0" smtClean="0">
                <a:latin typeface="宋体" charset="-122"/>
              </a:rPr>
              <a:t>的两个不同含义</a:t>
            </a:r>
          </a:p>
        </p:txBody>
      </p:sp>
      <p:sp>
        <p:nvSpPr>
          <p:cNvPr id="359427" name="Rectangle 3"/>
          <p:cNvSpPr>
            <a:spLocks noGrp="1" noChangeArrowheads="1"/>
          </p:cNvSpPr>
          <p:nvPr>
            <p:ph type="body" idx="1"/>
          </p:nvPr>
        </p:nvSpPr>
        <p:spPr>
          <a:xfrm>
            <a:off x="457200" y="1412875"/>
            <a:ext cx="8229600" cy="3744317"/>
          </a:xfrm>
        </p:spPr>
        <p:txBody>
          <a:bodyPr>
            <a:normAutofit/>
          </a:bodyPr>
          <a:lstStyle/>
          <a:p>
            <a:pPr eaLnBrk="1" hangingPunct="1">
              <a:lnSpc>
                <a:spcPct val="120000"/>
              </a:lnSpc>
              <a:defRPr/>
            </a:pPr>
            <a:r>
              <a:rPr lang="en-US" altLang="zh-CN" dirty="0" smtClean="0"/>
              <a:t>C++</a:t>
            </a:r>
            <a:r>
              <a:rPr lang="zh-CN" altLang="en-US" dirty="0" smtClean="0">
                <a:latin typeface="宋体" charset="-122"/>
              </a:rPr>
              <a:t>中的关键词</a:t>
            </a:r>
            <a:r>
              <a:rPr lang="en-US" altLang="zh-CN" dirty="0" smtClean="0"/>
              <a:t>static</a:t>
            </a:r>
            <a:r>
              <a:rPr lang="zh-CN" altLang="en-US" dirty="0" smtClean="0">
                <a:latin typeface="宋体" charset="-122"/>
              </a:rPr>
              <a:t>有两个不同的含义：</a:t>
            </a:r>
          </a:p>
          <a:p>
            <a:pPr lvl="1" eaLnBrk="1" hangingPunct="1">
              <a:lnSpc>
                <a:spcPct val="120000"/>
              </a:lnSpc>
              <a:defRPr/>
            </a:pPr>
            <a:r>
              <a:rPr lang="zh-CN" altLang="en-US" dirty="0" smtClean="0">
                <a:latin typeface="宋体" charset="-122"/>
              </a:rPr>
              <a:t>在局部变量的定义中，</a:t>
            </a:r>
            <a:r>
              <a:rPr lang="en-US" altLang="zh-CN" dirty="0" smtClean="0"/>
              <a:t>static</a:t>
            </a:r>
            <a:r>
              <a:rPr lang="zh-CN" altLang="en-US" dirty="0" smtClean="0">
                <a:latin typeface="宋体" charset="-122"/>
              </a:rPr>
              <a:t>修饰符用于指定局部变量采用静态存储分配；</a:t>
            </a:r>
          </a:p>
          <a:p>
            <a:pPr lvl="1" eaLnBrk="1" hangingPunct="1">
              <a:lnSpc>
                <a:spcPct val="120000"/>
              </a:lnSpc>
              <a:defRPr/>
            </a:pPr>
            <a:r>
              <a:rPr lang="zh-CN" altLang="en-US" dirty="0" smtClean="0">
                <a:latin typeface="宋体" charset="-122"/>
              </a:rPr>
              <a:t>而在全局标识符的定义中，</a:t>
            </a:r>
            <a:r>
              <a:rPr lang="en-US" altLang="zh-CN" dirty="0" smtClean="0"/>
              <a:t>static</a:t>
            </a:r>
            <a:r>
              <a:rPr lang="zh-CN" altLang="en-US" dirty="0" smtClean="0">
                <a:latin typeface="宋体" charset="-122"/>
              </a:rPr>
              <a:t>修饰符用于把全局标识符的作用域改变为文件作用域。</a:t>
            </a:r>
            <a:endParaRPr lang="en-US" altLang="zh-CN" dirty="0" smtClean="0">
              <a:latin typeface="宋体" charset="-122"/>
            </a:endParaRPr>
          </a:p>
        </p:txBody>
      </p:sp>
    </p:spTree>
    <p:extLst>
      <p:ext uri="{BB962C8B-B14F-4D97-AF65-F5344CB8AC3E}">
        <p14:creationId xmlns:p14="http://schemas.microsoft.com/office/powerpoint/2010/main" val="598130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函数作用域</a:t>
            </a:r>
          </a:p>
        </p:txBody>
      </p:sp>
      <p:sp>
        <p:nvSpPr>
          <p:cNvPr id="27651" name="Rectangle 3"/>
          <p:cNvSpPr>
            <a:spLocks noGrp="1" noChangeArrowheads="1"/>
          </p:cNvSpPr>
          <p:nvPr>
            <p:ph type="body" idx="1"/>
          </p:nvPr>
        </p:nvSpPr>
        <p:spPr>
          <a:xfrm>
            <a:off x="250825" y="1600200"/>
            <a:ext cx="8713788" cy="4925144"/>
          </a:xfrm>
        </p:spPr>
        <p:txBody>
          <a:bodyPr>
            <a:normAutofit/>
          </a:bodyPr>
          <a:lstStyle/>
          <a:p>
            <a:pPr eaLnBrk="1" hangingPunct="1">
              <a:defRPr/>
            </a:pPr>
            <a:r>
              <a:rPr lang="zh-CN" altLang="en-US" dirty="0">
                <a:solidFill>
                  <a:srgbClr val="FFC000"/>
                </a:solidFill>
              </a:rPr>
              <a:t>函数</a:t>
            </a:r>
            <a:r>
              <a:rPr lang="zh-CN" altLang="en-US" dirty="0" smtClean="0">
                <a:solidFill>
                  <a:srgbClr val="FFC000"/>
                </a:solidFill>
              </a:rPr>
              <a:t>作用域</a:t>
            </a:r>
            <a:r>
              <a:rPr lang="zh-CN" altLang="en-US" dirty="0" smtClean="0"/>
              <a:t>是指</a:t>
            </a:r>
            <a:endParaRPr lang="en-US" altLang="zh-CN" dirty="0" smtClean="0"/>
          </a:p>
          <a:p>
            <a:pPr lvl="1" eaLnBrk="1" hangingPunct="1">
              <a:defRPr/>
            </a:pPr>
            <a:r>
              <a:rPr lang="zh-CN" altLang="en-US" dirty="0" smtClean="0"/>
              <a:t>某个函数的整个函数体。</a:t>
            </a:r>
            <a:endParaRPr lang="en-US" altLang="zh-CN" dirty="0" smtClean="0"/>
          </a:p>
          <a:p>
            <a:pPr lvl="1" eaLnBrk="1" hangingPunct="1">
              <a:defRPr/>
            </a:pPr>
            <a:r>
              <a:rPr lang="zh-CN" altLang="en-US" dirty="0"/>
              <a:t>具有函数作用域的标识符在定义它们的函数体中的任何地方都可以访问。</a:t>
            </a:r>
            <a:endParaRPr lang="en-US" altLang="zh-CN" dirty="0"/>
          </a:p>
          <a:p>
            <a:pPr eaLnBrk="1" hangingPunct="1">
              <a:defRPr/>
            </a:pPr>
            <a:r>
              <a:rPr lang="zh-CN" altLang="en-US" dirty="0" smtClean="0">
                <a:solidFill>
                  <a:srgbClr val="FFC000"/>
                </a:solidFill>
              </a:rPr>
              <a:t>语句标号</a:t>
            </a:r>
            <a:r>
              <a:rPr lang="zh-CN" altLang="en-US" dirty="0" smtClean="0"/>
              <a:t>是唯一具有函数作用域的标识符。</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251520" y="2348582"/>
            <a:ext cx="4464496" cy="4320778"/>
          </a:xfrm>
        </p:spPr>
        <p:txBody>
          <a:bodyPr/>
          <a:lstStyle/>
          <a:p>
            <a:pPr eaLnBrk="1" hangingPunct="1">
              <a:lnSpc>
                <a:spcPct val="80000"/>
              </a:lnSpc>
              <a:buFont typeface="Wingdings" pitchFamily="2" charset="2"/>
              <a:buNone/>
              <a:defRPr/>
            </a:pPr>
            <a:r>
              <a:rPr lang="en-US" altLang="zh-CN" sz="2000" dirty="0" smtClean="0"/>
              <a:t>void f()</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goto</a:t>
            </a:r>
            <a:r>
              <a:rPr lang="en-US" altLang="zh-CN" sz="2000" dirty="0" smtClean="0"/>
              <a:t> L;  //OK</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L: ... //</a:t>
            </a:r>
            <a:r>
              <a:rPr lang="en-US" altLang="zh-CN" sz="2000" dirty="0" smtClean="0">
                <a:solidFill>
                  <a:srgbClr val="FFC000"/>
                </a:solidFill>
              </a:rPr>
              <a:t>L</a:t>
            </a:r>
            <a:r>
              <a:rPr lang="zh-CN" altLang="en-US" sz="2000" dirty="0" smtClean="0">
                <a:solidFill>
                  <a:srgbClr val="FFC000"/>
                </a:solidFill>
              </a:rPr>
              <a:t>的定义</a:t>
            </a:r>
            <a:endParaRPr lang="en-US" altLang="zh-CN" sz="2000" dirty="0" smtClean="0">
              <a:solidFill>
                <a:srgbClr val="FFC000"/>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 ......</a:t>
            </a:r>
          </a:p>
          <a:p>
            <a:pPr eaLnBrk="1" hangingPunct="1">
              <a:lnSpc>
                <a:spcPct val="80000"/>
              </a:lnSpc>
              <a:buFont typeface="Wingdings" pitchFamily="2" charset="2"/>
              <a:buNone/>
              <a:defRPr/>
            </a:pPr>
            <a:r>
              <a:rPr lang="en-US" altLang="zh-CN" sz="2000" dirty="0" smtClean="0"/>
              <a:t>         L: ...  //</a:t>
            </a:r>
            <a:r>
              <a:rPr lang="en-US" altLang="zh-CN" sz="2000" dirty="0" smtClean="0">
                <a:solidFill>
                  <a:srgbClr val="FFC000"/>
                </a:solidFill>
              </a:rPr>
              <a:t>Error</a:t>
            </a:r>
            <a:r>
              <a:rPr lang="zh-CN" altLang="en-US" sz="2000" dirty="0" smtClean="0">
                <a:solidFill>
                  <a:srgbClr val="FFC000"/>
                </a:solidFill>
              </a:rPr>
              <a:t>，只能定义一次</a:t>
            </a:r>
            <a:endParaRPr lang="en-US" altLang="zh-CN" sz="2000" dirty="0" smtClean="0">
              <a:solidFill>
                <a:srgbClr val="FFC000"/>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goto</a:t>
            </a:r>
            <a:r>
              <a:rPr lang="en-US" altLang="zh-CN" sz="2000" dirty="0" smtClean="0"/>
              <a:t> L;  //OK</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
        <p:nvSpPr>
          <p:cNvPr id="267264" name="Text Box 0"/>
          <p:cNvSpPr txBox="1">
            <a:spLocks noChangeArrowheads="1"/>
          </p:cNvSpPr>
          <p:nvPr/>
        </p:nvSpPr>
        <p:spPr bwMode="auto">
          <a:xfrm>
            <a:off x="5508104" y="2258283"/>
            <a:ext cx="3270377" cy="4555093"/>
          </a:xfrm>
          <a:prstGeom prst="rect">
            <a:avLst/>
          </a:prstGeom>
          <a:solidFill>
            <a:schemeClr val="bg1">
              <a:lumMod val="75000"/>
            </a:schemeClr>
          </a:solidFill>
          <a:ln>
            <a:noFill/>
          </a:ln>
          <a:effectLst/>
          <a:extLst/>
        </p:spPr>
        <p:txBody>
          <a:bodyPr wrap="squar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ts val="300"/>
              </a:spcBef>
              <a:defRPr/>
            </a:pPr>
            <a:r>
              <a:rPr kumimoji="0" lang="en-US" altLang="zh-CN" sz="2000" b="0" dirty="0" smtClean="0">
                <a:effectLst>
                  <a:outerShdw blurRad="38100" dist="38100" dir="2700000" algn="tl">
                    <a:srgbClr val="000000"/>
                  </a:outerShdw>
                </a:effectLst>
                <a:latin typeface="Verdana" pitchFamily="34" charset="0"/>
              </a:rPr>
              <a:t>void h(</a:t>
            </a:r>
            <a:r>
              <a:rPr kumimoji="0" lang="en-US" altLang="zh-CN" sz="2000" b="0" dirty="0" err="1" smtClean="0">
                <a:effectLst>
                  <a:outerShdw blurRad="38100" dist="38100" dir="2700000" algn="tl">
                    <a:srgbClr val="000000"/>
                  </a:outerShdw>
                </a:effectLst>
                <a:latin typeface="Verdana" pitchFamily="34" charset="0"/>
              </a:rPr>
              <a:t>int</a:t>
            </a:r>
            <a:r>
              <a:rPr kumimoji="0" lang="en-US" altLang="zh-CN" sz="2000" b="0" dirty="0" smtClean="0">
                <a:effectLst>
                  <a:outerShdw blurRad="38100" dist="38100" dir="2700000" algn="tl">
                    <a:srgbClr val="000000"/>
                  </a:outerShdw>
                </a:effectLst>
                <a:latin typeface="Verdana" pitchFamily="34" charset="0"/>
              </a:rPr>
              <a:t> n)</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x++; //</a:t>
            </a:r>
            <a:r>
              <a:rPr kumimoji="0" lang="en-US" altLang="zh-CN" sz="2000" b="0" dirty="0" smtClean="0">
                <a:solidFill>
                  <a:schemeClr val="folHlink"/>
                </a:solidFill>
                <a:effectLst>
                  <a:outerShdw blurRad="38100" dist="38100" dir="2700000" algn="tl">
                    <a:srgbClr val="000000"/>
                  </a:outerShdw>
                </a:effectLst>
                <a:latin typeface="Verdana" pitchFamily="34" charset="0"/>
              </a:rPr>
              <a:t>Error</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r>
              <a:rPr kumimoji="0" lang="en-US" altLang="zh-CN" sz="2000" b="0" dirty="0" err="1" smtClean="0">
                <a:effectLst>
                  <a:outerShdw blurRad="38100" dist="38100" dir="2700000" algn="tl">
                    <a:srgbClr val="000000"/>
                  </a:outerShdw>
                </a:effectLst>
                <a:latin typeface="Verdana" pitchFamily="34" charset="0"/>
              </a:rPr>
              <a:t>int</a:t>
            </a:r>
            <a:r>
              <a:rPr kumimoji="0" lang="en-US" altLang="zh-CN" sz="2000" b="0" dirty="0" smtClean="0">
                <a:effectLst>
                  <a:outerShdw blurRad="38100" dist="38100" dir="2700000" algn="tl">
                    <a:srgbClr val="000000"/>
                  </a:outerShdw>
                </a:effectLst>
                <a:latin typeface="Verdana" pitchFamily="34" charset="0"/>
              </a:rPr>
              <a:t> x=0; //</a:t>
            </a:r>
            <a:r>
              <a:rPr kumimoji="0" lang="en-US" altLang="zh-CN" sz="2000" b="0" dirty="0" smtClean="0">
                <a:solidFill>
                  <a:srgbClr val="FFC000"/>
                </a:solidFill>
                <a:effectLst>
                  <a:outerShdw blurRad="38100" dist="38100" dir="2700000" algn="tl">
                    <a:srgbClr val="000000"/>
                  </a:outerShdw>
                </a:effectLst>
                <a:latin typeface="Verdana" pitchFamily="34" charset="0"/>
              </a:rPr>
              <a:t>x</a:t>
            </a:r>
            <a:r>
              <a:rPr kumimoji="0" lang="zh-CN" altLang="en-US" sz="2000" b="0" dirty="0" smtClean="0">
                <a:solidFill>
                  <a:srgbClr val="FFC000"/>
                </a:solidFill>
                <a:effectLst>
                  <a:outerShdw blurRad="38100" dist="38100" dir="2700000" algn="tl">
                    <a:srgbClr val="000000"/>
                  </a:outerShdw>
                </a:effectLst>
                <a:latin typeface="Verdana" pitchFamily="34" charset="0"/>
              </a:rPr>
              <a:t>的定义</a:t>
            </a:r>
            <a:endParaRPr kumimoji="0" lang="en-US" altLang="zh-CN" sz="2000" b="0" dirty="0" smtClean="0">
              <a:solidFill>
                <a:srgbClr val="FFC000"/>
              </a:solidFill>
              <a:effectLst>
                <a:outerShdw blurRad="38100" dist="38100" dir="2700000" algn="tl">
                  <a:srgbClr val="000000"/>
                </a:outerShdw>
              </a:effectLst>
              <a:latin typeface="Verdana" pitchFamily="34" charset="0"/>
            </a:endParaRP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x++; //OK</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double x; //OK</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x = 10.0; //OK</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a:effectLst>
                  <a:outerShdw blurRad="38100" dist="38100" dir="2700000" algn="tl">
                    <a:srgbClr val="000000"/>
                  </a:outerShdw>
                </a:effectLst>
                <a:latin typeface="Verdana" pitchFamily="34" charset="0"/>
              </a:rPr>
              <a:t> </a:t>
            </a:r>
            <a:r>
              <a:rPr kumimoji="0" lang="en-US" altLang="zh-CN" sz="2000" b="0" dirty="0" smtClean="0">
                <a:effectLst>
                  <a:outerShdw blurRad="38100" dist="38100" dir="2700000" algn="tl">
                    <a:srgbClr val="000000"/>
                  </a:outerShdw>
                </a:effectLst>
                <a:latin typeface="Verdana" pitchFamily="34" charset="0"/>
              </a:rPr>
              <a:t>  ......</a:t>
            </a:r>
          </a:p>
          <a:p>
            <a:pPr>
              <a:spcBef>
                <a:spcPts val="300"/>
              </a:spcBef>
              <a:defRPr/>
            </a:pPr>
            <a:r>
              <a:rPr kumimoji="0" lang="en-US" altLang="zh-CN" sz="2000" b="0" dirty="0" smtClean="0">
                <a:effectLst>
                  <a:outerShdw blurRad="38100" dist="38100" dir="2700000" algn="tl">
                    <a:srgbClr val="000000"/>
                  </a:outerShdw>
                </a:effectLst>
                <a:latin typeface="Verdana" pitchFamily="34" charset="0"/>
              </a:rPr>
              <a:t>}</a:t>
            </a:r>
          </a:p>
        </p:txBody>
      </p:sp>
      <p:sp>
        <p:nvSpPr>
          <p:cNvPr id="4" name="Rectangle 3"/>
          <p:cNvSpPr txBox="1">
            <a:spLocks noChangeArrowheads="1"/>
          </p:cNvSpPr>
          <p:nvPr/>
        </p:nvSpPr>
        <p:spPr bwMode="auto">
          <a:xfrm>
            <a:off x="251520" y="188639"/>
            <a:ext cx="8713788" cy="206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b="0" kern="0" dirty="0" smtClean="0"/>
              <a:t>函数作用域与局部作用域的区别是：</a:t>
            </a:r>
          </a:p>
          <a:p>
            <a:pPr lvl="1" eaLnBrk="1" hangingPunct="1">
              <a:defRPr/>
            </a:pPr>
            <a:r>
              <a:rPr lang="zh-CN" altLang="en-US" b="0" kern="0" dirty="0" smtClean="0"/>
              <a:t>函数作用域是标识符定义所在的整个函数，而局部作用域是从标识符定义点开始到函数体或复合语句结束。</a:t>
            </a:r>
          </a:p>
          <a:p>
            <a:pPr lvl="1" eaLnBrk="1" hangingPunct="1">
              <a:defRPr/>
            </a:pPr>
            <a:r>
              <a:rPr lang="zh-CN" altLang="en-US" b="0" kern="0" dirty="0" smtClean="0"/>
              <a:t>在函数体中，一个语句标号只能定义一次，即使是在内层的复合语句中，也不能再定义与外层相同的语句标号。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525344"/>
          </a:xfrm>
        </p:spPr>
        <p:txBody>
          <a:bodyPr>
            <a:normAutofit fontScale="70000" lnSpcReduction="20000"/>
          </a:bodyPr>
          <a:lstStyle/>
          <a:p>
            <a:pPr marL="0" indent="0">
              <a:buNone/>
            </a:pPr>
            <a:r>
              <a:rPr lang="en-US" altLang="zh-CN" dirty="0" err="1"/>
              <a:t>int</a:t>
            </a:r>
            <a:r>
              <a:rPr lang="en-US" altLang="zh-CN" dirty="0"/>
              <a:t> </a:t>
            </a:r>
            <a:r>
              <a:rPr lang="en-US" altLang="zh-CN" dirty="0" smtClean="0"/>
              <a:t>z=0; //z</a:t>
            </a:r>
            <a:r>
              <a:rPr lang="zh-CN" altLang="en-US" dirty="0" smtClean="0"/>
              <a:t>具有静态生存期</a:t>
            </a:r>
            <a:endParaRPr lang="en-US" altLang="zh-CN" dirty="0"/>
          </a:p>
          <a:p>
            <a:pPr marL="0" indent="0">
              <a:buNone/>
            </a:pPr>
            <a:r>
              <a:rPr lang="en-US" altLang="zh-CN" dirty="0"/>
              <a:t>void </a:t>
            </a:r>
            <a:r>
              <a:rPr lang="en-US" altLang="zh-CN" dirty="0" smtClean="0"/>
              <a:t>f(</a:t>
            </a:r>
            <a:r>
              <a:rPr lang="en-US" altLang="zh-CN" dirty="0" err="1" smtClean="0"/>
              <a:t>int</a:t>
            </a:r>
            <a:r>
              <a:rPr lang="en-US" altLang="zh-CN" dirty="0" smtClean="0"/>
              <a:t> m)</a:t>
            </a:r>
            <a:r>
              <a:rPr lang="en-US" altLang="zh-CN" dirty="0"/>
              <a:t> </a:t>
            </a:r>
            <a:r>
              <a:rPr lang="en-US" altLang="zh-CN" dirty="0" smtClean="0"/>
              <a:t>//m</a:t>
            </a:r>
            <a:r>
              <a:rPr lang="zh-CN" altLang="en-US" dirty="0" smtClean="0"/>
              <a:t>具有</a:t>
            </a:r>
            <a:r>
              <a:rPr lang="zh-CN" altLang="en-US" dirty="0"/>
              <a:t>自动生存期</a:t>
            </a:r>
            <a:endParaRPr lang="en-US" altLang="zh-CN" dirty="0"/>
          </a:p>
          <a:p>
            <a:pPr marL="0" indent="0">
              <a:buNone/>
            </a:pPr>
            <a:r>
              <a:rPr lang="en-US" altLang="zh-CN" dirty="0" smtClean="0"/>
              <a:t>{ </a:t>
            </a:r>
            <a:r>
              <a:rPr lang="en-US" altLang="zh-CN" dirty="0" err="1" smtClean="0"/>
              <a:t>int</a:t>
            </a:r>
            <a:r>
              <a:rPr lang="en-US" altLang="zh-CN" dirty="0" smtClean="0"/>
              <a:t> x; //x</a:t>
            </a:r>
            <a:r>
              <a:rPr lang="zh-CN" altLang="en-US" dirty="0"/>
              <a:t>具有</a:t>
            </a:r>
            <a:r>
              <a:rPr lang="zh-CN" altLang="en-US" dirty="0" smtClean="0"/>
              <a:t>自动生存期</a:t>
            </a:r>
          </a:p>
          <a:p>
            <a:pPr marL="400050" lvl="1" indent="0">
              <a:buNone/>
            </a:pPr>
            <a:r>
              <a:rPr lang="en-US" altLang="zh-CN" dirty="0" smtClean="0"/>
              <a:t>......</a:t>
            </a:r>
          </a:p>
          <a:p>
            <a:pPr marL="0" indent="0">
              <a:buNone/>
            </a:pPr>
            <a:r>
              <a:rPr lang="en-US" altLang="zh-CN" dirty="0" smtClean="0"/>
              <a:t>   while </a:t>
            </a:r>
            <a:r>
              <a:rPr lang="en-US" altLang="zh-CN" dirty="0"/>
              <a:t>(...)</a:t>
            </a:r>
          </a:p>
          <a:p>
            <a:pPr marL="0" indent="0">
              <a:buNone/>
            </a:pPr>
            <a:r>
              <a:rPr lang="en-US" altLang="zh-CN" dirty="0"/>
              <a:t>   { </a:t>
            </a:r>
            <a:r>
              <a:rPr lang="en-US" altLang="zh-CN" dirty="0" err="1"/>
              <a:t>int</a:t>
            </a:r>
            <a:r>
              <a:rPr lang="en-US" altLang="zh-CN" dirty="0"/>
              <a:t> n; //n</a:t>
            </a:r>
            <a:r>
              <a:rPr lang="zh-CN" altLang="en-US" dirty="0"/>
              <a:t>具有自动生存期</a:t>
            </a:r>
            <a:endParaRPr lang="en-US" altLang="zh-CN" dirty="0"/>
          </a:p>
          <a:p>
            <a:pPr marL="0" indent="0">
              <a:buNone/>
            </a:pPr>
            <a:r>
              <a:rPr lang="en-US" altLang="zh-CN" dirty="0"/>
              <a:t>      ......</a:t>
            </a:r>
          </a:p>
          <a:p>
            <a:pPr marL="0" indent="0">
              <a:buNone/>
            </a:pPr>
            <a:r>
              <a:rPr lang="en-US" altLang="zh-CN" dirty="0"/>
              <a:t>   </a:t>
            </a:r>
            <a:r>
              <a:rPr lang="en-US" altLang="zh-CN" dirty="0" smtClean="0"/>
              <a:t>} //n</a:t>
            </a:r>
            <a:r>
              <a:rPr lang="zh-CN" altLang="en-US" dirty="0" smtClean="0"/>
              <a:t>生存期结束</a:t>
            </a:r>
            <a:endParaRPr lang="en-US" altLang="zh-CN" dirty="0"/>
          </a:p>
          <a:p>
            <a:pPr marL="400050" lvl="1" indent="0">
              <a:buNone/>
            </a:pPr>
            <a:r>
              <a:rPr lang="en-US" altLang="zh-CN" dirty="0"/>
              <a:t>......</a:t>
            </a:r>
          </a:p>
          <a:p>
            <a:pPr marL="0" indent="0">
              <a:buNone/>
            </a:pPr>
            <a:r>
              <a:rPr lang="en-US" altLang="zh-CN" dirty="0" smtClean="0"/>
              <a:t>} //m</a:t>
            </a:r>
            <a:r>
              <a:rPr lang="zh-CN" altLang="en-US" dirty="0" smtClean="0"/>
              <a:t>、</a:t>
            </a:r>
            <a:r>
              <a:rPr lang="en-US" altLang="zh-CN" dirty="0" smtClean="0"/>
              <a:t>x</a:t>
            </a:r>
            <a:r>
              <a:rPr lang="zh-CN" altLang="en-US" dirty="0" smtClean="0"/>
              <a:t>的生存期结束</a:t>
            </a:r>
            <a:endParaRPr lang="en-US" altLang="zh-CN" dirty="0"/>
          </a:p>
          <a:p>
            <a:pPr marL="0" indent="0">
              <a:buNone/>
            </a:pPr>
            <a:r>
              <a:rPr lang="en-US" altLang="zh-CN" dirty="0" err="1"/>
              <a:t>int</a:t>
            </a:r>
            <a:r>
              <a:rPr lang="en-US" altLang="zh-CN" dirty="0"/>
              <a:t> main</a:t>
            </a:r>
            <a:r>
              <a:rPr lang="en-US" altLang="zh-CN" dirty="0" smtClean="0"/>
              <a:t>()</a:t>
            </a:r>
          </a:p>
          <a:p>
            <a:pPr marL="0" indent="0">
              <a:buNone/>
            </a:pPr>
            <a:r>
              <a:rPr lang="en-US" altLang="zh-CN" dirty="0" smtClean="0"/>
              <a:t>{ </a:t>
            </a:r>
            <a:r>
              <a:rPr lang="en-US" altLang="zh-CN" dirty="0" err="1" smtClean="0"/>
              <a:t>int</a:t>
            </a:r>
            <a:r>
              <a:rPr lang="en-US" altLang="zh-CN" dirty="0" smtClean="0"/>
              <a:t> y; //y</a:t>
            </a:r>
            <a:r>
              <a:rPr lang="zh-CN" altLang="en-US" dirty="0" smtClean="0"/>
              <a:t>具有</a:t>
            </a:r>
            <a:r>
              <a:rPr lang="zh-CN" altLang="en-US" dirty="0"/>
              <a:t>自动生存期</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int</a:t>
            </a:r>
            <a:r>
              <a:rPr lang="en-US" altLang="zh-CN" dirty="0" smtClean="0"/>
              <a:t> *p; //p</a:t>
            </a:r>
            <a:r>
              <a:rPr lang="zh-CN" altLang="en-US" dirty="0" smtClean="0"/>
              <a:t>具有</a:t>
            </a:r>
            <a:r>
              <a:rPr lang="zh-CN" altLang="en-US" dirty="0"/>
              <a:t>自动生存期</a:t>
            </a:r>
            <a:endParaRPr lang="en-US" altLang="zh-CN" dirty="0" smtClean="0"/>
          </a:p>
          <a:p>
            <a:pPr marL="0" indent="0">
              <a:buNone/>
            </a:pPr>
            <a:r>
              <a:rPr lang="en-US" altLang="zh-CN" dirty="0"/>
              <a:t> </a:t>
            </a:r>
            <a:r>
              <a:rPr lang="en-US" altLang="zh-CN" dirty="0" smtClean="0"/>
              <a:t>  p = new </a:t>
            </a:r>
            <a:r>
              <a:rPr lang="en-US" altLang="zh-CN" dirty="0" err="1" smtClean="0"/>
              <a:t>int</a:t>
            </a:r>
            <a:r>
              <a:rPr lang="en-US" altLang="zh-CN" dirty="0" smtClean="0"/>
              <a:t>; //</a:t>
            </a:r>
            <a:r>
              <a:rPr lang="zh-CN" altLang="en-US" dirty="0" smtClean="0"/>
              <a:t>生成一个无名的动态变量</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delete p; //</a:t>
            </a:r>
            <a:r>
              <a:rPr lang="zh-CN" altLang="en-US" dirty="0" smtClean="0"/>
              <a:t>无名的动态变量生存期结束</a:t>
            </a:r>
            <a:endParaRPr lang="en-US" altLang="zh-CN" dirty="0" smtClean="0"/>
          </a:p>
          <a:p>
            <a:pPr marL="0" indent="0">
              <a:buNone/>
            </a:pPr>
            <a:r>
              <a:rPr lang="en-US" altLang="zh-CN" dirty="0"/>
              <a:t> </a:t>
            </a:r>
            <a:r>
              <a:rPr lang="en-US" altLang="zh-CN" dirty="0" smtClean="0"/>
              <a:t>  ......</a:t>
            </a:r>
          </a:p>
          <a:p>
            <a:pPr marL="0" indent="0">
              <a:buNone/>
            </a:pPr>
            <a:r>
              <a:rPr lang="en-US" altLang="zh-CN" dirty="0" smtClean="0"/>
              <a:t>} //y</a:t>
            </a:r>
            <a:r>
              <a:rPr lang="zh-CN" altLang="en-US" dirty="0" smtClean="0"/>
              <a:t>、</a:t>
            </a:r>
            <a:r>
              <a:rPr lang="en-US" altLang="zh-CN" dirty="0" smtClean="0"/>
              <a:t>p</a:t>
            </a:r>
            <a:r>
              <a:rPr lang="zh-CN" altLang="en-US" dirty="0" smtClean="0"/>
              <a:t>、</a:t>
            </a:r>
            <a:r>
              <a:rPr lang="en-US" altLang="zh-CN" dirty="0" smtClean="0">
                <a:solidFill>
                  <a:srgbClr val="FFC000"/>
                </a:solidFill>
              </a:rPr>
              <a:t>z</a:t>
            </a:r>
            <a:r>
              <a:rPr lang="zh-CN" altLang="en-US" dirty="0" smtClean="0"/>
              <a:t>的生存期结束</a:t>
            </a:r>
            <a:endParaRPr lang="en-US" altLang="zh-CN" dirty="0" smtClean="0"/>
          </a:p>
        </p:txBody>
      </p:sp>
    </p:spTree>
    <p:extLst>
      <p:ext uri="{BB962C8B-B14F-4D97-AF65-F5344CB8AC3E}">
        <p14:creationId xmlns:p14="http://schemas.microsoft.com/office/powerpoint/2010/main" val="2806525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函数原型作用域</a:t>
            </a:r>
            <a:endParaRPr lang="zh-CN" altLang="en-US" dirty="0"/>
          </a:p>
        </p:txBody>
      </p:sp>
      <p:sp>
        <p:nvSpPr>
          <p:cNvPr id="3" name="内容占位符 2"/>
          <p:cNvSpPr>
            <a:spLocks noGrp="1"/>
          </p:cNvSpPr>
          <p:nvPr>
            <p:ph idx="1"/>
          </p:nvPr>
        </p:nvSpPr>
        <p:spPr>
          <a:xfrm>
            <a:off x="457200" y="1600200"/>
            <a:ext cx="8229600" cy="4781127"/>
          </a:xfrm>
        </p:spPr>
        <p:txBody>
          <a:bodyPr>
            <a:normAutofit/>
          </a:bodyPr>
          <a:lstStyle/>
          <a:p>
            <a:r>
              <a:rPr lang="zh-CN" altLang="en-US" dirty="0">
                <a:solidFill>
                  <a:srgbClr val="FFC000"/>
                </a:solidFill>
              </a:rPr>
              <a:t>函数原型</a:t>
            </a:r>
            <a:r>
              <a:rPr lang="zh-CN" altLang="en-US" dirty="0" smtClean="0">
                <a:solidFill>
                  <a:srgbClr val="FFC000"/>
                </a:solidFill>
              </a:rPr>
              <a:t>作用域</a:t>
            </a:r>
            <a:r>
              <a:rPr lang="zh-CN" altLang="en-US" dirty="0" smtClean="0"/>
              <a:t>是指</a:t>
            </a:r>
            <a:endParaRPr lang="en-US" altLang="zh-CN" dirty="0" smtClean="0"/>
          </a:p>
          <a:p>
            <a:pPr lvl="1"/>
            <a:r>
              <a:rPr lang="zh-CN" altLang="en-US" dirty="0" smtClean="0"/>
              <a:t>用于</a:t>
            </a:r>
            <a:r>
              <a:rPr lang="zh-CN" altLang="en-US" dirty="0"/>
              <a:t>函数声明的函数</a:t>
            </a:r>
            <a:r>
              <a:rPr lang="zh-CN" altLang="en-US" dirty="0" smtClean="0"/>
              <a:t>原型</a:t>
            </a:r>
            <a:r>
              <a:rPr lang="zh-CN" altLang="en-US" dirty="0"/>
              <a:t>。</a:t>
            </a:r>
            <a:endParaRPr lang="en-US" altLang="zh-CN" dirty="0" smtClean="0"/>
          </a:p>
          <a:p>
            <a:pPr lvl="1"/>
            <a:r>
              <a:rPr lang="zh-CN" altLang="en-US" dirty="0" smtClean="0"/>
              <a:t>形式参数</a:t>
            </a:r>
            <a:r>
              <a:rPr lang="zh-CN" altLang="en-US" dirty="0"/>
              <a:t>名的作用域从函数原型开始到函数原型结束</a:t>
            </a:r>
            <a:r>
              <a:rPr lang="zh-CN" altLang="en-US" dirty="0" smtClean="0"/>
              <a:t>。</a:t>
            </a:r>
            <a:endParaRPr lang="en-US" altLang="zh-CN" dirty="0" smtClean="0"/>
          </a:p>
          <a:p>
            <a:pPr lvl="1"/>
            <a:r>
              <a:rPr lang="zh-CN" altLang="en-US" dirty="0" smtClean="0"/>
              <a:t>在</a:t>
            </a:r>
            <a:r>
              <a:rPr lang="zh-CN" altLang="en-US" dirty="0"/>
              <a:t>该函数原型之外可以定义</a:t>
            </a:r>
            <a:r>
              <a:rPr lang="zh-CN" altLang="en-US" dirty="0" smtClean="0"/>
              <a:t>与</a:t>
            </a:r>
            <a:r>
              <a:rPr lang="zh-CN" altLang="en-US" dirty="0"/>
              <a:t>它</a:t>
            </a:r>
            <a:r>
              <a:rPr lang="zh-CN" altLang="en-US" dirty="0" smtClean="0"/>
              <a:t>的形式参数同名</a:t>
            </a:r>
            <a:r>
              <a:rPr lang="zh-CN" altLang="en-US" dirty="0"/>
              <a:t>的其它程序</a:t>
            </a:r>
            <a:r>
              <a:rPr lang="zh-CN" altLang="en-US" dirty="0" smtClean="0"/>
              <a:t>实体。</a:t>
            </a:r>
            <a:endParaRPr lang="en-US" altLang="zh-CN" dirty="0" smtClean="0"/>
          </a:p>
          <a:p>
            <a:pPr lvl="1"/>
            <a:r>
              <a:rPr lang="zh-CN" altLang="en-US" dirty="0" smtClean="0"/>
              <a:t>例如</a:t>
            </a:r>
            <a:r>
              <a:rPr lang="zh-CN" altLang="en-US" dirty="0"/>
              <a:t>：</a:t>
            </a:r>
          </a:p>
          <a:p>
            <a:pPr lvl="2"/>
            <a:r>
              <a:rPr lang="en-US" altLang="zh-CN" dirty="0"/>
              <a:t>void f(</a:t>
            </a:r>
            <a:r>
              <a:rPr lang="en-US" altLang="zh-CN" dirty="0" err="1"/>
              <a:t>int</a:t>
            </a:r>
            <a:r>
              <a:rPr lang="en-US" altLang="zh-CN" dirty="0"/>
              <a:t> x, double y); //</a:t>
            </a:r>
            <a:r>
              <a:rPr lang="zh-CN" altLang="en-US" dirty="0"/>
              <a:t>其中的</a:t>
            </a:r>
            <a:r>
              <a:rPr lang="en-US" altLang="zh-CN" dirty="0"/>
              <a:t>x</a:t>
            </a:r>
            <a:r>
              <a:rPr lang="zh-CN" altLang="en-US" dirty="0"/>
              <a:t>和</a:t>
            </a:r>
            <a:r>
              <a:rPr lang="en-US" altLang="zh-CN" dirty="0"/>
              <a:t>y</a:t>
            </a:r>
            <a:r>
              <a:rPr lang="zh-CN" altLang="en-US" dirty="0"/>
              <a:t>的</a:t>
            </a:r>
            <a:r>
              <a:rPr lang="zh-CN" altLang="en-US" dirty="0" smtClean="0"/>
              <a:t>作用域</a:t>
            </a:r>
            <a:r>
              <a:rPr lang="en-US" altLang="zh-CN" dirty="0" smtClean="0"/>
              <a:t>			//</a:t>
            </a:r>
            <a:r>
              <a:rPr lang="zh-CN" altLang="en-US" dirty="0" smtClean="0"/>
              <a:t>是</a:t>
            </a:r>
            <a:r>
              <a:rPr lang="zh-CN" altLang="en-US" dirty="0"/>
              <a:t>从“</a:t>
            </a:r>
            <a:r>
              <a:rPr lang="en-US" altLang="zh-CN" dirty="0" smtClean="0"/>
              <a:t>(</a:t>
            </a:r>
            <a:r>
              <a:rPr lang="zh-CN" altLang="en-US" dirty="0" smtClean="0"/>
              <a:t>”开始</a:t>
            </a:r>
            <a:r>
              <a:rPr lang="zh-CN" altLang="en-US" dirty="0"/>
              <a:t>到“</a:t>
            </a:r>
            <a:r>
              <a:rPr lang="en-US" altLang="zh-CN" dirty="0" smtClean="0"/>
              <a:t>)</a:t>
            </a:r>
            <a:r>
              <a:rPr lang="zh-CN" altLang="en-US" dirty="0" smtClean="0"/>
              <a:t>”结束</a:t>
            </a:r>
            <a:endParaRPr lang="en-US" altLang="zh-CN" dirty="0" smtClean="0"/>
          </a:p>
          <a:p>
            <a:pPr lvl="2"/>
            <a:r>
              <a:rPr lang="en-US" altLang="zh-CN" dirty="0" err="1"/>
              <a:t>int</a:t>
            </a:r>
            <a:r>
              <a:rPr lang="en-US" altLang="zh-CN" dirty="0"/>
              <a:t> x=0,y=0; //x</a:t>
            </a:r>
            <a:r>
              <a:rPr lang="zh-CN" altLang="en-US" dirty="0"/>
              <a:t>和</a:t>
            </a:r>
            <a:r>
              <a:rPr lang="en-US" altLang="zh-CN" dirty="0"/>
              <a:t>y</a:t>
            </a:r>
            <a:r>
              <a:rPr lang="zh-CN" altLang="en-US" dirty="0"/>
              <a:t>是两个</a:t>
            </a:r>
            <a:r>
              <a:rPr lang="zh-CN" altLang="en-US" dirty="0" smtClean="0"/>
              <a:t>全局变量</a:t>
            </a:r>
            <a:endParaRPr lang="zh-CN" altLang="en-US" dirty="0"/>
          </a:p>
        </p:txBody>
      </p:sp>
    </p:spTree>
    <p:extLst>
      <p:ext uri="{BB962C8B-B14F-4D97-AF65-F5344CB8AC3E}">
        <p14:creationId xmlns:p14="http://schemas.microsoft.com/office/powerpoint/2010/main" val="2059816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457200" y="1340768"/>
            <a:ext cx="8435280" cy="5400600"/>
          </a:xfrm>
        </p:spPr>
        <p:txBody>
          <a:bodyPr>
            <a:normAutofit/>
          </a:bodyPr>
          <a:lstStyle/>
          <a:p>
            <a:pPr eaLnBrk="1" hangingPunct="1">
              <a:defRPr/>
            </a:pPr>
            <a:r>
              <a:rPr lang="zh-CN" altLang="en-US" sz="2800" dirty="0" smtClean="0"/>
              <a:t>结构成员名字的作用域为所在的结构</a:t>
            </a:r>
            <a:r>
              <a:rPr lang="en-US" altLang="zh-CN" sz="2800" dirty="0" smtClean="0"/>
              <a:t>--</a:t>
            </a:r>
            <a:r>
              <a:rPr lang="zh-CN" altLang="en-US" sz="2800" dirty="0" smtClean="0">
                <a:solidFill>
                  <a:srgbClr val="FFC000"/>
                </a:solidFill>
              </a:rPr>
              <a:t>结构作用域</a:t>
            </a:r>
            <a:r>
              <a:rPr lang="zh-CN" altLang="en-US" sz="2800" dirty="0" smtClean="0"/>
              <a:t>。</a:t>
            </a:r>
          </a:p>
          <a:p>
            <a:pPr lvl="1" eaLnBrk="1" hangingPunct="1">
              <a:lnSpc>
                <a:spcPct val="90000"/>
              </a:lnSpc>
              <a:buFontTx/>
              <a:buNone/>
              <a:defRPr/>
            </a:pPr>
            <a:r>
              <a:rPr lang="en-US" altLang="zh-CN" sz="2000" dirty="0" err="1" smtClean="0"/>
              <a:t>struct</a:t>
            </a:r>
            <a:r>
              <a:rPr lang="en-US" altLang="zh-CN" sz="2000" dirty="0" smtClean="0"/>
              <a:t> A</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[10];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struct</a:t>
            </a:r>
            <a:r>
              <a:rPr lang="en-US" altLang="zh-CN" sz="2000" dirty="0" smtClean="0"/>
              <a:t> B</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[5];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char name[20];  //OK</a:t>
            </a:r>
          </a:p>
          <a:p>
            <a:pPr lvl="1" eaLnBrk="1" hangingPunct="1">
              <a:lnSpc>
                <a:spcPct val="90000"/>
              </a:lnSpc>
              <a:buFontTx/>
              <a:buNone/>
              <a:defRPr/>
            </a:pPr>
            <a:r>
              <a:rPr lang="en-US" altLang="zh-CN" sz="2000" dirty="0" err="1" smtClean="0"/>
              <a:t>int</a:t>
            </a:r>
            <a:r>
              <a:rPr lang="en-US" altLang="zh-CN" sz="2000" dirty="0" smtClean="0"/>
              <a:t> main()</a:t>
            </a:r>
          </a:p>
          <a:p>
            <a:pPr lvl="1" eaLnBrk="1" hangingPunct="1">
              <a:lnSpc>
                <a:spcPct val="90000"/>
              </a:lnSpc>
              <a:buFontTx/>
              <a:buNone/>
              <a:defRPr/>
            </a:pPr>
            <a:r>
              <a:rPr lang="en-US" altLang="zh-CN" sz="2000" dirty="0" smtClean="0"/>
              <a:t>{	A </a:t>
            </a:r>
            <a:r>
              <a:rPr lang="en-US" altLang="zh-CN" sz="2000" dirty="0" err="1" smtClean="0"/>
              <a:t>a</a:t>
            </a:r>
            <a:r>
              <a:rPr lang="en-US" altLang="zh-CN" sz="2000" dirty="0" smtClean="0"/>
              <a:t>;</a:t>
            </a:r>
          </a:p>
          <a:p>
            <a:pPr lvl="1" eaLnBrk="1" hangingPunct="1">
              <a:lnSpc>
                <a:spcPct val="90000"/>
              </a:lnSpc>
              <a:buFontTx/>
              <a:buNone/>
              <a:defRPr/>
            </a:pPr>
            <a:r>
              <a:rPr lang="en-US" altLang="zh-CN" sz="2000" dirty="0" smtClean="0"/>
              <a:t>	B </a:t>
            </a:r>
            <a:r>
              <a:rPr lang="en-US" altLang="zh-CN" sz="2000" dirty="0" err="1" smtClean="0"/>
              <a:t>b</a:t>
            </a:r>
            <a:r>
              <a:rPr lang="en-US" altLang="zh-CN" sz="2000" dirty="0" smtClean="0"/>
              <a:t>;</a:t>
            </a:r>
          </a:p>
          <a:p>
            <a:pPr lvl="1" eaLnBrk="1" hangingPunct="1">
              <a:lnSpc>
                <a:spcPct val="90000"/>
              </a:lnSpc>
              <a:buFontTx/>
              <a:buNone/>
              <a:defRPr/>
            </a:pPr>
            <a:r>
              <a:rPr lang="en-US" altLang="zh-CN" sz="2000" dirty="0" smtClean="0"/>
              <a:t>	... a.name ...  //</a:t>
            </a:r>
            <a:r>
              <a:rPr lang="zh-CN" altLang="en-US" sz="2000" dirty="0" smtClean="0"/>
              <a:t>结构变量</a:t>
            </a:r>
            <a:r>
              <a:rPr lang="en-US" altLang="zh-CN" sz="2000" dirty="0" smtClean="0"/>
              <a:t>a</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b.name ...  //</a:t>
            </a:r>
            <a:r>
              <a:rPr lang="zh-CN" altLang="en-US" sz="2000" dirty="0" smtClean="0"/>
              <a:t>结构变量</a:t>
            </a:r>
            <a:r>
              <a:rPr lang="en-US" altLang="zh-CN" sz="2000" dirty="0" smtClean="0"/>
              <a:t>b</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name ...   //</a:t>
            </a:r>
            <a:r>
              <a:rPr lang="zh-CN" altLang="en-US" sz="2000" dirty="0" smtClean="0"/>
              <a:t>全局变量</a:t>
            </a:r>
            <a:r>
              <a:rPr lang="en-US" altLang="zh-CN" sz="2000" dirty="0" smtClean="0"/>
              <a:t>name</a:t>
            </a:r>
            <a:r>
              <a:rPr lang="zh-CN" altLang="en-US" sz="2000" dirty="0" smtClean="0"/>
              <a:t>。</a:t>
            </a:r>
          </a:p>
          <a:p>
            <a:pPr lvl="1" eaLnBrk="1" hangingPunct="1">
              <a:lnSpc>
                <a:spcPct val="90000"/>
              </a:lnSpc>
              <a:buFontTx/>
              <a:buNone/>
              <a:defRPr/>
            </a:pPr>
            <a:r>
              <a:rPr lang="en-US" altLang="zh-CN" sz="2000" dirty="0" smtClean="0"/>
              <a:t>}</a:t>
            </a:r>
          </a:p>
        </p:txBody>
      </p:sp>
      <p:sp>
        <p:nvSpPr>
          <p:cNvPr id="3"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a:t>
            </a:r>
            <a:r>
              <a:rPr lang="zh-CN" altLang="en-US" dirty="0"/>
              <a:t>作用域</a:t>
            </a:r>
            <a:r>
              <a:rPr lang="zh-CN" altLang="en-US" dirty="0" smtClean="0"/>
              <a:t> </a:t>
            </a:r>
          </a:p>
        </p:txBody>
      </p:sp>
    </p:spTree>
    <p:extLst>
      <p:ext uri="{BB962C8B-B14F-4D97-AF65-F5344CB8AC3E}">
        <p14:creationId xmlns:p14="http://schemas.microsoft.com/office/powerpoint/2010/main" val="1454334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fontScale="85000" lnSpcReduction="20000"/>
          </a:bodyPr>
          <a:lstStyle/>
          <a:p>
            <a:pPr>
              <a:lnSpc>
                <a:spcPct val="120000"/>
              </a:lnSpc>
              <a:defRPr/>
            </a:pPr>
            <a:r>
              <a:rPr lang="zh-CN" altLang="en-US" dirty="0" smtClean="0"/>
              <a:t>在</a:t>
            </a:r>
            <a:r>
              <a:rPr lang="en-US" altLang="zh-CN" dirty="0" smtClean="0"/>
              <a:t>C++</a:t>
            </a:r>
            <a:r>
              <a:rPr lang="zh-CN" altLang="en-US" dirty="0" smtClean="0"/>
              <a:t>中，结构类型的名字可以与同一作用域中的其它非结构类型标识符相同。例如，下面的用法是合法的：</a:t>
            </a:r>
          </a:p>
          <a:p>
            <a:pPr>
              <a:defRPr/>
            </a:pPr>
            <a:endParaRPr lang="zh-CN" altLang="en-US" dirty="0" smtClean="0"/>
          </a:p>
          <a:p>
            <a:pPr marL="457200" lvl="1" indent="0">
              <a:buFontTx/>
              <a:buNone/>
              <a:defRPr/>
            </a:pPr>
            <a:r>
              <a:rPr lang="en-US" altLang="zh-CN" dirty="0" err="1" smtClean="0"/>
              <a:t>struct</a:t>
            </a:r>
            <a:r>
              <a:rPr lang="en-US" altLang="zh-CN" dirty="0" smtClean="0"/>
              <a:t> </a:t>
            </a:r>
            <a:r>
              <a:rPr lang="en-US" altLang="zh-CN" dirty="0" smtClean="0">
                <a:solidFill>
                  <a:srgbClr val="FFC000"/>
                </a:solidFill>
              </a:rPr>
              <a:t>A</a:t>
            </a:r>
            <a:r>
              <a:rPr lang="en-US" altLang="zh-CN" dirty="0" smtClean="0"/>
              <a:t>  //</a:t>
            </a:r>
            <a:r>
              <a:rPr lang="zh-CN" altLang="en-US" dirty="0" smtClean="0"/>
              <a:t>结构类型</a:t>
            </a:r>
            <a:r>
              <a:rPr lang="en-US" altLang="zh-CN" dirty="0" smtClean="0"/>
              <a:t>A</a:t>
            </a:r>
          </a:p>
          <a:p>
            <a:pPr marL="457200" lvl="1" indent="0">
              <a:buFontTx/>
              <a:buNone/>
              <a:defRPr/>
            </a:pP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a:t>
            </a:r>
            <a:r>
              <a:rPr lang="en-US" altLang="zh-CN" dirty="0" smtClean="0">
                <a:solidFill>
                  <a:srgbClr val="FF66FF"/>
                </a:solidFill>
              </a:rPr>
              <a:t>A</a:t>
            </a:r>
            <a:r>
              <a:rPr lang="en-US" altLang="zh-CN" dirty="0" smtClean="0"/>
              <a:t>;  //</a:t>
            </a:r>
            <a:r>
              <a:rPr lang="zh-CN" altLang="en-US" dirty="0" smtClean="0"/>
              <a:t>整型变量</a:t>
            </a:r>
            <a:r>
              <a:rPr lang="en-US" altLang="zh-CN" dirty="0" smtClean="0"/>
              <a:t>A</a:t>
            </a:r>
            <a:r>
              <a:rPr lang="zh-CN" altLang="en-US" dirty="0" smtClean="0"/>
              <a:t>，</a:t>
            </a:r>
            <a:r>
              <a:rPr lang="en-US" altLang="zh-CN" dirty="0" smtClean="0"/>
              <a:t>OK</a:t>
            </a:r>
            <a:r>
              <a:rPr lang="zh-CN" altLang="en-US" dirty="0" smtClean="0"/>
              <a:t>，但</a:t>
            </a:r>
            <a:r>
              <a:rPr lang="zh-CN" altLang="en-US" dirty="0" smtClean="0">
                <a:solidFill>
                  <a:srgbClr val="FFC000"/>
                </a:solidFill>
              </a:rPr>
              <a:t>风格不好！</a:t>
            </a:r>
            <a:endParaRPr lang="en-US" altLang="zh-CN" dirty="0" smtClean="0">
              <a:solidFill>
                <a:srgbClr val="FFC000"/>
              </a:solidFill>
            </a:endParaRPr>
          </a:p>
          <a:p>
            <a:pPr marL="457200" lvl="1" indent="0">
              <a:buFontTx/>
              <a:buNone/>
              <a:defRPr/>
            </a:pPr>
            <a:r>
              <a:rPr lang="en-US" altLang="zh-CN" dirty="0" smtClean="0"/>
              <a:t>.....</a:t>
            </a:r>
          </a:p>
          <a:p>
            <a:pPr marL="457200" lvl="1" indent="0">
              <a:buFontTx/>
              <a:buNone/>
              <a:defRPr/>
            </a:pPr>
            <a:r>
              <a:rPr lang="en-US" altLang="zh-CN" dirty="0" err="1" smtClean="0">
                <a:solidFill>
                  <a:srgbClr val="FFC000"/>
                </a:solidFill>
              </a:rPr>
              <a:t>struct</a:t>
            </a:r>
            <a:r>
              <a:rPr lang="en-US" altLang="zh-CN" dirty="0" smtClean="0"/>
              <a:t> </a:t>
            </a:r>
            <a:r>
              <a:rPr lang="en-US" altLang="zh-CN" dirty="0" smtClean="0">
                <a:solidFill>
                  <a:srgbClr val="FFC000"/>
                </a:solidFill>
              </a:rPr>
              <a:t>A</a:t>
            </a:r>
            <a:r>
              <a:rPr lang="en-US" altLang="zh-CN" dirty="0" smtClean="0"/>
              <a:t> </a:t>
            </a:r>
            <a:r>
              <a:rPr lang="en-US" altLang="zh-CN" dirty="0" err="1" smtClean="0"/>
              <a:t>a</a:t>
            </a:r>
            <a:r>
              <a:rPr lang="en-US" altLang="zh-CN" dirty="0" smtClean="0"/>
              <a:t>; //</a:t>
            </a:r>
            <a:r>
              <a:rPr lang="zh-CN" altLang="en-US" dirty="0" smtClean="0"/>
              <a:t>定义一个结构类型</a:t>
            </a:r>
            <a:r>
              <a:rPr lang="en-US" altLang="zh-CN" dirty="0" smtClean="0"/>
              <a:t>A</a:t>
            </a:r>
            <a:r>
              <a:rPr lang="zh-CN" altLang="en-US" dirty="0" smtClean="0"/>
              <a:t>的变量</a:t>
            </a:r>
            <a:r>
              <a:rPr lang="en-US" altLang="zh-CN" dirty="0" smtClean="0"/>
              <a:t>a</a:t>
            </a:r>
          </a:p>
          <a:p>
            <a:pPr marL="457200" lvl="1" indent="0">
              <a:buFontTx/>
              <a:buNone/>
              <a:defRPr/>
            </a:pPr>
            <a:r>
              <a:rPr lang="en-US" altLang="zh-CN" dirty="0" smtClean="0">
                <a:solidFill>
                  <a:srgbClr val="FF66FF"/>
                </a:solidFill>
              </a:rPr>
              <a:t>A</a:t>
            </a:r>
            <a:r>
              <a:rPr lang="en-US" altLang="zh-CN" dirty="0" smtClean="0"/>
              <a:t> = 1;  //</a:t>
            </a:r>
            <a:r>
              <a:rPr lang="zh-CN" altLang="en-US" dirty="0" smtClean="0"/>
              <a:t>把</a:t>
            </a:r>
            <a:r>
              <a:rPr lang="en-US" altLang="zh-CN" dirty="0" smtClean="0"/>
              <a:t>1</a:t>
            </a:r>
            <a:r>
              <a:rPr lang="zh-CN" altLang="en-US" dirty="0" smtClean="0"/>
              <a:t>赋值给整型变量</a:t>
            </a:r>
            <a:r>
              <a:rPr lang="en-US" altLang="zh-CN" dirty="0" smtClean="0"/>
              <a:t>A</a:t>
            </a:r>
          </a:p>
          <a:p>
            <a:pPr>
              <a:defRPr/>
            </a:pPr>
            <a:endParaRPr lang="zh-CN" altLang="en-US" dirty="0"/>
          </a:p>
        </p:txBody>
      </p:sp>
    </p:spTree>
    <p:extLst>
      <p:ext uri="{BB962C8B-B14F-4D97-AF65-F5344CB8AC3E}">
        <p14:creationId xmlns:p14="http://schemas.microsoft.com/office/powerpoint/2010/main" val="583645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88913"/>
            <a:ext cx="7772400" cy="647700"/>
          </a:xfrm>
        </p:spPr>
        <p:txBody>
          <a:bodyPr/>
          <a:lstStyle/>
          <a:p>
            <a:pPr eaLnBrk="1" hangingPunct="1">
              <a:defRPr/>
            </a:pPr>
            <a:r>
              <a:rPr lang="zh-CN" altLang="en-US" smtClean="0"/>
              <a:t>名空间作用域</a:t>
            </a:r>
          </a:p>
        </p:txBody>
      </p:sp>
      <p:sp>
        <p:nvSpPr>
          <p:cNvPr id="29699" name="Rectangle 3"/>
          <p:cNvSpPr>
            <a:spLocks noGrp="1" noChangeArrowheads="1"/>
          </p:cNvSpPr>
          <p:nvPr>
            <p:ph type="body" idx="1"/>
          </p:nvPr>
        </p:nvSpPr>
        <p:spPr>
          <a:xfrm>
            <a:off x="250825" y="1219200"/>
            <a:ext cx="8713788" cy="5378152"/>
          </a:xfrm>
        </p:spPr>
        <p:txBody>
          <a:bodyPr/>
          <a:lstStyle/>
          <a:p>
            <a:pPr eaLnBrk="1" hangingPunct="1">
              <a:lnSpc>
                <a:spcPct val="90000"/>
              </a:lnSpc>
              <a:defRPr/>
            </a:pPr>
            <a:r>
              <a:rPr lang="zh-CN" altLang="en-US" dirty="0" smtClean="0"/>
              <a:t>对于一个多模块构成的程序，有时会面临一个问题：</a:t>
            </a:r>
            <a:endParaRPr lang="en-US" altLang="zh-CN" dirty="0" smtClean="0"/>
          </a:p>
          <a:p>
            <a:pPr lvl="1" eaLnBrk="1" hangingPunct="1">
              <a:lnSpc>
                <a:spcPct val="90000"/>
              </a:lnSpc>
              <a:defRPr/>
            </a:pPr>
            <a:r>
              <a:rPr lang="zh-CN" altLang="en-US" dirty="0" smtClean="0"/>
              <a:t>在一个模块中要用到在另外两个模块中定义的不同全局程序实体（如：全局变量和函数），而这两个全局程序实体的</a:t>
            </a:r>
            <a:r>
              <a:rPr lang="zh-CN" altLang="en-US" dirty="0" smtClean="0">
                <a:solidFill>
                  <a:srgbClr val="FFC000"/>
                </a:solidFill>
              </a:rPr>
              <a:t>名字相同</a:t>
            </a:r>
            <a:r>
              <a:rPr lang="zh-CN" altLang="en-US" dirty="0" smtClean="0"/>
              <a:t>。</a:t>
            </a:r>
          </a:p>
        </p:txBody>
      </p:sp>
      <p:sp>
        <p:nvSpPr>
          <p:cNvPr id="4" name="Rectangle 3"/>
          <p:cNvSpPr txBox="1">
            <a:spLocks noChangeArrowheads="1"/>
          </p:cNvSpPr>
          <p:nvPr/>
        </p:nvSpPr>
        <p:spPr bwMode="auto">
          <a:xfrm>
            <a:off x="601861" y="3933056"/>
            <a:ext cx="1697037" cy="2304256"/>
          </a:xfrm>
          <a:prstGeom prst="rect">
            <a:avLst/>
          </a:prstGeom>
          <a:solidFill>
            <a:srgbClr val="5C3D1E"/>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80000"/>
              </a:lnSpc>
              <a:buFont typeface="Wingdings" pitchFamily="2" charset="2"/>
              <a:buNone/>
              <a:defRPr/>
            </a:pPr>
            <a:r>
              <a:rPr lang="en-US" altLang="zh-CN" sz="2400" b="0" kern="0" dirty="0" smtClean="0"/>
              <a:t>//</a:t>
            </a:r>
            <a:r>
              <a:rPr lang="zh-CN" altLang="en-US" sz="2400" b="0" kern="0" dirty="0" smtClean="0"/>
              <a:t>模块</a:t>
            </a:r>
            <a:r>
              <a:rPr lang="en-US" altLang="zh-CN" sz="2400" b="0" kern="0" dirty="0" smtClean="0"/>
              <a:t>1</a:t>
            </a:r>
          </a:p>
          <a:p>
            <a:pPr eaLnBrk="1" hangingPunct="1">
              <a:lnSpc>
                <a:spcPct val="80000"/>
              </a:lnSpc>
              <a:buFont typeface="Wingdings" pitchFamily="2" charset="2"/>
              <a:buNone/>
              <a:defRPr/>
            </a:pPr>
            <a:r>
              <a:rPr lang="en-US" altLang="zh-CN" sz="2400" b="0" kern="0" dirty="0" err="1" smtClean="0"/>
              <a:t>int</a:t>
            </a:r>
            <a:r>
              <a:rPr lang="en-US" altLang="zh-CN" sz="2400" b="0" kern="0" dirty="0" smtClean="0"/>
              <a:t> x=1;</a:t>
            </a:r>
          </a:p>
          <a:p>
            <a:pPr eaLnBrk="1" hangingPunct="1">
              <a:lnSpc>
                <a:spcPct val="80000"/>
              </a:lnSpc>
              <a:buFont typeface="Wingdings" pitchFamily="2" charset="2"/>
              <a:buNone/>
              <a:defRPr/>
            </a:pPr>
            <a:r>
              <a:rPr lang="en-US" altLang="zh-CN" sz="2400" b="0" kern="0" dirty="0" smtClean="0"/>
              <a:t>void f()</a:t>
            </a:r>
          </a:p>
          <a:p>
            <a:pPr eaLnBrk="1" hangingPunct="1">
              <a:lnSpc>
                <a:spcPct val="80000"/>
              </a:lnSpc>
              <a:buFont typeface="Wingdings" pitchFamily="2" charset="2"/>
              <a:buNone/>
              <a:defRPr/>
            </a:pPr>
            <a:r>
              <a:rPr lang="en-US" altLang="zh-CN" sz="2400" b="0" kern="0" dirty="0" smtClean="0"/>
              <a:t>{ ......</a:t>
            </a:r>
          </a:p>
          <a:p>
            <a:pPr eaLnBrk="1" hangingPunct="1">
              <a:lnSpc>
                <a:spcPct val="80000"/>
              </a:lnSpc>
              <a:buFont typeface="Wingdings" pitchFamily="2" charset="2"/>
              <a:buNone/>
              <a:defRPr/>
            </a:pPr>
            <a:r>
              <a:rPr lang="en-US" altLang="zh-CN" sz="2400" b="0" kern="0" dirty="0" smtClean="0"/>
              <a:t>}</a:t>
            </a:r>
          </a:p>
          <a:p>
            <a:pPr eaLnBrk="1" hangingPunct="1">
              <a:lnSpc>
                <a:spcPct val="80000"/>
              </a:lnSpc>
              <a:buFont typeface="Wingdings" pitchFamily="2" charset="2"/>
              <a:buNone/>
              <a:defRPr/>
            </a:pPr>
            <a:r>
              <a:rPr lang="en-US" altLang="zh-CN" sz="2400" b="0" kern="0" dirty="0" smtClean="0"/>
              <a:t>......</a:t>
            </a:r>
          </a:p>
        </p:txBody>
      </p:sp>
      <p:sp>
        <p:nvSpPr>
          <p:cNvPr id="5" name="Rectangle 4"/>
          <p:cNvSpPr>
            <a:spLocks noChangeArrowheads="1"/>
          </p:cNvSpPr>
          <p:nvPr/>
        </p:nvSpPr>
        <p:spPr bwMode="auto">
          <a:xfrm>
            <a:off x="2987824" y="3939853"/>
            <a:ext cx="1697037" cy="2297459"/>
          </a:xfrm>
          <a:prstGeom prst="rect">
            <a:avLst/>
          </a:prstGeom>
          <a:solidFill>
            <a:srgbClr val="5C3D1E"/>
          </a:solidFill>
          <a:ln>
            <a:noFill/>
          </a:ln>
          <a:effectLst/>
          <a:extLst/>
        </p:spPr>
        <p:txBody>
          <a:bodyPr/>
          <a:lstStyle/>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a:t>
            </a:r>
            <a:r>
              <a:rPr lang="zh-CN" altLang="en-US" b="0" kern="0" dirty="0">
                <a:solidFill>
                  <a:schemeClr val="tx1"/>
                </a:solidFill>
                <a:effectLst>
                  <a:outerShdw blurRad="38100" dist="38100" dir="2700000" algn="tl">
                    <a:srgbClr val="000000"/>
                  </a:outerShdw>
                </a:effectLst>
                <a:latin typeface="+mn-lt"/>
                <a:ea typeface="+mn-ea"/>
              </a:rPr>
              <a:t>模块</a:t>
            </a:r>
            <a:r>
              <a:rPr lang="en-US" altLang="zh-CN" b="0" kern="0" dirty="0">
                <a:solidFill>
                  <a:schemeClr val="tx1"/>
                </a:solidFill>
                <a:effectLst>
                  <a:outerShdw blurRad="38100" dist="38100" dir="2700000" algn="tl">
                    <a:srgbClr val="000000"/>
                  </a:outerShdw>
                </a:effectLst>
                <a:latin typeface="+mn-lt"/>
                <a:ea typeface="+mn-ea"/>
              </a:rPr>
              <a:t>2</a:t>
            </a:r>
          </a:p>
          <a:p>
            <a:pPr marL="342900" indent="-342900">
              <a:lnSpc>
                <a:spcPct val="80000"/>
              </a:lnSpc>
              <a:buClr>
                <a:schemeClr val="hlink"/>
              </a:buClr>
              <a:buSzPct val="60000"/>
              <a:defRPr/>
            </a:pPr>
            <a:r>
              <a:rPr lang="en-US" altLang="zh-CN" b="0" kern="0" dirty="0" err="1">
                <a:solidFill>
                  <a:schemeClr val="tx1"/>
                </a:solidFill>
                <a:effectLst>
                  <a:outerShdw blurRad="38100" dist="38100" dir="2700000" algn="tl">
                    <a:srgbClr val="000000"/>
                  </a:outerShdw>
                </a:effectLst>
                <a:latin typeface="+mn-lt"/>
                <a:ea typeface="+mn-ea"/>
              </a:rPr>
              <a:t>int</a:t>
            </a:r>
            <a:r>
              <a:rPr lang="en-US" altLang="zh-CN" b="0" kern="0" dirty="0">
                <a:solidFill>
                  <a:schemeClr val="tx1"/>
                </a:solidFill>
                <a:effectLst>
                  <a:outerShdw blurRad="38100" dist="38100" dir="2700000" algn="tl">
                    <a:srgbClr val="000000"/>
                  </a:outerShdw>
                </a:effectLst>
                <a:latin typeface="+mn-lt"/>
                <a:ea typeface="+mn-ea"/>
              </a:rPr>
              <a:t> x=0;</a:t>
            </a:r>
          </a:p>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void f()</a:t>
            </a:r>
          </a:p>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endParaRPr lang="en-US" altLang="zh-CN" b="0" kern="0" dirty="0">
              <a:solidFill>
                <a:schemeClr val="tx1"/>
              </a:solidFill>
              <a:effectLst>
                <a:outerShdw blurRad="38100" dist="38100" dir="2700000" algn="tl">
                  <a:srgbClr val="000000"/>
                </a:outerShdw>
              </a:effectLst>
              <a:latin typeface="+mn-lt"/>
              <a:ea typeface="+mn-ea"/>
            </a:endParaRPr>
          </a:p>
        </p:txBody>
      </p:sp>
      <p:sp>
        <p:nvSpPr>
          <p:cNvPr id="6" name="Rectangle 4"/>
          <p:cNvSpPr>
            <a:spLocks noChangeArrowheads="1"/>
          </p:cNvSpPr>
          <p:nvPr/>
        </p:nvSpPr>
        <p:spPr bwMode="auto">
          <a:xfrm>
            <a:off x="5539259" y="3933056"/>
            <a:ext cx="3137197" cy="2304256"/>
          </a:xfrm>
          <a:prstGeom prst="rect">
            <a:avLst/>
          </a:prstGeom>
          <a:solidFill>
            <a:srgbClr val="5C3D1E"/>
          </a:solidFill>
          <a:ln>
            <a:noFill/>
          </a:ln>
          <a:effectLst/>
          <a:extLst/>
        </p:spPr>
        <p:txBody>
          <a:bodyPr/>
          <a:lstStyle/>
          <a:p>
            <a:pPr marL="342900" indent="-342900">
              <a:lnSpc>
                <a:spcPct val="80000"/>
              </a:lnSpc>
              <a:buClr>
                <a:schemeClr val="hlink"/>
              </a:buClr>
              <a:buSzPct val="60000"/>
              <a:defRPr/>
            </a:pPr>
            <a:r>
              <a:rPr lang="en-US" altLang="zh-CN" b="0" kern="0" dirty="0">
                <a:solidFill>
                  <a:schemeClr val="tx1"/>
                </a:solidFill>
                <a:effectLst>
                  <a:outerShdw blurRad="38100" dist="38100" dir="2700000" algn="tl">
                    <a:srgbClr val="000000"/>
                  </a:outerShdw>
                </a:effectLst>
                <a:latin typeface="+mn-lt"/>
                <a:ea typeface="+mn-ea"/>
              </a:rPr>
              <a:t>//</a:t>
            </a:r>
            <a:r>
              <a:rPr lang="zh-CN" altLang="en-US" b="0" kern="0" dirty="0" smtClean="0">
                <a:solidFill>
                  <a:schemeClr val="tx1"/>
                </a:solidFill>
                <a:effectLst>
                  <a:outerShdw blurRad="38100" dist="38100" dir="2700000" algn="tl">
                    <a:srgbClr val="000000"/>
                  </a:outerShdw>
                </a:effectLst>
                <a:latin typeface="+mn-lt"/>
                <a:ea typeface="+mn-ea"/>
              </a:rPr>
              <a:t>模块</a:t>
            </a:r>
            <a:r>
              <a:rPr lang="en-US" altLang="zh-CN" b="0" kern="0" dirty="0" smtClean="0">
                <a:solidFill>
                  <a:schemeClr val="tx1"/>
                </a:solidFill>
                <a:effectLst>
                  <a:outerShdw blurRad="38100" dist="38100" dir="2700000" algn="tl">
                    <a:srgbClr val="000000"/>
                  </a:outerShdw>
                </a:effectLst>
                <a:latin typeface="+mn-lt"/>
                <a:ea typeface="+mn-ea"/>
              </a:rPr>
              <a:t>3</a:t>
            </a:r>
            <a:endParaRPr lang="en-US" altLang="zh-CN" b="0" kern="0" dirty="0">
              <a:solidFill>
                <a:schemeClr val="tx1"/>
              </a:solidFill>
              <a:effectLst>
                <a:outerShdw blurRad="38100" dist="38100" dir="2700000" algn="tl">
                  <a:srgbClr val="000000"/>
                </a:outerShdw>
              </a:effectLst>
              <a:latin typeface="+mn-lt"/>
              <a:ea typeface="+mn-ea"/>
            </a:endParaRP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extern </a:t>
            </a:r>
            <a:r>
              <a:rPr lang="en-US" altLang="zh-CN" b="0" kern="0" dirty="0" err="1" smtClean="0">
                <a:solidFill>
                  <a:schemeClr val="tx1"/>
                </a:solidFill>
                <a:effectLst>
                  <a:outerShdw blurRad="38100" dist="38100" dir="2700000" algn="tl">
                    <a:srgbClr val="000000"/>
                  </a:outerShdw>
                </a:effectLst>
                <a:latin typeface="+mn-lt"/>
                <a:ea typeface="+mn-ea"/>
              </a:rPr>
              <a:t>int</a:t>
            </a:r>
            <a:r>
              <a:rPr lang="en-US" altLang="zh-CN" b="0" kern="0" dirty="0" smtClean="0">
                <a:solidFill>
                  <a:schemeClr val="tx1"/>
                </a:solidFill>
                <a:effectLst>
                  <a:outerShdw blurRad="38100" dist="38100" dir="2700000" algn="tl">
                    <a:srgbClr val="000000"/>
                  </a:outerShdw>
                </a:effectLst>
                <a:latin typeface="+mn-lt"/>
                <a:ea typeface="+mn-ea"/>
              </a:rPr>
              <a:t> x;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extern void f(); //?</a:t>
            </a:r>
            <a:endParaRPr lang="en-US" altLang="zh-CN" b="0" kern="0" dirty="0">
              <a:solidFill>
                <a:schemeClr val="tx1"/>
              </a:solidFill>
              <a:effectLst>
                <a:outerShdw blurRad="38100" dist="38100" dir="2700000" algn="tl">
                  <a:srgbClr val="000000"/>
                </a:outerShdw>
              </a:effectLst>
              <a:latin typeface="+mn-lt"/>
              <a:ea typeface="+mn-ea"/>
            </a:endParaRP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 </a:t>
            </a:r>
            <a:r>
              <a:rPr lang="en-US" altLang="zh-CN" b="0" kern="0" dirty="0" err="1" smtClean="0">
                <a:solidFill>
                  <a:schemeClr val="tx1"/>
                </a:solidFill>
                <a:effectLst>
                  <a:outerShdw blurRad="38100" dist="38100" dir="2700000" algn="tl">
                    <a:srgbClr val="000000"/>
                  </a:outerShdw>
                </a:effectLst>
                <a:latin typeface="+mn-lt"/>
                <a:ea typeface="+mn-ea"/>
              </a:rPr>
              <a:t>x,f</a:t>
            </a:r>
            <a:r>
              <a:rPr lang="en-US" altLang="zh-CN" b="0" kern="0" dirty="0" smtClean="0">
                <a:solidFill>
                  <a:schemeClr val="tx1"/>
                </a:solidFill>
                <a:effectLst>
                  <a:outerShdw blurRad="38100" dist="38100" dir="2700000" algn="tl">
                    <a:srgbClr val="000000"/>
                  </a:outerShdw>
                </a:effectLst>
                <a:latin typeface="+mn-lt"/>
                <a:ea typeface="+mn-ea"/>
              </a:rPr>
              <a:t> ... //?</a:t>
            </a:r>
          </a:p>
          <a:p>
            <a:pPr marL="342900" indent="-342900">
              <a:lnSpc>
                <a:spcPct val="80000"/>
              </a:lnSpc>
              <a:buClr>
                <a:schemeClr val="hlink"/>
              </a:buClr>
              <a:buSzPct val="60000"/>
              <a:defRPr/>
            </a:pPr>
            <a:r>
              <a:rPr lang="en-US" altLang="zh-CN" b="0" kern="0" dirty="0" smtClean="0">
                <a:solidFill>
                  <a:schemeClr val="tx1"/>
                </a:solidFill>
                <a:effectLst>
                  <a:outerShdw blurRad="38100" dist="38100" dir="2700000" algn="tl">
                    <a:srgbClr val="000000"/>
                  </a:outerShdw>
                </a:effectLst>
                <a:latin typeface="+mn-lt"/>
                <a:ea typeface="+mn-ea"/>
              </a:rPr>
              <a:t>......</a:t>
            </a:r>
            <a:endParaRPr lang="en-US" altLang="zh-CN" b="0" kern="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defRPr/>
            </a:pPr>
            <a:r>
              <a:rPr lang="en-US" altLang="zh-CN" dirty="0"/>
              <a:t>C++</a:t>
            </a:r>
            <a:r>
              <a:rPr lang="zh-CN" altLang="en-US" dirty="0"/>
              <a:t>提供了</a:t>
            </a:r>
            <a:r>
              <a:rPr lang="zh-CN" altLang="en-US" dirty="0">
                <a:solidFill>
                  <a:schemeClr val="folHlink"/>
                </a:solidFill>
              </a:rPr>
              <a:t>名空间</a:t>
            </a:r>
            <a:r>
              <a:rPr lang="zh-CN" altLang="en-US" dirty="0"/>
              <a:t>（</a:t>
            </a:r>
            <a:r>
              <a:rPr lang="en-US" altLang="zh-CN" dirty="0"/>
              <a:t>namespace</a:t>
            </a:r>
            <a:r>
              <a:rPr lang="zh-CN" altLang="en-US" dirty="0" smtClean="0"/>
              <a:t>）机制来</a:t>
            </a:r>
            <a:r>
              <a:rPr lang="zh-CN" altLang="en-US" dirty="0"/>
              <a:t>解决上述的名冲突问题。 </a:t>
            </a:r>
          </a:p>
          <a:p>
            <a:pPr lvl="1" eaLnBrk="1" hangingPunct="1">
              <a:lnSpc>
                <a:spcPct val="90000"/>
              </a:lnSpc>
              <a:defRPr/>
            </a:pPr>
            <a:r>
              <a:rPr lang="zh-CN" altLang="en-US" dirty="0" smtClean="0"/>
              <a:t>可以把全局标识符定义在</a:t>
            </a:r>
            <a:r>
              <a:rPr lang="zh-CN" altLang="en-US" dirty="0"/>
              <a:t>一个名空间</a:t>
            </a:r>
            <a:r>
              <a:rPr lang="zh-CN" altLang="en-US" dirty="0" smtClean="0"/>
              <a:t>中，其</a:t>
            </a:r>
            <a:r>
              <a:rPr lang="zh-CN" altLang="en-US" dirty="0"/>
              <a:t>作用域为该名空间。</a:t>
            </a:r>
          </a:p>
          <a:p>
            <a:pPr lvl="1" eaLnBrk="1" hangingPunct="1">
              <a:lnSpc>
                <a:spcPct val="90000"/>
              </a:lnSpc>
              <a:defRPr/>
            </a:pPr>
            <a:r>
              <a:rPr lang="zh-CN" altLang="en-US" dirty="0"/>
              <a:t>当在一个名空间外部需要使用该名空间中定义的全局标识符时</a:t>
            </a:r>
            <a:r>
              <a:rPr lang="zh-CN" altLang="en-US" dirty="0" smtClean="0"/>
              <a:t>，需要用</a:t>
            </a:r>
            <a:r>
              <a:rPr lang="zh-CN" altLang="en-US" dirty="0"/>
              <a:t>该名空间的名字来修饰或受限</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703730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539552" y="160339"/>
            <a:ext cx="3394075" cy="1612477"/>
          </a:xfrm>
          <a:solidFill>
            <a:srgbClr val="5C3D1E"/>
          </a:solidFill>
        </p:spPr>
        <p:txBody>
          <a:bodyPr/>
          <a:lstStyle/>
          <a:p>
            <a:pPr eaLnBrk="1" hangingPunct="1">
              <a:lnSpc>
                <a:spcPct val="80000"/>
              </a:lnSpc>
              <a:buFont typeface="Wingdings" pitchFamily="2" charset="2"/>
              <a:buNone/>
              <a:defRPr/>
            </a:pPr>
            <a:r>
              <a:rPr lang="en-US" altLang="zh-CN" sz="2000" dirty="0" smtClean="0"/>
              <a:t>//</a:t>
            </a:r>
            <a:r>
              <a:rPr lang="zh-CN" altLang="en-US" sz="2000" dirty="0" smtClean="0"/>
              <a:t>模块</a:t>
            </a:r>
            <a:r>
              <a:rPr lang="en-US" altLang="zh-CN" sz="2000" dirty="0" smtClean="0"/>
              <a:t>1</a:t>
            </a:r>
          </a:p>
          <a:p>
            <a:pPr eaLnBrk="1" hangingPunct="1">
              <a:lnSpc>
                <a:spcPct val="80000"/>
              </a:lnSpc>
              <a:buFont typeface="Wingdings" pitchFamily="2" charset="2"/>
              <a:buNone/>
              <a:defRPr/>
            </a:pPr>
            <a:r>
              <a:rPr lang="en-US" altLang="zh-CN" sz="2000" dirty="0" smtClean="0"/>
              <a:t>namespace A</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x=1;</a:t>
            </a:r>
          </a:p>
          <a:p>
            <a:pPr eaLnBrk="1" hangingPunct="1">
              <a:lnSpc>
                <a:spcPct val="80000"/>
              </a:lnSpc>
              <a:buFont typeface="Wingdings" pitchFamily="2" charset="2"/>
              <a:buNone/>
              <a:defRPr/>
            </a:pPr>
            <a:r>
              <a:rPr lang="en-US" altLang="zh-CN" sz="2000" dirty="0" smtClean="0"/>
              <a:t>	void f() { ...... }</a:t>
            </a:r>
          </a:p>
          <a:p>
            <a:pPr eaLnBrk="1" hangingPunct="1">
              <a:lnSpc>
                <a:spcPct val="80000"/>
              </a:lnSpc>
              <a:buFont typeface="Wingdings" pitchFamily="2" charset="2"/>
              <a:buNone/>
              <a:defRPr/>
            </a:pPr>
            <a:r>
              <a:rPr lang="en-US" altLang="zh-CN" sz="2000" dirty="0" smtClean="0"/>
              <a:t>}</a:t>
            </a:r>
          </a:p>
        </p:txBody>
      </p:sp>
      <p:sp>
        <p:nvSpPr>
          <p:cNvPr id="56324" name="Rectangle 4"/>
          <p:cNvSpPr>
            <a:spLocks noChangeArrowheads="1"/>
          </p:cNvSpPr>
          <p:nvPr/>
        </p:nvSpPr>
        <p:spPr bwMode="auto">
          <a:xfrm>
            <a:off x="5138365" y="188640"/>
            <a:ext cx="3394075" cy="1584176"/>
          </a:xfrm>
          <a:prstGeom prst="rect">
            <a:avLst/>
          </a:prstGeom>
          <a:solidFill>
            <a:srgbClr val="5C3D1E"/>
          </a:solidFill>
          <a:ln>
            <a:noFill/>
          </a:ln>
          <a:effectLst/>
          <a:extLst/>
        </p:spPr>
        <p:txBody>
          <a:bodyPr/>
          <a:lstStyle/>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a:t>
            </a:r>
            <a:r>
              <a:rPr lang="zh-CN" altLang="en-US" sz="2000" b="0" dirty="0">
                <a:solidFill>
                  <a:schemeClr val="tx1"/>
                </a:solidFill>
                <a:effectLst>
                  <a:outerShdw blurRad="38100" dist="38100" dir="2700000" algn="tl">
                    <a:srgbClr val="000000"/>
                  </a:outerShdw>
                </a:effectLst>
              </a:rPr>
              <a:t>模块</a:t>
            </a:r>
            <a:r>
              <a:rPr lang="en-US" altLang="zh-CN" sz="2000" b="0" dirty="0">
                <a:solidFill>
                  <a:schemeClr val="tx1"/>
                </a:solidFill>
                <a:effectLst>
                  <a:outerShdw blurRad="38100" dist="38100" dir="2700000" algn="tl">
                    <a:srgbClr val="000000"/>
                  </a:outerShdw>
                </a:effectLst>
              </a:rPr>
              <a:t>2</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namespace B</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	</a:t>
            </a:r>
            <a:r>
              <a:rPr lang="en-US" altLang="zh-CN" sz="2000" b="0" dirty="0" err="1">
                <a:solidFill>
                  <a:schemeClr val="tx1"/>
                </a:solidFill>
                <a:effectLst>
                  <a:outerShdw blurRad="38100" dist="38100" dir="2700000" algn="tl">
                    <a:srgbClr val="000000"/>
                  </a:outerShdw>
                </a:effectLst>
              </a:rPr>
              <a:t>int</a:t>
            </a:r>
            <a:r>
              <a:rPr lang="en-US" altLang="zh-CN" sz="2000" b="0" dirty="0">
                <a:solidFill>
                  <a:schemeClr val="tx1"/>
                </a:solidFill>
                <a:effectLst>
                  <a:outerShdw blurRad="38100" dist="38100" dir="2700000" algn="tl">
                    <a:srgbClr val="000000"/>
                  </a:outerShdw>
                </a:effectLst>
              </a:rPr>
              <a:t> x=0;</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	void f() { ...... }</a:t>
            </a:r>
          </a:p>
          <a:p>
            <a:pPr marL="342900" indent="-342900">
              <a:lnSpc>
                <a:spcPct val="80000"/>
              </a:lnSpc>
              <a:buClr>
                <a:schemeClr val="hlink"/>
              </a:buClr>
              <a:buSzPct val="60000"/>
              <a:buFont typeface="Wingdings" pitchFamily="2" charset="2"/>
              <a:buNone/>
              <a:defRPr/>
            </a:pPr>
            <a:r>
              <a:rPr lang="en-US" altLang="zh-CN" sz="2000" b="0" dirty="0">
                <a:solidFill>
                  <a:schemeClr val="tx1"/>
                </a:solidFill>
                <a:effectLst>
                  <a:outerShdw blurRad="38100" dist="38100" dir="2700000" algn="tl">
                    <a:srgbClr val="000000"/>
                  </a:outerShdw>
                </a:effectLst>
              </a:rPr>
              <a:t>}</a:t>
            </a:r>
          </a:p>
        </p:txBody>
      </p:sp>
      <p:sp>
        <p:nvSpPr>
          <p:cNvPr id="56325" name="Text Box 5"/>
          <p:cNvSpPr txBox="1">
            <a:spLocks noChangeArrowheads="1"/>
          </p:cNvSpPr>
          <p:nvPr/>
        </p:nvSpPr>
        <p:spPr bwMode="auto">
          <a:xfrm>
            <a:off x="540767" y="5345921"/>
            <a:ext cx="3959225" cy="1323439"/>
          </a:xfrm>
          <a:prstGeom prst="rect">
            <a:avLst/>
          </a:prstGeom>
          <a:solidFill>
            <a:srgbClr val="5C3D1E"/>
          </a:solidFill>
          <a:ln>
            <a:noFill/>
          </a:ln>
          <a:effectLst/>
          <a:extLst/>
        </p:spPr>
        <p:txBody>
          <a:bodyPr>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 A::x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A::f();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p:txBody>
      </p:sp>
      <p:sp>
        <p:nvSpPr>
          <p:cNvPr id="56329" name="Text Box 9"/>
          <p:cNvSpPr txBox="1">
            <a:spLocks noChangeArrowheads="1"/>
          </p:cNvSpPr>
          <p:nvPr/>
        </p:nvSpPr>
        <p:spPr bwMode="auto">
          <a:xfrm>
            <a:off x="5131961" y="2636912"/>
            <a:ext cx="3909442" cy="1631216"/>
          </a:xfrm>
          <a:prstGeom prst="rect">
            <a:avLst/>
          </a:prstGeom>
          <a:solidFill>
            <a:srgbClr val="5C3D1E"/>
          </a:solidFill>
          <a:ln>
            <a:noFill/>
          </a:ln>
          <a:effectLst/>
          <a:extLst/>
        </p:spPr>
        <p:txBody>
          <a:bodyPr wrap="square">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using namespace A;</a:t>
            </a:r>
          </a:p>
          <a:p>
            <a:pPr>
              <a:spcBef>
                <a:spcPct val="0"/>
              </a:spcBef>
              <a:buClrTx/>
              <a:defRPr/>
            </a:pPr>
            <a:r>
              <a:rPr lang="en-US" altLang="zh-CN" sz="2000" b="0" dirty="0">
                <a:solidFill>
                  <a:schemeClr val="tx1"/>
                </a:solidFill>
                <a:effectLst>
                  <a:outerShdw blurRad="38100" dist="38100" dir="2700000" algn="tl">
                    <a:srgbClr val="000000"/>
                  </a:outerShdw>
                </a:effectLst>
              </a:rPr>
              <a:t>... 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p>
        </p:txBody>
      </p:sp>
      <p:sp>
        <p:nvSpPr>
          <p:cNvPr id="56330" name="Text Box 10"/>
          <p:cNvSpPr txBox="1">
            <a:spLocks noChangeArrowheads="1"/>
          </p:cNvSpPr>
          <p:nvPr/>
        </p:nvSpPr>
        <p:spPr bwMode="auto">
          <a:xfrm>
            <a:off x="5131962" y="4318064"/>
            <a:ext cx="3909442" cy="1631216"/>
          </a:xfrm>
          <a:prstGeom prst="rect">
            <a:avLst/>
          </a:prstGeom>
          <a:solidFill>
            <a:srgbClr val="5C3D1E"/>
          </a:solidFill>
          <a:ln>
            <a:noFill/>
          </a:ln>
          <a:effectLst/>
          <a:extLst/>
        </p:spPr>
        <p:txBody>
          <a:bodyPr wrap="square">
            <a:spAutoFit/>
          </a:bodyPr>
          <a:lstStyle/>
          <a:p>
            <a:pPr>
              <a:spcBef>
                <a:spcPct val="0"/>
              </a:spcBef>
              <a:buClrTx/>
              <a:defRPr/>
            </a:pPr>
            <a:r>
              <a:rPr lang="en-US" altLang="zh-CN" sz="2000" b="0" dirty="0">
                <a:solidFill>
                  <a:schemeClr val="tx1"/>
                </a:solidFill>
                <a:effectLst>
                  <a:outerShdw blurRad="38100" dist="38100" dir="2700000" algn="tl">
                    <a:srgbClr val="000000"/>
                  </a:outerShdw>
                </a:effectLst>
              </a:rPr>
              <a:t>using A::f;</a:t>
            </a:r>
          </a:p>
          <a:p>
            <a:pPr>
              <a:spcBef>
                <a:spcPct val="0"/>
              </a:spcBef>
              <a:buClrTx/>
              <a:defRPr/>
            </a:pPr>
            <a:r>
              <a:rPr lang="en-US" altLang="zh-CN" sz="2000" b="0" dirty="0">
                <a:solidFill>
                  <a:schemeClr val="tx1"/>
                </a:solidFill>
                <a:effectLst>
                  <a:outerShdw blurRad="38100" dist="38100" dir="2700000" algn="tl">
                    <a:srgbClr val="000000"/>
                  </a:outerShdw>
                </a:effectLst>
              </a:rPr>
              <a:t>... A::x ...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 </a:t>
            </a:r>
          </a:p>
          <a:p>
            <a:pPr>
              <a:spcBef>
                <a:spcPct val="0"/>
              </a:spcBef>
              <a:buClrTx/>
              <a:defRPr/>
            </a:pPr>
            <a:r>
              <a:rPr lang="en-US" altLang="zh-CN" sz="2000" b="0" dirty="0">
                <a:solidFill>
                  <a:schemeClr val="tx1"/>
                </a:solidFill>
                <a:effectLst>
                  <a:outerShdw blurRad="38100" dist="38100" dir="2700000" algn="tl">
                    <a:srgbClr val="000000"/>
                  </a:outerShdw>
                </a:effectLst>
              </a:rPr>
              <a:t>f(); //A</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endParaRPr lang="en-US" altLang="zh-CN" sz="2000" b="0" dirty="0">
              <a:solidFill>
                <a:schemeClr val="tx1"/>
              </a:solidFill>
            </a:endParaRPr>
          </a:p>
          <a:p>
            <a:pPr>
              <a:spcBef>
                <a:spcPct val="0"/>
              </a:spcBef>
              <a:buClrTx/>
              <a:defRPr/>
            </a:pPr>
            <a:r>
              <a:rPr lang="en-US" altLang="zh-CN" sz="2000" b="0" dirty="0">
                <a:solidFill>
                  <a:schemeClr val="tx1"/>
                </a:solidFill>
                <a:effectLst>
                  <a:outerShdw blurRad="38100" dist="38100" dir="2700000" algn="tl">
                    <a:srgbClr val="000000"/>
                  </a:outerShdw>
                </a:effectLst>
              </a:rPr>
              <a:t>... B::x ...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x</a:t>
            </a:r>
          </a:p>
          <a:p>
            <a:pPr>
              <a:spcBef>
                <a:spcPct val="0"/>
              </a:spcBef>
              <a:buClrTx/>
              <a:defRPr/>
            </a:pPr>
            <a:r>
              <a:rPr lang="en-US" altLang="zh-CN" sz="2000" b="0" dirty="0">
                <a:solidFill>
                  <a:schemeClr val="tx1"/>
                </a:solidFill>
                <a:effectLst>
                  <a:outerShdw blurRad="38100" dist="38100" dir="2700000" algn="tl">
                    <a:srgbClr val="000000"/>
                  </a:outerShdw>
                </a:effectLst>
              </a:rPr>
              <a:t>B::f();  //B</a:t>
            </a:r>
            <a:r>
              <a:rPr lang="zh-CN" altLang="en-US" sz="2000" b="0" dirty="0">
                <a:solidFill>
                  <a:schemeClr val="tx1"/>
                </a:solidFill>
                <a:effectLst>
                  <a:outerShdw blurRad="38100" dist="38100" dir="2700000" algn="tl">
                    <a:srgbClr val="000000"/>
                  </a:outerShdw>
                </a:effectLst>
              </a:rPr>
              <a:t>中的</a:t>
            </a:r>
            <a:r>
              <a:rPr lang="en-US" altLang="zh-CN" sz="2000" b="0" dirty="0">
                <a:solidFill>
                  <a:schemeClr val="tx1"/>
                </a:solidFill>
                <a:effectLst>
                  <a:outerShdw blurRad="38100" dist="38100" dir="2700000" algn="tl">
                    <a:srgbClr val="000000"/>
                  </a:outerShdw>
                </a:effectLst>
              </a:rPr>
              <a:t>f</a:t>
            </a:r>
            <a:endParaRPr lang="en-US" altLang="zh-CN" sz="2000" b="0" dirty="0">
              <a:solidFill>
                <a:schemeClr val="tx1"/>
              </a:solidFill>
            </a:endParaRPr>
          </a:p>
        </p:txBody>
      </p:sp>
      <p:sp>
        <p:nvSpPr>
          <p:cNvPr id="51208" name="Text Box 1"/>
          <p:cNvSpPr txBox="1">
            <a:spLocks noChangeArrowheads="1"/>
          </p:cNvSpPr>
          <p:nvPr/>
        </p:nvSpPr>
        <p:spPr bwMode="auto">
          <a:xfrm>
            <a:off x="53404" y="5363924"/>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1.</a:t>
            </a:r>
            <a:endParaRPr lang="zh-CN" altLang="en-US" sz="1800" b="0" dirty="0"/>
          </a:p>
        </p:txBody>
      </p:sp>
      <p:sp>
        <p:nvSpPr>
          <p:cNvPr id="51209" name="Text Box 2"/>
          <p:cNvSpPr txBox="1">
            <a:spLocks noChangeArrowheads="1"/>
          </p:cNvSpPr>
          <p:nvPr/>
        </p:nvSpPr>
        <p:spPr bwMode="auto">
          <a:xfrm>
            <a:off x="4644008" y="2699628"/>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2.</a:t>
            </a:r>
            <a:endParaRPr lang="zh-CN" altLang="en-US" sz="1800" b="0" dirty="0"/>
          </a:p>
        </p:txBody>
      </p:sp>
      <p:sp>
        <p:nvSpPr>
          <p:cNvPr id="51210" name="Text Box 3"/>
          <p:cNvSpPr txBox="1">
            <a:spLocks noChangeArrowheads="1"/>
          </p:cNvSpPr>
          <p:nvPr/>
        </p:nvSpPr>
        <p:spPr bwMode="auto">
          <a:xfrm>
            <a:off x="4644008" y="4306951"/>
            <a:ext cx="415498" cy="369332"/>
          </a:xfrm>
          <a:prstGeom prst="rect">
            <a:avLst/>
          </a:prstGeom>
          <a:solidFill>
            <a:srgbClr val="5C3D1E"/>
          </a:solidFill>
          <a:ln>
            <a:noFill/>
          </a:ln>
          <a:effectLs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dirty="0" smtClean="0"/>
              <a:t>3.</a:t>
            </a:r>
            <a:endParaRPr lang="zh-CN" altLang="en-US" sz="1800" b="0" dirty="0"/>
          </a:p>
        </p:txBody>
      </p:sp>
      <p:sp>
        <p:nvSpPr>
          <p:cNvPr id="11" name="Text Box 5"/>
          <p:cNvSpPr txBox="1">
            <a:spLocks noChangeArrowheads="1"/>
          </p:cNvSpPr>
          <p:nvPr/>
        </p:nvSpPr>
        <p:spPr bwMode="auto">
          <a:xfrm>
            <a:off x="540767" y="2132856"/>
            <a:ext cx="3959225" cy="3170099"/>
          </a:xfrm>
          <a:prstGeom prst="rect">
            <a:avLst/>
          </a:prstGeom>
          <a:solidFill>
            <a:srgbClr val="5C3D1E"/>
          </a:solidFill>
          <a:ln>
            <a:noFill/>
          </a:ln>
          <a:effectLst/>
          <a:extLst/>
        </p:spPr>
        <p:txBody>
          <a:bodyPr>
            <a:spAutoFit/>
          </a:bodyPr>
          <a:lstStyle/>
          <a:p>
            <a:pPr>
              <a:spcBef>
                <a:spcPct val="0"/>
              </a:spcBef>
              <a:buClrTx/>
              <a:defRPr/>
            </a:pPr>
            <a:r>
              <a:rPr lang="en-US" altLang="zh-CN" sz="2000" b="0" dirty="0" smtClean="0">
                <a:solidFill>
                  <a:schemeClr val="tx1"/>
                </a:solidFill>
                <a:effectLst>
                  <a:outerShdw blurRad="38100" dist="38100" dir="2700000" algn="tl">
                    <a:srgbClr val="000000"/>
                  </a:outerShdw>
                </a:effectLst>
              </a:rPr>
              <a:t>//</a:t>
            </a:r>
            <a:r>
              <a:rPr lang="zh-CN" altLang="en-US" sz="2000" b="0" dirty="0" smtClean="0">
                <a:solidFill>
                  <a:schemeClr val="tx1"/>
                </a:solidFill>
                <a:effectLst>
                  <a:outerShdw blurRad="38100" dist="38100" dir="2700000" algn="tl">
                    <a:srgbClr val="000000"/>
                  </a:outerShdw>
                </a:effectLst>
              </a:rPr>
              <a:t>模块</a:t>
            </a:r>
            <a:r>
              <a:rPr lang="en-US" altLang="zh-CN" sz="2000" b="0" dirty="0" smtClean="0">
                <a:solidFill>
                  <a:schemeClr val="tx1"/>
                </a:solidFill>
                <a:effectLst>
                  <a:outerShdw blurRad="38100" dist="38100" dir="2700000" algn="tl">
                    <a:srgbClr val="000000"/>
                  </a:outerShdw>
                </a:effectLst>
              </a:rPr>
              <a:t>3</a:t>
            </a:r>
          </a:p>
          <a:p>
            <a:pPr>
              <a:spcBef>
                <a:spcPct val="0"/>
              </a:spcBef>
              <a:buClrTx/>
              <a:defRPr/>
            </a:pPr>
            <a:r>
              <a:rPr lang="en-US" altLang="zh-CN" sz="2000" b="0" dirty="0" err="1" smtClean="0">
                <a:solidFill>
                  <a:schemeClr val="tx1"/>
                </a:solidFill>
                <a:effectLst>
                  <a:outerShdw blurRad="38100" dist="38100" dir="2700000" algn="tl">
                    <a:srgbClr val="000000"/>
                  </a:outerShdw>
                </a:effectLst>
              </a:rPr>
              <a:t>namespece</a:t>
            </a:r>
            <a:r>
              <a:rPr lang="en-US" altLang="zh-CN" sz="2000" b="0" dirty="0" smtClean="0">
                <a:solidFill>
                  <a:schemeClr val="tx1"/>
                </a:solidFill>
                <a:effectLst>
                  <a:outerShdw blurRad="38100" dist="38100" dir="2700000" algn="tl">
                    <a:srgbClr val="000000"/>
                  </a:outerShdw>
                </a:effectLst>
              </a:rPr>
              <a:t> A //</a:t>
            </a:r>
            <a:r>
              <a:rPr lang="zh-CN" altLang="en-US" sz="2000" b="0" dirty="0" smtClean="0">
                <a:solidFill>
                  <a:schemeClr val="tx1"/>
                </a:solidFill>
                <a:effectLst>
                  <a:outerShdw blurRad="38100" dist="38100" dir="2700000" algn="tl">
                    <a:srgbClr val="000000"/>
                  </a:outerShdw>
                </a:effectLst>
              </a:rPr>
              <a:t>声明</a:t>
            </a:r>
            <a:endParaRPr lang="en-US" altLang="zh-CN" sz="2000" b="0" dirty="0" smtClean="0">
              <a:solidFill>
                <a:schemeClr val="tx1"/>
              </a:solidFill>
              <a:effectLst>
                <a:outerShdw blurRad="38100" dist="38100" dir="2700000" algn="tl">
                  <a:srgbClr val="000000"/>
                </a:outerShdw>
              </a:effectLst>
            </a:endParaRPr>
          </a:p>
          <a:p>
            <a:pPr>
              <a:spcBef>
                <a:spcPct val="0"/>
              </a:spcBef>
              <a:buClrTx/>
              <a:defRPr/>
            </a:pPr>
            <a:r>
              <a:rPr lang="en-US" altLang="zh-CN" sz="2000" b="0" dirty="0" smtClean="0">
                <a:solidFill>
                  <a:schemeClr val="tx1"/>
                </a:solidFill>
                <a:effectLst>
                  <a:outerShdw blurRad="38100" dist="38100" dir="2700000" algn="tl">
                    <a:srgbClr val="000000"/>
                  </a:outerShdw>
                </a:effectLst>
              </a:rPr>
              <a:t>{ extern </a:t>
            </a:r>
            <a:r>
              <a:rPr lang="en-US" altLang="zh-CN" sz="2000" b="0" dirty="0" err="1" smtClean="0">
                <a:solidFill>
                  <a:schemeClr val="tx1"/>
                </a:solidFill>
                <a:effectLst>
                  <a:outerShdw blurRad="38100" dist="38100" dir="2700000" algn="tl">
                    <a:srgbClr val="000000"/>
                  </a:outerShdw>
                </a:effectLst>
              </a:rPr>
              <a:t>int</a:t>
            </a:r>
            <a:r>
              <a:rPr lang="en-US" altLang="zh-CN" sz="2000" b="0" dirty="0" smtClean="0">
                <a:solidFill>
                  <a:schemeClr val="tx1"/>
                </a:solidFill>
                <a:effectLst>
                  <a:outerShdw blurRad="38100" dist="38100" dir="2700000" algn="tl">
                    <a:srgbClr val="000000"/>
                  </a:outerShdw>
                </a:effectLst>
              </a:rPr>
              <a:t> x;</a:t>
            </a:r>
          </a:p>
          <a:p>
            <a:pPr>
              <a:spcBef>
                <a:spcPct val="0"/>
              </a:spcBef>
              <a:buClrTx/>
              <a:defRPr/>
            </a:pPr>
            <a:r>
              <a:rPr lang="en-US" altLang="zh-CN" sz="2000" b="0" dirty="0">
                <a:solidFill>
                  <a:schemeClr val="tx1"/>
                </a:solidFill>
                <a:effectLst>
                  <a:outerShdw blurRad="38100" dist="38100" dir="2700000" algn="tl">
                    <a:srgbClr val="000000"/>
                  </a:outerShdw>
                </a:effectLst>
              </a:rPr>
              <a:t> </a:t>
            </a:r>
            <a:r>
              <a:rPr lang="en-US" altLang="zh-CN" sz="2000" b="0" dirty="0" smtClean="0">
                <a:solidFill>
                  <a:schemeClr val="tx1"/>
                </a:solidFill>
                <a:effectLst>
                  <a:outerShdw blurRad="38100" dist="38100" dir="2700000" algn="tl">
                    <a:srgbClr val="000000"/>
                  </a:outerShdw>
                </a:effectLst>
              </a:rPr>
              <a:t>  void f();</a:t>
            </a:r>
          </a:p>
          <a:p>
            <a:pPr>
              <a:spcBef>
                <a:spcPct val="0"/>
              </a:spcBef>
              <a:buClrTx/>
              <a:defRPr/>
            </a:pPr>
            <a:r>
              <a:rPr lang="en-US" altLang="zh-CN" sz="2000" b="0" dirty="0">
                <a:solidFill>
                  <a:schemeClr val="tx1"/>
                </a:solidFill>
                <a:effectLst>
                  <a:outerShdw blurRad="38100" dist="38100" dir="2700000" algn="tl">
                    <a:srgbClr val="000000"/>
                  </a:outerShdw>
                </a:effectLst>
              </a:rPr>
              <a:t>}</a:t>
            </a:r>
            <a:r>
              <a:rPr lang="en-US" altLang="zh-CN" sz="2000" b="0" dirty="0" smtClean="0">
                <a:solidFill>
                  <a:schemeClr val="tx1"/>
                </a:solidFill>
                <a:effectLst>
                  <a:outerShdw blurRad="38100" dist="38100" dir="2700000" algn="tl">
                    <a:srgbClr val="000000"/>
                  </a:outerShdw>
                </a:effectLst>
              </a:rPr>
              <a:t> </a:t>
            </a:r>
            <a:endParaRPr lang="en-US" altLang="zh-CN" sz="2000" b="0" dirty="0">
              <a:solidFill>
                <a:schemeClr val="tx1"/>
              </a:solidFill>
              <a:effectLst>
                <a:outerShdw blurRad="38100" dist="38100" dir="2700000" algn="tl">
                  <a:srgbClr val="000000"/>
                </a:outerShdw>
              </a:effectLst>
            </a:endParaRPr>
          </a:p>
          <a:p>
            <a:pPr>
              <a:spcBef>
                <a:spcPct val="0"/>
              </a:spcBef>
              <a:buClrTx/>
              <a:defRPr/>
            </a:pPr>
            <a:r>
              <a:rPr lang="en-US" altLang="zh-CN" sz="2000" b="0" dirty="0" err="1">
                <a:solidFill>
                  <a:schemeClr val="tx1"/>
                </a:solidFill>
                <a:effectLst>
                  <a:outerShdw blurRad="38100" dist="38100" dir="2700000" algn="tl">
                    <a:srgbClr val="000000"/>
                  </a:outerShdw>
                </a:effectLst>
              </a:rPr>
              <a:t>namespece</a:t>
            </a:r>
            <a:r>
              <a:rPr lang="en-US" altLang="zh-CN" sz="2000" b="0" dirty="0">
                <a:solidFill>
                  <a:schemeClr val="tx1"/>
                </a:solidFill>
                <a:effectLst>
                  <a:outerShdw blurRad="38100" dist="38100" dir="2700000" algn="tl">
                    <a:srgbClr val="000000"/>
                  </a:outerShdw>
                </a:effectLst>
              </a:rPr>
              <a:t> </a:t>
            </a:r>
            <a:r>
              <a:rPr lang="en-US" altLang="zh-CN" sz="2000" b="0" dirty="0" smtClean="0">
                <a:solidFill>
                  <a:schemeClr val="tx1"/>
                </a:solidFill>
                <a:effectLst>
                  <a:outerShdw blurRad="38100" dist="38100" dir="2700000" algn="tl">
                    <a:srgbClr val="000000"/>
                  </a:outerShdw>
                </a:effectLst>
              </a:rPr>
              <a:t>B //</a:t>
            </a:r>
            <a:r>
              <a:rPr lang="zh-CN" altLang="en-US" sz="2000" b="0" dirty="0">
                <a:solidFill>
                  <a:schemeClr val="tx1"/>
                </a:solidFill>
                <a:effectLst>
                  <a:outerShdw blurRad="38100" dist="38100" dir="2700000" algn="tl">
                    <a:srgbClr val="000000"/>
                  </a:outerShdw>
                </a:effectLst>
              </a:rPr>
              <a:t>声明</a:t>
            </a:r>
            <a:endParaRPr lang="en-US" altLang="zh-CN" sz="2000" b="0" dirty="0">
              <a:solidFill>
                <a:schemeClr val="tx1"/>
              </a:solidFill>
              <a:effectLst>
                <a:outerShdw blurRad="38100" dist="38100" dir="2700000" algn="tl">
                  <a:srgbClr val="000000"/>
                </a:outerShdw>
              </a:effectLst>
            </a:endParaRPr>
          </a:p>
          <a:p>
            <a:pPr>
              <a:spcBef>
                <a:spcPct val="0"/>
              </a:spcBef>
              <a:buClrTx/>
              <a:defRPr/>
            </a:pPr>
            <a:r>
              <a:rPr lang="en-US" altLang="zh-CN" sz="2000" b="0" dirty="0">
                <a:solidFill>
                  <a:schemeClr val="tx1"/>
                </a:solidFill>
                <a:effectLst>
                  <a:outerShdw blurRad="38100" dist="38100" dir="2700000" algn="tl">
                    <a:srgbClr val="000000"/>
                  </a:outerShdw>
                </a:effectLst>
              </a:rPr>
              <a:t>{ extern </a:t>
            </a:r>
            <a:r>
              <a:rPr lang="en-US" altLang="zh-CN" sz="2000" b="0" dirty="0" err="1">
                <a:solidFill>
                  <a:schemeClr val="tx1"/>
                </a:solidFill>
                <a:effectLst>
                  <a:outerShdw blurRad="38100" dist="38100" dir="2700000" algn="tl">
                    <a:srgbClr val="000000"/>
                  </a:outerShdw>
                </a:effectLst>
              </a:rPr>
              <a:t>int</a:t>
            </a:r>
            <a:r>
              <a:rPr lang="en-US" altLang="zh-CN" sz="2000" b="0" dirty="0">
                <a:solidFill>
                  <a:schemeClr val="tx1"/>
                </a:solidFill>
                <a:effectLst>
                  <a:outerShdw blurRad="38100" dist="38100" dir="2700000" algn="tl">
                    <a:srgbClr val="000000"/>
                  </a:outerShdw>
                </a:effectLst>
              </a:rPr>
              <a:t> x;</a:t>
            </a:r>
          </a:p>
          <a:p>
            <a:pPr>
              <a:spcBef>
                <a:spcPct val="0"/>
              </a:spcBef>
              <a:buClrTx/>
              <a:defRPr/>
            </a:pPr>
            <a:r>
              <a:rPr lang="en-US" altLang="zh-CN" sz="2000" b="0" dirty="0">
                <a:solidFill>
                  <a:schemeClr val="tx1"/>
                </a:solidFill>
                <a:effectLst>
                  <a:outerShdw blurRad="38100" dist="38100" dir="2700000" algn="tl">
                    <a:srgbClr val="000000"/>
                  </a:outerShdw>
                </a:effectLst>
              </a:rPr>
              <a:t>   void f();</a:t>
            </a:r>
          </a:p>
          <a:p>
            <a:pPr>
              <a:spcBef>
                <a:spcPct val="0"/>
              </a:spcBef>
              <a:buClrTx/>
              <a:defRPr/>
            </a:pPr>
            <a:r>
              <a:rPr lang="en-US" altLang="zh-CN" sz="2000" b="0" dirty="0">
                <a:solidFill>
                  <a:schemeClr val="tx1"/>
                </a:solidFill>
                <a:effectLst>
                  <a:outerShdw blurRad="38100" dist="38100" dir="2700000" algn="tl">
                    <a:srgbClr val="000000"/>
                  </a:outerShdw>
                </a:effectLst>
              </a:rPr>
              <a:t>} </a:t>
            </a:r>
            <a:endParaRPr lang="en-US" altLang="zh-CN" sz="2000" b="0" dirty="0" smtClean="0">
              <a:solidFill>
                <a:schemeClr val="tx1"/>
              </a:solidFill>
              <a:effectLst>
                <a:outerShdw blurRad="38100" dist="38100" dir="2700000" algn="tl">
                  <a:srgbClr val="000000"/>
                </a:outerShdw>
              </a:effectLst>
            </a:endParaRPr>
          </a:p>
          <a:p>
            <a:pPr>
              <a:spcBef>
                <a:spcPct val="0"/>
              </a:spcBef>
              <a:buClrTx/>
              <a:defRPr/>
            </a:pPr>
            <a:r>
              <a:rPr lang="en-US" altLang="zh-CN" sz="2000" b="0" dirty="0" smtClean="0">
                <a:solidFill>
                  <a:schemeClr val="tx1"/>
                </a:solidFill>
                <a:effectLst>
                  <a:outerShdw blurRad="38100" dist="38100" dir="2700000" algn="tl">
                    <a:srgbClr val="000000"/>
                  </a:outerShdw>
                </a:effectLst>
              </a:rPr>
              <a:t>......</a:t>
            </a:r>
            <a:endParaRPr lang="en-US" altLang="zh-CN" sz="2000" b="0" dirty="0">
              <a:solidFill>
                <a:schemeClr val="tx1"/>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976664"/>
          </a:xfrm>
        </p:spPr>
        <p:txBody>
          <a:bodyPr>
            <a:normAutofit fontScale="77500" lnSpcReduction="20000"/>
          </a:bodyPr>
          <a:lstStyle/>
          <a:p>
            <a:pPr eaLnBrk="1" hangingPunct="1">
              <a:lnSpc>
                <a:spcPct val="120000"/>
              </a:lnSpc>
              <a:defRPr/>
            </a:pPr>
            <a:r>
              <a:rPr lang="zh-CN" altLang="en-US" dirty="0" smtClean="0"/>
              <a:t>由于</a:t>
            </a:r>
            <a:r>
              <a:rPr lang="en-US" altLang="zh-CN" dirty="0" smtClean="0"/>
              <a:t>C++</a:t>
            </a:r>
            <a:r>
              <a:rPr lang="zh-CN" altLang="en-US" dirty="0" smtClean="0"/>
              <a:t>标准库中的全局实体（如</a:t>
            </a:r>
            <a:r>
              <a:rPr lang="en-US" altLang="zh-CN" dirty="0" err="1" smtClean="0"/>
              <a:t>cin</a:t>
            </a:r>
            <a:r>
              <a:rPr lang="zh-CN" altLang="en-US" dirty="0" smtClean="0"/>
              <a:t>、</a:t>
            </a:r>
            <a:r>
              <a:rPr lang="en-US" altLang="zh-CN" dirty="0" err="1" smtClean="0"/>
              <a:t>cout</a:t>
            </a:r>
            <a:r>
              <a:rPr lang="zh-CN" altLang="en-US" dirty="0" smtClean="0"/>
              <a:t>）是定义在名空间</a:t>
            </a:r>
            <a:r>
              <a:rPr lang="en-US" altLang="zh-CN" dirty="0" err="1" smtClean="0"/>
              <a:t>std</a:t>
            </a:r>
            <a:r>
              <a:rPr lang="zh-CN" altLang="en-US" dirty="0" smtClean="0"/>
              <a:t>中的，因此，使用标准库中的全局实体时要用</a:t>
            </a:r>
            <a:r>
              <a:rPr lang="en-US" altLang="zh-CN" dirty="0" err="1" smtClean="0"/>
              <a:t>std</a:t>
            </a:r>
            <a:r>
              <a:rPr lang="zh-CN" altLang="en-US" dirty="0" smtClean="0"/>
              <a:t>受限。</a:t>
            </a:r>
            <a:endParaRPr lang="en-US" altLang="zh-CN" dirty="0" smtClean="0"/>
          </a:p>
          <a:p>
            <a:pPr eaLnBrk="1" hangingPunct="1">
              <a:lnSpc>
                <a:spcPct val="120000"/>
              </a:lnSpc>
              <a:defRPr/>
            </a:pPr>
            <a:r>
              <a:rPr lang="zh-CN" altLang="en-US" dirty="0" smtClean="0"/>
              <a:t>另外，具有文件</a:t>
            </a:r>
            <a:r>
              <a:rPr lang="zh-CN" altLang="en-US" dirty="0"/>
              <a:t>作用域的</a:t>
            </a:r>
            <a:r>
              <a:rPr lang="zh-CN" altLang="en-US" dirty="0" smtClean="0"/>
              <a:t>标识符可以用</a:t>
            </a:r>
            <a:r>
              <a:rPr lang="zh-CN" altLang="en-US" dirty="0">
                <a:solidFill>
                  <a:srgbClr val="FFC000"/>
                </a:solidFill>
              </a:rPr>
              <a:t>无名的名空间</a:t>
            </a:r>
            <a:r>
              <a:rPr lang="zh-CN" altLang="en-US" dirty="0"/>
              <a:t>来</a:t>
            </a:r>
            <a:r>
              <a:rPr lang="zh-CN" altLang="en-US" dirty="0" smtClean="0"/>
              <a:t>定义。</a:t>
            </a:r>
            <a:endParaRPr lang="en-US" altLang="zh-CN" dirty="0" smtClean="0"/>
          </a:p>
          <a:p>
            <a:pPr lvl="1" eaLnBrk="1" hangingPunct="1">
              <a:lnSpc>
                <a:spcPct val="120000"/>
              </a:lnSpc>
              <a:defRPr/>
            </a:pPr>
            <a:r>
              <a:rPr lang="zh-CN" altLang="en-US" dirty="0"/>
              <a:t>例如，对于</a:t>
            </a:r>
            <a:r>
              <a:rPr lang="zh-CN" altLang="en-US" dirty="0" smtClean="0"/>
              <a:t>下面用</a:t>
            </a:r>
            <a:r>
              <a:rPr lang="en-US" altLang="zh-CN" dirty="0" smtClean="0"/>
              <a:t>static</a:t>
            </a:r>
            <a:r>
              <a:rPr lang="zh-CN" altLang="en-US" dirty="0" smtClean="0"/>
              <a:t>说明的具有</a:t>
            </a:r>
            <a:r>
              <a:rPr lang="zh-CN" altLang="en-US" dirty="0"/>
              <a:t>文件作用域的全局变量：</a:t>
            </a:r>
            <a:endParaRPr lang="en-US" altLang="zh-CN" dirty="0"/>
          </a:p>
          <a:p>
            <a:pPr marL="457200" lvl="1" indent="0" eaLnBrk="1" hangingPunct="1">
              <a:lnSpc>
                <a:spcPct val="120000"/>
              </a:lnSpc>
              <a:buFontTx/>
              <a:buNone/>
              <a:defRPr/>
            </a:pPr>
            <a:r>
              <a:rPr lang="en-US" altLang="zh-CN" dirty="0" smtClean="0"/>
              <a:t>	static </a:t>
            </a:r>
            <a:r>
              <a:rPr lang="en-US" altLang="zh-CN" dirty="0" err="1"/>
              <a:t>int</a:t>
            </a:r>
            <a:r>
              <a:rPr lang="en-US" altLang="zh-CN" dirty="0"/>
              <a:t> </a:t>
            </a:r>
            <a:r>
              <a:rPr lang="en-US" altLang="zh-CN" dirty="0" err="1"/>
              <a:t>x,y</a:t>
            </a:r>
            <a:r>
              <a:rPr lang="en-US" altLang="zh-CN" dirty="0"/>
              <a:t>;</a:t>
            </a:r>
          </a:p>
          <a:p>
            <a:pPr lvl="1" eaLnBrk="1" hangingPunct="1">
              <a:lnSpc>
                <a:spcPct val="120000"/>
              </a:lnSpc>
              <a:defRPr/>
            </a:pPr>
            <a:r>
              <a:rPr lang="zh-CN" altLang="en-US" dirty="0" smtClean="0"/>
              <a:t>可用</a:t>
            </a:r>
            <a:r>
              <a:rPr lang="zh-CN" altLang="en-US" dirty="0"/>
              <a:t>下面的无名的名空间来代替：</a:t>
            </a:r>
            <a:endParaRPr lang="en-US" altLang="zh-CN" dirty="0"/>
          </a:p>
          <a:p>
            <a:pPr marL="457200" lvl="1" indent="0">
              <a:lnSpc>
                <a:spcPct val="120000"/>
              </a:lnSpc>
              <a:buFontTx/>
              <a:buNone/>
              <a:defRPr/>
            </a:pPr>
            <a:r>
              <a:rPr lang="en-US" altLang="zh-CN" dirty="0" smtClean="0">
                <a:effectLst>
                  <a:outerShdw blurRad="38100" dist="38100" dir="2700000" algn="tl">
                    <a:srgbClr val="000000">
                      <a:alpha val="43137"/>
                    </a:srgbClr>
                  </a:outerShdw>
                </a:effectLst>
              </a:rPr>
              <a:t>	namespace</a:t>
            </a:r>
            <a:endParaRPr lang="zh-CN" altLang="zh-CN" dirty="0">
              <a:effectLst>
                <a:outerShdw blurRad="38100" dist="38100" dir="2700000" algn="tl">
                  <a:srgbClr val="000000">
                    <a:alpha val="43137"/>
                  </a:srgbClr>
                </a:outerShdw>
              </a:effectLst>
            </a:endParaRPr>
          </a:p>
          <a:p>
            <a:pPr marL="457200" lvl="1" indent="0">
              <a:lnSpc>
                <a:spcPct val="120000"/>
              </a:lnSpc>
              <a:buFontTx/>
              <a:buNone/>
              <a:defRPr/>
            </a:pPr>
            <a:r>
              <a:rPr lang="en-US" altLang="zh-CN" dirty="0" smtClean="0">
                <a:effectLst>
                  <a:outerShdw blurRad="38100" dist="38100" dir="2700000" algn="tl">
                    <a:srgbClr val="000000">
                      <a:alpha val="43137"/>
                    </a:srgbClr>
                  </a:outerShdw>
                </a:effectLst>
              </a:rPr>
              <a:t>	{  </a:t>
            </a:r>
            <a:r>
              <a:rPr lang="en-US" altLang="zh-CN" dirty="0" err="1" smtClean="0">
                <a:effectLst>
                  <a:outerShdw blurRad="38100" dist="38100" dir="2700000" algn="tl">
                    <a:srgbClr val="000000">
                      <a:alpha val="43137"/>
                    </a:srgbClr>
                  </a:outerShdw>
                </a:effectLst>
              </a:rPr>
              <a:t>int</a:t>
            </a:r>
            <a:r>
              <a:rPr lang="en-US" altLang="zh-CN" dirty="0" smtClean="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x,y</a:t>
            </a:r>
            <a:r>
              <a:rPr lang="en-US" altLang="zh-CN" dirty="0">
                <a:effectLst>
                  <a:outerShdw blurRad="38100" dist="38100" dir="2700000" algn="tl">
                    <a:srgbClr val="000000">
                      <a:alpha val="43137"/>
                    </a:srgbClr>
                  </a:outerShdw>
                </a:effectLst>
              </a:rPr>
              <a:t>; </a:t>
            </a:r>
            <a:r>
              <a:rPr lang="en-US" altLang="zh-CN" dirty="0">
                <a:solidFill>
                  <a:srgbClr val="FFC000"/>
                </a:solidFill>
                <a:effectLst>
                  <a:outerShdw blurRad="38100" dist="38100" dir="2700000" algn="tl">
                    <a:srgbClr val="000000">
                      <a:alpha val="43137"/>
                    </a:srgbClr>
                  </a:outerShdw>
                </a:effectLst>
              </a:rPr>
              <a:t>//x</a:t>
            </a:r>
            <a:r>
              <a:rPr lang="zh-CN" altLang="en-US" dirty="0">
                <a:solidFill>
                  <a:srgbClr val="FFC000"/>
                </a:solidFill>
                <a:effectLst>
                  <a:outerShdw blurRad="38100" dist="38100" dir="2700000" algn="tl">
                    <a:srgbClr val="000000">
                      <a:alpha val="43137"/>
                    </a:srgbClr>
                  </a:outerShdw>
                </a:effectLst>
              </a:rPr>
              <a:t>和</a:t>
            </a:r>
            <a:r>
              <a:rPr lang="en-US" altLang="zh-CN" dirty="0">
                <a:solidFill>
                  <a:srgbClr val="FFC000"/>
                </a:solidFill>
                <a:effectLst>
                  <a:outerShdw blurRad="38100" dist="38100" dir="2700000" algn="tl">
                    <a:srgbClr val="000000">
                      <a:alpha val="43137"/>
                    </a:srgbClr>
                  </a:outerShdw>
                </a:effectLst>
              </a:rPr>
              <a:t>y</a:t>
            </a:r>
            <a:r>
              <a:rPr lang="zh-CN" altLang="en-US" dirty="0">
                <a:solidFill>
                  <a:srgbClr val="FFC000"/>
                </a:solidFill>
                <a:effectLst>
                  <a:outerShdw blurRad="38100" dist="38100" dir="2700000" algn="tl">
                    <a:srgbClr val="000000">
                      <a:alpha val="43137"/>
                    </a:srgbClr>
                  </a:outerShdw>
                </a:effectLst>
              </a:rPr>
              <a:t>只能在本源文件中使用！</a:t>
            </a:r>
            <a:endParaRPr lang="en-US" altLang="zh-CN" dirty="0">
              <a:solidFill>
                <a:srgbClr val="FFC000"/>
              </a:solidFill>
              <a:effectLst>
                <a:outerShdw blurRad="38100" dist="38100" dir="2700000" algn="tl">
                  <a:srgbClr val="000000">
                    <a:alpha val="43137"/>
                  </a:srgbClr>
                </a:outerShdw>
              </a:effectLst>
            </a:endParaRPr>
          </a:p>
          <a:p>
            <a:pPr marL="457200" lvl="1" indent="0">
              <a:lnSpc>
                <a:spcPct val="120000"/>
              </a:lnSpc>
              <a:buFontTx/>
              <a:buNone/>
              <a:defRPr/>
            </a:pPr>
            <a:r>
              <a:rPr lang="en-US" altLang="zh-CN" dirty="0" smtClean="0">
                <a:effectLst>
                  <a:outerShdw blurRad="38100" dist="38100" dir="2700000" algn="tl">
                    <a:srgbClr val="000000">
                      <a:alpha val="43137"/>
                    </a:srgbClr>
                  </a:outerShdw>
                </a:effectLst>
              </a:rPr>
              <a:t>	}</a:t>
            </a:r>
            <a:endParaRPr lang="en-US" altLang="zh-CN" dirty="0">
              <a:effectLst>
                <a:outerShdw blurRad="38100" dist="38100" dir="2700000" algn="tl">
                  <a:srgbClr val="000000">
                    <a:alpha val="43137"/>
                  </a:srgbClr>
                </a:outerShdw>
              </a:effectLst>
            </a:endParaRPr>
          </a:p>
          <a:p>
            <a:pPr lvl="1" eaLnBrk="1" hangingPunct="1">
              <a:lnSpc>
                <a:spcPct val="120000"/>
              </a:lnSpc>
              <a:defRPr/>
            </a:pPr>
            <a:r>
              <a:rPr lang="zh-CN" altLang="en-US" dirty="0" smtClean="0"/>
              <a:t>这样，</a:t>
            </a:r>
            <a:r>
              <a:rPr lang="en-US" altLang="zh-CN" dirty="0" smtClean="0"/>
              <a:t>static</a:t>
            </a:r>
            <a:r>
              <a:rPr lang="zh-CN" altLang="en-US" dirty="0" smtClean="0"/>
              <a:t>就可以</a:t>
            </a:r>
            <a:r>
              <a:rPr lang="zh-CN" altLang="en-US" dirty="0"/>
              <a:t>只</a:t>
            </a:r>
            <a:r>
              <a:rPr lang="zh-CN" altLang="en-US" dirty="0" smtClean="0"/>
              <a:t>用于一个目的了：使得</a:t>
            </a:r>
            <a:r>
              <a:rPr lang="zh-CN" altLang="en-US" dirty="0" smtClean="0">
                <a:latin typeface="宋体" charset="-122"/>
              </a:rPr>
              <a:t>局部变量</a:t>
            </a:r>
            <a:r>
              <a:rPr lang="zh-CN" altLang="en-US" dirty="0">
                <a:latin typeface="宋体" charset="-122"/>
              </a:rPr>
              <a:t>采用静态</a:t>
            </a:r>
            <a:r>
              <a:rPr lang="zh-CN" altLang="en-US" dirty="0" smtClean="0">
                <a:latin typeface="宋体" charset="-122"/>
              </a:rPr>
              <a:t>存储分配。</a:t>
            </a:r>
            <a:endParaRPr lang="en-US" altLang="zh-CN" dirty="0" smtClean="0">
              <a:latin typeface="宋体" charset="-122"/>
            </a:endParaRPr>
          </a:p>
        </p:txBody>
      </p:sp>
    </p:spTree>
    <p:extLst>
      <p:ext uri="{BB962C8B-B14F-4D97-AF65-F5344CB8AC3E}">
        <p14:creationId xmlns:p14="http://schemas.microsoft.com/office/powerpoint/2010/main" val="23801291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11188" y="228600"/>
            <a:ext cx="8134350" cy="762000"/>
          </a:xfrm>
        </p:spPr>
        <p:txBody>
          <a:bodyPr/>
          <a:lstStyle/>
          <a:p>
            <a:pPr eaLnBrk="1" hangingPunct="1">
              <a:defRPr/>
            </a:pPr>
            <a:r>
              <a:rPr lang="zh-CN" altLang="en-US" sz="4000" dirty="0" smtClean="0"/>
              <a:t>解决对小函数调用的低效问题</a:t>
            </a:r>
          </a:p>
        </p:txBody>
      </p:sp>
      <p:sp>
        <p:nvSpPr>
          <p:cNvPr id="325635" name="Rectangle 3"/>
          <p:cNvSpPr>
            <a:spLocks noGrp="1" noChangeArrowheads="1"/>
          </p:cNvSpPr>
          <p:nvPr>
            <p:ph type="body" idx="1"/>
          </p:nvPr>
        </p:nvSpPr>
        <p:spPr>
          <a:xfrm>
            <a:off x="613792" y="1500188"/>
            <a:ext cx="7990656" cy="5241180"/>
          </a:xfrm>
        </p:spPr>
        <p:txBody>
          <a:bodyPr>
            <a:normAutofit fontScale="85000" lnSpcReduction="20000"/>
          </a:bodyPr>
          <a:lstStyle/>
          <a:p>
            <a:pPr eaLnBrk="1" hangingPunct="1">
              <a:lnSpc>
                <a:spcPct val="120000"/>
              </a:lnSpc>
              <a:defRPr/>
            </a:pPr>
            <a:r>
              <a:rPr lang="zh-CN" altLang="en-US" dirty="0" smtClean="0"/>
              <a:t>由于函数调用是需要开销的：</a:t>
            </a:r>
            <a:endParaRPr lang="en-US" altLang="zh-CN" dirty="0" smtClean="0"/>
          </a:p>
          <a:p>
            <a:pPr lvl="1" eaLnBrk="1" hangingPunct="1">
              <a:lnSpc>
                <a:spcPct val="120000"/>
              </a:lnSpc>
              <a:defRPr/>
            </a:pPr>
            <a:r>
              <a:rPr lang="zh-CN" altLang="en-US" dirty="0" smtClean="0"/>
              <a:t>保留返回地址</a:t>
            </a:r>
            <a:endParaRPr lang="en-US" altLang="zh-CN" dirty="0" smtClean="0"/>
          </a:p>
          <a:p>
            <a:pPr lvl="1" eaLnBrk="1" hangingPunct="1">
              <a:lnSpc>
                <a:spcPct val="120000"/>
              </a:lnSpc>
              <a:defRPr/>
            </a:pPr>
            <a:r>
              <a:rPr lang="zh-CN" altLang="en-US" dirty="0" smtClean="0"/>
              <a:t>为局部变量和形参分配空间</a:t>
            </a:r>
            <a:endParaRPr lang="en-US" altLang="zh-CN" dirty="0" smtClean="0"/>
          </a:p>
          <a:p>
            <a:pPr lvl="1" eaLnBrk="1" hangingPunct="1">
              <a:lnSpc>
                <a:spcPct val="120000"/>
              </a:lnSpc>
              <a:defRPr/>
            </a:pPr>
            <a:r>
              <a:rPr lang="zh-CN" altLang="en-US" dirty="0" smtClean="0"/>
              <a:t>实现参数传递</a:t>
            </a:r>
            <a:endParaRPr lang="en-US" altLang="zh-CN" dirty="0" smtClean="0"/>
          </a:p>
          <a:p>
            <a:pPr lvl="1" eaLnBrk="1" hangingPunct="1">
              <a:lnSpc>
                <a:spcPct val="120000"/>
              </a:lnSpc>
              <a:defRPr/>
            </a:pPr>
            <a:r>
              <a:rPr lang="en-US" altLang="zh-CN" dirty="0" smtClean="0"/>
              <a:t>......</a:t>
            </a:r>
          </a:p>
          <a:p>
            <a:pPr eaLnBrk="1" hangingPunct="1">
              <a:lnSpc>
                <a:spcPct val="120000"/>
              </a:lnSpc>
              <a:defRPr/>
            </a:pPr>
            <a:r>
              <a:rPr lang="zh-CN" altLang="en-US" dirty="0" smtClean="0"/>
              <a:t>对一些只</a:t>
            </a:r>
            <a:r>
              <a:rPr lang="zh-CN" altLang="en-US" dirty="0"/>
              <a:t>包含一两条</a:t>
            </a:r>
            <a:r>
              <a:rPr lang="zh-CN" altLang="en-US" dirty="0" smtClean="0"/>
              <a:t>语句的</a:t>
            </a:r>
            <a:r>
              <a:rPr lang="zh-CN" altLang="en-US" dirty="0" smtClean="0">
                <a:solidFill>
                  <a:srgbClr val="FFC000"/>
                </a:solidFill>
              </a:rPr>
              <a:t>小函数</a:t>
            </a:r>
            <a:r>
              <a:rPr lang="zh-CN" altLang="en-US" dirty="0" smtClean="0"/>
              <a:t>，函数调用的额外开销往往大于完成函数功能所需要的开销，</a:t>
            </a:r>
            <a:r>
              <a:rPr lang="zh-CN" altLang="en-US" dirty="0" smtClean="0">
                <a:solidFill>
                  <a:srgbClr val="FFC000"/>
                </a:solidFill>
              </a:rPr>
              <a:t>频繁地</a:t>
            </a:r>
            <a:r>
              <a:rPr lang="zh-CN" altLang="en-US" dirty="0" smtClean="0"/>
              <a:t>调用这样的函数将</a:t>
            </a:r>
            <a:r>
              <a:rPr lang="zh-CN" altLang="en-US" dirty="0"/>
              <a:t>会</a:t>
            </a:r>
            <a:r>
              <a:rPr lang="zh-CN" altLang="en-US" dirty="0" smtClean="0"/>
              <a:t>使程序的效率不高。 </a:t>
            </a:r>
          </a:p>
          <a:p>
            <a:pPr eaLnBrk="1" hangingPunct="1">
              <a:lnSpc>
                <a:spcPct val="120000"/>
              </a:lnSpc>
              <a:defRPr/>
            </a:pPr>
            <a:r>
              <a:rPr lang="en-US" altLang="zh-CN" dirty="0" smtClean="0"/>
              <a:t>C++</a:t>
            </a:r>
            <a:r>
              <a:rPr lang="zh-CN" altLang="en-US" dirty="0" smtClean="0"/>
              <a:t>提供了两种解决上述问题的办法：</a:t>
            </a:r>
          </a:p>
          <a:p>
            <a:pPr lvl="1" eaLnBrk="1" hangingPunct="1">
              <a:lnSpc>
                <a:spcPct val="120000"/>
              </a:lnSpc>
              <a:defRPr/>
            </a:pPr>
            <a:r>
              <a:rPr lang="zh-CN" altLang="en-US" dirty="0" smtClean="0"/>
              <a:t>宏定义</a:t>
            </a:r>
          </a:p>
          <a:p>
            <a:pPr lvl="1" eaLnBrk="1" hangingPunct="1">
              <a:lnSpc>
                <a:spcPct val="120000"/>
              </a:lnSpc>
              <a:defRPr/>
            </a:pPr>
            <a:r>
              <a:rPr lang="zh-CN" altLang="en-US" dirty="0" smtClean="0"/>
              <a:t>内联函数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7388" y="228600"/>
            <a:ext cx="7772400" cy="685800"/>
          </a:xfrm>
        </p:spPr>
        <p:txBody>
          <a:bodyPr/>
          <a:lstStyle/>
          <a:p>
            <a:pPr eaLnBrk="1" hangingPunct="1">
              <a:defRPr/>
            </a:pPr>
            <a:r>
              <a:rPr lang="zh-CN" altLang="en-US" smtClean="0"/>
              <a:t>宏定义 </a:t>
            </a:r>
          </a:p>
        </p:txBody>
      </p:sp>
      <p:sp>
        <p:nvSpPr>
          <p:cNvPr id="326659" name="Rectangle 3"/>
          <p:cNvSpPr>
            <a:spLocks noGrp="1" noChangeArrowheads="1"/>
          </p:cNvSpPr>
          <p:nvPr>
            <p:ph type="body" idx="1"/>
          </p:nvPr>
        </p:nvSpPr>
        <p:spPr>
          <a:xfrm>
            <a:off x="250825" y="1258888"/>
            <a:ext cx="8642350" cy="5410200"/>
          </a:xfrm>
        </p:spPr>
        <p:txBody>
          <a:bodyPr>
            <a:normAutofit fontScale="92500" lnSpcReduction="20000"/>
          </a:bodyPr>
          <a:lstStyle/>
          <a:p>
            <a:pPr marL="355600" indent="-355600" algn="just" eaLnBrk="1" hangingPunct="1">
              <a:lnSpc>
                <a:spcPct val="110000"/>
              </a:lnSpc>
              <a:defRPr/>
            </a:pPr>
            <a:r>
              <a:rPr lang="zh-CN" altLang="en-US" dirty="0" smtClean="0">
                <a:solidFill>
                  <a:schemeClr val="folHlink"/>
                </a:solidFill>
              </a:rPr>
              <a:t>宏定义</a:t>
            </a:r>
            <a:r>
              <a:rPr lang="zh-CN" altLang="en-US" dirty="0" smtClean="0"/>
              <a:t>是一</a:t>
            </a:r>
            <a:r>
              <a:rPr lang="zh-CN" altLang="en-US" dirty="0"/>
              <a:t>种</a:t>
            </a:r>
            <a:r>
              <a:rPr lang="zh-CN" altLang="en-US" dirty="0">
                <a:solidFill>
                  <a:srgbClr val="FFC000"/>
                </a:solidFill>
              </a:rPr>
              <a:t>编译预处理</a:t>
            </a:r>
            <a:r>
              <a:rPr lang="zh-CN" altLang="en-US" dirty="0" smtClean="0">
                <a:solidFill>
                  <a:srgbClr val="FFC000"/>
                </a:solidFill>
              </a:rPr>
              <a:t>命令</a:t>
            </a:r>
            <a:r>
              <a:rPr lang="zh-CN" altLang="en-US" dirty="0" smtClean="0"/>
              <a:t>，它可以实现类似函数的功能。例如，下面定义了一个带两个参数的宏：</a:t>
            </a:r>
          </a:p>
          <a:p>
            <a:pPr marL="893763" lvl="1" indent="-358775" algn="just" eaLnBrk="1" hangingPunct="1">
              <a:lnSpc>
                <a:spcPct val="110000"/>
              </a:lnSpc>
              <a:defRPr/>
            </a:pPr>
            <a:r>
              <a:rPr lang="en-US" altLang="zh-CN" dirty="0"/>
              <a:t>#define</a:t>
            </a:r>
            <a:r>
              <a:rPr lang="zh-CN" altLang="en-US" dirty="0"/>
              <a:t>  </a:t>
            </a:r>
            <a:r>
              <a:rPr lang="en-US" altLang="zh-CN" dirty="0">
                <a:solidFill>
                  <a:srgbClr val="FFC000"/>
                </a:solidFill>
              </a:rPr>
              <a:t>max</a:t>
            </a:r>
            <a:r>
              <a:rPr lang="en-US" altLang="zh-CN" dirty="0"/>
              <a:t>(</a:t>
            </a:r>
            <a:r>
              <a:rPr lang="en-US" altLang="zh-CN" dirty="0" err="1"/>
              <a:t>a,b</a:t>
            </a:r>
            <a:r>
              <a:rPr lang="en-US" altLang="zh-CN" dirty="0"/>
              <a:t>)</a:t>
            </a:r>
            <a:r>
              <a:rPr lang="zh-CN" altLang="en-US" dirty="0"/>
              <a:t>  </a:t>
            </a:r>
            <a:r>
              <a:rPr lang="en-US" altLang="zh-CN" dirty="0"/>
              <a:t>(((a)&gt;(b))?(a):(b))</a:t>
            </a:r>
          </a:p>
          <a:p>
            <a:pPr marL="355600" indent="-355600" algn="just" eaLnBrk="1" hangingPunct="1">
              <a:lnSpc>
                <a:spcPct val="110000"/>
              </a:lnSpc>
              <a:defRPr/>
            </a:pPr>
            <a:r>
              <a:rPr lang="zh-CN" altLang="en-US" dirty="0"/>
              <a:t>在编译之前，</a:t>
            </a:r>
            <a:r>
              <a:rPr lang="zh-CN" altLang="en-US" dirty="0">
                <a:solidFill>
                  <a:srgbClr val="FFC000"/>
                </a:solidFill>
              </a:rPr>
              <a:t>编译预处理程序</a:t>
            </a:r>
            <a:r>
              <a:rPr lang="zh-CN" altLang="en-US" dirty="0"/>
              <a:t>将对宏的使用进行</a:t>
            </a:r>
            <a:r>
              <a:rPr lang="zh-CN" altLang="en-US" dirty="0">
                <a:solidFill>
                  <a:schemeClr val="folHlink"/>
                </a:solidFill>
              </a:rPr>
              <a:t>文字替换</a:t>
            </a:r>
            <a:r>
              <a:rPr lang="zh-CN" altLang="en-US" dirty="0"/>
              <a:t>！然后交给编译程序编译。</a:t>
            </a:r>
          </a:p>
          <a:p>
            <a:pPr marL="893763" lvl="1" indent="-358775" algn="just" eaLnBrk="1" hangingPunct="1">
              <a:lnSpc>
                <a:spcPct val="110000"/>
              </a:lnSpc>
              <a:buFontTx/>
              <a:buNone/>
              <a:defRPr/>
            </a:pPr>
            <a:r>
              <a:rPr lang="zh-CN" altLang="en-US" dirty="0"/>
              <a:t>例如：编译前将把</a:t>
            </a:r>
          </a:p>
          <a:p>
            <a:pPr marL="893763" lvl="1" indent="-358775" algn="just" eaLnBrk="1" hangingPunct="1">
              <a:lnSpc>
                <a:spcPct val="110000"/>
              </a:lnSpc>
              <a:defRPr/>
            </a:pPr>
            <a:r>
              <a:rPr lang="en-US" altLang="zh-CN" dirty="0" err="1"/>
              <a:t>cout</a:t>
            </a:r>
            <a:r>
              <a:rPr lang="en-US" altLang="zh-CN" dirty="0"/>
              <a:t> &lt;&lt; max(</a:t>
            </a:r>
            <a:r>
              <a:rPr lang="en-US" altLang="zh-CN" dirty="0" err="1"/>
              <a:t>x,y</a:t>
            </a:r>
            <a:r>
              <a:rPr lang="en-US" altLang="zh-CN" dirty="0"/>
              <a:t>);</a:t>
            </a:r>
          </a:p>
          <a:p>
            <a:pPr marL="893763" lvl="1" indent="-358775" algn="just" eaLnBrk="1" hangingPunct="1">
              <a:lnSpc>
                <a:spcPct val="110000"/>
              </a:lnSpc>
              <a:buFontTx/>
              <a:buNone/>
              <a:defRPr/>
            </a:pPr>
            <a:r>
              <a:rPr lang="zh-CN" altLang="en-US" dirty="0"/>
              <a:t>替换成：</a:t>
            </a:r>
          </a:p>
          <a:p>
            <a:pPr marL="893763" lvl="1" indent="-358775" algn="just" eaLnBrk="1" hangingPunct="1">
              <a:lnSpc>
                <a:spcPct val="110000"/>
              </a:lnSpc>
              <a:defRPr/>
            </a:pPr>
            <a:r>
              <a:rPr lang="en-US" altLang="zh-CN" dirty="0" err="1"/>
              <a:t>cout</a:t>
            </a:r>
            <a:r>
              <a:rPr lang="en-US" altLang="zh-CN" dirty="0"/>
              <a:t> &lt;&lt; (((x)&gt;(y))?(x):(y));</a:t>
            </a:r>
          </a:p>
          <a:p>
            <a:pPr marL="355600" indent="-355600" algn="just" eaLnBrk="1" hangingPunct="1">
              <a:lnSpc>
                <a:spcPct val="110000"/>
              </a:lnSpc>
              <a:defRPr/>
            </a:pPr>
            <a:r>
              <a:rPr lang="zh-CN" altLang="en-US" dirty="0"/>
              <a:t>宏定义的格式为：</a:t>
            </a:r>
          </a:p>
          <a:p>
            <a:pPr marL="893763" lvl="1" indent="-358775" algn="just" eaLnBrk="1" hangingPunct="1">
              <a:lnSpc>
                <a:spcPct val="110000"/>
              </a:lnSpc>
              <a:defRPr/>
            </a:pPr>
            <a:r>
              <a:rPr lang="en-US" altLang="zh-CN" dirty="0" smtClean="0">
                <a:solidFill>
                  <a:srgbClr val="FFC000"/>
                </a:solidFill>
                <a:cs typeface="Times New Roman" pitchFamily="18" charset="0"/>
              </a:rPr>
              <a:t>#define</a:t>
            </a:r>
            <a:r>
              <a:rPr lang="zh-CN" altLang="en-US" dirty="0" smtClean="0"/>
              <a:t>凵</a:t>
            </a:r>
            <a:r>
              <a:rPr lang="en-US" altLang="zh-CN" dirty="0" smtClean="0">
                <a:cs typeface="Times New Roman" pitchFamily="18" charset="0"/>
              </a:rPr>
              <a:t>&lt;</a:t>
            </a:r>
            <a:r>
              <a:rPr lang="zh-CN" altLang="en-US" dirty="0" smtClean="0"/>
              <a:t>宏名</a:t>
            </a:r>
            <a:r>
              <a:rPr lang="en-US" altLang="zh-CN" dirty="0" smtClean="0">
                <a:cs typeface="Times New Roman" pitchFamily="18" charset="0"/>
              </a:rPr>
              <a:t>&gt;</a:t>
            </a:r>
            <a:r>
              <a:rPr lang="en-US" altLang="zh-CN" dirty="0" smtClean="0">
                <a:solidFill>
                  <a:srgbClr val="FFC000"/>
                </a:solidFill>
                <a:cs typeface="Times New Roman" pitchFamily="18" charset="0"/>
              </a:rPr>
              <a:t>(</a:t>
            </a:r>
            <a:r>
              <a:rPr lang="en-US" altLang="zh-CN" dirty="0" smtClean="0">
                <a:cs typeface="Times New Roman" pitchFamily="18" charset="0"/>
              </a:rPr>
              <a:t>&lt;</a:t>
            </a:r>
            <a:r>
              <a:rPr lang="zh-CN" altLang="en-US" dirty="0" smtClean="0"/>
              <a:t>参数表</a:t>
            </a:r>
            <a:r>
              <a:rPr lang="en-US" altLang="zh-CN" dirty="0" smtClean="0">
                <a:cs typeface="Times New Roman" pitchFamily="18" charset="0"/>
              </a:rPr>
              <a:t>&gt;</a:t>
            </a:r>
            <a:r>
              <a:rPr lang="en-US" altLang="zh-CN" dirty="0" smtClean="0">
                <a:solidFill>
                  <a:srgbClr val="FFC000"/>
                </a:solidFill>
                <a:cs typeface="Times New Roman" pitchFamily="18" charset="0"/>
              </a:rPr>
              <a:t>)</a:t>
            </a:r>
            <a:r>
              <a:rPr lang="zh-CN" altLang="en-US" dirty="0" smtClean="0"/>
              <a:t>凵</a:t>
            </a:r>
            <a:r>
              <a:rPr lang="en-US" altLang="zh-CN" dirty="0" smtClean="0">
                <a:cs typeface="Times New Roman" pitchFamily="18" charset="0"/>
              </a:rPr>
              <a:t>&lt;</a:t>
            </a:r>
            <a:r>
              <a:rPr lang="zh-CN" altLang="en-US" dirty="0" smtClean="0"/>
              <a:t>文字串</a:t>
            </a:r>
            <a:r>
              <a:rPr lang="en-US" altLang="zh-CN" dirty="0" smtClean="0">
                <a:cs typeface="Times New Roman" pitchFamily="18" charset="0"/>
              </a:rPr>
              <a:t>&gt;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宏定义的不足之处</a:t>
            </a:r>
          </a:p>
        </p:txBody>
      </p:sp>
      <p:sp>
        <p:nvSpPr>
          <p:cNvPr id="327683" name="Rectangle 3"/>
          <p:cNvSpPr>
            <a:spLocks noGrp="1" noChangeArrowheads="1"/>
          </p:cNvSpPr>
          <p:nvPr>
            <p:ph type="body" idx="1"/>
          </p:nvPr>
        </p:nvSpPr>
        <p:spPr>
          <a:xfrm>
            <a:off x="457200" y="1412776"/>
            <a:ext cx="8229600" cy="5112568"/>
          </a:xfrm>
        </p:spPr>
        <p:txBody>
          <a:bodyPr/>
          <a:lstStyle/>
          <a:p>
            <a:pPr algn="just" eaLnBrk="1" hangingPunct="1">
              <a:defRPr/>
            </a:pPr>
            <a:r>
              <a:rPr lang="zh-CN" altLang="en-US" sz="2800" dirty="0" smtClean="0"/>
              <a:t>需要加上很多的括号，否则会出问题。例如：</a:t>
            </a:r>
          </a:p>
          <a:p>
            <a:pPr lvl="1" algn="just" eaLnBrk="1" hangingPunct="1">
              <a:defRPr/>
            </a:pPr>
            <a:r>
              <a:rPr lang="en-US" altLang="zh-CN" sz="2400" dirty="0" smtClean="0"/>
              <a:t>#define max(</a:t>
            </a:r>
            <a:r>
              <a:rPr lang="en-US" altLang="zh-CN" sz="2400" dirty="0" err="1" smtClean="0"/>
              <a:t>a,b</a:t>
            </a:r>
            <a:r>
              <a:rPr lang="en-US" altLang="zh-CN" sz="2400" dirty="0" smtClean="0"/>
              <a:t>) a&gt;</a:t>
            </a:r>
            <a:r>
              <a:rPr lang="en-US" altLang="zh-CN" sz="2400" dirty="0" err="1" smtClean="0"/>
              <a:t>b?a:b</a:t>
            </a:r>
            <a:r>
              <a:rPr lang="en-US" altLang="zh-CN" sz="2400" dirty="0" smtClean="0"/>
              <a:t> </a:t>
            </a:r>
          </a:p>
          <a:p>
            <a:pPr lvl="1" algn="just" eaLnBrk="1" hangingPunct="1">
              <a:defRPr/>
            </a:pPr>
            <a:r>
              <a:rPr lang="en-US" altLang="zh-CN" sz="2400" dirty="0" smtClean="0"/>
              <a:t>10+max(</a:t>
            </a:r>
            <a:r>
              <a:rPr lang="en-US" altLang="zh-CN" sz="2400" dirty="0" err="1" smtClean="0"/>
              <a:t>x,y</a:t>
            </a:r>
            <a:r>
              <a:rPr lang="en-US" altLang="zh-CN" sz="2400" dirty="0" smtClean="0"/>
              <a:t>)+z </a:t>
            </a:r>
            <a:r>
              <a:rPr lang="zh-CN" altLang="en-US" sz="2400" dirty="0" smtClean="0"/>
              <a:t>将被替换成：</a:t>
            </a:r>
          </a:p>
          <a:p>
            <a:pPr marL="457200" lvl="1" indent="0" algn="just" eaLnBrk="1" hangingPunct="1">
              <a:buNone/>
              <a:defRPr/>
            </a:pPr>
            <a:r>
              <a:rPr lang="en-US" altLang="zh-CN" sz="2400" dirty="0" smtClean="0"/>
              <a:t>   10+x&gt;</a:t>
            </a:r>
            <a:r>
              <a:rPr lang="en-US" altLang="zh-CN" sz="2400" dirty="0" err="1" smtClean="0"/>
              <a:t>y?x:y+z</a:t>
            </a:r>
            <a:r>
              <a:rPr lang="en-US" altLang="zh-CN" sz="2400" dirty="0" smtClean="0"/>
              <a:t> //</a:t>
            </a:r>
            <a:r>
              <a:rPr lang="zh-CN" altLang="en-US" sz="2400" dirty="0" smtClean="0">
                <a:solidFill>
                  <a:srgbClr val="FFC000"/>
                </a:solidFill>
              </a:rPr>
              <a:t>？</a:t>
            </a:r>
            <a:endParaRPr lang="en-US" altLang="zh-CN" sz="2400" dirty="0" smtClean="0">
              <a:solidFill>
                <a:srgbClr val="FFC000"/>
              </a:solidFill>
            </a:endParaRPr>
          </a:p>
          <a:p>
            <a:pPr algn="just" eaLnBrk="1" hangingPunct="1">
              <a:defRPr/>
            </a:pPr>
            <a:r>
              <a:rPr lang="zh-CN" altLang="en-US" sz="2800" dirty="0" smtClean="0"/>
              <a:t>有时会出现重复计算。例如：</a:t>
            </a:r>
            <a:endParaRPr lang="zh-CN" altLang="en-US" sz="2800" dirty="0" smtClean="0">
              <a:cs typeface="Times New Roman" pitchFamily="18" charset="0"/>
            </a:endParaRPr>
          </a:p>
          <a:p>
            <a:pPr lvl="1" algn="just" eaLnBrk="1" hangingPunct="1">
              <a:defRPr/>
            </a:pPr>
            <a:r>
              <a:rPr lang="en-US" altLang="zh-CN" sz="2400" dirty="0" smtClean="0"/>
              <a:t>#define</a:t>
            </a:r>
            <a:r>
              <a:rPr lang="zh-CN" altLang="en-US" sz="2400" dirty="0" smtClean="0"/>
              <a:t> </a:t>
            </a:r>
            <a:r>
              <a:rPr lang="en-US" altLang="zh-CN" sz="2400" dirty="0" smtClean="0"/>
              <a:t>max(</a:t>
            </a:r>
            <a:r>
              <a:rPr lang="en-US" altLang="zh-CN" sz="2400" dirty="0" err="1" smtClean="0"/>
              <a:t>a,b</a:t>
            </a:r>
            <a:r>
              <a:rPr lang="en-US" altLang="zh-CN" sz="2400" dirty="0" smtClean="0"/>
              <a:t>)</a:t>
            </a:r>
            <a:r>
              <a:rPr lang="zh-CN" altLang="en-US" sz="2400" dirty="0" smtClean="0"/>
              <a:t> </a:t>
            </a:r>
            <a:r>
              <a:rPr lang="en-US" altLang="zh-CN" sz="2400" dirty="0" smtClean="0"/>
              <a:t>(((a)&gt;(b))?(a):(b))</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max(x+1,y*2) </a:t>
            </a:r>
            <a:r>
              <a:rPr lang="zh-CN" altLang="en-US" sz="2400" dirty="0" smtClean="0">
                <a:cs typeface="Times New Roman" pitchFamily="18" charset="0"/>
              </a:rPr>
              <a:t>将被替换成：</a:t>
            </a:r>
          </a:p>
          <a:p>
            <a:pPr lvl="2" algn="just" eaLnBrk="1" hangingPunct="1">
              <a:defRPr/>
            </a:pPr>
            <a:r>
              <a:rPr lang="en-US" altLang="zh-CN" sz="2000" dirty="0" smtClean="0"/>
              <a:t>(((x+1)&gt;(y*2))?(x+1):(y*2)) //</a:t>
            </a:r>
            <a:r>
              <a:rPr lang="en-US" altLang="zh-CN" sz="2000" dirty="0"/>
              <a:t> </a:t>
            </a:r>
            <a:r>
              <a:rPr lang="en-US" altLang="zh-CN" sz="2000" dirty="0" smtClean="0"/>
              <a:t>x+1</a:t>
            </a:r>
            <a:r>
              <a:rPr lang="zh-CN" altLang="en-US" sz="2000" dirty="0" smtClean="0"/>
              <a:t>或</a:t>
            </a:r>
            <a:r>
              <a:rPr lang="en-US" altLang="zh-CN" sz="2000" dirty="0" smtClean="0"/>
              <a:t>y*2</a:t>
            </a:r>
            <a:r>
              <a:rPr lang="zh-CN" altLang="en-US" sz="2000" dirty="0" smtClean="0"/>
              <a:t>要计算</a:t>
            </a:r>
            <a:r>
              <a:rPr lang="en-US" altLang="zh-CN" sz="2000" dirty="0" smtClean="0"/>
              <a:t>2</a:t>
            </a:r>
            <a:r>
              <a:rPr lang="zh-CN" altLang="en-US" sz="2000" dirty="0" smtClean="0"/>
              <a:t>次</a:t>
            </a:r>
            <a:endParaRPr lang="en-US" altLang="zh-CN" sz="2000" dirty="0" smtClean="0">
              <a:cs typeface="Times New Roman" pitchFamily="18" charset="0"/>
            </a:endParaRPr>
          </a:p>
          <a:p>
            <a:pPr algn="just" eaLnBrk="1" hangingPunct="1">
              <a:defRPr/>
            </a:pPr>
            <a:r>
              <a:rPr lang="zh-CN" altLang="en-US" sz="2800" dirty="0"/>
              <a:t>替换时</a:t>
            </a:r>
            <a:r>
              <a:rPr lang="zh-CN" altLang="en-US" sz="2800" dirty="0" smtClean="0"/>
              <a:t>不进行参数类型检查和转换。</a:t>
            </a:r>
            <a:r>
              <a:rPr lang="zh-CN" altLang="en-US" sz="2800" dirty="0" smtClean="0">
                <a:cs typeface="Times New Roman" pitchFamily="18" charset="0"/>
              </a:rPr>
              <a:t> </a:t>
            </a:r>
          </a:p>
          <a:p>
            <a:pPr algn="just" eaLnBrk="1" hangingPunct="1">
              <a:defRPr/>
            </a:pPr>
            <a:r>
              <a:rPr lang="zh-CN" altLang="en-US" sz="2800" dirty="0" smtClean="0"/>
              <a:t>不利于一些工具（如调试）对程序的处理。例如，在上面程序的编译结果中，</a:t>
            </a:r>
            <a:r>
              <a:rPr lang="en-US" altLang="zh-CN" sz="2800" dirty="0" smtClean="0"/>
              <a:t>max</a:t>
            </a:r>
            <a:r>
              <a:rPr lang="zh-CN" altLang="en-US" sz="2800" dirty="0" smtClean="0"/>
              <a:t>已不存在！</a:t>
            </a:r>
          </a:p>
        </p:txBody>
      </p:sp>
      <p:sp>
        <p:nvSpPr>
          <p:cNvPr id="2" name="文本框 1"/>
          <p:cNvSpPr txBox="1"/>
          <p:nvPr/>
        </p:nvSpPr>
        <p:spPr>
          <a:xfrm>
            <a:off x="4067944" y="2780928"/>
            <a:ext cx="3089307" cy="461665"/>
          </a:xfrm>
          <a:prstGeom prst="rect">
            <a:avLst/>
          </a:prstGeom>
          <a:solidFill>
            <a:schemeClr val="bg2">
              <a:lumMod val="75000"/>
            </a:schemeClr>
          </a:solidFill>
        </p:spPr>
        <p:txBody>
          <a:bodyPr wrap="none" rtlCol="0">
            <a:spAutoFit/>
          </a:bodyPr>
          <a:lstStyle/>
          <a:p>
            <a:r>
              <a:rPr lang="en-US" altLang="zh-CN" b="0" dirty="0" smtClean="0">
                <a:solidFill>
                  <a:schemeClr val="tx1"/>
                </a:solidFill>
              </a:rPr>
              <a:t>(10+x)&gt;</a:t>
            </a:r>
            <a:r>
              <a:rPr lang="en-US" altLang="zh-CN" b="0" dirty="0" err="1" smtClean="0">
                <a:solidFill>
                  <a:schemeClr val="tx1"/>
                </a:solidFill>
              </a:rPr>
              <a:t>y?x</a:t>
            </a:r>
            <a:r>
              <a:rPr lang="en-US" altLang="zh-CN" b="0" dirty="0" smtClean="0">
                <a:solidFill>
                  <a:schemeClr val="tx1"/>
                </a:solidFill>
              </a:rPr>
              <a:t>:(</a:t>
            </a:r>
            <a:r>
              <a:rPr lang="en-US" altLang="zh-CN" b="0" dirty="0" err="1" smtClean="0">
                <a:solidFill>
                  <a:schemeClr val="tx1"/>
                </a:solidFill>
              </a:rPr>
              <a:t>y+z</a:t>
            </a:r>
            <a:r>
              <a:rPr lang="en-US" altLang="zh-CN" b="0" dirty="0" smtClean="0">
                <a:solidFill>
                  <a:schemeClr val="tx1"/>
                </a:solidFill>
              </a:rPr>
              <a:t>)</a:t>
            </a:r>
            <a:endParaRPr lang="zh-CN" altLang="en-US"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683">
                                            <p:txEl>
                                              <p:pRg st="4" end="4"/>
                                            </p:txEl>
                                          </p:spTgt>
                                        </p:tgtEl>
                                        <p:attrNameLst>
                                          <p:attrName>style.visibility</p:attrName>
                                        </p:attrNameLst>
                                      </p:cBhvr>
                                      <p:to>
                                        <p:strVal val="visible"/>
                                      </p:to>
                                    </p:set>
                                    <p:anim calcmode="lin" valueType="num">
                                      <p:cBhvr additive="base">
                                        <p:cTn id="13" dur="500" fill="hold"/>
                                        <p:tgtEl>
                                          <p:spTgt spid="32768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68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27683">
                                            <p:txEl>
                                              <p:pRg st="5" end="5"/>
                                            </p:txEl>
                                          </p:spTgt>
                                        </p:tgtEl>
                                        <p:attrNameLst>
                                          <p:attrName>style.visibility</p:attrName>
                                        </p:attrNameLst>
                                      </p:cBhvr>
                                      <p:to>
                                        <p:strVal val="visible"/>
                                      </p:to>
                                    </p:set>
                                    <p:anim calcmode="lin" valueType="num">
                                      <p:cBhvr additive="base">
                                        <p:cTn id="17" dur="500" fill="hold"/>
                                        <p:tgtEl>
                                          <p:spTgt spid="32768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68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7683">
                                            <p:txEl>
                                              <p:pRg st="6" end="6"/>
                                            </p:txEl>
                                          </p:spTgt>
                                        </p:tgtEl>
                                        <p:attrNameLst>
                                          <p:attrName>style.visibility</p:attrName>
                                        </p:attrNameLst>
                                      </p:cBhvr>
                                      <p:to>
                                        <p:strVal val="visible"/>
                                      </p:to>
                                    </p:set>
                                    <p:anim calcmode="lin" valueType="num">
                                      <p:cBhvr additive="base">
                                        <p:cTn id="21" dur="500" fill="hold"/>
                                        <p:tgtEl>
                                          <p:spTgt spid="32768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768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7683">
                                            <p:txEl>
                                              <p:pRg st="7" end="7"/>
                                            </p:txEl>
                                          </p:spTgt>
                                        </p:tgtEl>
                                        <p:attrNameLst>
                                          <p:attrName>style.visibility</p:attrName>
                                        </p:attrNameLst>
                                      </p:cBhvr>
                                      <p:to>
                                        <p:strVal val="visible"/>
                                      </p:to>
                                    </p:set>
                                    <p:anim calcmode="lin" valueType="num">
                                      <p:cBhvr additive="base">
                                        <p:cTn id="25" dur="500" fill="hold"/>
                                        <p:tgtEl>
                                          <p:spTgt spid="32768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683">
                                            <p:txEl>
                                              <p:pRg st="8" end="8"/>
                                            </p:txEl>
                                          </p:spTgt>
                                        </p:tgtEl>
                                        <p:attrNameLst>
                                          <p:attrName>style.visibility</p:attrName>
                                        </p:attrNameLst>
                                      </p:cBhvr>
                                      <p:to>
                                        <p:strVal val="visible"/>
                                      </p:to>
                                    </p:set>
                                    <p:anim calcmode="lin" valueType="num">
                                      <p:cBhvr additive="base">
                                        <p:cTn id="31" dur="500" fill="hold"/>
                                        <p:tgtEl>
                                          <p:spTgt spid="32768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68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683">
                                            <p:txEl>
                                              <p:pRg st="9" end="9"/>
                                            </p:txEl>
                                          </p:spTgt>
                                        </p:tgtEl>
                                        <p:attrNameLst>
                                          <p:attrName>style.visibility</p:attrName>
                                        </p:attrNameLst>
                                      </p:cBhvr>
                                      <p:to>
                                        <p:strVal val="visible"/>
                                      </p:to>
                                    </p:set>
                                    <p:anim calcmode="lin" valueType="num">
                                      <p:cBhvr additive="base">
                                        <p:cTn id="35" dur="500" fill="hold"/>
                                        <p:tgtEl>
                                          <p:spTgt spid="32768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6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152400"/>
            <a:ext cx="7772400" cy="838200"/>
          </a:xfrm>
        </p:spPr>
        <p:txBody>
          <a:bodyPr/>
          <a:lstStyle/>
          <a:p>
            <a:pPr eaLnBrk="1" hangingPunct="1">
              <a:defRPr/>
            </a:pPr>
            <a:r>
              <a:rPr lang="zh-CN" altLang="en-US" dirty="0" smtClean="0"/>
              <a:t>局部变量的存储类修饰符</a:t>
            </a:r>
            <a:r>
              <a:rPr lang="zh-CN" altLang="en-US" b="1" dirty="0" smtClean="0"/>
              <a:t> </a:t>
            </a:r>
          </a:p>
        </p:txBody>
      </p:sp>
      <p:sp>
        <p:nvSpPr>
          <p:cNvPr id="356355" name="Rectangle 3"/>
          <p:cNvSpPr>
            <a:spLocks noGrp="1" noChangeArrowheads="1"/>
          </p:cNvSpPr>
          <p:nvPr>
            <p:ph type="body" idx="1"/>
          </p:nvPr>
        </p:nvSpPr>
        <p:spPr>
          <a:xfrm>
            <a:off x="179388" y="1291208"/>
            <a:ext cx="8785100" cy="5306144"/>
          </a:xfrm>
        </p:spPr>
        <p:txBody>
          <a:bodyPr>
            <a:normAutofit/>
          </a:bodyPr>
          <a:lstStyle/>
          <a:p>
            <a:pPr eaLnBrk="1" hangingPunct="1">
              <a:defRPr/>
            </a:pPr>
            <a:r>
              <a:rPr lang="zh-CN" altLang="en-US" dirty="0" smtClean="0"/>
              <a:t>在定义局部变量时，可以为它们加上存储类修饰符来</a:t>
            </a:r>
            <a:r>
              <a:rPr lang="zh-CN" altLang="en-US" dirty="0" smtClean="0">
                <a:solidFill>
                  <a:srgbClr val="FFC000"/>
                </a:solidFill>
              </a:rPr>
              <a:t>显式地</a:t>
            </a:r>
            <a:r>
              <a:rPr lang="zh-CN" altLang="en-US" dirty="0" smtClean="0"/>
              <a:t>指出（或调整）它们的生存期： </a:t>
            </a:r>
          </a:p>
          <a:p>
            <a:pPr lvl="1" eaLnBrk="1" hangingPunct="1">
              <a:defRPr/>
            </a:pPr>
            <a:r>
              <a:rPr lang="en-US" altLang="zh-CN" dirty="0" smtClean="0">
                <a:solidFill>
                  <a:srgbClr val="FFC000"/>
                </a:solidFill>
              </a:rPr>
              <a:t>auto</a:t>
            </a:r>
            <a:r>
              <a:rPr lang="zh-CN" altLang="en-US" dirty="0" smtClean="0"/>
              <a:t>：该局部变量具有自动生存期。局部变量的默认存储类为</a:t>
            </a:r>
            <a:r>
              <a:rPr lang="en-US" altLang="zh-CN" dirty="0" smtClean="0"/>
              <a:t>auto</a:t>
            </a:r>
            <a:r>
              <a:rPr lang="zh-CN" altLang="en-US" dirty="0" smtClean="0"/>
              <a:t>。 </a:t>
            </a:r>
          </a:p>
          <a:p>
            <a:pPr lvl="1" eaLnBrk="1" hangingPunct="1">
              <a:defRPr/>
            </a:pPr>
            <a:r>
              <a:rPr lang="en-US" altLang="zh-CN" dirty="0" smtClean="0">
                <a:solidFill>
                  <a:srgbClr val="FFC000"/>
                </a:solidFill>
              </a:rPr>
              <a:t>register</a:t>
            </a:r>
            <a:r>
              <a:rPr lang="zh-CN" altLang="en-US" dirty="0" smtClean="0"/>
              <a:t>：该局部变量也具有自动生存期，但由编译程序根据</a:t>
            </a:r>
            <a:r>
              <a:rPr lang="en-US" altLang="zh-CN" dirty="0" smtClean="0"/>
              <a:t>CPU</a:t>
            </a:r>
            <a:r>
              <a:rPr lang="zh-CN" altLang="en-US" dirty="0" smtClean="0"/>
              <a:t>寄存器的使用情况来决定其空间是否在寄存器中分配。</a:t>
            </a:r>
          </a:p>
          <a:p>
            <a:pPr lvl="1" eaLnBrk="1" hangingPunct="1">
              <a:defRPr/>
            </a:pPr>
            <a:r>
              <a:rPr lang="en-US" altLang="zh-CN" dirty="0" smtClean="0">
                <a:solidFill>
                  <a:srgbClr val="FFC000"/>
                </a:solidFill>
              </a:rPr>
              <a:t>static</a:t>
            </a:r>
            <a:r>
              <a:rPr lang="zh-CN" altLang="en-US" dirty="0" smtClean="0"/>
              <a:t>：该局部变量具有静态生存期。如果它有初始化操作，则只在函数第一次调用时进行初始化，以后调用中不再进行初始化，它的值为上一次函数调用结束时的值。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152400"/>
            <a:ext cx="7772400" cy="685800"/>
          </a:xfrm>
        </p:spPr>
        <p:txBody>
          <a:bodyPr/>
          <a:lstStyle/>
          <a:p>
            <a:pPr eaLnBrk="1" hangingPunct="1">
              <a:defRPr/>
            </a:pPr>
            <a:r>
              <a:rPr lang="zh-CN" altLang="en-US" smtClean="0"/>
              <a:t>内联函数 </a:t>
            </a:r>
          </a:p>
        </p:txBody>
      </p:sp>
      <p:sp>
        <p:nvSpPr>
          <p:cNvPr id="328707" name="Rectangle 3"/>
          <p:cNvSpPr>
            <a:spLocks noGrp="1" noChangeArrowheads="1"/>
          </p:cNvSpPr>
          <p:nvPr>
            <p:ph type="body" idx="1"/>
          </p:nvPr>
        </p:nvSpPr>
        <p:spPr>
          <a:xfrm>
            <a:off x="323850" y="1066800"/>
            <a:ext cx="8496300" cy="5530552"/>
          </a:xfrm>
        </p:spPr>
        <p:txBody>
          <a:bodyPr>
            <a:normAutofit fontScale="92500" lnSpcReduction="10000"/>
          </a:bodyPr>
          <a:lstStyle/>
          <a:p>
            <a:pPr eaLnBrk="1" hangingPunct="1">
              <a:lnSpc>
                <a:spcPct val="110000"/>
              </a:lnSpc>
              <a:defRPr/>
            </a:pPr>
            <a:r>
              <a:rPr lang="zh-CN" altLang="en-US" sz="2800" dirty="0" smtClean="0"/>
              <a:t>内联函数是指在定义函数时，在函数返回类型之前加上一个关键词</a:t>
            </a:r>
            <a:r>
              <a:rPr lang="en-US" altLang="zh-CN" sz="2800" dirty="0" smtClean="0">
                <a:solidFill>
                  <a:schemeClr val="folHlink"/>
                </a:solidFill>
              </a:rPr>
              <a:t>inline</a:t>
            </a:r>
            <a:r>
              <a:rPr lang="zh-CN" altLang="en-US" sz="2800" dirty="0" smtClean="0"/>
              <a:t>。例如：</a:t>
            </a:r>
          </a:p>
          <a:p>
            <a:pPr lvl="1" eaLnBrk="1" hangingPunct="1">
              <a:lnSpc>
                <a:spcPct val="110000"/>
              </a:lnSpc>
              <a:buFontTx/>
              <a:buNone/>
              <a:defRPr/>
            </a:pPr>
            <a:r>
              <a:rPr lang="en-US" altLang="zh-CN" dirty="0" smtClean="0">
                <a:solidFill>
                  <a:schemeClr val="folHlink"/>
                </a:solidFill>
              </a:rPr>
              <a:t>inline</a:t>
            </a:r>
            <a:r>
              <a:rPr lang="en-US" altLang="zh-CN" dirty="0" smtClean="0"/>
              <a:t> </a:t>
            </a:r>
            <a:r>
              <a:rPr lang="en-US" altLang="zh-CN" dirty="0" err="1" smtClean="0"/>
              <a:t>int</a:t>
            </a:r>
            <a:r>
              <a:rPr lang="en-US" altLang="zh-CN" dirty="0" smtClean="0"/>
              <a:t> max(</a:t>
            </a:r>
            <a:r>
              <a:rPr lang="en-US" altLang="zh-CN" dirty="0" err="1" smtClean="0"/>
              <a:t>int</a:t>
            </a:r>
            <a:r>
              <a:rPr lang="en-US" altLang="zh-CN" dirty="0" smtClean="0"/>
              <a:t> a, </a:t>
            </a:r>
            <a:r>
              <a:rPr lang="en-US" altLang="zh-CN" dirty="0" err="1" smtClean="0"/>
              <a:t>int</a:t>
            </a:r>
            <a:r>
              <a:rPr lang="en-US" altLang="zh-CN" dirty="0" smtClean="0"/>
              <a:t> b)</a:t>
            </a:r>
          </a:p>
          <a:p>
            <a:pPr lvl="1" eaLnBrk="1" hangingPunct="1">
              <a:lnSpc>
                <a:spcPct val="110000"/>
              </a:lnSpc>
              <a:buFontTx/>
              <a:buNone/>
              <a:defRPr/>
            </a:pPr>
            <a:r>
              <a:rPr lang="en-US" altLang="zh-CN" dirty="0" smtClean="0"/>
              <a:t>{	return a&gt;</a:t>
            </a:r>
            <a:r>
              <a:rPr lang="en-US" altLang="zh-CN" dirty="0" err="1" smtClean="0"/>
              <a:t>b?a:b</a:t>
            </a:r>
            <a:r>
              <a:rPr lang="en-US" altLang="zh-CN" dirty="0" smtClean="0"/>
              <a:t>;</a:t>
            </a:r>
          </a:p>
          <a:p>
            <a:pPr lvl="1" eaLnBrk="1" hangingPunct="1">
              <a:lnSpc>
                <a:spcPct val="110000"/>
              </a:lnSpc>
              <a:buFontTx/>
              <a:buNone/>
              <a:defRPr/>
            </a:pPr>
            <a:r>
              <a:rPr lang="en-US" altLang="zh-CN" dirty="0" smtClean="0"/>
              <a:t>}</a:t>
            </a:r>
            <a:endParaRPr lang="en-US" altLang="zh-CN" sz="2400" dirty="0" smtClean="0"/>
          </a:p>
          <a:p>
            <a:pPr eaLnBrk="1" hangingPunct="1">
              <a:lnSpc>
                <a:spcPct val="110000"/>
              </a:lnSpc>
              <a:defRPr/>
            </a:pPr>
            <a:r>
              <a:rPr lang="zh-CN" altLang="en-US" sz="2800" dirty="0" smtClean="0"/>
              <a:t>内联函数的作用是</a:t>
            </a:r>
            <a:r>
              <a:rPr lang="zh-CN" altLang="en-US" sz="2800" dirty="0" smtClean="0">
                <a:solidFill>
                  <a:schemeClr val="folHlink"/>
                </a:solidFill>
              </a:rPr>
              <a:t>建议</a:t>
            </a:r>
            <a:r>
              <a:rPr lang="zh-CN" altLang="en-US" sz="2800" dirty="0" smtClean="0"/>
              <a:t>编译程序把该函数的函数体展开到调用点，不再进行函数调用，而是直接执行函数体。</a:t>
            </a:r>
          </a:p>
          <a:p>
            <a:pPr eaLnBrk="1" hangingPunct="1">
              <a:lnSpc>
                <a:spcPct val="110000"/>
              </a:lnSpc>
              <a:defRPr/>
            </a:pPr>
            <a:r>
              <a:rPr lang="zh-CN" altLang="en-US" sz="2800" dirty="0" smtClean="0"/>
              <a:t>内联函数形式上属于函数，它遵循函数</a:t>
            </a:r>
            <a:r>
              <a:rPr lang="zh-CN" altLang="en-US" sz="2800" dirty="0"/>
              <a:t>调用</a:t>
            </a:r>
            <a:r>
              <a:rPr lang="zh-CN" altLang="en-US" sz="2800" dirty="0" smtClean="0"/>
              <a:t>的一些规定。例如：编译程序会进行参数类型检查与转换。</a:t>
            </a:r>
          </a:p>
          <a:p>
            <a:pPr eaLnBrk="1" hangingPunct="1">
              <a:lnSpc>
                <a:spcPct val="110000"/>
              </a:lnSpc>
              <a:defRPr/>
            </a:pPr>
            <a:r>
              <a:rPr lang="zh-CN" altLang="en-US" sz="2800" dirty="0" smtClean="0"/>
              <a:t>使用内联函数时应注意以下几点： </a:t>
            </a:r>
          </a:p>
          <a:p>
            <a:pPr lvl="1" eaLnBrk="1" hangingPunct="1">
              <a:lnSpc>
                <a:spcPct val="110000"/>
              </a:lnSpc>
              <a:defRPr/>
            </a:pPr>
            <a:r>
              <a:rPr lang="zh-CN" altLang="en-US" sz="2400" dirty="0" smtClean="0"/>
              <a:t>不是所有函数都能作为内联函数，如递归函数往往不行。 </a:t>
            </a:r>
          </a:p>
          <a:p>
            <a:pPr lvl="1" eaLnBrk="1" hangingPunct="1">
              <a:lnSpc>
                <a:spcPct val="110000"/>
              </a:lnSpc>
              <a:defRPr/>
            </a:pPr>
            <a:r>
              <a:rPr lang="zh-CN" altLang="en-US" sz="2400" dirty="0" smtClean="0"/>
              <a:t>内联函数名具有文件作用域。</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914400"/>
          </a:xfrm>
        </p:spPr>
        <p:txBody>
          <a:bodyPr/>
          <a:lstStyle/>
          <a:p>
            <a:pPr eaLnBrk="1" hangingPunct="1">
              <a:defRPr/>
            </a:pPr>
            <a:r>
              <a:rPr lang="zh-CN" altLang="en-US" dirty="0" smtClean="0"/>
              <a:t>带缺省值的形式参数</a:t>
            </a:r>
          </a:p>
        </p:txBody>
      </p:sp>
      <p:sp>
        <p:nvSpPr>
          <p:cNvPr id="342019" name="Rectangle 3"/>
          <p:cNvSpPr>
            <a:spLocks noGrp="1" noChangeArrowheads="1"/>
          </p:cNvSpPr>
          <p:nvPr>
            <p:ph type="body" idx="1"/>
          </p:nvPr>
        </p:nvSpPr>
        <p:spPr>
          <a:xfrm>
            <a:off x="539750" y="1700808"/>
            <a:ext cx="8153400" cy="4032448"/>
          </a:xfrm>
        </p:spPr>
        <p:txBody>
          <a:bodyPr>
            <a:normAutofit fontScale="92500" lnSpcReduction="20000"/>
          </a:bodyPr>
          <a:lstStyle/>
          <a:p>
            <a:pPr marL="446088" indent="-446088" eaLnBrk="1" hangingPunct="1">
              <a:lnSpc>
                <a:spcPct val="120000"/>
              </a:lnSpc>
              <a:defRPr/>
            </a:pPr>
            <a:r>
              <a:rPr lang="zh-CN" altLang="en-US" sz="3400" dirty="0" smtClean="0"/>
              <a:t>对于一个函数的某些形参，在调用这个函数时，会出现大部分情况下给这些形参提供的实参都是某个固定值。例如，对下面的函数</a:t>
            </a:r>
            <a:r>
              <a:rPr lang="en-US" altLang="zh-CN" sz="3400" dirty="0" smtClean="0"/>
              <a:t>print</a:t>
            </a:r>
            <a:r>
              <a:rPr lang="zh-CN" altLang="en-US" sz="3400" dirty="0" smtClean="0"/>
              <a:t>，大部分情况下调用它时，参数</a:t>
            </a:r>
            <a:r>
              <a:rPr lang="en-US" altLang="zh-CN" sz="3400" dirty="0" smtClean="0"/>
              <a:t>base</a:t>
            </a:r>
            <a:r>
              <a:rPr lang="zh-CN" altLang="en-US" sz="3400" dirty="0" smtClean="0"/>
              <a:t>都是</a:t>
            </a:r>
            <a:r>
              <a:rPr lang="en-US" altLang="zh-CN" sz="3400" dirty="0" smtClean="0"/>
              <a:t>10</a:t>
            </a:r>
            <a:r>
              <a:rPr lang="zh-CN" altLang="en-US" sz="3400" dirty="0" smtClean="0"/>
              <a:t>：</a:t>
            </a:r>
            <a:endParaRPr lang="en-US" altLang="zh-CN" sz="3400" dirty="0" smtClean="0"/>
          </a:p>
          <a:p>
            <a:pPr marL="457200" lvl="1" indent="0" eaLnBrk="1" hangingPunct="1">
              <a:lnSpc>
                <a:spcPct val="120000"/>
              </a:lnSpc>
              <a:buNone/>
              <a:defRPr/>
            </a:pPr>
            <a:r>
              <a:rPr lang="en-US" altLang="zh-CN" dirty="0" smtClean="0"/>
              <a:t>     void </a:t>
            </a:r>
            <a:r>
              <a:rPr lang="en-US" altLang="zh-CN" dirty="0"/>
              <a:t>print(</a:t>
            </a:r>
            <a:r>
              <a:rPr lang="en-US" altLang="zh-CN" dirty="0" err="1"/>
              <a:t>int</a:t>
            </a:r>
            <a:r>
              <a:rPr lang="en-US" altLang="zh-CN" dirty="0"/>
              <a:t> value, </a:t>
            </a:r>
            <a:r>
              <a:rPr lang="en-US" altLang="zh-CN" dirty="0" err="1"/>
              <a:t>int</a:t>
            </a:r>
            <a:r>
              <a:rPr lang="en-US" altLang="zh-CN" dirty="0"/>
              <a:t> base</a:t>
            </a:r>
            <a:r>
              <a:rPr lang="en-US" altLang="zh-CN" dirty="0" smtClean="0"/>
              <a:t>);</a:t>
            </a:r>
          </a:p>
          <a:p>
            <a:pPr marL="446088" indent="-446088" eaLnBrk="1" hangingPunct="1">
              <a:lnSpc>
                <a:spcPct val="120000"/>
              </a:lnSpc>
              <a:defRPr/>
            </a:pPr>
            <a:r>
              <a:rPr lang="zh-CN" altLang="en-US" sz="3400" dirty="0" smtClean="0"/>
              <a:t>能否在调用时省略这些实参呢？例如</a:t>
            </a:r>
            <a:endParaRPr lang="en-US" altLang="zh-CN" sz="3400" dirty="0" smtClean="0"/>
          </a:p>
          <a:p>
            <a:pPr marL="400050" lvl="1" indent="0" eaLnBrk="1" hangingPunct="1">
              <a:lnSpc>
                <a:spcPct val="120000"/>
              </a:lnSpc>
              <a:buNone/>
              <a:defRPr/>
            </a:pPr>
            <a:r>
              <a:rPr lang="en-US" altLang="zh-CN" sz="3000" dirty="0" smtClean="0"/>
              <a:t>	print(a); //a</a:t>
            </a:r>
            <a:r>
              <a:rPr lang="zh-CN" altLang="en-US" sz="3000" dirty="0" smtClean="0"/>
              <a:t>给</a:t>
            </a:r>
            <a:r>
              <a:rPr lang="en-US" altLang="zh-CN" sz="3000" dirty="0" smtClean="0"/>
              <a:t>value</a:t>
            </a:r>
            <a:r>
              <a:rPr lang="zh-CN" altLang="en-US" sz="3000" dirty="0" smtClean="0"/>
              <a:t>，</a:t>
            </a:r>
            <a:r>
              <a:rPr lang="en-US" altLang="zh-CN" sz="3000" dirty="0" smtClean="0"/>
              <a:t>10</a:t>
            </a:r>
            <a:r>
              <a:rPr lang="zh-CN" altLang="en-US" sz="3000" dirty="0" smtClean="0"/>
              <a:t>给</a:t>
            </a:r>
            <a:r>
              <a:rPr lang="en-US" altLang="zh-CN" sz="3000" dirty="0" smtClean="0"/>
              <a:t>base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446088" indent="-446088" eaLnBrk="1" hangingPunct="1">
              <a:lnSpc>
                <a:spcPct val="120000"/>
              </a:lnSpc>
              <a:defRPr/>
            </a:pPr>
            <a:r>
              <a:rPr lang="zh-CN" altLang="en-US" sz="3400" dirty="0"/>
              <a:t>在</a:t>
            </a:r>
            <a:r>
              <a:rPr lang="en-US" altLang="zh-CN" sz="3400" dirty="0"/>
              <a:t>C++</a:t>
            </a:r>
            <a:r>
              <a:rPr lang="zh-CN" altLang="en-US" sz="3400" dirty="0"/>
              <a:t>中允许在</a:t>
            </a:r>
            <a:r>
              <a:rPr lang="zh-CN" altLang="en-US" sz="3400" dirty="0">
                <a:solidFill>
                  <a:srgbClr val="FFC000"/>
                </a:solidFill>
              </a:rPr>
              <a:t>声明函数</a:t>
            </a:r>
            <a:r>
              <a:rPr lang="zh-CN" altLang="en-US" sz="3400" dirty="0"/>
              <a:t>时，为函数的某些参数指定默认值</a:t>
            </a:r>
            <a:r>
              <a:rPr lang="zh-CN" altLang="en-US" sz="3400" dirty="0" smtClean="0"/>
              <a:t>。例如</a:t>
            </a:r>
            <a:r>
              <a:rPr lang="zh-CN" altLang="en-US" sz="3400" dirty="0"/>
              <a:t>，可以把函数</a:t>
            </a:r>
            <a:r>
              <a:rPr lang="en-US" altLang="zh-CN" sz="3400" dirty="0"/>
              <a:t>print</a:t>
            </a:r>
            <a:r>
              <a:rPr lang="zh-CN" altLang="en-US" sz="3400" dirty="0"/>
              <a:t>声明成：</a:t>
            </a:r>
          </a:p>
          <a:p>
            <a:pPr marL="990600" lvl="1" indent="-533400" eaLnBrk="1" hangingPunct="1">
              <a:lnSpc>
                <a:spcPct val="120000"/>
              </a:lnSpc>
              <a:buNone/>
              <a:defRPr/>
            </a:pPr>
            <a:r>
              <a:rPr lang="en-US" altLang="zh-CN" dirty="0"/>
              <a:t>	void print(</a:t>
            </a:r>
            <a:r>
              <a:rPr lang="en-US" altLang="zh-CN" dirty="0" err="1"/>
              <a:t>int</a:t>
            </a:r>
            <a:r>
              <a:rPr lang="en-US" altLang="zh-CN" dirty="0"/>
              <a:t> value, </a:t>
            </a:r>
            <a:r>
              <a:rPr lang="en-US" altLang="zh-CN" dirty="0" err="1"/>
              <a:t>int</a:t>
            </a:r>
            <a:r>
              <a:rPr lang="en-US" altLang="zh-CN" dirty="0"/>
              <a:t> base=10);</a:t>
            </a:r>
          </a:p>
          <a:p>
            <a:pPr eaLnBrk="1" hangingPunct="1">
              <a:lnSpc>
                <a:spcPct val="120000"/>
              </a:lnSpc>
              <a:defRPr/>
            </a:pPr>
            <a:r>
              <a:rPr lang="zh-CN" altLang="en-US" dirty="0"/>
              <a:t>在调用这些函数时，如果没有提供相应的实参，则相应的形参采用指定的默认值</a:t>
            </a:r>
            <a:r>
              <a:rPr lang="zh-CN" altLang="en-US" dirty="0" smtClean="0"/>
              <a:t>。</a:t>
            </a:r>
            <a:r>
              <a:rPr lang="zh-CN" altLang="en-US" sz="3400" dirty="0" smtClean="0"/>
              <a:t>例如：</a:t>
            </a:r>
            <a:endParaRPr lang="en-US" altLang="zh-CN" sz="3400" dirty="0"/>
          </a:p>
          <a:p>
            <a:pPr marL="990600" lvl="1" indent="-533400" eaLnBrk="1" hangingPunct="1">
              <a:lnSpc>
                <a:spcPct val="120000"/>
              </a:lnSpc>
              <a:buNone/>
              <a:defRPr/>
            </a:pPr>
            <a:r>
              <a:rPr lang="en-US" altLang="zh-CN" dirty="0"/>
              <a:t>	print(32,2); </a:t>
            </a:r>
            <a:r>
              <a:rPr lang="en-US" altLang="zh-CN" dirty="0" smtClean="0"/>
              <a:t>//32</a:t>
            </a:r>
            <a:r>
              <a:rPr lang="zh-CN" altLang="en-US" dirty="0" smtClean="0"/>
              <a:t>传</a:t>
            </a:r>
            <a:r>
              <a:rPr lang="zh-CN" altLang="en-US" dirty="0"/>
              <a:t>给</a:t>
            </a:r>
            <a:r>
              <a:rPr lang="en-US" altLang="zh-CN" dirty="0"/>
              <a:t>value</a:t>
            </a:r>
            <a:r>
              <a:rPr lang="zh-CN" altLang="en-US" dirty="0"/>
              <a:t>；</a:t>
            </a:r>
            <a:r>
              <a:rPr lang="en-US" altLang="zh-CN" dirty="0"/>
              <a:t>2</a:t>
            </a:r>
            <a:r>
              <a:rPr lang="zh-CN" altLang="en-US" dirty="0"/>
              <a:t>传给</a:t>
            </a:r>
            <a:r>
              <a:rPr lang="en-US" altLang="zh-CN" dirty="0"/>
              <a:t>base</a:t>
            </a:r>
          </a:p>
          <a:p>
            <a:pPr marL="990600" lvl="1" indent="-533400" eaLnBrk="1" hangingPunct="1">
              <a:lnSpc>
                <a:spcPct val="120000"/>
              </a:lnSpc>
              <a:buNone/>
              <a:defRPr/>
            </a:pPr>
            <a:r>
              <a:rPr lang="en-US" altLang="zh-CN" dirty="0"/>
              <a:t>	print(28); //28</a:t>
            </a:r>
            <a:r>
              <a:rPr lang="zh-CN" altLang="en-US" dirty="0"/>
              <a:t>传给</a:t>
            </a:r>
            <a:r>
              <a:rPr lang="en-US" altLang="zh-CN" dirty="0"/>
              <a:t>value</a:t>
            </a:r>
            <a:r>
              <a:rPr lang="zh-CN" altLang="en-US" dirty="0"/>
              <a:t>；</a:t>
            </a:r>
            <a:r>
              <a:rPr lang="en-US" altLang="zh-CN" dirty="0"/>
              <a:t>10</a:t>
            </a:r>
            <a:r>
              <a:rPr lang="zh-CN" altLang="en-US" dirty="0"/>
              <a:t>传给</a:t>
            </a:r>
            <a:r>
              <a:rPr lang="en-US" altLang="zh-CN" dirty="0"/>
              <a:t>base</a:t>
            </a:r>
          </a:p>
          <a:p>
            <a:endParaRPr lang="zh-CN" altLang="en-US" dirty="0"/>
          </a:p>
        </p:txBody>
      </p:sp>
    </p:spTree>
    <p:extLst>
      <p:ext uri="{BB962C8B-B14F-4D97-AF65-F5344CB8AC3E}">
        <p14:creationId xmlns:p14="http://schemas.microsoft.com/office/powerpoint/2010/main" val="39064215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endParaRPr lang="zh-CN" altLang="zh-CN" smtClean="0"/>
          </a:p>
        </p:txBody>
      </p:sp>
      <p:sp>
        <p:nvSpPr>
          <p:cNvPr id="343043" name="Rectangle 3"/>
          <p:cNvSpPr>
            <a:spLocks noGrp="1" noChangeArrowheads="1"/>
          </p:cNvSpPr>
          <p:nvPr>
            <p:ph type="body" idx="1"/>
          </p:nvPr>
        </p:nvSpPr>
        <p:spPr>
          <a:xfrm>
            <a:off x="457200" y="1600200"/>
            <a:ext cx="8229600" cy="4924425"/>
          </a:xfrm>
        </p:spPr>
        <p:txBody>
          <a:bodyPr>
            <a:normAutofit fontScale="92500"/>
          </a:bodyPr>
          <a:lstStyle/>
          <a:p>
            <a:pPr eaLnBrk="1" hangingPunct="1">
              <a:lnSpc>
                <a:spcPct val="110000"/>
              </a:lnSpc>
              <a:defRPr/>
            </a:pPr>
            <a:r>
              <a:rPr lang="zh-CN" altLang="en-US" dirty="0" smtClean="0"/>
              <a:t>在指定函数参数的默认值时，应注意下面几点：</a:t>
            </a:r>
          </a:p>
          <a:p>
            <a:pPr lvl="1" eaLnBrk="1" hangingPunct="1">
              <a:lnSpc>
                <a:spcPct val="110000"/>
              </a:lnSpc>
              <a:defRPr/>
            </a:pPr>
            <a:r>
              <a:rPr lang="zh-CN" altLang="en-US" dirty="0" smtClean="0"/>
              <a:t>有默认值的形参应全处于形参表的右部。例如：</a:t>
            </a:r>
          </a:p>
          <a:p>
            <a:pPr lvl="2" eaLnBrk="1" hangingPunct="1">
              <a:lnSpc>
                <a:spcPct val="110000"/>
              </a:lnSpc>
              <a:defRPr/>
            </a:pPr>
            <a:r>
              <a:rPr lang="en-US" altLang="zh-CN" dirty="0" smtClean="0"/>
              <a:t>void f(</a:t>
            </a:r>
            <a:r>
              <a:rPr lang="en-US" altLang="zh-CN" dirty="0" err="1" smtClean="0"/>
              <a:t>int</a:t>
            </a:r>
            <a:r>
              <a:rPr lang="en-US" altLang="zh-CN" dirty="0" smtClean="0"/>
              <a:t> a, </a:t>
            </a:r>
            <a:r>
              <a:rPr lang="en-US" altLang="zh-CN" dirty="0" err="1" smtClean="0"/>
              <a:t>int</a:t>
            </a:r>
            <a:r>
              <a:rPr lang="en-US" altLang="zh-CN" dirty="0" smtClean="0"/>
              <a:t> b=1, </a:t>
            </a:r>
            <a:r>
              <a:rPr lang="en-US" altLang="zh-CN" dirty="0" err="1" smtClean="0"/>
              <a:t>int</a:t>
            </a:r>
            <a:r>
              <a:rPr lang="en-US" altLang="zh-CN" dirty="0" smtClean="0"/>
              <a:t> c=0); //OK</a:t>
            </a:r>
          </a:p>
          <a:p>
            <a:pPr lvl="2" eaLnBrk="1" hangingPunct="1">
              <a:lnSpc>
                <a:spcPct val="110000"/>
              </a:lnSpc>
              <a:defRPr/>
            </a:pPr>
            <a:r>
              <a:rPr lang="en-US" altLang="zh-CN" dirty="0" smtClean="0"/>
              <a:t>void f(</a:t>
            </a:r>
            <a:r>
              <a:rPr lang="en-US" altLang="zh-CN" dirty="0" err="1" smtClean="0"/>
              <a:t>int</a:t>
            </a:r>
            <a:r>
              <a:rPr lang="en-US" altLang="zh-CN" dirty="0" smtClean="0"/>
              <a:t> a, </a:t>
            </a:r>
            <a:r>
              <a:rPr lang="en-US" altLang="zh-CN" dirty="0" err="1" smtClean="0">
                <a:solidFill>
                  <a:schemeClr val="folHlink"/>
                </a:solidFill>
              </a:rPr>
              <a:t>int</a:t>
            </a:r>
            <a:r>
              <a:rPr lang="en-US" altLang="zh-CN" dirty="0" smtClean="0">
                <a:solidFill>
                  <a:schemeClr val="folHlink"/>
                </a:solidFill>
              </a:rPr>
              <a:t> b=1</a:t>
            </a:r>
            <a:r>
              <a:rPr lang="en-US" altLang="zh-CN" dirty="0" smtClean="0"/>
              <a:t>, </a:t>
            </a:r>
            <a:r>
              <a:rPr lang="en-US" altLang="zh-CN" dirty="0" err="1" smtClean="0"/>
              <a:t>int</a:t>
            </a:r>
            <a:r>
              <a:rPr lang="en-US" altLang="zh-CN" dirty="0" smtClean="0"/>
              <a:t> c)</a:t>
            </a:r>
            <a:r>
              <a:rPr lang="en-GB" altLang="zh-CN" dirty="0" smtClean="0"/>
              <a:t>; //</a:t>
            </a:r>
            <a:r>
              <a:rPr lang="en-GB" altLang="zh-CN" dirty="0" smtClean="0">
                <a:solidFill>
                  <a:srgbClr val="FFC000"/>
                </a:solidFill>
              </a:rPr>
              <a:t>Error</a:t>
            </a:r>
            <a:r>
              <a:rPr lang="en-US" altLang="zh-CN" dirty="0" smtClean="0">
                <a:latin typeface="宋体" charset="-122"/>
                <a:cs typeface="Times New Roman" pitchFamily="18" charset="0"/>
              </a:rPr>
              <a:t> </a:t>
            </a:r>
          </a:p>
          <a:p>
            <a:pPr lvl="1" eaLnBrk="1" hangingPunct="1">
              <a:lnSpc>
                <a:spcPct val="110000"/>
              </a:lnSpc>
              <a:defRPr/>
            </a:pPr>
            <a:r>
              <a:rPr lang="zh-CN" altLang="en-US" dirty="0" smtClean="0"/>
              <a:t>对参数默认值的指定只在函数声明（包括定义性声明）处有意义。</a:t>
            </a:r>
          </a:p>
          <a:p>
            <a:pPr lvl="1" eaLnBrk="1" hangingPunct="1">
              <a:lnSpc>
                <a:spcPct val="110000"/>
              </a:lnSpc>
              <a:defRPr/>
            </a:pPr>
            <a:r>
              <a:rPr lang="zh-CN" altLang="en-US" dirty="0" smtClean="0"/>
              <a:t>在不同的源文件中，对同一个函数的声明可以对它的参数指定不同的默认值。</a:t>
            </a:r>
          </a:p>
          <a:p>
            <a:pPr lvl="1" eaLnBrk="1" hangingPunct="1">
              <a:lnSpc>
                <a:spcPct val="110000"/>
              </a:lnSpc>
              <a:defRPr/>
            </a:pPr>
            <a:r>
              <a:rPr lang="zh-CN" altLang="en-US" dirty="0" smtClean="0"/>
              <a:t>在同一个源文件中，对同一个函数的声明只能对它的每一个参数指定一次默认值。 </a:t>
            </a:r>
            <a:r>
              <a:rPr lang="zh-CN" altLang="en-US" dirty="0" smtClean="0">
                <a:latin typeface="宋体" charset="-122"/>
                <a:cs typeface="Times New Roman" pitchFamily="18" charset="0"/>
              </a:rPr>
              <a:t> </a:t>
            </a:r>
            <a:endParaRPr lang="zh-CN" alt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8600"/>
            <a:ext cx="7772400" cy="685800"/>
          </a:xfrm>
        </p:spPr>
        <p:txBody>
          <a:bodyPr/>
          <a:lstStyle/>
          <a:p>
            <a:pPr eaLnBrk="1" hangingPunct="1">
              <a:defRPr/>
            </a:pPr>
            <a:r>
              <a:rPr lang="zh-CN" altLang="en-US" smtClean="0"/>
              <a:t>函数名重载</a:t>
            </a:r>
          </a:p>
        </p:txBody>
      </p:sp>
      <p:sp>
        <p:nvSpPr>
          <p:cNvPr id="314371" name="Rectangle 3"/>
          <p:cNvSpPr>
            <a:spLocks noGrp="1" noChangeArrowheads="1"/>
          </p:cNvSpPr>
          <p:nvPr>
            <p:ph type="body" idx="1"/>
          </p:nvPr>
        </p:nvSpPr>
        <p:spPr>
          <a:xfrm>
            <a:off x="304800" y="1219200"/>
            <a:ext cx="8588375" cy="5449888"/>
          </a:xfrm>
        </p:spPr>
        <p:txBody>
          <a:bodyPr>
            <a:normAutofit fontScale="92500" lnSpcReduction="10000"/>
          </a:bodyPr>
          <a:lstStyle/>
          <a:p>
            <a:pPr eaLnBrk="1" hangingPunct="1">
              <a:lnSpc>
                <a:spcPct val="110000"/>
              </a:lnSpc>
              <a:defRPr/>
            </a:pPr>
            <a:r>
              <a:rPr lang="zh-CN" altLang="en-US" sz="2800" dirty="0" smtClean="0"/>
              <a:t>对于一些功能相同、参数类型或个数不同的函数，给它们取相同的</a:t>
            </a:r>
            <a:r>
              <a:rPr lang="zh-CN" altLang="en-US" sz="2800" dirty="0"/>
              <a:t>名字有时会</a:t>
            </a:r>
            <a:r>
              <a:rPr lang="zh-CN" altLang="en-US" sz="2800" dirty="0" smtClean="0"/>
              <a:t>带来使用上的方便（便于理解和记忆）。</a:t>
            </a:r>
            <a:endParaRPr lang="en-US" altLang="zh-CN" sz="2800" dirty="0" smtClean="0"/>
          </a:p>
          <a:p>
            <a:pPr eaLnBrk="1" hangingPunct="1">
              <a:lnSpc>
                <a:spcPct val="110000"/>
              </a:lnSpc>
              <a:defRPr/>
            </a:pPr>
            <a:r>
              <a:rPr lang="zh-CN" altLang="en-US" sz="2800" dirty="0" smtClean="0"/>
              <a:t>例如，把下面不同的函数：</a:t>
            </a:r>
          </a:p>
          <a:p>
            <a:pPr marL="457200" lvl="1" indent="0" eaLnBrk="1" hangingPunct="1">
              <a:lnSpc>
                <a:spcPct val="110000"/>
              </a:lnSpc>
              <a:buFontTx/>
              <a:buNone/>
              <a:defRPr/>
            </a:pPr>
            <a:r>
              <a:rPr lang="en-US" altLang="zh-CN" sz="2400" dirty="0" smtClean="0"/>
              <a:t>void </a:t>
            </a:r>
            <a:r>
              <a:rPr lang="en-US" altLang="zh-CN" sz="2400" dirty="0" err="1" smtClean="0"/>
              <a:t>print_int</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marL="457200" lvl="1" indent="0" eaLnBrk="1" hangingPunct="1">
              <a:lnSpc>
                <a:spcPct val="110000"/>
              </a:lnSpc>
              <a:buFontTx/>
              <a:buNone/>
              <a:defRPr/>
            </a:pPr>
            <a:r>
              <a:rPr lang="en-US" altLang="zh-CN" sz="2400" dirty="0" smtClean="0"/>
              <a:t>void </a:t>
            </a:r>
            <a:r>
              <a:rPr lang="en-US" altLang="zh-CN" sz="2400" dirty="0" err="1" smtClean="0"/>
              <a:t>print_double</a:t>
            </a:r>
            <a:r>
              <a:rPr lang="en-US" altLang="zh-CN" sz="2400" dirty="0" smtClean="0"/>
              <a:t>(double d) { ...... }</a:t>
            </a:r>
          </a:p>
          <a:p>
            <a:pPr marL="457200" lvl="1" indent="0" eaLnBrk="1" hangingPunct="1">
              <a:lnSpc>
                <a:spcPct val="110000"/>
              </a:lnSpc>
              <a:buFontTx/>
              <a:buNone/>
              <a:defRPr/>
            </a:pPr>
            <a:r>
              <a:rPr lang="en-US" altLang="zh-CN" sz="2400" dirty="0" smtClean="0"/>
              <a:t>void </a:t>
            </a:r>
            <a:r>
              <a:rPr lang="en-US" altLang="zh-CN" sz="2400" dirty="0" err="1" smtClean="0"/>
              <a:t>print_char</a:t>
            </a:r>
            <a:r>
              <a:rPr lang="en-US" altLang="zh-CN" sz="2400" dirty="0" smtClean="0"/>
              <a:t>(char c) { ...... }</a:t>
            </a:r>
          </a:p>
          <a:p>
            <a:pPr marL="457200" lvl="1" indent="0" eaLnBrk="1" hangingPunct="1">
              <a:lnSpc>
                <a:spcPct val="110000"/>
              </a:lnSpc>
              <a:buFontTx/>
              <a:buNone/>
              <a:defRPr/>
            </a:pPr>
            <a:r>
              <a:rPr lang="en-US" altLang="zh-CN" sz="2400" dirty="0" smtClean="0"/>
              <a:t>void </a:t>
            </a:r>
            <a:r>
              <a:rPr lang="en-US" altLang="zh-CN" sz="2400" dirty="0" err="1" smtClean="0"/>
              <a:t>print_A</a:t>
            </a:r>
            <a:r>
              <a:rPr lang="en-US" altLang="zh-CN" sz="2400" dirty="0" smtClean="0"/>
              <a:t>(A a) { ...... } //A</a:t>
            </a:r>
            <a:r>
              <a:rPr lang="zh-CN" altLang="en-US" sz="2400" dirty="0" smtClean="0"/>
              <a:t>为自定义类型</a:t>
            </a:r>
          </a:p>
          <a:p>
            <a:pPr eaLnBrk="1" hangingPunct="1">
              <a:lnSpc>
                <a:spcPct val="110000"/>
              </a:lnSpc>
              <a:defRPr/>
            </a:pPr>
            <a:r>
              <a:rPr lang="zh-CN" altLang="en-US" sz="2800" dirty="0" smtClean="0"/>
              <a:t>定义为同名的函数：</a:t>
            </a:r>
          </a:p>
          <a:p>
            <a:pPr lvl="1" eaLnBrk="1" hangingPunct="1">
              <a:lnSpc>
                <a:spcPct val="110000"/>
              </a:lnSpc>
              <a:buFontTx/>
              <a:buNone/>
              <a:defRPr/>
            </a:pPr>
            <a:r>
              <a:rPr lang="en-US" altLang="zh-CN" sz="2400" dirty="0" smtClean="0"/>
              <a:t>void print(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lvl="1" eaLnBrk="1" hangingPunct="1">
              <a:lnSpc>
                <a:spcPct val="110000"/>
              </a:lnSpc>
              <a:buFontTx/>
              <a:buNone/>
              <a:defRPr/>
            </a:pPr>
            <a:r>
              <a:rPr lang="en-US" altLang="zh-CN" sz="2400" dirty="0" smtClean="0"/>
              <a:t>void print(double d) { ...... }</a:t>
            </a:r>
          </a:p>
          <a:p>
            <a:pPr lvl="1" eaLnBrk="1" hangingPunct="1">
              <a:lnSpc>
                <a:spcPct val="110000"/>
              </a:lnSpc>
              <a:buFontTx/>
              <a:buNone/>
              <a:defRPr/>
            </a:pPr>
            <a:r>
              <a:rPr lang="en-US" altLang="zh-CN" sz="2400" dirty="0" smtClean="0"/>
              <a:t>void print(char c) { ...... }</a:t>
            </a:r>
          </a:p>
          <a:p>
            <a:pPr lvl="1" eaLnBrk="1" hangingPunct="1">
              <a:lnSpc>
                <a:spcPct val="110000"/>
              </a:lnSpc>
              <a:buFontTx/>
              <a:buNone/>
              <a:defRPr/>
            </a:pPr>
            <a:r>
              <a:rPr lang="en-US" altLang="zh-CN" sz="2400" dirty="0" smtClean="0"/>
              <a:t>void print(A a) { ......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10000"/>
              </a:lnSpc>
              <a:defRPr/>
            </a:pPr>
            <a:r>
              <a:rPr lang="en-US" altLang="zh-CN" dirty="0"/>
              <a:t>C++</a:t>
            </a:r>
            <a:r>
              <a:rPr lang="zh-CN" altLang="en-US" dirty="0"/>
              <a:t>规定</a:t>
            </a:r>
            <a:r>
              <a:rPr lang="zh-CN" altLang="en-US" dirty="0" smtClean="0"/>
              <a:t>：</a:t>
            </a:r>
            <a:endParaRPr lang="en-US" altLang="zh-CN" dirty="0" smtClean="0"/>
          </a:p>
          <a:p>
            <a:pPr lvl="1" eaLnBrk="1" hangingPunct="1">
              <a:lnSpc>
                <a:spcPct val="110000"/>
              </a:lnSpc>
              <a:defRPr/>
            </a:pPr>
            <a:r>
              <a:rPr lang="zh-CN" altLang="en-US" dirty="0" smtClean="0"/>
              <a:t>在</a:t>
            </a:r>
            <a:r>
              <a:rPr lang="zh-CN" altLang="en-US" dirty="0"/>
              <a:t>相同的作用域中，可以用同一个名字定义多个不同的函数，这时，要求定义的这些函数应具有不同的</a:t>
            </a:r>
            <a:r>
              <a:rPr lang="zh-CN" altLang="en-US" dirty="0" smtClean="0"/>
              <a:t>参数（参数个数或类型要有所不同）。</a:t>
            </a:r>
            <a:endParaRPr lang="en-US" altLang="zh-CN" dirty="0"/>
          </a:p>
          <a:p>
            <a:pPr lvl="1" eaLnBrk="1" hangingPunct="1">
              <a:lnSpc>
                <a:spcPct val="110000"/>
              </a:lnSpc>
              <a:defRPr/>
            </a:pPr>
            <a:r>
              <a:rPr lang="zh-CN" altLang="en-US" dirty="0"/>
              <a:t>上述的做法称为</a:t>
            </a:r>
            <a:r>
              <a:rPr lang="zh-CN" altLang="en-US" dirty="0">
                <a:solidFill>
                  <a:schemeClr val="folHlink"/>
                </a:solidFill>
              </a:rPr>
              <a:t>函数名重载</a:t>
            </a:r>
            <a:r>
              <a:rPr lang="zh-CN" altLang="en-US" dirty="0"/>
              <a:t>。</a:t>
            </a:r>
          </a:p>
          <a:p>
            <a:endParaRPr lang="zh-CN" altLang="en-US" dirty="0"/>
          </a:p>
        </p:txBody>
      </p:sp>
    </p:spTree>
    <p:extLst>
      <p:ext uri="{BB962C8B-B14F-4D97-AF65-F5344CB8AC3E}">
        <p14:creationId xmlns:p14="http://schemas.microsoft.com/office/powerpoint/2010/main" val="24743738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对重载函数调用的绑定</a:t>
            </a:r>
          </a:p>
        </p:txBody>
      </p:sp>
      <p:sp>
        <p:nvSpPr>
          <p:cNvPr id="315395" name="Rectangle 3"/>
          <p:cNvSpPr>
            <a:spLocks noGrp="1" noChangeArrowheads="1"/>
          </p:cNvSpPr>
          <p:nvPr>
            <p:ph type="body" idx="1"/>
          </p:nvPr>
        </p:nvSpPr>
        <p:spPr>
          <a:xfrm>
            <a:off x="206375" y="1340768"/>
            <a:ext cx="8686800" cy="5256882"/>
          </a:xfrm>
        </p:spPr>
        <p:txBody>
          <a:bodyPr/>
          <a:lstStyle/>
          <a:p>
            <a:pPr marL="357188" indent="-357188" eaLnBrk="1" hangingPunct="1">
              <a:lnSpc>
                <a:spcPct val="90000"/>
              </a:lnSpc>
              <a:defRPr/>
            </a:pPr>
            <a:r>
              <a:rPr lang="zh-CN" altLang="en-US" sz="2800" dirty="0" smtClean="0"/>
              <a:t>确定一个对重载函数的调用对应着哪一个重载函数定义的过程称为</a:t>
            </a:r>
            <a:r>
              <a:rPr lang="zh-CN" altLang="en-US" sz="2800" dirty="0" smtClean="0">
                <a:solidFill>
                  <a:schemeClr val="folHlink"/>
                </a:solidFill>
              </a:rPr>
              <a:t>绑定</a:t>
            </a:r>
            <a:r>
              <a:rPr lang="zh-CN" altLang="en-US" sz="2800" dirty="0" smtClean="0"/>
              <a:t>（</a:t>
            </a:r>
            <a:r>
              <a:rPr lang="en-US" altLang="zh-CN" sz="2800" dirty="0" smtClean="0"/>
              <a:t>binding</a:t>
            </a:r>
            <a:r>
              <a:rPr lang="zh-CN" altLang="en-US" sz="2800" dirty="0" smtClean="0"/>
              <a:t>，又称定联、联编、捆绑）。</a:t>
            </a:r>
            <a:endParaRPr lang="en-US" altLang="zh-CN" sz="2800" dirty="0" smtClean="0"/>
          </a:p>
          <a:p>
            <a:pPr marL="757238" lvl="1" indent="-357188" eaLnBrk="1" hangingPunct="1">
              <a:lnSpc>
                <a:spcPct val="90000"/>
              </a:lnSpc>
              <a:defRPr/>
            </a:pPr>
            <a:r>
              <a:rPr lang="zh-CN" altLang="en-US" sz="2400" dirty="0" smtClean="0"/>
              <a:t>例如，</a:t>
            </a:r>
            <a:r>
              <a:rPr lang="en-US" altLang="zh-CN" sz="2400" dirty="0"/>
              <a:t>print(1.0)</a:t>
            </a:r>
            <a:r>
              <a:rPr lang="zh-CN" altLang="en-US" sz="2400" dirty="0"/>
              <a:t>调用的</a:t>
            </a:r>
            <a:r>
              <a:rPr lang="zh-CN" altLang="en-US" sz="2400" dirty="0" smtClean="0"/>
              <a:t>是下面的哪一个重载函数？</a:t>
            </a:r>
            <a:endParaRPr lang="en-US" altLang="zh-CN" sz="2400" dirty="0" smtClean="0"/>
          </a:p>
          <a:p>
            <a:pPr marL="457200" lvl="1" indent="0" eaLnBrk="1" hangingPunct="1">
              <a:lnSpc>
                <a:spcPct val="110000"/>
              </a:lnSpc>
              <a:buNone/>
              <a:defRPr/>
            </a:pPr>
            <a:r>
              <a:rPr lang="en-US" altLang="zh-CN" sz="2400" dirty="0" smtClean="0"/>
              <a:t>   void </a:t>
            </a:r>
            <a:r>
              <a:rPr lang="en-US" altLang="zh-CN" sz="2400" dirty="0"/>
              <a:t>print(</a:t>
            </a:r>
            <a:r>
              <a:rPr lang="en-US" altLang="zh-CN" sz="2400" dirty="0" err="1"/>
              <a:t>int</a:t>
            </a:r>
            <a:r>
              <a:rPr lang="en-US" altLang="zh-CN" sz="2400" dirty="0"/>
              <a:t> </a:t>
            </a:r>
            <a:r>
              <a:rPr lang="en-US" altLang="zh-CN" sz="2400" dirty="0" err="1"/>
              <a:t>i</a:t>
            </a:r>
            <a:r>
              <a:rPr lang="en-US" altLang="zh-CN" sz="2400" dirty="0"/>
              <a:t>) { ...... }</a:t>
            </a:r>
          </a:p>
          <a:p>
            <a:pPr marL="457200" lvl="1" indent="0" eaLnBrk="1" hangingPunct="1">
              <a:lnSpc>
                <a:spcPct val="110000"/>
              </a:lnSpc>
              <a:buNone/>
              <a:defRPr/>
            </a:pPr>
            <a:r>
              <a:rPr lang="en-US" altLang="zh-CN" sz="2400" dirty="0" smtClean="0"/>
              <a:t>   void </a:t>
            </a:r>
            <a:r>
              <a:rPr lang="en-US" altLang="zh-CN" sz="2400" dirty="0"/>
              <a:t>print(double d) { ...... }</a:t>
            </a:r>
          </a:p>
          <a:p>
            <a:pPr marL="457200" lvl="1" indent="0" eaLnBrk="1" hangingPunct="1">
              <a:lnSpc>
                <a:spcPct val="110000"/>
              </a:lnSpc>
              <a:buNone/>
              <a:defRPr/>
            </a:pPr>
            <a:r>
              <a:rPr lang="en-US" altLang="zh-CN" sz="2400" dirty="0" smtClean="0"/>
              <a:t>   void </a:t>
            </a:r>
            <a:r>
              <a:rPr lang="en-US" altLang="zh-CN" sz="2400" dirty="0"/>
              <a:t>print(char c) { ...... }</a:t>
            </a:r>
          </a:p>
          <a:p>
            <a:pPr marL="457200" lvl="1" indent="0" eaLnBrk="1" hangingPunct="1">
              <a:lnSpc>
                <a:spcPct val="110000"/>
              </a:lnSpc>
              <a:buNone/>
              <a:defRPr/>
            </a:pPr>
            <a:r>
              <a:rPr lang="en-US" altLang="zh-CN" sz="2400" dirty="0" smtClean="0"/>
              <a:t>   void </a:t>
            </a:r>
            <a:r>
              <a:rPr lang="en-US" altLang="zh-CN" sz="2400" dirty="0"/>
              <a:t>print(A a) { ...... </a:t>
            </a:r>
            <a:r>
              <a:rPr lang="en-US" altLang="zh-CN" sz="2400" dirty="0" smtClean="0"/>
              <a:t>}</a:t>
            </a:r>
          </a:p>
          <a:p>
            <a:pPr eaLnBrk="1" hangingPunct="1">
              <a:lnSpc>
                <a:spcPct val="110000"/>
              </a:lnSpc>
              <a:defRPr/>
            </a:pPr>
            <a:r>
              <a:rPr lang="zh-CN" altLang="en-US" sz="2800" dirty="0"/>
              <a:t>对重载函数调用的绑定一般是在编译时刻由编译程序根据实参与形参的匹配情况来决定</a:t>
            </a:r>
            <a:r>
              <a:rPr lang="zh-CN" altLang="en-US" sz="2800" dirty="0" smtClean="0"/>
              <a:t>。</a:t>
            </a:r>
            <a:endParaRPr lang="en-US" altLang="zh-CN"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565104"/>
          </a:xfrm>
        </p:spPr>
        <p:txBody>
          <a:bodyPr/>
          <a:lstStyle/>
          <a:p>
            <a:pPr marL="357188" indent="-357188" eaLnBrk="1" hangingPunct="1">
              <a:lnSpc>
                <a:spcPct val="90000"/>
              </a:lnSpc>
              <a:defRPr/>
            </a:pPr>
            <a:r>
              <a:rPr lang="zh-CN" altLang="en-US" sz="2800" dirty="0" smtClean="0"/>
              <a:t>绑定规则：从</a:t>
            </a:r>
            <a:r>
              <a:rPr lang="zh-CN" altLang="en-US" sz="2800" dirty="0"/>
              <a:t>形参个数与实参个数相同的重载函数</a:t>
            </a:r>
            <a:r>
              <a:rPr lang="zh-CN" altLang="en-US" sz="2800" dirty="0" smtClean="0"/>
              <a:t>中，按下面的次序选择</a:t>
            </a:r>
            <a:r>
              <a:rPr lang="zh-CN" altLang="en-US" sz="2800" dirty="0"/>
              <a:t>一个：</a:t>
            </a:r>
          </a:p>
          <a:p>
            <a:pPr marL="1071563" lvl="1" indent="-355600" algn="just" eaLnBrk="1" hangingPunct="1">
              <a:lnSpc>
                <a:spcPct val="90000"/>
              </a:lnSpc>
              <a:buFont typeface="Wingdings" pitchFamily="2" charset="2"/>
              <a:buAutoNum type="arabicPeriod"/>
              <a:defRPr/>
            </a:pPr>
            <a:r>
              <a:rPr lang="zh-CN" altLang="en-US" sz="2400" dirty="0"/>
              <a:t>精确匹配</a:t>
            </a:r>
          </a:p>
          <a:p>
            <a:pPr marL="1071563" lvl="1" indent="-355600" algn="just" eaLnBrk="1" hangingPunct="1">
              <a:lnSpc>
                <a:spcPct val="90000"/>
              </a:lnSpc>
              <a:buFont typeface="Wingdings" pitchFamily="2" charset="2"/>
              <a:buAutoNum type="arabicPeriod"/>
              <a:defRPr/>
            </a:pPr>
            <a:r>
              <a:rPr lang="zh-CN" altLang="en-US" sz="2400" dirty="0"/>
              <a:t>提升匹配</a:t>
            </a:r>
          </a:p>
          <a:p>
            <a:pPr marL="1071563" lvl="1" indent="-355600" algn="just" eaLnBrk="1" hangingPunct="1">
              <a:lnSpc>
                <a:spcPct val="90000"/>
              </a:lnSpc>
              <a:buFont typeface="Wingdings" pitchFamily="2" charset="2"/>
              <a:buAutoNum type="arabicPeriod"/>
              <a:defRPr/>
            </a:pPr>
            <a:r>
              <a:rPr lang="zh-CN" altLang="en-US" sz="2400" dirty="0"/>
              <a:t>标准转换匹配</a:t>
            </a:r>
          </a:p>
          <a:p>
            <a:pPr marL="1071563" lvl="1" indent="-355600" algn="just" eaLnBrk="1" hangingPunct="1">
              <a:lnSpc>
                <a:spcPct val="90000"/>
              </a:lnSpc>
              <a:buFont typeface="Wingdings" pitchFamily="2" charset="2"/>
              <a:buAutoNum type="arabicPeriod"/>
              <a:defRPr/>
            </a:pPr>
            <a:r>
              <a:rPr lang="zh-CN" altLang="en-US" sz="2400" dirty="0"/>
              <a:t>自定义转换匹配</a:t>
            </a:r>
          </a:p>
          <a:p>
            <a:pPr marL="1071563" lvl="1" indent="-355600" algn="just" eaLnBrk="1" hangingPunct="1">
              <a:lnSpc>
                <a:spcPct val="90000"/>
              </a:lnSpc>
              <a:buFont typeface="Wingdings" pitchFamily="2" charset="2"/>
              <a:buAutoNum type="arabicPeriod"/>
              <a:defRPr/>
            </a:pPr>
            <a:r>
              <a:rPr lang="zh-CN" altLang="en-US" sz="2400" dirty="0"/>
              <a:t>匹配</a:t>
            </a:r>
            <a:r>
              <a:rPr lang="zh-CN" altLang="en-US" sz="2400" dirty="0" smtClean="0"/>
              <a:t>失败</a:t>
            </a:r>
            <a:endParaRPr lang="zh-CN" altLang="en-US" sz="2400" dirty="0"/>
          </a:p>
        </p:txBody>
      </p:sp>
    </p:spTree>
    <p:extLst>
      <p:ext uri="{BB962C8B-B14F-4D97-AF65-F5344CB8AC3E}">
        <p14:creationId xmlns:p14="http://schemas.microsoft.com/office/powerpoint/2010/main" val="12671029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精确匹配</a:t>
            </a:r>
          </a:p>
        </p:txBody>
      </p:sp>
      <p:sp>
        <p:nvSpPr>
          <p:cNvPr id="316419" name="Rectangle 3"/>
          <p:cNvSpPr>
            <a:spLocks noGrp="1" noChangeArrowheads="1"/>
          </p:cNvSpPr>
          <p:nvPr>
            <p:ph type="body" idx="1"/>
          </p:nvPr>
        </p:nvSpPr>
        <p:spPr>
          <a:xfrm>
            <a:off x="457200" y="1412875"/>
            <a:ext cx="8229600" cy="5257800"/>
          </a:xfrm>
        </p:spPr>
        <p:txBody>
          <a:bodyPr/>
          <a:lstStyle/>
          <a:p>
            <a:pPr eaLnBrk="1" hangingPunct="1">
              <a:lnSpc>
                <a:spcPct val="90000"/>
              </a:lnSpc>
              <a:defRPr/>
            </a:pPr>
            <a:r>
              <a:rPr lang="zh-CN" altLang="en-US" sz="2400" dirty="0" smtClean="0"/>
              <a:t>实参与形参的类型</a:t>
            </a:r>
            <a:r>
              <a:rPr lang="zh-CN" altLang="en-US" sz="2400" dirty="0" smtClean="0">
                <a:solidFill>
                  <a:srgbClr val="FFC000"/>
                </a:solidFill>
              </a:rPr>
              <a:t>完全相同</a:t>
            </a:r>
            <a:r>
              <a:rPr lang="zh-CN" altLang="en-US" sz="2400" dirty="0" smtClean="0"/>
              <a:t>，或者对实参进行</a:t>
            </a:r>
            <a:r>
              <a:rPr lang="zh-CN" altLang="en-US" sz="2400" dirty="0" smtClean="0">
                <a:latin typeface="Arial"/>
              </a:rPr>
              <a:t>“</a:t>
            </a:r>
            <a:r>
              <a:rPr lang="zh-CN" altLang="en-US" sz="2400" dirty="0" smtClean="0">
                <a:solidFill>
                  <a:srgbClr val="FFC000"/>
                </a:solidFill>
              </a:rPr>
              <a:t>微小</a:t>
            </a:r>
            <a:r>
              <a:rPr lang="zh-CN" altLang="en-US" sz="2400" dirty="0" smtClean="0">
                <a:latin typeface="Arial"/>
              </a:rPr>
              <a:t>”</a:t>
            </a:r>
            <a:r>
              <a:rPr lang="zh-CN" altLang="en-US" sz="2400" dirty="0" smtClean="0"/>
              <a:t>的类型转换后与形参类型相同：</a:t>
            </a:r>
          </a:p>
          <a:p>
            <a:pPr lvl="1" eaLnBrk="1" hangingPunct="1">
              <a:lnSpc>
                <a:spcPct val="90000"/>
              </a:lnSpc>
              <a:defRPr/>
            </a:pPr>
            <a:r>
              <a:rPr lang="zh-CN" altLang="en-US" sz="2000" dirty="0" smtClean="0"/>
              <a:t>数组变量名</a:t>
            </a:r>
            <a:r>
              <a:rPr lang="en-US" altLang="zh-CN" sz="2000" dirty="0" smtClean="0"/>
              <a:t>-&gt;</a:t>
            </a:r>
            <a:r>
              <a:rPr lang="zh-CN" altLang="en-US" sz="2000" dirty="0" smtClean="0"/>
              <a:t>数组内存首地址</a:t>
            </a:r>
          </a:p>
          <a:p>
            <a:pPr lvl="1" eaLnBrk="1" hangingPunct="1">
              <a:lnSpc>
                <a:spcPct val="90000"/>
              </a:lnSpc>
              <a:defRPr/>
            </a:pPr>
            <a:r>
              <a:rPr lang="zh-CN" altLang="en-US" sz="2000" dirty="0" smtClean="0"/>
              <a:t>函数名</a:t>
            </a:r>
            <a:r>
              <a:rPr lang="en-US" altLang="zh-CN" sz="2000" dirty="0" smtClean="0"/>
              <a:t>-&gt;</a:t>
            </a:r>
            <a:r>
              <a:rPr lang="zh-CN" altLang="en-US" sz="2000" dirty="0" smtClean="0"/>
              <a:t>函数内存首地址</a:t>
            </a:r>
          </a:p>
          <a:p>
            <a:pPr lvl="1" eaLnBrk="1" hangingPunct="1">
              <a:lnSpc>
                <a:spcPct val="90000"/>
              </a:lnSpc>
              <a:defRPr/>
            </a:pPr>
            <a:r>
              <a:rPr lang="zh-CN" altLang="en-US" sz="2000" dirty="0" smtClean="0"/>
              <a:t>等等</a:t>
            </a:r>
          </a:p>
          <a:p>
            <a:pPr eaLnBrk="1" hangingPunct="1">
              <a:lnSpc>
                <a:spcPct val="90000"/>
              </a:lnSpc>
              <a:defRPr/>
            </a:pPr>
            <a:r>
              <a:rPr lang="zh-CN" altLang="en-US" sz="2400" dirty="0" smtClean="0"/>
              <a:t>例如，对于下面的重载函数定义：</a:t>
            </a:r>
          </a:p>
          <a:p>
            <a:pPr eaLnBrk="1" hangingPunct="1">
              <a:lnSpc>
                <a:spcPct val="90000"/>
              </a:lnSpc>
              <a:buFont typeface="Wingdings" pitchFamily="2" charset="2"/>
              <a:buNone/>
              <a:defRPr/>
            </a:pPr>
            <a:r>
              <a:rPr lang="zh-CN" altLang="en-US" sz="2400" dirty="0" smtClean="0"/>
              <a:t>	</a:t>
            </a:r>
            <a:r>
              <a:rPr lang="en-US" altLang="zh-CN" sz="2400" dirty="0" smtClean="0"/>
              <a:t>void print(</a:t>
            </a:r>
            <a:r>
              <a:rPr lang="en-US" altLang="zh-CN" sz="2400" dirty="0" err="1" smtClean="0"/>
              <a:t>int</a:t>
            </a:r>
            <a:r>
              <a:rPr lang="en-US" altLang="zh-CN" sz="2400" dirty="0" smtClean="0"/>
              <a:t>);</a:t>
            </a:r>
          </a:p>
          <a:p>
            <a:pPr eaLnBrk="1" hangingPunct="1">
              <a:lnSpc>
                <a:spcPct val="90000"/>
              </a:lnSpc>
              <a:buFont typeface="Wingdings" pitchFamily="2" charset="2"/>
              <a:buNone/>
              <a:defRPr/>
            </a:pPr>
            <a:r>
              <a:rPr lang="en-US" altLang="zh-CN" sz="2400" dirty="0" smtClean="0"/>
              <a:t>	void print(double);</a:t>
            </a:r>
          </a:p>
          <a:p>
            <a:pPr eaLnBrk="1" hangingPunct="1">
              <a:lnSpc>
                <a:spcPct val="90000"/>
              </a:lnSpc>
              <a:buFont typeface="Wingdings" pitchFamily="2" charset="2"/>
              <a:buNone/>
              <a:defRPr/>
            </a:pPr>
            <a:r>
              <a:rPr lang="en-US" altLang="zh-CN" sz="2400" dirty="0" smtClean="0"/>
              <a:t>	void print(char);</a:t>
            </a:r>
          </a:p>
          <a:p>
            <a:pPr eaLnBrk="1" hangingPunct="1">
              <a:lnSpc>
                <a:spcPct val="90000"/>
              </a:lnSpc>
              <a:buFont typeface="Wingdings" pitchFamily="2" charset="2"/>
              <a:buNone/>
              <a:defRPr/>
            </a:pPr>
            <a:r>
              <a:rPr lang="zh-CN" altLang="en-US" sz="2400" dirty="0" smtClean="0"/>
              <a:t>下面的函数调用：</a:t>
            </a:r>
          </a:p>
          <a:p>
            <a:pPr eaLnBrk="1" hangingPunct="1">
              <a:lnSpc>
                <a:spcPct val="90000"/>
              </a:lnSpc>
              <a:buFont typeface="Wingdings" pitchFamily="2" charset="2"/>
              <a:buNone/>
              <a:defRPr/>
            </a:pPr>
            <a:r>
              <a:rPr lang="zh-CN" altLang="en-US" sz="2400" dirty="0" smtClean="0"/>
              <a:t>	</a:t>
            </a:r>
            <a:r>
              <a:rPr lang="en-US" altLang="zh-CN" sz="2400" dirty="0" smtClean="0"/>
              <a:t>print(1);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eaLnBrk="1" hangingPunct="1">
              <a:lnSpc>
                <a:spcPct val="90000"/>
              </a:lnSpc>
              <a:buFont typeface="Wingdings" pitchFamily="2" charset="2"/>
              <a:buNone/>
              <a:defRPr/>
            </a:pPr>
            <a:r>
              <a:rPr lang="en-US" altLang="zh-CN" sz="2400" dirty="0" smtClean="0"/>
              <a:t>	print(1.0); </a:t>
            </a:r>
            <a:r>
              <a:rPr lang="zh-CN" altLang="en-US" sz="2400" dirty="0" smtClean="0"/>
              <a:t>绑定到函数：</a:t>
            </a:r>
            <a:r>
              <a:rPr lang="en-US" altLang="zh-CN" sz="2400" dirty="0" smtClean="0"/>
              <a:t>void print(double);</a:t>
            </a:r>
          </a:p>
          <a:p>
            <a:pPr eaLnBrk="1" hangingPunct="1">
              <a:lnSpc>
                <a:spcPct val="90000"/>
              </a:lnSpc>
              <a:buFont typeface="Wingdings" pitchFamily="2" charset="2"/>
              <a:buNone/>
              <a:defRPr/>
            </a:pPr>
            <a:r>
              <a:rPr lang="en-US" altLang="zh-CN" sz="2400" dirty="0" smtClean="0"/>
              <a:t>	print('a'); </a:t>
            </a:r>
            <a:r>
              <a:rPr lang="zh-CN" altLang="en-US" sz="2400" dirty="0" smtClean="0"/>
              <a:t>绑定到函数：</a:t>
            </a:r>
            <a:r>
              <a:rPr lang="en-US" altLang="zh-CN" sz="2400" dirty="0" smtClean="0"/>
              <a:t>void print(char);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68313" y="188913"/>
            <a:ext cx="8229600" cy="1139825"/>
          </a:xfrm>
        </p:spPr>
        <p:txBody>
          <a:bodyPr/>
          <a:lstStyle/>
          <a:p>
            <a:pPr eaLnBrk="1" hangingPunct="1">
              <a:defRPr/>
            </a:pPr>
            <a:r>
              <a:rPr lang="zh-CN" altLang="en-US" dirty="0" smtClean="0"/>
              <a:t>提升匹配</a:t>
            </a:r>
          </a:p>
        </p:txBody>
      </p:sp>
      <p:sp>
        <p:nvSpPr>
          <p:cNvPr id="317443" name="Rectangle 3"/>
          <p:cNvSpPr>
            <a:spLocks noGrp="1" noChangeArrowheads="1"/>
          </p:cNvSpPr>
          <p:nvPr>
            <p:ph type="body" idx="1"/>
          </p:nvPr>
        </p:nvSpPr>
        <p:spPr>
          <a:xfrm>
            <a:off x="457200" y="1484784"/>
            <a:ext cx="8435975" cy="5257800"/>
          </a:xfrm>
        </p:spPr>
        <p:txBody>
          <a:bodyPr/>
          <a:lstStyle/>
          <a:p>
            <a:pPr marL="452438" indent="-452438" eaLnBrk="1" hangingPunct="1">
              <a:defRPr/>
            </a:pPr>
            <a:r>
              <a:rPr lang="zh-CN" altLang="en-GB" sz="2800" dirty="0" smtClean="0"/>
              <a:t>先对实参进行下面的类型提升，然后进行精确匹配：</a:t>
            </a:r>
          </a:p>
          <a:p>
            <a:pPr marL="990600" lvl="1" indent="-533400" eaLnBrk="1" hangingPunct="1">
              <a:defRPr/>
            </a:pPr>
            <a:r>
              <a:rPr lang="zh-CN" altLang="en-GB" sz="2400" dirty="0" smtClean="0"/>
              <a:t>按整型提升规则提升实参类型</a:t>
            </a:r>
            <a:endParaRPr lang="zh-CN" altLang="en-US" sz="2400" dirty="0" smtClean="0"/>
          </a:p>
          <a:p>
            <a:pPr marL="990600" lvl="1" indent="-533400" eaLnBrk="1" hangingPunct="1">
              <a:defRPr/>
            </a:pPr>
            <a:r>
              <a:rPr lang="zh-CN" altLang="en-GB" sz="2400" dirty="0" smtClean="0"/>
              <a:t>把</a:t>
            </a:r>
            <a:r>
              <a:rPr lang="en-GB" altLang="zh-CN" sz="2400" dirty="0" smtClean="0"/>
              <a:t>float</a:t>
            </a:r>
            <a:r>
              <a:rPr lang="zh-CN" altLang="en-GB" sz="2400" dirty="0" smtClean="0"/>
              <a:t>类型实参提升到</a:t>
            </a:r>
            <a:r>
              <a:rPr lang="en-GB" altLang="zh-CN" sz="2400" dirty="0" smtClean="0"/>
              <a:t>double</a:t>
            </a:r>
          </a:p>
          <a:p>
            <a:pPr marL="990600" lvl="1" indent="-533400" eaLnBrk="1" hangingPunct="1">
              <a:defRPr/>
            </a:pPr>
            <a:r>
              <a:rPr lang="zh-CN" altLang="en-GB" sz="2400" dirty="0" smtClean="0"/>
              <a:t>把</a:t>
            </a:r>
            <a:r>
              <a:rPr lang="en-GB" altLang="zh-CN" sz="2400" dirty="0" smtClean="0"/>
              <a:t>double</a:t>
            </a:r>
            <a:r>
              <a:rPr lang="zh-CN" altLang="en-GB" sz="2400" dirty="0" smtClean="0"/>
              <a:t>类型实参提升到</a:t>
            </a:r>
            <a:r>
              <a:rPr lang="en-GB" altLang="zh-CN" sz="2400" dirty="0" smtClean="0"/>
              <a:t>long double</a:t>
            </a:r>
            <a:endParaRPr lang="en-US" altLang="zh-CN" sz="2400" dirty="0" smtClean="0"/>
          </a:p>
          <a:p>
            <a:pPr marL="452438" indent="-452438" eaLnBrk="1" hangingPunct="1">
              <a:defRPr/>
            </a:pPr>
            <a:r>
              <a:rPr lang="zh-CN" altLang="en-US" sz="2800" dirty="0" smtClean="0"/>
              <a:t>例如，对于下述的重载函数：</a:t>
            </a:r>
          </a:p>
          <a:p>
            <a:pPr marL="990600" lvl="1" indent="-533400" eaLnBrk="1" hangingPunct="1">
              <a:buFontTx/>
              <a:buNone/>
              <a:defRPr/>
            </a:pP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void print(double);</a:t>
            </a:r>
          </a:p>
          <a:p>
            <a:pPr marL="990600" lvl="1" indent="-533400" eaLnBrk="1" hangingPunct="1">
              <a:defRPr/>
            </a:pPr>
            <a:r>
              <a:rPr lang="zh-CN" altLang="en-US" sz="2400" dirty="0" smtClean="0"/>
              <a:t>根据提升匹配，下面的函数调用：</a:t>
            </a:r>
          </a:p>
          <a:p>
            <a:pPr marL="990600" lvl="1" indent="-533400" eaLnBrk="1" hangingPunct="1">
              <a:buFontTx/>
              <a:buNone/>
              <a:defRPr/>
            </a:pPr>
            <a:r>
              <a:rPr lang="en-US" altLang="zh-CN" sz="2400" dirty="0" smtClean="0"/>
              <a:t>print('a');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print(1.0f); </a:t>
            </a:r>
            <a:r>
              <a:rPr lang="zh-CN" altLang="en-US" sz="2400" dirty="0" smtClean="0"/>
              <a:t>绑定到函数：</a:t>
            </a:r>
            <a:r>
              <a:rPr lang="en-US" altLang="zh-CN" sz="2400" dirty="0" smtClean="0"/>
              <a:t>void print(double);</a:t>
            </a:r>
            <a:r>
              <a:rPr lang="en-US" altLang="zh-CN" sz="1600"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a:xfrm>
            <a:off x="251520" y="476250"/>
            <a:ext cx="8686800" cy="5654675"/>
          </a:xfrm>
        </p:spPr>
        <p:txBody>
          <a:bodyPr>
            <a:normAutofit fontScale="85000" lnSpcReduction="20000"/>
          </a:bodyPr>
          <a:lstStyle/>
          <a:p>
            <a:pPr eaLnBrk="1" hangingPunct="1">
              <a:lnSpc>
                <a:spcPct val="110000"/>
              </a:lnSpc>
              <a:buFont typeface="Wingdings" pitchFamily="2" charset="2"/>
              <a:buNone/>
              <a:defRPr/>
            </a:pPr>
            <a:r>
              <a:rPr lang="en-US" altLang="zh-CN" sz="2800" dirty="0" smtClean="0"/>
              <a:t>void f()</a:t>
            </a:r>
          </a:p>
          <a:p>
            <a:pPr eaLnBrk="1" hangingPunct="1">
              <a:lnSpc>
                <a:spcPct val="110000"/>
              </a:lnSpc>
              <a:buFont typeface="Wingdings" pitchFamily="2" charset="2"/>
              <a:buNone/>
              <a:defRPr/>
            </a:pPr>
            <a:r>
              <a:rPr lang="en-US" altLang="zh-CN" sz="2800" dirty="0" smtClean="0"/>
              <a:t>{ </a:t>
            </a:r>
            <a:r>
              <a:rPr lang="en-US" altLang="zh-CN" sz="2800" dirty="0" smtClean="0">
                <a:solidFill>
                  <a:srgbClr val="FFC000"/>
                </a:solidFill>
              </a:rPr>
              <a:t>auto</a:t>
            </a:r>
            <a:r>
              <a:rPr lang="en-US" altLang="zh-CN" sz="2800" dirty="0" smtClean="0"/>
              <a:t> </a:t>
            </a:r>
            <a:r>
              <a:rPr lang="en-US" altLang="zh-CN" sz="2800" dirty="0" err="1" smtClean="0"/>
              <a:t>int</a:t>
            </a:r>
            <a:r>
              <a:rPr lang="en-US" altLang="zh-CN" sz="2800" dirty="0" smtClean="0"/>
              <a:t> x=0; //</a:t>
            </a:r>
            <a:r>
              <a:rPr lang="zh-CN" altLang="en-US" sz="2800" dirty="0" smtClean="0"/>
              <a:t>自动生存期，</a:t>
            </a:r>
            <a:r>
              <a:rPr lang="en-US" altLang="zh-CN" sz="2800" dirty="0" smtClean="0">
                <a:solidFill>
                  <a:srgbClr val="FFC000"/>
                </a:solidFill>
              </a:rPr>
              <a:t>auto</a:t>
            </a:r>
            <a:r>
              <a:rPr lang="zh-CN" altLang="en-US" sz="2800" dirty="0" smtClean="0">
                <a:solidFill>
                  <a:srgbClr val="FFC000"/>
                </a:solidFill>
              </a:rPr>
              <a:t>一般不写</a:t>
            </a:r>
          </a:p>
          <a:p>
            <a:pPr eaLnBrk="1" hangingPunct="1">
              <a:lnSpc>
                <a:spcPct val="110000"/>
              </a:lnSpc>
              <a:buFont typeface="Wingdings" pitchFamily="2" charset="2"/>
              <a:buNone/>
              <a:defRPr/>
            </a:pPr>
            <a:r>
              <a:rPr lang="zh-CN" altLang="en-US" sz="2800" dirty="0" smtClean="0"/>
              <a:t>   </a:t>
            </a: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静态生存期</a:t>
            </a:r>
            <a:endParaRPr lang="en-US" altLang="zh-CN" sz="2800" dirty="0" smtClean="0"/>
          </a:p>
          <a:p>
            <a:pPr eaLnBrk="1" hangingPunct="1">
              <a:lnSpc>
                <a:spcPct val="110000"/>
              </a:lnSpc>
              <a:buNone/>
              <a:defRPr/>
            </a:pPr>
            <a:r>
              <a:rPr lang="en-US" altLang="zh-CN" sz="2800" dirty="0" smtClean="0"/>
              <a:t>   </a:t>
            </a:r>
            <a:r>
              <a:rPr lang="en-US" altLang="zh-CN" sz="2800" dirty="0" smtClean="0">
                <a:solidFill>
                  <a:srgbClr val="FFC000"/>
                </a:solidFill>
              </a:rPr>
              <a:t>register</a:t>
            </a:r>
            <a:r>
              <a:rPr lang="en-US" altLang="zh-CN" sz="2800" dirty="0" smtClean="0"/>
              <a:t> </a:t>
            </a:r>
            <a:r>
              <a:rPr lang="en-US" altLang="zh-CN" sz="2800" dirty="0" err="1" smtClean="0"/>
              <a:t>int</a:t>
            </a:r>
            <a:r>
              <a:rPr lang="en-US" altLang="zh-CN" sz="2800" dirty="0" smtClean="0"/>
              <a:t> z=0; //</a:t>
            </a:r>
            <a:r>
              <a:rPr lang="zh-CN" altLang="en-US" sz="2800" dirty="0"/>
              <a:t>自动生存期，建议</a:t>
            </a:r>
            <a:r>
              <a:rPr lang="zh-CN" altLang="en-US" sz="2800" dirty="0" smtClean="0"/>
              <a:t>在寄存器中分配</a:t>
            </a:r>
            <a:endParaRPr lang="en-US" altLang="zh-CN" sz="2800" dirty="0" smtClean="0"/>
          </a:p>
          <a:p>
            <a:pPr eaLnBrk="1" hangingPunct="1">
              <a:lnSpc>
                <a:spcPct val="110000"/>
              </a:lnSpc>
              <a:buFont typeface="Wingdings" pitchFamily="2" charset="2"/>
              <a:buNone/>
              <a:defRPr/>
            </a:pPr>
            <a:r>
              <a:rPr lang="en-US" altLang="zh-CN" sz="2800" dirty="0" smtClean="0"/>
              <a:t>   x++; y++; z++;</a:t>
            </a:r>
          </a:p>
          <a:p>
            <a:pPr eaLnBrk="1" hangingPunct="1">
              <a:lnSpc>
                <a:spcPct val="110000"/>
              </a:lnSpc>
              <a:buNone/>
              <a:defRPr/>
            </a:pPr>
            <a:r>
              <a:rPr lang="en-US" altLang="zh-CN" sz="2800" dirty="0" smtClean="0"/>
              <a:t>   </a:t>
            </a:r>
            <a:r>
              <a:rPr lang="en-US" altLang="zh-CN" sz="2800" dirty="0" err="1" smtClean="0"/>
              <a:t>cout</a:t>
            </a:r>
            <a:r>
              <a:rPr lang="en-US" altLang="zh-CN" sz="2800" dirty="0" smtClean="0"/>
              <a:t> &lt;&lt; x </a:t>
            </a:r>
            <a:r>
              <a:rPr lang="en-US" altLang="zh-CN" sz="2800" dirty="0"/>
              <a:t>&lt;&lt; ',' &lt;&lt; </a:t>
            </a:r>
            <a:r>
              <a:rPr lang="en-US" altLang="zh-CN" sz="2800" dirty="0" smtClean="0"/>
              <a:t>y </a:t>
            </a:r>
            <a:r>
              <a:rPr lang="en-US" altLang="zh-CN" sz="2800" dirty="0"/>
              <a:t>&lt;&lt; ',' </a:t>
            </a:r>
            <a:r>
              <a:rPr lang="en-US" altLang="zh-CN" sz="2800" dirty="0" smtClean="0"/>
              <a:t>&lt;&lt; z &lt;&lt; </a:t>
            </a:r>
            <a:r>
              <a:rPr lang="en-US" altLang="zh-CN" sz="2800" dirty="0" err="1" smtClean="0"/>
              <a:t>endl</a:t>
            </a:r>
            <a:r>
              <a:rPr lang="en-US" altLang="zh-CN" sz="2800" dirty="0" smtClean="0"/>
              <a:t>;</a:t>
            </a:r>
          </a:p>
          <a:p>
            <a:pPr eaLnBrk="1" hangingPunct="1">
              <a:lnSpc>
                <a:spcPct val="110000"/>
              </a:lnSpc>
              <a:buFont typeface="Wingdings" pitchFamily="2" charset="2"/>
              <a:buNone/>
              <a:defRPr/>
            </a:pPr>
            <a:r>
              <a:rPr lang="en-US" altLang="zh-CN" sz="2800" dirty="0" smtClean="0"/>
              <a:t>}</a:t>
            </a:r>
          </a:p>
          <a:p>
            <a:pPr eaLnBrk="1" hangingPunct="1">
              <a:lnSpc>
                <a:spcPct val="110000"/>
              </a:lnSpc>
              <a:buFont typeface="Wingdings" pitchFamily="2" charset="2"/>
              <a:buNone/>
              <a:defRPr/>
            </a:pPr>
            <a:r>
              <a:rPr lang="en-US" altLang="zh-CN" sz="2800" dirty="0" err="1" smtClean="0"/>
              <a:t>int</a:t>
            </a:r>
            <a:r>
              <a:rPr lang="en-US" altLang="zh-CN" sz="2800" dirty="0" smtClean="0"/>
              <a:t> main()</a:t>
            </a:r>
          </a:p>
          <a:p>
            <a:pPr eaLnBrk="1" hangingPunct="1">
              <a:lnSpc>
                <a:spcPct val="110000"/>
              </a:lnSpc>
              <a:buFont typeface="Wingdings" pitchFamily="2" charset="2"/>
              <a:buNone/>
              <a:defRPr/>
            </a:pPr>
            <a:r>
              <a:rPr lang="en-US" altLang="zh-CN" sz="2800" dirty="0" smtClean="0"/>
              <a:t>{ f();  //</a:t>
            </a:r>
            <a:r>
              <a:rPr lang="zh-CN" altLang="en-US" sz="2800" dirty="0" smtClean="0"/>
              <a:t>输出：</a:t>
            </a:r>
            <a:r>
              <a:rPr lang="en-US" altLang="zh-CN" sz="2800" dirty="0" smtClean="0"/>
              <a:t>1,1,1</a:t>
            </a:r>
          </a:p>
          <a:p>
            <a:pPr eaLnBrk="1" hangingPunct="1">
              <a:lnSpc>
                <a:spcPct val="110000"/>
              </a:lnSpc>
              <a:buFont typeface="Wingdings" pitchFamily="2" charset="2"/>
              <a:buNone/>
              <a:defRPr/>
            </a:pPr>
            <a:r>
              <a:rPr lang="en-US" altLang="zh-CN" sz="2800" dirty="0" smtClean="0"/>
              <a:t>   f();  //</a:t>
            </a:r>
            <a:r>
              <a:rPr lang="zh-CN" altLang="en-US" sz="2800" dirty="0" smtClean="0"/>
              <a:t>输出：</a:t>
            </a:r>
            <a:r>
              <a:rPr lang="en-US" altLang="zh-CN" sz="2800" dirty="0" smtClean="0"/>
              <a:t>1,2,1</a:t>
            </a:r>
          </a:p>
          <a:p>
            <a:pPr eaLnBrk="1" hangingPunct="1">
              <a:lnSpc>
                <a:spcPct val="110000"/>
              </a:lnSpc>
              <a:buNone/>
              <a:defRPr/>
            </a:pPr>
            <a:r>
              <a:rPr lang="en-US" altLang="zh-CN" sz="2800" dirty="0"/>
              <a:t> </a:t>
            </a:r>
            <a:r>
              <a:rPr lang="en-US" altLang="zh-CN" sz="2800" dirty="0" smtClean="0"/>
              <a:t>  f</a:t>
            </a:r>
            <a:r>
              <a:rPr lang="en-US" altLang="zh-CN" sz="2800" dirty="0"/>
              <a:t>();  //</a:t>
            </a:r>
            <a:r>
              <a:rPr lang="zh-CN" altLang="en-US" sz="2800" dirty="0"/>
              <a:t>输出：</a:t>
            </a:r>
            <a:r>
              <a:rPr lang="en-US" altLang="zh-CN" sz="2800" dirty="0" smtClean="0"/>
              <a:t>1,3,1</a:t>
            </a:r>
          </a:p>
          <a:p>
            <a:pPr eaLnBrk="1" hangingPunct="1">
              <a:lnSpc>
                <a:spcPct val="110000"/>
              </a:lnSpc>
              <a:buNone/>
              <a:defRPr/>
            </a:pPr>
            <a:r>
              <a:rPr lang="en-US" altLang="zh-CN" sz="2800" dirty="0" smtClean="0"/>
              <a:t>   ......</a:t>
            </a:r>
          </a:p>
          <a:p>
            <a:pPr eaLnBrk="1" hangingPunct="1">
              <a:lnSpc>
                <a:spcPct val="11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dirty="0" smtClean="0"/>
              <a:t>标准转换匹配</a:t>
            </a:r>
          </a:p>
        </p:txBody>
      </p:sp>
      <p:sp>
        <p:nvSpPr>
          <p:cNvPr id="318467" name="Rectangle 3"/>
          <p:cNvSpPr>
            <a:spLocks noGrp="1" noChangeArrowheads="1"/>
          </p:cNvSpPr>
          <p:nvPr>
            <p:ph type="body" idx="1"/>
          </p:nvPr>
        </p:nvSpPr>
        <p:spPr>
          <a:xfrm>
            <a:off x="457200" y="1600200"/>
            <a:ext cx="8229600" cy="4637111"/>
          </a:xfrm>
        </p:spPr>
        <p:txBody>
          <a:bodyPr>
            <a:normAutofit lnSpcReduction="10000"/>
          </a:bodyPr>
          <a:lstStyle/>
          <a:p>
            <a:pPr marL="609600" indent="-609600" eaLnBrk="1" hangingPunct="1">
              <a:defRPr/>
            </a:pPr>
            <a:r>
              <a:rPr lang="zh-CN" altLang="en-US" dirty="0" smtClean="0"/>
              <a:t>先进行</a:t>
            </a:r>
            <a:r>
              <a:rPr lang="zh-CN" altLang="en-US" dirty="0"/>
              <a:t>下面的标准</a:t>
            </a:r>
            <a:r>
              <a:rPr lang="zh-CN" altLang="en-US" dirty="0" smtClean="0"/>
              <a:t>转换，然后进行精确匹配：</a:t>
            </a:r>
            <a:endParaRPr lang="en-US" altLang="zh-CN" dirty="0" smtClean="0"/>
          </a:p>
          <a:p>
            <a:pPr marL="1009650" lvl="1" indent="-609600" eaLnBrk="1" hangingPunct="1">
              <a:defRPr/>
            </a:pPr>
            <a:r>
              <a:rPr lang="zh-CN" altLang="en-GB" dirty="0" smtClean="0"/>
              <a:t>任何算术类型可以互相转换</a:t>
            </a:r>
            <a:endParaRPr lang="zh-CN" altLang="en-US" dirty="0" smtClean="0"/>
          </a:p>
          <a:p>
            <a:pPr marL="1009650" lvl="1" indent="-609600" eaLnBrk="1" hangingPunct="1">
              <a:defRPr/>
            </a:pPr>
            <a:r>
              <a:rPr lang="zh-CN" altLang="en-GB" dirty="0" smtClean="0"/>
              <a:t>枚举类型可以转换成任何算术类型</a:t>
            </a:r>
            <a:endParaRPr lang="zh-CN" altLang="en-US" dirty="0" smtClean="0"/>
          </a:p>
          <a:p>
            <a:pPr marL="1009650" lvl="1" indent="-609600" eaLnBrk="1" hangingPunct="1">
              <a:defRPr/>
            </a:pPr>
            <a:r>
              <a:rPr lang="zh-CN" altLang="en-GB" dirty="0" smtClean="0"/>
              <a:t>零可以转换成任何算术类型或指针类型</a:t>
            </a:r>
            <a:endParaRPr lang="zh-CN" altLang="en-US" dirty="0" smtClean="0"/>
          </a:p>
          <a:p>
            <a:pPr marL="1009650" lvl="1" indent="-609600" eaLnBrk="1" hangingPunct="1">
              <a:defRPr/>
            </a:pPr>
            <a:r>
              <a:rPr lang="zh-CN" altLang="en-GB" dirty="0" smtClean="0"/>
              <a:t>任何类型的指针可以转换成</a:t>
            </a:r>
            <a:r>
              <a:rPr lang="en-GB" altLang="zh-CN" dirty="0" smtClean="0"/>
              <a:t>void * </a:t>
            </a:r>
            <a:endParaRPr lang="en-US" altLang="zh-CN" dirty="0" smtClean="0"/>
          </a:p>
          <a:p>
            <a:pPr marL="609600" indent="-609600" eaLnBrk="1" hangingPunct="1">
              <a:defRPr/>
            </a:pPr>
            <a:r>
              <a:rPr lang="zh-CN" altLang="en-GB" dirty="0" smtClean="0">
                <a:solidFill>
                  <a:schemeClr val="folHlink"/>
                </a:solidFill>
              </a:rPr>
              <a:t>每个标准转换都是平等的</a:t>
            </a:r>
            <a:r>
              <a:rPr lang="zh-CN" altLang="en-US" dirty="0" smtClean="0">
                <a:solidFill>
                  <a:schemeClr val="folHlink"/>
                </a:solidFill>
              </a:rPr>
              <a:t>，不存哪个优先：</a:t>
            </a:r>
            <a:endParaRPr lang="en-US" altLang="zh-CN" dirty="0" smtClean="0">
              <a:solidFill>
                <a:schemeClr val="folHlink"/>
              </a:solidFill>
            </a:endParaRPr>
          </a:p>
          <a:p>
            <a:pPr marL="1009650" lvl="1" indent="-609600" eaLnBrk="1" hangingPunct="1">
              <a:defRPr/>
            </a:pPr>
            <a:r>
              <a:rPr lang="zh-CN" altLang="en-US" dirty="0" smtClean="0"/>
              <a:t>如果存在多个标准转换后能精确匹配，则失败！</a:t>
            </a:r>
            <a:r>
              <a:rPr lang="zh-CN" altLang="en-US" dirty="0" smtClean="0">
                <a:solidFill>
                  <a:schemeClr val="folHlink"/>
                </a:solidFill>
              </a:rPr>
              <a:t>（具有歧义）</a:t>
            </a:r>
            <a:r>
              <a:rPr lang="zh-CN" altLang="en-US" dirty="0"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zh-CN" smtClean="0"/>
          </a:p>
        </p:txBody>
      </p:sp>
      <p:sp>
        <p:nvSpPr>
          <p:cNvPr id="319491" name="Rectangle 3"/>
          <p:cNvSpPr>
            <a:spLocks noGrp="1" noChangeArrowheads="1"/>
          </p:cNvSpPr>
          <p:nvPr>
            <p:ph type="body" idx="1"/>
          </p:nvPr>
        </p:nvSpPr>
        <p:spPr/>
        <p:txBody>
          <a:bodyPr/>
          <a:lstStyle/>
          <a:p>
            <a:pPr eaLnBrk="1" hangingPunct="1">
              <a:defRPr/>
            </a:pPr>
            <a:r>
              <a:rPr lang="zh-CN" altLang="en-US" smtClean="0"/>
              <a:t>例如，对于下述的重载函数：</a:t>
            </a:r>
          </a:p>
          <a:p>
            <a:pPr lvl="1" eaLnBrk="1" hangingPunct="1">
              <a:buFontTx/>
              <a:buNone/>
              <a:defRPr/>
            </a:pPr>
            <a:r>
              <a:rPr lang="en-US" altLang="zh-CN" smtClean="0"/>
              <a:t>void print(char);</a:t>
            </a:r>
          </a:p>
          <a:p>
            <a:pPr lvl="1" eaLnBrk="1" hangingPunct="1">
              <a:buFontTx/>
              <a:buNone/>
              <a:defRPr/>
            </a:pPr>
            <a:r>
              <a:rPr lang="en-US" altLang="zh-CN" smtClean="0"/>
              <a:t>void print(char *);</a:t>
            </a:r>
          </a:p>
          <a:p>
            <a:pPr lvl="1" eaLnBrk="1" hangingPunct="1">
              <a:defRPr/>
            </a:pPr>
            <a:r>
              <a:rPr lang="zh-CN" altLang="en-US" smtClean="0"/>
              <a:t>根据标准转换匹配，下面的函数调用：</a:t>
            </a:r>
          </a:p>
          <a:p>
            <a:pPr lvl="1" eaLnBrk="1" hangingPunct="1">
              <a:buFontTx/>
              <a:buNone/>
              <a:defRPr/>
            </a:pPr>
            <a:r>
              <a:rPr lang="en-US" altLang="zh-CN" smtClean="0"/>
              <a:t>print(1); </a:t>
            </a:r>
            <a:r>
              <a:rPr lang="zh-CN" altLang="en-US" smtClean="0"/>
              <a:t>绑定到函数：</a:t>
            </a:r>
            <a:r>
              <a:rPr lang="en-US" altLang="zh-CN" smtClean="0"/>
              <a:t>void print(char);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绑定失败</a:t>
            </a:r>
          </a:p>
        </p:txBody>
      </p:sp>
      <p:sp>
        <p:nvSpPr>
          <p:cNvPr id="350211" name="Rectangle 3"/>
          <p:cNvSpPr>
            <a:spLocks noGrp="1" noChangeArrowheads="1"/>
          </p:cNvSpPr>
          <p:nvPr>
            <p:ph type="body" idx="1"/>
          </p:nvPr>
        </p:nvSpPr>
        <p:spPr>
          <a:xfrm>
            <a:off x="250825" y="1341438"/>
            <a:ext cx="8686800" cy="5516562"/>
          </a:xfrm>
        </p:spPr>
        <p:txBody>
          <a:bodyPr/>
          <a:lstStyle/>
          <a:p>
            <a:pPr marL="361950" indent="-361950" eaLnBrk="1" hangingPunct="1">
              <a:lnSpc>
                <a:spcPct val="90000"/>
              </a:lnSpc>
              <a:defRPr/>
            </a:pPr>
            <a:r>
              <a:rPr lang="zh-CN" altLang="en-US" sz="2800" dirty="0" smtClean="0"/>
              <a:t>如果</a:t>
            </a:r>
            <a:r>
              <a:rPr lang="zh-CN" altLang="en-US" sz="2800" dirty="0" smtClean="0">
                <a:solidFill>
                  <a:srgbClr val="FFC000"/>
                </a:solidFill>
              </a:rPr>
              <a:t>不存在匹配</a:t>
            </a:r>
            <a:r>
              <a:rPr lang="zh-CN" altLang="en-US" sz="2800" dirty="0" smtClean="0"/>
              <a:t>或</a:t>
            </a:r>
            <a:r>
              <a:rPr lang="zh-CN" altLang="en-US" sz="2800" dirty="0" smtClean="0">
                <a:solidFill>
                  <a:srgbClr val="FFC000"/>
                </a:solidFill>
              </a:rPr>
              <a:t>存在多个匹配</a:t>
            </a:r>
            <a:r>
              <a:rPr lang="zh-CN" altLang="en-US" sz="2800" dirty="0" smtClean="0"/>
              <a:t>，则绑定失败。例如，对于下述的重载函数：</a:t>
            </a:r>
          </a:p>
          <a:p>
            <a:pPr marL="914400" lvl="1" indent="-457200" eaLnBrk="1" hangingPunct="1">
              <a:lnSpc>
                <a:spcPct val="90000"/>
              </a:lnSpc>
              <a:buFontTx/>
              <a:buNone/>
              <a:defRPr/>
            </a:pPr>
            <a:r>
              <a:rPr lang="en-US" altLang="zh-CN" sz="2400" dirty="0" smtClean="0"/>
              <a:t>void print(char);</a:t>
            </a:r>
          </a:p>
          <a:p>
            <a:pPr marL="914400" lvl="1" indent="-457200" eaLnBrk="1" hangingPunct="1">
              <a:lnSpc>
                <a:spcPct val="90000"/>
              </a:lnSpc>
              <a:buFontTx/>
              <a:buNone/>
              <a:defRPr/>
            </a:pPr>
            <a:r>
              <a:rPr lang="en-US" altLang="zh-CN" sz="2400" dirty="0" smtClean="0"/>
              <a:t>void print(double);</a:t>
            </a:r>
          </a:p>
          <a:p>
            <a:pPr marL="914400" lvl="1" indent="-457200" eaLnBrk="1" hangingPunct="1">
              <a:lnSpc>
                <a:spcPct val="90000"/>
              </a:lnSpc>
              <a:defRPr/>
            </a:pPr>
            <a:r>
              <a:rPr lang="zh-CN" altLang="en-US" sz="2400" dirty="0" smtClean="0"/>
              <a:t>根据标准转换匹配，下面的函数调用将会绑定失败：</a:t>
            </a:r>
          </a:p>
          <a:p>
            <a:pPr marL="914400" lvl="1" indent="-457200" eaLnBrk="1" hangingPunct="1">
              <a:lnSpc>
                <a:spcPct val="90000"/>
              </a:lnSpc>
              <a:buFontTx/>
              <a:buNone/>
              <a:defRPr/>
            </a:pPr>
            <a:r>
              <a:rPr lang="en-US" altLang="zh-CN" sz="2400" dirty="0" smtClean="0"/>
              <a:t>print(</a:t>
            </a:r>
            <a:r>
              <a:rPr lang="en-US" altLang="zh-CN" sz="2400" dirty="0" smtClean="0">
                <a:solidFill>
                  <a:schemeClr val="folHlink"/>
                </a:solidFill>
              </a:rPr>
              <a:t>1</a:t>
            </a:r>
            <a:r>
              <a:rPr lang="en-US" altLang="zh-CN" sz="2400" dirty="0" smtClean="0"/>
              <a:t>); </a:t>
            </a:r>
          </a:p>
          <a:p>
            <a:pPr marL="914400" lvl="1" indent="-457200" eaLnBrk="1" hangingPunct="1">
              <a:lnSpc>
                <a:spcPct val="90000"/>
              </a:lnSpc>
              <a:defRPr/>
            </a:pPr>
            <a:r>
              <a:rPr lang="zh-CN" altLang="en-US" sz="2400" dirty="0" smtClean="0"/>
              <a:t>因为</a:t>
            </a:r>
            <a:r>
              <a:rPr lang="en-US" altLang="zh-CN" sz="2400" dirty="0" smtClean="0"/>
              <a:t>1</a:t>
            </a:r>
            <a:r>
              <a:rPr lang="zh-CN" altLang="en-US" sz="2400" dirty="0" smtClean="0"/>
              <a:t>（属于</a:t>
            </a:r>
            <a:r>
              <a:rPr lang="en-US" altLang="zh-CN" sz="2400" dirty="0" err="1" smtClean="0"/>
              <a:t>int</a:t>
            </a:r>
            <a:r>
              <a:rPr lang="zh-CN" altLang="en-US" sz="2400" dirty="0" smtClean="0"/>
              <a:t>型）既可以转成</a:t>
            </a:r>
            <a:r>
              <a:rPr lang="en-US" altLang="zh-CN" sz="2400" dirty="0" smtClean="0"/>
              <a:t>char</a:t>
            </a:r>
            <a:r>
              <a:rPr lang="zh-CN" altLang="en-US" sz="2400" dirty="0" smtClean="0"/>
              <a:t>，又可以转成</a:t>
            </a:r>
            <a:r>
              <a:rPr lang="en-US" altLang="zh-CN" sz="2400" dirty="0" smtClean="0"/>
              <a:t>double </a:t>
            </a:r>
          </a:p>
          <a:p>
            <a:pPr marL="361950" indent="-361950" eaLnBrk="1" hangingPunct="1">
              <a:lnSpc>
                <a:spcPct val="90000"/>
              </a:lnSpc>
              <a:defRPr/>
            </a:pPr>
            <a:r>
              <a:rPr lang="zh-CN" altLang="en-US" sz="2800" dirty="0" smtClean="0"/>
              <a:t>解决办法是：</a:t>
            </a:r>
          </a:p>
          <a:p>
            <a:pPr marL="914400" lvl="1" indent="-457200" eaLnBrk="1" hangingPunct="1">
              <a:lnSpc>
                <a:spcPct val="90000"/>
              </a:lnSpc>
              <a:defRPr/>
            </a:pPr>
            <a:r>
              <a:rPr lang="zh-CN" altLang="en-US" sz="2400" dirty="0" smtClean="0"/>
              <a:t>对实参进行显式类型转换，如，</a:t>
            </a:r>
          </a:p>
          <a:p>
            <a:pPr marL="1295400" lvl="2" indent="-381000" eaLnBrk="1" hangingPunct="1">
              <a:lnSpc>
                <a:spcPct val="90000"/>
              </a:lnSpc>
              <a:defRPr/>
            </a:pPr>
            <a:r>
              <a:rPr lang="en-US" altLang="zh-CN" sz="2000" dirty="0" smtClean="0"/>
              <a:t>print ((char)1) </a:t>
            </a:r>
            <a:r>
              <a:rPr lang="zh-CN" altLang="en-US" sz="2000" dirty="0" smtClean="0"/>
              <a:t>或 </a:t>
            </a:r>
            <a:r>
              <a:rPr lang="en-US" altLang="zh-CN" sz="2000" dirty="0" smtClean="0"/>
              <a:t>print ((double)1)</a:t>
            </a:r>
          </a:p>
          <a:p>
            <a:pPr marL="914400" lvl="1" indent="-457200" eaLnBrk="1" hangingPunct="1">
              <a:lnSpc>
                <a:spcPct val="90000"/>
              </a:lnSpc>
              <a:defRPr/>
            </a:pPr>
            <a:r>
              <a:rPr lang="zh-CN" altLang="en-US" sz="2400" dirty="0" smtClean="0"/>
              <a:t>增加额外的重载，如，</a:t>
            </a:r>
          </a:p>
          <a:p>
            <a:pPr marL="1295400" lvl="2" indent="-381000" eaLnBrk="1" hangingPunct="1">
              <a:lnSpc>
                <a:spcPct val="90000"/>
              </a:lnSpc>
              <a:defRPr/>
            </a:pPr>
            <a:r>
              <a:rPr lang="zh-CN" altLang="en-US" sz="2000" dirty="0" smtClean="0"/>
              <a:t>增加一个重载函数定义： </a:t>
            </a:r>
            <a:r>
              <a:rPr lang="en-US" altLang="zh-CN" sz="2000" dirty="0" smtClean="0"/>
              <a:t>void print(</a:t>
            </a:r>
            <a:r>
              <a:rPr lang="en-US" altLang="zh-CN" sz="2000" dirty="0" err="1" smtClean="0"/>
              <a:t>int</a:t>
            </a:r>
            <a:r>
              <a:rPr lang="en-US" altLang="zh-CN" sz="20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a:t>存储</a:t>
            </a:r>
            <a:r>
              <a:rPr lang="zh-CN" altLang="en-US" dirty="0" smtClean="0"/>
              <a:t>类局部变量的作用</a:t>
            </a:r>
            <a:endParaRPr lang="zh-CN" altLang="en-US" dirty="0"/>
          </a:p>
        </p:txBody>
      </p:sp>
      <p:sp>
        <p:nvSpPr>
          <p:cNvPr id="3" name="内容占位符 2"/>
          <p:cNvSpPr>
            <a:spLocks noGrp="1"/>
          </p:cNvSpPr>
          <p:nvPr>
            <p:ph idx="1"/>
          </p:nvPr>
        </p:nvSpPr>
        <p:spPr>
          <a:xfrm>
            <a:off x="457200" y="1600200"/>
            <a:ext cx="8229600" cy="5069159"/>
          </a:xfrm>
        </p:spPr>
        <p:txBody>
          <a:bodyPr>
            <a:normAutofit fontScale="92500" lnSpcReduction="10000"/>
          </a:bodyPr>
          <a:lstStyle/>
          <a:p>
            <a:pPr>
              <a:lnSpc>
                <a:spcPct val="110000"/>
              </a:lnSpc>
            </a:pPr>
            <a:r>
              <a:rPr lang="en-US" altLang="zh-CN" dirty="0" smtClean="0"/>
              <a:t>static</a:t>
            </a:r>
            <a:r>
              <a:rPr lang="zh-CN" altLang="en-US" dirty="0"/>
              <a:t>存储</a:t>
            </a:r>
            <a:r>
              <a:rPr lang="zh-CN" altLang="en-US" dirty="0" smtClean="0"/>
              <a:t>类的局部变量可以实现在某函数的各次调用之间共享</a:t>
            </a:r>
            <a:r>
              <a:rPr lang="zh-CN" altLang="en-US" dirty="0"/>
              <a:t>数据</a:t>
            </a:r>
            <a:r>
              <a:rPr lang="zh-CN" altLang="en-US" dirty="0" smtClean="0"/>
              <a:t>。</a:t>
            </a:r>
            <a:endParaRPr lang="en-US" altLang="zh-CN" dirty="0" smtClean="0"/>
          </a:p>
          <a:p>
            <a:pPr>
              <a:lnSpc>
                <a:spcPct val="110000"/>
              </a:lnSpc>
            </a:pPr>
            <a:r>
              <a:rPr lang="zh-CN" altLang="en-US" dirty="0" smtClean="0"/>
              <a:t>例如，下面是一个生成伪随机数的函数：</a:t>
            </a:r>
            <a:endParaRPr lang="en-US" altLang="zh-CN" dirty="0" smtClean="0"/>
          </a:p>
          <a:p>
            <a:pPr marL="457200" lvl="1" indent="0" eaLnBrk="1" hangingPunct="1">
              <a:lnSpc>
                <a:spcPct val="110000"/>
              </a:lnSpc>
              <a:buNone/>
              <a:defRPr/>
            </a:pPr>
            <a:r>
              <a:rPr lang="en-US" altLang="zh-CN" dirty="0"/>
              <a:t>unsigned </a:t>
            </a:r>
            <a:r>
              <a:rPr lang="en-US" altLang="zh-CN" dirty="0" err="1"/>
              <a:t>int</a:t>
            </a:r>
            <a:r>
              <a:rPr lang="en-US" altLang="zh-CN" dirty="0"/>
              <a:t> random()</a:t>
            </a:r>
          </a:p>
          <a:p>
            <a:pPr marL="457200" lvl="1" indent="0" eaLnBrk="1" hangingPunct="1">
              <a:lnSpc>
                <a:spcPct val="110000"/>
              </a:lnSpc>
              <a:buNone/>
              <a:defRPr/>
            </a:pPr>
            <a:r>
              <a:rPr lang="en-US" altLang="zh-CN" dirty="0"/>
              <a:t>{	static unsigned </a:t>
            </a:r>
            <a:r>
              <a:rPr lang="en-US" altLang="zh-CN" dirty="0" err="1"/>
              <a:t>int</a:t>
            </a:r>
            <a:r>
              <a:rPr lang="en-US" altLang="zh-CN" dirty="0"/>
              <a:t> seed=1;</a:t>
            </a:r>
          </a:p>
          <a:p>
            <a:pPr marL="457200" lvl="1" indent="0" eaLnBrk="1" hangingPunct="1">
              <a:lnSpc>
                <a:spcPct val="110000"/>
              </a:lnSpc>
              <a:buNone/>
              <a:defRPr/>
            </a:pPr>
            <a:r>
              <a:rPr lang="en-US" altLang="zh-CN" dirty="0"/>
              <a:t>	seed = (25173*seed+13849)%65536;</a:t>
            </a:r>
          </a:p>
          <a:p>
            <a:pPr marL="457200" lvl="1" indent="0" eaLnBrk="1" hangingPunct="1">
              <a:lnSpc>
                <a:spcPct val="110000"/>
              </a:lnSpc>
              <a:buNone/>
              <a:defRPr/>
            </a:pPr>
            <a:r>
              <a:rPr lang="en-US" altLang="zh-CN" dirty="0"/>
              <a:t>	return seed;</a:t>
            </a:r>
          </a:p>
          <a:p>
            <a:pPr marL="457200" lvl="1" indent="0" eaLnBrk="1" hangingPunct="1">
              <a:lnSpc>
                <a:spcPct val="110000"/>
              </a:lnSpc>
              <a:buNone/>
              <a:defRPr/>
            </a:pPr>
            <a:r>
              <a:rPr lang="en-US" altLang="zh-CN" dirty="0"/>
              <a:t>}</a:t>
            </a:r>
          </a:p>
          <a:p>
            <a:pPr lvl="1" eaLnBrk="1" hangingPunct="1">
              <a:lnSpc>
                <a:spcPct val="110000"/>
              </a:lnSpc>
              <a:defRPr/>
            </a:pPr>
            <a:r>
              <a:rPr lang="zh-CN" altLang="en-US" dirty="0" smtClean="0"/>
              <a:t>上面的</a:t>
            </a:r>
            <a:r>
              <a:rPr lang="en-US" altLang="zh-CN" dirty="0"/>
              <a:t>seed</a:t>
            </a:r>
            <a:r>
              <a:rPr lang="zh-CN" altLang="en-US" dirty="0"/>
              <a:t>只在</a:t>
            </a:r>
            <a:r>
              <a:rPr lang="en-US" altLang="zh-CN" dirty="0"/>
              <a:t>random</a:t>
            </a:r>
            <a:r>
              <a:rPr lang="zh-CN" altLang="en-US" dirty="0"/>
              <a:t>第一次调用时初始化，在以后的调用中将使用上一次调用结束时的值</a:t>
            </a:r>
            <a:r>
              <a:rPr lang="zh-CN" altLang="en-US" dirty="0" smtClean="0"/>
              <a:t>。</a:t>
            </a:r>
            <a:endParaRPr lang="zh-CN" altLang="en-US" sz="2400" dirty="0"/>
          </a:p>
        </p:txBody>
      </p:sp>
    </p:spTree>
    <p:extLst>
      <p:ext uri="{BB962C8B-B14F-4D97-AF65-F5344CB8AC3E}">
        <p14:creationId xmlns:p14="http://schemas.microsoft.com/office/powerpoint/2010/main" val="329149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77500" lnSpcReduction="20000"/>
          </a:bodyPr>
          <a:lstStyle/>
          <a:p>
            <a:pPr eaLnBrk="1" hangingPunct="1">
              <a:lnSpc>
                <a:spcPct val="120000"/>
              </a:lnSpc>
            </a:pPr>
            <a:r>
              <a:rPr lang="zh-CN" altLang="en-US" dirty="0"/>
              <a:t>虽然全局变量也能达到相同的效果，但全局变量不安全！</a:t>
            </a:r>
          </a:p>
          <a:p>
            <a:pPr lvl="1">
              <a:lnSpc>
                <a:spcPct val="120000"/>
              </a:lnSpc>
            </a:pPr>
            <a:r>
              <a:rPr lang="zh-CN" altLang="en-US" dirty="0" smtClean="0"/>
              <a:t>全局变量</a:t>
            </a:r>
            <a:r>
              <a:rPr lang="zh-CN" altLang="en-US" dirty="0"/>
              <a:t>能被所有函数访问，而</a:t>
            </a:r>
            <a:r>
              <a:rPr lang="en-US" altLang="zh-CN" dirty="0"/>
              <a:t>static</a:t>
            </a:r>
            <a:r>
              <a:rPr lang="zh-CN" altLang="en-US" dirty="0"/>
              <a:t>局部变量仅限于某个函数使用</a:t>
            </a:r>
            <a:r>
              <a:rPr lang="zh-CN" altLang="en-US" dirty="0" smtClean="0"/>
              <a:t>。</a:t>
            </a:r>
            <a:endParaRPr lang="en-US" altLang="zh-CN" dirty="0" smtClean="0"/>
          </a:p>
          <a:p>
            <a:pPr lvl="1">
              <a:lnSpc>
                <a:spcPct val="120000"/>
              </a:lnSpc>
            </a:pPr>
            <a:r>
              <a:rPr lang="zh-CN" altLang="en-US" dirty="0" smtClean="0"/>
              <a:t>全局变量会带来函数副作用问题。</a:t>
            </a:r>
            <a:endParaRPr lang="en-US" altLang="zh-CN" dirty="0"/>
          </a:p>
          <a:p>
            <a:pPr eaLnBrk="1" hangingPunct="1">
              <a:lnSpc>
                <a:spcPct val="120000"/>
              </a:lnSpc>
            </a:pPr>
            <a:r>
              <a:rPr lang="en-US" altLang="zh-CN" dirty="0" smtClean="0"/>
              <a:t>static</a:t>
            </a:r>
            <a:r>
              <a:rPr lang="zh-CN" altLang="en-US" dirty="0"/>
              <a:t>存储类的</a:t>
            </a:r>
            <a:r>
              <a:rPr lang="zh-CN" altLang="en-US" dirty="0" smtClean="0"/>
              <a:t>局部变量虽然不会产生函数的副作用，但使用</a:t>
            </a:r>
            <a:r>
              <a:rPr lang="zh-CN" altLang="en-US" dirty="0"/>
              <a:t>不当</a:t>
            </a:r>
            <a:r>
              <a:rPr lang="zh-CN" altLang="en-US" dirty="0" smtClean="0"/>
              <a:t>会破坏</a:t>
            </a:r>
            <a:r>
              <a:rPr lang="zh-CN" altLang="en-US" dirty="0"/>
              <a:t>函数的</a:t>
            </a:r>
            <a:r>
              <a:rPr lang="zh-CN" altLang="en-US" dirty="0">
                <a:solidFill>
                  <a:srgbClr val="FFC000"/>
                </a:solidFill>
              </a:rPr>
              <a:t>引用透明性</a:t>
            </a:r>
            <a:r>
              <a:rPr lang="zh-CN" altLang="en-US" dirty="0"/>
              <a:t>，即用同样的参数去调用</a:t>
            </a:r>
            <a:r>
              <a:rPr lang="zh-CN" altLang="en-US" dirty="0" smtClean="0"/>
              <a:t>它可能会</a:t>
            </a:r>
            <a:r>
              <a:rPr lang="zh-CN" altLang="en-US" dirty="0"/>
              <a:t>得到不同的结果</a:t>
            </a:r>
            <a:r>
              <a:rPr lang="zh-CN" altLang="en-US" dirty="0" smtClean="0"/>
              <a:t>！例如，每次用</a:t>
            </a:r>
            <a:r>
              <a:rPr lang="en-US" altLang="zh-CN" dirty="0" smtClean="0"/>
              <a:t>f(10)</a:t>
            </a:r>
            <a:r>
              <a:rPr lang="zh-CN" altLang="en-US" dirty="0" smtClean="0"/>
              <a:t>去调用下面的函数</a:t>
            </a:r>
            <a:r>
              <a:rPr lang="en-US" altLang="zh-CN" dirty="0" smtClean="0"/>
              <a:t>f</a:t>
            </a:r>
            <a:r>
              <a:rPr lang="zh-CN" altLang="en-US" dirty="0" smtClean="0"/>
              <a:t>，结果可能会不一样：</a:t>
            </a:r>
            <a:endParaRPr lang="en-US" altLang="zh-CN" dirty="0" smtClean="0"/>
          </a:p>
          <a:p>
            <a:pPr marL="457200" lvl="1" indent="0">
              <a:lnSpc>
                <a:spcPct val="120000"/>
              </a:lnSpc>
              <a:buNone/>
            </a:pPr>
            <a:r>
              <a:rPr lang="en-US" altLang="zh-CN" dirty="0" err="1" smtClean="0"/>
              <a:t>int</a:t>
            </a:r>
            <a:r>
              <a:rPr lang="en-US" altLang="zh-CN" dirty="0" smtClean="0"/>
              <a:t> f(</a:t>
            </a:r>
            <a:r>
              <a:rPr lang="en-US" altLang="zh-CN" dirty="0" err="1" smtClean="0"/>
              <a:t>int</a:t>
            </a:r>
            <a:r>
              <a:rPr lang="en-US" altLang="zh-CN" dirty="0" smtClean="0"/>
              <a:t> n)</a:t>
            </a:r>
          </a:p>
          <a:p>
            <a:pPr marL="457200" lvl="1" indent="0">
              <a:lnSpc>
                <a:spcPct val="120000"/>
              </a:lnSpc>
              <a:buNone/>
            </a:pPr>
            <a:r>
              <a:rPr lang="en-US" altLang="zh-CN" dirty="0" smtClean="0"/>
              <a:t>{ static </a:t>
            </a:r>
            <a:r>
              <a:rPr lang="en-US" altLang="zh-CN" dirty="0" err="1" smtClean="0"/>
              <a:t>int</a:t>
            </a:r>
            <a:r>
              <a:rPr lang="en-US" altLang="zh-CN" dirty="0" smtClean="0"/>
              <a:t> x=0;</a:t>
            </a:r>
          </a:p>
          <a:p>
            <a:pPr marL="457200" lvl="1" indent="0">
              <a:lnSpc>
                <a:spcPct val="120000"/>
              </a:lnSpc>
              <a:buNone/>
            </a:pPr>
            <a:r>
              <a:rPr lang="en-US" altLang="zh-CN" dirty="0"/>
              <a:t> </a:t>
            </a:r>
            <a:r>
              <a:rPr lang="en-US" altLang="zh-CN" dirty="0" smtClean="0"/>
              <a:t>  </a:t>
            </a:r>
            <a:r>
              <a:rPr lang="en-US" altLang="zh-CN" dirty="0" err="1" smtClean="0"/>
              <a:t>int</a:t>
            </a:r>
            <a:r>
              <a:rPr lang="en-US" altLang="zh-CN" dirty="0" smtClean="0"/>
              <a:t> y=</a:t>
            </a:r>
            <a:r>
              <a:rPr lang="en-US" altLang="zh-CN" dirty="0" err="1" smtClean="0"/>
              <a:t>n+x</a:t>
            </a:r>
            <a:r>
              <a:rPr lang="en-US" altLang="zh-CN" dirty="0" smtClean="0"/>
              <a:t>; //</a:t>
            </a:r>
            <a:r>
              <a:rPr lang="zh-CN" altLang="en-US" dirty="0" smtClean="0"/>
              <a:t>每次调用</a:t>
            </a:r>
            <a:r>
              <a:rPr lang="en-US" altLang="zh-CN" dirty="0" smtClean="0"/>
              <a:t>f</a:t>
            </a:r>
            <a:r>
              <a:rPr lang="zh-CN" altLang="en-US" dirty="0" smtClean="0"/>
              <a:t>时，</a:t>
            </a:r>
            <a:r>
              <a:rPr lang="en-US" altLang="zh-CN" dirty="0" smtClean="0"/>
              <a:t>x</a:t>
            </a:r>
            <a:r>
              <a:rPr lang="zh-CN" altLang="en-US" dirty="0" smtClean="0"/>
              <a:t>的值可能会不一样！</a:t>
            </a:r>
            <a:endParaRPr lang="en-US" altLang="zh-CN" dirty="0" smtClean="0"/>
          </a:p>
          <a:p>
            <a:pPr marL="457200" lvl="1" indent="0">
              <a:lnSpc>
                <a:spcPct val="120000"/>
              </a:lnSpc>
              <a:buNone/>
            </a:pPr>
            <a:r>
              <a:rPr lang="en-US" altLang="zh-CN" dirty="0"/>
              <a:t> </a:t>
            </a:r>
            <a:r>
              <a:rPr lang="en-US" altLang="zh-CN" dirty="0" smtClean="0"/>
              <a:t>  ......</a:t>
            </a:r>
            <a:r>
              <a:rPr lang="en-US" altLang="zh-CN" dirty="0"/>
              <a:t> </a:t>
            </a:r>
            <a:r>
              <a:rPr lang="en-US" altLang="zh-CN" dirty="0" smtClean="0"/>
              <a:t>//</a:t>
            </a:r>
            <a:r>
              <a:rPr lang="zh-CN" altLang="en-US" dirty="0" smtClean="0"/>
              <a:t>这里可能会改变</a:t>
            </a:r>
            <a:r>
              <a:rPr lang="en-US" altLang="zh-CN" dirty="0" smtClean="0"/>
              <a:t>x</a:t>
            </a:r>
            <a:r>
              <a:rPr lang="zh-CN" altLang="en-US" dirty="0" smtClean="0"/>
              <a:t>的值</a:t>
            </a:r>
            <a:endParaRPr lang="en-US" altLang="zh-CN" dirty="0"/>
          </a:p>
          <a:p>
            <a:pPr marL="457200" lvl="1" indent="0">
              <a:lnSpc>
                <a:spcPct val="120000"/>
              </a:lnSpc>
              <a:buNone/>
            </a:pPr>
            <a:r>
              <a:rPr lang="en-US" altLang="zh-CN" dirty="0" smtClean="0"/>
              <a:t>   return y; </a:t>
            </a:r>
          </a:p>
          <a:p>
            <a:pPr marL="457200" lvl="1" indent="0">
              <a:lnSpc>
                <a:spcPct val="120000"/>
              </a:lnSpc>
              <a:buNone/>
            </a:pPr>
            <a:r>
              <a:rPr lang="en-US" altLang="zh-CN" dirty="0"/>
              <a:t>}</a:t>
            </a:r>
            <a:endParaRPr lang="zh-CN" altLang="en-US" dirty="0"/>
          </a:p>
          <a:p>
            <a:pPr eaLnBrk="1" hangingPunct="1">
              <a:lnSpc>
                <a:spcPct val="120000"/>
              </a:lnSpc>
            </a:pPr>
            <a:r>
              <a:rPr lang="zh-CN" altLang="en-US" dirty="0" smtClean="0"/>
              <a:t>含</a:t>
            </a:r>
            <a:r>
              <a:rPr lang="en-US" altLang="zh-CN" dirty="0"/>
              <a:t>static</a:t>
            </a:r>
            <a:r>
              <a:rPr lang="zh-CN" altLang="en-US" dirty="0"/>
              <a:t>存储</a:t>
            </a:r>
            <a:r>
              <a:rPr lang="zh-CN" altLang="en-US" dirty="0" smtClean="0"/>
              <a:t>类局部变量的函数常常称为</a:t>
            </a:r>
            <a:r>
              <a:rPr lang="zh-CN" altLang="en-US" dirty="0" smtClean="0">
                <a:solidFill>
                  <a:srgbClr val="FFC000"/>
                </a:solidFill>
              </a:rPr>
              <a:t>带状态</a:t>
            </a:r>
            <a:r>
              <a:rPr lang="zh-CN" altLang="en-US" dirty="0" smtClean="0"/>
              <a:t>的函数。</a:t>
            </a:r>
            <a:endParaRPr lang="en-US" altLang="zh-CN" dirty="0" smtClean="0"/>
          </a:p>
        </p:txBody>
      </p:sp>
    </p:spTree>
    <p:extLst>
      <p:ext uri="{BB962C8B-B14F-4D97-AF65-F5344CB8AC3E}">
        <p14:creationId xmlns:p14="http://schemas.microsoft.com/office/powerpoint/2010/main" val="341091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关于关键词“</a:t>
            </a:r>
            <a:r>
              <a:rPr lang="en-US" altLang="zh-CN" dirty="0" smtClean="0"/>
              <a:t>auto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新国际标准（</a:t>
            </a:r>
            <a:r>
              <a:rPr lang="en-US" altLang="zh-CN" dirty="0"/>
              <a:t>C++11</a:t>
            </a:r>
            <a:r>
              <a:rPr lang="zh-CN" altLang="en-US" dirty="0"/>
              <a:t>）中</a:t>
            </a:r>
            <a:r>
              <a:rPr lang="zh-CN" altLang="en-US" dirty="0" smtClean="0"/>
              <a:t>，关键词</a:t>
            </a:r>
            <a:r>
              <a:rPr lang="en-US" altLang="zh-CN" dirty="0" smtClean="0"/>
              <a:t>auto</a:t>
            </a:r>
            <a:r>
              <a:rPr lang="zh-CN" altLang="en-US" dirty="0"/>
              <a:t>有新的含义</a:t>
            </a:r>
            <a:r>
              <a:rPr lang="zh-CN" altLang="en-US" dirty="0" smtClean="0"/>
              <a:t>：</a:t>
            </a:r>
            <a:endParaRPr lang="en-US" altLang="zh-CN" dirty="0" smtClean="0"/>
          </a:p>
          <a:p>
            <a:pPr lvl="1"/>
            <a:r>
              <a:rPr lang="zh-CN" altLang="en-US" dirty="0" smtClean="0"/>
              <a:t>定义</a:t>
            </a:r>
            <a:r>
              <a:rPr lang="zh-CN" altLang="en-US" dirty="0"/>
              <a:t>一个变量</a:t>
            </a:r>
            <a:r>
              <a:rPr lang="zh-CN" altLang="en-US" dirty="0" smtClean="0"/>
              <a:t>时可以不指定</a:t>
            </a:r>
            <a:r>
              <a:rPr lang="zh-CN" altLang="en-US" dirty="0"/>
              <a:t>它的类型，由</a:t>
            </a:r>
            <a:r>
              <a:rPr lang="zh-CN" altLang="en-US" dirty="0" smtClean="0"/>
              <a:t>编译器根据</a:t>
            </a:r>
            <a:r>
              <a:rPr lang="zh-CN" altLang="en-US" dirty="0"/>
              <a:t>初始化的</a:t>
            </a:r>
            <a:r>
              <a:rPr lang="zh-CN" altLang="en-US" dirty="0" smtClean="0"/>
              <a:t>值自动确定</a:t>
            </a:r>
            <a:r>
              <a:rPr lang="zh-CN" altLang="en-US" dirty="0"/>
              <a:t>它的</a:t>
            </a:r>
            <a:r>
              <a:rPr lang="zh-CN" altLang="en-US" dirty="0" smtClean="0"/>
              <a:t>类型。例如：</a:t>
            </a:r>
            <a:endParaRPr lang="en-US" altLang="zh-CN" dirty="0" smtClean="0"/>
          </a:p>
          <a:p>
            <a:pPr lvl="2"/>
            <a:r>
              <a:rPr lang="en-US" altLang="zh-CN" dirty="0" smtClean="0"/>
              <a:t>auto </a:t>
            </a:r>
            <a:r>
              <a:rPr lang="en-US" altLang="zh-CN" dirty="0"/>
              <a:t>x=1+2*3.4</a:t>
            </a:r>
            <a:r>
              <a:rPr lang="en-US" altLang="zh-CN" dirty="0" smtClean="0"/>
              <a:t>;</a:t>
            </a:r>
          </a:p>
          <a:p>
            <a:pPr lvl="2"/>
            <a:r>
              <a:rPr lang="zh-CN" altLang="en-US" dirty="0" smtClean="0"/>
              <a:t>编译程序</a:t>
            </a:r>
            <a:r>
              <a:rPr lang="zh-CN" altLang="en-US" dirty="0"/>
              <a:t>确定它的类型为</a:t>
            </a:r>
            <a:r>
              <a:rPr lang="en-US" altLang="zh-CN" dirty="0"/>
              <a:t>double</a:t>
            </a:r>
            <a:r>
              <a:rPr lang="zh-CN" altLang="en-US" dirty="0" smtClean="0"/>
              <a:t>。</a:t>
            </a:r>
            <a:endParaRPr lang="en-US" altLang="zh-CN" dirty="0" smtClean="0"/>
          </a:p>
          <a:p>
            <a:pPr lvl="1"/>
            <a:r>
              <a:rPr lang="zh-CN" altLang="en-US" dirty="0" smtClean="0"/>
              <a:t>因此，自动生存期的局部变量不能再显式地用</a:t>
            </a:r>
            <a:r>
              <a:rPr lang="en-US" altLang="zh-CN" dirty="0" smtClean="0"/>
              <a:t>auto</a:t>
            </a:r>
            <a:r>
              <a:rPr lang="zh-CN" altLang="en-US" dirty="0" smtClean="0"/>
              <a:t>来指出了！</a:t>
            </a:r>
            <a:endParaRPr lang="zh-CN" altLang="en-US" dirty="0"/>
          </a:p>
        </p:txBody>
      </p:sp>
    </p:spTree>
    <p:extLst>
      <p:ext uri="{BB962C8B-B14F-4D97-AF65-F5344CB8AC3E}">
        <p14:creationId xmlns:p14="http://schemas.microsoft.com/office/powerpoint/2010/main" val="2459237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22202</TotalTime>
  <Words>5647</Words>
  <Application>Microsoft Office PowerPoint</Application>
  <PresentationFormat>全屏显示(4:3)</PresentationFormat>
  <Paragraphs>823</Paragraphs>
  <Slides>62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宋体</vt:lpstr>
      <vt:lpstr>Arial</vt:lpstr>
      <vt:lpstr>Times New Roman</vt:lpstr>
      <vt:lpstr>Verdana</vt:lpstr>
      <vt:lpstr>Wingdings</vt:lpstr>
      <vt:lpstr>Globe</vt:lpstr>
      <vt:lpstr>七、过程（功能）抽象 －－子程序</vt:lpstr>
      <vt:lpstr>主要内容</vt:lpstr>
      <vt:lpstr>变量的生存期（存储分配） </vt:lpstr>
      <vt:lpstr>PowerPoint 演示文稿</vt:lpstr>
      <vt:lpstr>局部变量的存储类修饰符 </vt:lpstr>
      <vt:lpstr>PowerPoint 演示文稿</vt:lpstr>
      <vt:lpstr>static存储类局部变量的作用</vt:lpstr>
      <vt:lpstr>PowerPoint 演示文稿</vt:lpstr>
      <vt:lpstr>关于关键词“auto”</vt:lpstr>
      <vt:lpstr>程序实体在内存中的安排</vt:lpstr>
      <vt:lpstr>PowerPoint 演示文稿</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栈空间被各个函数共享</vt:lpstr>
      <vt:lpstr>PowerPoint 演示文稿</vt:lpstr>
      <vt:lpstr>PowerPoint 演示文稿</vt:lpstr>
      <vt:lpstr>标识符的作用域概述 </vt:lpstr>
      <vt:lpstr>C++标识符的作用域</vt:lpstr>
      <vt:lpstr>局部作用域</vt:lpstr>
      <vt:lpstr>PowerPoint 演示文稿</vt:lpstr>
      <vt:lpstr>PowerPoint 演示文稿</vt:lpstr>
      <vt:lpstr>全局作用域</vt:lpstr>
      <vt:lpstr>PowerPoint 演示文稿</vt:lpstr>
      <vt:lpstr>PowerPoint 演示文稿</vt:lpstr>
      <vt:lpstr>链接错误</vt:lpstr>
      <vt:lpstr>文件作用域</vt:lpstr>
      <vt:lpstr>PowerPoint 演示文稿</vt:lpstr>
      <vt:lpstr>PowerPoint 演示文稿</vt:lpstr>
      <vt:lpstr>static的两个不同含义</vt:lpstr>
      <vt:lpstr>函数作用域</vt:lpstr>
      <vt:lpstr>PowerPoint 演示文稿</vt:lpstr>
      <vt:lpstr>函数原型作用域</vt:lpstr>
      <vt:lpstr>结构作用域 </vt:lpstr>
      <vt:lpstr>PowerPoint 演示文稿</vt:lpstr>
      <vt:lpstr>名空间作用域</vt:lpstr>
      <vt:lpstr>PowerPoint 演示文稿</vt:lpstr>
      <vt:lpstr>PowerPoint 演示文稿</vt:lpstr>
      <vt:lpstr>PowerPoint 演示文稿</vt:lpstr>
      <vt:lpstr>解决对小函数调用的低效问题</vt:lpstr>
      <vt:lpstr>宏定义 </vt:lpstr>
      <vt:lpstr>宏定义的不足之处</vt:lpstr>
      <vt:lpstr>内联函数 </vt:lpstr>
      <vt:lpstr>带缺省值的形式参数</vt:lpstr>
      <vt:lpstr>PowerPoint 演示文稿</vt:lpstr>
      <vt:lpstr>PowerPoint 演示文稿</vt:lpstr>
      <vt:lpstr>函数名重载</vt:lpstr>
      <vt:lpstr>PowerPoint 演示文稿</vt:lpstr>
      <vt:lpstr>对重载函数调用的绑定</vt:lpstr>
      <vt:lpstr>PowerPoint 演示文稿</vt:lpstr>
      <vt:lpstr>精确匹配</vt:lpstr>
      <vt:lpstr>提升匹配</vt:lpstr>
      <vt:lpstr>标准转换匹配</vt:lpstr>
      <vt:lpstr>PowerPoint 演示文稿</vt:lpstr>
      <vt:lpstr>绑定失败</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525</cp:revision>
  <dcterms:created xsi:type="dcterms:W3CDTF">2004-12-03T07:35:09Z</dcterms:created>
  <dcterms:modified xsi:type="dcterms:W3CDTF">2022-11-10T08:19:45Z</dcterms:modified>
</cp:coreProperties>
</file>