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460" r:id="rId3"/>
    <p:sldId id="505" r:id="rId4"/>
    <p:sldId id="461" r:id="rId5"/>
    <p:sldId id="462" r:id="rId6"/>
    <p:sldId id="465" r:id="rId7"/>
    <p:sldId id="509" r:id="rId8"/>
    <p:sldId id="510" r:id="rId9"/>
    <p:sldId id="511" r:id="rId10"/>
    <p:sldId id="517" r:id="rId11"/>
    <p:sldId id="518" r:id="rId12"/>
    <p:sldId id="519" r:id="rId13"/>
    <p:sldId id="520" r:id="rId14"/>
    <p:sldId id="521" r:id="rId15"/>
    <p:sldId id="522" r:id="rId16"/>
    <p:sldId id="507" r:id="rId17"/>
    <p:sldId id="466" r:id="rId18"/>
    <p:sldId id="467" r:id="rId19"/>
    <p:sldId id="468" r:id="rId20"/>
    <p:sldId id="469" r:id="rId21"/>
    <p:sldId id="470" r:id="rId22"/>
    <p:sldId id="471" r:id="rId23"/>
    <p:sldId id="472" r:id="rId24"/>
    <p:sldId id="473" r:id="rId25"/>
    <p:sldId id="474" r:id="rId26"/>
    <p:sldId id="475" r:id="rId27"/>
    <p:sldId id="464" r:id="rId28"/>
    <p:sldId id="523" r:id="rId29"/>
    <p:sldId id="524" r:id="rId30"/>
    <p:sldId id="477" r:id="rId31"/>
    <p:sldId id="478" r:id="rId32"/>
    <p:sldId id="479" r:id="rId33"/>
    <p:sldId id="480" r:id="rId34"/>
    <p:sldId id="481" r:id="rId35"/>
    <p:sldId id="482" r:id="rId36"/>
    <p:sldId id="483" r:id="rId37"/>
    <p:sldId id="484" r:id="rId38"/>
    <p:sldId id="485" r:id="rId39"/>
    <p:sldId id="486" r:id="rId40"/>
    <p:sldId id="487" r:id="rId41"/>
    <p:sldId id="488" r:id="rId42"/>
    <p:sldId id="489" r:id="rId43"/>
    <p:sldId id="490" r:id="rId44"/>
    <p:sldId id="491" r:id="rId45"/>
    <p:sldId id="492" r:id="rId46"/>
    <p:sldId id="493" r:id="rId47"/>
    <p:sldId id="494" r:id="rId48"/>
    <p:sldId id="495" r:id="rId49"/>
    <p:sldId id="496" r:id="rId50"/>
    <p:sldId id="497" r:id="rId51"/>
    <p:sldId id="498" r:id="rId52"/>
    <p:sldId id="499" r:id="rId53"/>
    <p:sldId id="500" r:id="rId54"/>
    <p:sldId id="501" r:id="rId55"/>
    <p:sldId id="506" r:id="rId56"/>
    <p:sldId id="502" r:id="rId57"/>
    <p:sldId id="525" r:id="rId58"/>
    <p:sldId id="526" r:id="rId5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tx1"/>
      </a:buClr>
      <a:defRPr sz="2400" b="1" kern="1200">
        <a:solidFill>
          <a:schemeClr val="folHlink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defRPr sz="2400" b="1" kern="1200">
        <a:solidFill>
          <a:schemeClr val="folHlink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defRPr sz="2400" b="1" kern="1200">
        <a:solidFill>
          <a:schemeClr val="folHlink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defRPr sz="2400" b="1" kern="1200">
        <a:solidFill>
          <a:schemeClr val="folHlink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defRPr sz="2400" b="1" kern="1200">
        <a:solidFill>
          <a:schemeClr val="folHlink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folHlink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folHlink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folHlink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folHlink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FF3300"/>
    <a:srgbClr val="005CB8"/>
    <a:srgbClr val="004B96"/>
    <a:srgbClr val="FFFF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7" autoAdjust="0"/>
    <p:restoredTop sz="99158" autoAdjust="0"/>
  </p:normalViewPr>
  <p:slideViewPr>
    <p:cSldViewPr>
      <p:cViewPr varScale="1">
        <p:scale>
          <a:sx n="88" d="100"/>
          <a:sy n="88" d="100"/>
        </p:scale>
        <p:origin x="52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17 w 717"/>
                <a:gd name="T1" fmla="*/ 845 h 845"/>
                <a:gd name="T2" fmla="*/ 717 w 717"/>
                <a:gd name="T3" fmla="*/ 821 h 845"/>
                <a:gd name="T4" fmla="*/ 574 w 717"/>
                <a:gd name="T5" fmla="*/ 605 h 845"/>
                <a:gd name="T6" fmla="*/ 406 w 717"/>
                <a:gd name="T7" fmla="*/ 396 h 845"/>
                <a:gd name="T8" fmla="*/ 221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09 w 717"/>
                <a:gd name="T15" fmla="*/ 198 h 845"/>
                <a:gd name="T16" fmla="*/ 400 w 717"/>
                <a:gd name="T17" fmla="*/ 408 h 845"/>
                <a:gd name="T18" fmla="*/ 568 w 717"/>
                <a:gd name="T19" fmla="*/ 623 h 845"/>
                <a:gd name="T20" fmla="*/ 717 w 717"/>
                <a:gd name="T21" fmla="*/ 845 h 845"/>
                <a:gd name="T22" fmla="*/ 717 w 717"/>
                <a:gd name="T23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07 w 407"/>
                <a:gd name="T1" fmla="*/ 414 h 414"/>
                <a:gd name="T2" fmla="*/ 407 w 407"/>
                <a:gd name="T3" fmla="*/ 396 h 414"/>
                <a:gd name="T4" fmla="*/ 222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6 w 407"/>
                <a:gd name="T13" fmla="*/ 204 h 414"/>
                <a:gd name="T14" fmla="*/ 407 w 407"/>
                <a:gd name="T15" fmla="*/ 414 h 414"/>
                <a:gd name="T16" fmla="*/ 407 w 407"/>
                <a:gd name="T17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86 w 586"/>
                <a:gd name="T1" fmla="*/ 0 h 599"/>
                <a:gd name="T2" fmla="*/ 568 w 586"/>
                <a:gd name="T3" fmla="*/ 0 h 599"/>
                <a:gd name="T4" fmla="*/ 407 w 586"/>
                <a:gd name="T5" fmla="*/ 132 h 599"/>
                <a:gd name="T6" fmla="*/ 257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57 w 586"/>
                <a:gd name="T17" fmla="*/ 282 h 599"/>
                <a:gd name="T18" fmla="*/ 413 w 586"/>
                <a:gd name="T19" fmla="*/ 138 h 599"/>
                <a:gd name="T20" fmla="*/ 586 w 586"/>
                <a:gd name="T21" fmla="*/ 0 h 599"/>
                <a:gd name="T22" fmla="*/ 586 w 586"/>
                <a:gd name="T23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69 w 269"/>
                <a:gd name="T1" fmla="*/ 0 h 252"/>
                <a:gd name="T2" fmla="*/ 251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69 w 269"/>
                <a:gd name="T15" fmla="*/ 0 h 252"/>
                <a:gd name="T16" fmla="*/ 269 w 269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0999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1000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57BEB-F0C9-4766-B32A-E9638B6218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52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7D57A-0C57-4E96-84CC-3174D668E0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604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F159B-97B7-4590-814F-2D2B88807F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813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A4593-8184-4149-9F7F-4CDF12C0C3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638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FF555-DB8D-4AA9-9ACF-EEE4CF7670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7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B2DEA-4098-49DD-BE55-CCF26D1A55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26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CD07F-023B-4B30-A37A-B68E229CA0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698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63685-CB3D-4E9D-9983-4DDA28D7B8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0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E64D9-F3F8-4992-8979-1EA55AFBD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892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F21E5-E852-45D6-9F81-A62A225F7D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481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A0C5F-29C2-42FA-B2AA-1E841408D1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607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90000">
              <a:srgbClr val="002C58"/>
            </a:gs>
            <a:gs pos="0">
              <a:schemeClr val="bg1">
                <a:lumMod val="75000"/>
              </a:schemeClr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39939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40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41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39943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44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45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46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47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48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49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50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51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52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53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54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55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9956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57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58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5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17 w 717"/>
                <a:gd name="T1" fmla="*/ 845 h 845"/>
                <a:gd name="T2" fmla="*/ 717 w 717"/>
                <a:gd name="T3" fmla="*/ 821 h 845"/>
                <a:gd name="T4" fmla="*/ 574 w 717"/>
                <a:gd name="T5" fmla="*/ 605 h 845"/>
                <a:gd name="T6" fmla="*/ 406 w 717"/>
                <a:gd name="T7" fmla="*/ 396 h 845"/>
                <a:gd name="T8" fmla="*/ 221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09 w 717"/>
                <a:gd name="T15" fmla="*/ 198 h 845"/>
                <a:gd name="T16" fmla="*/ 400 w 717"/>
                <a:gd name="T17" fmla="*/ 408 h 845"/>
                <a:gd name="T18" fmla="*/ 568 w 717"/>
                <a:gd name="T19" fmla="*/ 623 h 845"/>
                <a:gd name="T20" fmla="*/ 717 w 717"/>
                <a:gd name="T21" fmla="*/ 845 h 845"/>
                <a:gd name="T22" fmla="*/ 717 w 717"/>
                <a:gd name="T23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6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07 w 407"/>
                <a:gd name="T1" fmla="*/ 414 h 414"/>
                <a:gd name="T2" fmla="*/ 407 w 407"/>
                <a:gd name="T3" fmla="*/ 396 h 414"/>
                <a:gd name="T4" fmla="*/ 222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6 w 407"/>
                <a:gd name="T13" fmla="*/ 204 h 414"/>
                <a:gd name="T14" fmla="*/ 407 w 407"/>
                <a:gd name="T15" fmla="*/ 414 h 414"/>
                <a:gd name="T16" fmla="*/ 407 w 407"/>
                <a:gd name="T17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61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6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86 w 586"/>
                <a:gd name="T1" fmla="*/ 0 h 599"/>
                <a:gd name="T2" fmla="*/ 568 w 586"/>
                <a:gd name="T3" fmla="*/ 0 h 599"/>
                <a:gd name="T4" fmla="*/ 407 w 586"/>
                <a:gd name="T5" fmla="*/ 132 h 599"/>
                <a:gd name="T6" fmla="*/ 257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57 w 586"/>
                <a:gd name="T17" fmla="*/ 282 h 599"/>
                <a:gd name="T18" fmla="*/ 413 w 586"/>
                <a:gd name="T19" fmla="*/ 138 h 599"/>
                <a:gd name="T20" fmla="*/ 586 w 586"/>
                <a:gd name="T21" fmla="*/ 0 h 599"/>
                <a:gd name="T22" fmla="*/ 586 w 586"/>
                <a:gd name="T23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6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69 w 269"/>
                <a:gd name="T1" fmla="*/ 0 h 252"/>
                <a:gd name="T2" fmla="*/ 251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69 w 269"/>
                <a:gd name="T15" fmla="*/ 0 h 252"/>
                <a:gd name="T16" fmla="*/ 269 w 269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6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6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6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0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39968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69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70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71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972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9973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74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9975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9976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sz="1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77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defRPr sz="1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78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sz="1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defRPr>
            </a:lvl1pPr>
          </a:lstStyle>
          <a:p>
            <a:pPr>
              <a:defRPr/>
            </a:pPr>
            <a:fld id="{3FD53C60-DC8E-4BFF-9E81-871D644EFD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9979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8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76425"/>
            <a:ext cx="7772400" cy="13493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800" smtClean="0"/>
              <a:t>八、递归函数</a:t>
            </a:r>
            <a:endParaRPr lang="zh-CN" altLang="en-US" sz="4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62257" y="476672"/>
            <a:ext cx="3069983" cy="3111499"/>
          </a:xfrm>
          <a:solidFill>
            <a:srgbClr val="005CB8"/>
          </a:solidFill>
        </p:spPr>
        <p:txBody>
          <a:bodyPr>
            <a:normAutofit/>
          </a:bodyPr>
          <a:lstStyle/>
          <a:p>
            <a:pPr eaLnBrk="1" hangingPunct="1">
              <a:buNone/>
              <a:defRPr/>
            </a:pPr>
            <a:r>
              <a:rPr lang="en-US" altLang="zh-CN" sz="2600" dirty="0" smtClean="0"/>
              <a:t>void </a:t>
            </a:r>
            <a:r>
              <a:rPr lang="en-US" altLang="zh-CN" sz="2600" dirty="0" smtClean="0">
                <a:solidFill>
                  <a:srgbClr val="FF0000"/>
                </a:solidFill>
              </a:rPr>
              <a:t>f</a:t>
            </a:r>
            <a:r>
              <a:rPr lang="en-US" altLang="zh-CN" sz="2600" dirty="0" smtClean="0"/>
              <a:t>(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 </a:t>
            </a:r>
            <a:r>
              <a:rPr lang="en-US" altLang="zh-CN" sz="2600" dirty="0" smtClean="0">
                <a:solidFill>
                  <a:srgbClr val="FF3300"/>
                </a:solidFill>
              </a:rPr>
              <a:t>n</a:t>
            </a:r>
            <a:r>
              <a:rPr lang="en-US" altLang="zh-CN" sz="2600" dirty="0" smtClean="0"/>
              <a:t>)</a:t>
            </a:r>
            <a:endParaRPr lang="en-US" altLang="zh-CN" sz="2600" dirty="0"/>
          </a:p>
          <a:p>
            <a:pPr eaLnBrk="1" hangingPunct="1">
              <a:buNone/>
              <a:defRPr/>
            </a:pPr>
            <a:r>
              <a:rPr lang="en-US" altLang="zh-CN" sz="2600" dirty="0"/>
              <a:t>{ 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 </a:t>
            </a:r>
            <a:r>
              <a:rPr lang="en-US" altLang="zh-CN" sz="2600" dirty="0" smtClean="0">
                <a:solidFill>
                  <a:srgbClr val="FF3300"/>
                </a:solidFill>
              </a:rPr>
              <a:t>x</a:t>
            </a:r>
            <a:r>
              <a:rPr lang="en-US" altLang="zh-CN" sz="2600" dirty="0"/>
              <a:t>=</a:t>
            </a:r>
            <a:r>
              <a:rPr lang="en-US" altLang="zh-CN" sz="2600" dirty="0">
                <a:solidFill>
                  <a:srgbClr val="FF0000"/>
                </a:solidFill>
              </a:rPr>
              <a:t>n</a:t>
            </a:r>
            <a:r>
              <a:rPr lang="en-US" altLang="zh-CN" sz="2600" dirty="0"/>
              <a:t>+1</a:t>
            </a:r>
            <a:r>
              <a:rPr lang="en-US" altLang="zh-CN" sz="2600" dirty="0" smtClean="0"/>
              <a:t>;</a:t>
            </a:r>
          </a:p>
          <a:p>
            <a:pPr eaLnBrk="1" hangingPunct="1">
              <a:buNone/>
              <a:defRPr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... 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600" dirty="0" err="1" smtClean="0"/>
              <a:t>,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600" dirty="0" smtClean="0"/>
              <a:t> ... //</a:t>
            </a:r>
            <a:r>
              <a:rPr lang="en-US" altLang="zh-CN" sz="2600" dirty="0" smtClean="0">
                <a:solidFill>
                  <a:srgbClr val="FF0000"/>
                </a:solidFill>
              </a:rPr>
              <a:t>2</a:t>
            </a:r>
            <a:r>
              <a:rPr lang="en-US" altLang="zh-CN" sz="2600" dirty="0" smtClean="0"/>
              <a:t>,</a:t>
            </a:r>
            <a:r>
              <a:rPr lang="en-US" altLang="zh-CN" sz="2600" dirty="0" smtClean="0">
                <a:solidFill>
                  <a:srgbClr val="FF0000"/>
                </a:solidFill>
              </a:rPr>
              <a:t>1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eaLnBrk="1" hangingPunct="1">
              <a:buNone/>
              <a:defRPr/>
            </a:pPr>
            <a:r>
              <a:rPr lang="en-US" altLang="zh-CN" sz="2600" dirty="0" smtClean="0"/>
              <a:t>   if </a:t>
            </a:r>
            <a:r>
              <a:rPr lang="en-US" altLang="zh-CN" sz="2600" dirty="0"/>
              <a:t>(</a:t>
            </a:r>
            <a:r>
              <a:rPr lang="en-US" altLang="zh-CN" sz="2600" dirty="0">
                <a:solidFill>
                  <a:srgbClr val="FF0000"/>
                </a:solidFill>
              </a:rPr>
              <a:t>n</a:t>
            </a:r>
            <a:r>
              <a:rPr lang="en-US" altLang="zh-CN" sz="2600" dirty="0"/>
              <a:t>&gt;0)</a:t>
            </a:r>
            <a:r>
              <a:rPr lang="en-US" altLang="zh-CN" sz="2600" dirty="0" smtClean="0"/>
              <a:t> </a:t>
            </a:r>
            <a:r>
              <a:rPr lang="en-US" altLang="zh-CN" sz="2600" dirty="0" smtClean="0">
                <a:solidFill>
                  <a:srgbClr val="99FF33"/>
                </a:solidFill>
              </a:rPr>
              <a:t>f</a:t>
            </a:r>
            <a:r>
              <a:rPr lang="en-US" altLang="zh-CN" sz="2600" dirty="0" smtClean="0"/>
              <a:t>(</a:t>
            </a:r>
            <a:r>
              <a:rPr lang="en-US" altLang="zh-CN" sz="2600" dirty="0" smtClean="0">
                <a:solidFill>
                  <a:srgbClr val="FF0000"/>
                </a:solidFill>
              </a:rPr>
              <a:t>n</a:t>
            </a:r>
            <a:r>
              <a:rPr lang="en-US" altLang="zh-CN" sz="2600" dirty="0" smtClean="0"/>
              <a:t>-1);</a:t>
            </a:r>
          </a:p>
          <a:p>
            <a:pPr eaLnBrk="1" hangingPunct="1">
              <a:buNone/>
              <a:defRPr/>
            </a:pPr>
            <a:r>
              <a:rPr lang="en-US" altLang="zh-CN" sz="2600" dirty="0" smtClean="0"/>
              <a:t>   ... 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600" dirty="0" err="1" smtClean="0"/>
              <a:t>,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600" dirty="0" smtClean="0">
                <a:solidFill>
                  <a:srgbClr val="FF0000"/>
                </a:solidFill>
              </a:rPr>
              <a:t> </a:t>
            </a:r>
            <a:r>
              <a:rPr lang="en-US" altLang="zh-CN" sz="2600" dirty="0" smtClean="0"/>
              <a:t>...</a:t>
            </a:r>
            <a:endParaRPr lang="en-US" altLang="zh-CN" sz="2600" dirty="0"/>
          </a:p>
          <a:p>
            <a:pPr eaLnBrk="1" hangingPunct="1">
              <a:buNone/>
              <a:defRPr/>
            </a:pPr>
            <a:r>
              <a:rPr lang="en-US" altLang="zh-CN" sz="2600" dirty="0" smtClean="0"/>
              <a:t>}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7451725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8748712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7451725" y="402791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451725" y="3588172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8748712" y="1772816"/>
            <a:ext cx="287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451725" y="446606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矩形 46"/>
          <p:cNvSpPr>
            <a:spLocks noChangeArrowheads="1"/>
          </p:cNvSpPr>
          <p:nvPr/>
        </p:nvSpPr>
        <p:spPr bwMode="auto">
          <a:xfrm>
            <a:off x="5688012" y="824335"/>
            <a:ext cx="34925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endParaRPr lang="zh-CN" altLang="pt-BR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r>
              <a:rPr lang="zh-CN" altLang="pt-BR" sz="2000" dirty="0" smtClean="0"/>
              <a:t> </a:t>
            </a:r>
            <a:r>
              <a:rPr lang="en-US" altLang="zh-CN" sz="2000" dirty="0" smtClean="0">
                <a:solidFill>
                  <a:srgbClr val="99FF33"/>
                </a:solidFill>
              </a:rPr>
              <a:t>x         1</a:t>
            </a:r>
            <a:r>
              <a:rPr lang="zh-CN" altLang="pt-BR" sz="2000" dirty="0" smtClean="0"/>
              <a:t>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</a:t>
            </a:r>
            <a:r>
              <a:rPr lang="pt-BR" altLang="zh-CN" sz="2000" dirty="0" smtClean="0">
                <a:solidFill>
                  <a:srgbClr val="99FF33"/>
                </a:solidFill>
              </a:rPr>
              <a:t>n</a:t>
            </a:r>
            <a:r>
              <a:rPr lang="pt-BR" altLang="zh-CN" sz="2000" dirty="0" smtClean="0"/>
              <a:t>         </a:t>
            </a:r>
            <a:r>
              <a:rPr lang="pt-BR" altLang="zh-CN" sz="2000" dirty="0" smtClean="0">
                <a:solidFill>
                  <a:srgbClr val="99FF33"/>
                </a:solidFill>
              </a:rPr>
              <a:t>0</a:t>
            </a:r>
            <a:endParaRPr lang="pt-BR" altLang="zh-CN" sz="2000" dirty="0">
              <a:solidFill>
                <a:srgbClr val="99FF33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r>
              <a:rPr lang="zh-CN" altLang="pt-BR" sz="2000" dirty="0" smtClean="0"/>
              <a:t>  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x         2</a:t>
            </a:r>
            <a:endParaRPr lang="zh-CN" altLang="pt-BR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r>
              <a:rPr lang="zh-CN" altLang="pt-BR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n         1</a:t>
            </a:r>
            <a:endParaRPr lang="pt-BR" altLang="zh-CN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 </a:t>
            </a:r>
            <a:r>
              <a:rPr lang="pt-BR" altLang="zh-CN" sz="2000" dirty="0" smtClean="0">
                <a:solidFill>
                  <a:srgbClr val="FFC000"/>
                </a:solidFill>
              </a:rPr>
              <a:t>x</a:t>
            </a:r>
            <a:r>
              <a:rPr lang="pt-BR" altLang="zh-CN" sz="2000" dirty="0" smtClean="0"/>
              <a:t>         </a:t>
            </a:r>
            <a:r>
              <a:rPr lang="pt-BR" altLang="zh-CN" sz="2000" dirty="0" smtClean="0">
                <a:solidFill>
                  <a:srgbClr val="FFC000"/>
                </a:solidFill>
              </a:rPr>
              <a:t>3</a:t>
            </a:r>
            <a:endParaRPr lang="pt-BR" altLang="zh-CN" sz="2000" dirty="0">
              <a:solidFill>
                <a:srgbClr val="FFC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 smtClean="0"/>
              <a:t>               </a:t>
            </a:r>
            <a:r>
              <a:rPr lang="en-US" altLang="zh-CN" sz="2000" dirty="0" smtClean="0">
                <a:solidFill>
                  <a:srgbClr val="FFC000"/>
                </a:solidFill>
              </a:rPr>
              <a:t>n         2</a:t>
            </a:r>
            <a:endParaRPr lang="zh-CN" altLang="pt-BR" sz="2000" dirty="0">
              <a:solidFill>
                <a:srgbClr val="FFC000"/>
              </a:solidFill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7452022" y="310525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7452022" y="2665512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3491880" y="743596"/>
            <a:ext cx="0" cy="14612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3491694" y="721296"/>
            <a:ext cx="28821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324557" y="476673"/>
            <a:ext cx="3095316" cy="3989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void 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f</a:t>
            </a:r>
            <a:r>
              <a:rPr lang="en-US" altLang="zh-CN" sz="2600" b="0" kern="0" dirty="0" smtClean="0"/>
              <a:t>(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)</a:t>
            </a:r>
          </a:p>
          <a:p>
            <a:pPr eaLnBrk="1" hangingPunct="1">
              <a:buNone/>
              <a:defRPr/>
            </a:pPr>
            <a:r>
              <a:rPr lang="en-US" altLang="zh-CN" sz="2600" b="0" kern="0" dirty="0" smtClean="0"/>
              <a:t>{ 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/>
              <a:t>=</a:t>
            </a:r>
            <a:r>
              <a:rPr lang="en-US" altLang="zh-CN" sz="2600" b="0" kern="0" dirty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/>
              <a:t>+1</a:t>
            </a:r>
            <a:r>
              <a:rPr lang="en-US" altLang="zh-CN" sz="2600" b="0" kern="0" dirty="0" smtClean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 ... //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3</a:t>
            </a:r>
            <a:r>
              <a:rPr lang="en-US" altLang="zh-CN" sz="2600" b="0" kern="0" dirty="0" smtClean="0"/>
              <a:t>,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2</a:t>
            </a:r>
          </a:p>
          <a:p>
            <a:pPr eaLnBrk="1" hangingPunct="1">
              <a:buNone/>
              <a:defRPr/>
            </a:pPr>
            <a:r>
              <a:rPr lang="en-US" altLang="zh-CN" sz="2600" b="0" kern="0" dirty="0"/>
              <a:t>   if (</a:t>
            </a:r>
            <a:r>
              <a:rPr lang="en-US" altLang="zh-CN" sz="2600" b="0" kern="0" dirty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/>
              <a:t>&gt;0) </a:t>
            </a:r>
            <a:r>
              <a:rPr lang="en-US" altLang="zh-CN" sz="2600" b="0" kern="0" dirty="0" smtClean="0">
                <a:solidFill>
                  <a:srgbClr val="FF0000"/>
                </a:solidFill>
              </a:rPr>
              <a:t>f</a:t>
            </a:r>
            <a:r>
              <a:rPr lang="en-US" altLang="zh-CN" sz="2600" b="0" kern="0" dirty="0" smtClean="0"/>
              <a:t>(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-1);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 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......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>
                <a:solidFill>
                  <a:srgbClr val="FFC000"/>
                </a:solidFill>
              </a:rPr>
              <a:t>f</a:t>
            </a:r>
            <a:r>
              <a:rPr lang="en-US" altLang="zh-CN" sz="2600" b="0" kern="0" dirty="0" smtClean="0"/>
              <a:t>(2);</a:t>
            </a:r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 flipH="1">
            <a:off x="107504" y="743595"/>
            <a:ext cx="843" cy="33334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4"/>
          <p:cNvSpPr>
            <a:spLocks noChangeShapeType="1"/>
          </p:cNvSpPr>
          <p:nvPr/>
        </p:nvSpPr>
        <p:spPr bwMode="auto">
          <a:xfrm>
            <a:off x="108347" y="721296"/>
            <a:ext cx="2162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>
            <a:off x="107504" y="4077072"/>
            <a:ext cx="2170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395536" y="2132856"/>
            <a:ext cx="288404" cy="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3635896" y="3645024"/>
            <a:ext cx="3069983" cy="31114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void </a:t>
            </a:r>
            <a:r>
              <a:rPr lang="en-US" altLang="zh-CN" sz="2600" b="0" kern="0" dirty="0" smtClean="0">
                <a:solidFill>
                  <a:srgbClr val="99FF33"/>
                </a:solidFill>
              </a:rPr>
              <a:t>f</a:t>
            </a:r>
            <a:r>
              <a:rPr lang="en-US" altLang="zh-CN" sz="2600" b="0" kern="0" dirty="0" smtClean="0"/>
              <a:t>(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 smtClean="0">
                <a:solidFill>
                  <a:srgbClr val="99FF33"/>
                </a:solidFill>
              </a:rPr>
              <a:t>n</a:t>
            </a:r>
            <a:r>
              <a:rPr lang="en-US" altLang="zh-CN" sz="2600" b="0" kern="0" dirty="0" smtClean="0"/>
              <a:t>)</a:t>
            </a:r>
          </a:p>
          <a:p>
            <a:pPr eaLnBrk="1" hangingPunct="1">
              <a:buNone/>
              <a:defRPr/>
            </a:pPr>
            <a:r>
              <a:rPr lang="en-US" altLang="zh-CN" sz="2600" b="0" kern="0" dirty="0" smtClean="0"/>
              <a:t>{ 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 smtClean="0">
                <a:solidFill>
                  <a:srgbClr val="99FF33"/>
                </a:solidFill>
              </a:rPr>
              <a:t>x</a:t>
            </a:r>
            <a:r>
              <a:rPr lang="en-US" altLang="zh-CN" sz="2600" b="0" kern="0" dirty="0"/>
              <a:t>=</a:t>
            </a:r>
            <a:r>
              <a:rPr lang="en-US" altLang="zh-CN" sz="2600" b="0" kern="0" dirty="0">
                <a:solidFill>
                  <a:srgbClr val="99FF33"/>
                </a:solidFill>
              </a:rPr>
              <a:t>n</a:t>
            </a:r>
            <a:r>
              <a:rPr lang="en-US" altLang="zh-CN" sz="2600" b="0" kern="0" dirty="0"/>
              <a:t>+1</a:t>
            </a:r>
            <a:r>
              <a:rPr lang="en-US" altLang="zh-CN" sz="2600" b="0" kern="0" dirty="0" smtClean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99FF33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99FF33"/>
                </a:solidFill>
              </a:rPr>
              <a:t>n</a:t>
            </a:r>
            <a:r>
              <a:rPr lang="en-US" altLang="zh-CN" sz="2600" b="0" kern="0" dirty="0" smtClean="0"/>
              <a:t> ... //</a:t>
            </a:r>
            <a:r>
              <a:rPr lang="en-US" altLang="zh-CN" sz="2600" b="0" kern="0" dirty="0" smtClean="0">
                <a:solidFill>
                  <a:srgbClr val="92D050"/>
                </a:solidFill>
              </a:rPr>
              <a:t>1</a:t>
            </a:r>
            <a:r>
              <a:rPr lang="en-US" altLang="zh-CN" sz="2600" b="0" kern="0" dirty="0" smtClean="0"/>
              <a:t>,</a:t>
            </a:r>
            <a:r>
              <a:rPr lang="en-US" altLang="zh-CN" sz="2600" b="0" kern="0" dirty="0" smtClean="0">
                <a:solidFill>
                  <a:srgbClr val="92D050"/>
                </a:solidFill>
              </a:rPr>
              <a:t>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if (</a:t>
            </a:r>
            <a:r>
              <a:rPr lang="en-US" altLang="zh-CN" sz="2600" b="0" kern="0" dirty="0" smtClean="0">
                <a:solidFill>
                  <a:srgbClr val="99FF33"/>
                </a:solidFill>
              </a:rPr>
              <a:t>n</a:t>
            </a:r>
            <a:r>
              <a:rPr lang="en-US" altLang="zh-CN" sz="2600" b="0" kern="0" dirty="0" smtClean="0"/>
              <a:t>&gt;0) f(</a:t>
            </a:r>
            <a:r>
              <a:rPr lang="en-US" altLang="zh-CN" sz="2600" b="0" kern="0" dirty="0" smtClean="0">
                <a:solidFill>
                  <a:srgbClr val="99FF33"/>
                </a:solidFill>
              </a:rPr>
              <a:t>n</a:t>
            </a:r>
            <a:r>
              <a:rPr lang="en-US" altLang="zh-CN" sz="2600" b="0" kern="0" dirty="0" smtClean="0"/>
              <a:t>-1);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99FF33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99FF33"/>
                </a:solidFill>
              </a:rPr>
              <a:t>n</a:t>
            </a:r>
            <a:r>
              <a:rPr lang="en-US" altLang="zh-CN" sz="2600" b="0" kern="0" dirty="0" smtClean="0">
                <a:solidFill>
                  <a:srgbClr val="99FF33"/>
                </a:solidFill>
              </a:rPr>
              <a:t> </a:t>
            </a:r>
            <a:r>
              <a:rPr lang="en-US" altLang="zh-CN" sz="2600" b="0" kern="0" dirty="0" smtClean="0"/>
              <a:t>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}</a:t>
            </a:r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3707904" y="2132856"/>
            <a:ext cx="288404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7452320" y="2212554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7452320" y="1772816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3779912" y="4941168"/>
            <a:ext cx="288404" cy="0"/>
          </a:xfrm>
          <a:prstGeom prst="line">
            <a:avLst/>
          </a:prstGeom>
          <a:noFill/>
          <a:ln w="9525">
            <a:solidFill>
              <a:srgbClr val="99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3275856" y="2212554"/>
            <a:ext cx="2170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4"/>
          <p:cNvSpPr>
            <a:spLocks noChangeShapeType="1"/>
          </p:cNvSpPr>
          <p:nvPr/>
        </p:nvSpPr>
        <p:spPr bwMode="auto">
          <a:xfrm>
            <a:off x="6876255" y="2155156"/>
            <a:ext cx="1029" cy="1777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>
            <a:off x="6660232" y="2132856"/>
            <a:ext cx="2170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 flipH="1">
            <a:off x="5796135" y="3933056"/>
            <a:ext cx="10811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524328" y="4653136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栈空间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3635896" y="15007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不同的实例：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556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62257" y="476672"/>
            <a:ext cx="3069983" cy="3111499"/>
          </a:xfrm>
          <a:solidFill>
            <a:srgbClr val="005CB8"/>
          </a:solidFill>
        </p:spPr>
        <p:txBody>
          <a:bodyPr>
            <a:normAutofit/>
          </a:bodyPr>
          <a:lstStyle/>
          <a:p>
            <a:pPr eaLnBrk="1" hangingPunct="1">
              <a:buNone/>
              <a:defRPr/>
            </a:pPr>
            <a:r>
              <a:rPr lang="en-US" altLang="zh-CN" sz="2600" dirty="0" smtClean="0"/>
              <a:t>void </a:t>
            </a:r>
            <a:r>
              <a:rPr lang="en-US" altLang="zh-CN" sz="2600" dirty="0" smtClean="0">
                <a:solidFill>
                  <a:srgbClr val="FF0000"/>
                </a:solidFill>
              </a:rPr>
              <a:t>f</a:t>
            </a:r>
            <a:r>
              <a:rPr lang="en-US" altLang="zh-CN" sz="2600" dirty="0" smtClean="0"/>
              <a:t>(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 </a:t>
            </a:r>
            <a:r>
              <a:rPr lang="en-US" altLang="zh-CN" sz="2600" dirty="0" smtClean="0">
                <a:solidFill>
                  <a:srgbClr val="FF3300"/>
                </a:solidFill>
              </a:rPr>
              <a:t>n</a:t>
            </a:r>
            <a:r>
              <a:rPr lang="en-US" altLang="zh-CN" sz="2600" dirty="0" smtClean="0"/>
              <a:t>)</a:t>
            </a:r>
            <a:endParaRPr lang="en-US" altLang="zh-CN" sz="2600" dirty="0"/>
          </a:p>
          <a:p>
            <a:pPr eaLnBrk="1" hangingPunct="1">
              <a:buNone/>
              <a:defRPr/>
            </a:pPr>
            <a:r>
              <a:rPr lang="en-US" altLang="zh-CN" sz="2600" dirty="0"/>
              <a:t>{ 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 </a:t>
            </a:r>
            <a:r>
              <a:rPr lang="en-US" altLang="zh-CN" sz="2600" dirty="0" smtClean="0">
                <a:solidFill>
                  <a:srgbClr val="FF3300"/>
                </a:solidFill>
              </a:rPr>
              <a:t>x</a:t>
            </a:r>
            <a:r>
              <a:rPr lang="en-US" altLang="zh-CN" sz="2600" dirty="0"/>
              <a:t>=</a:t>
            </a:r>
            <a:r>
              <a:rPr lang="en-US" altLang="zh-CN" sz="2600" dirty="0">
                <a:solidFill>
                  <a:srgbClr val="FF0000"/>
                </a:solidFill>
              </a:rPr>
              <a:t>n</a:t>
            </a:r>
            <a:r>
              <a:rPr lang="en-US" altLang="zh-CN" sz="2600" dirty="0"/>
              <a:t>+1</a:t>
            </a:r>
            <a:r>
              <a:rPr lang="en-US" altLang="zh-CN" sz="2600" dirty="0" smtClean="0"/>
              <a:t>;</a:t>
            </a:r>
          </a:p>
          <a:p>
            <a:pPr eaLnBrk="1" hangingPunct="1">
              <a:buNone/>
              <a:defRPr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... 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600" dirty="0" err="1" smtClean="0"/>
              <a:t>,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600" dirty="0" smtClean="0"/>
              <a:t> ... //</a:t>
            </a:r>
            <a:r>
              <a:rPr lang="en-US" altLang="zh-CN" sz="2600" dirty="0" smtClean="0">
                <a:solidFill>
                  <a:srgbClr val="FF0000"/>
                </a:solidFill>
              </a:rPr>
              <a:t>2</a:t>
            </a:r>
            <a:r>
              <a:rPr lang="en-US" altLang="zh-CN" sz="2600" dirty="0" smtClean="0"/>
              <a:t>,</a:t>
            </a:r>
            <a:r>
              <a:rPr lang="en-US" altLang="zh-CN" sz="2600" dirty="0" smtClean="0">
                <a:solidFill>
                  <a:srgbClr val="FF0000"/>
                </a:solidFill>
              </a:rPr>
              <a:t>1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eaLnBrk="1" hangingPunct="1">
              <a:buNone/>
              <a:defRPr/>
            </a:pPr>
            <a:r>
              <a:rPr lang="en-US" altLang="zh-CN" sz="2600" dirty="0" smtClean="0"/>
              <a:t>   if </a:t>
            </a:r>
            <a:r>
              <a:rPr lang="en-US" altLang="zh-CN" sz="2600" dirty="0"/>
              <a:t>(</a:t>
            </a:r>
            <a:r>
              <a:rPr lang="en-US" altLang="zh-CN" sz="2600" dirty="0">
                <a:solidFill>
                  <a:srgbClr val="FF0000"/>
                </a:solidFill>
              </a:rPr>
              <a:t>n</a:t>
            </a:r>
            <a:r>
              <a:rPr lang="en-US" altLang="zh-CN" sz="2600" dirty="0"/>
              <a:t>&gt;0)</a:t>
            </a:r>
            <a:r>
              <a:rPr lang="en-US" altLang="zh-CN" sz="2600" dirty="0" smtClean="0"/>
              <a:t> </a:t>
            </a:r>
            <a:r>
              <a:rPr lang="en-US" altLang="zh-CN" sz="2600" dirty="0" smtClean="0">
                <a:solidFill>
                  <a:srgbClr val="99FF33"/>
                </a:solidFill>
              </a:rPr>
              <a:t>f</a:t>
            </a:r>
            <a:r>
              <a:rPr lang="en-US" altLang="zh-CN" sz="2600" dirty="0" smtClean="0"/>
              <a:t>(</a:t>
            </a:r>
            <a:r>
              <a:rPr lang="en-US" altLang="zh-CN" sz="2600" dirty="0" smtClean="0">
                <a:solidFill>
                  <a:srgbClr val="FF0000"/>
                </a:solidFill>
              </a:rPr>
              <a:t>n</a:t>
            </a:r>
            <a:r>
              <a:rPr lang="en-US" altLang="zh-CN" sz="2600" dirty="0" smtClean="0"/>
              <a:t>-1);</a:t>
            </a:r>
          </a:p>
          <a:p>
            <a:pPr eaLnBrk="1" hangingPunct="1">
              <a:buNone/>
              <a:defRPr/>
            </a:pPr>
            <a:r>
              <a:rPr lang="en-US" altLang="zh-CN" sz="2600" dirty="0" smtClean="0"/>
              <a:t>   ... 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600" dirty="0" err="1" smtClean="0"/>
              <a:t>,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600" dirty="0" smtClean="0">
                <a:solidFill>
                  <a:srgbClr val="FF0000"/>
                </a:solidFill>
              </a:rPr>
              <a:t> </a:t>
            </a:r>
            <a:r>
              <a:rPr lang="en-US" altLang="zh-CN" sz="2600" dirty="0" smtClean="0"/>
              <a:t>...</a:t>
            </a:r>
            <a:endParaRPr lang="en-US" altLang="zh-CN" sz="2600" dirty="0"/>
          </a:p>
          <a:p>
            <a:pPr eaLnBrk="1" hangingPunct="1">
              <a:buNone/>
              <a:defRPr/>
            </a:pPr>
            <a:r>
              <a:rPr lang="en-US" altLang="zh-CN" sz="2600" dirty="0" smtClean="0"/>
              <a:t>}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7451725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8748712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7451725" y="402791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451725" y="3588172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8748712" y="1772816"/>
            <a:ext cx="287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451725" y="446606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矩形 46"/>
          <p:cNvSpPr>
            <a:spLocks noChangeArrowheads="1"/>
          </p:cNvSpPr>
          <p:nvPr/>
        </p:nvSpPr>
        <p:spPr bwMode="auto">
          <a:xfrm>
            <a:off x="5688012" y="824335"/>
            <a:ext cx="34925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endParaRPr lang="zh-CN" altLang="pt-BR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r>
              <a:rPr lang="zh-CN" altLang="pt-BR" sz="2000" dirty="0" smtClean="0"/>
              <a:t> </a:t>
            </a:r>
            <a:r>
              <a:rPr lang="en-US" altLang="zh-CN" sz="2000" dirty="0" smtClean="0">
                <a:solidFill>
                  <a:srgbClr val="99FF33"/>
                </a:solidFill>
              </a:rPr>
              <a:t>x         1</a:t>
            </a:r>
            <a:r>
              <a:rPr lang="zh-CN" altLang="pt-BR" sz="2000" dirty="0" smtClean="0"/>
              <a:t>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</a:t>
            </a:r>
            <a:r>
              <a:rPr lang="pt-BR" altLang="zh-CN" sz="2000" dirty="0" smtClean="0">
                <a:solidFill>
                  <a:srgbClr val="99FF33"/>
                </a:solidFill>
              </a:rPr>
              <a:t>n</a:t>
            </a:r>
            <a:r>
              <a:rPr lang="pt-BR" altLang="zh-CN" sz="2000" dirty="0" smtClean="0"/>
              <a:t>         </a:t>
            </a:r>
            <a:r>
              <a:rPr lang="pt-BR" altLang="zh-CN" sz="2000" dirty="0" smtClean="0">
                <a:solidFill>
                  <a:srgbClr val="99FF33"/>
                </a:solidFill>
              </a:rPr>
              <a:t>0</a:t>
            </a:r>
            <a:endParaRPr lang="pt-BR" altLang="zh-CN" sz="2000" dirty="0">
              <a:solidFill>
                <a:srgbClr val="99FF33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r>
              <a:rPr lang="zh-CN" altLang="pt-BR" sz="2000" dirty="0" smtClean="0"/>
              <a:t>  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x         2</a:t>
            </a:r>
            <a:endParaRPr lang="zh-CN" altLang="pt-BR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r>
              <a:rPr lang="zh-CN" altLang="pt-BR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n         1</a:t>
            </a:r>
            <a:endParaRPr lang="pt-BR" altLang="zh-CN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 </a:t>
            </a:r>
            <a:r>
              <a:rPr lang="pt-BR" altLang="zh-CN" sz="2000" dirty="0" smtClean="0">
                <a:solidFill>
                  <a:srgbClr val="FFC000"/>
                </a:solidFill>
              </a:rPr>
              <a:t>x</a:t>
            </a:r>
            <a:r>
              <a:rPr lang="pt-BR" altLang="zh-CN" sz="2000" dirty="0" smtClean="0"/>
              <a:t>         </a:t>
            </a:r>
            <a:r>
              <a:rPr lang="pt-BR" altLang="zh-CN" sz="2000" dirty="0" smtClean="0">
                <a:solidFill>
                  <a:srgbClr val="FFC000"/>
                </a:solidFill>
              </a:rPr>
              <a:t>3</a:t>
            </a:r>
            <a:endParaRPr lang="pt-BR" altLang="zh-CN" sz="2000" dirty="0">
              <a:solidFill>
                <a:srgbClr val="FFC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 smtClean="0"/>
              <a:t>               </a:t>
            </a:r>
            <a:r>
              <a:rPr lang="en-US" altLang="zh-CN" sz="2000" dirty="0" smtClean="0">
                <a:solidFill>
                  <a:srgbClr val="FFC000"/>
                </a:solidFill>
              </a:rPr>
              <a:t>n         2</a:t>
            </a:r>
            <a:endParaRPr lang="zh-CN" altLang="pt-BR" sz="2000" dirty="0">
              <a:solidFill>
                <a:srgbClr val="FFC000"/>
              </a:solidFill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7452022" y="310525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7452022" y="2665512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3491880" y="743596"/>
            <a:ext cx="0" cy="14612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3491694" y="721296"/>
            <a:ext cx="28821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324557" y="476673"/>
            <a:ext cx="3095316" cy="3989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void 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f</a:t>
            </a:r>
            <a:r>
              <a:rPr lang="en-US" altLang="zh-CN" sz="2600" b="0" kern="0" dirty="0" smtClean="0"/>
              <a:t>(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)</a:t>
            </a:r>
          </a:p>
          <a:p>
            <a:pPr eaLnBrk="1" hangingPunct="1">
              <a:buNone/>
              <a:defRPr/>
            </a:pPr>
            <a:r>
              <a:rPr lang="en-US" altLang="zh-CN" sz="2600" b="0" kern="0" dirty="0" smtClean="0"/>
              <a:t>{ 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/>
              <a:t>=</a:t>
            </a:r>
            <a:r>
              <a:rPr lang="en-US" altLang="zh-CN" sz="2600" b="0" kern="0" dirty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/>
              <a:t>+1</a:t>
            </a:r>
            <a:r>
              <a:rPr lang="en-US" altLang="zh-CN" sz="2600" b="0" kern="0" dirty="0" smtClean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 ... //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3</a:t>
            </a:r>
            <a:r>
              <a:rPr lang="en-US" altLang="zh-CN" sz="2600" b="0" kern="0" dirty="0" smtClean="0"/>
              <a:t>,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2</a:t>
            </a:r>
          </a:p>
          <a:p>
            <a:pPr eaLnBrk="1" hangingPunct="1">
              <a:buNone/>
              <a:defRPr/>
            </a:pPr>
            <a:r>
              <a:rPr lang="en-US" altLang="zh-CN" sz="2600" b="0" kern="0" dirty="0"/>
              <a:t>   if (</a:t>
            </a:r>
            <a:r>
              <a:rPr lang="en-US" altLang="zh-CN" sz="2600" b="0" kern="0" dirty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/>
              <a:t>&gt;0) </a:t>
            </a:r>
            <a:r>
              <a:rPr lang="en-US" altLang="zh-CN" sz="2600" b="0" kern="0" dirty="0" smtClean="0">
                <a:solidFill>
                  <a:srgbClr val="FF0000"/>
                </a:solidFill>
              </a:rPr>
              <a:t>f</a:t>
            </a:r>
            <a:r>
              <a:rPr lang="en-US" altLang="zh-CN" sz="2600" b="0" kern="0" dirty="0" smtClean="0"/>
              <a:t>(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-1);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 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......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>
                <a:solidFill>
                  <a:srgbClr val="FFC000"/>
                </a:solidFill>
              </a:rPr>
              <a:t>f</a:t>
            </a:r>
            <a:r>
              <a:rPr lang="en-US" altLang="zh-CN" sz="2600" b="0" kern="0" dirty="0" smtClean="0"/>
              <a:t>(2);</a:t>
            </a:r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 flipH="1">
            <a:off x="107504" y="743595"/>
            <a:ext cx="843" cy="33334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4"/>
          <p:cNvSpPr>
            <a:spLocks noChangeShapeType="1"/>
          </p:cNvSpPr>
          <p:nvPr/>
        </p:nvSpPr>
        <p:spPr bwMode="auto">
          <a:xfrm>
            <a:off x="108347" y="721296"/>
            <a:ext cx="2162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>
            <a:off x="107504" y="4077072"/>
            <a:ext cx="2170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395536" y="2132856"/>
            <a:ext cx="288404" cy="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3635896" y="3645024"/>
            <a:ext cx="3069983" cy="31114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void </a:t>
            </a:r>
            <a:r>
              <a:rPr lang="en-US" altLang="zh-CN" sz="2600" b="0" kern="0" dirty="0" smtClean="0">
                <a:solidFill>
                  <a:srgbClr val="99FF33"/>
                </a:solidFill>
              </a:rPr>
              <a:t>f</a:t>
            </a:r>
            <a:r>
              <a:rPr lang="en-US" altLang="zh-CN" sz="2600" b="0" kern="0" dirty="0" smtClean="0"/>
              <a:t>(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 smtClean="0">
                <a:solidFill>
                  <a:srgbClr val="99FF33"/>
                </a:solidFill>
              </a:rPr>
              <a:t>n</a:t>
            </a:r>
            <a:r>
              <a:rPr lang="en-US" altLang="zh-CN" sz="2600" b="0" kern="0" dirty="0" smtClean="0"/>
              <a:t>)</a:t>
            </a:r>
          </a:p>
          <a:p>
            <a:pPr eaLnBrk="1" hangingPunct="1">
              <a:buNone/>
              <a:defRPr/>
            </a:pPr>
            <a:r>
              <a:rPr lang="en-US" altLang="zh-CN" sz="2600" b="0" kern="0" dirty="0" smtClean="0"/>
              <a:t>{ 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 smtClean="0">
                <a:solidFill>
                  <a:srgbClr val="99FF33"/>
                </a:solidFill>
              </a:rPr>
              <a:t>x</a:t>
            </a:r>
            <a:r>
              <a:rPr lang="en-US" altLang="zh-CN" sz="2600" b="0" kern="0" dirty="0"/>
              <a:t>=</a:t>
            </a:r>
            <a:r>
              <a:rPr lang="en-US" altLang="zh-CN" sz="2600" b="0" kern="0" dirty="0">
                <a:solidFill>
                  <a:srgbClr val="99FF33"/>
                </a:solidFill>
              </a:rPr>
              <a:t>n</a:t>
            </a:r>
            <a:r>
              <a:rPr lang="en-US" altLang="zh-CN" sz="2600" b="0" kern="0" dirty="0"/>
              <a:t>+1</a:t>
            </a:r>
            <a:r>
              <a:rPr lang="en-US" altLang="zh-CN" sz="2600" b="0" kern="0" dirty="0" smtClean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99FF33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99FF33"/>
                </a:solidFill>
              </a:rPr>
              <a:t>n</a:t>
            </a:r>
            <a:r>
              <a:rPr lang="en-US" altLang="zh-CN" sz="2600" b="0" kern="0" dirty="0" smtClean="0"/>
              <a:t> ... //</a:t>
            </a:r>
            <a:r>
              <a:rPr lang="en-US" altLang="zh-CN" sz="2600" b="0" kern="0" dirty="0" smtClean="0">
                <a:solidFill>
                  <a:srgbClr val="92D050"/>
                </a:solidFill>
              </a:rPr>
              <a:t>1</a:t>
            </a:r>
            <a:r>
              <a:rPr lang="en-US" altLang="zh-CN" sz="2600" b="0" kern="0" dirty="0" smtClean="0"/>
              <a:t>,</a:t>
            </a:r>
            <a:r>
              <a:rPr lang="en-US" altLang="zh-CN" sz="2600" b="0" kern="0" dirty="0" smtClean="0">
                <a:solidFill>
                  <a:srgbClr val="92D050"/>
                </a:solidFill>
              </a:rPr>
              <a:t>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if (</a:t>
            </a:r>
            <a:r>
              <a:rPr lang="en-US" altLang="zh-CN" sz="2600" b="0" kern="0" dirty="0" smtClean="0">
                <a:solidFill>
                  <a:srgbClr val="99FF33"/>
                </a:solidFill>
              </a:rPr>
              <a:t>n</a:t>
            </a:r>
            <a:r>
              <a:rPr lang="en-US" altLang="zh-CN" sz="2600" b="0" kern="0" dirty="0" smtClean="0"/>
              <a:t>&gt;0) f(</a:t>
            </a:r>
            <a:r>
              <a:rPr lang="en-US" altLang="zh-CN" sz="2600" b="0" kern="0" dirty="0" smtClean="0">
                <a:solidFill>
                  <a:srgbClr val="99FF33"/>
                </a:solidFill>
              </a:rPr>
              <a:t>n</a:t>
            </a:r>
            <a:r>
              <a:rPr lang="en-US" altLang="zh-CN" sz="2600" b="0" kern="0" dirty="0" smtClean="0"/>
              <a:t>-1);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99FF33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99FF33"/>
                </a:solidFill>
              </a:rPr>
              <a:t>n</a:t>
            </a:r>
            <a:r>
              <a:rPr lang="en-US" altLang="zh-CN" sz="2600" b="0" kern="0" dirty="0" smtClean="0">
                <a:solidFill>
                  <a:srgbClr val="99FF33"/>
                </a:solidFill>
              </a:rPr>
              <a:t> </a:t>
            </a:r>
            <a:r>
              <a:rPr lang="en-US" altLang="zh-CN" sz="2600" b="0" kern="0" dirty="0" smtClean="0"/>
              <a:t>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}</a:t>
            </a:r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3707904" y="2132856"/>
            <a:ext cx="288404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7452320" y="2212554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7452320" y="1772816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3779912" y="5301208"/>
            <a:ext cx="288404" cy="0"/>
          </a:xfrm>
          <a:prstGeom prst="line">
            <a:avLst/>
          </a:prstGeom>
          <a:noFill/>
          <a:ln w="9525">
            <a:solidFill>
              <a:srgbClr val="99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3275856" y="2212554"/>
            <a:ext cx="2170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4"/>
          <p:cNvSpPr>
            <a:spLocks noChangeShapeType="1"/>
          </p:cNvSpPr>
          <p:nvPr/>
        </p:nvSpPr>
        <p:spPr bwMode="auto">
          <a:xfrm>
            <a:off x="6876255" y="2155156"/>
            <a:ext cx="1029" cy="1777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>
            <a:off x="6660232" y="2132856"/>
            <a:ext cx="2170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14"/>
          <p:cNvSpPr>
            <a:spLocks noChangeShapeType="1"/>
          </p:cNvSpPr>
          <p:nvPr/>
        </p:nvSpPr>
        <p:spPr bwMode="auto">
          <a:xfrm flipH="1">
            <a:off x="5796135" y="3933056"/>
            <a:ext cx="10811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524328" y="4653136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栈空间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3635896" y="15007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不同的实例：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599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62257" y="476672"/>
            <a:ext cx="3069983" cy="3111499"/>
          </a:xfrm>
          <a:solidFill>
            <a:srgbClr val="005CB8"/>
          </a:solidFill>
        </p:spPr>
        <p:txBody>
          <a:bodyPr>
            <a:normAutofit/>
          </a:bodyPr>
          <a:lstStyle/>
          <a:p>
            <a:pPr eaLnBrk="1" hangingPunct="1">
              <a:buNone/>
              <a:defRPr/>
            </a:pPr>
            <a:r>
              <a:rPr lang="en-US" altLang="zh-CN" sz="2600" dirty="0" smtClean="0"/>
              <a:t>void </a:t>
            </a:r>
            <a:r>
              <a:rPr lang="en-US" altLang="zh-CN" sz="2600" dirty="0" smtClean="0">
                <a:solidFill>
                  <a:srgbClr val="FF0000"/>
                </a:solidFill>
              </a:rPr>
              <a:t>f</a:t>
            </a:r>
            <a:r>
              <a:rPr lang="en-US" altLang="zh-CN" sz="2600" dirty="0" smtClean="0"/>
              <a:t>(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 </a:t>
            </a:r>
            <a:r>
              <a:rPr lang="en-US" altLang="zh-CN" sz="2600" dirty="0" smtClean="0">
                <a:solidFill>
                  <a:srgbClr val="FF3300"/>
                </a:solidFill>
              </a:rPr>
              <a:t>n</a:t>
            </a:r>
            <a:r>
              <a:rPr lang="en-US" altLang="zh-CN" sz="2600" dirty="0" smtClean="0"/>
              <a:t>)</a:t>
            </a:r>
            <a:endParaRPr lang="en-US" altLang="zh-CN" sz="2600" dirty="0"/>
          </a:p>
          <a:p>
            <a:pPr eaLnBrk="1" hangingPunct="1">
              <a:buNone/>
              <a:defRPr/>
            </a:pPr>
            <a:r>
              <a:rPr lang="en-US" altLang="zh-CN" sz="2600" dirty="0"/>
              <a:t>{ 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 </a:t>
            </a:r>
            <a:r>
              <a:rPr lang="en-US" altLang="zh-CN" sz="2600" dirty="0" smtClean="0">
                <a:solidFill>
                  <a:srgbClr val="FF3300"/>
                </a:solidFill>
              </a:rPr>
              <a:t>x</a:t>
            </a:r>
            <a:r>
              <a:rPr lang="en-US" altLang="zh-CN" sz="2600" dirty="0"/>
              <a:t>=</a:t>
            </a:r>
            <a:r>
              <a:rPr lang="en-US" altLang="zh-CN" sz="2600" dirty="0">
                <a:solidFill>
                  <a:srgbClr val="FF0000"/>
                </a:solidFill>
              </a:rPr>
              <a:t>n</a:t>
            </a:r>
            <a:r>
              <a:rPr lang="en-US" altLang="zh-CN" sz="2600" dirty="0"/>
              <a:t>+1</a:t>
            </a:r>
            <a:r>
              <a:rPr lang="en-US" altLang="zh-CN" sz="2600" dirty="0" smtClean="0"/>
              <a:t>;</a:t>
            </a:r>
          </a:p>
          <a:p>
            <a:pPr eaLnBrk="1" hangingPunct="1">
              <a:buNone/>
              <a:defRPr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... 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600" dirty="0" err="1" smtClean="0"/>
              <a:t>,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600" dirty="0" smtClean="0"/>
              <a:t> ... //</a:t>
            </a:r>
            <a:r>
              <a:rPr lang="en-US" altLang="zh-CN" sz="2600" dirty="0" smtClean="0">
                <a:solidFill>
                  <a:srgbClr val="FF0000"/>
                </a:solidFill>
              </a:rPr>
              <a:t>2</a:t>
            </a:r>
            <a:r>
              <a:rPr lang="en-US" altLang="zh-CN" sz="2600" dirty="0" smtClean="0"/>
              <a:t>,</a:t>
            </a:r>
            <a:r>
              <a:rPr lang="en-US" altLang="zh-CN" sz="2600" dirty="0" smtClean="0">
                <a:solidFill>
                  <a:srgbClr val="FF0000"/>
                </a:solidFill>
              </a:rPr>
              <a:t>1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eaLnBrk="1" hangingPunct="1">
              <a:buNone/>
              <a:defRPr/>
            </a:pPr>
            <a:r>
              <a:rPr lang="en-US" altLang="zh-CN" sz="2600" dirty="0" smtClean="0"/>
              <a:t>   if </a:t>
            </a:r>
            <a:r>
              <a:rPr lang="en-US" altLang="zh-CN" sz="2600" dirty="0"/>
              <a:t>(</a:t>
            </a:r>
            <a:r>
              <a:rPr lang="en-US" altLang="zh-CN" sz="2600" dirty="0">
                <a:solidFill>
                  <a:srgbClr val="FF0000"/>
                </a:solidFill>
              </a:rPr>
              <a:t>n</a:t>
            </a:r>
            <a:r>
              <a:rPr lang="en-US" altLang="zh-CN" sz="2600" dirty="0"/>
              <a:t>&gt;0)</a:t>
            </a:r>
            <a:r>
              <a:rPr lang="en-US" altLang="zh-CN" sz="2600" dirty="0" smtClean="0"/>
              <a:t> </a:t>
            </a:r>
            <a:r>
              <a:rPr lang="en-US" altLang="zh-CN" sz="2600" dirty="0" smtClean="0">
                <a:solidFill>
                  <a:srgbClr val="99FF33"/>
                </a:solidFill>
              </a:rPr>
              <a:t>f</a:t>
            </a:r>
            <a:r>
              <a:rPr lang="en-US" altLang="zh-CN" sz="2600" dirty="0" smtClean="0"/>
              <a:t>(</a:t>
            </a:r>
            <a:r>
              <a:rPr lang="en-US" altLang="zh-CN" sz="2600" dirty="0" smtClean="0">
                <a:solidFill>
                  <a:srgbClr val="FF0000"/>
                </a:solidFill>
              </a:rPr>
              <a:t>n</a:t>
            </a:r>
            <a:r>
              <a:rPr lang="en-US" altLang="zh-CN" sz="2600" dirty="0" smtClean="0"/>
              <a:t>-1);</a:t>
            </a:r>
          </a:p>
          <a:p>
            <a:pPr eaLnBrk="1" hangingPunct="1">
              <a:buNone/>
              <a:defRPr/>
            </a:pPr>
            <a:r>
              <a:rPr lang="en-US" altLang="zh-CN" sz="2600" dirty="0" smtClean="0"/>
              <a:t>   ... 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600" dirty="0" err="1" smtClean="0"/>
              <a:t>,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600" dirty="0" smtClean="0">
                <a:solidFill>
                  <a:srgbClr val="FF0000"/>
                </a:solidFill>
              </a:rPr>
              <a:t> </a:t>
            </a:r>
            <a:r>
              <a:rPr lang="en-US" altLang="zh-CN" sz="2600" dirty="0" smtClean="0"/>
              <a:t>...</a:t>
            </a:r>
            <a:endParaRPr lang="en-US" altLang="zh-CN" sz="2600" dirty="0"/>
          </a:p>
          <a:p>
            <a:pPr eaLnBrk="1" hangingPunct="1">
              <a:buNone/>
              <a:defRPr/>
            </a:pPr>
            <a:r>
              <a:rPr lang="en-US" altLang="zh-CN" sz="2600" dirty="0" smtClean="0"/>
              <a:t>}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7451725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8748712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7451725" y="402791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451725" y="3588172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8748712" y="1772816"/>
            <a:ext cx="287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451725" y="446606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矩形 46"/>
          <p:cNvSpPr>
            <a:spLocks noChangeArrowheads="1"/>
          </p:cNvSpPr>
          <p:nvPr/>
        </p:nvSpPr>
        <p:spPr bwMode="auto">
          <a:xfrm>
            <a:off x="5688012" y="824335"/>
            <a:ext cx="34925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endParaRPr lang="zh-CN" altLang="pt-BR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r>
              <a:rPr lang="zh-CN" altLang="pt-BR" sz="2000" dirty="0" smtClean="0"/>
              <a:t> </a:t>
            </a:r>
            <a:r>
              <a:rPr lang="en-US" altLang="zh-CN" sz="2000" dirty="0" smtClean="0">
                <a:solidFill>
                  <a:srgbClr val="99FF33"/>
                </a:solidFill>
              </a:rPr>
              <a:t>x         1</a:t>
            </a:r>
            <a:r>
              <a:rPr lang="zh-CN" altLang="pt-BR" sz="2000" dirty="0" smtClean="0"/>
              <a:t>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</a:t>
            </a:r>
            <a:r>
              <a:rPr lang="pt-BR" altLang="zh-CN" sz="2000" dirty="0" smtClean="0">
                <a:solidFill>
                  <a:srgbClr val="99FF33"/>
                </a:solidFill>
              </a:rPr>
              <a:t>n</a:t>
            </a:r>
            <a:r>
              <a:rPr lang="pt-BR" altLang="zh-CN" sz="2000" dirty="0" smtClean="0"/>
              <a:t>         </a:t>
            </a:r>
            <a:r>
              <a:rPr lang="pt-BR" altLang="zh-CN" sz="2000" dirty="0" smtClean="0">
                <a:solidFill>
                  <a:srgbClr val="99FF33"/>
                </a:solidFill>
              </a:rPr>
              <a:t>0</a:t>
            </a:r>
            <a:endParaRPr lang="pt-BR" altLang="zh-CN" sz="2000" dirty="0">
              <a:solidFill>
                <a:srgbClr val="99FF33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r>
              <a:rPr lang="zh-CN" altLang="pt-BR" sz="2000" dirty="0" smtClean="0"/>
              <a:t>  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x         2</a:t>
            </a:r>
            <a:endParaRPr lang="zh-CN" altLang="pt-BR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r>
              <a:rPr lang="zh-CN" altLang="pt-BR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n         1</a:t>
            </a:r>
            <a:endParaRPr lang="pt-BR" altLang="zh-CN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 </a:t>
            </a:r>
            <a:r>
              <a:rPr lang="pt-BR" altLang="zh-CN" sz="2000" dirty="0" smtClean="0">
                <a:solidFill>
                  <a:srgbClr val="FFC000"/>
                </a:solidFill>
              </a:rPr>
              <a:t>x</a:t>
            </a:r>
            <a:r>
              <a:rPr lang="pt-BR" altLang="zh-CN" sz="2000" dirty="0" smtClean="0"/>
              <a:t>         </a:t>
            </a:r>
            <a:r>
              <a:rPr lang="pt-BR" altLang="zh-CN" sz="2000" dirty="0" smtClean="0">
                <a:solidFill>
                  <a:srgbClr val="FFC000"/>
                </a:solidFill>
              </a:rPr>
              <a:t>3</a:t>
            </a:r>
            <a:endParaRPr lang="pt-BR" altLang="zh-CN" sz="2000" dirty="0">
              <a:solidFill>
                <a:srgbClr val="FFC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 smtClean="0"/>
              <a:t>               </a:t>
            </a:r>
            <a:r>
              <a:rPr lang="en-US" altLang="zh-CN" sz="2000" dirty="0" smtClean="0">
                <a:solidFill>
                  <a:srgbClr val="FFC000"/>
                </a:solidFill>
              </a:rPr>
              <a:t>n         2</a:t>
            </a:r>
            <a:endParaRPr lang="zh-CN" altLang="pt-BR" sz="2000" dirty="0">
              <a:solidFill>
                <a:srgbClr val="FFC000"/>
              </a:solidFill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7452022" y="310525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7452022" y="2665512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3491880" y="743596"/>
            <a:ext cx="0" cy="14612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3491694" y="721296"/>
            <a:ext cx="28821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324557" y="476673"/>
            <a:ext cx="3095316" cy="3989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void 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f</a:t>
            </a:r>
            <a:r>
              <a:rPr lang="en-US" altLang="zh-CN" sz="2600" b="0" kern="0" dirty="0" smtClean="0"/>
              <a:t>(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)</a:t>
            </a:r>
          </a:p>
          <a:p>
            <a:pPr eaLnBrk="1" hangingPunct="1">
              <a:buNone/>
              <a:defRPr/>
            </a:pPr>
            <a:r>
              <a:rPr lang="en-US" altLang="zh-CN" sz="2600" b="0" kern="0" dirty="0" smtClean="0"/>
              <a:t>{ 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/>
              <a:t>=</a:t>
            </a:r>
            <a:r>
              <a:rPr lang="en-US" altLang="zh-CN" sz="2600" b="0" kern="0" dirty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/>
              <a:t>+1</a:t>
            </a:r>
            <a:r>
              <a:rPr lang="en-US" altLang="zh-CN" sz="2600" b="0" kern="0" dirty="0" smtClean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 ... //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3</a:t>
            </a:r>
            <a:r>
              <a:rPr lang="en-US" altLang="zh-CN" sz="2600" b="0" kern="0" dirty="0" smtClean="0"/>
              <a:t>,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2</a:t>
            </a:r>
          </a:p>
          <a:p>
            <a:pPr eaLnBrk="1" hangingPunct="1">
              <a:buNone/>
              <a:defRPr/>
            </a:pPr>
            <a:r>
              <a:rPr lang="en-US" altLang="zh-CN" sz="2600" b="0" kern="0" dirty="0"/>
              <a:t>   if (</a:t>
            </a:r>
            <a:r>
              <a:rPr lang="en-US" altLang="zh-CN" sz="2600" b="0" kern="0" dirty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/>
              <a:t>&gt;0) </a:t>
            </a:r>
            <a:r>
              <a:rPr lang="en-US" altLang="zh-CN" sz="2600" b="0" kern="0" dirty="0" smtClean="0">
                <a:solidFill>
                  <a:srgbClr val="FF0000"/>
                </a:solidFill>
              </a:rPr>
              <a:t>f</a:t>
            </a:r>
            <a:r>
              <a:rPr lang="en-US" altLang="zh-CN" sz="2600" b="0" kern="0" dirty="0" smtClean="0"/>
              <a:t>(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-1);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 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......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>
                <a:solidFill>
                  <a:srgbClr val="FFC000"/>
                </a:solidFill>
              </a:rPr>
              <a:t>f</a:t>
            </a:r>
            <a:r>
              <a:rPr lang="en-US" altLang="zh-CN" sz="2600" b="0" kern="0" dirty="0" smtClean="0"/>
              <a:t>(2);</a:t>
            </a:r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 flipH="1">
            <a:off x="107504" y="743595"/>
            <a:ext cx="843" cy="33334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4"/>
          <p:cNvSpPr>
            <a:spLocks noChangeShapeType="1"/>
          </p:cNvSpPr>
          <p:nvPr/>
        </p:nvSpPr>
        <p:spPr bwMode="auto">
          <a:xfrm>
            <a:off x="108347" y="721296"/>
            <a:ext cx="2162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>
            <a:off x="107504" y="4077072"/>
            <a:ext cx="2170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395536" y="2132856"/>
            <a:ext cx="288404" cy="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3635896" y="3645024"/>
            <a:ext cx="3069983" cy="31114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void </a:t>
            </a:r>
            <a:r>
              <a:rPr lang="en-US" altLang="zh-CN" sz="2600" b="0" kern="0" dirty="0" smtClean="0">
                <a:solidFill>
                  <a:srgbClr val="99FF33"/>
                </a:solidFill>
              </a:rPr>
              <a:t>f</a:t>
            </a:r>
            <a:r>
              <a:rPr lang="en-US" altLang="zh-CN" sz="2600" b="0" kern="0" dirty="0" smtClean="0"/>
              <a:t>(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 smtClean="0">
                <a:solidFill>
                  <a:srgbClr val="99FF33"/>
                </a:solidFill>
              </a:rPr>
              <a:t>n</a:t>
            </a:r>
            <a:r>
              <a:rPr lang="en-US" altLang="zh-CN" sz="2600" b="0" kern="0" dirty="0" smtClean="0"/>
              <a:t>)</a:t>
            </a:r>
          </a:p>
          <a:p>
            <a:pPr eaLnBrk="1" hangingPunct="1">
              <a:buNone/>
              <a:defRPr/>
            </a:pPr>
            <a:r>
              <a:rPr lang="en-US" altLang="zh-CN" sz="2600" b="0" kern="0" dirty="0" smtClean="0"/>
              <a:t>{ 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 smtClean="0">
                <a:solidFill>
                  <a:srgbClr val="99FF33"/>
                </a:solidFill>
              </a:rPr>
              <a:t>x</a:t>
            </a:r>
            <a:r>
              <a:rPr lang="en-US" altLang="zh-CN" sz="2600" b="0" kern="0" dirty="0"/>
              <a:t>=</a:t>
            </a:r>
            <a:r>
              <a:rPr lang="en-US" altLang="zh-CN" sz="2600" b="0" kern="0" dirty="0">
                <a:solidFill>
                  <a:srgbClr val="99FF33"/>
                </a:solidFill>
              </a:rPr>
              <a:t>n</a:t>
            </a:r>
            <a:r>
              <a:rPr lang="en-US" altLang="zh-CN" sz="2600" b="0" kern="0" dirty="0"/>
              <a:t>+1</a:t>
            </a:r>
            <a:r>
              <a:rPr lang="en-US" altLang="zh-CN" sz="2600" b="0" kern="0" dirty="0" smtClean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99FF33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99FF33"/>
                </a:solidFill>
              </a:rPr>
              <a:t>n</a:t>
            </a:r>
            <a:r>
              <a:rPr lang="en-US" altLang="zh-CN" sz="2600" b="0" kern="0" dirty="0" smtClean="0"/>
              <a:t> ... //</a:t>
            </a:r>
            <a:r>
              <a:rPr lang="en-US" altLang="zh-CN" sz="2600" b="0" kern="0" dirty="0" smtClean="0">
                <a:solidFill>
                  <a:srgbClr val="92D050"/>
                </a:solidFill>
              </a:rPr>
              <a:t>1</a:t>
            </a:r>
            <a:r>
              <a:rPr lang="en-US" altLang="zh-CN" sz="2600" b="0" kern="0" dirty="0" smtClean="0"/>
              <a:t>,</a:t>
            </a:r>
            <a:r>
              <a:rPr lang="en-US" altLang="zh-CN" sz="2600" b="0" kern="0" dirty="0" smtClean="0">
                <a:solidFill>
                  <a:srgbClr val="92D050"/>
                </a:solidFill>
              </a:rPr>
              <a:t>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if (</a:t>
            </a:r>
            <a:r>
              <a:rPr lang="en-US" altLang="zh-CN" sz="2600" b="0" kern="0" dirty="0" smtClean="0">
                <a:solidFill>
                  <a:srgbClr val="99FF33"/>
                </a:solidFill>
              </a:rPr>
              <a:t>n</a:t>
            </a:r>
            <a:r>
              <a:rPr lang="en-US" altLang="zh-CN" sz="2600" b="0" kern="0" dirty="0" smtClean="0"/>
              <a:t>&gt;0) f(</a:t>
            </a:r>
            <a:r>
              <a:rPr lang="en-US" altLang="zh-CN" sz="2600" b="0" kern="0" dirty="0" smtClean="0">
                <a:solidFill>
                  <a:srgbClr val="99FF33"/>
                </a:solidFill>
              </a:rPr>
              <a:t>n</a:t>
            </a:r>
            <a:r>
              <a:rPr lang="en-US" altLang="zh-CN" sz="2600" b="0" kern="0" dirty="0" smtClean="0"/>
              <a:t>-1);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99FF33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99FF33"/>
                </a:solidFill>
              </a:rPr>
              <a:t>n</a:t>
            </a:r>
            <a:r>
              <a:rPr lang="en-US" altLang="zh-CN" sz="2600" b="0" kern="0" dirty="0" smtClean="0">
                <a:solidFill>
                  <a:srgbClr val="99FF33"/>
                </a:solidFill>
              </a:rPr>
              <a:t> </a:t>
            </a:r>
            <a:r>
              <a:rPr lang="en-US" altLang="zh-CN" sz="2600" b="0" kern="0" dirty="0" smtClean="0"/>
              <a:t>... //</a:t>
            </a:r>
            <a:r>
              <a:rPr lang="en-US" altLang="zh-CN" sz="2600" b="0" kern="0" dirty="0" smtClean="0">
                <a:solidFill>
                  <a:srgbClr val="92D050"/>
                </a:solidFill>
              </a:rPr>
              <a:t>1</a:t>
            </a:r>
            <a:r>
              <a:rPr lang="en-US" altLang="zh-CN" sz="2600" b="0" kern="0" dirty="0" smtClean="0"/>
              <a:t>,</a:t>
            </a:r>
            <a:r>
              <a:rPr lang="en-US" altLang="zh-CN" sz="2600" b="0" kern="0" dirty="0" smtClean="0">
                <a:solidFill>
                  <a:srgbClr val="92D050"/>
                </a:solidFill>
              </a:rPr>
              <a:t>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}</a:t>
            </a:r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3707904" y="2132856"/>
            <a:ext cx="288404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7452320" y="2212554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7452320" y="1772816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3779912" y="5805264"/>
            <a:ext cx="288404" cy="0"/>
          </a:xfrm>
          <a:prstGeom prst="line">
            <a:avLst/>
          </a:prstGeom>
          <a:noFill/>
          <a:ln w="9525">
            <a:solidFill>
              <a:srgbClr val="99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>
            <a:off x="3275856" y="2212554"/>
            <a:ext cx="2170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4"/>
          <p:cNvSpPr>
            <a:spLocks noChangeShapeType="1"/>
          </p:cNvSpPr>
          <p:nvPr/>
        </p:nvSpPr>
        <p:spPr bwMode="auto">
          <a:xfrm>
            <a:off x="6876255" y="2155156"/>
            <a:ext cx="1029" cy="1777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>
            <a:off x="6660232" y="2132856"/>
            <a:ext cx="2170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 flipH="1">
            <a:off x="5796135" y="3933056"/>
            <a:ext cx="10811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524328" y="4653136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栈空间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635896" y="15007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不同的实例：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599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62257" y="476672"/>
            <a:ext cx="3069983" cy="3111499"/>
          </a:xfrm>
          <a:solidFill>
            <a:srgbClr val="005CB8"/>
          </a:solidFill>
        </p:spPr>
        <p:txBody>
          <a:bodyPr>
            <a:normAutofit/>
          </a:bodyPr>
          <a:lstStyle/>
          <a:p>
            <a:pPr eaLnBrk="1" hangingPunct="1">
              <a:buNone/>
              <a:defRPr/>
            </a:pPr>
            <a:r>
              <a:rPr lang="en-US" altLang="zh-CN" sz="2600" dirty="0" smtClean="0"/>
              <a:t>void </a:t>
            </a:r>
            <a:r>
              <a:rPr lang="en-US" altLang="zh-CN" sz="2600" dirty="0" smtClean="0">
                <a:solidFill>
                  <a:srgbClr val="FF0000"/>
                </a:solidFill>
              </a:rPr>
              <a:t>f</a:t>
            </a:r>
            <a:r>
              <a:rPr lang="en-US" altLang="zh-CN" sz="2600" dirty="0" smtClean="0"/>
              <a:t>(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 </a:t>
            </a:r>
            <a:r>
              <a:rPr lang="en-US" altLang="zh-CN" sz="2600" dirty="0" smtClean="0">
                <a:solidFill>
                  <a:srgbClr val="FF3300"/>
                </a:solidFill>
              </a:rPr>
              <a:t>n</a:t>
            </a:r>
            <a:r>
              <a:rPr lang="en-US" altLang="zh-CN" sz="2600" dirty="0" smtClean="0"/>
              <a:t>)</a:t>
            </a:r>
            <a:endParaRPr lang="en-US" altLang="zh-CN" sz="2600" dirty="0"/>
          </a:p>
          <a:p>
            <a:pPr eaLnBrk="1" hangingPunct="1">
              <a:buNone/>
              <a:defRPr/>
            </a:pPr>
            <a:r>
              <a:rPr lang="en-US" altLang="zh-CN" sz="2600" dirty="0"/>
              <a:t>{ 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 </a:t>
            </a:r>
            <a:r>
              <a:rPr lang="en-US" altLang="zh-CN" sz="2600" dirty="0" smtClean="0">
                <a:solidFill>
                  <a:srgbClr val="FF3300"/>
                </a:solidFill>
              </a:rPr>
              <a:t>x</a:t>
            </a:r>
            <a:r>
              <a:rPr lang="en-US" altLang="zh-CN" sz="2600" dirty="0"/>
              <a:t>=</a:t>
            </a:r>
            <a:r>
              <a:rPr lang="en-US" altLang="zh-CN" sz="2600" dirty="0">
                <a:solidFill>
                  <a:srgbClr val="FF3300"/>
                </a:solidFill>
              </a:rPr>
              <a:t>n</a:t>
            </a:r>
            <a:r>
              <a:rPr lang="en-US" altLang="zh-CN" sz="2600" dirty="0"/>
              <a:t>+1</a:t>
            </a:r>
            <a:r>
              <a:rPr lang="en-US" altLang="zh-CN" sz="2600" dirty="0" smtClean="0"/>
              <a:t>;</a:t>
            </a:r>
          </a:p>
          <a:p>
            <a:pPr eaLnBrk="1" hangingPunct="1">
              <a:buNone/>
              <a:defRPr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... 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600" dirty="0" err="1" smtClean="0"/>
              <a:t>,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600" dirty="0" smtClean="0"/>
              <a:t> ... //</a:t>
            </a:r>
            <a:r>
              <a:rPr lang="en-US" altLang="zh-CN" sz="2600" dirty="0" smtClean="0">
                <a:solidFill>
                  <a:srgbClr val="FF0000"/>
                </a:solidFill>
              </a:rPr>
              <a:t>2</a:t>
            </a:r>
            <a:r>
              <a:rPr lang="en-US" altLang="zh-CN" sz="2600" dirty="0" smtClean="0"/>
              <a:t>,</a:t>
            </a:r>
            <a:r>
              <a:rPr lang="en-US" altLang="zh-CN" sz="2600" dirty="0" smtClean="0">
                <a:solidFill>
                  <a:srgbClr val="FF0000"/>
                </a:solidFill>
              </a:rPr>
              <a:t>1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eaLnBrk="1" hangingPunct="1">
              <a:buNone/>
              <a:defRPr/>
            </a:pPr>
            <a:r>
              <a:rPr lang="en-US" altLang="zh-CN" sz="2600" dirty="0" smtClean="0"/>
              <a:t>   if </a:t>
            </a:r>
            <a:r>
              <a:rPr lang="en-US" altLang="zh-CN" sz="2600" dirty="0"/>
              <a:t>(</a:t>
            </a:r>
            <a:r>
              <a:rPr lang="en-US" altLang="zh-CN" sz="2600" dirty="0">
                <a:solidFill>
                  <a:srgbClr val="FF0000"/>
                </a:solidFill>
              </a:rPr>
              <a:t>n</a:t>
            </a:r>
            <a:r>
              <a:rPr lang="en-US" altLang="zh-CN" sz="2600" dirty="0"/>
              <a:t>&gt;0)</a:t>
            </a:r>
            <a:r>
              <a:rPr lang="en-US" altLang="zh-CN" sz="2600" dirty="0" smtClean="0"/>
              <a:t> f(</a:t>
            </a:r>
            <a:r>
              <a:rPr lang="en-US" altLang="zh-CN" sz="2600" dirty="0" smtClean="0">
                <a:solidFill>
                  <a:srgbClr val="FF0000"/>
                </a:solidFill>
              </a:rPr>
              <a:t>n</a:t>
            </a:r>
            <a:r>
              <a:rPr lang="en-US" altLang="zh-CN" sz="2600" dirty="0" smtClean="0"/>
              <a:t>-1);</a:t>
            </a:r>
          </a:p>
          <a:p>
            <a:pPr eaLnBrk="1" hangingPunct="1">
              <a:buNone/>
              <a:defRPr/>
            </a:pPr>
            <a:r>
              <a:rPr lang="en-US" altLang="zh-CN" sz="2600" dirty="0" smtClean="0"/>
              <a:t>   ... 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600" dirty="0" err="1" smtClean="0"/>
              <a:t>,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600" dirty="0" smtClean="0">
                <a:solidFill>
                  <a:srgbClr val="FF0000"/>
                </a:solidFill>
              </a:rPr>
              <a:t> </a:t>
            </a:r>
            <a:r>
              <a:rPr lang="en-US" altLang="zh-CN" sz="2600" dirty="0" smtClean="0"/>
              <a:t>... //</a:t>
            </a:r>
            <a:r>
              <a:rPr lang="en-US" altLang="zh-CN" sz="2600" dirty="0" smtClean="0">
                <a:solidFill>
                  <a:srgbClr val="FF0000"/>
                </a:solidFill>
              </a:rPr>
              <a:t>2</a:t>
            </a:r>
            <a:r>
              <a:rPr lang="en-US" altLang="zh-CN" sz="2600" dirty="0" smtClean="0"/>
              <a:t>,</a:t>
            </a:r>
            <a:r>
              <a:rPr lang="en-US" altLang="zh-CN" sz="2600" dirty="0" smtClean="0">
                <a:solidFill>
                  <a:srgbClr val="FF0000"/>
                </a:solidFill>
              </a:rPr>
              <a:t>1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eaLnBrk="1" hangingPunct="1">
              <a:buNone/>
              <a:defRPr/>
            </a:pPr>
            <a:r>
              <a:rPr lang="en-US" altLang="zh-CN" sz="2600" dirty="0" smtClean="0"/>
              <a:t>}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7451725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8748712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7451725" y="402791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451725" y="3588172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8748712" y="2708920"/>
            <a:ext cx="287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451725" y="446606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矩形 46"/>
          <p:cNvSpPr>
            <a:spLocks noChangeArrowheads="1"/>
          </p:cNvSpPr>
          <p:nvPr/>
        </p:nvSpPr>
        <p:spPr bwMode="auto">
          <a:xfrm>
            <a:off x="5688012" y="824335"/>
            <a:ext cx="34925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endParaRPr lang="zh-CN" altLang="pt-BR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r>
              <a:rPr lang="zh-CN" altLang="pt-BR" sz="2000" dirty="0" smtClean="0"/>
              <a:t> </a:t>
            </a:r>
            <a:r>
              <a:rPr lang="en-US" altLang="zh-CN" sz="2000" dirty="0" smtClean="0">
                <a:solidFill>
                  <a:srgbClr val="99FF33"/>
                </a:solidFill>
              </a:rPr>
              <a:t> </a:t>
            </a:r>
            <a:r>
              <a:rPr lang="zh-CN" altLang="pt-BR" sz="2000" dirty="0" smtClean="0"/>
              <a:t>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</a:t>
            </a:r>
            <a:r>
              <a:rPr lang="pt-BR" altLang="zh-CN" sz="2000" dirty="0" smtClean="0">
                <a:solidFill>
                  <a:srgbClr val="99FF33"/>
                </a:solidFill>
              </a:rPr>
              <a:t> </a:t>
            </a:r>
            <a:r>
              <a:rPr lang="pt-BR" altLang="zh-CN" sz="2000" dirty="0" smtClean="0"/>
              <a:t>         </a:t>
            </a:r>
            <a:r>
              <a:rPr lang="pt-BR" altLang="zh-CN" sz="2000" dirty="0" smtClean="0">
                <a:solidFill>
                  <a:srgbClr val="99FF33"/>
                </a:solidFill>
              </a:rPr>
              <a:t> </a:t>
            </a:r>
            <a:endParaRPr lang="pt-BR" altLang="zh-CN" sz="2000" dirty="0">
              <a:solidFill>
                <a:srgbClr val="99FF33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r>
              <a:rPr lang="zh-CN" altLang="pt-BR" sz="2000" dirty="0" smtClean="0"/>
              <a:t>  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x         2</a:t>
            </a:r>
            <a:endParaRPr lang="zh-CN" altLang="pt-BR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r>
              <a:rPr lang="zh-CN" altLang="pt-BR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n         1</a:t>
            </a:r>
            <a:endParaRPr lang="pt-BR" altLang="zh-CN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 </a:t>
            </a:r>
            <a:r>
              <a:rPr lang="pt-BR" altLang="zh-CN" sz="2000" dirty="0" smtClean="0">
                <a:solidFill>
                  <a:srgbClr val="FFC000"/>
                </a:solidFill>
              </a:rPr>
              <a:t>x</a:t>
            </a:r>
            <a:r>
              <a:rPr lang="pt-BR" altLang="zh-CN" sz="2000" dirty="0" smtClean="0"/>
              <a:t>         </a:t>
            </a:r>
            <a:r>
              <a:rPr lang="pt-BR" altLang="zh-CN" sz="2000" dirty="0" smtClean="0">
                <a:solidFill>
                  <a:srgbClr val="FFC000"/>
                </a:solidFill>
              </a:rPr>
              <a:t>3</a:t>
            </a:r>
            <a:endParaRPr lang="pt-BR" altLang="zh-CN" sz="2000" dirty="0">
              <a:solidFill>
                <a:srgbClr val="FFC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 smtClean="0"/>
              <a:t>               </a:t>
            </a:r>
            <a:r>
              <a:rPr lang="en-US" altLang="zh-CN" sz="2000" dirty="0" smtClean="0">
                <a:solidFill>
                  <a:srgbClr val="FFC000"/>
                </a:solidFill>
              </a:rPr>
              <a:t>n         2</a:t>
            </a:r>
            <a:endParaRPr lang="zh-CN" altLang="pt-BR" sz="2000" dirty="0">
              <a:solidFill>
                <a:srgbClr val="FFC000"/>
              </a:solidFill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7452022" y="310525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7452022" y="2665512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3491880" y="743596"/>
            <a:ext cx="0" cy="14612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3491694" y="721296"/>
            <a:ext cx="28821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324557" y="476673"/>
            <a:ext cx="3095316" cy="3989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void 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f</a:t>
            </a:r>
            <a:r>
              <a:rPr lang="en-US" altLang="zh-CN" sz="2600" b="0" kern="0" dirty="0" smtClean="0"/>
              <a:t>(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)</a:t>
            </a:r>
          </a:p>
          <a:p>
            <a:pPr eaLnBrk="1" hangingPunct="1">
              <a:buNone/>
              <a:defRPr/>
            </a:pPr>
            <a:r>
              <a:rPr lang="en-US" altLang="zh-CN" sz="2600" b="0" kern="0" dirty="0" smtClean="0"/>
              <a:t>{ 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/>
              <a:t>=</a:t>
            </a:r>
            <a:r>
              <a:rPr lang="en-US" altLang="zh-CN" sz="2600" b="0" kern="0" dirty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/>
              <a:t>+1</a:t>
            </a:r>
            <a:r>
              <a:rPr lang="en-US" altLang="zh-CN" sz="2600" b="0" kern="0" dirty="0" smtClean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 ... //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3</a:t>
            </a:r>
            <a:r>
              <a:rPr lang="en-US" altLang="zh-CN" sz="2600" b="0" kern="0" dirty="0" smtClean="0"/>
              <a:t>,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2</a:t>
            </a:r>
          </a:p>
          <a:p>
            <a:pPr eaLnBrk="1" hangingPunct="1">
              <a:buNone/>
              <a:defRPr/>
            </a:pPr>
            <a:r>
              <a:rPr lang="en-US" altLang="zh-CN" sz="2600" b="0" kern="0" dirty="0"/>
              <a:t>   if (</a:t>
            </a:r>
            <a:r>
              <a:rPr lang="en-US" altLang="zh-CN" sz="2600" b="0" kern="0" dirty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/>
              <a:t>&gt;0) </a:t>
            </a:r>
            <a:r>
              <a:rPr lang="en-US" altLang="zh-CN" sz="2600" b="0" kern="0" dirty="0" smtClean="0">
                <a:solidFill>
                  <a:srgbClr val="FF0000"/>
                </a:solidFill>
              </a:rPr>
              <a:t>f</a:t>
            </a:r>
            <a:r>
              <a:rPr lang="en-US" altLang="zh-CN" sz="2600" b="0" kern="0" dirty="0" smtClean="0"/>
              <a:t>(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-1);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 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......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>
                <a:solidFill>
                  <a:srgbClr val="FFC000"/>
                </a:solidFill>
              </a:rPr>
              <a:t>f</a:t>
            </a:r>
            <a:r>
              <a:rPr lang="en-US" altLang="zh-CN" sz="2600" b="0" kern="0" dirty="0" smtClean="0"/>
              <a:t>(2);</a:t>
            </a:r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 flipH="1">
            <a:off x="107504" y="743595"/>
            <a:ext cx="843" cy="33334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4"/>
          <p:cNvSpPr>
            <a:spLocks noChangeShapeType="1"/>
          </p:cNvSpPr>
          <p:nvPr/>
        </p:nvSpPr>
        <p:spPr bwMode="auto">
          <a:xfrm>
            <a:off x="108347" y="721296"/>
            <a:ext cx="2162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>
            <a:off x="107504" y="4077072"/>
            <a:ext cx="2170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395536" y="2132856"/>
            <a:ext cx="288404" cy="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3707904" y="2708920"/>
            <a:ext cx="288404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>
            <a:off x="3275856" y="2212554"/>
            <a:ext cx="2170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524328" y="4653136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栈空间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635896" y="15007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不同的实例：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6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7451725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8748712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7451725" y="402791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451725" y="3588172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8748712" y="3573016"/>
            <a:ext cx="287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451725" y="446606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矩形 46"/>
          <p:cNvSpPr>
            <a:spLocks noChangeArrowheads="1"/>
          </p:cNvSpPr>
          <p:nvPr/>
        </p:nvSpPr>
        <p:spPr bwMode="auto">
          <a:xfrm>
            <a:off x="5688012" y="824335"/>
            <a:ext cx="34925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endParaRPr lang="zh-CN" altLang="pt-BR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r>
              <a:rPr lang="zh-CN" altLang="pt-BR" sz="2000" dirty="0" smtClean="0"/>
              <a:t> </a:t>
            </a:r>
            <a:r>
              <a:rPr lang="en-US" altLang="zh-CN" sz="2000" dirty="0" smtClean="0">
                <a:solidFill>
                  <a:srgbClr val="99FF33"/>
                </a:solidFill>
              </a:rPr>
              <a:t> </a:t>
            </a:r>
            <a:r>
              <a:rPr lang="zh-CN" altLang="pt-BR" sz="2000" dirty="0" smtClean="0"/>
              <a:t>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</a:t>
            </a:r>
            <a:r>
              <a:rPr lang="pt-BR" altLang="zh-CN" sz="2000" dirty="0" smtClean="0">
                <a:solidFill>
                  <a:srgbClr val="99FF33"/>
                </a:solidFill>
              </a:rPr>
              <a:t> </a:t>
            </a:r>
            <a:r>
              <a:rPr lang="pt-BR" altLang="zh-CN" sz="2000" dirty="0" smtClean="0"/>
              <a:t>         </a:t>
            </a:r>
            <a:r>
              <a:rPr lang="pt-BR" altLang="zh-CN" sz="2000" dirty="0" smtClean="0">
                <a:solidFill>
                  <a:srgbClr val="99FF33"/>
                </a:solidFill>
              </a:rPr>
              <a:t> </a:t>
            </a:r>
            <a:endParaRPr lang="pt-BR" altLang="zh-CN" sz="2000" dirty="0">
              <a:solidFill>
                <a:srgbClr val="99FF33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r>
              <a:rPr lang="zh-CN" altLang="pt-BR" sz="2000" dirty="0" smtClean="0"/>
              <a:t>  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endParaRPr lang="zh-CN" altLang="pt-BR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r>
              <a:rPr lang="zh-CN" altLang="pt-BR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           </a:t>
            </a:r>
            <a:endParaRPr lang="pt-BR" altLang="zh-CN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 </a:t>
            </a:r>
            <a:r>
              <a:rPr lang="pt-BR" altLang="zh-CN" sz="2000" dirty="0" smtClean="0">
                <a:solidFill>
                  <a:srgbClr val="FFC000"/>
                </a:solidFill>
              </a:rPr>
              <a:t>x</a:t>
            </a:r>
            <a:r>
              <a:rPr lang="pt-BR" altLang="zh-CN" sz="2000" dirty="0" smtClean="0"/>
              <a:t>         </a:t>
            </a:r>
            <a:r>
              <a:rPr lang="pt-BR" altLang="zh-CN" sz="2000" dirty="0" smtClean="0">
                <a:solidFill>
                  <a:srgbClr val="FFC000"/>
                </a:solidFill>
              </a:rPr>
              <a:t>3</a:t>
            </a:r>
            <a:endParaRPr lang="pt-BR" altLang="zh-CN" sz="2000" dirty="0">
              <a:solidFill>
                <a:srgbClr val="FFC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 smtClean="0"/>
              <a:t>               </a:t>
            </a:r>
            <a:r>
              <a:rPr lang="en-US" altLang="zh-CN" sz="2000" dirty="0" smtClean="0">
                <a:solidFill>
                  <a:srgbClr val="FFC000"/>
                </a:solidFill>
              </a:rPr>
              <a:t>n         2</a:t>
            </a:r>
            <a:endParaRPr lang="zh-CN" altLang="pt-BR" sz="2000" dirty="0">
              <a:solidFill>
                <a:srgbClr val="FFC000"/>
              </a:solidFill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324557" y="476673"/>
            <a:ext cx="3095316" cy="3989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void 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f</a:t>
            </a:r>
            <a:r>
              <a:rPr lang="en-US" altLang="zh-CN" sz="2600" b="0" kern="0" dirty="0" smtClean="0"/>
              <a:t>(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)</a:t>
            </a:r>
          </a:p>
          <a:p>
            <a:pPr eaLnBrk="1" hangingPunct="1">
              <a:buNone/>
              <a:defRPr/>
            </a:pPr>
            <a:r>
              <a:rPr lang="en-US" altLang="zh-CN" sz="2600" b="0" kern="0" dirty="0" smtClean="0"/>
              <a:t>{ 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/>
              <a:t>=</a:t>
            </a:r>
            <a:r>
              <a:rPr lang="en-US" altLang="zh-CN" sz="2600" b="0" kern="0" dirty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/>
              <a:t>+1</a:t>
            </a:r>
            <a:r>
              <a:rPr lang="en-US" altLang="zh-CN" sz="2600" b="0" kern="0" dirty="0" smtClean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 ... //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3</a:t>
            </a:r>
            <a:r>
              <a:rPr lang="en-US" altLang="zh-CN" sz="2600" b="0" kern="0" dirty="0" smtClean="0"/>
              <a:t>,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2</a:t>
            </a:r>
          </a:p>
          <a:p>
            <a:pPr eaLnBrk="1" hangingPunct="1">
              <a:buNone/>
              <a:defRPr/>
            </a:pPr>
            <a:r>
              <a:rPr lang="en-US" altLang="zh-CN" sz="2600" b="0" kern="0" dirty="0"/>
              <a:t>   if (</a:t>
            </a:r>
            <a:r>
              <a:rPr lang="en-US" altLang="zh-CN" sz="2600" b="0" kern="0" dirty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/>
              <a:t>&gt;0) </a:t>
            </a:r>
            <a:r>
              <a:rPr lang="en-US" altLang="zh-CN" sz="2600" b="0" kern="0" dirty="0" smtClean="0"/>
              <a:t>f(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-1);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 ... //</a:t>
            </a:r>
            <a:r>
              <a:rPr lang="en-US" altLang="zh-CN" sz="2600" b="0" kern="0" dirty="0">
                <a:solidFill>
                  <a:srgbClr val="FFC000"/>
                </a:solidFill>
              </a:rPr>
              <a:t>3</a:t>
            </a:r>
            <a:r>
              <a:rPr lang="en-US" altLang="zh-CN" sz="2600" b="0" kern="0" dirty="0" smtClean="0"/>
              <a:t>,</a:t>
            </a:r>
            <a:r>
              <a:rPr lang="en-US" altLang="zh-CN" sz="2600" b="0" kern="0" dirty="0">
                <a:solidFill>
                  <a:srgbClr val="FFC000"/>
                </a:solidFill>
              </a:rPr>
              <a:t>2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......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>
                <a:solidFill>
                  <a:srgbClr val="FFC000"/>
                </a:solidFill>
              </a:rPr>
              <a:t>f</a:t>
            </a:r>
            <a:r>
              <a:rPr lang="en-US" altLang="zh-CN" sz="2600" b="0" kern="0" dirty="0" smtClean="0"/>
              <a:t>(2);</a:t>
            </a:r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 flipH="1">
            <a:off x="107504" y="743595"/>
            <a:ext cx="843" cy="33334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4"/>
          <p:cNvSpPr>
            <a:spLocks noChangeShapeType="1"/>
          </p:cNvSpPr>
          <p:nvPr/>
        </p:nvSpPr>
        <p:spPr bwMode="auto">
          <a:xfrm>
            <a:off x="108347" y="721296"/>
            <a:ext cx="2162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>
            <a:off x="107504" y="4077072"/>
            <a:ext cx="2170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395536" y="2708920"/>
            <a:ext cx="288404" cy="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524328" y="4653136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988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7451725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8748712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451725" y="446606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矩形 46"/>
          <p:cNvSpPr>
            <a:spLocks noChangeArrowheads="1"/>
          </p:cNvSpPr>
          <p:nvPr/>
        </p:nvSpPr>
        <p:spPr bwMode="auto">
          <a:xfrm>
            <a:off x="5688012" y="824335"/>
            <a:ext cx="34925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endParaRPr lang="zh-CN" altLang="pt-BR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r>
              <a:rPr lang="zh-CN" altLang="pt-BR" sz="2000" dirty="0" smtClean="0"/>
              <a:t> </a:t>
            </a:r>
            <a:r>
              <a:rPr lang="en-US" altLang="zh-CN" sz="2000" dirty="0" smtClean="0">
                <a:solidFill>
                  <a:srgbClr val="99FF33"/>
                </a:solidFill>
              </a:rPr>
              <a:t> </a:t>
            </a:r>
            <a:r>
              <a:rPr lang="zh-CN" altLang="pt-BR" sz="2000" dirty="0" smtClean="0"/>
              <a:t>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</a:t>
            </a:r>
            <a:r>
              <a:rPr lang="pt-BR" altLang="zh-CN" sz="2000" dirty="0" smtClean="0">
                <a:solidFill>
                  <a:srgbClr val="99FF33"/>
                </a:solidFill>
              </a:rPr>
              <a:t> </a:t>
            </a:r>
            <a:r>
              <a:rPr lang="pt-BR" altLang="zh-CN" sz="2000" dirty="0" smtClean="0"/>
              <a:t>         </a:t>
            </a:r>
            <a:r>
              <a:rPr lang="pt-BR" altLang="zh-CN" sz="2000" dirty="0" smtClean="0">
                <a:solidFill>
                  <a:srgbClr val="99FF33"/>
                </a:solidFill>
              </a:rPr>
              <a:t> </a:t>
            </a:r>
            <a:endParaRPr lang="pt-BR" altLang="zh-CN" sz="2000" dirty="0">
              <a:solidFill>
                <a:srgbClr val="99FF33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r>
              <a:rPr lang="zh-CN" altLang="pt-BR" sz="2000" dirty="0" smtClean="0"/>
              <a:t>  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endParaRPr lang="zh-CN" altLang="pt-BR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r>
              <a:rPr lang="zh-CN" altLang="pt-BR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           </a:t>
            </a:r>
            <a:endParaRPr lang="pt-BR" altLang="zh-CN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 </a:t>
            </a:r>
            <a:r>
              <a:rPr lang="pt-BR" altLang="zh-CN" sz="2000" dirty="0" smtClean="0">
                <a:solidFill>
                  <a:srgbClr val="FFC000"/>
                </a:solidFill>
              </a:rPr>
              <a:t> </a:t>
            </a:r>
            <a:r>
              <a:rPr lang="pt-BR" altLang="zh-CN" sz="2000" dirty="0" smtClean="0"/>
              <a:t> 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 smtClean="0"/>
              <a:t>               </a:t>
            </a:r>
            <a:r>
              <a:rPr lang="en-US" altLang="zh-CN" sz="2000" dirty="0" smtClean="0">
                <a:solidFill>
                  <a:srgbClr val="FFC000"/>
                </a:solidFill>
              </a:rPr>
              <a:t>           </a:t>
            </a:r>
            <a:endParaRPr lang="zh-CN" altLang="pt-BR" sz="2000" dirty="0">
              <a:solidFill>
                <a:srgbClr val="FFC000"/>
              </a:solidFill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324557" y="476673"/>
            <a:ext cx="3095316" cy="3989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void f(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n)</a:t>
            </a:r>
          </a:p>
          <a:p>
            <a:pPr eaLnBrk="1" hangingPunct="1">
              <a:buNone/>
              <a:defRPr/>
            </a:pPr>
            <a:r>
              <a:rPr lang="en-US" altLang="zh-CN" sz="2600" b="0" kern="0" dirty="0" smtClean="0"/>
              <a:t>{ 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x</a:t>
            </a:r>
            <a:r>
              <a:rPr lang="en-US" altLang="zh-CN" sz="2600" b="0" kern="0" dirty="0"/>
              <a:t>=n+1</a:t>
            </a:r>
            <a:r>
              <a:rPr lang="en-US" altLang="zh-CN" sz="2600" b="0" kern="0" dirty="0" smtClean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/>
              <a:t>x,n</a:t>
            </a:r>
            <a:r>
              <a:rPr lang="en-US" altLang="zh-CN" sz="2600" b="0" kern="0" dirty="0" smtClean="0"/>
              <a:t> ...</a:t>
            </a:r>
          </a:p>
          <a:p>
            <a:pPr eaLnBrk="1" hangingPunct="1">
              <a:buNone/>
              <a:defRPr/>
            </a:pPr>
            <a:r>
              <a:rPr lang="en-US" altLang="zh-CN" sz="2600" b="0" kern="0" dirty="0"/>
              <a:t>   if (n&gt;0) </a:t>
            </a:r>
            <a:r>
              <a:rPr lang="en-US" altLang="zh-CN" sz="2600" b="0" kern="0" dirty="0" smtClean="0"/>
              <a:t>f(n-1);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/>
              <a:t>x,n</a:t>
            </a:r>
            <a:r>
              <a:rPr lang="en-US" altLang="zh-CN" sz="2600" b="0" kern="0" dirty="0" smtClean="0"/>
              <a:t> 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......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f(2);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524328" y="4653136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53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39825"/>
          </a:xfrm>
        </p:spPr>
        <p:txBody>
          <a:bodyPr/>
          <a:lstStyle/>
          <a:p>
            <a:r>
              <a:rPr lang="zh-CN" altLang="en-US" sz="3600" dirty="0" smtClean="0"/>
              <a:t>例：用递归函数实现求第</a:t>
            </a:r>
            <a:r>
              <a:rPr lang="en-US" altLang="zh-CN" sz="3600" dirty="0" smtClean="0"/>
              <a:t>n</a:t>
            </a:r>
            <a:r>
              <a:rPr lang="zh-CN" altLang="en-US" sz="3600" dirty="0" smtClean="0"/>
              <a:t>个费波那契数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229600" cy="5328592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问题分解：</a:t>
            </a:r>
            <a:endParaRPr lang="en-US" altLang="zh-CN" dirty="0" smtClean="0"/>
          </a:p>
          <a:p>
            <a:pPr marL="400050" lvl="1" indent="0" eaLnBrk="1" hangingPunct="1">
              <a:lnSpc>
                <a:spcPct val="110000"/>
              </a:lnSpc>
              <a:buNone/>
              <a:defRPr/>
            </a:pPr>
            <a:r>
              <a:rPr lang="en-US" altLang="zh-CN" dirty="0" err="1"/>
              <a:t>fib</a:t>
            </a:r>
            <a:r>
              <a:rPr lang="en-US" altLang="zh-CN" baseline="-25000" dirty="0" err="1"/>
              <a:t>n</a:t>
            </a:r>
            <a:r>
              <a:rPr lang="en-US" altLang="zh-CN" dirty="0"/>
              <a:t> = fib</a:t>
            </a:r>
            <a:r>
              <a:rPr lang="en-US" altLang="zh-CN" baseline="-25000" dirty="0"/>
              <a:t>n-1</a:t>
            </a:r>
            <a:r>
              <a:rPr lang="en-US" altLang="zh-CN" dirty="0"/>
              <a:t>+fib</a:t>
            </a:r>
            <a:r>
              <a:rPr lang="en-US" altLang="zh-CN" baseline="-25000" dirty="0"/>
              <a:t>n-2</a:t>
            </a:r>
          </a:p>
          <a:p>
            <a:pPr marL="400050" lvl="1" indent="0" eaLnBrk="1" hangingPunct="1">
              <a:lnSpc>
                <a:spcPct val="110000"/>
              </a:lnSpc>
              <a:buNone/>
              <a:defRPr/>
            </a:pPr>
            <a:r>
              <a:rPr lang="en-US" altLang="zh-CN" dirty="0" smtClean="0"/>
              <a:t>fib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fib</a:t>
            </a:r>
            <a:r>
              <a:rPr lang="en-US" altLang="zh-CN" baseline="-25000" dirty="0" smtClean="0"/>
              <a:t>n-2</a:t>
            </a:r>
            <a:r>
              <a:rPr lang="en-US" altLang="zh-CN" dirty="0" smtClean="0"/>
              <a:t>+fib</a:t>
            </a:r>
            <a:r>
              <a:rPr lang="en-US" altLang="zh-CN" baseline="-25000" dirty="0" smtClean="0"/>
              <a:t>n-3</a:t>
            </a:r>
            <a:endParaRPr lang="en-US" altLang="zh-CN" baseline="-25000" dirty="0"/>
          </a:p>
          <a:p>
            <a:pPr marL="400050" lvl="1" indent="0" eaLnBrk="1" hangingPunct="1">
              <a:lnSpc>
                <a:spcPct val="110000"/>
              </a:lnSpc>
              <a:buNone/>
              <a:defRPr/>
            </a:pPr>
            <a:r>
              <a:rPr lang="en-US" altLang="zh-CN" dirty="0" smtClean="0"/>
              <a:t>......</a:t>
            </a:r>
          </a:p>
          <a:p>
            <a:pPr marL="400050" lvl="1" indent="0" eaLnBrk="1" hangingPunct="1">
              <a:lnSpc>
                <a:spcPct val="110000"/>
              </a:lnSpc>
              <a:buNone/>
              <a:defRPr/>
            </a:pPr>
            <a:r>
              <a:rPr lang="en-US" altLang="zh-CN" dirty="0" smtClean="0"/>
              <a:t>fib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fib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+fib</a:t>
            </a:r>
            <a:r>
              <a:rPr lang="en-US" altLang="zh-CN" baseline="-25000" dirty="0" smtClean="0"/>
              <a:t>1</a:t>
            </a:r>
            <a:endParaRPr lang="en-US" altLang="zh-CN" baseline="-25000" dirty="0"/>
          </a:p>
          <a:p>
            <a:pPr marL="400050" lvl="1" indent="0" eaLnBrk="1" hangingPunct="1">
              <a:lnSpc>
                <a:spcPct val="110000"/>
              </a:lnSpc>
              <a:buNone/>
              <a:defRPr/>
            </a:pPr>
            <a:r>
              <a:rPr lang="en-US" altLang="zh-CN" dirty="0" smtClean="0"/>
              <a:t>fib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</a:t>
            </a:r>
            <a:r>
              <a:rPr lang="en-US" altLang="zh-CN" dirty="0"/>
              <a:t>= 1</a:t>
            </a:r>
          </a:p>
          <a:p>
            <a:pPr marL="400050" lvl="1" indent="0" eaLnBrk="1" hangingPunct="1">
              <a:lnSpc>
                <a:spcPct val="110000"/>
              </a:lnSpc>
              <a:buNone/>
              <a:defRPr/>
            </a:pPr>
            <a:r>
              <a:rPr lang="en-US" altLang="zh-CN" dirty="0" smtClean="0"/>
              <a:t>fib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= 1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用递归函数实现：</a:t>
            </a:r>
            <a:endParaRPr lang="en-US" altLang="zh-CN" dirty="0" smtClean="0"/>
          </a:p>
          <a:p>
            <a:pPr marL="400050" lvl="1" indent="0" eaLnBrk="1" hangingPunct="1">
              <a:lnSpc>
                <a:spcPct val="110000"/>
              </a:lnSpc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fib(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</a:p>
          <a:p>
            <a:pPr marL="400050" lvl="1" indent="0" eaLnBrk="1" hangingPunct="1">
              <a:lnSpc>
                <a:spcPct val="110000"/>
              </a:lnSpc>
              <a:buNone/>
              <a:defRPr/>
            </a:pPr>
            <a:r>
              <a:rPr lang="en-US" altLang="zh-CN" dirty="0" smtClean="0"/>
              <a:t>{ if </a:t>
            </a:r>
            <a:r>
              <a:rPr lang="en-US" altLang="zh-CN" dirty="0"/>
              <a:t>(n == 1 || n == 2</a:t>
            </a:r>
            <a:r>
              <a:rPr lang="en-US" altLang="zh-CN" dirty="0" smtClean="0"/>
              <a:t>)</a:t>
            </a:r>
            <a:endParaRPr lang="zh-CN" altLang="en-US" dirty="0">
              <a:solidFill>
                <a:schemeClr val="folHlink"/>
              </a:solidFill>
            </a:endParaRPr>
          </a:p>
          <a:p>
            <a:pPr marL="400050" lvl="1" indent="0" eaLnBrk="1" hangingPunct="1">
              <a:lnSpc>
                <a:spcPct val="110000"/>
              </a:lnSpc>
              <a:buNone/>
              <a:defRPr/>
            </a:pPr>
            <a:r>
              <a:rPr lang="zh-CN" altLang="en-US" dirty="0"/>
              <a:t>	 </a:t>
            </a:r>
            <a:r>
              <a:rPr lang="en-US" altLang="zh-CN" dirty="0" smtClean="0"/>
              <a:t>return </a:t>
            </a:r>
            <a:r>
              <a:rPr lang="en-US" altLang="zh-CN" dirty="0"/>
              <a:t>1;</a:t>
            </a:r>
          </a:p>
          <a:p>
            <a:pPr marL="400050" lvl="1" indent="0" eaLnBrk="1" hangingPunct="1">
              <a:lnSpc>
                <a:spcPct val="110000"/>
              </a:lnSpc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else</a:t>
            </a:r>
            <a:endParaRPr lang="zh-CN" altLang="en-US" dirty="0">
              <a:solidFill>
                <a:schemeClr val="folHlink"/>
              </a:solidFill>
            </a:endParaRPr>
          </a:p>
          <a:p>
            <a:pPr marL="400050" lvl="1" indent="0" eaLnBrk="1" hangingPunct="1">
              <a:lnSpc>
                <a:spcPct val="110000"/>
              </a:lnSpc>
              <a:buNone/>
              <a:defRPr/>
            </a:pPr>
            <a:r>
              <a:rPr lang="zh-CN" altLang="en-US" dirty="0"/>
              <a:t>	</a:t>
            </a:r>
            <a:r>
              <a:rPr lang="zh-CN" altLang="en-US" dirty="0" smtClean="0"/>
              <a:t> </a:t>
            </a:r>
            <a:r>
              <a:rPr lang="en-US" altLang="zh-CN" dirty="0"/>
              <a:t>return </a:t>
            </a:r>
            <a:r>
              <a:rPr lang="en-US" altLang="zh-CN" dirty="0" smtClean="0"/>
              <a:t>fib(n-1)+fib(n-2); </a:t>
            </a:r>
            <a:endParaRPr lang="en-US" altLang="zh-CN" dirty="0">
              <a:solidFill>
                <a:srgbClr val="FFC000"/>
              </a:solidFill>
            </a:endParaRPr>
          </a:p>
          <a:p>
            <a:pPr marL="400050" lvl="1" indent="0" eaLnBrk="1" hangingPunct="1">
              <a:lnSpc>
                <a:spcPct val="110000"/>
              </a:lnSpc>
              <a:buNone/>
              <a:defRPr/>
            </a:pPr>
            <a:r>
              <a:rPr lang="en-US" altLang="zh-CN" dirty="0"/>
              <a:t>}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78975" y="1350257"/>
            <a:ext cx="4057521" cy="40949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5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用循环实现</a:t>
            </a:r>
            <a:r>
              <a:rPr lang="zh-CN" altLang="en-US" sz="25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（迭代法）</a:t>
            </a:r>
            <a:r>
              <a:rPr lang="zh-CN" altLang="en-US" sz="25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：</a:t>
            </a:r>
            <a:endParaRPr lang="en-US" altLang="zh-CN" sz="2500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r>
              <a:rPr lang="en-US" altLang="zh-CN" sz="2200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fib(</a:t>
            </a:r>
            <a:r>
              <a:rPr lang="en-US" altLang="zh-CN" sz="2200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n)</a:t>
            </a:r>
          </a:p>
          <a:p>
            <a:r>
              <a:rPr lang="en-US" altLang="zh-CN" sz="2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</a:t>
            </a:r>
            <a:r>
              <a:rPr lang="en-US" altLang="zh-CN" sz="2200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fib_1=1,fib_2=1</a:t>
            </a:r>
            <a:r>
              <a:rPr lang="en-US" altLang="zh-CN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endParaRPr lang="zh-CN" altLang="en-US" sz="22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altLang="zh-CN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2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2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=3; </a:t>
            </a:r>
            <a:r>
              <a:rPr lang="en-US" altLang="zh-CN" sz="22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&lt;=n; </a:t>
            </a:r>
            <a:r>
              <a:rPr lang="en-US" altLang="zh-CN" sz="22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++)</a:t>
            </a:r>
          </a:p>
          <a:p>
            <a:r>
              <a:rPr lang="en-US" altLang="zh-CN" sz="2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{ </a:t>
            </a:r>
            <a:r>
              <a:rPr lang="en-US" altLang="zh-CN" sz="2200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temp=fib_1+fib_2</a:t>
            </a:r>
            <a:r>
              <a:rPr lang="en-US" altLang="zh-CN" sz="2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zh-CN" altLang="en-US" sz="22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2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fib_1 </a:t>
            </a:r>
            <a:r>
              <a:rPr lang="en-US" altLang="zh-CN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fib_2; </a:t>
            </a:r>
            <a:endParaRPr lang="zh-CN" altLang="en-US" sz="22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2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fib_2 </a:t>
            </a:r>
            <a:r>
              <a:rPr lang="en-US" altLang="zh-CN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temp; </a:t>
            </a:r>
            <a:endParaRPr lang="zh-CN" altLang="en-US" sz="22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r>
              <a:rPr lang="en-US" altLang="zh-CN" sz="2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return fib_2;</a:t>
            </a:r>
          </a:p>
          <a:p>
            <a:r>
              <a:rPr lang="en-US" altLang="zh-CN" sz="2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altLang="zh-CN" sz="22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244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Text Box 2"/>
          <p:cNvSpPr txBox="1">
            <a:spLocks noChangeArrowheads="1"/>
          </p:cNvSpPr>
          <p:nvPr/>
        </p:nvSpPr>
        <p:spPr bwMode="auto">
          <a:xfrm>
            <a:off x="4500563" y="260350"/>
            <a:ext cx="3078087" cy="20313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fib(</a:t>
            </a: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n) //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n=4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{ if (n==1 || n==2)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1;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else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fib(3)+fib(2);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}</a:t>
            </a:r>
          </a:p>
        </p:txBody>
      </p:sp>
      <p:sp>
        <p:nvSpPr>
          <p:cNvPr id="370691" name="Text Box 3"/>
          <p:cNvSpPr txBox="1">
            <a:spLocks noChangeArrowheads="1"/>
          </p:cNvSpPr>
          <p:nvPr/>
        </p:nvSpPr>
        <p:spPr bwMode="auto">
          <a:xfrm>
            <a:off x="735013" y="935038"/>
            <a:ext cx="1422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fib(4)</a:t>
            </a:r>
            <a:r>
              <a:rPr kumimoji="0" lang="en-US" altLang="zh-CN" sz="30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;</a:t>
            </a:r>
          </a:p>
        </p:txBody>
      </p:sp>
      <p:sp>
        <p:nvSpPr>
          <p:cNvPr id="370692" name="Line 4"/>
          <p:cNvSpPr>
            <a:spLocks noChangeShapeType="1"/>
          </p:cNvSpPr>
          <p:nvPr/>
        </p:nvSpPr>
        <p:spPr bwMode="auto">
          <a:xfrm flipV="1">
            <a:off x="2124075" y="404813"/>
            <a:ext cx="2376488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295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Text Box 2"/>
          <p:cNvSpPr txBox="1">
            <a:spLocks noChangeArrowheads="1"/>
          </p:cNvSpPr>
          <p:nvPr/>
        </p:nvSpPr>
        <p:spPr bwMode="auto">
          <a:xfrm>
            <a:off x="4500563" y="260350"/>
            <a:ext cx="3078087" cy="20313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fib(</a:t>
            </a: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n) //n=4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{ if (n==1 || n==2)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1;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else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fib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(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3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)+fib(2);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}</a:t>
            </a:r>
          </a:p>
        </p:txBody>
      </p:sp>
      <p:sp>
        <p:nvSpPr>
          <p:cNvPr id="371715" name="Text Box 3"/>
          <p:cNvSpPr txBox="1">
            <a:spLocks noChangeArrowheads="1"/>
          </p:cNvSpPr>
          <p:nvPr/>
        </p:nvSpPr>
        <p:spPr bwMode="auto">
          <a:xfrm>
            <a:off x="4500563" y="2492375"/>
            <a:ext cx="3078087" cy="20313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fib(</a:t>
            </a: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n) //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n=3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{ if (n==1 || n==2)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1;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else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fib(2)+fib(1);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}</a:t>
            </a:r>
          </a:p>
        </p:txBody>
      </p:sp>
      <p:sp>
        <p:nvSpPr>
          <p:cNvPr id="371716" name="Text Box 4"/>
          <p:cNvSpPr txBox="1">
            <a:spLocks noChangeArrowheads="1"/>
          </p:cNvSpPr>
          <p:nvPr/>
        </p:nvSpPr>
        <p:spPr bwMode="auto">
          <a:xfrm>
            <a:off x="735013" y="935038"/>
            <a:ext cx="1422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fib(4)</a:t>
            </a:r>
            <a:r>
              <a:rPr kumimoji="0" lang="en-US" altLang="zh-CN" sz="30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;</a:t>
            </a:r>
          </a:p>
        </p:txBody>
      </p:sp>
      <p:sp>
        <p:nvSpPr>
          <p:cNvPr id="371717" name="Line 5"/>
          <p:cNvSpPr>
            <a:spLocks noChangeShapeType="1"/>
          </p:cNvSpPr>
          <p:nvPr/>
        </p:nvSpPr>
        <p:spPr bwMode="auto">
          <a:xfrm flipV="1">
            <a:off x="2124075" y="404813"/>
            <a:ext cx="2376488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1718" name="Line 6"/>
          <p:cNvSpPr>
            <a:spLocks noChangeShapeType="1"/>
          </p:cNvSpPr>
          <p:nvPr/>
        </p:nvSpPr>
        <p:spPr bwMode="auto">
          <a:xfrm flipH="1">
            <a:off x="4716463" y="1989138"/>
            <a:ext cx="15113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902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Text Box 2"/>
          <p:cNvSpPr txBox="1">
            <a:spLocks noChangeArrowheads="1"/>
          </p:cNvSpPr>
          <p:nvPr/>
        </p:nvSpPr>
        <p:spPr bwMode="auto">
          <a:xfrm>
            <a:off x="4500563" y="260350"/>
            <a:ext cx="3078087" cy="20313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fib(</a:t>
            </a: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n) //n=4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{ if (n==1 || n==2)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1;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else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fib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(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3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)+fib(2);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}</a:t>
            </a:r>
          </a:p>
        </p:txBody>
      </p:sp>
      <p:sp>
        <p:nvSpPr>
          <p:cNvPr id="372739" name="Text Box 3"/>
          <p:cNvSpPr txBox="1">
            <a:spLocks noChangeArrowheads="1"/>
          </p:cNvSpPr>
          <p:nvPr/>
        </p:nvSpPr>
        <p:spPr bwMode="auto">
          <a:xfrm>
            <a:off x="4500563" y="2492375"/>
            <a:ext cx="3078087" cy="20313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fib(</a:t>
            </a: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n) //n=3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{ if (n==1 || n==2)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1;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else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fib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(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)+fib(1);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}</a:t>
            </a:r>
          </a:p>
        </p:txBody>
      </p:sp>
      <p:sp>
        <p:nvSpPr>
          <p:cNvPr id="372740" name="Text Box 4"/>
          <p:cNvSpPr txBox="1">
            <a:spLocks noChangeArrowheads="1"/>
          </p:cNvSpPr>
          <p:nvPr/>
        </p:nvSpPr>
        <p:spPr bwMode="auto">
          <a:xfrm>
            <a:off x="735013" y="935038"/>
            <a:ext cx="1422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fib(4)</a:t>
            </a:r>
            <a:r>
              <a:rPr kumimoji="0" lang="en-US" altLang="zh-CN" sz="30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;</a:t>
            </a:r>
          </a:p>
        </p:txBody>
      </p:sp>
      <p:sp>
        <p:nvSpPr>
          <p:cNvPr id="372741" name="Line 5"/>
          <p:cNvSpPr>
            <a:spLocks noChangeShapeType="1"/>
          </p:cNvSpPr>
          <p:nvPr/>
        </p:nvSpPr>
        <p:spPr bwMode="auto">
          <a:xfrm flipV="1">
            <a:off x="2124075" y="404813"/>
            <a:ext cx="2376488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2742" name="Line 6"/>
          <p:cNvSpPr>
            <a:spLocks noChangeShapeType="1"/>
          </p:cNvSpPr>
          <p:nvPr/>
        </p:nvSpPr>
        <p:spPr bwMode="auto">
          <a:xfrm flipH="1">
            <a:off x="4716463" y="1989138"/>
            <a:ext cx="15113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2743" name="Text Box 7"/>
          <p:cNvSpPr txBox="1">
            <a:spLocks noChangeArrowheads="1"/>
          </p:cNvSpPr>
          <p:nvPr/>
        </p:nvSpPr>
        <p:spPr bwMode="auto">
          <a:xfrm>
            <a:off x="4500563" y="4724400"/>
            <a:ext cx="3554412" cy="20272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fib(</a:t>
            </a: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n) //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n=2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{ if (n==1 || n==2)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1;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else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fib(n-1)+fib(n-2);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}</a:t>
            </a:r>
          </a:p>
        </p:txBody>
      </p:sp>
      <p:sp>
        <p:nvSpPr>
          <p:cNvPr id="372744" name="Line 8"/>
          <p:cNvSpPr>
            <a:spLocks noChangeShapeType="1"/>
          </p:cNvSpPr>
          <p:nvPr/>
        </p:nvSpPr>
        <p:spPr bwMode="auto">
          <a:xfrm flipH="1">
            <a:off x="4716463" y="4221163"/>
            <a:ext cx="15113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269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主要内容</a:t>
            </a:r>
            <a:endParaRPr lang="zh-CN" alt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60848"/>
            <a:ext cx="8229600" cy="453680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/>
              <a:t>分而治之设计方法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递归函数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递归与循环的选择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尾递归</a:t>
            </a:r>
          </a:p>
        </p:txBody>
      </p:sp>
    </p:spTree>
    <p:extLst>
      <p:ext uri="{BB962C8B-B14F-4D97-AF65-F5344CB8AC3E}">
        <p14:creationId xmlns:p14="http://schemas.microsoft.com/office/powerpoint/2010/main" val="134989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Text Box 2"/>
          <p:cNvSpPr txBox="1">
            <a:spLocks noChangeArrowheads="1"/>
          </p:cNvSpPr>
          <p:nvPr/>
        </p:nvSpPr>
        <p:spPr bwMode="auto">
          <a:xfrm>
            <a:off x="4500563" y="260350"/>
            <a:ext cx="3078087" cy="20313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fib(</a:t>
            </a: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n) //n=4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{ if (n==1 || n==2)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1;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else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fib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(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3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)+fib(2);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}</a:t>
            </a:r>
          </a:p>
        </p:txBody>
      </p:sp>
      <p:sp>
        <p:nvSpPr>
          <p:cNvPr id="373763" name="Text Box 3"/>
          <p:cNvSpPr txBox="1">
            <a:spLocks noChangeArrowheads="1"/>
          </p:cNvSpPr>
          <p:nvPr/>
        </p:nvSpPr>
        <p:spPr bwMode="auto">
          <a:xfrm>
            <a:off x="4500563" y="2492375"/>
            <a:ext cx="3078087" cy="20313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fib(</a:t>
            </a: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n) //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n=3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{ if (n==1 || n==2)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1;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else          </a:t>
            </a:r>
            <a:r>
              <a:rPr kumimoji="0" lang="en-US" altLang="zh-CN" sz="1800" u="sng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fib(2)+fib(1);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}</a:t>
            </a:r>
          </a:p>
        </p:txBody>
      </p:sp>
      <p:sp>
        <p:nvSpPr>
          <p:cNvPr id="373764" name="Text Box 4"/>
          <p:cNvSpPr txBox="1">
            <a:spLocks noChangeArrowheads="1"/>
          </p:cNvSpPr>
          <p:nvPr/>
        </p:nvSpPr>
        <p:spPr bwMode="auto">
          <a:xfrm>
            <a:off x="735013" y="935038"/>
            <a:ext cx="1422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fib(4);</a:t>
            </a:r>
          </a:p>
        </p:txBody>
      </p:sp>
      <p:sp>
        <p:nvSpPr>
          <p:cNvPr id="373765" name="Line 5"/>
          <p:cNvSpPr>
            <a:spLocks noChangeShapeType="1"/>
          </p:cNvSpPr>
          <p:nvPr/>
        </p:nvSpPr>
        <p:spPr bwMode="auto">
          <a:xfrm flipV="1">
            <a:off x="2124075" y="404813"/>
            <a:ext cx="2376488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3766" name="Line 6"/>
          <p:cNvSpPr>
            <a:spLocks noChangeShapeType="1"/>
          </p:cNvSpPr>
          <p:nvPr/>
        </p:nvSpPr>
        <p:spPr bwMode="auto">
          <a:xfrm flipH="1">
            <a:off x="4716463" y="1989138"/>
            <a:ext cx="15113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149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Text Box 2"/>
          <p:cNvSpPr txBox="1">
            <a:spLocks noChangeArrowheads="1"/>
          </p:cNvSpPr>
          <p:nvPr/>
        </p:nvSpPr>
        <p:spPr bwMode="auto">
          <a:xfrm>
            <a:off x="4500563" y="260350"/>
            <a:ext cx="3078087" cy="20313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fib(</a:t>
            </a: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n) //n=4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{ if (n==1 || n==2)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1;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else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fib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(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3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)+fib(2);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}</a:t>
            </a:r>
          </a:p>
        </p:txBody>
      </p:sp>
      <p:sp>
        <p:nvSpPr>
          <p:cNvPr id="374787" name="Text Box 3"/>
          <p:cNvSpPr txBox="1">
            <a:spLocks noChangeArrowheads="1"/>
          </p:cNvSpPr>
          <p:nvPr/>
        </p:nvSpPr>
        <p:spPr bwMode="auto">
          <a:xfrm>
            <a:off x="4500563" y="2492375"/>
            <a:ext cx="3078162" cy="2032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fib(</a:t>
            </a: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n) //n=3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{ if (n==1 || n==2)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1;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else          </a:t>
            </a:r>
            <a:r>
              <a:rPr kumimoji="0" lang="en-US" altLang="zh-CN" sz="1800" u="sng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fib(2)+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fib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(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}</a:t>
            </a:r>
          </a:p>
        </p:txBody>
      </p:sp>
      <p:sp>
        <p:nvSpPr>
          <p:cNvPr id="374788" name="Text Box 4"/>
          <p:cNvSpPr txBox="1">
            <a:spLocks noChangeArrowheads="1"/>
          </p:cNvSpPr>
          <p:nvPr/>
        </p:nvSpPr>
        <p:spPr bwMode="auto">
          <a:xfrm>
            <a:off x="735013" y="935038"/>
            <a:ext cx="1422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fib(4)</a:t>
            </a:r>
            <a:r>
              <a:rPr kumimoji="0" lang="en-US" altLang="zh-CN" sz="30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;</a:t>
            </a:r>
          </a:p>
        </p:txBody>
      </p:sp>
      <p:sp>
        <p:nvSpPr>
          <p:cNvPr id="374789" name="Line 5"/>
          <p:cNvSpPr>
            <a:spLocks noChangeShapeType="1"/>
          </p:cNvSpPr>
          <p:nvPr/>
        </p:nvSpPr>
        <p:spPr bwMode="auto">
          <a:xfrm flipV="1">
            <a:off x="2124075" y="404813"/>
            <a:ext cx="2376488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4790" name="Line 6"/>
          <p:cNvSpPr>
            <a:spLocks noChangeShapeType="1"/>
          </p:cNvSpPr>
          <p:nvPr/>
        </p:nvSpPr>
        <p:spPr bwMode="auto">
          <a:xfrm flipH="1">
            <a:off x="4716463" y="1989138"/>
            <a:ext cx="15113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4791" name="Text Box 7"/>
          <p:cNvSpPr txBox="1">
            <a:spLocks noChangeArrowheads="1"/>
          </p:cNvSpPr>
          <p:nvPr/>
        </p:nvSpPr>
        <p:spPr bwMode="auto">
          <a:xfrm>
            <a:off x="4500563" y="4724400"/>
            <a:ext cx="3554412" cy="20272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fib(</a:t>
            </a: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n) //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n=1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{ if (n==1 || n==2)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1;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else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fib(n-1)+fib(n-2);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}</a:t>
            </a:r>
          </a:p>
        </p:txBody>
      </p:sp>
      <p:sp>
        <p:nvSpPr>
          <p:cNvPr id="374792" name="Line 8"/>
          <p:cNvSpPr>
            <a:spLocks noChangeShapeType="1"/>
          </p:cNvSpPr>
          <p:nvPr/>
        </p:nvSpPr>
        <p:spPr bwMode="auto">
          <a:xfrm flipH="1">
            <a:off x="4716463" y="4149725"/>
            <a:ext cx="2592387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057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Text Box 2"/>
          <p:cNvSpPr txBox="1">
            <a:spLocks noChangeArrowheads="1"/>
          </p:cNvSpPr>
          <p:nvPr/>
        </p:nvSpPr>
        <p:spPr bwMode="auto">
          <a:xfrm>
            <a:off x="4500563" y="260350"/>
            <a:ext cx="3078087" cy="20313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fib(</a:t>
            </a: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n) //n=4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{ if (n==1 || n==2)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1;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else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fib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(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3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)+fib(2);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}</a:t>
            </a:r>
          </a:p>
        </p:txBody>
      </p:sp>
      <p:sp>
        <p:nvSpPr>
          <p:cNvPr id="375811" name="Text Box 3"/>
          <p:cNvSpPr txBox="1">
            <a:spLocks noChangeArrowheads="1"/>
          </p:cNvSpPr>
          <p:nvPr/>
        </p:nvSpPr>
        <p:spPr bwMode="auto">
          <a:xfrm>
            <a:off x="4500563" y="2492375"/>
            <a:ext cx="3078162" cy="2032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fib(</a:t>
            </a: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n) //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n=3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{ if (n==1 || n==2)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1;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else          </a:t>
            </a:r>
            <a:r>
              <a:rPr kumimoji="0" lang="en-US" altLang="zh-CN" sz="1800" u="sng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</a:t>
            </a:r>
            <a:r>
              <a:rPr kumimoji="0" lang="en-US" altLang="zh-CN" sz="1800" b="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     </a:t>
            </a:r>
            <a:r>
              <a:rPr kumimoji="0" lang="en-US" altLang="zh-CN" sz="1800" u="sng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fib(2)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+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fib(1);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}</a:t>
            </a:r>
          </a:p>
        </p:txBody>
      </p:sp>
      <p:sp>
        <p:nvSpPr>
          <p:cNvPr id="375812" name="Text Box 4"/>
          <p:cNvSpPr txBox="1">
            <a:spLocks noChangeArrowheads="1"/>
          </p:cNvSpPr>
          <p:nvPr/>
        </p:nvSpPr>
        <p:spPr bwMode="auto">
          <a:xfrm>
            <a:off x="735013" y="935038"/>
            <a:ext cx="1422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fib(4)</a:t>
            </a:r>
            <a:r>
              <a:rPr kumimoji="0" lang="en-US" altLang="zh-CN" sz="30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;</a:t>
            </a:r>
          </a:p>
        </p:txBody>
      </p:sp>
      <p:sp>
        <p:nvSpPr>
          <p:cNvPr id="375813" name="Line 5"/>
          <p:cNvSpPr>
            <a:spLocks noChangeShapeType="1"/>
          </p:cNvSpPr>
          <p:nvPr/>
        </p:nvSpPr>
        <p:spPr bwMode="auto">
          <a:xfrm flipV="1">
            <a:off x="2124075" y="404813"/>
            <a:ext cx="2376488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5814" name="Line 6"/>
          <p:cNvSpPr>
            <a:spLocks noChangeShapeType="1"/>
          </p:cNvSpPr>
          <p:nvPr/>
        </p:nvSpPr>
        <p:spPr bwMode="auto">
          <a:xfrm flipH="1">
            <a:off x="4716463" y="1989138"/>
            <a:ext cx="15113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655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Text Box 2"/>
          <p:cNvSpPr txBox="1">
            <a:spLocks noChangeArrowheads="1"/>
          </p:cNvSpPr>
          <p:nvPr/>
        </p:nvSpPr>
        <p:spPr bwMode="auto">
          <a:xfrm>
            <a:off x="4500563" y="260350"/>
            <a:ext cx="3078087" cy="20313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fib(</a:t>
            </a: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n) //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n=4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{ if (n==1 || n==2)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1;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else           </a:t>
            </a:r>
            <a:r>
              <a:rPr kumimoji="0" lang="en-US" altLang="zh-CN" sz="1800" u="sng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fib(3)+fib(2);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}</a:t>
            </a:r>
          </a:p>
        </p:txBody>
      </p:sp>
      <p:sp>
        <p:nvSpPr>
          <p:cNvPr id="376835" name="Text Box 3"/>
          <p:cNvSpPr txBox="1">
            <a:spLocks noChangeArrowheads="1"/>
          </p:cNvSpPr>
          <p:nvPr/>
        </p:nvSpPr>
        <p:spPr bwMode="auto">
          <a:xfrm>
            <a:off x="735013" y="935038"/>
            <a:ext cx="1422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fib(4)</a:t>
            </a:r>
            <a:r>
              <a:rPr kumimoji="0" lang="en-US" altLang="zh-CN" sz="30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;</a:t>
            </a:r>
          </a:p>
        </p:txBody>
      </p:sp>
      <p:sp>
        <p:nvSpPr>
          <p:cNvPr id="376836" name="Line 4"/>
          <p:cNvSpPr>
            <a:spLocks noChangeShapeType="1"/>
          </p:cNvSpPr>
          <p:nvPr/>
        </p:nvSpPr>
        <p:spPr bwMode="auto">
          <a:xfrm flipV="1">
            <a:off x="2124075" y="404813"/>
            <a:ext cx="2376488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281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4500563" y="260350"/>
            <a:ext cx="3078162" cy="2032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fib(</a:t>
            </a: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n) //n=4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{ if (n==1 || n==2)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1;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else           </a:t>
            </a:r>
            <a:r>
              <a:rPr kumimoji="0" lang="en-US" altLang="zh-CN" sz="1800" u="sng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fib(3)+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fib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(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}</a:t>
            </a:r>
          </a:p>
        </p:txBody>
      </p:sp>
      <p:sp>
        <p:nvSpPr>
          <p:cNvPr id="377859" name="Text Box 3"/>
          <p:cNvSpPr txBox="1">
            <a:spLocks noChangeArrowheads="1"/>
          </p:cNvSpPr>
          <p:nvPr/>
        </p:nvSpPr>
        <p:spPr bwMode="auto">
          <a:xfrm>
            <a:off x="735013" y="935038"/>
            <a:ext cx="1422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fib(4)</a:t>
            </a:r>
            <a:r>
              <a:rPr kumimoji="0" lang="en-US" altLang="zh-CN" sz="30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;</a:t>
            </a:r>
          </a:p>
        </p:txBody>
      </p:sp>
      <p:sp>
        <p:nvSpPr>
          <p:cNvPr id="377860" name="Line 4"/>
          <p:cNvSpPr>
            <a:spLocks noChangeShapeType="1"/>
          </p:cNvSpPr>
          <p:nvPr/>
        </p:nvSpPr>
        <p:spPr bwMode="auto">
          <a:xfrm flipV="1">
            <a:off x="2124075" y="404813"/>
            <a:ext cx="2376488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7861" name="Text Box 5"/>
          <p:cNvSpPr txBox="1">
            <a:spLocks noChangeArrowheads="1"/>
          </p:cNvSpPr>
          <p:nvPr/>
        </p:nvSpPr>
        <p:spPr bwMode="auto">
          <a:xfrm>
            <a:off x="4500563" y="2554288"/>
            <a:ext cx="3554412" cy="20272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fib(</a:t>
            </a: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n) //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n=2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{ if (n==1 || n==2)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1;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else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fib(n-1)+fib(n-2);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}</a:t>
            </a:r>
          </a:p>
        </p:txBody>
      </p:sp>
      <p:sp>
        <p:nvSpPr>
          <p:cNvPr id="377862" name="Line 6"/>
          <p:cNvSpPr>
            <a:spLocks noChangeShapeType="1"/>
          </p:cNvSpPr>
          <p:nvPr/>
        </p:nvSpPr>
        <p:spPr bwMode="auto">
          <a:xfrm flipH="1">
            <a:off x="4716463" y="1916113"/>
            <a:ext cx="2592387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555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Text Box 2"/>
          <p:cNvSpPr txBox="1">
            <a:spLocks noChangeArrowheads="1"/>
          </p:cNvSpPr>
          <p:nvPr/>
        </p:nvSpPr>
        <p:spPr bwMode="auto">
          <a:xfrm>
            <a:off x="4500563" y="260350"/>
            <a:ext cx="3078162" cy="2032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fib(</a:t>
            </a: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n) //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n=4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{ if (n==1 || n==2)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1;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else           </a:t>
            </a:r>
            <a:r>
              <a:rPr kumimoji="0" lang="en-US" altLang="zh-CN" sz="1800" u="sng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     </a:t>
            </a:r>
            <a:r>
              <a:rPr kumimoji="0" lang="en-US" altLang="zh-CN" sz="1800" u="sng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fib(3)</a:t>
            </a:r>
            <a:r>
              <a:rPr kumimoji="0"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+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fib(2);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}</a:t>
            </a:r>
          </a:p>
        </p:txBody>
      </p:sp>
      <p:sp>
        <p:nvSpPr>
          <p:cNvPr id="378883" name="Text Box 3"/>
          <p:cNvSpPr txBox="1">
            <a:spLocks noChangeArrowheads="1"/>
          </p:cNvSpPr>
          <p:nvPr/>
        </p:nvSpPr>
        <p:spPr bwMode="auto">
          <a:xfrm>
            <a:off x="735013" y="935038"/>
            <a:ext cx="1422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fib(4)</a:t>
            </a:r>
            <a:r>
              <a:rPr kumimoji="0" lang="en-US" altLang="zh-CN" sz="30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;</a:t>
            </a:r>
          </a:p>
        </p:txBody>
      </p:sp>
      <p:sp>
        <p:nvSpPr>
          <p:cNvPr id="378884" name="Line 4"/>
          <p:cNvSpPr>
            <a:spLocks noChangeShapeType="1"/>
          </p:cNvSpPr>
          <p:nvPr/>
        </p:nvSpPr>
        <p:spPr bwMode="auto">
          <a:xfrm flipV="1">
            <a:off x="2124075" y="404813"/>
            <a:ext cx="2376488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125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Text Box 2"/>
          <p:cNvSpPr txBox="1">
            <a:spLocks noChangeArrowheads="1"/>
          </p:cNvSpPr>
          <p:nvPr/>
        </p:nvSpPr>
        <p:spPr bwMode="auto">
          <a:xfrm>
            <a:off x="4500563" y="260350"/>
            <a:ext cx="3554412" cy="20272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 fib(int n)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{ if (n==1 || n==2)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1;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else </a:t>
            </a:r>
            <a:endParaRPr kumimoji="0" lang="en-US" altLang="zh-CN" sz="1800" u="sng" smtClean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  return fib(n-1)+fib(n-2);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18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}</a:t>
            </a:r>
          </a:p>
        </p:txBody>
      </p:sp>
      <p:sp>
        <p:nvSpPr>
          <p:cNvPr id="379907" name="Text Box 3"/>
          <p:cNvSpPr txBox="1">
            <a:spLocks noChangeArrowheads="1"/>
          </p:cNvSpPr>
          <p:nvPr/>
        </p:nvSpPr>
        <p:spPr bwMode="auto">
          <a:xfrm>
            <a:off x="735013" y="935038"/>
            <a:ext cx="1422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fib(4);</a:t>
            </a:r>
          </a:p>
        </p:txBody>
      </p:sp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1166813" y="411163"/>
            <a:ext cx="45561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u="sng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7121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递归条件和结束条件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507413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/>
              <a:t>在定义递归函数时，一定要对两种情况给出描述：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>
                <a:solidFill>
                  <a:schemeClr val="folHlink"/>
                </a:solidFill>
              </a:rPr>
              <a:t>递归条件</a:t>
            </a:r>
            <a:r>
              <a:rPr lang="zh-CN" altLang="en-US" dirty="0" smtClean="0"/>
              <a:t>。指出何时需要递归调用，它描述了问题求解的一般情况，包括：分解和综合过程。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>
                <a:solidFill>
                  <a:schemeClr val="folHlink"/>
                </a:solidFill>
              </a:rPr>
              <a:t>结束条件</a:t>
            </a:r>
            <a:r>
              <a:rPr lang="zh-CN" altLang="en-US" dirty="0" smtClean="0"/>
              <a:t>。指出何时不需递归调用，它描述了问题求解的特殊情况（基底）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dirty="0" smtClean="0"/>
              <a:t>	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fib(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{	if (n == 1 || n == 2) </a:t>
            </a:r>
            <a:r>
              <a:rPr lang="en-US" altLang="zh-CN" dirty="0" smtClean="0">
                <a:solidFill>
                  <a:schemeClr val="folHlink"/>
                </a:solidFill>
              </a:rPr>
              <a:t>//</a:t>
            </a:r>
            <a:r>
              <a:rPr lang="zh-CN" altLang="en-US" dirty="0" smtClean="0">
                <a:solidFill>
                  <a:schemeClr val="folHlink"/>
                </a:solidFill>
              </a:rPr>
              <a:t>结束条件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dirty="0" smtClean="0"/>
              <a:t>	   </a:t>
            </a:r>
            <a:r>
              <a:rPr lang="en-US" altLang="zh-CN" dirty="0" smtClean="0"/>
              <a:t>return 1;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	else </a:t>
            </a:r>
            <a:r>
              <a:rPr lang="en-US" altLang="zh-CN" dirty="0" smtClean="0">
                <a:solidFill>
                  <a:schemeClr val="folHlink"/>
                </a:solidFill>
              </a:rPr>
              <a:t>//</a:t>
            </a:r>
            <a:r>
              <a:rPr lang="zh-CN" altLang="en-US" dirty="0" smtClean="0">
                <a:solidFill>
                  <a:schemeClr val="folHlink"/>
                </a:solidFill>
              </a:rPr>
              <a:t>递归条件：</a:t>
            </a:r>
            <a:r>
              <a:rPr lang="en-US" altLang="zh-CN" dirty="0" smtClean="0">
                <a:solidFill>
                  <a:schemeClr val="folHlink"/>
                </a:solidFill>
              </a:rPr>
              <a:t>n&gt;2</a:t>
            </a:r>
            <a:endParaRPr lang="zh-CN" altLang="en-US" dirty="0" smtClean="0">
              <a:solidFill>
                <a:schemeClr val="folHlink"/>
              </a:solidFill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dirty="0" smtClean="0"/>
              <a:t>	   </a:t>
            </a:r>
            <a:r>
              <a:rPr lang="en-US" altLang="zh-CN" dirty="0" smtClean="0"/>
              <a:t>return fib(n-2)+fib(n-1); </a:t>
            </a:r>
            <a:r>
              <a:rPr lang="en-US" altLang="zh-CN" dirty="0" smtClean="0">
                <a:solidFill>
                  <a:srgbClr val="FFC000"/>
                </a:solidFill>
              </a:rPr>
              <a:t>//</a:t>
            </a:r>
            <a:r>
              <a:rPr lang="zh-CN" altLang="en-US" dirty="0" smtClean="0">
                <a:solidFill>
                  <a:srgbClr val="FFC000"/>
                </a:solidFill>
              </a:rPr>
              <a:t>分解与综合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}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871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55272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求</a:t>
            </a:r>
            <a:r>
              <a:rPr lang="en-US" altLang="zh-CN" dirty="0" smtClean="0"/>
              <a:t>n!</a:t>
            </a:r>
            <a:r>
              <a:rPr lang="zh-CN" altLang="en-US" dirty="0" smtClean="0"/>
              <a:t>的递归函数：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factorial(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</a:p>
          <a:p>
            <a:pPr marL="457200" lvl="1" indent="0">
              <a:buNone/>
            </a:pPr>
            <a:r>
              <a:rPr lang="en-US" altLang="zh-CN" dirty="0" smtClean="0"/>
              <a:t>{ if (n == 1)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return 1;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else</a:t>
            </a:r>
          </a:p>
          <a:p>
            <a:pPr marL="457200" lvl="1" indent="0">
              <a:buNone/>
            </a:pPr>
            <a:r>
              <a:rPr lang="en-US" altLang="zh-CN" dirty="0"/>
              <a:t>     return </a:t>
            </a:r>
            <a:r>
              <a:rPr lang="en-US" altLang="zh-CN" dirty="0" smtClean="0"/>
              <a:t>n*factorial(n-1);</a:t>
            </a:r>
          </a:p>
          <a:p>
            <a:pPr marL="457200" lvl="1" indent="0">
              <a:buNone/>
            </a:pPr>
            <a:r>
              <a:rPr lang="en-US" altLang="zh-CN" dirty="0" smtClean="0"/>
              <a:t>}</a:t>
            </a:r>
          </a:p>
          <a:p>
            <a:r>
              <a:rPr lang="zh-CN" altLang="en-US" dirty="0"/>
              <a:t>求</a:t>
            </a:r>
            <a:r>
              <a:rPr lang="en-US" altLang="zh-CN" dirty="0"/>
              <a:t>n!</a:t>
            </a:r>
            <a:r>
              <a:rPr lang="zh-CN" altLang="en-US" dirty="0" smtClean="0"/>
              <a:t>的迭代法：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factorial(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n)</a:t>
            </a:r>
          </a:p>
          <a:p>
            <a:pPr marL="457200" lvl="1" indent="0"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f=1;</a:t>
            </a:r>
          </a:p>
          <a:p>
            <a:pPr marL="457200" lvl="1" indent="0"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for 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=2;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&lt;=n;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++) </a:t>
            </a:r>
          </a:p>
          <a:p>
            <a:pPr marL="457200" lvl="1" indent="0"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f *=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</a:p>
          <a:p>
            <a:pPr marL="457200" lvl="1" indent="0"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return f;</a:t>
            </a:r>
          </a:p>
          <a:p>
            <a:pPr marL="457200" lvl="1" indent="0"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868144" y="3255367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讨论：哪一种实现好？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334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579296" cy="547260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3600" dirty="0" smtClean="0"/>
              <a:t>折半查找的递归函数</a:t>
            </a:r>
            <a:endParaRPr lang="en-US" altLang="zh-CN" sz="36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rgbClr val="FFC000"/>
                </a:solidFill>
              </a:rPr>
              <a:t>b_s</a:t>
            </a:r>
            <a:r>
              <a:rPr lang="en-US" altLang="zh-CN" dirty="0" smtClean="0"/>
              <a:t>(char </a:t>
            </a:r>
            <a:r>
              <a:rPr lang="en-US" altLang="zh-CN" dirty="0"/>
              <a:t>key[], </a:t>
            </a:r>
            <a:r>
              <a:rPr lang="en-US" altLang="zh-CN" dirty="0" err="1"/>
              <a:t>TableItem</a:t>
            </a:r>
            <a:r>
              <a:rPr lang="en-US" altLang="zh-CN" dirty="0"/>
              <a:t> t[],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first,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last)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{ if (first &gt; last) return -1;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middle=</a:t>
            </a:r>
            <a:r>
              <a:rPr lang="en-US" altLang="zh-CN" dirty="0"/>
              <a:t>(</a:t>
            </a:r>
            <a:r>
              <a:rPr lang="en-US" altLang="zh-CN" dirty="0" err="1"/>
              <a:t>first+last</a:t>
            </a:r>
            <a:r>
              <a:rPr lang="en-US" altLang="zh-CN" dirty="0"/>
              <a:t>)/</a:t>
            </a:r>
            <a:r>
              <a:rPr lang="en-US" altLang="zh-CN" dirty="0" smtClean="0"/>
              <a:t>2;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r=</a:t>
            </a:r>
            <a:r>
              <a:rPr lang="en-US" altLang="zh-CN" dirty="0" err="1" smtClean="0"/>
              <a:t>strcmp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key,t</a:t>
            </a:r>
            <a:r>
              <a:rPr lang="en-US" altLang="zh-CN" dirty="0" smtClean="0"/>
              <a:t>[middle].</a:t>
            </a:r>
            <a:r>
              <a:rPr lang="en-US" altLang="zh-CN" dirty="0"/>
              <a:t>name);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   if </a:t>
            </a:r>
            <a:r>
              <a:rPr lang="en-US" altLang="zh-CN" dirty="0"/>
              <a:t>(r == 0)  // key</a:t>
            </a:r>
            <a:r>
              <a:rPr lang="zh-CN" altLang="en-US" dirty="0"/>
              <a:t>等于</a:t>
            </a:r>
            <a:r>
              <a:rPr lang="en-US" altLang="zh-CN" dirty="0"/>
              <a:t>t[middle].name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	return </a:t>
            </a:r>
            <a:r>
              <a:rPr lang="en-US" altLang="zh-CN" dirty="0"/>
              <a:t>middle;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   else </a:t>
            </a:r>
            <a:r>
              <a:rPr lang="en-US" altLang="zh-CN" dirty="0"/>
              <a:t>if (r &gt; 0)  // key</a:t>
            </a:r>
            <a:r>
              <a:rPr lang="zh-CN" altLang="en-US" dirty="0"/>
              <a:t>大于</a:t>
            </a:r>
            <a:r>
              <a:rPr lang="en-US" altLang="zh-CN" dirty="0"/>
              <a:t>t[middle].name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	return </a:t>
            </a:r>
            <a:r>
              <a:rPr lang="en-US" altLang="zh-CN" dirty="0" err="1" smtClean="0">
                <a:solidFill>
                  <a:srgbClr val="FFC000"/>
                </a:solidFill>
              </a:rPr>
              <a:t>b_s</a:t>
            </a:r>
            <a:r>
              <a:rPr lang="en-US" altLang="zh-CN" dirty="0" smtClean="0"/>
              <a:t>(key,t,middle+1,last);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   else  </a:t>
            </a:r>
            <a:r>
              <a:rPr lang="en-US" altLang="zh-CN" dirty="0"/>
              <a:t>//key</a:t>
            </a:r>
            <a:r>
              <a:rPr lang="zh-CN" altLang="en-US" dirty="0"/>
              <a:t>小于</a:t>
            </a:r>
            <a:r>
              <a:rPr lang="en-US" altLang="zh-CN" dirty="0"/>
              <a:t>t[middle].name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return </a:t>
            </a:r>
            <a:r>
              <a:rPr lang="en-US" altLang="zh-CN" dirty="0" err="1" smtClean="0">
                <a:solidFill>
                  <a:srgbClr val="FFC000"/>
                </a:solidFill>
              </a:rPr>
              <a:t>b_s</a:t>
            </a:r>
            <a:r>
              <a:rPr lang="en-US" altLang="zh-CN" dirty="0" smtClean="0"/>
              <a:t>(key,t,first,middle-1);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469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dirty="0" smtClean="0"/>
              <a:t>“分而治之” 设计方法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1025"/>
            <a:ext cx="8363272" cy="4530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folHlink"/>
                </a:solidFill>
              </a:rPr>
              <a:t>分而治之</a:t>
            </a:r>
            <a:r>
              <a:rPr lang="zh-CN" altLang="en-US" dirty="0"/>
              <a:t>（</a:t>
            </a:r>
            <a:r>
              <a:rPr lang="en-US" altLang="zh-CN" dirty="0"/>
              <a:t>Divide and Conquer</a:t>
            </a:r>
            <a:r>
              <a:rPr lang="zh-CN" altLang="en-US" dirty="0" smtClean="0"/>
              <a:t>）设计方法：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把一个问题分解成若干个子问题，而每个</a:t>
            </a:r>
            <a:r>
              <a:rPr lang="zh-CN" altLang="en-US" dirty="0" smtClean="0">
                <a:solidFill>
                  <a:schemeClr val="folHlink"/>
                </a:solidFill>
              </a:rPr>
              <a:t>子问题的性质</a:t>
            </a:r>
            <a:r>
              <a:rPr lang="zh-CN" altLang="en-US" dirty="0" smtClean="0"/>
              <a:t>与</a:t>
            </a:r>
            <a:r>
              <a:rPr lang="zh-CN" altLang="en-US" dirty="0" smtClean="0">
                <a:solidFill>
                  <a:schemeClr val="folHlink"/>
                </a:solidFill>
              </a:rPr>
              <a:t>原问题相同</a:t>
            </a:r>
            <a:r>
              <a:rPr lang="zh-CN" altLang="en-US" dirty="0" smtClean="0"/>
              <a:t>，只是在</a:t>
            </a:r>
            <a:r>
              <a:rPr lang="zh-CN" altLang="en-US" dirty="0" smtClean="0">
                <a:solidFill>
                  <a:srgbClr val="FFC000"/>
                </a:solidFill>
              </a:rPr>
              <a:t>规模上</a:t>
            </a:r>
            <a:r>
              <a:rPr lang="zh-CN" altLang="en-US" dirty="0" smtClean="0"/>
              <a:t>比</a:t>
            </a:r>
            <a:r>
              <a:rPr lang="zh-CN" altLang="en-US" dirty="0" smtClean="0">
                <a:solidFill>
                  <a:srgbClr val="FFC000"/>
                </a:solidFill>
              </a:rPr>
              <a:t>原问题要小</a:t>
            </a:r>
            <a:r>
              <a:rPr lang="zh-CN" altLang="en-US" dirty="0" smtClean="0"/>
              <a:t>。每个</a:t>
            </a:r>
            <a:r>
              <a:rPr lang="zh-CN" altLang="en-US" dirty="0" smtClean="0">
                <a:solidFill>
                  <a:srgbClr val="FFC000"/>
                </a:solidFill>
              </a:rPr>
              <a:t>子问题的求解过程</a:t>
            </a:r>
            <a:r>
              <a:rPr lang="zh-CN" altLang="en-US" dirty="0" smtClean="0"/>
              <a:t>可以采用与</a:t>
            </a:r>
            <a:r>
              <a:rPr lang="zh-CN" altLang="en-US" dirty="0" smtClean="0">
                <a:solidFill>
                  <a:srgbClr val="FFC000"/>
                </a:solidFill>
              </a:rPr>
              <a:t>原问题相同的方式</a:t>
            </a:r>
            <a:r>
              <a:rPr lang="zh-CN" altLang="en-US" dirty="0" smtClean="0"/>
              <a:t>来进行。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递归函数为上述设计方法提供了一种自然、简洁的实现机制。 </a:t>
            </a:r>
          </a:p>
          <a:p>
            <a:pPr eaLnBrk="1" hangingPunct="1">
              <a:defRPr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4319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例：解</a:t>
            </a:r>
            <a:r>
              <a:rPr lang="zh-CN" altLang="en-GB" dirty="0" smtClean="0"/>
              <a:t>汉诺塔问题</a:t>
            </a:r>
            <a:endParaRPr lang="zh-CN" altLang="en-US" dirty="0" smtClean="0"/>
          </a:p>
        </p:txBody>
      </p:sp>
      <p:sp>
        <p:nvSpPr>
          <p:cNvPr id="335876" name="Line 4"/>
          <p:cNvSpPr>
            <a:spLocks noChangeShapeType="1"/>
          </p:cNvSpPr>
          <p:nvPr/>
        </p:nvSpPr>
        <p:spPr bwMode="auto">
          <a:xfrm>
            <a:off x="1403350" y="5516563"/>
            <a:ext cx="1152525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5881" name="Line 9"/>
          <p:cNvSpPr>
            <a:spLocks noChangeShapeType="1"/>
          </p:cNvSpPr>
          <p:nvPr/>
        </p:nvSpPr>
        <p:spPr bwMode="auto">
          <a:xfrm flipV="1">
            <a:off x="1258888" y="5805488"/>
            <a:ext cx="144145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5882" name="Line 10"/>
          <p:cNvSpPr>
            <a:spLocks noChangeShapeType="1"/>
          </p:cNvSpPr>
          <p:nvPr/>
        </p:nvSpPr>
        <p:spPr bwMode="auto">
          <a:xfrm>
            <a:off x="1042988" y="6092825"/>
            <a:ext cx="1887537" cy="0"/>
          </a:xfrm>
          <a:prstGeom prst="line">
            <a:avLst/>
          </a:prstGeom>
          <a:noFill/>
          <a:ln w="57150">
            <a:solidFill>
              <a:srgbClr val="99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5884" name="Line 12"/>
          <p:cNvSpPr>
            <a:spLocks noChangeShapeType="1"/>
          </p:cNvSpPr>
          <p:nvPr/>
        </p:nvSpPr>
        <p:spPr bwMode="auto">
          <a:xfrm flipV="1">
            <a:off x="1973263" y="4302125"/>
            <a:ext cx="0" cy="1819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5885" name="Line 13"/>
          <p:cNvSpPr>
            <a:spLocks noChangeShapeType="1"/>
          </p:cNvSpPr>
          <p:nvPr/>
        </p:nvSpPr>
        <p:spPr bwMode="auto">
          <a:xfrm flipV="1">
            <a:off x="4210050" y="4344988"/>
            <a:ext cx="0" cy="1820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5886" name="Line 14"/>
          <p:cNvSpPr>
            <a:spLocks noChangeShapeType="1"/>
          </p:cNvSpPr>
          <p:nvPr/>
        </p:nvSpPr>
        <p:spPr bwMode="auto">
          <a:xfrm flipV="1">
            <a:off x="6516688" y="4292600"/>
            <a:ext cx="0" cy="1820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5887" name="Text Box 15"/>
          <p:cNvSpPr txBox="1">
            <a:spLocks noChangeArrowheads="1"/>
          </p:cNvSpPr>
          <p:nvPr/>
        </p:nvSpPr>
        <p:spPr bwMode="auto">
          <a:xfrm>
            <a:off x="376238" y="1412776"/>
            <a:ext cx="844391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Char char="•"/>
              <a:defRPr/>
            </a:pPr>
            <a:r>
              <a:rPr lang="zh-CN" altLang="en-GB" dirty="0">
                <a:solidFill>
                  <a:schemeClr val="tx1"/>
                </a:solidFill>
              </a:rPr>
              <a:t> </a:t>
            </a:r>
            <a:r>
              <a:rPr lang="zh-CN" alt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汉诺塔问题</a:t>
            </a:r>
            <a:r>
              <a:rPr lang="zh-CN" alt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zh-CN" altLang="en-GB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有</a:t>
            </a:r>
            <a:r>
              <a:rPr lang="en-GB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GB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GB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GB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GB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zh-CN" altLang="en-GB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三个柱子，柱子</a:t>
            </a:r>
            <a:r>
              <a:rPr lang="en-GB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GB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上有</a:t>
            </a:r>
            <a:r>
              <a:rPr lang="en-GB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zh-CN" altLang="en-GB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个大小不同</a:t>
            </a:r>
            <a:r>
              <a:rPr lang="zh-CN" altLang="en-GB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</a:t>
            </a:r>
            <a:r>
              <a:rPr lang="zh-CN" alt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带孔</a:t>
            </a:r>
            <a:r>
              <a:rPr lang="zh-CN" altLang="en-GB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圆盘</a:t>
            </a:r>
            <a:r>
              <a:rPr lang="zh-CN" altLang="en-GB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，大盘在下，小盘在上</a:t>
            </a:r>
            <a:r>
              <a:rPr lang="zh-CN" altLang="en-GB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。现</a:t>
            </a:r>
            <a:r>
              <a:rPr lang="zh-CN" altLang="en-GB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要把柱子</a:t>
            </a:r>
            <a:r>
              <a:rPr lang="en-GB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GB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上的所有圆盘移到柱子</a:t>
            </a:r>
            <a:r>
              <a:rPr lang="en-GB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GB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上，移动时可借助柱子</a:t>
            </a:r>
            <a:r>
              <a:rPr lang="en-GB" altLang="zh-CN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zh-CN" alt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  <a:r>
              <a:rPr lang="zh-CN" altLang="en-GB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要求</a:t>
            </a:r>
            <a:r>
              <a:rPr lang="zh-CN" altLang="en-GB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每次只能移动一个圆盘，且大盘不能放在小盘</a:t>
            </a:r>
            <a:r>
              <a:rPr lang="zh-CN" altLang="en-GB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上。</a:t>
            </a:r>
            <a:endParaRPr lang="en-US" altLang="zh-CN" b="0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0"/>
              </a:spcBef>
              <a:buClrTx/>
              <a:buFontTx/>
              <a:buChar char="•"/>
              <a:defRPr/>
            </a:pP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GB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编写</a:t>
            </a:r>
            <a:r>
              <a:rPr lang="zh-CN" altLang="en-GB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一个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++</a:t>
            </a:r>
            <a:r>
              <a:rPr lang="zh-CN" alt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程序</a:t>
            </a:r>
            <a:r>
              <a:rPr lang="zh-CN" altLang="en-GB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给</a:t>
            </a:r>
            <a:r>
              <a:rPr lang="zh-CN" altLang="en-GB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出移动</a:t>
            </a:r>
            <a:r>
              <a:rPr lang="zh-CN" altLang="en-GB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步骤</a:t>
            </a:r>
            <a:r>
              <a:rPr lang="zh-CN" alt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  <a:r>
              <a:rPr lang="zh-CN" altLang="en-GB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如</a:t>
            </a:r>
            <a:r>
              <a:rPr lang="zh-CN" altLang="en-GB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en-GB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n=3</a:t>
            </a:r>
            <a:r>
              <a:rPr lang="zh-CN" altLang="en-GB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时，移动步骤为：</a:t>
            </a:r>
            <a:r>
              <a:rPr lang="en-GB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1:A</a:t>
            </a:r>
            <a:r>
              <a:rPr lang="en-GB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</a:t>
            </a:r>
            <a:r>
              <a:rPr lang="en-GB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B, 2:A</a:t>
            </a:r>
            <a:r>
              <a:rPr lang="en-GB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</a:t>
            </a:r>
            <a:r>
              <a:rPr lang="en-GB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C, 1:B</a:t>
            </a:r>
            <a:r>
              <a:rPr lang="en-GB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</a:t>
            </a:r>
            <a:r>
              <a:rPr lang="en-GB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C, 3:A</a:t>
            </a:r>
            <a:r>
              <a:rPr lang="en-GB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</a:t>
            </a:r>
            <a:r>
              <a:rPr lang="en-GB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B, 1:C</a:t>
            </a:r>
            <a:r>
              <a:rPr lang="en-GB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</a:t>
            </a:r>
            <a:r>
              <a:rPr lang="en-GB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A, 2:C</a:t>
            </a:r>
            <a:r>
              <a:rPr lang="en-GB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</a:t>
            </a:r>
            <a:r>
              <a:rPr lang="en-GB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B, 1:A</a:t>
            </a:r>
            <a:r>
              <a:rPr lang="en-GB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</a:t>
            </a:r>
            <a:r>
              <a:rPr lang="en-GB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GB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80906" name="Text Box 16"/>
          <p:cNvSpPr txBox="1">
            <a:spLocks noChangeArrowheads="1"/>
          </p:cNvSpPr>
          <p:nvPr/>
        </p:nvSpPr>
        <p:spPr bwMode="auto">
          <a:xfrm>
            <a:off x="1743075" y="6324600"/>
            <a:ext cx="4867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/>
              <a:t>A                          B                          C</a:t>
            </a:r>
          </a:p>
        </p:txBody>
      </p:sp>
      <p:sp>
        <p:nvSpPr>
          <p:cNvPr id="335893" name="Text Box 21"/>
          <p:cNvSpPr txBox="1">
            <a:spLocks noChangeArrowheads="1"/>
          </p:cNvSpPr>
          <p:nvPr/>
        </p:nvSpPr>
        <p:spPr bwMode="auto">
          <a:xfrm>
            <a:off x="808038" y="52292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533400" indent="-5334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0" lang="zh-CN" altLang="zh-CN" smtClean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82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3 -0.00231 C 0.04341 -0.02497 0.08872 -0.0474 0.12934 -0.03283 C 0.16997 -0.01827 0.20625 0.03329 0.24254 0.08508 " pathEditMode="relative" ptsTypes="aaA">
                                      <p:cBhvr>
                                        <p:cTn id="6" dur="2000" fill="hold"/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0.00162 C 0.15209 -0.04601 0.30764 -0.09364 0.39011 -0.08786 C 0.4724 -0.08208 0.48212 -0.02289 0.4915 0.03653 " pathEditMode="relative" ptsTypes="aaA">
                                      <p:cBhvr>
                                        <p:cTn id="10" dur="2000" fill="hold"/>
                                        <p:tgtEl>
                                          <p:spTgt spid="3358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54 0.08508 C 0.28698 0.0393 0.3316 -0.00648 0.37361 -0.01364 C 0.41563 -0.02081 0.47483 0.03214 0.49497 0.04139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22" y="-52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74 C 0.0526 -0.04855 0.10625 -0.08971 0.1467 -0.08832 C 0.18715 -0.08693 0.22604 -0.01364 0.24184 0.00116 " pathEditMode="relative" ptsTypes="aaA">
                                      <p:cBhvr>
                                        <p:cTn id="18" dur="2000" fill="hold"/>
                                        <p:tgtEl>
                                          <p:spTgt spid="3358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496 0.04139 C 0.3434 -0.01064 0.19253 -0.06104 0.11059 -0.05711 C 0.02864 -0.05133 0.02135 0.05364 0.00364 0.0763 " pathEditMode="relative" rAng="0" ptsTypes="aaA">
                                      <p:cBhvr>
                                        <p:cTn id="22" dur="2000" fill="hold"/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66" y="-33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132 0.03653 C 0.44809 -0.0148 0.40503 -0.06613 0.36354 -0.07261 C 0.32205 -0.07908 0.2625 -0.01434 0.24219 -0.00278 " pathEditMode="relative" ptsTypes="aaA">
                                      <p:cBhvr>
                                        <p:cTn id="26" dur="2000" fill="hold"/>
                                        <p:tgtEl>
                                          <p:spTgt spid="3358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0.07629 C 0.05382 0.0245 0.104 -0.02729 0.14462 -0.04163 C 0.18525 -0.05596 0.23073 -0.01434 0.24792 -0.00902 " pathEditMode="relative" ptsTypes="aaA">
                                      <p:cBhvr>
                                        <p:cTn id="30" dur="2000" fill="hold"/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&lt;</a:t>
            </a:r>
            <a:r>
              <a:rPr lang="zh-CN" altLang="en-US" dirty="0" smtClean="0"/>
              <a:t>解</a:t>
            </a:r>
            <a:r>
              <a:rPr lang="zh-CN" altLang="en-GB" dirty="0"/>
              <a:t>汉诺塔</a:t>
            </a:r>
            <a:r>
              <a:rPr lang="zh-CN" altLang="en-GB" dirty="0" smtClean="0"/>
              <a:t>问题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算法</a:t>
            </a:r>
            <a:endParaRPr lang="zh-CN" altLang="zh-CN" dirty="0" smtClean="0"/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680" y="1268760"/>
            <a:ext cx="8686800" cy="5400600"/>
          </a:xfrm>
        </p:spPr>
        <p:txBody>
          <a:bodyPr>
            <a:normAutofit/>
          </a:bodyPr>
          <a:lstStyle/>
          <a:p>
            <a:pPr marL="442913" indent="-442913" eaLnBrk="1" hangingPunct="1">
              <a:defRPr/>
            </a:pPr>
            <a:r>
              <a:rPr lang="zh-CN" altLang="en-US" sz="2800" dirty="0" smtClean="0"/>
              <a:t>把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个圆盘从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移到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（可以利用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）：</a:t>
            </a:r>
            <a:endParaRPr lang="en-US" altLang="zh-CN" sz="2800" dirty="0" smtClean="0"/>
          </a:p>
          <a:p>
            <a:pPr marL="842963" lvl="1" indent="-442913" eaLnBrk="1" hangingPunct="1">
              <a:defRPr/>
            </a:pPr>
            <a:r>
              <a:rPr lang="zh-CN" altLang="en-US" sz="2400" dirty="0" smtClean="0"/>
              <a:t>当</a:t>
            </a:r>
            <a:r>
              <a:rPr lang="en-US" altLang="zh-CN" sz="2400" dirty="0" smtClean="0"/>
              <a:t>n=1</a:t>
            </a:r>
            <a:r>
              <a:rPr lang="zh-CN" altLang="en-US" sz="2400" dirty="0" smtClean="0"/>
              <a:t>时，只要把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个圆盘从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移至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就可以了（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 smtClean="0"/>
              <a:t>A</a:t>
            </a:r>
            <a:r>
              <a:rPr lang="en-GB" altLang="zh-CN" sz="2400" dirty="0" smtClean="0">
                <a:sym typeface="Wingdings" pitchFamily="2" charset="2"/>
              </a:rPr>
              <a:t></a:t>
            </a:r>
            <a:r>
              <a:rPr lang="en-US" altLang="zh-CN" sz="2400" dirty="0" smtClean="0"/>
              <a:t>B</a:t>
            </a:r>
            <a:r>
              <a:rPr lang="zh-CN" altLang="en-US" sz="2400" dirty="0"/>
              <a:t>）</a:t>
            </a:r>
            <a:endParaRPr lang="zh-CN" altLang="en-US" sz="2400" dirty="0" smtClean="0"/>
          </a:p>
          <a:p>
            <a:pPr marL="842963" lvl="1" indent="-442913" eaLnBrk="1" hangingPunct="1">
              <a:defRPr/>
            </a:pPr>
            <a:r>
              <a:rPr lang="zh-CN" altLang="en-US" sz="2400" dirty="0" smtClean="0"/>
              <a:t>当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大于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时，可以把该问题分解成下面的三个子问题：</a:t>
            </a:r>
          </a:p>
          <a:p>
            <a:pPr marL="1252538" lvl="1" indent="-358775" eaLnBrk="1" hangingPunct="1">
              <a:buFontTx/>
              <a:buAutoNum type="arabicPeriod"/>
              <a:defRPr/>
            </a:pPr>
            <a:r>
              <a:rPr lang="zh-CN" altLang="en-US" sz="2400" dirty="0" smtClean="0">
                <a:solidFill>
                  <a:srgbClr val="FFC000"/>
                </a:solidFill>
              </a:rPr>
              <a:t>把</a:t>
            </a:r>
            <a:r>
              <a:rPr lang="en-US" altLang="zh-CN" sz="2400" dirty="0" smtClean="0">
                <a:solidFill>
                  <a:srgbClr val="FFC000"/>
                </a:solidFill>
              </a:rPr>
              <a:t>A</a:t>
            </a:r>
            <a:r>
              <a:rPr lang="zh-CN" altLang="en-US" sz="2400" dirty="0" smtClean="0">
                <a:solidFill>
                  <a:srgbClr val="FFC000"/>
                </a:solidFill>
              </a:rPr>
              <a:t>上面</a:t>
            </a:r>
            <a:r>
              <a:rPr lang="zh-CN" altLang="en-US" sz="2400" dirty="0">
                <a:solidFill>
                  <a:srgbClr val="FFC000"/>
                </a:solidFill>
              </a:rPr>
              <a:t>的</a:t>
            </a:r>
            <a:r>
              <a:rPr lang="en-US" altLang="zh-CN" sz="2400" dirty="0" smtClean="0">
                <a:solidFill>
                  <a:srgbClr val="FFC000"/>
                </a:solidFill>
              </a:rPr>
              <a:t>n-1</a:t>
            </a:r>
            <a:r>
              <a:rPr lang="zh-CN" altLang="en-US" sz="2400" dirty="0" smtClean="0">
                <a:solidFill>
                  <a:srgbClr val="FFC000"/>
                </a:solidFill>
              </a:rPr>
              <a:t>个圆盘从</a:t>
            </a:r>
            <a:r>
              <a:rPr lang="en-US" altLang="zh-CN" sz="2400" dirty="0" smtClean="0">
                <a:solidFill>
                  <a:srgbClr val="FFC000"/>
                </a:solidFill>
              </a:rPr>
              <a:t>A</a:t>
            </a:r>
            <a:r>
              <a:rPr lang="zh-CN" altLang="en-US" sz="2400" dirty="0" smtClean="0">
                <a:solidFill>
                  <a:srgbClr val="FFC000"/>
                </a:solidFill>
              </a:rPr>
              <a:t>移到</a:t>
            </a:r>
            <a:r>
              <a:rPr lang="en-US" altLang="zh-CN" sz="2400" dirty="0" smtClean="0">
                <a:solidFill>
                  <a:srgbClr val="FFC000"/>
                </a:solidFill>
              </a:rPr>
              <a:t>C</a:t>
            </a:r>
            <a:r>
              <a:rPr lang="zh-CN" altLang="en-US" sz="2400" dirty="0" smtClean="0"/>
              <a:t>。</a:t>
            </a:r>
          </a:p>
          <a:p>
            <a:pPr marL="1252538" lvl="1" indent="-358775" eaLnBrk="1" hangingPunct="1">
              <a:buFontTx/>
              <a:buAutoNum type="arabicPeriod"/>
              <a:defRPr/>
            </a:pPr>
            <a:r>
              <a:rPr lang="zh-CN" altLang="en-US" sz="2400" dirty="0" smtClean="0"/>
              <a:t>把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的第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个圆盘从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移到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。（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：</a:t>
            </a:r>
            <a:r>
              <a:rPr lang="en-US" altLang="zh-CN" sz="2400" dirty="0"/>
              <a:t>A</a:t>
            </a:r>
            <a:r>
              <a:rPr lang="en-GB" altLang="zh-CN" sz="2400" dirty="0">
                <a:sym typeface="Wingdings" pitchFamily="2" charset="2"/>
              </a:rPr>
              <a:t></a:t>
            </a:r>
            <a:r>
              <a:rPr lang="en-US" altLang="zh-CN" sz="2400" dirty="0"/>
              <a:t>B</a:t>
            </a:r>
            <a:r>
              <a:rPr lang="zh-CN" altLang="en-US" sz="2400" dirty="0"/>
              <a:t>）</a:t>
            </a:r>
            <a:endParaRPr lang="zh-CN" altLang="en-US" sz="2400" dirty="0" smtClean="0"/>
          </a:p>
          <a:p>
            <a:pPr marL="1252538" lvl="1" indent="-358775" eaLnBrk="1" hangingPunct="1">
              <a:buFontTx/>
              <a:buAutoNum type="arabicPeriod"/>
              <a:defRPr/>
            </a:pPr>
            <a:r>
              <a:rPr lang="zh-CN" altLang="en-US" sz="2400" dirty="0" smtClean="0">
                <a:solidFill>
                  <a:srgbClr val="FFC000"/>
                </a:solidFill>
              </a:rPr>
              <a:t>把</a:t>
            </a:r>
            <a:r>
              <a:rPr lang="en-US" altLang="zh-CN" sz="2400" dirty="0" smtClean="0">
                <a:solidFill>
                  <a:srgbClr val="FFC000"/>
                </a:solidFill>
              </a:rPr>
              <a:t>C</a:t>
            </a:r>
            <a:r>
              <a:rPr lang="zh-CN" altLang="en-US" sz="2400" dirty="0" smtClean="0">
                <a:solidFill>
                  <a:srgbClr val="FFC000"/>
                </a:solidFill>
              </a:rPr>
              <a:t>的</a:t>
            </a:r>
            <a:r>
              <a:rPr lang="en-US" altLang="zh-CN" sz="2400" dirty="0" smtClean="0">
                <a:solidFill>
                  <a:srgbClr val="FFC000"/>
                </a:solidFill>
              </a:rPr>
              <a:t>n-1</a:t>
            </a:r>
            <a:r>
              <a:rPr lang="zh-CN" altLang="en-US" sz="2400" dirty="0" smtClean="0">
                <a:solidFill>
                  <a:srgbClr val="FFC000"/>
                </a:solidFill>
              </a:rPr>
              <a:t>个圆盘从</a:t>
            </a:r>
            <a:r>
              <a:rPr lang="en-US" altLang="zh-CN" sz="2400" dirty="0" smtClean="0">
                <a:solidFill>
                  <a:srgbClr val="FFC000"/>
                </a:solidFill>
              </a:rPr>
              <a:t>C</a:t>
            </a:r>
            <a:r>
              <a:rPr lang="zh-CN" altLang="en-US" sz="2400" dirty="0" smtClean="0">
                <a:solidFill>
                  <a:srgbClr val="FFC000"/>
                </a:solidFill>
              </a:rPr>
              <a:t>移到</a:t>
            </a:r>
            <a:r>
              <a:rPr lang="en-US" altLang="zh-CN" sz="2400" dirty="0" smtClean="0">
                <a:solidFill>
                  <a:srgbClr val="FFC000"/>
                </a:solidFill>
              </a:rPr>
              <a:t>B</a:t>
            </a:r>
            <a:r>
              <a:rPr lang="zh-CN" altLang="en-US" sz="2400" dirty="0" smtClean="0"/>
              <a:t>。</a:t>
            </a:r>
          </a:p>
          <a:p>
            <a:pPr marL="442913" indent="-442913" eaLnBrk="1" hangingPunct="1">
              <a:defRPr/>
            </a:pPr>
            <a:r>
              <a:rPr lang="zh-CN" altLang="en-US" sz="2800" dirty="0"/>
              <a:t>子问题</a:t>
            </a:r>
            <a:r>
              <a:rPr lang="en-US" altLang="zh-CN" sz="2800" dirty="0"/>
              <a:t>2</a:t>
            </a:r>
            <a:r>
              <a:rPr lang="zh-CN" altLang="en-US" sz="2800" dirty="0"/>
              <a:t>是移动一个盘子的简单</a:t>
            </a:r>
            <a:r>
              <a:rPr lang="zh-CN" altLang="en-US" sz="2800" dirty="0" smtClean="0"/>
              <a:t>问题；子问题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与原问题相同，只是圆盘的</a:t>
            </a:r>
            <a:r>
              <a:rPr lang="zh-CN" altLang="en-US" sz="2800" dirty="0"/>
              <a:t>个数少了一个以及移动的位置</a:t>
            </a:r>
            <a:r>
              <a:rPr lang="zh-CN" altLang="en-US" sz="2800" dirty="0" smtClean="0"/>
              <a:t>不同，</a:t>
            </a:r>
            <a:r>
              <a:rPr lang="zh-CN" altLang="en-US" sz="2800" dirty="0"/>
              <a:t>可以采用同样的策略</a:t>
            </a:r>
            <a:r>
              <a:rPr lang="zh-CN" altLang="en-US" sz="2800" dirty="0" smtClean="0"/>
              <a:t>解决。</a:t>
            </a:r>
          </a:p>
        </p:txBody>
      </p:sp>
    </p:spTree>
    <p:extLst>
      <p:ext uri="{BB962C8B-B14F-4D97-AF65-F5344CB8AC3E}">
        <p14:creationId xmlns:p14="http://schemas.microsoft.com/office/powerpoint/2010/main" val="263131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268760"/>
            <a:ext cx="8964612" cy="547260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#include 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using namespace </a:t>
            </a:r>
            <a:r>
              <a:rPr lang="en-US" altLang="zh-CN" sz="2000" dirty="0" err="1" smtClean="0"/>
              <a:t>std</a:t>
            </a:r>
            <a:r>
              <a:rPr lang="en-US" altLang="zh-CN" sz="2000" dirty="0" smtClean="0"/>
              <a:t>;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 smtClean="0"/>
              <a:t>void </a:t>
            </a:r>
            <a:r>
              <a:rPr lang="en-US" altLang="zh-CN" sz="2000" dirty="0" err="1" smtClean="0"/>
              <a:t>hanoi</a:t>
            </a:r>
            <a:r>
              <a:rPr lang="en-US" altLang="zh-CN" sz="2000" dirty="0" smtClean="0"/>
              <a:t>(char </a:t>
            </a:r>
            <a:r>
              <a:rPr lang="en-US" altLang="zh-CN" sz="2000" dirty="0" err="1" smtClean="0"/>
              <a:t>x,char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y,char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z,int</a:t>
            </a:r>
            <a:r>
              <a:rPr lang="en-US" altLang="zh-CN" sz="2000" dirty="0" smtClean="0"/>
              <a:t> n) //</a:t>
            </a:r>
            <a:r>
              <a:rPr lang="zh-CN" altLang="en-US" sz="2000" dirty="0" smtClean="0"/>
              <a:t>把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个圆盘从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表示的</a:t>
            </a:r>
            <a:r>
              <a:rPr lang="zh-CN" altLang="en-US" sz="2000" dirty="0"/>
              <a:t>柱子</a:t>
            </a:r>
            <a:endParaRPr lang="zh-CN" altLang="en-US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000" dirty="0" smtClean="0"/>
              <a:t>			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             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移至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所表示的柱子，可以利用</a:t>
            </a:r>
            <a:r>
              <a:rPr lang="en-US" altLang="zh-CN" sz="2000" dirty="0" smtClean="0"/>
              <a:t>z</a:t>
            </a:r>
            <a:r>
              <a:rPr lang="zh-CN" altLang="en-US" sz="2000" dirty="0" smtClean="0"/>
              <a:t>表示的柱子。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{	if (n == 1)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	   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 &lt;&lt; "1: " &lt;&lt; x &lt;&lt; "→" &lt;&lt; y &lt;&lt; 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			 //</a:t>
            </a:r>
            <a:r>
              <a:rPr lang="zh-CN" altLang="en-US" sz="2000" dirty="0" smtClean="0"/>
              <a:t>把第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个盘子从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表示的柱子移至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所表示的柱子。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	{ </a:t>
            </a:r>
            <a:r>
              <a:rPr lang="en-US" altLang="zh-CN" sz="2000" dirty="0" err="1" smtClean="0"/>
              <a:t>hanoi</a:t>
            </a:r>
            <a:r>
              <a:rPr lang="en-US" altLang="zh-CN" sz="2000" dirty="0" smtClean="0"/>
              <a:t>(x,z,y,n-1);  //</a:t>
            </a:r>
            <a:r>
              <a:rPr lang="zh-CN" altLang="en-US" sz="2000" dirty="0" smtClean="0"/>
              <a:t>把</a:t>
            </a:r>
            <a:r>
              <a:rPr lang="en-US" altLang="zh-CN" sz="2000" dirty="0" smtClean="0"/>
              <a:t>n-1</a:t>
            </a:r>
            <a:r>
              <a:rPr lang="zh-CN" altLang="en-US" sz="2000" dirty="0" smtClean="0"/>
              <a:t>个圆盘从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表示的柱子移至</a:t>
            </a:r>
            <a:r>
              <a:rPr lang="en-US" altLang="zh-CN" sz="2000" dirty="0" smtClean="0"/>
              <a:t>z</a:t>
            </a:r>
            <a:r>
              <a:rPr lang="zh-CN" altLang="en-US" sz="2000" dirty="0" smtClean="0"/>
              <a:t>所表示的柱子。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000" dirty="0" smtClean="0"/>
              <a:t>	   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 &lt;&lt; n &lt;&lt; ": " &lt;&lt; x &lt;&lt; "→" &lt;&lt; y &lt;&lt; 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			  //</a:t>
            </a:r>
            <a:r>
              <a:rPr lang="zh-CN" altLang="en-US" sz="2000" dirty="0" smtClean="0"/>
              <a:t>把第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个圆盘从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表示的柱子移至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所表示的柱子。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000" dirty="0" smtClean="0"/>
              <a:t>	   </a:t>
            </a:r>
            <a:r>
              <a:rPr lang="en-US" altLang="zh-CN" sz="2000" dirty="0" err="1" smtClean="0"/>
              <a:t>hanoi</a:t>
            </a:r>
            <a:r>
              <a:rPr lang="en-US" altLang="zh-CN" sz="2000" dirty="0" smtClean="0"/>
              <a:t>(z,y,x,n-1);  //</a:t>
            </a:r>
            <a:r>
              <a:rPr lang="zh-CN" altLang="en-US" sz="2000" dirty="0" smtClean="0"/>
              <a:t>把</a:t>
            </a:r>
            <a:r>
              <a:rPr lang="en-US" altLang="zh-CN" sz="2000" dirty="0" smtClean="0"/>
              <a:t>n-1</a:t>
            </a:r>
            <a:r>
              <a:rPr lang="zh-CN" altLang="en-US" sz="2000" dirty="0" smtClean="0"/>
              <a:t>个圆盘从</a:t>
            </a:r>
            <a:r>
              <a:rPr lang="en-US" altLang="zh-CN" sz="2000" dirty="0" smtClean="0"/>
              <a:t>z</a:t>
            </a:r>
            <a:r>
              <a:rPr lang="zh-CN" altLang="en-US" sz="2000" dirty="0" smtClean="0"/>
              <a:t>表示的柱子移至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所表示的柱子。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main()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zh-CN" sz="2000" dirty="0" smtClean="0"/>
              <a:t>{  </a:t>
            </a:r>
            <a:r>
              <a:rPr lang="en-US" altLang="zh-CN" sz="2000" dirty="0" err="1" smtClean="0"/>
              <a:t>hanoi</a:t>
            </a:r>
            <a:r>
              <a:rPr lang="en-US" altLang="zh-CN" sz="2000" dirty="0"/>
              <a:t>('A','B','C',3);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  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/>
              <a:t>}</a:t>
            </a:r>
            <a:endParaRPr lang="en-US" altLang="zh-CN" sz="2000" dirty="0" smtClean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&lt;</a:t>
            </a:r>
            <a:r>
              <a:rPr lang="zh-CN" altLang="en-US" dirty="0" smtClean="0"/>
              <a:t>解</a:t>
            </a:r>
            <a:r>
              <a:rPr lang="zh-CN" altLang="en-GB" dirty="0"/>
              <a:t>汉诺塔</a:t>
            </a:r>
            <a:r>
              <a:rPr lang="zh-CN" altLang="en-GB" dirty="0" smtClean="0"/>
              <a:t>问题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程序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7202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3635375" y="0"/>
            <a:ext cx="54006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(x,z,y,n-1);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(z,y,x,n-1);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81955" name="Rectangle 3"/>
          <p:cNvSpPr>
            <a:spLocks noChangeArrowheads="1"/>
          </p:cNvSpPr>
          <p:nvPr/>
        </p:nvSpPr>
        <p:spPr bwMode="auto">
          <a:xfrm>
            <a:off x="179388" y="557213"/>
            <a:ext cx="2359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('A','B','C',3);</a:t>
            </a:r>
          </a:p>
        </p:txBody>
      </p:sp>
      <p:sp>
        <p:nvSpPr>
          <p:cNvPr id="381956" name="Line 4"/>
          <p:cNvSpPr>
            <a:spLocks noChangeShapeType="1"/>
          </p:cNvSpPr>
          <p:nvPr/>
        </p:nvSpPr>
        <p:spPr bwMode="auto">
          <a:xfrm flipV="1">
            <a:off x="2484438" y="188913"/>
            <a:ext cx="1150937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655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ChangeArrowheads="1"/>
          </p:cNvSpPr>
          <p:nvPr/>
        </p:nvSpPr>
        <p:spPr bwMode="auto">
          <a:xfrm>
            <a:off x="3635375" y="0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('A','C','B',2);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&lt;&lt;3&lt;&lt;":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('C','B','A',2);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82979" name="Rectangle 3"/>
          <p:cNvSpPr>
            <a:spLocks noChangeArrowheads="1"/>
          </p:cNvSpPr>
          <p:nvPr/>
        </p:nvSpPr>
        <p:spPr bwMode="auto">
          <a:xfrm>
            <a:off x="179388" y="557213"/>
            <a:ext cx="2359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hanoi('A','B','C',3);</a:t>
            </a:r>
          </a:p>
        </p:txBody>
      </p:sp>
      <p:sp>
        <p:nvSpPr>
          <p:cNvPr id="382980" name="Line 4"/>
          <p:cNvSpPr>
            <a:spLocks noChangeShapeType="1"/>
          </p:cNvSpPr>
          <p:nvPr/>
        </p:nvSpPr>
        <p:spPr bwMode="auto">
          <a:xfrm flipV="1">
            <a:off x="2484438" y="188913"/>
            <a:ext cx="1150937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2981" name="Rectangle 5"/>
          <p:cNvSpPr>
            <a:spLocks noChangeArrowheads="1"/>
          </p:cNvSpPr>
          <p:nvPr/>
        </p:nvSpPr>
        <p:spPr bwMode="auto">
          <a:xfrm>
            <a:off x="3635375" y="2297113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//A,C,B,2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(x,z,y,n-1);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(z,y,x,n-1);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82982" name="Line 6"/>
          <p:cNvSpPr>
            <a:spLocks noChangeShapeType="1"/>
          </p:cNvSpPr>
          <p:nvPr/>
        </p:nvSpPr>
        <p:spPr bwMode="auto">
          <a:xfrm flipH="1">
            <a:off x="4140200" y="1341438"/>
            <a:ext cx="863600" cy="9350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523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ChangeArrowheads="1"/>
          </p:cNvSpPr>
          <p:nvPr/>
        </p:nvSpPr>
        <p:spPr bwMode="auto">
          <a:xfrm>
            <a:off x="3851275" y="0"/>
            <a:ext cx="51847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('A','C','B',2);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(z,y,x,n-1);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84003" name="Rectangle 3"/>
          <p:cNvSpPr>
            <a:spLocks noChangeArrowheads="1"/>
          </p:cNvSpPr>
          <p:nvPr/>
        </p:nvSpPr>
        <p:spPr bwMode="auto">
          <a:xfrm>
            <a:off x="179388" y="557213"/>
            <a:ext cx="2359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hanoi('A','B','C',3);</a:t>
            </a:r>
          </a:p>
        </p:txBody>
      </p:sp>
      <p:sp>
        <p:nvSpPr>
          <p:cNvPr id="384005" name="Rectangle 5"/>
          <p:cNvSpPr>
            <a:spLocks noChangeArrowheads="1"/>
          </p:cNvSpPr>
          <p:nvPr/>
        </p:nvSpPr>
        <p:spPr bwMode="auto">
          <a:xfrm>
            <a:off x="3635375" y="2297113"/>
            <a:ext cx="5400675" cy="22113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//A,C,B,2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'C'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('A','B','C',1);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&lt;&lt;2&lt;&lt;": "&lt;&lt; 'A' &lt;&lt;"→"&lt;&lt; 'C'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('B','C','A',1);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84007" name="Rectangle 7"/>
          <p:cNvSpPr>
            <a:spLocks noChangeArrowheads="1"/>
          </p:cNvSpPr>
          <p:nvPr/>
        </p:nvSpPr>
        <p:spPr bwMode="auto">
          <a:xfrm>
            <a:off x="3635375" y="4581525"/>
            <a:ext cx="54006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//A,B,C,1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(x,z,y,n-1);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(z,y,x,n-1);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84008" name="Line 8"/>
          <p:cNvSpPr>
            <a:spLocks noChangeShapeType="1"/>
          </p:cNvSpPr>
          <p:nvPr/>
        </p:nvSpPr>
        <p:spPr bwMode="auto">
          <a:xfrm flipH="1">
            <a:off x="4140200" y="3644900"/>
            <a:ext cx="863600" cy="9350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635375" y="0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('A','C','B',2);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&lt;&lt;3&lt;&lt;":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('C','B','A',2);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84006" name="Line 6"/>
          <p:cNvSpPr>
            <a:spLocks noChangeShapeType="1"/>
          </p:cNvSpPr>
          <p:nvPr/>
        </p:nvSpPr>
        <p:spPr bwMode="auto">
          <a:xfrm flipH="1">
            <a:off x="4140200" y="1341438"/>
            <a:ext cx="863600" cy="9350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4004" name="Line 4"/>
          <p:cNvSpPr>
            <a:spLocks noChangeShapeType="1"/>
          </p:cNvSpPr>
          <p:nvPr/>
        </p:nvSpPr>
        <p:spPr bwMode="auto">
          <a:xfrm flipV="1">
            <a:off x="2484438" y="188913"/>
            <a:ext cx="1150937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434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ChangeArrowheads="1"/>
          </p:cNvSpPr>
          <p:nvPr/>
        </p:nvSpPr>
        <p:spPr bwMode="auto">
          <a:xfrm>
            <a:off x="3851275" y="0"/>
            <a:ext cx="51847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('A','C','B',2);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(z,y,x,n-1);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85027" name="Rectangle 3"/>
          <p:cNvSpPr>
            <a:spLocks noChangeArrowheads="1"/>
          </p:cNvSpPr>
          <p:nvPr/>
        </p:nvSpPr>
        <p:spPr bwMode="auto">
          <a:xfrm>
            <a:off x="179388" y="557213"/>
            <a:ext cx="2359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hanoi('A','B','C',3);</a:t>
            </a:r>
          </a:p>
        </p:txBody>
      </p:sp>
      <p:sp>
        <p:nvSpPr>
          <p:cNvPr id="385029" name="Rectangle 5"/>
          <p:cNvSpPr>
            <a:spLocks noChangeArrowheads="1"/>
          </p:cNvSpPr>
          <p:nvPr/>
        </p:nvSpPr>
        <p:spPr bwMode="auto">
          <a:xfrm>
            <a:off x="3851275" y="2297113"/>
            <a:ext cx="5184775" cy="22113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//A,C,B,2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('A','B','C',1);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(z,y,x,n-1);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85031" name="Rectangle 7"/>
          <p:cNvSpPr>
            <a:spLocks noChangeArrowheads="1"/>
          </p:cNvSpPr>
          <p:nvPr/>
        </p:nvSpPr>
        <p:spPr bwMode="auto">
          <a:xfrm>
            <a:off x="3635375" y="4581525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//A,B,C,1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'B' &lt;&lt;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  <a:r>
              <a:rPr lang="en-US" altLang="zh-CN" sz="1600" b="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('A','C','B',0);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&lt;&lt;1&lt;&lt;":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('C','B','A',0);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85033" name="Rectangle 9"/>
          <p:cNvSpPr>
            <a:spLocks noChangeArrowheads="1"/>
          </p:cNvSpPr>
          <p:nvPr/>
        </p:nvSpPr>
        <p:spPr bwMode="auto">
          <a:xfrm>
            <a:off x="395288" y="134143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5034" name="Text Box 10"/>
          <p:cNvSpPr txBox="1">
            <a:spLocks noChangeArrowheads="1"/>
          </p:cNvSpPr>
          <p:nvPr/>
        </p:nvSpPr>
        <p:spPr bwMode="auto">
          <a:xfrm>
            <a:off x="231775" y="1058863"/>
            <a:ext cx="17700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1:A → B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635375" y="0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('A','C','B',2);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&lt;&lt;3&lt;&lt;":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('C','B','A',2);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635375" y="2297113"/>
            <a:ext cx="5400675" cy="22113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//A,C,B,2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'C'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('A','B','C',1);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&lt;&lt;2&lt;&lt;": "&lt;&lt; 'A' &lt;&lt;"→"&lt;&lt; 'C'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('B','C','A',1);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85030" name="Line 6"/>
          <p:cNvSpPr>
            <a:spLocks noChangeShapeType="1"/>
          </p:cNvSpPr>
          <p:nvPr/>
        </p:nvSpPr>
        <p:spPr bwMode="auto">
          <a:xfrm flipH="1">
            <a:off x="4140200" y="1341438"/>
            <a:ext cx="863600" cy="9350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5032" name="Line 8"/>
          <p:cNvSpPr>
            <a:spLocks noChangeShapeType="1"/>
          </p:cNvSpPr>
          <p:nvPr/>
        </p:nvSpPr>
        <p:spPr bwMode="auto">
          <a:xfrm flipH="1">
            <a:off x="4140200" y="3644900"/>
            <a:ext cx="863600" cy="9350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5028" name="Line 4"/>
          <p:cNvSpPr>
            <a:spLocks noChangeShapeType="1"/>
          </p:cNvSpPr>
          <p:nvPr/>
        </p:nvSpPr>
        <p:spPr bwMode="auto">
          <a:xfrm flipV="1">
            <a:off x="2484438" y="188913"/>
            <a:ext cx="1150937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489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ChangeArrowheads="1"/>
          </p:cNvSpPr>
          <p:nvPr/>
        </p:nvSpPr>
        <p:spPr bwMode="auto">
          <a:xfrm>
            <a:off x="3851275" y="0"/>
            <a:ext cx="51847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('A','C','B',2);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(z,y,x,n-1);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86051" name="Rectangle 3"/>
          <p:cNvSpPr>
            <a:spLocks noChangeArrowheads="1"/>
          </p:cNvSpPr>
          <p:nvPr/>
        </p:nvSpPr>
        <p:spPr bwMode="auto">
          <a:xfrm>
            <a:off x="179388" y="557213"/>
            <a:ext cx="2359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hanoi('A','B','C',3);</a:t>
            </a:r>
          </a:p>
        </p:txBody>
      </p:sp>
      <p:sp>
        <p:nvSpPr>
          <p:cNvPr id="386053" name="Rectangle 5"/>
          <p:cNvSpPr>
            <a:spLocks noChangeArrowheads="1"/>
          </p:cNvSpPr>
          <p:nvPr/>
        </p:nvSpPr>
        <p:spPr bwMode="auto">
          <a:xfrm>
            <a:off x="3851275" y="2297113"/>
            <a:ext cx="5184775" cy="22113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//A,C,B,2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('A','B','C',1);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(z,y,x,n-1);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86055" name="Rectangle 7"/>
          <p:cNvSpPr>
            <a:spLocks noChangeArrowheads="1"/>
          </p:cNvSpPr>
          <p:nvPr/>
        </p:nvSpPr>
        <p:spPr bwMode="auto">
          <a:xfrm>
            <a:off x="395288" y="134143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6056" name="Text Box 8"/>
          <p:cNvSpPr txBox="1">
            <a:spLocks noChangeArrowheads="1"/>
          </p:cNvSpPr>
          <p:nvPr/>
        </p:nvSpPr>
        <p:spPr bwMode="auto">
          <a:xfrm>
            <a:off x="231775" y="1058863"/>
            <a:ext cx="17700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1:A → B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635375" y="0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('A','C','B',2);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&lt;&lt;3&lt;&lt;":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('C','B','A',2);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635375" y="2297113"/>
            <a:ext cx="5400675" cy="22113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//A,C,B,2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'C'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('A','B','C',1);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&lt;&lt;2&lt;&lt;": "&lt;&lt; 'A' &lt;&lt;"→"&lt;&lt; 'C'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('B','C','A',1);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86054" name="Line 6"/>
          <p:cNvSpPr>
            <a:spLocks noChangeShapeType="1"/>
          </p:cNvSpPr>
          <p:nvPr/>
        </p:nvSpPr>
        <p:spPr bwMode="auto">
          <a:xfrm flipH="1">
            <a:off x="4140200" y="1341438"/>
            <a:ext cx="863600" cy="9350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6052" name="Line 4"/>
          <p:cNvSpPr>
            <a:spLocks noChangeShapeType="1"/>
          </p:cNvSpPr>
          <p:nvPr/>
        </p:nvSpPr>
        <p:spPr bwMode="auto">
          <a:xfrm flipV="1">
            <a:off x="2484438" y="188913"/>
            <a:ext cx="1150937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21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ChangeArrowheads="1"/>
          </p:cNvSpPr>
          <p:nvPr/>
        </p:nvSpPr>
        <p:spPr bwMode="auto">
          <a:xfrm>
            <a:off x="3851275" y="0"/>
            <a:ext cx="51847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(A','C','B',2);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(z,y,x,n-1);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87075" name="Rectangle 3"/>
          <p:cNvSpPr>
            <a:spLocks noChangeArrowheads="1"/>
          </p:cNvSpPr>
          <p:nvPr/>
        </p:nvSpPr>
        <p:spPr bwMode="auto">
          <a:xfrm>
            <a:off x="179388" y="557213"/>
            <a:ext cx="2359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hanoi('A','B','C',3);</a:t>
            </a:r>
          </a:p>
        </p:txBody>
      </p:sp>
      <p:sp>
        <p:nvSpPr>
          <p:cNvPr id="387077" name="Rectangle 5"/>
          <p:cNvSpPr>
            <a:spLocks noChangeArrowheads="1"/>
          </p:cNvSpPr>
          <p:nvPr/>
        </p:nvSpPr>
        <p:spPr bwMode="auto">
          <a:xfrm>
            <a:off x="3851275" y="2297113"/>
            <a:ext cx="5184775" cy="22113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//A,C,B,2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('A','B','C',1);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(z,y,x,n-1);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87079" name="Rectangle 7"/>
          <p:cNvSpPr>
            <a:spLocks noChangeArrowheads="1"/>
          </p:cNvSpPr>
          <p:nvPr/>
        </p:nvSpPr>
        <p:spPr bwMode="auto">
          <a:xfrm>
            <a:off x="395288" y="134143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7080" name="Text Box 8"/>
          <p:cNvSpPr txBox="1">
            <a:spLocks noChangeArrowheads="1"/>
          </p:cNvSpPr>
          <p:nvPr/>
        </p:nvSpPr>
        <p:spPr bwMode="auto">
          <a:xfrm>
            <a:off x="250825" y="1052513"/>
            <a:ext cx="1774825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1:A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2:A → C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635375" y="0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('A','C','B',2);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&lt;&lt;3&lt;&lt;":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('C','B','A',2);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635375" y="2297113"/>
            <a:ext cx="5400675" cy="22113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//A,C,B,2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'C'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('A','B','C',1);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&lt;&lt;2&lt;&lt;": "&lt;&lt; 'A' &lt;&lt;"→"&lt;&lt; 'C' &lt;&lt; </a:t>
            </a:r>
            <a:r>
              <a:rPr lang="en-US" altLang="zh-CN" sz="16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('B','C','A',1);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87078" name="Line 6"/>
          <p:cNvSpPr>
            <a:spLocks noChangeShapeType="1"/>
          </p:cNvSpPr>
          <p:nvPr/>
        </p:nvSpPr>
        <p:spPr bwMode="auto">
          <a:xfrm flipH="1">
            <a:off x="4140200" y="1341438"/>
            <a:ext cx="863600" cy="9350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7076" name="Line 4"/>
          <p:cNvSpPr>
            <a:spLocks noChangeShapeType="1"/>
          </p:cNvSpPr>
          <p:nvPr/>
        </p:nvSpPr>
        <p:spPr bwMode="auto">
          <a:xfrm flipV="1">
            <a:off x="2484438" y="188913"/>
            <a:ext cx="1150937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705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ChangeArrowheads="1"/>
          </p:cNvSpPr>
          <p:nvPr/>
        </p:nvSpPr>
        <p:spPr bwMode="auto">
          <a:xfrm>
            <a:off x="3851275" y="0"/>
            <a:ext cx="51847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('A','C','B',2);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(z,y,x,n-1);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88099" name="Rectangle 3"/>
          <p:cNvSpPr>
            <a:spLocks noChangeArrowheads="1"/>
          </p:cNvSpPr>
          <p:nvPr/>
        </p:nvSpPr>
        <p:spPr bwMode="auto">
          <a:xfrm>
            <a:off x="179388" y="557213"/>
            <a:ext cx="2359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hanoi('A','B','C',3);</a:t>
            </a:r>
          </a:p>
        </p:txBody>
      </p:sp>
      <p:sp>
        <p:nvSpPr>
          <p:cNvPr id="388101" name="Rectangle 5"/>
          <p:cNvSpPr>
            <a:spLocks noChangeArrowheads="1"/>
          </p:cNvSpPr>
          <p:nvPr/>
        </p:nvSpPr>
        <p:spPr bwMode="auto">
          <a:xfrm>
            <a:off x="3851275" y="2297113"/>
            <a:ext cx="5184775" cy="22113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//A,C,B,2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('A','B','C',1);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('B','C','A',1);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88103" name="Rectangle 7"/>
          <p:cNvSpPr>
            <a:spLocks noChangeArrowheads="1"/>
          </p:cNvSpPr>
          <p:nvPr/>
        </p:nvSpPr>
        <p:spPr bwMode="auto">
          <a:xfrm>
            <a:off x="395288" y="134143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8104" name="Text Box 8"/>
          <p:cNvSpPr txBox="1">
            <a:spLocks noChangeArrowheads="1"/>
          </p:cNvSpPr>
          <p:nvPr/>
        </p:nvSpPr>
        <p:spPr bwMode="auto">
          <a:xfrm>
            <a:off x="250825" y="1052513"/>
            <a:ext cx="1774825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1:A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2:A → C</a:t>
            </a:r>
          </a:p>
        </p:txBody>
      </p:sp>
      <p:sp>
        <p:nvSpPr>
          <p:cNvPr id="388105" name="Rectangle 9"/>
          <p:cNvSpPr>
            <a:spLocks noChangeArrowheads="1"/>
          </p:cNvSpPr>
          <p:nvPr/>
        </p:nvSpPr>
        <p:spPr bwMode="auto">
          <a:xfrm>
            <a:off x="3635375" y="4581525"/>
            <a:ext cx="54006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//B,C,A,1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(x,z,y,n-1);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(z,y,x,n-1);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635375" y="0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('A','C','B',2);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&lt;&lt;3&lt;&lt;":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('C','B','A',2);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635375" y="2297113"/>
            <a:ext cx="5400675" cy="22113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//A,C,B,2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'C'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('A','B','C',1);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&lt;&lt;2&lt;&lt;": "&lt;&lt; 'A' &lt;&lt;"→"&lt;&lt; 'C'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('B','C','A',1);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88106" name="Line 10"/>
          <p:cNvSpPr>
            <a:spLocks noChangeShapeType="1"/>
          </p:cNvSpPr>
          <p:nvPr/>
        </p:nvSpPr>
        <p:spPr bwMode="auto">
          <a:xfrm flipH="1">
            <a:off x="4140200" y="4149725"/>
            <a:ext cx="86360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8102" name="Line 6"/>
          <p:cNvSpPr>
            <a:spLocks noChangeShapeType="1"/>
          </p:cNvSpPr>
          <p:nvPr/>
        </p:nvSpPr>
        <p:spPr bwMode="auto">
          <a:xfrm flipH="1">
            <a:off x="4140200" y="1341438"/>
            <a:ext cx="863600" cy="9350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8100" name="Line 4"/>
          <p:cNvSpPr>
            <a:spLocks noChangeShapeType="1"/>
          </p:cNvSpPr>
          <p:nvPr/>
        </p:nvSpPr>
        <p:spPr bwMode="auto">
          <a:xfrm flipV="1">
            <a:off x="2484438" y="188913"/>
            <a:ext cx="1150937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31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3987" cy="7254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什么是递归函数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4744"/>
            <a:ext cx="8062912" cy="5616624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dirty="0" smtClean="0"/>
              <a:t>函数的调用是可以嵌套的：</a:t>
            </a:r>
            <a:endParaRPr lang="en-US" altLang="zh-CN" sz="2800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400" dirty="0" smtClean="0"/>
              <a:t>函数执行结束前还可以调用其它函数。 </a:t>
            </a:r>
            <a:endParaRPr lang="en-US" altLang="zh-CN" sz="2400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400" dirty="0"/>
              <a:t>函数执行</a:t>
            </a:r>
            <a:r>
              <a:rPr lang="zh-CN" altLang="en-US" sz="2400" dirty="0" smtClean="0"/>
              <a:t>结束后将逐级返回。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 smtClean="0"/>
              <a:t>void h()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 smtClean="0"/>
              <a:t>{ ......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 smtClean="0"/>
              <a:t>}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 smtClean="0"/>
              <a:t>void g()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 smtClean="0"/>
              <a:t>{ ......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 smtClean="0"/>
              <a:t>   h();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 smtClean="0"/>
              <a:t>   ......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 smtClean="0"/>
              <a:t>}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 smtClean="0"/>
              <a:t>void f()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 smtClean="0"/>
              <a:t>{ ......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 smtClean="0"/>
              <a:t>   g();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 smtClean="0"/>
              <a:t>   .......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 smtClean="0"/>
              <a:t>}</a:t>
            </a:r>
          </a:p>
        </p:txBody>
      </p:sp>
      <p:pic>
        <p:nvPicPr>
          <p:cNvPr id="64516" name="Picture 5" descr="qianta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5" y="2690813"/>
            <a:ext cx="3889375" cy="232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616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ChangeArrowheads="1"/>
          </p:cNvSpPr>
          <p:nvPr/>
        </p:nvSpPr>
        <p:spPr bwMode="auto">
          <a:xfrm>
            <a:off x="3851275" y="0"/>
            <a:ext cx="51847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('A','C','B',2);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(z,y,x,n-1);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89123" name="Rectangle 3"/>
          <p:cNvSpPr>
            <a:spLocks noChangeArrowheads="1"/>
          </p:cNvSpPr>
          <p:nvPr/>
        </p:nvSpPr>
        <p:spPr bwMode="auto">
          <a:xfrm>
            <a:off x="179388" y="557213"/>
            <a:ext cx="2359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hanoi('A','B','C',3);</a:t>
            </a:r>
          </a:p>
        </p:txBody>
      </p:sp>
      <p:sp>
        <p:nvSpPr>
          <p:cNvPr id="389125" name="Rectangle 5"/>
          <p:cNvSpPr>
            <a:spLocks noChangeArrowheads="1"/>
          </p:cNvSpPr>
          <p:nvPr/>
        </p:nvSpPr>
        <p:spPr bwMode="auto">
          <a:xfrm>
            <a:off x="3851275" y="2297113"/>
            <a:ext cx="5184775" cy="22113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//A,C,B,2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('A','B','C',1);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('B','C','A',1);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89127" name="Rectangle 7"/>
          <p:cNvSpPr>
            <a:spLocks noChangeArrowheads="1"/>
          </p:cNvSpPr>
          <p:nvPr/>
        </p:nvSpPr>
        <p:spPr bwMode="auto">
          <a:xfrm>
            <a:off x="395288" y="134143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128" name="Text Box 8"/>
          <p:cNvSpPr txBox="1">
            <a:spLocks noChangeArrowheads="1"/>
          </p:cNvSpPr>
          <p:nvPr/>
        </p:nvSpPr>
        <p:spPr bwMode="auto">
          <a:xfrm>
            <a:off x="250825" y="1052513"/>
            <a:ext cx="1776413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1:A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2:A → C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1:B → C</a:t>
            </a:r>
          </a:p>
        </p:txBody>
      </p:sp>
      <p:sp>
        <p:nvSpPr>
          <p:cNvPr id="389129" name="Rectangle 9"/>
          <p:cNvSpPr>
            <a:spLocks noChangeArrowheads="1"/>
          </p:cNvSpPr>
          <p:nvPr/>
        </p:nvSpPr>
        <p:spPr bwMode="auto">
          <a:xfrm>
            <a:off x="3635375" y="4581525"/>
            <a:ext cx="54006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//B,C,A,1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'B' &lt;&lt;"→"&lt;&lt; 'C' &lt;&lt;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('B','A','C',0);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&lt;&lt;1&lt;&lt;": "&lt;&lt; 'B' &lt;&lt;"→"&lt;&lt; 'C'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('A','C','B',0);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635375" y="0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('A','C','B',2);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&lt;&lt;3&lt;&lt;":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('C','B','A',2);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635375" y="2297113"/>
            <a:ext cx="5400675" cy="22113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//A,C,B,2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'C'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('A','B','C',1);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&lt;&lt;2&lt;&lt;": "&lt;&lt; 'A' &lt;&lt;"→"&lt;&lt; 'C'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('B','C','A',1);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89126" name="Line 6"/>
          <p:cNvSpPr>
            <a:spLocks noChangeShapeType="1"/>
          </p:cNvSpPr>
          <p:nvPr/>
        </p:nvSpPr>
        <p:spPr bwMode="auto">
          <a:xfrm flipH="1">
            <a:off x="4140200" y="1341438"/>
            <a:ext cx="8636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130" name="Line 10"/>
          <p:cNvSpPr>
            <a:spLocks noChangeShapeType="1"/>
          </p:cNvSpPr>
          <p:nvPr/>
        </p:nvSpPr>
        <p:spPr bwMode="auto">
          <a:xfrm flipH="1">
            <a:off x="4140200" y="4149725"/>
            <a:ext cx="86360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124" name="Line 4"/>
          <p:cNvSpPr>
            <a:spLocks noChangeShapeType="1"/>
          </p:cNvSpPr>
          <p:nvPr/>
        </p:nvSpPr>
        <p:spPr bwMode="auto">
          <a:xfrm flipV="1">
            <a:off x="2484438" y="188913"/>
            <a:ext cx="1150937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927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ChangeArrowheads="1"/>
          </p:cNvSpPr>
          <p:nvPr/>
        </p:nvSpPr>
        <p:spPr bwMode="auto">
          <a:xfrm>
            <a:off x="3851275" y="0"/>
            <a:ext cx="51847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(A','C','B',2);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(z,y,x,n-1);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0147" name="Rectangle 3"/>
          <p:cNvSpPr>
            <a:spLocks noChangeArrowheads="1"/>
          </p:cNvSpPr>
          <p:nvPr/>
        </p:nvSpPr>
        <p:spPr bwMode="auto">
          <a:xfrm>
            <a:off x="179388" y="557213"/>
            <a:ext cx="2359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hanoi('A','B','C',3);</a:t>
            </a:r>
          </a:p>
        </p:txBody>
      </p:sp>
      <p:sp>
        <p:nvSpPr>
          <p:cNvPr id="390149" name="Rectangle 5"/>
          <p:cNvSpPr>
            <a:spLocks noChangeArrowheads="1"/>
          </p:cNvSpPr>
          <p:nvPr/>
        </p:nvSpPr>
        <p:spPr bwMode="auto">
          <a:xfrm>
            <a:off x="3851275" y="2297113"/>
            <a:ext cx="5184775" cy="22113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//A,C,B,2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('A','B','C',1);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('B','C','A',1);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0151" name="Rectangle 7"/>
          <p:cNvSpPr>
            <a:spLocks noChangeArrowheads="1"/>
          </p:cNvSpPr>
          <p:nvPr/>
        </p:nvSpPr>
        <p:spPr bwMode="auto">
          <a:xfrm>
            <a:off x="395288" y="134143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0152" name="Text Box 8"/>
          <p:cNvSpPr txBox="1">
            <a:spLocks noChangeArrowheads="1"/>
          </p:cNvSpPr>
          <p:nvPr/>
        </p:nvSpPr>
        <p:spPr bwMode="auto">
          <a:xfrm>
            <a:off x="250825" y="1052513"/>
            <a:ext cx="1776413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1:A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2:A → C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1:B → C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635375" y="0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('A','C','B',2);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&lt;&lt;3&lt;&lt;":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('C','B','A',2);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635375" y="2297113"/>
            <a:ext cx="5400675" cy="22113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//A,C,B,2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'C'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('A','B','C',1);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&lt;&lt;2&lt;&lt;": "&lt;&lt; 'A' &lt;&lt;"→"&lt;&lt; 'C'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('B','C','A',1);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0150" name="Line 6"/>
          <p:cNvSpPr>
            <a:spLocks noChangeShapeType="1"/>
          </p:cNvSpPr>
          <p:nvPr/>
        </p:nvSpPr>
        <p:spPr bwMode="auto">
          <a:xfrm flipH="1">
            <a:off x="4140200" y="1341438"/>
            <a:ext cx="863600" cy="955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0148" name="Line 4"/>
          <p:cNvSpPr>
            <a:spLocks noChangeShapeType="1"/>
          </p:cNvSpPr>
          <p:nvPr/>
        </p:nvSpPr>
        <p:spPr bwMode="auto">
          <a:xfrm flipV="1">
            <a:off x="2484438" y="188913"/>
            <a:ext cx="1150937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097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ChangeArrowheads="1"/>
          </p:cNvSpPr>
          <p:nvPr/>
        </p:nvSpPr>
        <p:spPr bwMode="auto">
          <a:xfrm>
            <a:off x="3851275" y="0"/>
            <a:ext cx="51847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(A','C','B',2);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(z,y,x,n-1);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1171" name="Rectangle 3"/>
          <p:cNvSpPr>
            <a:spLocks noChangeArrowheads="1"/>
          </p:cNvSpPr>
          <p:nvPr/>
        </p:nvSpPr>
        <p:spPr bwMode="auto">
          <a:xfrm>
            <a:off x="179388" y="557213"/>
            <a:ext cx="2359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hanoi('A','B','C',3);</a:t>
            </a:r>
          </a:p>
        </p:txBody>
      </p:sp>
      <p:sp>
        <p:nvSpPr>
          <p:cNvPr id="391173" name="Rectangle 5"/>
          <p:cNvSpPr>
            <a:spLocks noChangeArrowheads="1"/>
          </p:cNvSpPr>
          <p:nvPr/>
        </p:nvSpPr>
        <p:spPr bwMode="auto">
          <a:xfrm>
            <a:off x="395288" y="134143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1174" name="Text Box 6"/>
          <p:cNvSpPr txBox="1">
            <a:spLocks noChangeArrowheads="1"/>
          </p:cNvSpPr>
          <p:nvPr/>
        </p:nvSpPr>
        <p:spPr bwMode="auto">
          <a:xfrm>
            <a:off x="250825" y="1052513"/>
            <a:ext cx="1776413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1:A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2:A → C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1:B → C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635375" y="0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('A','C','B',2);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&lt;&lt;3&lt;&lt;":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('C','B','A',2);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1172" name="Line 4"/>
          <p:cNvSpPr>
            <a:spLocks noChangeShapeType="1"/>
          </p:cNvSpPr>
          <p:nvPr/>
        </p:nvSpPr>
        <p:spPr bwMode="auto">
          <a:xfrm flipV="1">
            <a:off x="2484438" y="188913"/>
            <a:ext cx="1150937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373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ChangeArrowheads="1"/>
          </p:cNvSpPr>
          <p:nvPr/>
        </p:nvSpPr>
        <p:spPr bwMode="auto">
          <a:xfrm>
            <a:off x="3851275" y="0"/>
            <a:ext cx="51847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(A','C','B',2);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(z,y,x,n-1);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2195" name="Rectangle 3"/>
          <p:cNvSpPr>
            <a:spLocks noChangeArrowheads="1"/>
          </p:cNvSpPr>
          <p:nvPr/>
        </p:nvSpPr>
        <p:spPr bwMode="auto">
          <a:xfrm>
            <a:off x="179388" y="557213"/>
            <a:ext cx="2359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hanoi('A','B','C',3);</a:t>
            </a:r>
          </a:p>
        </p:txBody>
      </p:sp>
      <p:sp>
        <p:nvSpPr>
          <p:cNvPr id="392197" name="Rectangle 5"/>
          <p:cNvSpPr>
            <a:spLocks noChangeArrowheads="1"/>
          </p:cNvSpPr>
          <p:nvPr/>
        </p:nvSpPr>
        <p:spPr bwMode="auto">
          <a:xfrm>
            <a:off x="395288" y="134143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2198" name="Text Box 6"/>
          <p:cNvSpPr txBox="1">
            <a:spLocks noChangeArrowheads="1"/>
          </p:cNvSpPr>
          <p:nvPr/>
        </p:nvSpPr>
        <p:spPr bwMode="auto">
          <a:xfrm>
            <a:off x="250825" y="1052513"/>
            <a:ext cx="1776413" cy="219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1:A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2:A → C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1:B → C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3:A → B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635375" y="0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('A','C','B',2);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&lt;&lt;3&lt;&lt;": "&lt;&lt; 'A' &lt;&lt;"→"&lt;&lt; 'B' &lt;&lt; </a:t>
            </a:r>
            <a:r>
              <a:rPr lang="en-US" altLang="zh-CN" sz="16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('C','B','A',2);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2196" name="Line 4"/>
          <p:cNvSpPr>
            <a:spLocks noChangeShapeType="1"/>
          </p:cNvSpPr>
          <p:nvPr/>
        </p:nvSpPr>
        <p:spPr bwMode="auto">
          <a:xfrm flipV="1">
            <a:off x="2484438" y="188913"/>
            <a:ext cx="1150937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143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ChangeArrowheads="1"/>
          </p:cNvSpPr>
          <p:nvPr/>
        </p:nvSpPr>
        <p:spPr bwMode="auto">
          <a:xfrm>
            <a:off x="3851275" y="0"/>
            <a:ext cx="51847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(A','C','B',2);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('C','B', 'A',2);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3219" name="Rectangle 3"/>
          <p:cNvSpPr>
            <a:spLocks noChangeArrowheads="1"/>
          </p:cNvSpPr>
          <p:nvPr/>
        </p:nvSpPr>
        <p:spPr bwMode="auto">
          <a:xfrm>
            <a:off x="179388" y="557213"/>
            <a:ext cx="2359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hanoi('A','B','C',3);</a:t>
            </a:r>
          </a:p>
        </p:txBody>
      </p:sp>
      <p:sp>
        <p:nvSpPr>
          <p:cNvPr id="393221" name="Rectangle 5"/>
          <p:cNvSpPr>
            <a:spLocks noChangeArrowheads="1"/>
          </p:cNvSpPr>
          <p:nvPr/>
        </p:nvSpPr>
        <p:spPr bwMode="auto">
          <a:xfrm>
            <a:off x="395288" y="134143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3222" name="Text Box 6"/>
          <p:cNvSpPr txBox="1">
            <a:spLocks noChangeArrowheads="1"/>
          </p:cNvSpPr>
          <p:nvPr/>
        </p:nvSpPr>
        <p:spPr bwMode="auto">
          <a:xfrm>
            <a:off x="250825" y="1052513"/>
            <a:ext cx="1776413" cy="219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1:A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2:A → C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1:B → C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3:A → B</a:t>
            </a:r>
          </a:p>
        </p:txBody>
      </p:sp>
      <p:sp>
        <p:nvSpPr>
          <p:cNvPr id="393223" name="Rectangle 7"/>
          <p:cNvSpPr>
            <a:spLocks noChangeArrowheads="1"/>
          </p:cNvSpPr>
          <p:nvPr/>
        </p:nvSpPr>
        <p:spPr bwMode="auto">
          <a:xfrm>
            <a:off x="3635375" y="2276475"/>
            <a:ext cx="54006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//C,B,A,2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(x,z,y,n-1);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(z,y,x,n-1);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635375" y="0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('A','C','B',2);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&lt;&lt;3&lt;&lt;":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('C','B','A',2);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3224" name="Line 8"/>
          <p:cNvSpPr>
            <a:spLocks noChangeShapeType="1"/>
          </p:cNvSpPr>
          <p:nvPr/>
        </p:nvSpPr>
        <p:spPr bwMode="auto">
          <a:xfrm flipH="1">
            <a:off x="4140200" y="1916113"/>
            <a:ext cx="719138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3220" name="Line 4"/>
          <p:cNvSpPr>
            <a:spLocks noChangeShapeType="1"/>
          </p:cNvSpPr>
          <p:nvPr/>
        </p:nvSpPr>
        <p:spPr bwMode="auto">
          <a:xfrm flipV="1">
            <a:off x="2484438" y="188913"/>
            <a:ext cx="1150937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578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ChangeArrowheads="1"/>
          </p:cNvSpPr>
          <p:nvPr/>
        </p:nvSpPr>
        <p:spPr bwMode="auto">
          <a:xfrm>
            <a:off x="3851275" y="0"/>
            <a:ext cx="51847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(A','C','B',2);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('C','B', 'A',2);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4243" name="Rectangle 3"/>
          <p:cNvSpPr>
            <a:spLocks noChangeArrowheads="1"/>
          </p:cNvSpPr>
          <p:nvPr/>
        </p:nvSpPr>
        <p:spPr bwMode="auto">
          <a:xfrm>
            <a:off x="179388" y="557213"/>
            <a:ext cx="2359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hanoi('A','B','C',3);</a:t>
            </a:r>
          </a:p>
        </p:txBody>
      </p:sp>
      <p:sp>
        <p:nvSpPr>
          <p:cNvPr id="394245" name="Rectangle 5"/>
          <p:cNvSpPr>
            <a:spLocks noChangeArrowheads="1"/>
          </p:cNvSpPr>
          <p:nvPr/>
        </p:nvSpPr>
        <p:spPr bwMode="auto">
          <a:xfrm>
            <a:off x="395288" y="134143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4246" name="Text Box 6"/>
          <p:cNvSpPr txBox="1">
            <a:spLocks noChangeArrowheads="1"/>
          </p:cNvSpPr>
          <p:nvPr/>
        </p:nvSpPr>
        <p:spPr bwMode="auto">
          <a:xfrm>
            <a:off x="250825" y="1052513"/>
            <a:ext cx="1776413" cy="219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1:A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2:A → C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1:B → C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3:A → B</a:t>
            </a:r>
          </a:p>
        </p:txBody>
      </p:sp>
      <p:sp>
        <p:nvSpPr>
          <p:cNvPr id="394247" name="Rectangle 7"/>
          <p:cNvSpPr>
            <a:spLocks noChangeArrowheads="1"/>
          </p:cNvSpPr>
          <p:nvPr/>
        </p:nvSpPr>
        <p:spPr bwMode="auto">
          <a:xfrm>
            <a:off x="3635375" y="2276475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//C,B,A,2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'C'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('C','A','B',1);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&lt;&lt;2&lt;&lt;": "&lt;&lt; 'C'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('A','B','C',1);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4249" name="Rectangle 9"/>
          <p:cNvSpPr>
            <a:spLocks noChangeArrowheads="1"/>
          </p:cNvSpPr>
          <p:nvPr/>
        </p:nvSpPr>
        <p:spPr bwMode="auto">
          <a:xfrm>
            <a:off x="3635375" y="4581525"/>
            <a:ext cx="54006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//C,A,B,1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(x,z,y,n-1);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(z,y,x,n-1);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4250" name="Line 10"/>
          <p:cNvSpPr>
            <a:spLocks noChangeShapeType="1"/>
          </p:cNvSpPr>
          <p:nvPr/>
        </p:nvSpPr>
        <p:spPr bwMode="auto">
          <a:xfrm flipH="1">
            <a:off x="4211638" y="3644900"/>
            <a:ext cx="719137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635375" y="0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('A','C','B',2);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&lt;&lt;3&lt;&lt;":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('C','B','A',2);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4248" name="Line 8"/>
          <p:cNvSpPr>
            <a:spLocks noChangeShapeType="1"/>
          </p:cNvSpPr>
          <p:nvPr/>
        </p:nvSpPr>
        <p:spPr bwMode="auto">
          <a:xfrm flipH="1">
            <a:off x="4140200" y="1916113"/>
            <a:ext cx="719138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4244" name="Line 4"/>
          <p:cNvSpPr>
            <a:spLocks noChangeShapeType="1"/>
          </p:cNvSpPr>
          <p:nvPr/>
        </p:nvSpPr>
        <p:spPr bwMode="auto">
          <a:xfrm flipV="1">
            <a:off x="2484438" y="188913"/>
            <a:ext cx="1150937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951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ChangeArrowheads="1"/>
          </p:cNvSpPr>
          <p:nvPr/>
        </p:nvSpPr>
        <p:spPr bwMode="auto">
          <a:xfrm>
            <a:off x="3851275" y="0"/>
            <a:ext cx="51847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(A','C','B',2);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('C','B', 'A',2);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5267" name="Rectangle 3"/>
          <p:cNvSpPr>
            <a:spLocks noChangeArrowheads="1"/>
          </p:cNvSpPr>
          <p:nvPr/>
        </p:nvSpPr>
        <p:spPr bwMode="auto">
          <a:xfrm>
            <a:off x="179388" y="557213"/>
            <a:ext cx="2359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hanoi('A','B','C',3);</a:t>
            </a:r>
          </a:p>
        </p:txBody>
      </p:sp>
      <p:sp>
        <p:nvSpPr>
          <p:cNvPr id="395269" name="Rectangle 5"/>
          <p:cNvSpPr>
            <a:spLocks noChangeArrowheads="1"/>
          </p:cNvSpPr>
          <p:nvPr/>
        </p:nvSpPr>
        <p:spPr bwMode="auto">
          <a:xfrm>
            <a:off x="395288" y="134143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5270" name="Text Box 6"/>
          <p:cNvSpPr txBox="1">
            <a:spLocks noChangeArrowheads="1"/>
          </p:cNvSpPr>
          <p:nvPr/>
        </p:nvSpPr>
        <p:spPr bwMode="auto">
          <a:xfrm>
            <a:off x="250825" y="1052513"/>
            <a:ext cx="1776413" cy="274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1:A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2:A → C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1:B → C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3:A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1:C → A</a:t>
            </a:r>
          </a:p>
        </p:txBody>
      </p:sp>
      <p:sp>
        <p:nvSpPr>
          <p:cNvPr id="395271" name="Rectangle 7"/>
          <p:cNvSpPr>
            <a:spLocks noChangeArrowheads="1"/>
          </p:cNvSpPr>
          <p:nvPr/>
        </p:nvSpPr>
        <p:spPr bwMode="auto">
          <a:xfrm>
            <a:off x="3851275" y="2276475"/>
            <a:ext cx="51847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hanoi(char x,char y,char z,int n) //C,B,A,2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cout &lt;&lt; "1: "&lt;&lt; x &lt;&lt;"→"&lt;&lt; y &lt;&lt; endl;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>
                <a:effectLst>
                  <a:outerShdw blurRad="38100" dist="38100" dir="2700000" algn="tl">
                    <a:srgbClr val="000000"/>
                  </a:outerShdw>
                </a:effectLst>
              </a:rPr>
              <a:t>hanoi(x,z,y,n-1);</a:t>
            </a: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cout&lt;&lt;n&lt;&lt;": "&lt;&lt; x &lt;&lt;"→"&lt;&lt; y &lt;&lt; endl;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hanoi(z,y,x,n-1);</a:t>
            </a:r>
            <a:r>
              <a:rPr lang="en-US" altLang="zh-CN" sz="1600" b="0">
                <a:effectLst>
                  <a:outerShdw blurRad="38100" dist="38100" dir="2700000" algn="tl">
                    <a:srgbClr val="000000"/>
                  </a:outerShdw>
                </a:effectLst>
              </a:rPr>
              <a:t>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5273" name="Rectangle 9"/>
          <p:cNvSpPr>
            <a:spLocks noChangeArrowheads="1"/>
          </p:cNvSpPr>
          <p:nvPr/>
        </p:nvSpPr>
        <p:spPr bwMode="auto">
          <a:xfrm>
            <a:off x="3635375" y="4581525"/>
            <a:ext cx="54006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//C,A,B,1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'C' &lt;&lt;"→"&lt;&lt; 'A' &lt;&lt; </a:t>
            </a:r>
            <a:r>
              <a:rPr lang="en-US" altLang="zh-CN" sz="16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('C','B','A',0);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&lt;&lt;1&lt;&lt;": "&lt;&lt; 'C' &lt;&lt;"→"&lt;&lt; 'A'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('B','A','C',0);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635375" y="0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('A','C','B',2);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&lt;&lt;3&lt;&lt;":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('C','B','A',2);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635375" y="2276475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//C,B,A,2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'C'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('C','A','B',1);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&lt;&lt;2&lt;&lt;": "&lt;&lt; 'C'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('A','B','C',1);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5272" name="Line 8"/>
          <p:cNvSpPr>
            <a:spLocks noChangeShapeType="1"/>
          </p:cNvSpPr>
          <p:nvPr/>
        </p:nvSpPr>
        <p:spPr bwMode="auto">
          <a:xfrm flipH="1">
            <a:off x="4140200" y="1916113"/>
            <a:ext cx="719138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5274" name="Line 10"/>
          <p:cNvSpPr>
            <a:spLocks noChangeShapeType="1"/>
          </p:cNvSpPr>
          <p:nvPr/>
        </p:nvSpPr>
        <p:spPr bwMode="auto">
          <a:xfrm flipH="1">
            <a:off x="4211638" y="3644900"/>
            <a:ext cx="719137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5268" name="Line 4"/>
          <p:cNvSpPr>
            <a:spLocks noChangeShapeType="1"/>
          </p:cNvSpPr>
          <p:nvPr/>
        </p:nvSpPr>
        <p:spPr bwMode="auto">
          <a:xfrm flipV="1">
            <a:off x="2484438" y="188913"/>
            <a:ext cx="1150937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366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ChangeArrowheads="1"/>
          </p:cNvSpPr>
          <p:nvPr/>
        </p:nvSpPr>
        <p:spPr bwMode="auto">
          <a:xfrm>
            <a:off x="3851275" y="0"/>
            <a:ext cx="51847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(A','C','B',2);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('C','B', 'A',2);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6291" name="Rectangle 3"/>
          <p:cNvSpPr>
            <a:spLocks noChangeArrowheads="1"/>
          </p:cNvSpPr>
          <p:nvPr/>
        </p:nvSpPr>
        <p:spPr bwMode="auto">
          <a:xfrm>
            <a:off x="179388" y="557213"/>
            <a:ext cx="2359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hanoi('A','B','C',3);</a:t>
            </a:r>
          </a:p>
        </p:txBody>
      </p:sp>
      <p:sp>
        <p:nvSpPr>
          <p:cNvPr id="396293" name="Rectangle 5"/>
          <p:cNvSpPr>
            <a:spLocks noChangeArrowheads="1"/>
          </p:cNvSpPr>
          <p:nvPr/>
        </p:nvSpPr>
        <p:spPr bwMode="auto">
          <a:xfrm>
            <a:off x="395288" y="134143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6294" name="Text Box 6"/>
          <p:cNvSpPr txBox="1">
            <a:spLocks noChangeArrowheads="1"/>
          </p:cNvSpPr>
          <p:nvPr/>
        </p:nvSpPr>
        <p:spPr bwMode="auto">
          <a:xfrm>
            <a:off x="250825" y="1052513"/>
            <a:ext cx="1776413" cy="274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1:A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2:A → C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1:B → C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3:A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1:C → A</a:t>
            </a:r>
          </a:p>
        </p:txBody>
      </p:sp>
      <p:sp>
        <p:nvSpPr>
          <p:cNvPr id="396295" name="Rectangle 7"/>
          <p:cNvSpPr>
            <a:spLocks noChangeArrowheads="1"/>
          </p:cNvSpPr>
          <p:nvPr/>
        </p:nvSpPr>
        <p:spPr bwMode="auto">
          <a:xfrm>
            <a:off x="3851275" y="2276475"/>
            <a:ext cx="51847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hanoi(char x,char y,char z,int n) //C,B,A,2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cout &lt;&lt; "1: "&lt;&lt; x &lt;&lt;"→"&lt;&lt; y &lt;&lt; endl;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>
                <a:effectLst>
                  <a:outerShdw blurRad="38100" dist="38100" dir="2700000" algn="tl">
                    <a:srgbClr val="000000"/>
                  </a:outerShdw>
                </a:effectLst>
              </a:rPr>
              <a:t>hanoi(x,z,y,n-1);</a:t>
            </a: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cout&lt;&lt;n&lt;&lt;": "&lt;&lt; x &lt;&lt;"→"&lt;&lt; y &lt;&lt; endl;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hanoi(z,y,x,n-1);</a:t>
            </a:r>
            <a:r>
              <a:rPr lang="en-US" altLang="zh-CN" sz="1600" b="0">
                <a:effectLst>
                  <a:outerShdw blurRad="38100" dist="38100" dir="2700000" algn="tl">
                    <a:srgbClr val="000000"/>
                  </a:outerShdw>
                </a:effectLst>
              </a:rPr>
              <a:t>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635375" y="0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('A','C','B',2);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&lt;&lt;3&lt;&lt;":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('C','B','A',2);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635375" y="2276475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//C,B,A,2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'C'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('C','A','B',1);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&lt;&lt;2&lt;&lt;": "&lt;&lt; 'C'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('A','B','C',1);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6292" name="Line 4"/>
          <p:cNvSpPr>
            <a:spLocks noChangeShapeType="1"/>
          </p:cNvSpPr>
          <p:nvPr/>
        </p:nvSpPr>
        <p:spPr bwMode="auto">
          <a:xfrm flipV="1">
            <a:off x="2484438" y="188913"/>
            <a:ext cx="1150937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6296" name="Line 8"/>
          <p:cNvSpPr>
            <a:spLocks noChangeShapeType="1"/>
          </p:cNvSpPr>
          <p:nvPr/>
        </p:nvSpPr>
        <p:spPr bwMode="auto">
          <a:xfrm flipH="1">
            <a:off x="4140200" y="1916113"/>
            <a:ext cx="719138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84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3851275" y="0"/>
            <a:ext cx="51847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(A','C','B',2);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(z,y,x,n-1); 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179388" y="557213"/>
            <a:ext cx="2359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hanoi('A','B','C',3);</a:t>
            </a:r>
          </a:p>
        </p:txBody>
      </p:sp>
      <p:sp>
        <p:nvSpPr>
          <p:cNvPr id="397317" name="Rectangle 5"/>
          <p:cNvSpPr>
            <a:spLocks noChangeArrowheads="1"/>
          </p:cNvSpPr>
          <p:nvPr/>
        </p:nvSpPr>
        <p:spPr bwMode="auto">
          <a:xfrm>
            <a:off x="395288" y="134143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7318" name="Text Box 6"/>
          <p:cNvSpPr txBox="1">
            <a:spLocks noChangeArrowheads="1"/>
          </p:cNvSpPr>
          <p:nvPr/>
        </p:nvSpPr>
        <p:spPr bwMode="auto">
          <a:xfrm>
            <a:off x="250825" y="1052513"/>
            <a:ext cx="1776413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1:A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2:A → C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1:B → C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3:A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1:C → A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2:C → B</a:t>
            </a:r>
          </a:p>
        </p:txBody>
      </p:sp>
      <p:sp>
        <p:nvSpPr>
          <p:cNvPr id="397319" name="Rectangle 7"/>
          <p:cNvSpPr>
            <a:spLocks noChangeArrowheads="1"/>
          </p:cNvSpPr>
          <p:nvPr/>
        </p:nvSpPr>
        <p:spPr bwMode="auto">
          <a:xfrm>
            <a:off x="3851275" y="2276475"/>
            <a:ext cx="51847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hanoi(char x,char y,char z,int n) //C,B,A,2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cout &lt;&lt; "1: "&lt;&lt; x &lt;&lt;"→"&lt;&lt; y &lt;&lt; endl;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hanoi(x,z,y,n-1);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>
                <a:effectLst>
                  <a:outerShdw blurRad="38100" dist="38100" dir="2700000" algn="tl">
                    <a:srgbClr val="000000"/>
                  </a:outerShdw>
                </a:effectLst>
              </a:rPr>
              <a:t>cout&lt;&lt;n&lt;&lt;": "&lt;&lt; x &lt;&lt;"→"&lt;&lt; y &lt;&lt; endl;</a:t>
            </a: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hanoi(z,y,x,n-1);</a:t>
            </a:r>
            <a:r>
              <a:rPr lang="en-US" altLang="zh-CN" sz="1600" b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635375" y="0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('A','C','B',2);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&lt;&lt;3&lt;&lt;":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('C','B','A',2);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635375" y="2276475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//C,B,A,2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'C'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('C','A','B',1);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&lt;&lt;2&lt;&lt;": "&lt;&lt; 'C' &lt;&lt;"→"&lt;&lt; 'B' &lt;&lt; </a:t>
            </a:r>
            <a:r>
              <a:rPr lang="en-US" altLang="zh-CN" sz="16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('A','B','C',1);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7316" name="Line 4"/>
          <p:cNvSpPr>
            <a:spLocks noChangeShapeType="1"/>
          </p:cNvSpPr>
          <p:nvPr/>
        </p:nvSpPr>
        <p:spPr bwMode="auto">
          <a:xfrm flipV="1">
            <a:off x="2484438" y="188913"/>
            <a:ext cx="1150937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7320" name="Line 8"/>
          <p:cNvSpPr>
            <a:spLocks noChangeShapeType="1"/>
          </p:cNvSpPr>
          <p:nvPr/>
        </p:nvSpPr>
        <p:spPr bwMode="auto">
          <a:xfrm flipH="1">
            <a:off x="4140200" y="1916113"/>
            <a:ext cx="719138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32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ChangeArrowheads="1"/>
          </p:cNvSpPr>
          <p:nvPr/>
        </p:nvSpPr>
        <p:spPr bwMode="auto">
          <a:xfrm>
            <a:off x="3851275" y="0"/>
            <a:ext cx="51847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(A','C','B',2);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(z,y,x,n-1); 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8339" name="Rectangle 3"/>
          <p:cNvSpPr>
            <a:spLocks noChangeArrowheads="1"/>
          </p:cNvSpPr>
          <p:nvPr/>
        </p:nvSpPr>
        <p:spPr bwMode="auto">
          <a:xfrm>
            <a:off x="179388" y="557213"/>
            <a:ext cx="2359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hanoi('A','B','C',3);</a:t>
            </a:r>
          </a:p>
        </p:txBody>
      </p:sp>
      <p:sp>
        <p:nvSpPr>
          <p:cNvPr id="398341" name="Rectangle 5"/>
          <p:cNvSpPr>
            <a:spLocks noChangeArrowheads="1"/>
          </p:cNvSpPr>
          <p:nvPr/>
        </p:nvSpPr>
        <p:spPr bwMode="auto">
          <a:xfrm>
            <a:off x="395288" y="134143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8342" name="Text Box 6"/>
          <p:cNvSpPr txBox="1">
            <a:spLocks noChangeArrowheads="1"/>
          </p:cNvSpPr>
          <p:nvPr/>
        </p:nvSpPr>
        <p:spPr bwMode="auto">
          <a:xfrm>
            <a:off x="250825" y="1052513"/>
            <a:ext cx="1776413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1:A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2:A → C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1:B → C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3:A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1:C → A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2:C → B</a:t>
            </a:r>
          </a:p>
        </p:txBody>
      </p:sp>
      <p:sp>
        <p:nvSpPr>
          <p:cNvPr id="398343" name="Rectangle 7"/>
          <p:cNvSpPr>
            <a:spLocks noChangeArrowheads="1"/>
          </p:cNvSpPr>
          <p:nvPr/>
        </p:nvSpPr>
        <p:spPr bwMode="auto">
          <a:xfrm>
            <a:off x="3851275" y="2276475"/>
            <a:ext cx="51847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hanoi(char x,char y,char z,int n) //C,B,A,2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cout &lt;&lt; "1: "&lt;&lt; x &lt;&lt;"→"&lt;&lt; y &lt;&lt; endl;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hanoi(x,z,y,n-1);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cout&lt;&lt;n&lt;&lt;": "&lt;&lt; x &lt;&lt;"→"&lt;&lt; y &lt;&lt; endl;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>
                <a:effectLst>
                  <a:outerShdw blurRad="38100" dist="38100" dir="2700000" algn="tl">
                    <a:srgbClr val="000000"/>
                  </a:outerShdw>
                </a:effectLst>
              </a:rPr>
              <a:t>hanoi(z,y,x,n-1); </a:t>
            </a: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8345" name="Rectangle 9"/>
          <p:cNvSpPr>
            <a:spLocks noChangeArrowheads="1"/>
          </p:cNvSpPr>
          <p:nvPr/>
        </p:nvSpPr>
        <p:spPr bwMode="auto">
          <a:xfrm>
            <a:off x="3635375" y="4602163"/>
            <a:ext cx="5400675" cy="22113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//A,B,C,1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(x,z,y,n-1);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(z,y,x,n-1);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635375" y="0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('A','C','B',2);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&lt;&lt;3&lt;&lt;":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('C','B','A',2);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635375" y="2276475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//C,B,A,2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'C'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('C','A','B',1);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&lt;&lt;2&lt;&lt;": "&lt;&lt; 'C'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('A','B','C',1);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8344" name="Line 8"/>
          <p:cNvSpPr>
            <a:spLocks noChangeShapeType="1"/>
          </p:cNvSpPr>
          <p:nvPr/>
        </p:nvSpPr>
        <p:spPr bwMode="auto">
          <a:xfrm flipH="1">
            <a:off x="4140200" y="1916113"/>
            <a:ext cx="719138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8346" name="Line 10"/>
          <p:cNvSpPr>
            <a:spLocks noChangeShapeType="1"/>
          </p:cNvSpPr>
          <p:nvPr/>
        </p:nvSpPr>
        <p:spPr bwMode="auto">
          <a:xfrm flipH="1">
            <a:off x="4140200" y="4221163"/>
            <a:ext cx="719138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8340" name="Line 4"/>
          <p:cNvSpPr>
            <a:spLocks noChangeShapeType="1"/>
          </p:cNvSpPr>
          <p:nvPr/>
        </p:nvSpPr>
        <p:spPr bwMode="auto">
          <a:xfrm flipV="1">
            <a:off x="2484438" y="188913"/>
            <a:ext cx="1150937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73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1414463"/>
            <a:ext cx="3240088" cy="53276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 smtClean="0"/>
              <a:t>直接递归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 smtClean="0"/>
              <a:t>void</a:t>
            </a:r>
            <a:r>
              <a:rPr lang="en-US" altLang="zh-CN" sz="2400" dirty="0" smtClean="0">
                <a:solidFill>
                  <a:srgbClr val="FFC000"/>
                </a:solidFill>
              </a:rPr>
              <a:t> f</a:t>
            </a:r>
            <a:r>
              <a:rPr lang="en-US" altLang="zh-CN" sz="2400" dirty="0" smtClean="0"/>
              <a:t>()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 smtClean="0"/>
              <a:t>{ .......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 smtClean="0"/>
              <a:t>   ... </a:t>
            </a:r>
            <a:r>
              <a:rPr lang="en-US" altLang="zh-CN" sz="2400" dirty="0" smtClean="0">
                <a:solidFill>
                  <a:srgbClr val="FFC000"/>
                </a:solidFill>
              </a:rPr>
              <a:t>f</a:t>
            </a:r>
            <a:r>
              <a:rPr lang="en-US" altLang="zh-CN" sz="2400" dirty="0" smtClean="0"/>
              <a:t>() 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 smtClean="0"/>
              <a:t>   .......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 smtClean="0"/>
              <a:t>}</a:t>
            </a:r>
          </a:p>
        </p:txBody>
      </p:sp>
      <p:sp>
        <p:nvSpPr>
          <p:cNvPr id="330755" name="Rectangle 3"/>
          <p:cNvSpPr>
            <a:spLocks noChangeArrowheads="1"/>
          </p:cNvSpPr>
          <p:nvPr/>
        </p:nvSpPr>
        <p:spPr bwMode="auto">
          <a:xfrm>
            <a:off x="4643438" y="1341438"/>
            <a:ext cx="4249737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间接递归</a:t>
            </a:r>
          </a:p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extern void </a:t>
            </a:r>
            <a:r>
              <a:rPr lang="en-US" altLang="zh-CN" b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</a:t>
            </a:r>
            <a:r>
              <a:rPr lang="en-US" altLang="zh-CN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(); //</a:t>
            </a:r>
            <a:r>
              <a:rPr lang="zh-CN" alt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声明</a:t>
            </a:r>
            <a:endParaRPr lang="en-US" altLang="zh-CN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()</a:t>
            </a:r>
          </a:p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.......</a:t>
            </a:r>
          </a:p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... </a:t>
            </a:r>
            <a:r>
              <a:rPr lang="en-US" altLang="zh-CN" b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() ...</a:t>
            </a:r>
          </a:p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.......</a:t>
            </a:r>
          </a:p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b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()</a:t>
            </a:r>
          </a:p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......</a:t>
            </a:r>
          </a:p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... </a:t>
            </a:r>
            <a:r>
              <a:rPr lang="en-US" altLang="zh-CN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() ...</a:t>
            </a:r>
          </a:p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......</a:t>
            </a:r>
          </a:p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30756" name="Text Box 4"/>
          <p:cNvSpPr txBox="1">
            <a:spLocks noChangeArrowheads="1"/>
          </p:cNvSpPr>
          <p:nvPr/>
        </p:nvSpPr>
        <p:spPr bwMode="auto">
          <a:xfrm>
            <a:off x="323850" y="242645"/>
            <a:ext cx="851693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4013" indent="-3540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622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如果一个函数在其函数体中直接或间接地调用了自己，则该函数称为</a:t>
            </a:r>
            <a:r>
              <a:rPr lang="zh-CN" altLang="en-US" sz="2800" b="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递归函数</a:t>
            </a:r>
            <a:r>
              <a:rPr lang="zh-CN" altLang="en-US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。</a:t>
            </a:r>
            <a:endParaRPr kumimoji="0" lang="zh-CN" altLang="en-US" sz="2800" dirty="0" smtClean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35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ChangeArrowheads="1"/>
          </p:cNvSpPr>
          <p:nvPr/>
        </p:nvSpPr>
        <p:spPr bwMode="auto">
          <a:xfrm>
            <a:off x="3851275" y="0"/>
            <a:ext cx="51847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(A','C','B',2);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(z,y,x,n-1); 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9363" name="Rectangle 3"/>
          <p:cNvSpPr>
            <a:spLocks noChangeArrowheads="1"/>
          </p:cNvSpPr>
          <p:nvPr/>
        </p:nvSpPr>
        <p:spPr bwMode="auto">
          <a:xfrm>
            <a:off x="179388" y="557213"/>
            <a:ext cx="2359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hanoi('A','B','C',3);</a:t>
            </a:r>
          </a:p>
        </p:txBody>
      </p:sp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395288" y="134143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366" name="Text Box 6"/>
          <p:cNvSpPr txBox="1">
            <a:spLocks noChangeArrowheads="1"/>
          </p:cNvSpPr>
          <p:nvPr/>
        </p:nvSpPr>
        <p:spPr bwMode="auto">
          <a:xfrm>
            <a:off x="250825" y="1052513"/>
            <a:ext cx="1776413" cy="384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1:A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2:A → C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1:B → C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3:A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1:C → A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2:C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1:A → B</a:t>
            </a:r>
          </a:p>
        </p:txBody>
      </p:sp>
      <p:sp>
        <p:nvSpPr>
          <p:cNvPr id="399367" name="Rectangle 7"/>
          <p:cNvSpPr>
            <a:spLocks noChangeArrowheads="1"/>
          </p:cNvSpPr>
          <p:nvPr/>
        </p:nvSpPr>
        <p:spPr bwMode="auto">
          <a:xfrm>
            <a:off x="3851275" y="2276475"/>
            <a:ext cx="51847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hanoi(char x,char y,char z,int n) //C,B,A,2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cout &lt;&lt; "1: "&lt;&lt; x &lt;&lt;"→"&lt;&lt; y &lt;&lt; endl;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hanoi(x,z,y,n-1);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cout&lt;&lt;n&lt;&lt;": "&lt;&lt; x &lt;&lt;"→"&lt;&lt; y &lt;&lt; endl;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>
                <a:effectLst>
                  <a:outerShdw blurRad="38100" dist="38100" dir="2700000" algn="tl">
                    <a:srgbClr val="000000"/>
                  </a:outerShdw>
                </a:effectLst>
              </a:rPr>
              <a:t>hanoi(z,y,x,n-1); </a:t>
            </a: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9369" name="Rectangle 9"/>
          <p:cNvSpPr>
            <a:spLocks noChangeArrowheads="1"/>
          </p:cNvSpPr>
          <p:nvPr/>
        </p:nvSpPr>
        <p:spPr bwMode="auto">
          <a:xfrm>
            <a:off x="3635375" y="4602163"/>
            <a:ext cx="5400675" cy="22113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//A,B,C,1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'B' &lt;&lt; </a:t>
            </a:r>
            <a:r>
              <a:rPr lang="en-US" altLang="zh-CN" sz="16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('A','C','B',0);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&lt;&lt;1&lt;&lt;":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('C','B','A',0);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635375" y="0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('A','C','B',2);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&lt;&lt;3&lt;&lt;":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('C','B','A',2);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635375" y="2276475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//C,B,A,2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'C'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('C','A','B',1);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&lt;&lt;2&lt;&lt;": "&lt;&lt; 'C'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('A','B','C',1);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99368" name="Line 8"/>
          <p:cNvSpPr>
            <a:spLocks noChangeShapeType="1"/>
          </p:cNvSpPr>
          <p:nvPr/>
        </p:nvSpPr>
        <p:spPr bwMode="auto">
          <a:xfrm flipH="1">
            <a:off x="4140200" y="1916113"/>
            <a:ext cx="719138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370" name="Line 10"/>
          <p:cNvSpPr>
            <a:spLocks noChangeShapeType="1"/>
          </p:cNvSpPr>
          <p:nvPr/>
        </p:nvSpPr>
        <p:spPr bwMode="auto">
          <a:xfrm flipH="1">
            <a:off x="4140200" y="4221163"/>
            <a:ext cx="719138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364" name="Line 4"/>
          <p:cNvSpPr>
            <a:spLocks noChangeShapeType="1"/>
          </p:cNvSpPr>
          <p:nvPr/>
        </p:nvSpPr>
        <p:spPr bwMode="auto">
          <a:xfrm flipV="1">
            <a:off x="2484438" y="188913"/>
            <a:ext cx="1150937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091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ChangeArrowheads="1"/>
          </p:cNvSpPr>
          <p:nvPr/>
        </p:nvSpPr>
        <p:spPr bwMode="auto">
          <a:xfrm>
            <a:off x="3851275" y="0"/>
            <a:ext cx="51847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(A','C','B',2);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(z,y,x,n-1); 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179388" y="557213"/>
            <a:ext cx="2359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hanoi('A','B','C',3);</a:t>
            </a:r>
          </a:p>
        </p:txBody>
      </p:sp>
      <p:sp>
        <p:nvSpPr>
          <p:cNvPr id="400389" name="Rectangle 5"/>
          <p:cNvSpPr>
            <a:spLocks noChangeArrowheads="1"/>
          </p:cNvSpPr>
          <p:nvPr/>
        </p:nvSpPr>
        <p:spPr bwMode="auto">
          <a:xfrm>
            <a:off x="395288" y="134143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0390" name="Text Box 6"/>
          <p:cNvSpPr txBox="1">
            <a:spLocks noChangeArrowheads="1"/>
          </p:cNvSpPr>
          <p:nvPr/>
        </p:nvSpPr>
        <p:spPr bwMode="auto">
          <a:xfrm>
            <a:off x="250825" y="1052513"/>
            <a:ext cx="1776413" cy="384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1:A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2:A → C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1:B → C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3:A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1:C → A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2:C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1:A → B</a:t>
            </a:r>
          </a:p>
        </p:txBody>
      </p:sp>
      <p:sp>
        <p:nvSpPr>
          <p:cNvPr id="400391" name="Rectangle 7"/>
          <p:cNvSpPr>
            <a:spLocks noChangeArrowheads="1"/>
          </p:cNvSpPr>
          <p:nvPr/>
        </p:nvSpPr>
        <p:spPr bwMode="auto">
          <a:xfrm>
            <a:off x="3851275" y="2276475"/>
            <a:ext cx="51847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hanoi(char x,char y,char z,int n) //C,B,A,2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cout &lt;&lt; "1: "&lt;&lt; x &lt;&lt;"→"&lt;&lt; y &lt;&lt; endl;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hanoi(x,z,y,n-1);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cout&lt;&lt;n&lt;&lt;": "&lt;&lt; x &lt;&lt;"→"&lt;&lt; y &lt;&lt; endl;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>
                <a:effectLst>
                  <a:outerShdw blurRad="38100" dist="38100" dir="2700000" algn="tl">
                    <a:srgbClr val="000000"/>
                  </a:outerShdw>
                </a:effectLst>
              </a:rPr>
              <a:t>hanoi(z,y,x,n-1); </a:t>
            </a: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635375" y="0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('A','C','B',2);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&lt;&lt;3&lt;&lt;":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('C','B','A',2);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635375" y="2276475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//C,B,A,2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'C'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('C','A','B',1);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&lt;&lt;2&lt;&lt;": "&lt;&lt; 'C'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('A','B','C',1);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400392" name="Line 8"/>
          <p:cNvSpPr>
            <a:spLocks noChangeShapeType="1"/>
          </p:cNvSpPr>
          <p:nvPr/>
        </p:nvSpPr>
        <p:spPr bwMode="auto">
          <a:xfrm flipH="1">
            <a:off x="4140200" y="1916113"/>
            <a:ext cx="719138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0388" name="Line 4"/>
          <p:cNvSpPr>
            <a:spLocks noChangeShapeType="1"/>
          </p:cNvSpPr>
          <p:nvPr/>
        </p:nvSpPr>
        <p:spPr bwMode="auto">
          <a:xfrm flipV="1">
            <a:off x="2484438" y="188913"/>
            <a:ext cx="1150937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339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ChangeArrowheads="1"/>
          </p:cNvSpPr>
          <p:nvPr/>
        </p:nvSpPr>
        <p:spPr bwMode="auto">
          <a:xfrm>
            <a:off x="3851275" y="0"/>
            <a:ext cx="51847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(A','C','B',2);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&lt;&lt;n&lt;&lt;": "&lt;&lt; x &lt;&lt;"→"&lt;&lt; y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(z,y,x,n-1); 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401411" name="Rectangle 3"/>
          <p:cNvSpPr>
            <a:spLocks noChangeArrowheads="1"/>
          </p:cNvSpPr>
          <p:nvPr/>
        </p:nvSpPr>
        <p:spPr bwMode="auto">
          <a:xfrm>
            <a:off x="179388" y="557213"/>
            <a:ext cx="2359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hanoi('A','B','C',3);</a:t>
            </a:r>
          </a:p>
        </p:txBody>
      </p:sp>
      <p:sp>
        <p:nvSpPr>
          <p:cNvPr id="401413" name="Rectangle 5"/>
          <p:cNvSpPr>
            <a:spLocks noChangeArrowheads="1"/>
          </p:cNvSpPr>
          <p:nvPr/>
        </p:nvSpPr>
        <p:spPr bwMode="auto">
          <a:xfrm>
            <a:off x="395288" y="134143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1414" name="Text Box 6"/>
          <p:cNvSpPr txBox="1">
            <a:spLocks noChangeArrowheads="1"/>
          </p:cNvSpPr>
          <p:nvPr/>
        </p:nvSpPr>
        <p:spPr bwMode="auto">
          <a:xfrm>
            <a:off x="250825" y="1052513"/>
            <a:ext cx="1776413" cy="384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1:A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2:A → C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1:B → C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3:A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1:C → A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2:C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1:A → B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635375" y="0"/>
            <a:ext cx="5400675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(char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y,char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z,int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n) //A,B,C,3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&lt;&lt; "1: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('A','C','B',2);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&lt;&lt;3&lt;&lt;": "&lt;&lt; 'A' &lt;&lt;"→"&lt;&lt; 'B' &lt;&lt; </a:t>
            </a:r>
            <a:r>
              <a:rPr lang="en-US" altLang="zh-CN" sz="16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endl</a:t>
            </a: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</a:t>
            </a:r>
            <a:r>
              <a:rPr lang="en-US" altLang="zh-CN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('C','B','A',2); 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401412" name="Line 4"/>
          <p:cNvSpPr>
            <a:spLocks noChangeShapeType="1"/>
          </p:cNvSpPr>
          <p:nvPr/>
        </p:nvSpPr>
        <p:spPr bwMode="auto">
          <a:xfrm flipV="1">
            <a:off x="2484438" y="188913"/>
            <a:ext cx="1150937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541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ChangeArrowheads="1"/>
          </p:cNvSpPr>
          <p:nvPr/>
        </p:nvSpPr>
        <p:spPr bwMode="auto">
          <a:xfrm>
            <a:off x="3635375" y="0"/>
            <a:ext cx="5400675" cy="22113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hanoi(char x,char y,char z,int n)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	if (n == 1)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cout &lt;&lt; "1: "&lt;&lt; x &lt;&lt;"→"&lt;&lt; y &lt;&lt; endl; 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else {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hanoi(x,z,y,n-1);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cout&lt;&lt;n&lt;&lt;": "&lt;&lt; x &lt;&lt;"→"&lt;&lt; y &lt;&lt; endl;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  hanoi(z,y,x,n-1);</a:t>
            </a:r>
            <a:r>
              <a:rPr lang="en-US" altLang="zh-CN" sz="1600" b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402435" name="Rectangle 3"/>
          <p:cNvSpPr>
            <a:spLocks noChangeArrowheads="1"/>
          </p:cNvSpPr>
          <p:nvPr/>
        </p:nvSpPr>
        <p:spPr bwMode="auto">
          <a:xfrm>
            <a:off x="179388" y="557213"/>
            <a:ext cx="2359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hanoi('A','B','C',3);</a:t>
            </a:r>
          </a:p>
        </p:txBody>
      </p:sp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395288" y="134143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2437" name="Text Box 5"/>
          <p:cNvSpPr txBox="1">
            <a:spLocks noChangeArrowheads="1"/>
          </p:cNvSpPr>
          <p:nvPr/>
        </p:nvSpPr>
        <p:spPr bwMode="auto">
          <a:xfrm>
            <a:off x="250825" y="1052513"/>
            <a:ext cx="1776413" cy="384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1:A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2:A → C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1:B → C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3:A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1:C → A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2:C → B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kumimoji="0" lang="en-US" altLang="zh-CN" sz="3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1:A → B</a:t>
            </a:r>
          </a:p>
        </p:txBody>
      </p:sp>
    </p:spTree>
    <p:extLst>
      <p:ext uri="{BB962C8B-B14F-4D97-AF65-F5344CB8AC3E}">
        <p14:creationId xmlns:p14="http://schemas.microsoft.com/office/powerpoint/2010/main" val="183344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递归与循环的选择 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82824"/>
            <a:ext cx="8610600" cy="538653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dirty="0"/>
              <a:t>循环为实现重复操作提供了一种途径</a:t>
            </a:r>
            <a:r>
              <a:rPr lang="zh-CN" altLang="en-US" sz="2800" dirty="0" smtClean="0"/>
              <a:t>。递归函数则是实现</a:t>
            </a:r>
            <a:r>
              <a:rPr lang="zh-CN" altLang="en-US" sz="2800" dirty="0"/>
              <a:t>重复操作的另一个</a:t>
            </a:r>
            <a:r>
              <a:rPr lang="zh-CN" altLang="en-US" sz="2800" dirty="0" smtClean="0"/>
              <a:t>途径。</a:t>
            </a:r>
            <a:endParaRPr lang="en-US" altLang="zh-CN" sz="2800" dirty="0" smtClean="0"/>
          </a:p>
          <a:p>
            <a:pPr eaLnBrk="1" hangingPunct="1">
              <a:defRPr/>
            </a:pPr>
            <a:r>
              <a:rPr lang="zh-CN" altLang="en-US" sz="2800" dirty="0" smtClean="0"/>
              <a:t>对于一些递归定义的问题，用递归函数来解决会显得比较自然和简洁，而用循环来解决这样的问题，有时会很复杂，不仅不易设计和理解，而且必须要给</a:t>
            </a:r>
            <a:r>
              <a:rPr lang="zh-CN" altLang="en-US" sz="2800" dirty="0"/>
              <a:t>出具体的操作</a:t>
            </a:r>
            <a:r>
              <a:rPr lang="zh-CN" altLang="en-US" sz="2800" dirty="0" smtClean="0"/>
              <a:t>步骤（循环控制），容易出错。 </a:t>
            </a:r>
          </a:p>
          <a:p>
            <a:pPr eaLnBrk="1" hangingPunct="1">
              <a:defRPr/>
            </a:pPr>
            <a:r>
              <a:rPr lang="zh-CN" altLang="en-US" sz="2800" dirty="0" smtClean="0"/>
              <a:t>另外，在实现</a:t>
            </a:r>
            <a:r>
              <a:rPr lang="zh-CN" altLang="en-US" sz="2800" dirty="0"/>
              <a:t>对</a:t>
            </a:r>
            <a:r>
              <a:rPr lang="zh-CN" altLang="en-US" sz="2800" dirty="0" smtClean="0"/>
              <a:t>数据的操作上，循环与递归有一点不同：</a:t>
            </a:r>
          </a:p>
          <a:p>
            <a:pPr lvl="1" eaLnBrk="1" hangingPunct="1">
              <a:defRPr/>
            </a:pPr>
            <a:r>
              <a:rPr lang="zh-CN" altLang="en-US" sz="2400" dirty="0" smtClean="0"/>
              <a:t>循环是在</a:t>
            </a:r>
            <a:r>
              <a:rPr lang="zh-CN" altLang="en-US" sz="2400" dirty="0" smtClean="0">
                <a:solidFill>
                  <a:schemeClr val="folHlink"/>
                </a:solidFill>
              </a:rPr>
              <a:t>同一组变量</a:t>
            </a:r>
            <a:r>
              <a:rPr lang="zh-CN" altLang="en-US" sz="2400" dirty="0" smtClean="0"/>
              <a:t>上进行重复操作（循环常常又称为</a:t>
            </a:r>
            <a:r>
              <a:rPr lang="zh-CN" altLang="en-US" sz="2400" dirty="0" smtClean="0">
                <a:solidFill>
                  <a:schemeClr val="folHlink"/>
                </a:solidFill>
              </a:rPr>
              <a:t>迭代</a:t>
            </a:r>
            <a:r>
              <a:rPr lang="zh-CN" altLang="en-US" sz="2400" dirty="0" smtClean="0"/>
              <a:t>）</a:t>
            </a:r>
          </a:p>
          <a:p>
            <a:pPr lvl="1" eaLnBrk="1" hangingPunct="1">
              <a:defRPr/>
            </a:pPr>
            <a:r>
              <a:rPr lang="zh-CN" altLang="en-US" sz="2400" dirty="0" smtClean="0"/>
              <a:t>递归则是在</a:t>
            </a:r>
            <a:r>
              <a:rPr lang="zh-CN" altLang="en-US" sz="2400" dirty="0" smtClean="0">
                <a:solidFill>
                  <a:schemeClr val="folHlink"/>
                </a:solidFill>
              </a:rPr>
              <a:t>不同的变量组</a:t>
            </a:r>
            <a:r>
              <a:rPr lang="zh-CN" altLang="en-US" sz="2400" dirty="0" smtClean="0"/>
              <a:t>（属于递归函数的不同实例）上进行重复操作。</a:t>
            </a:r>
          </a:p>
        </p:txBody>
      </p:sp>
    </p:spTree>
    <p:extLst>
      <p:ext uri="{BB962C8B-B14F-4D97-AF65-F5344CB8AC3E}">
        <p14:creationId xmlns:p14="http://schemas.microsoft.com/office/powerpoint/2010/main" val="128813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递归的缺点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</a:t>
            </a:r>
            <a:r>
              <a:rPr lang="zh-CN" altLang="en-US" dirty="0"/>
              <a:t>递归表达的重复操作是通过函数调用来实现的，而函数调用是需要开销</a:t>
            </a:r>
            <a:r>
              <a:rPr lang="zh-CN" altLang="en-US" dirty="0" smtClean="0"/>
              <a:t>的。</a:t>
            </a:r>
            <a:endParaRPr lang="zh-CN" altLang="en-US" dirty="0"/>
          </a:p>
          <a:p>
            <a:r>
              <a:rPr lang="zh-CN" altLang="en-US" dirty="0"/>
              <a:t>栈空间的大小也会限制递归的深度。 </a:t>
            </a:r>
          </a:p>
          <a:p>
            <a:r>
              <a:rPr lang="zh-CN" altLang="en-US" dirty="0"/>
              <a:t>递归算法有时会出现重复计算。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537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537"/>
            <a:ext cx="8229600" cy="5472831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fib(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dirty="0" smtClean="0"/>
              <a:t>{	if (n == 1 || n == 2)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dirty="0" smtClean="0"/>
              <a:t>		 return 1;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dirty="0" smtClean="0"/>
              <a:t>	else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dirty="0" smtClean="0"/>
              <a:t>		 return fib(n-2)+fib(n-1);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dirty="0" smtClean="0"/>
              <a:t>}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计算</a:t>
            </a:r>
            <a:r>
              <a:rPr lang="en-US" altLang="zh-CN" sz="2800" dirty="0" smtClean="0"/>
              <a:t>fib(n)</a:t>
            </a:r>
            <a:r>
              <a:rPr lang="zh-CN" altLang="en-US" sz="2800" dirty="0" smtClean="0"/>
              <a:t>时要计算</a:t>
            </a:r>
            <a:r>
              <a:rPr lang="en-US" altLang="zh-CN" sz="2800" dirty="0" smtClean="0"/>
              <a:t>fib(n-1)</a:t>
            </a:r>
            <a:r>
              <a:rPr lang="zh-CN" altLang="en-US" sz="2800" dirty="0" smtClean="0"/>
              <a:t>和</a:t>
            </a:r>
            <a:r>
              <a:rPr lang="en-US" altLang="zh-CN" sz="2800" dirty="0" smtClean="0">
                <a:solidFill>
                  <a:schemeClr val="folHlink"/>
                </a:solidFill>
              </a:rPr>
              <a:t>fib(n-2)</a:t>
            </a:r>
            <a:r>
              <a:rPr lang="zh-CN" altLang="en-US" sz="2800" dirty="0" smtClean="0"/>
              <a:t>，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计算</a:t>
            </a:r>
            <a:r>
              <a:rPr lang="en-US" altLang="zh-CN" sz="2800" dirty="0" smtClean="0"/>
              <a:t>fib(n-1)</a:t>
            </a:r>
            <a:r>
              <a:rPr lang="zh-CN" altLang="en-US" sz="2800" dirty="0" smtClean="0"/>
              <a:t>时要计算</a:t>
            </a:r>
            <a:r>
              <a:rPr lang="en-US" altLang="zh-CN" sz="2800" dirty="0" smtClean="0">
                <a:solidFill>
                  <a:schemeClr val="folHlink"/>
                </a:solidFill>
              </a:rPr>
              <a:t>fib(n-2)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fib(n-3)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可用</a:t>
            </a:r>
            <a:r>
              <a:rPr lang="zh-CN" altLang="en-US" sz="2800" dirty="0" smtClean="0">
                <a:latin typeface="Arial"/>
              </a:rPr>
              <a:t>“</a:t>
            </a:r>
            <a:r>
              <a:rPr lang="zh-CN" altLang="en-US" sz="2800" dirty="0" smtClean="0"/>
              <a:t>动态规划</a:t>
            </a:r>
            <a:r>
              <a:rPr lang="zh-CN" altLang="en-US" sz="2800" dirty="0" smtClean="0">
                <a:latin typeface="Arial"/>
              </a:rPr>
              <a:t>”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Dynamic Programming</a:t>
            </a:r>
            <a:r>
              <a:rPr lang="zh-CN" altLang="en-US" sz="2800" dirty="0" smtClean="0"/>
              <a:t>）技术来解决：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把计算过的内容保存下来，以后需要时不再计算，直接用保存的结果。</a:t>
            </a: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39825"/>
          </a:xfrm>
        </p:spPr>
        <p:txBody>
          <a:bodyPr/>
          <a:lstStyle/>
          <a:p>
            <a:r>
              <a:rPr lang="zh-CN" altLang="en-US" dirty="0" smtClean="0"/>
              <a:t>解决递归的重复计算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822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03139"/>
            <a:ext cx="8363272" cy="5438229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有些递归函数可以改写成“</a:t>
            </a:r>
            <a:r>
              <a:rPr lang="zh-CN" altLang="en-US" dirty="0" smtClean="0">
                <a:solidFill>
                  <a:srgbClr val="FFC000"/>
                </a:solidFill>
              </a:rPr>
              <a:t>尾递归</a:t>
            </a:r>
            <a:r>
              <a:rPr lang="zh-CN" altLang="en-US" dirty="0" smtClean="0"/>
              <a:t>”：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/>
              <a:t>递归</a:t>
            </a:r>
            <a:r>
              <a:rPr lang="zh-CN" altLang="en-US" dirty="0"/>
              <a:t>调用是递归函数的最后一步操作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例如，计算第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个费波那契数的尾递归写法：</a:t>
            </a:r>
            <a:endParaRPr lang="en-US" altLang="zh-CN" dirty="0" smtClean="0"/>
          </a:p>
          <a:p>
            <a:pPr lvl="2" eaLnBrk="1" hangingPunct="1">
              <a:lnSpc>
                <a:spcPct val="120000"/>
              </a:lnSpc>
              <a:buClr>
                <a:srgbClr val="FFFFFF"/>
              </a:buClr>
              <a:buNone/>
              <a:defRPr/>
            </a:pPr>
            <a:r>
              <a:rPr lang="en-US" altLang="zh-CN" dirty="0" err="1" smtClean="0">
                <a:solidFill>
                  <a:srgbClr val="FFFFFF"/>
                </a:solidFill>
              </a:rPr>
              <a:t>int</a:t>
            </a:r>
            <a:r>
              <a:rPr lang="en-US" altLang="zh-CN" dirty="0" smtClean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fib</a:t>
            </a:r>
            <a:r>
              <a:rPr lang="en-US" altLang="zh-CN" dirty="0">
                <a:solidFill>
                  <a:srgbClr val="FFFFFF"/>
                </a:solidFill>
              </a:rPr>
              <a:t>(</a:t>
            </a:r>
            <a:r>
              <a:rPr lang="en-US" altLang="zh-CN" dirty="0" err="1">
                <a:solidFill>
                  <a:srgbClr val="FFFFFF"/>
                </a:solidFill>
              </a:rPr>
              <a:t>int</a:t>
            </a:r>
            <a:r>
              <a:rPr lang="en-US" altLang="zh-CN" dirty="0">
                <a:solidFill>
                  <a:srgbClr val="FFFFFF"/>
                </a:solidFill>
              </a:rPr>
              <a:t> n, </a:t>
            </a:r>
            <a:r>
              <a:rPr lang="en-US" altLang="zh-CN" dirty="0" err="1">
                <a:solidFill>
                  <a:srgbClr val="FFFFFF"/>
                </a:solidFill>
              </a:rPr>
              <a:t>int</a:t>
            </a:r>
            <a:r>
              <a:rPr lang="en-US" altLang="zh-CN" dirty="0">
                <a:solidFill>
                  <a:srgbClr val="FFFFFF"/>
                </a:solidFill>
              </a:rPr>
              <a:t> a, </a:t>
            </a:r>
            <a:r>
              <a:rPr lang="en-US" altLang="zh-CN" dirty="0" err="1">
                <a:solidFill>
                  <a:srgbClr val="FFFFFF"/>
                </a:solidFill>
              </a:rPr>
              <a:t>int</a:t>
            </a:r>
            <a:r>
              <a:rPr lang="en-US" altLang="zh-CN" dirty="0">
                <a:solidFill>
                  <a:srgbClr val="FFFFFF"/>
                </a:solidFill>
              </a:rPr>
              <a:t> b</a:t>
            </a:r>
            <a:r>
              <a:rPr lang="en-US" altLang="zh-CN" dirty="0" smtClean="0">
                <a:solidFill>
                  <a:srgbClr val="FFFFFF"/>
                </a:solidFill>
              </a:rPr>
              <a:t>) //a</a:t>
            </a:r>
            <a:r>
              <a:rPr lang="zh-CN" altLang="en-US" dirty="0" smtClean="0">
                <a:solidFill>
                  <a:srgbClr val="FFFFFF"/>
                </a:solidFill>
              </a:rPr>
              <a:t>和</a:t>
            </a:r>
            <a:r>
              <a:rPr lang="en-US" altLang="zh-CN" dirty="0" smtClean="0">
                <a:solidFill>
                  <a:srgbClr val="FFFFFF"/>
                </a:solidFill>
              </a:rPr>
              <a:t>b</a:t>
            </a:r>
            <a:r>
              <a:rPr lang="zh-CN" altLang="en-US" dirty="0" smtClean="0">
                <a:solidFill>
                  <a:srgbClr val="FFFFFF"/>
                </a:solidFill>
              </a:rPr>
              <a:t>是第一和第二个数</a:t>
            </a:r>
            <a:endParaRPr lang="en-US" altLang="zh-CN" dirty="0">
              <a:solidFill>
                <a:srgbClr val="FFFFFF"/>
              </a:solidFill>
            </a:endParaRPr>
          </a:p>
          <a:p>
            <a:pPr lvl="2" eaLnBrk="1" hangingPunct="1">
              <a:lnSpc>
                <a:spcPct val="120000"/>
              </a:lnSpc>
              <a:buClr>
                <a:srgbClr val="FFFFFF"/>
              </a:buClr>
              <a:buNone/>
              <a:defRPr/>
            </a:pPr>
            <a:r>
              <a:rPr lang="en-US" altLang="zh-CN" dirty="0">
                <a:solidFill>
                  <a:srgbClr val="FFFFFF"/>
                </a:solidFill>
              </a:rPr>
              <a:t>{	if (n == 1)  return a;</a:t>
            </a:r>
          </a:p>
          <a:p>
            <a:pPr lvl="2" eaLnBrk="1" hangingPunct="1">
              <a:lnSpc>
                <a:spcPct val="120000"/>
              </a:lnSpc>
              <a:buClr>
                <a:srgbClr val="FFFFFF"/>
              </a:buClr>
              <a:buNone/>
              <a:defRPr/>
            </a:pPr>
            <a:r>
              <a:rPr lang="en-US" altLang="zh-CN" dirty="0">
                <a:solidFill>
                  <a:srgbClr val="FFFFFF"/>
                </a:solidFill>
              </a:rPr>
              <a:t>	else  return </a:t>
            </a:r>
            <a:r>
              <a:rPr lang="en-US" altLang="zh-CN" dirty="0">
                <a:solidFill>
                  <a:srgbClr val="FFC000"/>
                </a:solidFill>
              </a:rPr>
              <a:t>fib</a:t>
            </a:r>
            <a:r>
              <a:rPr lang="en-US" altLang="zh-CN" dirty="0">
                <a:solidFill>
                  <a:srgbClr val="FFFFFF"/>
                </a:solidFill>
              </a:rPr>
              <a:t>(n-1,b,a+b); </a:t>
            </a:r>
          </a:p>
          <a:p>
            <a:pPr lvl="2" eaLnBrk="1" hangingPunct="1">
              <a:lnSpc>
                <a:spcPct val="120000"/>
              </a:lnSpc>
              <a:buClr>
                <a:srgbClr val="FFFFFF"/>
              </a:buClr>
              <a:buNone/>
              <a:defRPr/>
            </a:pPr>
            <a:r>
              <a:rPr lang="en-US" altLang="zh-CN" dirty="0">
                <a:solidFill>
                  <a:srgbClr val="FFFFFF"/>
                </a:solidFill>
              </a:rPr>
              <a:t>}</a:t>
            </a:r>
          </a:p>
          <a:p>
            <a:pPr lvl="2" eaLnBrk="1" hangingPunct="1">
              <a:lnSpc>
                <a:spcPct val="120000"/>
              </a:lnSpc>
              <a:buClr>
                <a:srgbClr val="FFFFFF"/>
              </a:buClr>
              <a:buNone/>
              <a:defRPr/>
            </a:pPr>
            <a:r>
              <a:rPr lang="en-US" altLang="zh-CN" dirty="0" err="1">
                <a:solidFill>
                  <a:srgbClr val="FFFFFF"/>
                </a:solidFill>
              </a:rPr>
              <a:t>cout</a:t>
            </a:r>
            <a:r>
              <a:rPr lang="en-US" altLang="zh-CN" dirty="0">
                <a:solidFill>
                  <a:srgbClr val="FFFFFF"/>
                </a:solidFill>
              </a:rPr>
              <a:t> &lt;&lt; fib(10,1,1) &lt;&lt; </a:t>
            </a:r>
            <a:r>
              <a:rPr lang="en-US" altLang="zh-CN" dirty="0" err="1">
                <a:solidFill>
                  <a:srgbClr val="FFFFFF"/>
                </a:solidFill>
              </a:rPr>
              <a:t>endl</a:t>
            </a:r>
            <a:r>
              <a:rPr lang="en-US" altLang="zh-CN" dirty="0" smtClean="0">
                <a:solidFill>
                  <a:srgbClr val="FFFFFF"/>
                </a:solidFill>
              </a:rPr>
              <a:t>;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dirty="0"/>
              <a:t>便于编译程序优化：</a:t>
            </a:r>
            <a:endParaRPr lang="en-US" altLang="zh-CN" dirty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/>
              <a:t>由于递归调用是本次调用的最后一步</a:t>
            </a:r>
            <a:r>
              <a:rPr lang="zh-CN" altLang="en-US" dirty="0" smtClean="0"/>
              <a:t>操作，递归调用完之后不再使用原来栈的内容，</a:t>
            </a:r>
            <a:r>
              <a:rPr lang="zh-CN" altLang="en-US" dirty="0"/>
              <a:t>因此，递归调用时</a:t>
            </a:r>
            <a:r>
              <a:rPr lang="zh-CN" altLang="en-US" dirty="0" smtClean="0"/>
              <a:t>可</a:t>
            </a:r>
            <a:r>
              <a:rPr lang="zh-CN" altLang="en-US" dirty="0" smtClean="0">
                <a:solidFill>
                  <a:srgbClr val="FFC000"/>
                </a:solidFill>
              </a:rPr>
              <a:t>复用</a:t>
            </a:r>
            <a:r>
              <a:rPr lang="zh-CN" altLang="en-US" dirty="0"/>
              <a:t>本次调用的栈空间。</a:t>
            </a:r>
            <a:endParaRPr lang="en-US" altLang="zh-CN" dirty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/>
              <a:t>可以自动转成迭代。</a:t>
            </a:r>
          </a:p>
          <a:p>
            <a:pPr lvl="1" eaLnBrk="1" hangingPunct="1">
              <a:buClr>
                <a:srgbClr val="FFFFFF"/>
              </a:buClr>
              <a:defRPr/>
            </a:pP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解决</a:t>
            </a:r>
            <a:r>
              <a:rPr lang="zh-CN" altLang="en-US" dirty="0" smtClean="0"/>
              <a:t>递归调用</a:t>
            </a:r>
            <a:r>
              <a:rPr lang="zh-CN" altLang="en-US" dirty="0"/>
              <a:t>的</a:t>
            </a:r>
            <a:r>
              <a:rPr lang="zh-CN" altLang="en-US"/>
              <a:t>深度</a:t>
            </a:r>
            <a:r>
              <a:rPr lang="zh-CN" altLang="en-US" smtClean="0"/>
              <a:t>限制问题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504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525344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zh-CN" altLang="en-US" sz="3400" dirty="0" smtClean="0"/>
              <a:t>可把尾递归自动转成迭代。例如：</a:t>
            </a:r>
            <a:endParaRPr lang="en-US" altLang="zh-CN" sz="3400" dirty="0" smtClean="0"/>
          </a:p>
          <a:p>
            <a:pPr marL="457200" lvl="1" indent="0">
              <a:buFontTx/>
              <a:buNone/>
              <a:defRPr/>
            </a:pPr>
            <a:r>
              <a:rPr lang="en-US" altLang="zh-CN" dirty="0" smtClean="0"/>
              <a:t>T </a:t>
            </a:r>
            <a:r>
              <a:rPr lang="en-US" altLang="zh-CN" dirty="0">
                <a:solidFill>
                  <a:srgbClr val="FFC000"/>
                </a:solidFill>
              </a:rPr>
              <a:t>f</a:t>
            </a:r>
            <a:r>
              <a:rPr lang="en-US" altLang="zh-CN" dirty="0"/>
              <a:t>(T1 x1, T2 x2, ...)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/>
              <a:t>{  ......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/>
              <a:t>    ... return </a:t>
            </a:r>
            <a:r>
              <a:rPr lang="en-US" altLang="zh-CN" dirty="0">
                <a:solidFill>
                  <a:srgbClr val="FFC000"/>
                </a:solidFill>
              </a:rPr>
              <a:t>f</a:t>
            </a:r>
            <a:r>
              <a:rPr lang="en-US" altLang="zh-CN" dirty="0"/>
              <a:t>(m1,m2,...);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/>
              <a:t>    ......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/>
              <a:t>    ... return </a:t>
            </a:r>
            <a:r>
              <a:rPr lang="en-US" altLang="zh-CN" dirty="0">
                <a:solidFill>
                  <a:srgbClr val="FFC000"/>
                </a:solidFill>
              </a:rPr>
              <a:t>f</a:t>
            </a:r>
            <a:r>
              <a:rPr lang="en-US" altLang="zh-CN" dirty="0"/>
              <a:t>(n1,n2,...);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/>
              <a:t>    ......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/>
              <a:t>}</a:t>
            </a:r>
          </a:p>
          <a:p>
            <a:pPr>
              <a:defRPr/>
            </a:pPr>
            <a:r>
              <a:rPr lang="zh-CN" altLang="en-US" sz="3400" dirty="0" smtClean="0"/>
              <a:t>自动改</a:t>
            </a:r>
            <a:r>
              <a:rPr lang="zh-CN" altLang="en-US" sz="3400" dirty="0"/>
              <a:t>成：</a:t>
            </a:r>
            <a:endParaRPr lang="en-US" altLang="zh-CN" sz="3400" dirty="0"/>
          </a:p>
          <a:p>
            <a:pPr marL="457200" lvl="1" indent="0">
              <a:buFontTx/>
              <a:buNone/>
              <a:defRPr/>
            </a:pPr>
            <a:r>
              <a:rPr lang="en-US" altLang="zh-CN" dirty="0"/>
              <a:t>T f(T1 x1, T2 x2, ...)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/>
              <a:t>{  while (true)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/>
              <a:t>    { ......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/>
              <a:t>       ... { T1 t1=m1; T2 t2=m2; ... 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/>
              <a:t>              x1 = t1; x2 = t2; ... continue;} 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/>
              <a:t>       ......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/>
              <a:t>       ... { T1 t1=n1; T2 t2=n2; ... 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/>
              <a:t>              x1 = t1; x2 = t2; ... continue;}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/>
              <a:t>       ......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/>
              <a:t>    }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720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524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mtClean="0"/>
              <a:t>递归函数的执行过程</a:t>
            </a:r>
            <a:endParaRPr lang="zh-CN" altLang="en-US" sz="4000" smtClean="0">
              <a:latin typeface="宋体" charset="-122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412" y="1439416"/>
            <a:ext cx="8353052" cy="4797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zh-CN" altLang="en-US" b="0" dirty="0" smtClean="0"/>
              <a:t>可以把一个递归函数看成多个同名的函数（多个</a:t>
            </a:r>
            <a:r>
              <a:rPr lang="zh-CN" altLang="en-US" b="0" dirty="0" smtClean="0">
                <a:solidFill>
                  <a:srgbClr val="FFC000"/>
                </a:solidFill>
              </a:rPr>
              <a:t>实例</a:t>
            </a:r>
            <a:r>
              <a:rPr lang="zh-CN" altLang="en-US" b="0" dirty="0" smtClean="0"/>
              <a:t>，</a:t>
            </a:r>
            <a:r>
              <a:rPr lang="en-US" altLang="zh-CN" b="0" dirty="0" smtClean="0">
                <a:solidFill>
                  <a:srgbClr val="FFC000"/>
                </a:solidFill>
              </a:rPr>
              <a:t>Instance</a:t>
            </a:r>
            <a:r>
              <a:rPr lang="zh-CN" altLang="en-US" b="0" dirty="0" smtClean="0"/>
              <a:t>），然后按函数的嵌套调用来理解递归调用过程。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b="0" dirty="0" smtClean="0">
                <a:solidFill>
                  <a:srgbClr val="FFC000"/>
                </a:solidFill>
              </a:rPr>
              <a:t>注意：</a:t>
            </a:r>
            <a:r>
              <a:rPr lang="zh-CN" altLang="en-US" b="0" dirty="0" smtClean="0"/>
              <a:t>对</a:t>
            </a:r>
            <a:r>
              <a:rPr lang="zh-CN" altLang="en-US" b="0" dirty="0"/>
              <a:t>递归函数的每一</a:t>
            </a:r>
            <a:r>
              <a:rPr lang="zh-CN" altLang="en-US" b="0" dirty="0" smtClean="0"/>
              <a:t>次递归调用</a:t>
            </a:r>
            <a:r>
              <a:rPr lang="zh-CN" altLang="en-US" b="0" dirty="0"/>
              <a:t>都将产生</a:t>
            </a:r>
            <a:r>
              <a:rPr lang="zh-CN" altLang="en-US" b="0" dirty="0">
                <a:solidFill>
                  <a:srgbClr val="FFC000"/>
                </a:solidFill>
              </a:rPr>
              <a:t>一</a:t>
            </a:r>
            <a:r>
              <a:rPr lang="zh-CN" altLang="en-US" b="0" dirty="0" smtClean="0">
                <a:solidFill>
                  <a:srgbClr val="FFC000"/>
                </a:solidFill>
              </a:rPr>
              <a:t>组新的</a:t>
            </a:r>
            <a:r>
              <a:rPr lang="zh-CN" altLang="en-US" b="0" dirty="0"/>
              <a:t>局部变量（包括形参），虽然它们的名字相同，但它们是不同的</a:t>
            </a:r>
            <a:r>
              <a:rPr lang="zh-CN" altLang="en-US" b="0" dirty="0" smtClean="0"/>
              <a:t>变量（属于不同的实例），拥有</a:t>
            </a:r>
            <a:r>
              <a:rPr lang="zh-CN" altLang="en-US" b="0" dirty="0"/>
              <a:t>不同的内存空间</a:t>
            </a:r>
            <a:r>
              <a:rPr lang="zh-CN" altLang="en-US" b="0" dirty="0" smtClean="0"/>
              <a:t>。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239255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476673"/>
            <a:ext cx="3106688" cy="3989388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buNone/>
              <a:defRPr/>
            </a:pPr>
            <a:r>
              <a:rPr lang="en-US" altLang="zh-CN" sz="2600" dirty="0" smtClean="0"/>
              <a:t>void f(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 n)</a:t>
            </a:r>
            <a:endParaRPr lang="en-US" altLang="zh-CN" sz="2600" dirty="0"/>
          </a:p>
          <a:p>
            <a:pPr eaLnBrk="1" hangingPunct="1">
              <a:buNone/>
              <a:defRPr/>
            </a:pPr>
            <a:r>
              <a:rPr lang="en-US" altLang="zh-CN" sz="2600" dirty="0"/>
              <a:t>{ 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 </a:t>
            </a:r>
            <a:r>
              <a:rPr lang="en-US" altLang="zh-CN" sz="2600" dirty="0"/>
              <a:t>x=n+1;</a:t>
            </a:r>
            <a:endParaRPr lang="en-US" altLang="zh-CN" sz="2600" dirty="0" smtClean="0"/>
          </a:p>
          <a:p>
            <a:pPr eaLnBrk="1" hangingPunct="1">
              <a:buNone/>
              <a:defRPr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... </a:t>
            </a:r>
            <a:r>
              <a:rPr lang="en-US" altLang="zh-CN" sz="2600" dirty="0" err="1" smtClean="0"/>
              <a:t>x,n</a:t>
            </a:r>
            <a:r>
              <a:rPr lang="en-US" altLang="zh-CN" sz="2600" dirty="0" smtClean="0"/>
              <a:t> </a:t>
            </a:r>
            <a:r>
              <a:rPr lang="en-US" altLang="zh-CN" sz="2600" dirty="0"/>
              <a:t>...</a:t>
            </a:r>
          </a:p>
          <a:p>
            <a:pPr eaLnBrk="1" hangingPunct="1">
              <a:buNone/>
              <a:defRPr/>
            </a:pPr>
            <a:r>
              <a:rPr lang="en-US" altLang="zh-CN" sz="2600" dirty="0" smtClean="0"/>
              <a:t>   if (n&gt;0) f(n-1);</a:t>
            </a:r>
            <a:endParaRPr lang="en-US" altLang="zh-CN" sz="2600" dirty="0"/>
          </a:p>
          <a:p>
            <a:pPr eaLnBrk="1" hangingPunct="1">
              <a:buNone/>
              <a:defRPr/>
            </a:pPr>
            <a:r>
              <a:rPr lang="en-US" altLang="zh-CN" sz="2600" dirty="0"/>
              <a:t>   </a:t>
            </a:r>
            <a:r>
              <a:rPr lang="en-US" altLang="zh-CN" sz="2600" dirty="0" smtClean="0"/>
              <a:t>... </a:t>
            </a:r>
            <a:r>
              <a:rPr lang="en-US" altLang="zh-CN" sz="2600" dirty="0" err="1" smtClean="0"/>
              <a:t>x,n</a:t>
            </a:r>
            <a:r>
              <a:rPr lang="en-US" altLang="zh-CN" sz="2600" dirty="0" smtClean="0"/>
              <a:t> ...</a:t>
            </a:r>
            <a:endParaRPr lang="en-US" altLang="zh-CN" sz="2600" dirty="0"/>
          </a:p>
          <a:p>
            <a:pPr eaLnBrk="1" hangingPunct="1">
              <a:buNone/>
              <a:defRPr/>
            </a:pPr>
            <a:r>
              <a:rPr lang="en-US" altLang="zh-CN" sz="2600" dirty="0" smtClean="0"/>
              <a:t>}</a:t>
            </a:r>
          </a:p>
          <a:p>
            <a:pPr eaLnBrk="1" hangingPunct="1">
              <a:buNone/>
              <a:defRPr/>
            </a:pPr>
            <a:r>
              <a:rPr lang="en-US" altLang="zh-CN" sz="2600" dirty="0" smtClean="0"/>
              <a:t>......</a:t>
            </a:r>
          </a:p>
          <a:p>
            <a:pPr eaLnBrk="1" hangingPunct="1">
              <a:buNone/>
              <a:defRPr/>
            </a:pPr>
            <a:r>
              <a:rPr lang="en-US" altLang="zh-CN" sz="2600" dirty="0" smtClean="0"/>
              <a:t>f(2);</a:t>
            </a:r>
            <a:endParaRPr lang="en-US" altLang="zh-CN" sz="2600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7451477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8748464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451477" y="446606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矩形 46"/>
          <p:cNvSpPr>
            <a:spLocks noChangeArrowheads="1"/>
          </p:cNvSpPr>
          <p:nvPr/>
        </p:nvSpPr>
        <p:spPr bwMode="auto">
          <a:xfrm>
            <a:off x="4248150" y="824335"/>
            <a:ext cx="34925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endParaRPr lang="zh-CN" altLang="pt-BR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r>
              <a:rPr lang="zh-CN" altLang="pt-BR" sz="2000" dirty="0" smtClean="0"/>
              <a:t>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r>
              <a:rPr lang="zh-CN" altLang="pt-BR" sz="2000" dirty="0" smtClean="0"/>
              <a:t>   </a:t>
            </a:r>
            <a:endParaRPr lang="zh-CN" altLang="pt-BR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 </a:t>
            </a:r>
            <a:r>
              <a:rPr lang="pt-BR" altLang="zh-CN" sz="2000" dirty="0" smtClean="0"/>
              <a:t> 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 smtClean="0"/>
              <a:t>               </a:t>
            </a:r>
            <a:endParaRPr lang="zh-CN" altLang="pt-BR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7524328" y="4653136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69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476672"/>
            <a:ext cx="3105845" cy="3989388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buNone/>
              <a:defRPr/>
            </a:pPr>
            <a:r>
              <a:rPr lang="en-US" altLang="zh-CN" sz="2600" dirty="0" smtClean="0"/>
              <a:t>void </a:t>
            </a:r>
            <a:r>
              <a:rPr lang="en-US" altLang="zh-CN" sz="2600" dirty="0" smtClean="0">
                <a:solidFill>
                  <a:srgbClr val="FFC000"/>
                </a:solidFill>
              </a:rPr>
              <a:t>f</a:t>
            </a:r>
            <a:r>
              <a:rPr lang="en-US" altLang="zh-CN" sz="2600" dirty="0" smtClean="0"/>
              <a:t>(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 </a:t>
            </a:r>
            <a:r>
              <a:rPr lang="en-US" altLang="zh-CN" sz="2600" dirty="0" smtClean="0">
                <a:solidFill>
                  <a:srgbClr val="FFC000"/>
                </a:solidFill>
              </a:rPr>
              <a:t>n</a:t>
            </a:r>
            <a:r>
              <a:rPr lang="en-US" altLang="zh-CN" sz="2600" dirty="0" smtClean="0"/>
              <a:t>)</a:t>
            </a:r>
            <a:endParaRPr lang="en-US" altLang="zh-CN" sz="2600" dirty="0"/>
          </a:p>
          <a:p>
            <a:pPr eaLnBrk="1" hangingPunct="1">
              <a:buNone/>
              <a:defRPr/>
            </a:pPr>
            <a:r>
              <a:rPr lang="en-US" altLang="zh-CN" sz="2600" dirty="0"/>
              <a:t>{ 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 </a:t>
            </a:r>
            <a:r>
              <a:rPr lang="en-US" altLang="zh-CN" sz="2600" dirty="0" smtClean="0">
                <a:solidFill>
                  <a:srgbClr val="FFC000"/>
                </a:solidFill>
              </a:rPr>
              <a:t>x</a:t>
            </a:r>
            <a:r>
              <a:rPr lang="en-US" altLang="zh-CN" sz="2600" dirty="0"/>
              <a:t>=</a:t>
            </a:r>
            <a:r>
              <a:rPr lang="en-US" altLang="zh-CN" sz="2600" dirty="0">
                <a:solidFill>
                  <a:srgbClr val="FFC000"/>
                </a:solidFill>
              </a:rPr>
              <a:t>n</a:t>
            </a:r>
            <a:r>
              <a:rPr lang="en-US" altLang="zh-CN" sz="2600" dirty="0"/>
              <a:t>+1</a:t>
            </a:r>
            <a:r>
              <a:rPr lang="en-US" altLang="zh-CN" sz="2600" dirty="0" smtClean="0"/>
              <a:t>;</a:t>
            </a:r>
          </a:p>
          <a:p>
            <a:pPr eaLnBrk="1" hangingPunct="1">
              <a:buNone/>
              <a:defRPr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... </a:t>
            </a:r>
            <a:r>
              <a:rPr lang="en-US" altLang="zh-CN" sz="2600" dirty="0" err="1" smtClean="0">
                <a:solidFill>
                  <a:srgbClr val="FFC000"/>
                </a:solidFill>
              </a:rPr>
              <a:t>x</a:t>
            </a:r>
            <a:r>
              <a:rPr lang="en-US" altLang="zh-CN" sz="2600" dirty="0" err="1" smtClean="0"/>
              <a:t>,</a:t>
            </a:r>
            <a:r>
              <a:rPr lang="en-US" altLang="zh-CN" sz="2600" dirty="0" err="1" smtClean="0">
                <a:solidFill>
                  <a:srgbClr val="FFC000"/>
                </a:solidFill>
              </a:rPr>
              <a:t>n</a:t>
            </a:r>
            <a:r>
              <a:rPr lang="en-US" altLang="zh-CN" sz="2600" dirty="0" smtClean="0"/>
              <a:t> ... //</a:t>
            </a:r>
            <a:r>
              <a:rPr lang="en-US" altLang="zh-CN" sz="2600" dirty="0" smtClean="0">
                <a:solidFill>
                  <a:srgbClr val="FFC000"/>
                </a:solidFill>
              </a:rPr>
              <a:t>3</a:t>
            </a:r>
            <a:r>
              <a:rPr lang="en-US" altLang="zh-CN" sz="2600" dirty="0" smtClean="0"/>
              <a:t>,</a:t>
            </a:r>
            <a:r>
              <a:rPr lang="en-US" altLang="zh-CN" sz="2600" dirty="0" smtClean="0">
                <a:solidFill>
                  <a:srgbClr val="FFC000"/>
                </a:solidFill>
              </a:rPr>
              <a:t>2</a:t>
            </a:r>
          </a:p>
          <a:p>
            <a:pPr eaLnBrk="1" hangingPunct="1">
              <a:buNone/>
              <a:defRPr/>
            </a:pPr>
            <a:r>
              <a:rPr lang="en-US" altLang="zh-CN" sz="2600" dirty="0" smtClean="0"/>
              <a:t>   if </a:t>
            </a:r>
            <a:r>
              <a:rPr lang="en-US" altLang="zh-CN" sz="2600" dirty="0"/>
              <a:t>(</a:t>
            </a:r>
            <a:r>
              <a:rPr lang="en-US" altLang="zh-CN" sz="2600" dirty="0">
                <a:solidFill>
                  <a:srgbClr val="FFC000"/>
                </a:solidFill>
              </a:rPr>
              <a:t>n</a:t>
            </a:r>
            <a:r>
              <a:rPr lang="en-US" altLang="zh-CN" sz="2600" dirty="0"/>
              <a:t>&gt;0) f(</a:t>
            </a:r>
            <a:r>
              <a:rPr lang="en-US" altLang="zh-CN" sz="2600" dirty="0">
                <a:solidFill>
                  <a:srgbClr val="FFC000"/>
                </a:solidFill>
              </a:rPr>
              <a:t>n</a:t>
            </a:r>
            <a:r>
              <a:rPr lang="en-US" altLang="zh-CN" sz="2600" dirty="0"/>
              <a:t>-1);</a:t>
            </a:r>
          </a:p>
          <a:p>
            <a:pPr eaLnBrk="1" hangingPunct="1">
              <a:buNone/>
              <a:defRPr/>
            </a:pPr>
            <a:r>
              <a:rPr lang="en-US" altLang="zh-CN" sz="2600" dirty="0"/>
              <a:t>   </a:t>
            </a:r>
            <a:r>
              <a:rPr lang="en-US" altLang="zh-CN" sz="2600" dirty="0" smtClean="0"/>
              <a:t>... </a:t>
            </a:r>
            <a:r>
              <a:rPr lang="en-US" altLang="zh-CN" sz="2600" dirty="0" err="1" smtClean="0">
                <a:solidFill>
                  <a:srgbClr val="FFC000"/>
                </a:solidFill>
              </a:rPr>
              <a:t>x</a:t>
            </a:r>
            <a:r>
              <a:rPr lang="en-US" altLang="zh-CN" sz="2600" dirty="0" err="1" smtClean="0"/>
              <a:t>,</a:t>
            </a:r>
            <a:r>
              <a:rPr lang="en-US" altLang="zh-CN" sz="2600" dirty="0" err="1" smtClean="0">
                <a:solidFill>
                  <a:srgbClr val="FFC000"/>
                </a:solidFill>
              </a:rPr>
              <a:t>n</a:t>
            </a:r>
            <a:r>
              <a:rPr lang="en-US" altLang="zh-CN" sz="2600" dirty="0" smtClean="0"/>
              <a:t> ...</a:t>
            </a:r>
            <a:endParaRPr lang="en-US" altLang="zh-CN" sz="2600" dirty="0"/>
          </a:p>
          <a:p>
            <a:pPr eaLnBrk="1" hangingPunct="1">
              <a:buNone/>
              <a:defRPr/>
            </a:pPr>
            <a:r>
              <a:rPr lang="en-US" altLang="zh-CN" sz="2600" dirty="0" smtClean="0"/>
              <a:t>}</a:t>
            </a:r>
          </a:p>
          <a:p>
            <a:pPr eaLnBrk="1" hangingPunct="1">
              <a:buNone/>
              <a:defRPr/>
            </a:pPr>
            <a:r>
              <a:rPr lang="en-US" altLang="zh-CN" sz="2600" dirty="0" smtClean="0"/>
              <a:t>......</a:t>
            </a:r>
          </a:p>
          <a:p>
            <a:pPr eaLnBrk="1" hangingPunct="1">
              <a:buNone/>
              <a:defRPr/>
            </a:pPr>
            <a:r>
              <a:rPr lang="en-US" altLang="zh-CN" sz="2600" dirty="0" smtClean="0">
                <a:solidFill>
                  <a:srgbClr val="FFC000"/>
                </a:solidFill>
              </a:rPr>
              <a:t>f</a:t>
            </a:r>
            <a:r>
              <a:rPr lang="en-US" altLang="zh-CN" sz="2600" dirty="0" smtClean="0"/>
              <a:t>(2);</a:t>
            </a:r>
            <a:endParaRPr lang="en-US" altLang="zh-CN" sz="2600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7452196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8749183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7452196" y="402791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452196" y="3588172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8749182" y="3601616"/>
            <a:ext cx="287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452196" y="446606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矩形 46"/>
          <p:cNvSpPr>
            <a:spLocks noChangeArrowheads="1"/>
          </p:cNvSpPr>
          <p:nvPr/>
        </p:nvSpPr>
        <p:spPr bwMode="auto">
          <a:xfrm>
            <a:off x="5688012" y="824335"/>
            <a:ext cx="34925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endParaRPr lang="zh-CN" altLang="pt-BR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r>
              <a:rPr lang="zh-CN" altLang="pt-BR" sz="2000" dirty="0" smtClean="0"/>
              <a:t>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r>
              <a:rPr lang="zh-CN" altLang="pt-BR" sz="2000" dirty="0" smtClean="0"/>
              <a:t>   </a:t>
            </a:r>
            <a:endParaRPr lang="zh-CN" altLang="pt-BR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 </a:t>
            </a:r>
            <a:r>
              <a:rPr lang="pt-BR" altLang="zh-CN" sz="2000" dirty="0" smtClean="0">
                <a:solidFill>
                  <a:srgbClr val="FFC000"/>
                </a:solidFill>
              </a:rPr>
              <a:t>x</a:t>
            </a:r>
            <a:r>
              <a:rPr lang="pt-BR" altLang="zh-CN" sz="2000" dirty="0" smtClean="0"/>
              <a:t>         </a:t>
            </a:r>
            <a:r>
              <a:rPr lang="pt-BR" altLang="zh-CN" sz="2000" dirty="0" smtClean="0">
                <a:solidFill>
                  <a:srgbClr val="FFC000"/>
                </a:solidFill>
              </a:rPr>
              <a:t>3</a:t>
            </a:r>
            <a:endParaRPr lang="pt-BR" altLang="zh-CN" sz="2000" dirty="0">
              <a:solidFill>
                <a:srgbClr val="FFC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 smtClean="0"/>
              <a:t>               </a:t>
            </a:r>
            <a:r>
              <a:rPr lang="en-US" altLang="zh-CN" sz="2000" dirty="0" smtClean="0">
                <a:solidFill>
                  <a:srgbClr val="FFC000"/>
                </a:solidFill>
              </a:rPr>
              <a:t>n         2</a:t>
            </a:r>
            <a:endParaRPr lang="zh-CN" altLang="pt-BR" sz="2000" dirty="0">
              <a:solidFill>
                <a:srgbClr val="FFC000"/>
              </a:solidFill>
            </a:endParaRP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 flipH="1">
            <a:off x="107504" y="743595"/>
            <a:ext cx="843" cy="33334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108347" y="721296"/>
            <a:ext cx="2162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07504" y="4077072"/>
            <a:ext cx="2170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396379" y="1772816"/>
            <a:ext cx="288404" cy="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524328" y="4653136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96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62257" y="476672"/>
            <a:ext cx="3069983" cy="3111499"/>
          </a:xfrm>
          <a:solidFill>
            <a:srgbClr val="005CB8"/>
          </a:solidFill>
        </p:spPr>
        <p:txBody>
          <a:bodyPr>
            <a:normAutofit/>
          </a:bodyPr>
          <a:lstStyle/>
          <a:p>
            <a:pPr eaLnBrk="1" hangingPunct="1">
              <a:buNone/>
              <a:defRPr/>
            </a:pPr>
            <a:r>
              <a:rPr lang="en-US" altLang="zh-CN" sz="2600" dirty="0" smtClean="0"/>
              <a:t>void </a:t>
            </a:r>
            <a:r>
              <a:rPr lang="en-US" altLang="zh-CN" sz="2600" dirty="0" smtClean="0">
                <a:solidFill>
                  <a:srgbClr val="FF0000"/>
                </a:solidFill>
              </a:rPr>
              <a:t>f</a:t>
            </a:r>
            <a:r>
              <a:rPr lang="en-US" altLang="zh-CN" sz="2600" dirty="0" smtClean="0"/>
              <a:t>(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 </a:t>
            </a:r>
            <a:r>
              <a:rPr lang="en-US" altLang="zh-CN" sz="2600" dirty="0" smtClean="0">
                <a:solidFill>
                  <a:srgbClr val="FF3300"/>
                </a:solidFill>
              </a:rPr>
              <a:t>n</a:t>
            </a:r>
            <a:r>
              <a:rPr lang="en-US" altLang="zh-CN" sz="2600" dirty="0" smtClean="0"/>
              <a:t>)</a:t>
            </a:r>
            <a:endParaRPr lang="en-US" altLang="zh-CN" sz="2600" dirty="0"/>
          </a:p>
          <a:p>
            <a:pPr eaLnBrk="1" hangingPunct="1">
              <a:buNone/>
              <a:defRPr/>
            </a:pPr>
            <a:r>
              <a:rPr lang="en-US" altLang="zh-CN" sz="2600" dirty="0"/>
              <a:t>{ 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 </a:t>
            </a:r>
            <a:r>
              <a:rPr lang="en-US" altLang="zh-CN" sz="2600" dirty="0" smtClean="0">
                <a:solidFill>
                  <a:srgbClr val="FF3300"/>
                </a:solidFill>
              </a:rPr>
              <a:t>x</a:t>
            </a:r>
            <a:r>
              <a:rPr lang="en-US" altLang="zh-CN" sz="2600" dirty="0"/>
              <a:t>=</a:t>
            </a:r>
            <a:r>
              <a:rPr lang="en-US" altLang="zh-CN" sz="2600" dirty="0">
                <a:solidFill>
                  <a:srgbClr val="FF0000"/>
                </a:solidFill>
              </a:rPr>
              <a:t>n</a:t>
            </a:r>
            <a:r>
              <a:rPr lang="en-US" altLang="zh-CN" sz="2600" dirty="0"/>
              <a:t>+1</a:t>
            </a:r>
            <a:r>
              <a:rPr lang="en-US" altLang="zh-CN" sz="2600" dirty="0" smtClean="0"/>
              <a:t>;</a:t>
            </a:r>
          </a:p>
          <a:p>
            <a:pPr eaLnBrk="1" hangingPunct="1">
              <a:buNone/>
              <a:defRPr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... 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600" dirty="0" err="1" smtClean="0"/>
              <a:t>,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600" dirty="0" smtClean="0"/>
              <a:t> ... //</a:t>
            </a:r>
            <a:r>
              <a:rPr lang="en-US" altLang="zh-CN" sz="2600" dirty="0" smtClean="0">
                <a:solidFill>
                  <a:srgbClr val="FF0000"/>
                </a:solidFill>
              </a:rPr>
              <a:t>2</a:t>
            </a:r>
            <a:r>
              <a:rPr lang="en-US" altLang="zh-CN" sz="2600" dirty="0" smtClean="0"/>
              <a:t>,</a:t>
            </a:r>
            <a:r>
              <a:rPr lang="en-US" altLang="zh-CN" sz="2600" dirty="0" smtClean="0">
                <a:solidFill>
                  <a:srgbClr val="FF0000"/>
                </a:solidFill>
              </a:rPr>
              <a:t>1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eaLnBrk="1" hangingPunct="1">
              <a:buNone/>
              <a:defRPr/>
            </a:pPr>
            <a:r>
              <a:rPr lang="en-US" altLang="zh-CN" sz="2600" dirty="0" smtClean="0"/>
              <a:t>   if </a:t>
            </a:r>
            <a:r>
              <a:rPr lang="en-US" altLang="zh-CN" sz="2600" dirty="0"/>
              <a:t>(</a:t>
            </a:r>
            <a:r>
              <a:rPr lang="en-US" altLang="zh-CN" sz="2600" dirty="0">
                <a:solidFill>
                  <a:srgbClr val="FF0000"/>
                </a:solidFill>
              </a:rPr>
              <a:t>n</a:t>
            </a:r>
            <a:r>
              <a:rPr lang="en-US" altLang="zh-CN" sz="2600" dirty="0"/>
              <a:t>&gt;0)</a:t>
            </a:r>
            <a:r>
              <a:rPr lang="en-US" altLang="zh-CN" sz="2600" dirty="0" smtClean="0"/>
              <a:t> f(</a:t>
            </a:r>
            <a:r>
              <a:rPr lang="en-US" altLang="zh-CN" sz="2600" dirty="0" smtClean="0">
                <a:solidFill>
                  <a:srgbClr val="FF0000"/>
                </a:solidFill>
              </a:rPr>
              <a:t>n</a:t>
            </a:r>
            <a:r>
              <a:rPr lang="en-US" altLang="zh-CN" sz="2600" dirty="0" smtClean="0"/>
              <a:t>-1);</a:t>
            </a:r>
          </a:p>
          <a:p>
            <a:pPr eaLnBrk="1" hangingPunct="1">
              <a:buNone/>
              <a:defRPr/>
            </a:pPr>
            <a:r>
              <a:rPr lang="en-US" altLang="zh-CN" sz="2600" dirty="0" smtClean="0"/>
              <a:t>   ... 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600" dirty="0" err="1" smtClean="0"/>
              <a:t>,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600" dirty="0" smtClean="0">
                <a:solidFill>
                  <a:srgbClr val="FF0000"/>
                </a:solidFill>
              </a:rPr>
              <a:t> </a:t>
            </a:r>
            <a:r>
              <a:rPr lang="en-US" altLang="zh-CN" sz="2600" dirty="0" smtClean="0"/>
              <a:t>...</a:t>
            </a:r>
            <a:endParaRPr lang="en-US" altLang="zh-CN" sz="2600" dirty="0"/>
          </a:p>
          <a:p>
            <a:pPr eaLnBrk="1" hangingPunct="1">
              <a:buNone/>
              <a:defRPr/>
            </a:pPr>
            <a:r>
              <a:rPr lang="en-US" altLang="zh-CN" sz="2600" dirty="0" smtClean="0"/>
              <a:t>}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7451725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8748712" y="505247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7451725" y="402791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451725" y="3588172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8748712" y="2665512"/>
            <a:ext cx="287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451725" y="446606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矩形 46"/>
          <p:cNvSpPr>
            <a:spLocks noChangeArrowheads="1"/>
          </p:cNvSpPr>
          <p:nvPr/>
        </p:nvSpPr>
        <p:spPr bwMode="auto">
          <a:xfrm>
            <a:off x="5688012" y="824335"/>
            <a:ext cx="34925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endParaRPr lang="zh-CN" altLang="pt-BR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r>
              <a:rPr lang="zh-CN" altLang="pt-BR" sz="2000" dirty="0" smtClean="0"/>
              <a:t>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</a:t>
            </a:r>
            <a:r>
              <a:rPr lang="pt-BR" altLang="zh-CN" sz="2000" dirty="0" smtClean="0"/>
              <a:t>    </a:t>
            </a:r>
            <a:endParaRPr lang="pt-BR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</a:t>
            </a:r>
            <a:r>
              <a:rPr lang="zh-CN" altLang="pt-BR" sz="2000" dirty="0" smtClean="0"/>
              <a:t>  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x         2</a:t>
            </a:r>
            <a:endParaRPr lang="zh-CN" altLang="pt-BR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/>
              <a:t>              </a:t>
            </a:r>
            <a:r>
              <a:rPr lang="zh-CN" altLang="pt-BR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n         1</a:t>
            </a:r>
            <a:endParaRPr lang="pt-BR" altLang="zh-CN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000" dirty="0"/>
              <a:t>               </a:t>
            </a:r>
            <a:r>
              <a:rPr lang="pt-BR" altLang="zh-CN" sz="2000" dirty="0" smtClean="0">
                <a:solidFill>
                  <a:srgbClr val="FFC000"/>
                </a:solidFill>
              </a:rPr>
              <a:t>x</a:t>
            </a:r>
            <a:r>
              <a:rPr lang="pt-BR" altLang="zh-CN" sz="2000" dirty="0" smtClean="0"/>
              <a:t>         </a:t>
            </a:r>
            <a:r>
              <a:rPr lang="pt-BR" altLang="zh-CN" sz="2000" dirty="0" smtClean="0">
                <a:solidFill>
                  <a:srgbClr val="FFC000"/>
                </a:solidFill>
              </a:rPr>
              <a:t>3</a:t>
            </a:r>
            <a:endParaRPr lang="pt-BR" altLang="zh-CN" sz="2000" dirty="0">
              <a:solidFill>
                <a:srgbClr val="FFC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pt-BR" sz="2000" dirty="0" smtClean="0"/>
              <a:t>               </a:t>
            </a:r>
            <a:r>
              <a:rPr lang="en-US" altLang="zh-CN" sz="2000" dirty="0" smtClean="0">
                <a:solidFill>
                  <a:srgbClr val="FFC000"/>
                </a:solidFill>
              </a:rPr>
              <a:t>n         2</a:t>
            </a:r>
            <a:endParaRPr lang="zh-CN" altLang="pt-BR" sz="2000" dirty="0">
              <a:solidFill>
                <a:srgbClr val="FFC000"/>
              </a:solidFill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7452022" y="310525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7452022" y="2665512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3491880" y="743596"/>
            <a:ext cx="0" cy="14612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3491694" y="721296"/>
            <a:ext cx="28821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324557" y="476673"/>
            <a:ext cx="3095316" cy="3989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void 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f</a:t>
            </a:r>
            <a:r>
              <a:rPr lang="en-US" altLang="zh-CN" sz="2600" b="0" kern="0" dirty="0" smtClean="0"/>
              <a:t>(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{ </a:t>
            </a:r>
            <a:r>
              <a:rPr lang="en-US" altLang="zh-CN" sz="2600" b="0" kern="0" dirty="0" err="1" smtClean="0"/>
              <a:t>int</a:t>
            </a:r>
            <a:r>
              <a:rPr lang="en-US" altLang="zh-CN" sz="2600" b="0" kern="0" dirty="0" smtClean="0"/>
              <a:t> 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 smtClean="0"/>
              <a:t>=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+1;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 ... //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3</a:t>
            </a:r>
            <a:r>
              <a:rPr lang="en-US" altLang="zh-CN" sz="2600" b="0" kern="0" dirty="0" smtClean="0"/>
              <a:t>,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2</a:t>
            </a:r>
          </a:p>
          <a:p>
            <a:pPr eaLnBrk="1" hangingPunct="1">
              <a:buNone/>
              <a:defRPr/>
            </a:pPr>
            <a:r>
              <a:rPr lang="en-US" altLang="zh-CN" sz="2600" b="0" kern="0" dirty="0"/>
              <a:t>   if (</a:t>
            </a:r>
            <a:r>
              <a:rPr lang="en-US" altLang="zh-CN" sz="2600" b="0" kern="0" dirty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/>
              <a:t>&gt;0) </a:t>
            </a:r>
            <a:r>
              <a:rPr lang="en-US" altLang="zh-CN" sz="2600" b="0" kern="0" dirty="0" smtClean="0">
                <a:solidFill>
                  <a:srgbClr val="FF0000"/>
                </a:solidFill>
              </a:rPr>
              <a:t>f</a:t>
            </a:r>
            <a:r>
              <a:rPr lang="en-US" altLang="zh-CN" sz="2600" b="0" kern="0" dirty="0" smtClean="0"/>
              <a:t>(</a:t>
            </a:r>
            <a:r>
              <a:rPr lang="en-US" altLang="zh-CN" sz="2600" b="0" kern="0" dirty="0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-1);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   ... 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x</a:t>
            </a:r>
            <a:r>
              <a:rPr lang="en-US" altLang="zh-CN" sz="2600" b="0" kern="0" dirty="0" err="1" smtClean="0"/>
              <a:t>,</a:t>
            </a:r>
            <a:r>
              <a:rPr lang="en-US" altLang="zh-CN" sz="2600" b="0" kern="0" dirty="0" err="1" smtClean="0">
                <a:solidFill>
                  <a:srgbClr val="FFC000"/>
                </a:solidFill>
              </a:rPr>
              <a:t>n</a:t>
            </a:r>
            <a:r>
              <a:rPr lang="en-US" altLang="zh-CN" sz="2600" b="0" kern="0" dirty="0" smtClean="0"/>
              <a:t> 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/>
              <a:t>......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600" b="0" kern="0" dirty="0" smtClean="0">
                <a:solidFill>
                  <a:srgbClr val="FFC000"/>
                </a:solidFill>
              </a:rPr>
              <a:t>f</a:t>
            </a:r>
            <a:r>
              <a:rPr lang="en-US" altLang="zh-CN" sz="2600" b="0" kern="0" dirty="0" smtClean="0"/>
              <a:t>(2);</a:t>
            </a:r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 flipH="1">
            <a:off x="107504" y="743595"/>
            <a:ext cx="843" cy="33334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4"/>
          <p:cNvSpPr>
            <a:spLocks noChangeShapeType="1"/>
          </p:cNvSpPr>
          <p:nvPr/>
        </p:nvSpPr>
        <p:spPr bwMode="auto">
          <a:xfrm>
            <a:off x="108347" y="721296"/>
            <a:ext cx="2162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>
            <a:off x="107504" y="4077072"/>
            <a:ext cx="2170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395536" y="2132856"/>
            <a:ext cx="288404" cy="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14"/>
          <p:cNvSpPr>
            <a:spLocks noChangeShapeType="1"/>
          </p:cNvSpPr>
          <p:nvPr/>
        </p:nvSpPr>
        <p:spPr bwMode="auto">
          <a:xfrm>
            <a:off x="3707532" y="1772816"/>
            <a:ext cx="288404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>
            <a:off x="3275856" y="2204864"/>
            <a:ext cx="21696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524328" y="4653136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栈空间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635896" y="15007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不同的实例：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96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e">
  <a:themeElements>
    <a:clrScheme name="Globe 9">
      <a:dk1>
        <a:srgbClr val="003B76"/>
      </a:dk1>
      <a:lt1>
        <a:srgbClr val="FFFFFF"/>
      </a:lt1>
      <a:dk2>
        <a:srgbClr val="0066CC"/>
      </a:dk2>
      <a:lt2>
        <a:srgbClr val="FFFF00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990600" marR="0" indent="-5334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990600" marR="0" indent="-5334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  <a:ea typeface="宋体" charset="-122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9">
        <a:dk1>
          <a:srgbClr val="003B76"/>
        </a:dk1>
        <a:lt1>
          <a:srgbClr val="FFFFFF"/>
        </a:lt1>
        <a:dk2>
          <a:srgbClr val="0066CC"/>
        </a:dk2>
        <a:lt2>
          <a:srgbClr val="FFFF00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19719</TotalTime>
  <Words>8910</Words>
  <Application>Microsoft Office PowerPoint</Application>
  <PresentationFormat>全屏显示(4:3)</PresentationFormat>
  <Paragraphs>1218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4" baseType="lpstr">
      <vt:lpstr>宋体</vt:lpstr>
      <vt:lpstr>Arial</vt:lpstr>
      <vt:lpstr>Times New Roman</vt:lpstr>
      <vt:lpstr>Verdana</vt:lpstr>
      <vt:lpstr>Wingdings</vt:lpstr>
      <vt:lpstr>Globe</vt:lpstr>
      <vt:lpstr>八、递归函数</vt:lpstr>
      <vt:lpstr>主要内容</vt:lpstr>
      <vt:lpstr>“分而治之” 设计方法</vt:lpstr>
      <vt:lpstr>什么是递归函数</vt:lpstr>
      <vt:lpstr>PowerPoint 演示文稿</vt:lpstr>
      <vt:lpstr>递归函数的执行过程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例：用递归函数实现求第n个费波那契数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递归条件和结束条件</vt:lpstr>
      <vt:lpstr>PowerPoint 演示文稿</vt:lpstr>
      <vt:lpstr>PowerPoint 演示文稿</vt:lpstr>
      <vt:lpstr>例：解汉诺塔问题</vt:lpstr>
      <vt:lpstr>&lt;解汉诺塔问题&gt;算法</vt:lpstr>
      <vt:lpstr>&lt;解汉诺塔问题&gt;程序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递归与循环的选择 </vt:lpstr>
      <vt:lpstr>递归的缺点</vt:lpstr>
      <vt:lpstr>解决递归的重复计算</vt:lpstr>
      <vt:lpstr>解决递归调用的深度限制问题</vt:lpstr>
      <vt:lpstr>PowerPoint 演示文稿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过程抽象——函数</dc:title>
  <dc:creator>Chen Jiajun</dc:creator>
  <cp:lastModifiedBy>Chen Jiajun</cp:lastModifiedBy>
  <cp:revision>474</cp:revision>
  <dcterms:created xsi:type="dcterms:W3CDTF">2004-12-03T07:35:09Z</dcterms:created>
  <dcterms:modified xsi:type="dcterms:W3CDTF">2022-11-16T06:54:57Z</dcterms:modified>
</cp:coreProperties>
</file>