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7" r:id="rId2"/>
    <p:sldId id="258" r:id="rId3"/>
    <p:sldId id="458" r:id="rId4"/>
    <p:sldId id="459" r:id="rId5"/>
    <p:sldId id="460" r:id="rId6"/>
    <p:sldId id="542" r:id="rId7"/>
    <p:sldId id="566" r:id="rId8"/>
    <p:sldId id="461" r:id="rId9"/>
    <p:sldId id="464" r:id="rId10"/>
    <p:sldId id="555" r:id="rId11"/>
    <p:sldId id="465" r:id="rId12"/>
    <p:sldId id="553" r:id="rId13"/>
    <p:sldId id="466" r:id="rId14"/>
    <p:sldId id="467" r:id="rId15"/>
    <p:sldId id="468" r:id="rId16"/>
    <p:sldId id="543" r:id="rId17"/>
    <p:sldId id="469" r:id="rId18"/>
    <p:sldId id="470" r:id="rId19"/>
    <p:sldId id="471" r:id="rId20"/>
    <p:sldId id="472" r:id="rId21"/>
    <p:sldId id="534" r:id="rId22"/>
    <p:sldId id="473" r:id="rId23"/>
    <p:sldId id="474" r:id="rId24"/>
    <p:sldId id="476" r:id="rId25"/>
    <p:sldId id="475" r:id="rId26"/>
    <p:sldId id="477" r:id="rId27"/>
    <p:sldId id="479" r:id="rId28"/>
    <p:sldId id="478" r:id="rId29"/>
    <p:sldId id="480" r:id="rId30"/>
    <p:sldId id="565" r:id="rId31"/>
    <p:sldId id="481" r:id="rId32"/>
    <p:sldId id="482" r:id="rId33"/>
    <p:sldId id="483" r:id="rId34"/>
    <p:sldId id="484" r:id="rId35"/>
    <p:sldId id="485" r:id="rId36"/>
    <p:sldId id="486" r:id="rId37"/>
    <p:sldId id="517" r:id="rId38"/>
    <p:sldId id="518" r:id="rId39"/>
    <p:sldId id="519" r:id="rId40"/>
    <p:sldId id="549" r:id="rId41"/>
  </p:sldIdLst>
  <p:sldSz cx="9144000" cy="6858000" type="screen4x3"/>
  <p:notesSz cx="6858000" cy="9144000"/>
  <p:defaultTextStyle>
    <a:defPPr>
      <a:defRPr lang="zh-CN"/>
    </a:defPPr>
    <a:lvl1pPr algn="ctr" rtl="0" fontAlgn="base">
      <a:spcBef>
        <a:spcPct val="50000"/>
      </a:spcBef>
      <a:spcAft>
        <a:spcPct val="0"/>
      </a:spcAft>
      <a:defRPr sz="2400" b="1" kern="1200">
        <a:solidFill>
          <a:schemeClr val="tx1"/>
        </a:solidFill>
        <a:latin typeface="Verdana" pitchFamily="34" charset="0"/>
        <a:ea typeface="宋体" charset="-122"/>
        <a:cs typeface="+mn-cs"/>
      </a:defRPr>
    </a:lvl1pPr>
    <a:lvl2pPr marL="457200" algn="ctr" rtl="0" fontAlgn="base">
      <a:spcBef>
        <a:spcPct val="50000"/>
      </a:spcBef>
      <a:spcAft>
        <a:spcPct val="0"/>
      </a:spcAft>
      <a:defRPr sz="2400" b="1" kern="1200">
        <a:solidFill>
          <a:schemeClr val="tx1"/>
        </a:solidFill>
        <a:latin typeface="Verdana" pitchFamily="34" charset="0"/>
        <a:ea typeface="宋体" charset="-122"/>
        <a:cs typeface="+mn-cs"/>
      </a:defRPr>
    </a:lvl2pPr>
    <a:lvl3pPr marL="914400" algn="ctr" rtl="0" fontAlgn="base">
      <a:spcBef>
        <a:spcPct val="50000"/>
      </a:spcBef>
      <a:spcAft>
        <a:spcPct val="0"/>
      </a:spcAft>
      <a:defRPr sz="2400" b="1" kern="1200">
        <a:solidFill>
          <a:schemeClr val="tx1"/>
        </a:solidFill>
        <a:latin typeface="Verdana" pitchFamily="34" charset="0"/>
        <a:ea typeface="宋体" charset="-122"/>
        <a:cs typeface="+mn-cs"/>
      </a:defRPr>
    </a:lvl3pPr>
    <a:lvl4pPr marL="1371600" algn="ctr" rtl="0" fontAlgn="base">
      <a:spcBef>
        <a:spcPct val="50000"/>
      </a:spcBef>
      <a:spcAft>
        <a:spcPct val="0"/>
      </a:spcAft>
      <a:defRPr sz="2400" b="1" kern="1200">
        <a:solidFill>
          <a:schemeClr val="tx1"/>
        </a:solidFill>
        <a:latin typeface="Verdana" pitchFamily="34" charset="0"/>
        <a:ea typeface="宋体" charset="-122"/>
        <a:cs typeface="+mn-cs"/>
      </a:defRPr>
    </a:lvl4pPr>
    <a:lvl5pPr marL="1828800" algn="ctr" rtl="0" fontAlgn="base">
      <a:spcBef>
        <a:spcPct val="50000"/>
      </a:spcBef>
      <a:spcAft>
        <a:spcPct val="0"/>
      </a:spcAft>
      <a:defRPr sz="2400" b="1" kern="1200">
        <a:solidFill>
          <a:schemeClr val="tx1"/>
        </a:solidFill>
        <a:latin typeface="Verdana" pitchFamily="34" charset="0"/>
        <a:ea typeface="宋体" charset="-122"/>
        <a:cs typeface="+mn-cs"/>
      </a:defRPr>
    </a:lvl5pPr>
    <a:lvl6pPr marL="2286000" algn="l" defTabSz="914400" rtl="0" eaLnBrk="1" latinLnBrk="0" hangingPunct="1">
      <a:defRPr sz="2400" b="1" kern="1200">
        <a:solidFill>
          <a:schemeClr val="tx1"/>
        </a:solidFill>
        <a:latin typeface="Verdana" pitchFamily="34" charset="0"/>
        <a:ea typeface="宋体" charset="-122"/>
        <a:cs typeface="+mn-cs"/>
      </a:defRPr>
    </a:lvl6pPr>
    <a:lvl7pPr marL="2743200" algn="l" defTabSz="914400" rtl="0" eaLnBrk="1" latinLnBrk="0" hangingPunct="1">
      <a:defRPr sz="2400" b="1" kern="1200">
        <a:solidFill>
          <a:schemeClr val="tx1"/>
        </a:solidFill>
        <a:latin typeface="Verdana" pitchFamily="34" charset="0"/>
        <a:ea typeface="宋体" charset="-122"/>
        <a:cs typeface="+mn-cs"/>
      </a:defRPr>
    </a:lvl7pPr>
    <a:lvl8pPr marL="3200400" algn="l" defTabSz="914400" rtl="0" eaLnBrk="1" latinLnBrk="0" hangingPunct="1">
      <a:defRPr sz="2400" b="1" kern="1200">
        <a:solidFill>
          <a:schemeClr val="tx1"/>
        </a:solidFill>
        <a:latin typeface="Verdana" pitchFamily="34" charset="0"/>
        <a:ea typeface="宋体" charset="-122"/>
        <a:cs typeface="+mn-cs"/>
      </a:defRPr>
    </a:lvl8pPr>
    <a:lvl9pPr marL="3657600" algn="l" defTabSz="914400" rtl="0" eaLnBrk="1" latinLnBrk="0" hangingPunct="1">
      <a:defRPr sz="2400" b="1"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66C"/>
    <a:srgbClr val="004182"/>
    <a:srgbClr val="00458A"/>
    <a:srgbClr val="006BD6"/>
    <a:srgbClr val="0097E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89" autoAdjust="0"/>
    <p:restoredTop sz="94631" autoAdjust="0"/>
  </p:normalViewPr>
  <p:slideViewPr>
    <p:cSldViewPr>
      <p:cViewPr varScale="1">
        <p:scale>
          <a:sx n="88" d="100"/>
          <a:sy n="88" d="100"/>
        </p:scale>
        <p:origin x="72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2"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5"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63"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52264"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1D9EEBD7-5845-4E60-BBD7-262F4E67B7C7}" type="slidenum">
              <a:rPr lang="en-US" altLang="zh-CN"/>
              <a:pPr>
                <a:defRPr/>
              </a:pPr>
              <a:t>‹#›</a:t>
            </a:fld>
            <a:endParaRPr lang="en-US" altLang="zh-CN"/>
          </a:p>
        </p:txBody>
      </p:sp>
    </p:spTree>
    <p:extLst>
      <p:ext uri="{BB962C8B-B14F-4D97-AF65-F5344CB8AC3E}">
        <p14:creationId xmlns:p14="http://schemas.microsoft.com/office/powerpoint/2010/main" val="83703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114BCC80-A883-4A0B-A67B-6333767FF680}" type="slidenum">
              <a:rPr lang="en-US" altLang="zh-CN"/>
              <a:pPr>
                <a:defRPr/>
              </a:pPr>
              <a:t>‹#›</a:t>
            </a:fld>
            <a:endParaRPr lang="en-US" altLang="zh-CN"/>
          </a:p>
        </p:txBody>
      </p:sp>
    </p:spTree>
    <p:extLst>
      <p:ext uri="{BB962C8B-B14F-4D97-AF65-F5344CB8AC3E}">
        <p14:creationId xmlns:p14="http://schemas.microsoft.com/office/powerpoint/2010/main" val="180424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F13C882-1FCC-4668-B769-60641EA0D41A}" type="slidenum">
              <a:rPr lang="en-US" altLang="zh-CN"/>
              <a:pPr>
                <a:defRPr/>
              </a:pPr>
              <a:t>‹#›</a:t>
            </a:fld>
            <a:endParaRPr lang="en-US" altLang="zh-CN"/>
          </a:p>
        </p:txBody>
      </p:sp>
    </p:spTree>
    <p:extLst>
      <p:ext uri="{BB962C8B-B14F-4D97-AF65-F5344CB8AC3E}">
        <p14:creationId xmlns:p14="http://schemas.microsoft.com/office/powerpoint/2010/main" val="350603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1A93BE5-25B9-4E46-9719-636B716C80B4}" type="slidenum">
              <a:rPr lang="en-US" altLang="zh-CN"/>
              <a:pPr>
                <a:defRPr/>
              </a:pPr>
              <a:t>‹#›</a:t>
            </a:fld>
            <a:endParaRPr lang="en-US" altLang="zh-CN"/>
          </a:p>
        </p:txBody>
      </p:sp>
    </p:spTree>
    <p:extLst>
      <p:ext uri="{BB962C8B-B14F-4D97-AF65-F5344CB8AC3E}">
        <p14:creationId xmlns:p14="http://schemas.microsoft.com/office/powerpoint/2010/main" val="21242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A6E34684-A919-433B-A097-00698729195D}" type="slidenum">
              <a:rPr lang="en-US" altLang="zh-CN"/>
              <a:pPr>
                <a:defRPr/>
              </a:pPr>
              <a:t>‹#›</a:t>
            </a:fld>
            <a:endParaRPr lang="en-US" altLang="zh-CN"/>
          </a:p>
        </p:txBody>
      </p:sp>
    </p:spTree>
    <p:extLst>
      <p:ext uri="{BB962C8B-B14F-4D97-AF65-F5344CB8AC3E}">
        <p14:creationId xmlns:p14="http://schemas.microsoft.com/office/powerpoint/2010/main" val="350853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C8C90531-C77A-4AE2-A46F-8B28207974D7}" type="slidenum">
              <a:rPr lang="en-US" altLang="zh-CN"/>
              <a:pPr>
                <a:defRPr/>
              </a:pPr>
              <a:t>‹#›</a:t>
            </a:fld>
            <a:endParaRPr lang="en-US" altLang="zh-CN"/>
          </a:p>
        </p:txBody>
      </p:sp>
    </p:spTree>
    <p:extLst>
      <p:ext uri="{BB962C8B-B14F-4D97-AF65-F5344CB8AC3E}">
        <p14:creationId xmlns:p14="http://schemas.microsoft.com/office/powerpoint/2010/main" val="17882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3FAE0DBF-F0DD-433B-8161-8B7DF6F90F20}" type="slidenum">
              <a:rPr lang="en-US" altLang="zh-CN"/>
              <a:pPr>
                <a:defRPr/>
              </a:pPr>
              <a:t>‹#›</a:t>
            </a:fld>
            <a:endParaRPr lang="en-US" altLang="zh-CN"/>
          </a:p>
        </p:txBody>
      </p:sp>
    </p:spTree>
    <p:extLst>
      <p:ext uri="{BB962C8B-B14F-4D97-AF65-F5344CB8AC3E}">
        <p14:creationId xmlns:p14="http://schemas.microsoft.com/office/powerpoint/2010/main" val="132111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15050FA3-EEFA-48A7-B1C9-DBFA2C89C01A}" type="slidenum">
              <a:rPr lang="en-US" altLang="zh-CN"/>
              <a:pPr>
                <a:defRPr/>
              </a:pPr>
              <a:t>‹#›</a:t>
            </a:fld>
            <a:endParaRPr lang="en-US" altLang="zh-CN"/>
          </a:p>
        </p:txBody>
      </p:sp>
    </p:spTree>
    <p:extLst>
      <p:ext uri="{BB962C8B-B14F-4D97-AF65-F5344CB8AC3E}">
        <p14:creationId xmlns:p14="http://schemas.microsoft.com/office/powerpoint/2010/main" val="9021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003E317-59D3-4924-B226-9D29B63871BC}" type="slidenum">
              <a:rPr lang="en-US" altLang="zh-CN"/>
              <a:pPr>
                <a:defRPr/>
              </a:pPr>
              <a:t>‹#›</a:t>
            </a:fld>
            <a:endParaRPr lang="en-US" altLang="zh-CN"/>
          </a:p>
        </p:txBody>
      </p:sp>
    </p:spTree>
    <p:extLst>
      <p:ext uri="{BB962C8B-B14F-4D97-AF65-F5344CB8AC3E}">
        <p14:creationId xmlns:p14="http://schemas.microsoft.com/office/powerpoint/2010/main" val="81313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40F4C726-A5EE-41BD-8271-8AFA102B9FFC}" type="slidenum">
              <a:rPr lang="en-US" altLang="zh-CN"/>
              <a:pPr>
                <a:defRPr/>
              </a:pPr>
              <a:t>‹#›</a:t>
            </a:fld>
            <a:endParaRPr lang="en-US" altLang="zh-CN"/>
          </a:p>
        </p:txBody>
      </p:sp>
    </p:spTree>
    <p:extLst>
      <p:ext uri="{BB962C8B-B14F-4D97-AF65-F5344CB8AC3E}">
        <p14:creationId xmlns:p14="http://schemas.microsoft.com/office/powerpoint/2010/main" val="38544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07D4DF25-4EAA-488A-8FC8-F8EB48AC41C0}" type="slidenum">
              <a:rPr lang="en-US" altLang="zh-CN"/>
              <a:pPr>
                <a:defRPr/>
              </a:pPr>
              <a:t>‹#›</a:t>
            </a:fld>
            <a:endParaRPr lang="en-US" altLang="zh-CN"/>
          </a:p>
        </p:txBody>
      </p:sp>
    </p:spTree>
    <p:extLst>
      <p:ext uri="{BB962C8B-B14F-4D97-AF65-F5344CB8AC3E}">
        <p14:creationId xmlns:p14="http://schemas.microsoft.com/office/powerpoint/2010/main" val="228841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8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51203"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4"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5"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nvGrpSpPr>
            <p:cNvPr id="1035" name="Group 6"/>
            <p:cNvGrpSpPr>
              <a:grpSpLocks/>
            </p:cNvGrpSpPr>
            <p:nvPr/>
          </p:nvGrpSpPr>
          <p:grpSpPr bwMode="auto">
            <a:xfrm>
              <a:off x="288" y="0"/>
              <a:ext cx="5098" cy="4316"/>
              <a:chOff x="288" y="0"/>
              <a:chExt cx="5098" cy="4316"/>
            </a:xfrm>
          </p:grpSpPr>
          <p:sp>
            <p:nvSpPr>
              <p:cNvPr id="51207"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8"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09"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0"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1"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2"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3"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4"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5"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6"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7"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8"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19"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grpSp>
        <p:sp>
          <p:nvSpPr>
            <p:cNvPr id="51220"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1"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51222"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39" name="Freeform 23"/>
            <p:cNvSpPr>
              <a:spLocks/>
            </p:cNvSpPr>
            <p:nvPr/>
          </p:nvSpPr>
          <p:spPr bwMode="hidden">
            <a:xfrm>
              <a:off x="5041" y="0"/>
              <a:ext cx="719" cy="845"/>
            </a:xfrm>
            <a:custGeom>
              <a:avLst/>
              <a:gdLst>
                <a:gd name="T0" fmla="*/ 743 w 717"/>
                <a:gd name="T1" fmla="*/ 845 h 845"/>
                <a:gd name="T2" fmla="*/ 743 w 717"/>
                <a:gd name="T3" fmla="*/ 821 h 845"/>
                <a:gd name="T4" fmla="*/ 600 w 717"/>
                <a:gd name="T5" fmla="*/ 605 h 845"/>
                <a:gd name="T6" fmla="*/ 419 w 717"/>
                <a:gd name="T7" fmla="*/ 396 h 845"/>
                <a:gd name="T8" fmla="*/ 234 w 717"/>
                <a:gd name="T9" fmla="*/ 192 h 845"/>
                <a:gd name="T10" fmla="*/ 17 w 717"/>
                <a:gd name="T11" fmla="*/ 0 h 845"/>
                <a:gd name="T12" fmla="*/ 0 w 717"/>
                <a:gd name="T13" fmla="*/ 0 h 845"/>
                <a:gd name="T14" fmla="*/ 222 w 717"/>
                <a:gd name="T15" fmla="*/ 198 h 845"/>
                <a:gd name="T16" fmla="*/ 413 w 717"/>
                <a:gd name="T17" fmla="*/ 408 h 845"/>
                <a:gd name="T18" fmla="*/ 594 w 717"/>
                <a:gd name="T19" fmla="*/ 623 h 845"/>
                <a:gd name="T20" fmla="*/ 743 w 717"/>
                <a:gd name="T21" fmla="*/ 845 h 845"/>
                <a:gd name="T22" fmla="*/ 743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0 w 407"/>
                <a:gd name="T1" fmla="*/ 414 h 414"/>
                <a:gd name="T2" fmla="*/ 420 w 407"/>
                <a:gd name="T3" fmla="*/ 396 h 414"/>
                <a:gd name="T4" fmla="*/ 235 w 407"/>
                <a:gd name="T5" fmla="*/ 192 h 414"/>
                <a:gd name="T6" fmla="*/ 12 w 407"/>
                <a:gd name="T7" fmla="*/ 0 h 414"/>
                <a:gd name="T8" fmla="*/ 0 w 407"/>
                <a:gd name="T9" fmla="*/ 0 h 414"/>
                <a:gd name="T10" fmla="*/ 108 w 407"/>
                <a:gd name="T11" fmla="*/ 102 h 414"/>
                <a:gd name="T12" fmla="*/ 229 w 407"/>
                <a:gd name="T13" fmla="*/ 204 h 414"/>
                <a:gd name="T14" fmla="*/ 420 w 407"/>
                <a:gd name="T15" fmla="*/ 414 h 414"/>
                <a:gd name="T16" fmla="*/ 420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p>
          </p:txBody>
        </p:sp>
        <p:sp>
          <p:nvSpPr>
            <p:cNvPr id="1042" name="Freeform 26"/>
            <p:cNvSpPr>
              <a:spLocks/>
            </p:cNvSpPr>
            <p:nvPr/>
          </p:nvSpPr>
          <p:spPr bwMode="hidden">
            <a:xfrm>
              <a:off x="6" y="0"/>
              <a:ext cx="588" cy="599"/>
            </a:xfrm>
            <a:custGeom>
              <a:avLst/>
              <a:gdLst>
                <a:gd name="T0" fmla="*/ 612 w 586"/>
                <a:gd name="T1" fmla="*/ 0 h 599"/>
                <a:gd name="T2" fmla="*/ 594 w 586"/>
                <a:gd name="T3" fmla="*/ 0 h 599"/>
                <a:gd name="T4" fmla="*/ 420 w 586"/>
                <a:gd name="T5" fmla="*/ 132 h 599"/>
                <a:gd name="T6" fmla="*/ 270 w 586"/>
                <a:gd name="T7" fmla="*/ 270 h 599"/>
                <a:gd name="T8" fmla="*/ 120 w 586"/>
                <a:gd name="T9" fmla="*/ 420 h 599"/>
                <a:gd name="T10" fmla="*/ 0 w 586"/>
                <a:gd name="T11" fmla="*/ 575 h 599"/>
                <a:gd name="T12" fmla="*/ 0 w 586"/>
                <a:gd name="T13" fmla="*/ 599 h 599"/>
                <a:gd name="T14" fmla="*/ 120 w 586"/>
                <a:gd name="T15" fmla="*/ 432 h 599"/>
                <a:gd name="T16" fmla="*/ 270 w 586"/>
                <a:gd name="T17" fmla="*/ 282 h 599"/>
                <a:gd name="T18" fmla="*/ 426 w 586"/>
                <a:gd name="T19" fmla="*/ 138 h 599"/>
                <a:gd name="T20" fmla="*/ 612 w 586"/>
                <a:gd name="T21" fmla="*/ 0 h 599"/>
                <a:gd name="T22" fmla="*/ 612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2 w 269"/>
                <a:gd name="T1" fmla="*/ 0 h 252"/>
                <a:gd name="T2" fmla="*/ 264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2 w 269"/>
                <a:gd name="T15" fmla="*/ 0 h 252"/>
                <a:gd name="T16" fmla="*/ 282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39"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51240"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1"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000" b="0">
                <a:effectLst>
                  <a:outerShdw blurRad="38100" dist="38100" dir="2700000" algn="tl">
                    <a:srgbClr val="000000"/>
                  </a:outerShdw>
                </a:effectLst>
                <a:ea typeface="宋体" charset="-122"/>
              </a:defRPr>
            </a:lvl1pPr>
          </a:lstStyle>
          <a:p>
            <a:pPr>
              <a:defRPr/>
            </a:pPr>
            <a:endParaRPr lang="en-US" altLang="zh-CN"/>
          </a:p>
        </p:txBody>
      </p:sp>
      <p:sp>
        <p:nvSpPr>
          <p:cNvPr id="51242"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000" b="0">
                <a:effectLst>
                  <a:outerShdw blurRad="38100" dist="38100" dir="2700000" algn="tl">
                    <a:srgbClr val="000000"/>
                  </a:outerShdw>
                </a:effectLst>
                <a:ea typeface="宋体" charset="-122"/>
              </a:defRPr>
            </a:lvl1pPr>
          </a:lstStyle>
          <a:p>
            <a:pPr>
              <a:defRPr/>
            </a:pPr>
            <a:fld id="{FB8E69C5-826F-42B2-8B89-667026A6A0AC}" type="slidenum">
              <a:rPr lang="en-US" altLang="zh-CN"/>
              <a:pPr>
                <a:defRPr/>
              </a:pPr>
              <a:t>‹#›</a:t>
            </a:fld>
            <a:endParaRPr lang="en-US" altLang="zh-CN"/>
          </a:p>
        </p:txBody>
      </p:sp>
      <p:sp>
        <p:nvSpPr>
          <p:cNvPr id="5124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23"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874838"/>
            <a:ext cx="7772400" cy="1350962"/>
          </a:xfrm>
        </p:spPr>
        <p:txBody>
          <a:bodyPr/>
          <a:lstStyle/>
          <a:p>
            <a:pPr eaLnBrk="1" hangingPunct="1">
              <a:defRPr/>
            </a:pPr>
            <a:r>
              <a:rPr lang="zh-CN" altLang="en-US" sz="4800" dirty="0" smtClean="0"/>
              <a:t>十一、动态变量及其应用</a:t>
            </a:r>
          </a:p>
        </p:txBody>
      </p:sp>
      <p:sp>
        <p:nvSpPr>
          <p:cNvPr id="3" name="Rectangle 3"/>
          <p:cNvSpPr>
            <a:spLocks noGrp="1" noChangeArrowheads="1"/>
          </p:cNvSpPr>
          <p:nvPr>
            <p:ph type="subTitle" idx="1"/>
          </p:nvPr>
        </p:nvSpPr>
        <p:spPr>
          <a:xfrm>
            <a:off x="1371600" y="3886200"/>
            <a:ext cx="6400800" cy="1752600"/>
          </a:xfrm>
        </p:spPr>
        <p:txBody>
          <a:bodyPr/>
          <a:lstStyle/>
          <a:p>
            <a:pPr eaLnBrk="1" hangingPunct="1">
              <a:defRPr/>
            </a:pPr>
            <a:r>
              <a:rPr lang="zh-CN" altLang="en-US" smtClean="0"/>
              <a:t>动态数组与链表</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544615"/>
          </a:xfrm>
        </p:spPr>
        <p:txBody>
          <a:bodyPr>
            <a:normAutofit fontScale="85000" lnSpcReduction="20000"/>
          </a:bodyPr>
          <a:lstStyle/>
          <a:p>
            <a:pPr>
              <a:lnSpc>
                <a:spcPct val="120000"/>
              </a:lnSpc>
            </a:pPr>
            <a:r>
              <a:rPr lang="zh-CN" altLang="en-US" dirty="0" smtClean="0"/>
              <a:t>再例如</a:t>
            </a:r>
            <a:endParaRPr lang="en-US" altLang="zh-CN" dirty="0" smtClean="0"/>
          </a:p>
          <a:p>
            <a:pPr marL="400050" lvl="1" indent="0">
              <a:lnSpc>
                <a:spcPct val="120000"/>
              </a:lnSpc>
              <a:buNone/>
            </a:pPr>
            <a:r>
              <a:rPr lang="en-US" altLang="zh-CN" dirty="0" smtClean="0"/>
              <a:t>void f()</a:t>
            </a:r>
          </a:p>
          <a:p>
            <a:pPr marL="400050" lvl="1" indent="0">
              <a:lnSpc>
                <a:spcPct val="120000"/>
              </a:lnSpc>
              <a:buNone/>
            </a:pPr>
            <a:r>
              <a:rPr lang="en-US" altLang="zh-CN" dirty="0" smtClean="0"/>
              <a:t>{ </a:t>
            </a:r>
            <a:r>
              <a:rPr lang="en-US" altLang="zh-CN" dirty="0" err="1" smtClean="0"/>
              <a:t>int</a:t>
            </a:r>
            <a:r>
              <a:rPr lang="en-US" altLang="zh-CN" dirty="0" smtClean="0"/>
              <a:t> *p;</a:t>
            </a:r>
          </a:p>
          <a:p>
            <a:pPr marL="400050" lvl="1" indent="0">
              <a:lnSpc>
                <a:spcPct val="120000"/>
              </a:lnSpc>
              <a:buNone/>
            </a:pPr>
            <a:r>
              <a:rPr lang="en-US" altLang="zh-CN" dirty="0"/>
              <a:t> </a:t>
            </a:r>
            <a:r>
              <a:rPr lang="en-US" altLang="zh-CN" dirty="0" smtClean="0"/>
              <a:t>  p = </a:t>
            </a:r>
            <a:r>
              <a:rPr lang="en-US" altLang="zh-CN" dirty="0" smtClean="0">
                <a:solidFill>
                  <a:srgbClr val="FFC000"/>
                </a:solidFill>
              </a:rPr>
              <a:t>new </a:t>
            </a:r>
            <a:r>
              <a:rPr lang="en-US" altLang="zh-CN" dirty="0" err="1" smtClean="0">
                <a:solidFill>
                  <a:srgbClr val="FFC000"/>
                </a:solidFill>
              </a:rPr>
              <a:t>int</a:t>
            </a:r>
            <a:r>
              <a:rPr lang="en-US" altLang="zh-CN" dirty="0" smtClean="0"/>
              <a:t>; //</a:t>
            </a:r>
            <a:r>
              <a:rPr lang="zh-CN" altLang="en-US" dirty="0" smtClean="0"/>
              <a:t>创建一个动态变量</a:t>
            </a:r>
            <a:endParaRPr lang="en-US" altLang="zh-CN" dirty="0" smtClean="0"/>
          </a:p>
          <a:p>
            <a:pPr marL="400050" lvl="1" indent="0">
              <a:lnSpc>
                <a:spcPct val="120000"/>
              </a:lnSpc>
              <a:buNone/>
            </a:pPr>
            <a:r>
              <a:rPr lang="en-US" altLang="zh-CN" dirty="0"/>
              <a:t> </a:t>
            </a:r>
            <a:r>
              <a:rPr lang="en-US" altLang="zh-CN" dirty="0" smtClean="0"/>
              <a:t>  ...... //</a:t>
            </a:r>
            <a:r>
              <a:rPr lang="zh-CN" altLang="en-US" dirty="0" smtClean="0"/>
              <a:t>其中没有</a:t>
            </a:r>
            <a:r>
              <a:rPr lang="en-US" altLang="zh-CN" dirty="0" smtClean="0"/>
              <a:t>delete</a:t>
            </a:r>
          </a:p>
          <a:p>
            <a:pPr marL="400050" lvl="1" indent="0">
              <a:lnSpc>
                <a:spcPct val="120000"/>
              </a:lnSpc>
              <a:buNone/>
            </a:pPr>
            <a:r>
              <a:rPr lang="en-US" altLang="zh-CN" dirty="0" smtClean="0"/>
              <a:t>}</a:t>
            </a:r>
          </a:p>
          <a:p>
            <a:pPr marL="400050" lvl="1" indent="0">
              <a:lnSpc>
                <a:spcPct val="120000"/>
              </a:lnSpc>
              <a:buNone/>
            </a:pPr>
            <a:r>
              <a:rPr lang="en-US" altLang="zh-CN" dirty="0" smtClean="0"/>
              <a:t>main</a:t>
            </a:r>
          </a:p>
          <a:p>
            <a:pPr marL="400050" lvl="1" indent="0">
              <a:lnSpc>
                <a:spcPct val="120000"/>
              </a:lnSpc>
              <a:buNone/>
            </a:pPr>
            <a:r>
              <a:rPr lang="en-US" altLang="zh-CN" dirty="0" smtClean="0"/>
              <a:t>{ ......</a:t>
            </a:r>
          </a:p>
          <a:p>
            <a:pPr marL="400050" lvl="1" indent="0">
              <a:lnSpc>
                <a:spcPct val="120000"/>
              </a:lnSpc>
              <a:buNone/>
            </a:pPr>
            <a:r>
              <a:rPr lang="en-US" altLang="zh-CN" dirty="0"/>
              <a:t> </a:t>
            </a:r>
            <a:r>
              <a:rPr lang="en-US" altLang="zh-CN" dirty="0" smtClean="0"/>
              <a:t>  f();</a:t>
            </a:r>
          </a:p>
          <a:p>
            <a:pPr marL="400050" lvl="1" indent="0">
              <a:lnSpc>
                <a:spcPct val="120000"/>
              </a:lnSpc>
              <a:buNone/>
            </a:pPr>
            <a:r>
              <a:rPr lang="en-US" altLang="zh-CN" dirty="0"/>
              <a:t> </a:t>
            </a:r>
            <a:r>
              <a:rPr lang="en-US" altLang="zh-CN" dirty="0" smtClean="0"/>
              <a:t>  ...... //f</a:t>
            </a:r>
            <a:r>
              <a:rPr lang="zh-CN" altLang="en-US" dirty="0" smtClean="0"/>
              <a:t>中创建的动态变量仍然存在，但由于指向它的</a:t>
            </a:r>
            <a:endParaRPr lang="en-US" altLang="zh-CN" dirty="0" smtClean="0"/>
          </a:p>
          <a:p>
            <a:pPr marL="400050" lvl="1" indent="0">
              <a:lnSpc>
                <a:spcPct val="120000"/>
              </a:lnSpc>
              <a:buNone/>
            </a:pPr>
            <a:r>
              <a:rPr lang="en-US" altLang="zh-CN" dirty="0"/>
              <a:t>	 </a:t>
            </a:r>
            <a:r>
              <a:rPr lang="en-US" altLang="zh-CN" dirty="0" smtClean="0"/>
              <a:t>    //</a:t>
            </a:r>
            <a:r>
              <a:rPr lang="zh-CN" altLang="en-US" dirty="0" smtClean="0"/>
              <a:t>指针变量</a:t>
            </a:r>
            <a:r>
              <a:rPr lang="en-US" altLang="zh-CN" dirty="0" smtClean="0"/>
              <a:t>p</a:t>
            </a:r>
            <a:r>
              <a:rPr lang="zh-CN" altLang="en-US" dirty="0" smtClean="0"/>
              <a:t>生存期已结束，无法通过</a:t>
            </a:r>
            <a:r>
              <a:rPr lang="en-US" altLang="zh-CN" dirty="0" smtClean="0"/>
              <a:t>p</a:t>
            </a:r>
            <a:r>
              <a:rPr lang="zh-CN" altLang="en-US" dirty="0" smtClean="0"/>
              <a:t>访问到它</a:t>
            </a:r>
            <a:endParaRPr lang="en-US" altLang="zh-CN" dirty="0" smtClean="0"/>
          </a:p>
          <a:p>
            <a:pPr marL="400050" lvl="1" indent="0">
              <a:lnSpc>
                <a:spcPct val="120000"/>
              </a:lnSpc>
              <a:buNone/>
            </a:pPr>
            <a:r>
              <a:rPr lang="en-US" altLang="zh-CN" dirty="0"/>
              <a:t>}</a:t>
            </a:r>
            <a:endParaRPr lang="en-US" altLang="zh-CN" dirty="0" smtClean="0"/>
          </a:p>
        </p:txBody>
      </p:sp>
    </p:spTree>
    <p:extLst>
      <p:ext uri="{BB962C8B-B14F-4D97-AF65-F5344CB8AC3E}">
        <p14:creationId xmlns:p14="http://schemas.microsoft.com/office/powerpoint/2010/main" val="1029181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457200" y="116632"/>
            <a:ext cx="8229600" cy="1139825"/>
          </a:xfrm>
        </p:spPr>
        <p:txBody>
          <a:bodyPr/>
          <a:lstStyle/>
          <a:p>
            <a:pPr eaLnBrk="1" hangingPunct="1">
              <a:defRPr/>
            </a:pPr>
            <a:r>
              <a:rPr lang="en-US" altLang="zh-CN" dirty="0" smtClean="0"/>
              <a:t>“</a:t>
            </a:r>
            <a:r>
              <a:rPr lang="zh-CN" altLang="en-US" dirty="0" smtClean="0"/>
              <a:t>悬浮指针”问题</a:t>
            </a:r>
          </a:p>
        </p:txBody>
      </p:sp>
      <p:sp>
        <p:nvSpPr>
          <p:cNvPr id="435203" name="Rectangle 3"/>
          <p:cNvSpPr>
            <a:spLocks noGrp="1" noChangeArrowheads="1"/>
          </p:cNvSpPr>
          <p:nvPr>
            <p:ph type="body" idx="1"/>
          </p:nvPr>
        </p:nvSpPr>
        <p:spPr>
          <a:xfrm>
            <a:off x="457200" y="1455762"/>
            <a:ext cx="8229600" cy="4997574"/>
          </a:xfrm>
        </p:spPr>
        <p:txBody>
          <a:bodyPr>
            <a:normAutofit fontScale="92500" lnSpcReduction="10000"/>
          </a:bodyPr>
          <a:lstStyle/>
          <a:p>
            <a:pPr eaLnBrk="1" hangingPunct="1">
              <a:defRPr/>
            </a:pPr>
            <a:r>
              <a:rPr lang="zh-CN" altLang="en-US" dirty="0" smtClean="0">
                <a:solidFill>
                  <a:schemeClr val="folHlink"/>
                </a:solidFill>
              </a:rPr>
              <a:t>悬浮指针</a:t>
            </a:r>
            <a:r>
              <a:rPr lang="zh-CN" altLang="en-US" dirty="0" smtClean="0"/>
              <a:t>（</a:t>
            </a:r>
            <a:r>
              <a:rPr lang="en-US" altLang="zh-CN" dirty="0" smtClean="0"/>
              <a:t>dangling pointer</a:t>
            </a:r>
            <a:r>
              <a:rPr lang="zh-CN" altLang="en-US" dirty="0" smtClean="0"/>
              <a:t>）：</a:t>
            </a:r>
            <a:endParaRPr lang="en-US" altLang="zh-CN" dirty="0" smtClean="0"/>
          </a:p>
          <a:p>
            <a:pPr lvl="1" eaLnBrk="1" hangingPunct="1">
              <a:defRPr/>
            </a:pPr>
            <a:r>
              <a:rPr lang="zh-CN" altLang="en-US" dirty="0" smtClean="0"/>
              <a:t>用</a:t>
            </a:r>
            <a:r>
              <a:rPr lang="en-US" altLang="zh-CN" dirty="0" smtClean="0"/>
              <a:t>delete</a:t>
            </a:r>
            <a:r>
              <a:rPr lang="zh-CN" altLang="en-US" dirty="0" smtClean="0"/>
              <a:t>或</a:t>
            </a:r>
            <a:r>
              <a:rPr lang="en-US" altLang="zh-CN" dirty="0" smtClean="0"/>
              <a:t>free</a:t>
            </a:r>
            <a:r>
              <a:rPr lang="zh-CN" altLang="en-US" dirty="0" smtClean="0"/>
              <a:t>撤消动态变量后，指向它的指针就无效了（</a:t>
            </a:r>
            <a:r>
              <a:rPr lang="en-US" altLang="zh-CN" dirty="0" smtClean="0"/>
              <a:t>C++</a:t>
            </a:r>
            <a:r>
              <a:rPr lang="zh-CN" altLang="en-US" dirty="0" smtClean="0"/>
              <a:t>编译程序一般不会把指向它的指针变量的值赋为</a:t>
            </a:r>
            <a:r>
              <a:rPr lang="en-US" altLang="zh-CN" dirty="0" smtClean="0"/>
              <a:t>0</a:t>
            </a:r>
            <a:r>
              <a:rPr lang="zh-CN" altLang="en-US" dirty="0" smtClean="0"/>
              <a:t>），这时该指针可能指向一个</a:t>
            </a:r>
            <a:r>
              <a:rPr lang="zh-CN" altLang="en-US" dirty="0" smtClean="0">
                <a:solidFill>
                  <a:srgbClr val="FFC000"/>
                </a:solidFill>
              </a:rPr>
              <a:t>无效空间</a:t>
            </a:r>
            <a:r>
              <a:rPr lang="zh-CN" altLang="en-US" dirty="0" smtClean="0"/>
              <a:t>。</a:t>
            </a:r>
            <a:endParaRPr lang="en-US" altLang="zh-CN" dirty="0" smtClean="0"/>
          </a:p>
          <a:p>
            <a:pPr eaLnBrk="1" hangingPunct="1">
              <a:defRPr/>
            </a:pPr>
            <a:r>
              <a:rPr lang="zh-CN" altLang="en-US" dirty="0" smtClean="0"/>
              <a:t>例如：</a:t>
            </a:r>
          </a:p>
          <a:p>
            <a:pPr lvl="1" eaLnBrk="1" hangingPunct="1">
              <a:lnSpc>
                <a:spcPct val="90000"/>
              </a:lnSpc>
              <a:buFontTx/>
              <a:buNone/>
              <a:defRPr/>
            </a:pPr>
            <a:r>
              <a:rPr lang="en-US" altLang="zh-CN" dirty="0" err="1" smtClean="0"/>
              <a:t>int</a:t>
            </a:r>
            <a:r>
              <a:rPr lang="en-US" altLang="zh-CN" dirty="0" smtClean="0"/>
              <a:t> *p;</a:t>
            </a:r>
          </a:p>
          <a:p>
            <a:pPr lvl="1" eaLnBrk="1" hangingPunct="1">
              <a:lnSpc>
                <a:spcPct val="90000"/>
              </a:lnSpc>
              <a:buFontTx/>
              <a:buNone/>
              <a:defRPr/>
            </a:pPr>
            <a:r>
              <a:rPr lang="en-US" altLang="zh-CN" dirty="0" smtClean="0"/>
              <a:t>p = new </a:t>
            </a:r>
            <a:r>
              <a:rPr lang="en-US" altLang="zh-CN" dirty="0" err="1" smtClean="0"/>
              <a:t>int</a:t>
            </a:r>
            <a:r>
              <a:rPr lang="en-US" altLang="zh-CN" dirty="0" smtClean="0"/>
              <a:t>; </a:t>
            </a:r>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delete p; //</a:t>
            </a:r>
            <a:r>
              <a:rPr lang="zh-CN" altLang="en-US" dirty="0"/>
              <a:t>撤销</a:t>
            </a:r>
            <a:r>
              <a:rPr lang="zh-CN" altLang="en-US" dirty="0" smtClean="0"/>
              <a:t>了</a:t>
            </a:r>
            <a:r>
              <a:rPr lang="en-US" altLang="zh-CN" dirty="0" smtClean="0"/>
              <a:t>p</a:t>
            </a:r>
            <a:r>
              <a:rPr lang="zh-CN" altLang="en-US" dirty="0" smtClean="0"/>
              <a:t>所指向的动态变量</a:t>
            </a:r>
            <a:endParaRPr lang="en-US" altLang="zh-CN" dirty="0" smtClean="0"/>
          </a:p>
          <a:p>
            <a:pPr lvl="1" eaLnBrk="1" hangingPunct="1">
              <a:lnSpc>
                <a:spcPct val="90000"/>
              </a:lnSpc>
              <a:buFontTx/>
              <a:buNone/>
              <a:defRPr/>
            </a:pPr>
            <a:r>
              <a:rPr lang="en-US" altLang="zh-CN" dirty="0" smtClean="0"/>
              <a:t>......</a:t>
            </a:r>
          </a:p>
          <a:p>
            <a:pPr lvl="1" eaLnBrk="1" hangingPunct="1">
              <a:lnSpc>
                <a:spcPct val="90000"/>
              </a:lnSpc>
              <a:buFontTx/>
              <a:buNone/>
              <a:defRPr/>
            </a:pPr>
            <a:r>
              <a:rPr lang="en-US" altLang="zh-CN" dirty="0" smtClean="0"/>
              <a:t>*p = 1; //</a:t>
            </a:r>
            <a:r>
              <a:rPr lang="en-US" altLang="zh-CN" dirty="0" smtClean="0">
                <a:solidFill>
                  <a:schemeClr val="folHlink"/>
                </a:solidFill>
              </a:rPr>
              <a:t>?</a:t>
            </a:r>
          </a:p>
        </p:txBody>
      </p:sp>
      <p:sp>
        <p:nvSpPr>
          <p:cNvPr id="2" name="TextBox 1"/>
          <p:cNvSpPr txBox="1"/>
          <p:nvPr/>
        </p:nvSpPr>
        <p:spPr>
          <a:xfrm>
            <a:off x="899592" y="5445224"/>
            <a:ext cx="2616422" cy="461665"/>
          </a:xfrm>
          <a:prstGeom prst="rect">
            <a:avLst/>
          </a:prstGeom>
          <a:solidFill>
            <a:schemeClr val="bg2">
              <a:lumMod val="75000"/>
            </a:schemeClr>
          </a:solidFill>
        </p:spPr>
        <p:txBody>
          <a:bodyPr wrap="none" rtlCol="0">
            <a:spAutoFit/>
          </a:bodyPr>
          <a:lstStyle/>
          <a:p>
            <a:pPr algn="just"/>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 *q=new </a:t>
            </a:r>
            <a:r>
              <a:rPr lang="en-US" altLang="zh-CN" b="0" dirty="0" err="1" smtClean="0">
                <a:solidFill>
                  <a:srgbClr val="FFC000"/>
                </a:solidFill>
                <a:effectLst>
                  <a:outerShdw blurRad="38100" dist="38100" dir="2700000" algn="tl">
                    <a:srgbClr val="000000">
                      <a:alpha val="43137"/>
                    </a:srgbClr>
                  </a:outerShdw>
                </a:effectLst>
              </a:rPr>
              <a:t>int</a:t>
            </a:r>
            <a:r>
              <a:rPr lang="en-US" altLang="zh-CN" b="0" dirty="0" smtClean="0">
                <a:solidFill>
                  <a:srgbClr val="FFC000"/>
                </a:solidFill>
                <a:effectLst>
                  <a:outerShdw blurRad="38100" dist="38100" dir="2700000" algn="tl">
                    <a:srgbClr val="000000">
                      <a:alpha val="43137"/>
                    </a:srgbClr>
                  </a:outerShdw>
                </a:effectLst>
              </a:rPr>
              <a:t>;</a:t>
            </a:r>
            <a:endParaRPr lang="zh-CN" altLang="en-US" b="0" dirty="0">
              <a:solidFill>
                <a:srgbClr val="FFC000"/>
              </a:solidFill>
              <a:effectLst>
                <a:outerShdw blurRad="38100" dist="38100" dir="2700000" algn="tl">
                  <a:srgbClr val="000000">
                    <a:alpha val="43137"/>
                  </a:srgbClr>
                </a:outerShdw>
              </a:effectLst>
            </a:endParaRPr>
          </a:p>
        </p:txBody>
      </p:sp>
      <p:sp>
        <p:nvSpPr>
          <p:cNvPr id="3" name="TextBox 2"/>
          <p:cNvSpPr txBox="1"/>
          <p:nvPr/>
        </p:nvSpPr>
        <p:spPr>
          <a:xfrm>
            <a:off x="2699792" y="5877272"/>
            <a:ext cx="4206601" cy="461665"/>
          </a:xfrm>
          <a:prstGeom prst="rect">
            <a:avLst/>
          </a:prstGeom>
          <a:solidFill>
            <a:srgbClr val="00366C"/>
          </a:solidFill>
        </p:spPr>
        <p:txBody>
          <a:bodyPr wrap="none" rtlCol="0">
            <a:spAutoFit/>
          </a:bodyPr>
          <a:lstStyle/>
          <a:p>
            <a:pPr algn="just"/>
            <a:r>
              <a:rPr lang="zh-CN" altLang="en-US" dirty="0" smtClean="0">
                <a:solidFill>
                  <a:srgbClr val="FFC000"/>
                </a:solidFill>
                <a:effectLst>
                  <a:outerShdw blurRad="38100" dist="38100" dir="2700000" algn="tl">
                    <a:srgbClr val="000000">
                      <a:alpha val="43137"/>
                    </a:srgbClr>
                  </a:outerShdw>
                </a:effectLst>
              </a:rPr>
              <a:t>可能访问的是新的动态变量！</a:t>
            </a:r>
            <a:endParaRPr lang="zh-CN" altLang="en-US"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457200" y="115888"/>
            <a:ext cx="8229600" cy="919162"/>
          </a:xfrm>
        </p:spPr>
        <p:txBody>
          <a:bodyPr/>
          <a:lstStyle/>
          <a:p>
            <a:pPr eaLnBrk="1" hangingPunct="1">
              <a:defRPr/>
            </a:pPr>
            <a:r>
              <a:rPr lang="zh-CN" altLang="en-US" sz="4000" dirty="0"/>
              <a:t>动态变量的应用</a:t>
            </a:r>
            <a:r>
              <a:rPr lang="en-US" altLang="zh-CN" sz="4000" dirty="0" smtClean="0"/>
              <a:t>――</a:t>
            </a:r>
            <a:r>
              <a:rPr lang="zh-CN" altLang="en-US" sz="4000" dirty="0" smtClean="0"/>
              <a:t>可扩充的数组</a:t>
            </a:r>
          </a:p>
        </p:txBody>
      </p:sp>
      <p:sp>
        <p:nvSpPr>
          <p:cNvPr id="427011" name="Rectangle 3"/>
          <p:cNvSpPr>
            <a:spLocks noGrp="1" noChangeArrowheads="1"/>
          </p:cNvSpPr>
          <p:nvPr>
            <p:ph type="body" idx="1"/>
          </p:nvPr>
        </p:nvSpPr>
        <p:spPr>
          <a:xfrm>
            <a:off x="251520" y="1268760"/>
            <a:ext cx="8686800" cy="5517232"/>
          </a:xfrm>
        </p:spPr>
        <p:txBody>
          <a:bodyPr>
            <a:normAutofit/>
          </a:bodyPr>
          <a:lstStyle/>
          <a:p>
            <a:pPr eaLnBrk="1" hangingPunct="1">
              <a:defRPr/>
            </a:pPr>
            <a:r>
              <a:rPr lang="zh-CN" altLang="en-US" sz="2800" dirty="0" smtClean="0"/>
              <a:t>对于具有线性结构的复合数据，在程序中通常用数组来表示。</a:t>
            </a:r>
            <a:endParaRPr lang="en-US" altLang="zh-CN" sz="2800" dirty="0" smtClean="0"/>
          </a:p>
          <a:p>
            <a:pPr eaLnBrk="1" hangingPunct="1">
              <a:defRPr/>
            </a:pPr>
            <a:r>
              <a:rPr lang="zh-CN" altLang="en-US" sz="2800" dirty="0" smtClean="0"/>
              <a:t>由于数组在定义时，元素个数必须是固定大小。当元素个数</a:t>
            </a:r>
            <a:r>
              <a:rPr lang="zh-CN" altLang="en-US" sz="2800" dirty="0"/>
              <a:t>到运行</a:t>
            </a:r>
            <a:r>
              <a:rPr lang="zh-CN" altLang="en-US" sz="2800" dirty="0" smtClean="0"/>
              <a:t>时才能确定</a:t>
            </a:r>
            <a:r>
              <a:rPr lang="zh-CN" altLang="en-US" sz="2800" dirty="0"/>
              <a:t>，</a:t>
            </a:r>
            <a:r>
              <a:rPr lang="zh-CN" altLang="en-US" sz="2800" dirty="0" smtClean="0"/>
              <a:t>下面的做法可行吗？</a:t>
            </a:r>
          </a:p>
          <a:p>
            <a:pPr lvl="1" eaLnBrk="1" hangingPunct="1">
              <a:buFontTx/>
              <a:buNone/>
              <a:defRPr/>
            </a:pPr>
            <a:r>
              <a:rPr lang="en-US" altLang="zh-CN" sz="2400" dirty="0" err="1" smtClean="0"/>
              <a:t>int</a:t>
            </a:r>
            <a:r>
              <a:rPr lang="en-US" altLang="zh-CN" sz="2400" dirty="0" smtClean="0"/>
              <a:t> n</a:t>
            </a:r>
            <a:r>
              <a:rPr lang="zh-CN" altLang="en-US" sz="2400" dirty="0" smtClean="0"/>
              <a:t>；</a:t>
            </a:r>
          </a:p>
          <a:p>
            <a:pPr lvl="1" eaLnBrk="1" hangingPunct="1">
              <a:buFontTx/>
              <a:buNone/>
              <a:defRPr/>
            </a:pPr>
            <a:r>
              <a:rPr lang="en-US" altLang="zh-CN" sz="2400" dirty="0" err="1" smtClean="0"/>
              <a:t>cin</a:t>
            </a:r>
            <a:r>
              <a:rPr lang="en-US" altLang="zh-CN" sz="2400" dirty="0" smtClean="0"/>
              <a:t> &gt;&gt; n; //</a:t>
            </a:r>
            <a:r>
              <a:rPr lang="zh-CN" altLang="en-US" sz="2400" dirty="0" smtClean="0"/>
              <a:t>数的个数</a:t>
            </a:r>
          </a:p>
          <a:p>
            <a:pPr lvl="1" eaLnBrk="1" hangingPunct="1">
              <a:buFontTx/>
              <a:buNone/>
              <a:defRPr/>
            </a:pPr>
            <a:r>
              <a:rPr lang="en-US" altLang="zh-CN" sz="2400" dirty="0" err="1" smtClean="0"/>
              <a:t>int</a:t>
            </a:r>
            <a:r>
              <a:rPr lang="en-US" altLang="zh-CN" sz="2400" dirty="0" smtClean="0"/>
              <a:t> a[</a:t>
            </a:r>
            <a:r>
              <a:rPr lang="en-US" altLang="zh-CN" sz="2400" dirty="0" smtClean="0">
                <a:solidFill>
                  <a:schemeClr val="folHlink"/>
                </a:solidFill>
              </a:rPr>
              <a:t>n</a:t>
            </a:r>
            <a:r>
              <a:rPr lang="en-US" altLang="zh-CN" sz="2400" dirty="0" smtClean="0"/>
              <a:t>]; //</a:t>
            </a:r>
            <a:r>
              <a:rPr lang="zh-CN" altLang="en-US" sz="2400" dirty="0" smtClean="0">
                <a:solidFill>
                  <a:schemeClr val="folHlink"/>
                </a:solidFill>
              </a:rPr>
              <a:t>？</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a[</a:t>
            </a:r>
            <a:r>
              <a:rPr lang="en-US" altLang="zh-CN" sz="2400" dirty="0" err="1" smtClean="0"/>
              <a:t>i</a:t>
            </a:r>
            <a:r>
              <a:rPr lang="en-US" altLang="zh-CN" sz="2400" dirty="0" smtClean="0"/>
              <a:t>];</a:t>
            </a:r>
          </a:p>
          <a:p>
            <a:pPr eaLnBrk="1" hangingPunct="1">
              <a:defRPr/>
            </a:pPr>
            <a:r>
              <a:rPr lang="en-US" altLang="zh-CN" sz="2800" dirty="0" smtClean="0">
                <a:effectLst>
                  <a:outerShdw blurRad="38100" dist="38100" dir="2700000" algn="tl">
                    <a:srgbClr val="000000">
                      <a:alpha val="43137"/>
                    </a:srgbClr>
                  </a:outerShdw>
                </a:effectLst>
              </a:rPr>
              <a:t>C</a:t>
            </a:r>
            <a:r>
              <a:rPr lang="zh-CN" altLang="en-US" sz="2800" dirty="0" smtClean="0">
                <a:effectLst>
                  <a:outerShdw blurRad="38100" dist="38100" dir="2700000" algn="tl">
                    <a:srgbClr val="000000">
                      <a:alpha val="43137"/>
                    </a:srgbClr>
                  </a:outerShdw>
                </a:effectLst>
              </a:rPr>
              <a:t>语言的新标准允许在程序运行时指定数组元素个数</a:t>
            </a:r>
            <a:endParaRPr lang="en-US" altLang="zh-CN" sz="2800" dirty="0" smtClean="0">
              <a:effectLst>
                <a:outerShdw blurRad="38100" dist="38100" dir="2700000" algn="tl">
                  <a:srgbClr val="000000">
                    <a:alpha val="43137"/>
                  </a:srgbClr>
                </a:outerShdw>
              </a:effectLst>
            </a:endParaRPr>
          </a:p>
          <a:p>
            <a:pPr lvl="1" eaLnBrk="1" hangingPunct="1">
              <a:defRPr/>
            </a:pPr>
            <a:r>
              <a:rPr lang="zh-CN" altLang="en-US" sz="2400" dirty="0" smtClean="0">
                <a:effectLst>
                  <a:outerShdw blurRad="38100" dist="38100" dir="2700000" algn="tl">
                    <a:srgbClr val="000000">
                      <a:alpha val="43137"/>
                    </a:srgbClr>
                  </a:outerShdw>
                </a:effectLst>
              </a:rPr>
              <a:t>一旦指定后不能再</a:t>
            </a:r>
            <a:r>
              <a:rPr lang="zh-CN" altLang="en-US" sz="2400" dirty="0">
                <a:effectLst>
                  <a:outerShdw blurRad="38100" dist="38100" dir="2700000" algn="tl">
                    <a:srgbClr val="000000">
                      <a:alpha val="43137"/>
                    </a:srgbClr>
                  </a:outerShdw>
                </a:effectLst>
              </a:rPr>
              <a:t>改变</a:t>
            </a:r>
            <a:r>
              <a:rPr lang="zh-CN" altLang="en-US" sz="2400" dirty="0" smtClean="0">
                <a:effectLst>
                  <a:outerShdw blurRad="38100" dist="38100" dir="2700000" algn="tl">
                    <a:srgbClr val="000000">
                      <a:alpha val="43137"/>
                    </a:srgbClr>
                  </a:outerShdw>
                </a:effectLst>
              </a:rPr>
              <a:t>！（上面数组</a:t>
            </a:r>
            <a:r>
              <a:rPr lang="en-US" altLang="zh-CN" sz="2400" dirty="0" smtClean="0">
                <a:effectLst>
                  <a:outerShdw blurRad="38100" dist="38100" dir="2700000" algn="tl">
                    <a:srgbClr val="000000">
                      <a:alpha val="43137"/>
                    </a:srgbClr>
                  </a:outerShdw>
                </a:effectLst>
              </a:rPr>
              <a:t>a</a:t>
            </a:r>
            <a:r>
              <a:rPr lang="zh-CN" altLang="en-US" sz="2400" dirty="0" smtClean="0">
                <a:effectLst>
                  <a:outerShdw blurRad="38100" dist="38100" dir="2700000" algn="tl">
                    <a:srgbClr val="000000">
                      <a:alpha val="43137"/>
                    </a:srgbClr>
                  </a:outerShdw>
                </a:effectLst>
              </a:rPr>
              <a:t>的大小不会随</a:t>
            </a:r>
            <a:r>
              <a:rPr lang="en-US" altLang="zh-CN" sz="2400" dirty="0" smtClean="0">
                <a:effectLst>
                  <a:outerShdw blurRad="38100" dist="38100" dir="2700000" algn="tl">
                    <a:srgbClr val="000000">
                      <a:alpha val="43137"/>
                    </a:srgbClr>
                  </a:outerShdw>
                </a:effectLst>
              </a:rPr>
              <a:t>n</a:t>
            </a:r>
            <a:r>
              <a:rPr lang="zh-CN" altLang="en-US" sz="2400" dirty="0" smtClean="0">
                <a:effectLst>
                  <a:outerShdw blurRad="38100" dist="38100" dir="2700000" algn="tl">
                    <a:srgbClr val="000000">
                      <a:alpha val="43137"/>
                    </a:srgbClr>
                  </a:outerShdw>
                </a:effectLst>
              </a:rPr>
              <a:t>变化）</a:t>
            </a:r>
            <a:endParaRPr lang="en-US" altLang="zh-CN" sz="2400" dirty="0" smtClean="0">
              <a:effectLst>
                <a:outerShdw blurRad="38100" dist="38100" dir="2700000" algn="tl">
                  <a:srgbClr val="000000">
                    <a:alpha val="43137"/>
                  </a:srgbClr>
                </a:outerShdw>
              </a:effectLst>
            </a:endParaRPr>
          </a:p>
          <a:p>
            <a:pPr lvl="1" eaLnBrk="1" hangingPunct="1">
              <a:defRPr/>
            </a:pPr>
            <a:r>
              <a:rPr lang="zh-CN" altLang="en-US" sz="2400" dirty="0" smtClean="0">
                <a:effectLst>
                  <a:outerShdw blurRad="38100" dist="38100" dir="2700000" algn="tl">
                    <a:srgbClr val="000000">
                      <a:alpha val="43137"/>
                    </a:srgbClr>
                  </a:outerShdw>
                </a:effectLst>
              </a:rPr>
              <a:t>不是每个</a:t>
            </a:r>
            <a:r>
              <a:rPr lang="en-US" altLang="zh-CN" sz="2400" dirty="0" smtClean="0">
                <a:effectLst>
                  <a:outerShdw blurRad="38100" dist="38100" dir="2700000" algn="tl">
                    <a:srgbClr val="000000">
                      <a:alpha val="43137"/>
                    </a:srgbClr>
                  </a:outerShdw>
                </a:effectLst>
              </a:rPr>
              <a:t>C++</a:t>
            </a:r>
            <a:r>
              <a:rPr lang="zh-CN" altLang="en-US" sz="2400" dirty="0" smtClean="0">
                <a:effectLst>
                  <a:outerShdw blurRad="38100" dist="38100" dir="2700000" algn="tl">
                    <a:srgbClr val="000000">
                      <a:alpha val="43137"/>
                    </a:srgbClr>
                  </a:outerShdw>
                </a:effectLst>
              </a:rPr>
              <a:t>编译器</a:t>
            </a:r>
            <a:r>
              <a:rPr lang="zh-CN" altLang="en-US" sz="2400" dirty="0">
                <a:effectLst>
                  <a:outerShdw blurRad="38100" dist="38100" dir="2700000" algn="tl">
                    <a:srgbClr val="000000">
                      <a:alpha val="43137"/>
                    </a:srgbClr>
                  </a:outerShdw>
                </a:effectLst>
              </a:rPr>
              <a:t>都</a:t>
            </a:r>
            <a:r>
              <a:rPr lang="zh-CN" altLang="en-US" sz="2400" dirty="0" smtClean="0">
                <a:effectLst>
                  <a:outerShdw blurRad="38100" dist="38100" dir="2700000" algn="tl">
                    <a:srgbClr val="000000">
                      <a:alpha val="43137"/>
                    </a:srgbClr>
                  </a:outerShdw>
                </a:effectLst>
              </a:rPr>
              <a:t>支持！</a:t>
            </a:r>
            <a:endParaRPr lang="en-US" altLang="zh-CN" sz="24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528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6" end="6"/>
                                            </p:txEl>
                                          </p:spTgt>
                                        </p:tgtEl>
                                        <p:attrNameLst>
                                          <p:attrName>style.visibility</p:attrName>
                                        </p:attrNameLst>
                                      </p:cBhvr>
                                      <p:to>
                                        <p:strVal val="visible"/>
                                      </p:to>
                                    </p:set>
                                    <p:anim calcmode="lin" valueType="num">
                                      <p:cBhvr additive="base">
                                        <p:cTn id="7"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7011">
                                            <p:txEl>
                                              <p:pRg st="7" end="7"/>
                                            </p:txEl>
                                          </p:spTgt>
                                        </p:tgtEl>
                                        <p:attrNameLst>
                                          <p:attrName>style.visibility</p:attrName>
                                        </p:attrNameLst>
                                      </p:cBhvr>
                                      <p:to>
                                        <p:strVal val="visible"/>
                                      </p:to>
                                    </p:set>
                                    <p:anim calcmode="lin" valueType="num">
                                      <p:cBhvr additive="base">
                                        <p:cTn id="13" dur="500" fill="hold"/>
                                        <p:tgtEl>
                                          <p:spTgt spid="42701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7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7011">
                                            <p:txEl>
                                              <p:pRg st="8" end="8"/>
                                            </p:txEl>
                                          </p:spTgt>
                                        </p:tgtEl>
                                        <p:attrNameLst>
                                          <p:attrName>style.visibility</p:attrName>
                                        </p:attrNameLst>
                                      </p:cBhvr>
                                      <p:to>
                                        <p:strVal val="visible"/>
                                      </p:to>
                                    </p:set>
                                    <p:anim calcmode="lin" valueType="num">
                                      <p:cBhvr additive="base">
                                        <p:cTn id="19" dur="500" fill="hold"/>
                                        <p:tgtEl>
                                          <p:spTgt spid="42701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noChangeArrowheads="1"/>
          </p:cNvSpPr>
          <p:nvPr>
            <p:ph type="body" idx="1"/>
          </p:nvPr>
        </p:nvSpPr>
        <p:spPr>
          <a:xfrm>
            <a:off x="457200" y="836712"/>
            <a:ext cx="8229600" cy="4997450"/>
          </a:xfrm>
        </p:spPr>
        <p:txBody>
          <a:bodyPr/>
          <a:lstStyle/>
          <a:p>
            <a:pPr eaLnBrk="1" hangingPunct="1">
              <a:defRPr/>
            </a:pPr>
            <a:r>
              <a:rPr lang="zh-CN" altLang="en-US" sz="2800" dirty="0" smtClean="0"/>
              <a:t>对输入的若干个数进行排序，如果输入时先输入数的个数，然后再输入各个数，则可用下面的动态数组来表示这些数：</a:t>
            </a:r>
          </a:p>
          <a:p>
            <a:pPr lvl="1" eaLnBrk="1" hangingPunct="1">
              <a:buFontTx/>
              <a:buNone/>
              <a:defRPr/>
            </a:pPr>
            <a:r>
              <a:rPr lang="en-US" altLang="zh-CN" sz="2400" dirty="0" err="1" smtClean="0"/>
              <a:t>int</a:t>
            </a:r>
            <a:r>
              <a:rPr lang="en-US" altLang="zh-CN" sz="2400" dirty="0" smtClean="0"/>
              <a:t> n;</a:t>
            </a:r>
          </a:p>
          <a:p>
            <a:pPr lvl="1" eaLnBrk="1" hangingPunct="1">
              <a:buFontTx/>
              <a:buNone/>
              <a:defRPr/>
            </a:pPr>
            <a:r>
              <a:rPr lang="en-US" altLang="zh-CN" sz="2400" dirty="0" err="1" smtClean="0"/>
              <a:t>int</a:t>
            </a:r>
            <a:r>
              <a:rPr lang="en-US" altLang="zh-CN" sz="2400" dirty="0" smtClean="0"/>
              <a:t> *p;</a:t>
            </a:r>
          </a:p>
          <a:p>
            <a:pPr lvl="1" eaLnBrk="1" hangingPunct="1">
              <a:buFontTx/>
              <a:buNone/>
              <a:defRPr/>
            </a:pPr>
            <a:r>
              <a:rPr lang="en-US" altLang="zh-CN" sz="2400" dirty="0" err="1" smtClean="0"/>
              <a:t>cin</a:t>
            </a:r>
            <a:r>
              <a:rPr lang="en-US" altLang="zh-CN" sz="2400" dirty="0" smtClean="0"/>
              <a:t> &gt;&gt; n;</a:t>
            </a:r>
          </a:p>
          <a:p>
            <a:pPr lvl="1" eaLnBrk="1" hangingPunct="1">
              <a:buFontTx/>
              <a:buNone/>
              <a:defRPr/>
            </a:pPr>
            <a:r>
              <a:rPr lang="en-US" altLang="zh-CN" sz="2400" dirty="0" smtClean="0"/>
              <a:t>p = </a:t>
            </a:r>
            <a:r>
              <a:rPr lang="en-US" altLang="zh-CN" sz="2400" dirty="0" smtClean="0">
                <a:solidFill>
                  <a:srgbClr val="FFC000"/>
                </a:solidFill>
              </a:rPr>
              <a:t>new </a:t>
            </a:r>
            <a:r>
              <a:rPr lang="en-US" altLang="zh-CN" sz="2400" dirty="0" err="1" smtClean="0">
                <a:solidFill>
                  <a:srgbClr val="FFC000"/>
                </a:solidFill>
              </a:rPr>
              <a:t>int</a:t>
            </a:r>
            <a:r>
              <a:rPr lang="en-US" altLang="zh-CN" sz="2400" dirty="0" smtClean="0">
                <a:solidFill>
                  <a:srgbClr val="FFC000"/>
                </a:solidFill>
              </a:rPr>
              <a:t>[n];</a:t>
            </a:r>
          </a:p>
          <a:p>
            <a:pPr lvl="1" eaLnBrk="1" hangingPunct="1">
              <a:buFontTx/>
              <a:buNone/>
              <a:defRPr/>
            </a:pPr>
            <a:r>
              <a:rPr lang="en-US" altLang="zh-CN" sz="2400" dirty="0" smtClean="0"/>
              <a:t>for (</a:t>
            </a:r>
            <a:r>
              <a:rPr lang="en-US" altLang="zh-CN" sz="2400" dirty="0" err="1" smtClean="0"/>
              <a:t>int</a:t>
            </a:r>
            <a:r>
              <a:rPr lang="en-US" altLang="zh-CN" sz="2400" dirty="0" smtClean="0"/>
              <a:t> </a:t>
            </a:r>
            <a:r>
              <a:rPr lang="en-US" altLang="zh-CN" sz="2400" dirty="0" err="1" smtClean="0"/>
              <a:t>i</a:t>
            </a:r>
            <a:r>
              <a:rPr lang="en-US" altLang="zh-CN" sz="2400" dirty="0" smtClean="0"/>
              <a:t>=0;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en-US" altLang="zh-CN" sz="2400" dirty="0" err="1" smtClean="0"/>
              <a:t>cin</a:t>
            </a:r>
            <a:r>
              <a:rPr lang="en-US" altLang="zh-CN" sz="2400" dirty="0" smtClean="0"/>
              <a:t> &gt;&gt; p[</a:t>
            </a:r>
            <a:r>
              <a:rPr lang="en-US" altLang="zh-CN" sz="2400" dirty="0" err="1" smtClean="0"/>
              <a:t>i</a:t>
            </a:r>
            <a:r>
              <a:rPr lang="en-US" altLang="zh-CN" sz="2400" dirty="0" smtClean="0"/>
              <a:t>];</a:t>
            </a:r>
          </a:p>
          <a:p>
            <a:pPr lvl="1" eaLnBrk="1" hangingPunct="1">
              <a:buFontTx/>
              <a:buNone/>
              <a:defRPr/>
            </a:pPr>
            <a:r>
              <a:rPr lang="en-US" altLang="zh-CN" sz="2400" dirty="0" smtClean="0"/>
              <a:t>sort(</a:t>
            </a:r>
            <a:r>
              <a:rPr lang="en-US" altLang="zh-CN" sz="2400" dirty="0" err="1" smtClean="0"/>
              <a:t>p,n</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delete []p;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179512" y="116632"/>
            <a:ext cx="8748464" cy="6669087"/>
          </a:xfrm>
        </p:spPr>
        <p:txBody>
          <a:bodyPr/>
          <a:lstStyle/>
          <a:p>
            <a:pPr defTabSz="1081088" eaLnBrk="1" hangingPunct="1">
              <a:defRPr/>
            </a:pPr>
            <a:r>
              <a:rPr lang="zh-CN" altLang="en-US" sz="2400" dirty="0" smtClean="0"/>
              <a:t>对输入的若干个数进行排序，在输入时，先输入各个数，最后输入一个结束标记（如：</a:t>
            </a:r>
            <a:r>
              <a:rPr lang="en-US" altLang="zh-CN" sz="2400" dirty="0" smtClean="0"/>
              <a:t>-1</a:t>
            </a:r>
            <a:r>
              <a:rPr lang="zh-CN" altLang="en-US" sz="2400" dirty="0" smtClean="0"/>
              <a:t>），如何表示这些数</a:t>
            </a:r>
            <a:r>
              <a:rPr lang="zh-CN" altLang="en-US" sz="2400" dirty="0"/>
              <a:t>？</a:t>
            </a:r>
            <a:endParaRPr lang="zh-CN" altLang="en-US" sz="2400" dirty="0" smtClean="0"/>
          </a:p>
          <a:p>
            <a:pPr lvl="1" defTabSz="1081088" eaLnBrk="1" hangingPunct="1">
              <a:spcBef>
                <a:spcPts val="520"/>
              </a:spcBef>
              <a:defRPr/>
            </a:pPr>
            <a:r>
              <a:rPr lang="zh-CN" altLang="en-US" sz="2000" dirty="0" smtClean="0">
                <a:solidFill>
                  <a:srgbClr val="FFC000"/>
                </a:solidFill>
              </a:rPr>
              <a:t>先创建一个初始大小的动态数组，空间不够了再创建更大的动态数组</a:t>
            </a:r>
            <a:endParaRPr lang="en-US" altLang="zh-CN" sz="2000" dirty="0" smtClean="0">
              <a:solidFill>
                <a:srgbClr val="FFC000"/>
              </a:solidFill>
            </a:endParaRPr>
          </a:p>
          <a:p>
            <a:pPr lvl="1" defTabSz="1081088" eaLnBrk="1" hangingPunct="1">
              <a:spcBef>
                <a:spcPts val="520"/>
              </a:spcBef>
              <a:buFontTx/>
              <a:buNone/>
              <a:defRPr/>
            </a:pPr>
            <a:r>
              <a:rPr lang="en-US" altLang="zh-CN" sz="2000" dirty="0" err="1" smtClean="0"/>
              <a:t>const</a:t>
            </a:r>
            <a:r>
              <a:rPr lang="en-US" altLang="zh-CN" sz="2000" dirty="0" smtClean="0"/>
              <a:t> </a:t>
            </a:r>
            <a:r>
              <a:rPr lang="en-US" altLang="zh-CN" sz="2000" dirty="0" err="1" smtClean="0"/>
              <a:t>int</a:t>
            </a:r>
            <a:r>
              <a:rPr lang="en-US" altLang="zh-CN" sz="2000" dirty="0" smtClean="0"/>
              <a:t> INCREMENT=10;</a:t>
            </a:r>
          </a:p>
          <a:p>
            <a:pPr lvl="1" defTabSz="1081088" eaLnBrk="1" hangingPunct="1">
              <a:lnSpc>
                <a:spcPct val="80000"/>
              </a:lnSpc>
              <a:spcBef>
                <a:spcPts val="520"/>
              </a:spcBef>
              <a:buFontTx/>
              <a:buNone/>
              <a:defRPr/>
            </a:pPr>
            <a:r>
              <a:rPr lang="en-US" altLang="zh-CN" sz="2000" dirty="0" err="1" smtClean="0"/>
              <a:t>int</a:t>
            </a:r>
            <a:r>
              <a:rPr lang="en-US" altLang="zh-CN" sz="2000" dirty="0" smtClean="0"/>
              <a:t> </a:t>
            </a:r>
            <a:r>
              <a:rPr lang="en-US" altLang="zh-CN" sz="2000" dirty="0" err="1" smtClean="0"/>
              <a:t>max_len</a:t>
            </a:r>
            <a:r>
              <a:rPr lang="en-US" altLang="zh-CN" sz="2000" dirty="0" smtClean="0"/>
              <a:t>=20,</a:t>
            </a:r>
            <a:r>
              <a:rPr lang="en-US" altLang="zh-CN" sz="2000" dirty="0" smtClean="0">
                <a:solidFill>
                  <a:srgbClr val="FFC000"/>
                </a:solidFill>
              </a:rPr>
              <a:t>*p=new </a:t>
            </a:r>
            <a:r>
              <a:rPr lang="en-US" altLang="zh-CN" sz="2000" dirty="0" err="1" smtClean="0">
                <a:solidFill>
                  <a:srgbClr val="FFC000"/>
                </a:solidFill>
              </a:rPr>
              <a:t>int</a:t>
            </a:r>
            <a:r>
              <a:rPr lang="en-US" altLang="zh-CN" sz="2000" dirty="0" smtClean="0">
                <a:solidFill>
                  <a:srgbClr val="FFC000"/>
                </a:solidFill>
              </a:rPr>
              <a:t>[</a:t>
            </a:r>
            <a:r>
              <a:rPr lang="en-US" altLang="zh-CN" sz="2000" dirty="0" err="1" smtClean="0">
                <a:solidFill>
                  <a:srgbClr val="FFC000"/>
                </a:solidFill>
              </a:rPr>
              <a:t>max_len</a:t>
            </a:r>
            <a:r>
              <a:rPr lang="en-US" altLang="zh-CN" sz="2000" dirty="0" smtClean="0">
                <a:solidFill>
                  <a:srgbClr val="FFC000"/>
                </a:solidFill>
              </a:rPr>
              <a:t>]</a:t>
            </a:r>
            <a:r>
              <a:rPr lang="en-US" altLang="zh-CN" sz="2000" dirty="0" smtClean="0"/>
              <a:t>; //</a:t>
            </a:r>
            <a:r>
              <a:rPr lang="zh-CN" altLang="en-US" sz="2000" dirty="0" smtClean="0"/>
              <a:t>申请</a:t>
            </a:r>
            <a:r>
              <a:rPr lang="zh-CN" altLang="en-US" sz="2000" dirty="0"/>
              <a:t>初始</a:t>
            </a:r>
            <a:r>
              <a:rPr lang="zh-CN" altLang="en-US" sz="2000" dirty="0" smtClean="0"/>
              <a:t>的数组空间</a:t>
            </a:r>
            <a:endParaRPr lang="en-US" altLang="zh-CN" sz="2000" dirty="0" smtClean="0"/>
          </a:p>
          <a:p>
            <a:pPr lvl="1" defTabSz="1081088" eaLnBrk="1" hangingPunct="1">
              <a:lnSpc>
                <a:spcPct val="80000"/>
              </a:lnSpc>
              <a:spcBef>
                <a:spcPts val="520"/>
              </a:spcBef>
              <a:buFontTx/>
              <a:buNone/>
              <a:defRPr/>
            </a:pPr>
            <a:r>
              <a:rPr lang="en-US" altLang="zh-CN" sz="2000" dirty="0" err="1" smtClean="0"/>
              <a:t>int</a:t>
            </a:r>
            <a:r>
              <a:rPr lang="en-US" altLang="zh-CN" sz="2000" dirty="0"/>
              <a:t> </a:t>
            </a:r>
            <a:r>
              <a:rPr lang="en-US" altLang="zh-CN" sz="2000" dirty="0" err="1"/>
              <a:t>x,n</a:t>
            </a:r>
            <a:r>
              <a:rPr lang="en-US" altLang="zh-CN" sz="2000" dirty="0"/>
              <a:t>=0;</a:t>
            </a:r>
            <a:endParaRPr lang="en-US" altLang="zh-CN" sz="2000" dirty="0" smtClean="0"/>
          </a:p>
          <a:p>
            <a:pPr lvl="1" defTabSz="1081088" eaLnBrk="1" hangingPunct="1">
              <a:lnSpc>
                <a:spcPct val="80000"/>
              </a:lnSpc>
              <a:spcBef>
                <a:spcPts val="520"/>
              </a:spcBef>
              <a:buFontTx/>
              <a:buNone/>
              <a:defRPr/>
            </a:pPr>
            <a:r>
              <a:rPr lang="en-US" altLang="zh-CN" sz="2000" dirty="0"/>
              <a:t>for (</a:t>
            </a:r>
            <a:r>
              <a:rPr lang="en-US" altLang="zh-CN" sz="2000" dirty="0" err="1"/>
              <a:t>cin</a:t>
            </a:r>
            <a:r>
              <a:rPr lang="en-US" altLang="zh-CN" sz="2000" dirty="0"/>
              <a:t> &gt;&gt; x</a:t>
            </a:r>
            <a:r>
              <a:rPr lang="en-US" altLang="zh-CN" sz="2000" dirty="0" smtClean="0"/>
              <a:t>; x != -</a:t>
            </a:r>
            <a:r>
              <a:rPr lang="en-US" altLang="zh-CN" sz="2000" dirty="0"/>
              <a:t>1; </a:t>
            </a:r>
            <a:r>
              <a:rPr lang="en-US" altLang="zh-CN" sz="2000" dirty="0" err="1"/>
              <a:t>cin</a:t>
            </a:r>
            <a:r>
              <a:rPr lang="en-US" altLang="zh-CN" sz="2000" dirty="0"/>
              <a:t> &gt;&gt; x) </a:t>
            </a:r>
            <a:endParaRPr lang="en-US" altLang="zh-CN" sz="2000" dirty="0" smtClean="0"/>
          </a:p>
          <a:p>
            <a:pPr lvl="1" defTabSz="1081088" eaLnBrk="1" hangingPunct="1">
              <a:lnSpc>
                <a:spcPct val="80000"/>
              </a:lnSpc>
              <a:spcBef>
                <a:spcPts val="520"/>
              </a:spcBef>
              <a:buFontTx/>
              <a:buNone/>
              <a:defRPr/>
            </a:pPr>
            <a:r>
              <a:rPr lang="en-US" altLang="zh-CN" sz="2000" dirty="0" smtClean="0"/>
              <a:t>{	if (n == </a:t>
            </a:r>
            <a:r>
              <a:rPr lang="en-US" altLang="zh-CN" sz="2000" dirty="0" err="1" smtClean="0"/>
              <a:t>max_len</a:t>
            </a:r>
            <a:r>
              <a:rPr lang="en-US" altLang="zh-CN" sz="2000" dirty="0" smtClean="0"/>
              <a:t>)</a:t>
            </a:r>
          </a:p>
          <a:p>
            <a:pPr lvl="1" defTabSz="1081088" eaLnBrk="1" hangingPunct="1">
              <a:lnSpc>
                <a:spcPct val="80000"/>
              </a:lnSpc>
              <a:spcBef>
                <a:spcPts val="520"/>
              </a:spcBef>
              <a:buFontTx/>
              <a:buNone/>
              <a:defRPr/>
            </a:pPr>
            <a:r>
              <a:rPr lang="en-US" altLang="zh-CN" sz="2000" dirty="0" smtClean="0"/>
              <a:t>	{	</a:t>
            </a:r>
            <a:r>
              <a:rPr lang="en-US" altLang="zh-CN" sz="2000" dirty="0" err="1" smtClean="0">
                <a:solidFill>
                  <a:srgbClr val="FFC000"/>
                </a:solidFill>
              </a:rPr>
              <a:t>max_len</a:t>
            </a:r>
            <a:r>
              <a:rPr lang="en-US" altLang="zh-CN" sz="2000" dirty="0" smtClean="0">
                <a:solidFill>
                  <a:srgbClr val="FFC000"/>
                </a:solidFill>
              </a:rPr>
              <a:t> += INCREMENT;</a:t>
            </a:r>
          </a:p>
          <a:p>
            <a:pPr lvl="1" defTabSz="1081088" eaLnBrk="1" hangingPunct="1">
              <a:lnSpc>
                <a:spcPct val="80000"/>
              </a:lnSpc>
              <a:spcBef>
                <a:spcPts val="520"/>
              </a:spcBef>
              <a:buFontTx/>
              <a:buNone/>
              <a:defRPr/>
            </a:pPr>
            <a:r>
              <a:rPr lang="en-US" altLang="zh-CN" sz="2000" dirty="0" smtClean="0"/>
              <a:t>		</a:t>
            </a:r>
            <a:r>
              <a:rPr lang="en-US" altLang="zh-CN" sz="2000" dirty="0" err="1" smtClean="0"/>
              <a:t>int</a:t>
            </a:r>
            <a:r>
              <a:rPr lang="en-US" altLang="zh-CN" sz="2000" dirty="0" smtClean="0"/>
              <a:t> *q=new </a:t>
            </a:r>
            <a:r>
              <a:rPr lang="en-US" altLang="zh-CN" sz="2000" dirty="0" err="1" smtClean="0"/>
              <a:t>int</a:t>
            </a:r>
            <a:r>
              <a:rPr lang="en-US" altLang="zh-CN" sz="2000" dirty="0" smtClean="0"/>
              <a:t>[</a:t>
            </a:r>
            <a:r>
              <a:rPr lang="en-US" altLang="zh-CN" sz="2000" dirty="0" err="1" smtClean="0"/>
              <a:t>max_len</a:t>
            </a:r>
            <a:r>
              <a:rPr lang="en-US" altLang="zh-CN" sz="2000" dirty="0" smtClean="0"/>
              <a:t>]; //</a:t>
            </a:r>
            <a:r>
              <a:rPr lang="zh-CN" altLang="en-US" sz="2000" dirty="0" smtClean="0"/>
              <a:t>重新申请一块更大的数组空间</a:t>
            </a:r>
            <a:endParaRPr lang="en-US" altLang="zh-CN" sz="2000" dirty="0" smtClean="0"/>
          </a:p>
          <a:p>
            <a:pPr lvl="1" defTabSz="1081088" eaLnBrk="1" hangingPunct="1">
              <a:lnSpc>
                <a:spcPct val="80000"/>
              </a:lnSpc>
              <a:spcBef>
                <a:spcPts val="520"/>
              </a:spcBef>
              <a:buFontTx/>
              <a:buNone/>
              <a:defRPr/>
            </a:pPr>
            <a:r>
              <a:rPr lang="en-US" altLang="zh-CN" sz="2000" dirty="0" smtClean="0"/>
              <a:t>		for (</a:t>
            </a:r>
            <a:r>
              <a:rPr lang="en-US" altLang="zh-CN" sz="2000" dirty="0" err="1" smtClean="0"/>
              <a:t>int</a:t>
            </a:r>
            <a:r>
              <a:rPr lang="en-US" altLang="zh-CN" sz="2000" dirty="0" smtClean="0"/>
              <a:t> </a:t>
            </a:r>
            <a:r>
              <a:rPr lang="en-US" altLang="zh-CN" sz="2000" dirty="0" err="1" smtClean="0"/>
              <a:t>i</a:t>
            </a:r>
            <a:r>
              <a:rPr lang="en-US" altLang="zh-CN" sz="2000" dirty="0" smtClean="0"/>
              <a:t>=0; </a:t>
            </a:r>
            <a:r>
              <a:rPr lang="en-US" altLang="zh-CN" sz="2000" dirty="0" err="1" smtClean="0"/>
              <a:t>i</a:t>
            </a:r>
            <a:r>
              <a:rPr lang="en-US" altLang="zh-CN" sz="2000" dirty="0" smtClean="0"/>
              <a:t>&lt;n; </a:t>
            </a:r>
            <a:r>
              <a:rPr lang="en-US" altLang="zh-CN" sz="2000" dirty="0" err="1" smtClean="0"/>
              <a:t>i</a:t>
            </a:r>
            <a:r>
              <a:rPr lang="en-US" altLang="zh-CN" sz="2000" dirty="0" smtClean="0"/>
              <a:t>++) q[</a:t>
            </a:r>
            <a:r>
              <a:rPr lang="en-US" altLang="zh-CN" sz="2000" dirty="0" err="1" smtClean="0"/>
              <a:t>i</a:t>
            </a:r>
            <a:r>
              <a:rPr lang="en-US" altLang="zh-CN" sz="2000" dirty="0" smtClean="0"/>
              <a:t>] = p[</a:t>
            </a:r>
            <a:r>
              <a:rPr lang="en-US" altLang="zh-CN" sz="2000" dirty="0" err="1" smtClean="0"/>
              <a:t>i</a:t>
            </a:r>
            <a:r>
              <a:rPr lang="en-US" altLang="zh-CN" sz="2000" dirty="0" smtClean="0"/>
              <a:t>]; //</a:t>
            </a:r>
            <a:r>
              <a:rPr lang="zh-CN" altLang="en-US" sz="2000" dirty="0" smtClean="0"/>
              <a:t>转移数据</a:t>
            </a:r>
            <a:endParaRPr lang="en-US" altLang="zh-CN" sz="2000" dirty="0" smtClean="0"/>
          </a:p>
          <a:p>
            <a:pPr lvl="1" defTabSz="1081088" eaLnBrk="1" hangingPunct="1">
              <a:lnSpc>
                <a:spcPct val="80000"/>
              </a:lnSpc>
              <a:spcBef>
                <a:spcPts val="520"/>
              </a:spcBef>
              <a:buFontTx/>
              <a:buNone/>
              <a:defRPr/>
            </a:pPr>
            <a:r>
              <a:rPr lang="en-US" altLang="zh-CN" sz="2000" dirty="0" smtClean="0"/>
              <a:t>		delete []p; //</a:t>
            </a:r>
            <a:r>
              <a:rPr lang="zh-CN" altLang="en-US" sz="2000" dirty="0" smtClean="0"/>
              <a:t>归还原来的数组空间</a:t>
            </a:r>
            <a:endParaRPr lang="en-US" altLang="zh-CN" sz="2000" dirty="0" smtClean="0"/>
          </a:p>
          <a:p>
            <a:pPr lvl="1" defTabSz="1081088" eaLnBrk="1" hangingPunct="1">
              <a:lnSpc>
                <a:spcPct val="80000"/>
              </a:lnSpc>
              <a:spcBef>
                <a:spcPts val="520"/>
              </a:spcBef>
              <a:buFontTx/>
              <a:buNone/>
              <a:defRPr/>
            </a:pPr>
            <a:r>
              <a:rPr lang="en-US" altLang="zh-CN" sz="2000" dirty="0" smtClean="0"/>
              <a:t>		p = q; //p</a:t>
            </a:r>
            <a:r>
              <a:rPr lang="zh-CN" altLang="en-US" sz="2000" dirty="0" smtClean="0"/>
              <a:t>指向新的数组空间</a:t>
            </a:r>
            <a:endParaRPr lang="en-US" altLang="zh-CN" sz="2000" dirty="0" smtClean="0"/>
          </a:p>
          <a:p>
            <a:pPr lvl="1" defTabSz="1081088" eaLnBrk="1" hangingPunct="1">
              <a:lnSpc>
                <a:spcPct val="80000"/>
              </a:lnSpc>
              <a:spcBef>
                <a:spcPts val="520"/>
              </a:spcBef>
              <a:buFontTx/>
              <a:buNone/>
              <a:defRPr/>
            </a:pPr>
            <a:r>
              <a:rPr lang="en-US" altLang="zh-CN" sz="2000" dirty="0" smtClean="0"/>
              <a:t>	}</a:t>
            </a:r>
          </a:p>
          <a:p>
            <a:pPr lvl="1" defTabSz="1081088" eaLnBrk="1" hangingPunct="1">
              <a:lnSpc>
                <a:spcPct val="80000"/>
              </a:lnSpc>
              <a:spcBef>
                <a:spcPts val="520"/>
              </a:spcBef>
              <a:buFontTx/>
              <a:buNone/>
              <a:defRPr/>
            </a:pPr>
            <a:r>
              <a:rPr lang="en-US" altLang="zh-CN" sz="2000" dirty="0" smtClean="0"/>
              <a:t>	p[n] = x;</a:t>
            </a:r>
          </a:p>
          <a:p>
            <a:pPr lvl="1" defTabSz="1081088" eaLnBrk="1" hangingPunct="1">
              <a:lnSpc>
                <a:spcPct val="80000"/>
              </a:lnSpc>
              <a:spcBef>
                <a:spcPts val="520"/>
              </a:spcBef>
              <a:buFontTx/>
              <a:buNone/>
              <a:defRPr/>
            </a:pPr>
            <a:r>
              <a:rPr lang="en-US" altLang="zh-CN" sz="2000" dirty="0" smtClean="0"/>
              <a:t>	n++;</a:t>
            </a:r>
          </a:p>
          <a:p>
            <a:pPr lvl="1" defTabSz="1081088" eaLnBrk="1" hangingPunct="1">
              <a:lnSpc>
                <a:spcPct val="80000"/>
              </a:lnSpc>
              <a:spcBef>
                <a:spcPts val="520"/>
              </a:spcBef>
              <a:buFontTx/>
              <a:buNone/>
              <a:defRPr/>
            </a:pPr>
            <a:r>
              <a:rPr lang="en-US" altLang="zh-CN" sz="2000" dirty="0" smtClean="0"/>
              <a:t>}</a:t>
            </a:r>
          </a:p>
          <a:p>
            <a:pPr lvl="1" defTabSz="1081088" eaLnBrk="1" hangingPunct="1">
              <a:lnSpc>
                <a:spcPct val="80000"/>
              </a:lnSpc>
              <a:spcBef>
                <a:spcPts val="520"/>
              </a:spcBef>
              <a:buFontTx/>
              <a:buNone/>
              <a:defRPr/>
            </a:pPr>
            <a:r>
              <a:rPr lang="en-US" altLang="zh-CN" sz="2000" dirty="0" smtClean="0"/>
              <a:t>sort(</a:t>
            </a:r>
            <a:r>
              <a:rPr lang="en-US" altLang="zh-CN" sz="2000" dirty="0" err="1" smtClean="0"/>
              <a:t>p,n</a:t>
            </a:r>
            <a:r>
              <a:rPr lang="en-US" altLang="zh-CN" sz="2000" dirty="0" smtClean="0"/>
              <a:t>);</a:t>
            </a:r>
          </a:p>
          <a:p>
            <a:pPr lvl="1" defTabSz="1081088" eaLnBrk="1" hangingPunct="1">
              <a:lnSpc>
                <a:spcPct val="80000"/>
              </a:lnSpc>
              <a:spcBef>
                <a:spcPts val="520"/>
              </a:spcBef>
              <a:buFontTx/>
              <a:buNone/>
              <a:defRPr/>
            </a:pPr>
            <a:r>
              <a:rPr lang="en-US" altLang="zh-CN" sz="2000" dirty="0" smtClean="0"/>
              <a:t>......</a:t>
            </a:r>
          </a:p>
          <a:p>
            <a:pPr lvl="1" defTabSz="1081088" eaLnBrk="1" hangingPunct="1">
              <a:lnSpc>
                <a:spcPct val="80000"/>
              </a:lnSpc>
              <a:spcBef>
                <a:spcPts val="520"/>
              </a:spcBef>
              <a:buFontTx/>
              <a:buNone/>
              <a:defRPr/>
            </a:pPr>
            <a:r>
              <a:rPr lang="en-US" altLang="zh-CN" sz="2000" dirty="0" smtClean="0"/>
              <a:t>delete []p;</a:t>
            </a:r>
          </a:p>
        </p:txBody>
      </p:sp>
      <p:sp>
        <p:nvSpPr>
          <p:cNvPr id="2" name="文本框 1"/>
          <p:cNvSpPr txBox="1"/>
          <p:nvPr/>
        </p:nvSpPr>
        <p:spPr>
          <a:xfrm>
            <a:off x="3600617" y="4653136"/>
            <a:ext cx="5480988" cy="2103140"/>
          </a:xfrm>
          <a:prstGeom prst="rect">
            <a:avLst/>
          </a:prstGeom>
          <a:solidFill>
            <a:schemeClr val="bg1">
              <a:lumMod val="75000"/>
            </a:schemeClr>
          </a:solidFill>
        </p:spPr>
        <p:txBody>
          <a:bodyPr wrap="none" rtlCol="0">
            <a:spAutoFit/>
          </a:bodyPr>
          <a:lstStyle/>
          <a:p>
            <a:pPr marL="342900" indent="-342900" algn="just">
              <a:buFont typeface="Arial" panose="020B0604020202020204" pitchFamily="34" charset="0"/>
              <a:buChar char="•"/>
            </a:pPr>
            <a:r>
              <a:rPr lang="zh-CN" altLang="en-US" dirty="0">
                <a:effectLst>
                  <a:outerShdw blurRad="38100" dist="38100" dir="2700000" algn="tl">
                    <a:srgbClr val="000000"/>
                  </a:outerShdw>
                </a:effectLst>
                <a:latin typeface="+mn-lt"/>
                <a:ea typeface="+mn-ea"/>
              </a:rPr>
              <a:t>也可以利用库函数来实现数组的扩充</a:t>
            </a:r>
            <a:endParaRPr lang="en-US" altLang="zh-CN" dirty="0">
              <a:effectLst>
                <a:outerShdw blurRad="38100" dist="38100" dir="2700000" algn="tl">
                  <a:srgbClr val="000000"/>
                </a:outerShdw>
              </a:effectLst>
              <a:latin typeface="+mn-lt"/>
              <a:ea typeface="+mn-ea"/>
            </a:endParaRPr>
          </a:p>
          <a:p>
            <a:pPr algn="just">
              <a:spcBef>
                <a:spcPts val="800"/>
              </a:spcBef>
            </a:pPr>
            <a:r>
              <a:rPr lang="en-US" altLang="zh-CN" sz="2000" b="0" dirty="0" smtClean="0">
                <a:effectLst>
                  <a:outerShdw blurRad="38100" dist="38100" dir="2700000" algn="tl">
                    <a:srgbClr val="000000">
                      <a:alpha val="43137"/>
                    </a:srgbClr>
                  </a:outerShdw>
                </a:effectLst>
              </a:rPr>
              <a:t>p=(</a:t>
            </a:r>
            <a:r>
              <a:rPr lang="en-US" altLang="zh-CN" sz="2000" b="0" dirty="0" err="1" smtClean="0">
                <a:effectLst>
                  <a:outerShdw blurRad="38100" dist="38100" dir="2700000" algn="tl">
                    <a:srgbClr val="000000">
                      <a:alpha val="43137"/>
                    </a:srgbClr>
                  </a:outerShdw>
                </a:effectLst>
              </a:rPr>
              <a:t>int</a:t>
            </a:r>
            <a:r>
              <a:rPr lang="en-US" altLang="zh-CN" sz="2000" b="0" dirty="0" smtClean="0">
                <a:effectLst>
                  <a:outerShdw blurRad="38100" dist="38100" dir="2700000" algn="tl">
                    <a:srgbClr val="000000">
                      <a:alpha val="43137"/>
                    </a:srgbClr>
                  </a:outerShdw>
                </a:effectLst>
              </a:rPr>
              <a:t> *)</a:t>
            </a:r>
            <a:r>
              <a:rPr lang="en-US" altLang="zh-CN" sz="2000" b="0" dirty="0" err="1" smtClean="0">
                <a:effectLst>
                  <a:outerShdw blurRad="38100" dist="38100" dir="2700000" algn="tl">
                    <a:srgbClr val="000000">
                      <a:alpha val="43137"/>
                    </a:srgbClr>
                  </a:outerShdw>
                </a:effectLst>
              </a:rPr>
              <a:t>malloc</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max_len</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sizeof</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int</a:t>
            </a:r>
            <a:r>
              <a:rPr lang="en-US" altLang="zh-CN" sz="2000" b="0" dirty="0" smtClean="0">
                <a:effectLst>
                  <a:outerShdw blurRad="38100" dist="38100" dir="2700000" algn="tl">
                    <a:srgbClr val="000000">
                      <a:alpha val="43137"/>
                    </a:srgbClr>
                  </a:outerShdw>
                </a:effectLst>
              </a:rPr>
              <a:t>));</a:t>
            </a:r>
          </a:p>
          <a:p>
            <a:pPr algn="just">
              <a:spcBef>
                <a:spcPts val="800"/>
              </a:spcBef>
            </a:pPr>
            <a:r>
              <a:rPr lang="en-US" altLang="zh-CN" sz="2000" b="0" dirty="0" smtClean="0">
                <a:effectLst>
                  <a:outerShdw blurRad="38100" dist="38100" dir="2700000" algn="tl">
                    <a:srgbClr val="000000">
                      <a:alpha val="43137"/>
                    </a:srgbClr>
                  </a:outerShdw>
                </a:effectLst>
              </a:rPr>
              <a:t>......</a:t>
            </a:r>
          </a:p>
          <a:p>
            <a:pPr algn="just">
              <a:spcBef>
                <a:spcPts val="800"/>
              </a:spcBef>
            </a:pPr>
            <a:r>
              <a:rPr lang="en-US" altLang="zh-CN" sz="2000" b="0" dirty="0" err="1">
                <a:effectLst>
                  <a:outerShdw blurRad="38100" dist="38100" dir="2700000" algn="tl">
                    <a:srgbClr val="000000">
                      <a:alpha val="43137"/>
                    </a:srgbClr>
                  </a:outerShdw>
                </a:effectLst>
              </a:rPr>
              <a:t>max_len</a:t>
            </a:r>
            <a:r>
              <a:rPr lang="en-US" altLang="zh-CN" sz="2000" b="0" dirty="0">
                <a:effectLst>
                  <a:outerShdw blurRad="38100" dist="38100" dir="2700000" algn="tl">
                    <a:srgbClr val="000000">
                      <a:alpha val="43137"/>
                    </a:srgbClr>
                  </a:outerShdw>
                </a:effectLst>
              </a:rPr>
              <a:t> += INCREMENT</a:t>
            </a:r>
            <a:r>
              <a:rPr lang="en-US" altLang="zh-CN" sz="2000" b="0" dirty="0" smtClean="0">
                <a:effectLst>
                  <a:outerShdw blurRad="38100" dist="38100" dir="2700000" algn="tl">
                    <a:srgbClr val="000000">
                      <a:alpha val="43137"/>
                    </a:srgbClr>
                  </a:outerShdw>
                </a:effectLst>
              </a:rPr>
              <a:t>;</a:t>
            </a:r>
          </a:p>
          <a:p>
            <a:pPr algn="just">
              <a:spcBef>
                <a:spcPts val="800"/>
              </a:spcBef>
            </a:pPr>
            <a:r>
              <a:rPr lang="en-US" altLang="zh-CN" sz="2000" b="0" dirty="0">
                <a:effectLst>
                  <a:outerShdw blurRad="38100" dist="38100" dir="2700000" algn="tl">
                    <a:srgbClr val="000000">
                      <a:alpha val="43137"/>
                    </a:srgbClr>
                  </a:outerShdw>
                </a:effectLst>
              </a:rPr>
              <a:t>p=(</a:t>
            </a:r>
            <a:r>
              <a:rPr lang="en-US" altLang="zh-CN" sz="2000" b="0" dirty="0" err="1">
                <a:effectLst>
                  <a:outerShdw blurRad="38100" dist="38100" dir="2700000" algn="tl">
                    <a:srgbClr val="000000">
                      <a:alpha val="43137"/>
                    </a:srgbClr>
                  </a:outerShdw>
                </a:effectLst>
              </a:rPr>
              <a:t>int</a:t>
            </a:r>
            <a:r>
              <a:rPr lang="en-US" altLang="zh-CN" sz="2000" b="0" dirty="0">
                <a:effectLst>
                  <a:outerShdw blurRad="38100" dist="38100" dir="2700000" algn="tl">
                    <a:srgbClr val="000000">
                      <a:alpha val="43137"/>
                    </a:srgbClr>
                  </a:outerShdw>
                </a:effectLst>
              </a:rPr>
              <a:t> </a:t>
            </a:r>
            <a:r>
              <a:rPr lang="en-US" altLang="zh-CN" sz="2000" b="0" dirty="0" smtClean="0">
                <a:effectLst>
                  <a:outerShdw blurRad="38100" dist="38100" dir="2700000" algn="tl">
                    <a:srgbClr val="000000">
                      <a:alpha val="43137"/>
                    </a:srgbClr>
                  </a:outerShdw>
                </a:effectLst>
              </a:rPr>
              <a:t>*)</a:t>
            </a:r>
            <a:r>
              <a:rPr lang="en-US" altLang="zh-CN" sz="2000" b="0" dirty="0" err="1" smtClean="0">
                <a:solidFill>
                  <a:srgbClr val="FFC000"/>
                </a:solidFill>
                <a:effectLst>
                  <a:outerShdw blurRad="38100" dist="38100" dir="2700000" algn="tl">
                    <a:srgbClr val="000000">
                      <a:alpha val="43137"/>
                    </a:srgbClr>
                  </a:outerShdw>
                </a:effectLst>
              </a:rPr>
              <a:t>realloc</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p,max_len</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sizeof</a:t>
            </a:r>
            <a:r>
              <a:rPr lang="en-US" altLang="zh-CN" sz="2000" b="0" dirty="0" smtClean="0">
                <a:effectLst>
                  <a:outerShdw blurRad="38100" dist="38100" dir="2700000" algn="tl">
                    <a:srgbClr val="000000">
                      <a:alpha val="43137"/>
                    </a:srgbClr>
                  </a:outerShdw>
                </a:effectLst>
              </a:rPr>
              <a:t>(</a:t>
            </a:r>
            <a:r>
              <a:rPr lang="en-US" altLang="zh-CN" sz="2000" b="0" dirty="0" err="1" smtClean="0">
                <a:effectLst>
                  <a:outerShdw blurRad="38100" dist="38100" dir="2700000" algn="tl">
                    <a:srgbClr val="000000">
                      <a:alpha val="43137"/>
                    </a:srgbClr>
                  </a:outerShdw>
                </a:effectLst>
              </a:rPr>
              <a:t>int</a:t>
            </a:r>
            <a:r>
              <a:rPr lang="en-US" altLang="zh-CN" sz="2000" b="0" dirty="0" smtClean="0">
                <a:effectLst>
                  <a:outerShdw blurRad="38100" dist="38100" dir="2700000" algn="tl">
                    <a:srgbClr val="000000">
                      <a:alpha val="43137"/>
                    </a:srgbClr>
                  </a:outerShdw>
                </a:effectLst>
              </a:rPr>
              <a:t>));</a:t>
            </a:r>
            <a:endParaRPr lang="zh-CN" altLang="en-US" sz="2000" b="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7250">
                                            <p:txEl>
                                              <p:pRg st="1" end="1"/>
                                            </p:txEl>
                                          </p:spTgt>
                                        </p:tgtEl>
                                        <p:attrNameLst>
                                          <p:attrName>style.visibility</p:attrName>
                                        </p:attrNameLst>
                                      </p:cBhvr>
                                      <p:to>
                                        <p:strVal val="visible"/>
                                      </p:to>
                                    </p:set>
                                    <p:anim calcmode="lin" valueType="num">
                                      <p:cBhvr additive="base">
                                        <p:cTn id="7" dur="500" fill="hold"/>
                                        <p:tgtEl>
                                          <p:spTgt spid="4372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7250">
                                            <p:txEl>
                                              <p:pRg st="2" end="2"/>
                                            </p:txEl>
                                          </p:spTgt>
                                        </p:tgtEl>
                                        <p:attrNameLst>
                                          <p:attrName>style.visibility</p:attrName>
                                        </p:attrNameLst>
                                      </p:cBhvr>
                                      <p:to>
                                        <p:strVal val="visible"/>
                                      </p:to>
                                    </p:set>
                                    <p:anim calcmode="lin" valueType="num">
                                      <p:cBhvr additive="base">
                                        <p:cTn id="13" dur="500" fill="hold"/>
                                        <p:tgtEl>
                                          <p:spTgt spid="43725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725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37250">
                                            <p:txEl>
                                              <p:pRg st="3" end="3"/>
                                            </p:txEl>
                                          </p:spTgt>
                                        </p:tgtEl>
                                        <p:attrNameLst>
                                          <p:attrName>style.visibility</p:attrName>
                                        </p:attrNameLst>
                                      </p:cBhvr>
                                      <p:to>
                                        <p:strVal val="visible"/>
                                      </p:to>
                                    </p:set>
                                    <p:anim calcmode="lin" valueType="num">
                                      <p:cBhvr additive="base">
                                        <p:cTn id="17" dur="500" fill="hold"/>
                                        <p:tgtEl>
                                          <p:spTgt spid="43725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725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0">
                                            <p:txEl>
                                              <p:pRg st="4" end="4"/>
                                            </p:txEl>
                                          </p:spTgt>
                                        </p:tgtEl>
                                        <p:attrNameLst>
                                          <p:attrName>style.visibility</p:attrName>
                                        </p:attrNameLst>
                                      </p:cBhvr>
                                      <p:to>
                                        <p:strVal val="visible"/>
                                      </p:to>
                                    </p:set>
                                    <p:anim calcmode="lin" valueType="num">
                                      <p:cBhvr additive="base">
                                        <p:cTn id="21" dur="500" fill="hold"/>
                                        <p:tgtEl>
                                          <p:spTgt spid="43725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725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7250">
                                            <p:txEl>
                                              <p:pRg st="5" end="5"/>
                                            </p:txEl>
                                          </p:spTgt>
                                        </p:tgtEl>
                                        <p:attrNameLst>
                                          <p:attrName>style.visibility</p:attrName>
                                        </p:attrNameLst>
                                      </p:cBhvr>
                                      <p:to>
                                        <p:strVal val="visible"/>
                                      </p:to>
                                    </p:set>
                                    <p:anim calcmode="lin" valueType="num">
                                      <p:cBhvr additive="base">
                                        <p:cTn id="25" dur="500" fill="hold"/>
                                        <p:tgtEl>
                                          <p:spTgt spid="43725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7250">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37250">
                                            <p:txEl>
                                              <p:pRg st="6" end="6"/>
                                            </p:txEl>
                                          </p:spTgt>
                                        </p:tgtEl>
                                        <p:attrNameLst>
                                          <p:attrName>style.visibility</p:attrName>
                                        </p:attrNameLst>
                                      </p:cBhvr>
                                      <p:to>
                                        <p:strVal val="visible"/>
                                      </p:to>
                                    </p:set>
                                    <p:anim calcmode="lin" valueType="num">
                                      <p:cBhvr additive="base">
                                        <p:cTn id="29" dur="500" fill="hold"/>
                                        <p:tgtEl>
                                          <p:spTgt spid="43725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725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7250">
                                            <p:txEl>
                                              <p:pRg st="7" end="7"/>
                                            </p:txEl>
                                          </p:spTgt>
                                        </p:tgtEl>
                                        <p:attrNameLst>
                                          <p:attrName>style.visibility</p:attrName>
                                        </p:attrNameLst>
                                      </p:cBhvr>
                                      <p:to>
                                        <p:strVal val="visible"/>
                                      </p:to>
                                    </p:set>
                                    <p:anim calcmode="lin" valueType="num">
                                      <p:cBhvr additive="base">
                                        <p:cTn id="33" dur="500" fill="hold"/>
                                        <p:tgtEl>
                                          <p:spTgt spid="43725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7250">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37250">
                                            <p:txEl>
                                              <p:pRg st="8" end="8"/>
                                            </p:txEl>
                                          </p:spTgt>
                                        </p:tgtEl>
                                        <p:attrNameLst>
                                          <p:attrName>style.visibility</p:attrName>
                                        </p:attrNameLst>
                                      </p:cBhvr>
                                      <p:to>
                                        <p:strVal val="visible"/>
                                      </p:to>
                                    </p:set>
                                    <p:anim calcmode="lin" valueType="num">
                                      <p:cBhvr additive="base">
                                        <p:cTn id="37" dur="500" fill="hold"/>
                                        <p:tgtEl>
                                          <p:spTgt spid="43725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7250">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7250">
                                            <p:txEl>
                                              <p:pRg st="9" end="9"/>
                                            </p:txEl>
                                          </p:spTgt>
                                        </p:tgtEl>
                                        <p:attrNameLst>
                                          <p:attrName>style.visibility</p:attrName>
                                        </p:attrNameLst>
                                      </p:cBhvr>
                                      <p:to>
                                        <p:strVal val="visible"/>
                                      </p:to>
                                    </p:set>
                                    <p:anim calcmode="lin" valueType="num">
                                      <p:cBhvr additive="base">
                                        <p:cTn id="41" dur="500" fill="hold"/>
                                        <p:tgtEl>
                                          <p:spTgt spid="437250">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7250">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37250">
                                            <p:txEl>
                                              <p:pRg st="10" end="10"/>
                                            </p:txEl>
                                          </p:spTgt>
                                        </p:tgtEl>
                                        <p:attrNameLst>
                                          <p:attrName>style.visibility</p:attrName>
                                        </p:attrNameLst>
                                      </p:cBhvr>
                                      <p:to>
                                        <p:strVal val="visible"/>
                                      </p:to>
                                    </p:set>
                                    <p:anim calcmode="lin" valueType="num">
                                      <p:cBhvr additive="base">
                                        <p:cTn id="45" dur="500" fill="hold"/>
                                        <p:tgtEl>
                                          <p:spTgt spid="437250">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37250">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37250">
                                            <p:txEl>
                                              <p:pRg st="11" end="11"/>
                                            </p:txEl>
                                          </p:spTgt>
                                        </p:tgtEl>
                                        <p:attrNameLst>
                                          <p:attrName>style.visibility</p:attrName>
                                        </p:attrNameLst>
                                      </p:cBhvr>
                                      <p:to>
                                        <p:strVal val="visible"/>
                                      </p:to>
                                    </p:set>
                                    <p:anim calcmode="lin" valueType="num">
                                      <p:cBhvr additive="base">
                                        <p:cTn id="49" dur="500" fill="hold"/>
                                        <p:tgtEl>
                                          <p:spTgt spid="437250">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7250">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37250">
                                            <p:txEl>
                                              <p:pRg st="12" end="12"/>
                                            </p:txEl>
                                          </p:spTgt>
                                        </p:tgtEl>
                                        <p:attrNameLst>
                                          <p:attrName>style.visibility</p:attrName>
                                        </p:attrNameLst>
                                      </p:cBhvr>
                                      <p:to>
                                        <p:strVal val="visible"/>
                                      </p:to>
                                    </p:set>
                                    <p:anim calcmode="lin" valueType="num">
                                      <p:cBhvr additive="base">
                                        <p:cTn id="53" dur="500" fill="hold"/>
                                        <p:tgtEl>
                                          <p:spTgt spid="437250">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7250">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37250">
                                            <p:txEl>
                                              <p:pRg st="13" end="13"/>
                                            </p:txEl>
                                          </p:spTgt>
                                        </p:tgtEl>
                                        <p:attrNameLst>
                                          <p:attrName>style.visibility</p:attrName>
                                        </p:attrNameLst>
                                      </p:cBhvr>
                                      <p:to>
                                        <p:strVal val="visible"/>
                                      </p:to>
                                    </p:set>
                                    <p:anim calcmode="lin" valueType="num">
                                      <p:cBhvr additive="base">
                                        <p:cTn id="57" dur="500" fill="hold"/>
                                        <p:tgtEl>
                                          <p:spTgt spid="437250">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37250">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37250">
                                            <p:txEl>
                                              <p:pRg st="14" end="14"/>
                                            </p:txEl>
                                          </p:spTgt>
                                        </p:tgtEl>
                                        <p:attrNameLst>
                                          <p:attrName>style.visibility</p:attrName>
                                        </p:attrNameLst>
                                      </p:cBhvr>
                                      <p:to>
                                        <p:strVal val="visible"/>
                                      </p:to>
                                    </p:set>
                                    <p:anim calcmode="lin" valueType="num">
                                      <p:cBhvr additive="base">
                                        <p:cTn id="61" dur="500" fill="hold"/>
                                        <p:tgtEl>
                                          <p:spTgt spid="437250">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37250">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37250">
                                            <p:txEl>
                                              <p:pRg st="15" end="15"/>
                                            </p:txEl>
                                          </p:spTgt>
                                        </p:tgtEl>
                                        <p:attrNameLst>
                                          <p:attrName>style.visibility</p:attrName>
                                        </p:attrNameLst>
                                      </p:cBhvr>
                                      <p:to>
                                        <p:strVal val="visible"/>
                                      </p:to>
                                    </p:set>
                                    <p:anim calcmode="lin" valueType="num">
                                      <p:cBhvr additive="base">
                                        <p:cTn id="65" dur="500" fill="hold"/>
                                        <p:tgtEl>
                                          <p:spTgt spid="437250">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37250">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37250">
                                            <p:txEl>
                                              <p:pRg st="16" end="16"/>
                                            </p:txEl>
                                          </p:spTgt>
                                        </p:tgtEl>
                                        <p:attrNameLst>
                                          <p:attrName>style.visibility</p:attrName>
                                        </p:attrNameLst>
                                      </p:cBhvr>
                                      <p:to>
                                        <p:strVal val="visible"/>
                                      </p:to>
                                    </p:set>
                                    <p:anim calcmode="lin" valueType="num">
                                      <p:cBhvr additive="base">
                                        <p:cTn id="69" dur="500" fill="hold"/>
                                        <p:tgtEl>
                                          <p:spTgt spid="437250">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37250">
                                            <p:txEl>
                                              <p:pRg st="16" end="1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37250">
                                            <p:txEl>
                                              <p:pRg st="17" end="17"/>
                                            </p:txEl>
                                          </p:spTgt>
                                        </p:tgtEl>
                                        <p:attrNameLst>
                                          <p:attrName>style.visibility</p:attrName>
                                        </p:attrNameLst>
                                      </p:cBhvr>
                                      <p:to>
                                        <p:strVal val="visible"/>
                                      </p:to>
                                    </p:set>
                                    <p:anim calcmode="lin" valueType="num">
                                      <p:cBhvr additive="base">
                                        <p:cTn id="73" dur="500" fill="hold"/>
                                        <p:tgtEl>
                                          <p:spTgt spid="437250">
                                            <p:txEl>
                                              <p:pRg st="17" end="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37250">
                                            <p:txEl>
                                              <p:pRg st="17" end="1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37250">
                                            <p:txEl>
                                              <p:pRg st="18" end="18"/>
                                            </p:txEl>
                                          </p:spTgt>
                                        </p:tgtEl>
                                        <p:attrNameLst>
                                          <p:attrName>style.visibility</p:attrName>
                                        </p:attrNameLst>
                                      </p:cBhvr>
                                      <p:to>
                                        <p:strVal val="visible"/>
                                      </p:to>
                                    </p:set>
                                    <p:anim calcmode="lin" valueType="num">
                                      <p:cBhvr additive="base">
                                        <p:cTn id="77" dur="500" fill="hold"/>
                                        <p:tgtEl>
                                          <p:spTgt spid="437250">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37250">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endParaRPr lang="zh-CN" altLang="zh-CN" smtClean="0"/>
          </a:p>
        </p:txBody>
      </p:sp>
      <p:sp>
        <p:nvSpPr>
          <p:cNvPr id="438275" name="Rectangle 3"/>
          <p:cNvSpPr>
            <a:spLocks noGrp="1" noChangeArrowheads="1"/>
          </p:cNvSpPr>
          <p:nvPr>
            <p:ph type="body" idx="1"/>
          </p:nvPr>
        </p:nvSpPr>
        <p:spPr/>
        <p:txBody>
          <a:bodyPr/>
          <a:lstStyle/>
          <a:p>
            <a:pPr eaLnBrk="1" hangingPunct="1">
              <a:defRPr/>
            </a:pPr>
            <a:r>
              <a:rPr lang="zh-CN" altLang="en-US" dirty="0" smtClean="0"/>
              <a:t>上面的实现方法虽然可行，但是，</a:t>
            </a:r>
          </a:p>
          <a:p>
            <a:pPr lvl="1" eaLnBrk="1" hangingPunct="1">
              <a:defRPr/>
            </a:pPr>
            <a:r>
              <a:rPr lang="zh-CN" altLang="en-US" dirty="0" smtClean="0"/>
              <a:t>当数组空间不够时，它需要重新申请空间、进行数据转移以及释放原有的空间，这样做比较麻烦并且效率有时不高。</a:t>
            </a:r>
          </a:p>
          <a:p>
            <a:pPr lvl="1" eaLnBrk="1" hangingPunct="1">
              <a:defRPr/>
            </a:pPr>
            <a:r>
              <a:rPr lang="zh-CN" altLang="en-US" dirty="0" smtClean="0"/>
              <a:t>当需要在数组中增加或删除元素时，它还将会面临数组元素的大量移动问题。</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457200" y="1117600"/>
            <a:ext cx="8229600" cy="23764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defRPr/>
            </a:pP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为一个一维数组（假设已有元素</a:t>
            </a:r>
            <a:r>
              <a:rPr lang="zh-CN" altLang="en-US" dirty="0">
                <a:effectLst>
                  <a:outerShdw blurRad="38100" dist="38100" dir="2700000" algn="tl">
                    <a:srgbClr val="000000">
                      <a:alpha val="43137"/>
                    </a:srgbClr>
                  </a:outerShdw>
                </a:effectLst>
              </a:rPr>
              <a:t>个数为</a:t>
            </a:r>
            <a:r>
              <a:rPr lang="en-US" altLang="zh-CN" dirty="0" smtClean="0">
                <a:effectLst>
                  <a:outerShdw blurRad="38100" dist="38100" dir="2700000" algn="tl">
                    <a:srgbClr val="000000">
                      <a:alpha val="43137"/>
                    </a:srgbClr>
                  </a:outerShdw>
                </a:effectLst>
              </a:rPr>
              <a:t>n</a:t>
            </a:r>
            <a:r>
              <a:rPr lang="zh-CN" altLang="en-US" dirty="0" smtClean="0">
                <a:effectLst>
                  <a:outerShdw blurRad="38100" dist="38100" dir="2700000" algn="tl">
                    <a:srgbClr val="000000">
                      <a:alpha val="43137"/>
                    </a:srgbClr>
                  </a:outerShdw>
                </a:effectLst>
              </a:rPr>
              <a:t>）</a:t>
            </a:r>
            <a:endParaRPr lang="zh-CN" altLang="en-US" dirty="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删除数组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处的元素，赋给变量</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lvl="1" eaLnBrk="1" hangingPunct="1">
              <a:defRPr/>
            </a:pPr>
            <a:r>
              <a:rPr lang="zh-CN" altLang="en-US" dirty="0" smtClean="0">
                <a:effectLst>
                  <a:outerShdw blurRad="38100" dist="38100" dir="2700000" algn="tl">
                    <a:srgbClr val="000000">
                      <a:alpha val="43137"/>
                    </a:srgbClr>
                  </a:outerShdw>
                </a:effectLst>
              </a:rPr>
              <a:t>在数组</a:t>
            </a:r>
            <a:r>
              <a:rPr lang="en-US" altLang="zh-CN" dirty="0" smtClean="0">
                <a:effectLst>
                  <a:outerShdw blurRad="38100" dist="38100" dir="2700000" algn="tl">
                    <a:srgbClr val="000000">
                      <a:alpha val="43137"/>
                    </a:srgbClr>
                  </a:outerShdw>
                </a:effectLst>
              </a:rPr>
              <a:t>a</a:t>
            </a:r>
            <a:r>
              <a:rPr lang="zh-CN" altLang="en-US" dirty="0" smtClean="0">
                <a:effectLst>
                  <a:outerShdw blurRad="38100" dist="38100" dir="2700000" algn="tl">
                    <a:srgbClr val="000000">
                      <a:alpha val="43137"/>
                    </a:srgbClr>
                  </a:outerShdw>
                </a:effectLst>
              </a:rPr>
              <a:t>中位置</a:t>
            </a:r>
            <a:r>
              <a:rPr lang="en-US" altLang="zh-CN" dirty="0" smtClean="0">
                <a:effectLst>
                  <a:outerShdw blurRad="38100" dist="38100" dir="2700000" algn="tl">
                    <a:srgbClr val="000000">
                      <a:alpha val="43137"/>
                    </a:srgbClr>
                  </a:outerShdw>
                </a:effectLst>
              </a:rPr>
              <a:t>m</a:t>
            </a:r>
            <a:r>
              <a:rPr lang="zh-CN" altLang="en-US" dirty="0" smtClean="0">
                <a:effectLst>
                  <a:outerShdw blurRad="38100" dist="38100" dir="2700000" algn="tl">
                    <a:srgbClr val="000000">
                      <a:alpha val="43137"/>
                    </a:srgbClr>
                  </a:outerShdw>
                </a:effectLst>
              </a:rPr>
              <a:t>处插入一个元素</a:t>
            </a:r>
            <a:r>
              <a:rPr lang="en-US" altLang="zh-CN" dirty="0" smtClean="0">
                <a:effectLst>
                  <a:outerShdw blurRad="38100" dist="38100" dir="2700000" algn="tl">
                    <a:srgbClr val="000000">
                      <a:alpha val="43137"/>
                    </a:srgbClr>
                  </a:outerShdw>
                </a:effectLst>
              </a:rPr>
              <a:t>x</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eaLnBrk="1" hangingPunct="1">
              <a:defRPr/>
            </a:pPr>
            <a:r>
              <a:rPr lang="zh-CN" altLang="en-US" dirty="0" smtClean="0">
                <a:solidFill>
                  <a:srgbClr val="FFC000"/>
                </a:solidFill>
                <a:effectLst>
                  <a:outerShdw blurRad="38100" dist="38100" dir="2700000" algn="tl">
                    <a:srgbClr val="000000">
                      <a:alpha val="43137"/>
                    </a:srgbClr>
                  </a:outerShdw>
                </a:effectLst>
              </a:rPr>
              <a:t>循环怎么安排</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p:txBody>
      </p:sp>
      <p:sp>
        <p:nvSpPr>
          <p:cNvPr id="31" name="标题 1"/>
          <p:cNvSpPr>
            <a:spLocks noGrp="1"/>
          </p:cNvSpPr>
          <p:nvPr>
            <p:ph type="title"/>
          </p:nvPr>
        </p:nvSpPr>
        <p:spPr>
          <a:xfrm>
            <a:off x="457200" y="115888"/>
            <a:ext cx="8229600" cy="865187"/>
          </a:xfrm>
        </p:spPr>
        <p:txBody>
          <a:bodyPr/>
          <a:lstStyle/>
          <a:p>
            <a:pPr>
              <a:defRPr/>
            </a:pPr>
            <a:r>
              <a:rPr lang="zh-CN" altLang="en-US" smtClean="0"/>
              <a:t>数组元素的插入</a:t>
            </a:r>
            <a:r>
              <a:rPr lang="en-US" altLang="zh-CN" smtClean="0"/>
              <a:t>/</a:t>
            </a:r>
            <a:r>
              <a:rPr lang="zh-CN" altLang="en-US" smtClean="0"/>
              <a:t>删除操作</a:t>
            </a:r>
            <a:endParaRPr lang="zh-CN" altLang="en-US" dirty="0"/>
          </a:p>
        </p:txBody>
      </p:sp>
      <p:sp>
        <p:nvSpPr>
          <p:cNvPr id="46" name="TextBox 45"/>
          <p:cNvSpPr txBox="1"/>
          <p:nvPr/>
        </p:nvSpPr>
        <p:spPr>
          <a:xfrm>
            <a:off x="211639" y="4869160"/>
            <a:ext cx="4288353" cy="1865126"/>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循环从前往</a:t>
            </a:r>
            <a:r>
              <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后</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x = a[m];</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=m+1;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&lt;=n-1;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sp>
        <p:nvSpPr>
          <p:cNvPr id="48" name="TextBox 47"/>
          <p:cNvSpPr txBox="1"/>
          <p:nvPr/>
        </p:nvSpPr>
        <p:spPr>
          <a:xfrm>
            <a:off x="4916115" y="4869160"/>
            <a:ext cx="3616325" cy="1865312"/>
          </a:xfrm>
          <a:prstGeom prst="rect">
            <a:avLst/>
          </a:prstGeom>
          <a:solidFill>
            <a:srgbClr val="0066CC"/>
          </a:solidFill>
        </p:spPr>
        <p:txBody>
          <a:bodyPr wrap="none">
            <a:spAutoFit/>
          </a:bodyPr>
          <a:lstStyle/>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a:t>
            </a:r>
            <a:r>
              <a:rPr kumimoji="0" lang="zh-CN" altLang="en-US"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rPr>
              <a:t>循环从后往前</a:t>
            </a:r>
            <a:endPar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for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=n-1;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&gt;=m; </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   a[i+1] = a[</a:t>
            </a:r>
            <a:r>
              <a:rPr kumimoji="0" lang="en-US" altLang="zh-CN" b="0"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rPr>
              <a:t>i</a:t>
            </a: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a[m] = x;</a:t>
            </a:r>
          </a:p>
          <a:p>
            <a:pPr marL="0" marR="0" lvl="0" indent="0" algn="l" defTabSz="914400" eaLnBrk="1" fontAlgn="auto" latinLnBrk="0" hangingPunct="1">
              <a:lnSpc>
                <a:spcPct val="80000"/>
              </a:lnSpc>
              <a:spcBef>
                <a:spcPct val="20000"/>
              </a:spcBef>
              <a:spcAft>
                <a:spcPts val="0"/>
              </a:spcAft>
              <a:buClr>
                <a:srgbClr val="FFFFCC"/>
              </a:buClr>
              <a:buSzPct val="60000"/>
              <a:buFont typeface="Wingdings" pitchFamily="2" charset="2"/>
              <a:buNone/>
              <a:tabLst/>
              <a:defRPr/>
            </a:pPr>
            <a:r>
              <a:rPr kumimoji="0" lang="en-US" altLang="zh-CN"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rPr>
              <a:t>n++;</a:t>
            </a:r>
            <a:endParaRPr kumimoji="0" lang="zh-CN" altLang="en-US"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endParaRPr>
          </a:p>
        </p:txBody>
      </p:sp>
      <p:grpSp>
        <p:nvGrpSpPr>
          <p:cNvPr id="16" name="组合 15"/>
          <p:cNvGrpSpPr/>
          <p:nvPr/>
        </p:nvGrpSpPr>
        <p:grpSpPr>
          <a:xfrm>
            <a:off x="231570" y="3598863"/>
            <a:ext cx="4168979" cy="1201737"/>
            <a:chOff x="231570" y="3598863"/>
            <a:chExt cx="4168979" cy="1201737"/>
          </a:xfrm>
        </p:grpSpPr>
        <p:grpSp>
          <p:nvGrpSpPr>
            <p:cNvPr id="10" name="组合 9"/>
            <p:cNvGrpSpPr/>
            <p:nvPr/>
          </p:nvGrpSpPr>
          <p:grpSpPr>
            <a:xfrm>
              <a:off x="231570" y="3598863"/>
              <a:ext cx="4168979" cy="1201737"/>
              <a:chOff x="231570" y="3598863"/>
              <a:chExt cx="4168979" cy="1201737"/>
            </a:xfrm>
          </p:grpSpPr>
          <p:grpSp>
            <p:nvGrpSpPr>
              <p:cNvPr id="47109" name="组合 7168"/>
              <p:cNvGrpSpPr>
                <a:grpSpLocks/>
              </p:cNvGrpSpPr>
              <p:nvPr/>
            </p:nvGrpSpPr>
            <p:grpSpPr bwMode="auto">
              <a:xfrm>
                <a:off x="231570" y="3598863"/>
                <a:ext cx="4168979" cy="1201737"/>
                <a:chOff x="232269" y="3388930"/>
                <a:chExt cx="4168327" cy="1201490"/>
              </a:xfrm>
            </p:grpSpPr>
            <p:grpSp>
              <p:nvGrpSpPr>
                <p:cNvPr id="47124" name="组合 30"/>
                <p:cNvGrpSpPr>
                  <a:grpSpLocks/>
                </p:cNvGrpSpPr>
                <p:nvPr/>
              </p:nvGrpSpPr>
              <p:grpSpPr bwMode="auto">
                <a:xfrm>
                  <a:off x="251520" y="3501008"/>
                  <a:ext cx="4149076" cy="1089412"/>
                  <a:chOff x="251520" y="3501008"/>
                  <a:chExt cx="4149076" cy="1089412"/>
                </a:xfrm>
              </p:grpSpPr>
              <p:sp>
                <p:nvSpPr>
                  <p:cNvPr id="47126" name="矩形 3"/>
                  <p:cNvSpPr>
                    <a:spLocks noChangeArrowheads="1"/>
                  </p:cNvSpPr>
                  <p:nvPr/>
                </p:nvSpPr>
                <p:spPr bwMode="auto">
                  <a:xfrm>
                    <a:off x="25152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27" name="直接连接符 7"/>
                  <p:cNvCxnSpPr>
                    <a:cxnSpLocks noChangeShapeType="1"/>
                  </p:cNvCxnSpPr>
                  <p:nvPr/>
                </p:nvCxnSpPr>
                <p:spPr bwMode="auto">
                  <a:xfrm>
                    <a:off x="16196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8" name="直接连接符 8"/>
                  <p:cNvCxnSpPr>
                    <a:cxnSpLocks noChangeShapeType="1"/>
                  </p:cNvCxnSpPr>
                  <p:nvPr/>
                </p:nvCxnSpPr>
                <p:spPr bwMode="auto">
                  <a:xfrm>
                    <a:off x="197971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29" name="直接连接符 9"/>
                  <p:cNvCxnSpPr>
                    <a:cxnSpLocks noChangeShapeType="1"/>
                  </p:cNvCxnSpPr>
                  <p:nvPr/>
                </p:nvCxnSpPr>
                <p:spPr bwMode="auto">
                  <a:xfrm>
                    <a:off x="233975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30" name="上弧形箭头 18"/>
                  <p:cNvSpPr>
                    <a:spLocks noChangeArrowheads="1"/>
                  </p:cNvSpPr>
                  <p:nvPr/>
                </p:nvSpPr>
                <p:spPr bwMode="auto">
                  <a:xfrm flipH="1">
                    <a:off x="1764241"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31" name="直接连接符 20"/>
                  <p:cNvCxnSpPr>
                    <a:cxnSpLocks noChangeShapeType="1"/>
                  </p:cNvCxnSpPr>
                  <p:nvPr/>
                </p:nvCxnSpPr>
                <p:spPr bwMode="auto">
                  <a:xfrm>
                    <a:off x="392392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32" name="直接连接符 21"/>
                  <p:cNvCxnSpPr>
                    <a:cxnSpLocks noChangeShapeType="1"/>
                  </p:cNvCxnSpPr>
                  <p:nvPr/>
                </p:nvCxnSpPr>
                <p:spPr bwMode="auto">
                  <a:xfrm>
                    <a:off x="356388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0" name="TextBox 19"/>
                  <p:cNvSpPr txBox="1"/>
                  <p:nvPr/>
                </p:nvSpPr>
                <p:spPr>
                  <a:xfrm>
                    <a:off x="1619731" y="4220609"/>
                    <a:ext cx="409511"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32" name="TextBox 31"/>
                  <p:cNvSpPr txBox="1"/>
                  <p:nvPr/>
                </p:nvSpPr>
                <p:spPr>
                  <a:xfrm>
                    <a:off x="3818075" y="4220609"/>
                    <a:ext cx="582521"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47135" name="上弧形箭头 34"/>
                  <p:cNvSpPr>
                    <a:spLocks noChangeArrowheads="1"/>
                  </p:cNvSpPr>
                  <p:nvPr/>
                </p:nvSpPr>
                <p:spPr bwMode="auto">
                  <a:xfrm flipH="1">
                    <a:off x="2232293" y="3501008"/>
                    <a:ext cx="396044" cy="288032"/>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39" name="TextBox 38"/>
                <p:cNvSpPr txBox="1"/>
                <p:nvPr/>
              </p:nvSpPr>
              <p:spPr>
                <a:xfrm>
                  <a:off x="232269" y="3388930"/>
                  <a:ext cx="1474852" cy="400028"/>
                </a:xfrm>
                <a:prstGeom prst="rect">
                  <a:avLst/>
                </a:prstGeom>
                <a:noFill/>
              </p:spPr>
              <p:txBody>
                <a:bodyPr wrap="none">
                  <a:spAutoFit/>
                </a:bodyPr>
                <a:lstStyle/>
                <a:p>
                  <a:pPr>
                    <a:buFont typeface="Wingdings" pitchFamily="2" charset="2"/>
                    <a:buNone/>
                    <a:defRPr/>
                  </a:pPr>
                  <a:r>
                    <a:rPr lang="zh-CN" altLang="en-US" sz="2000" dirty="0" smtClean="0"/>
                    <a:t>删除：前移</a:t>
                  </a:r>
                  <a:endParaRPr lang="zh-CN" altLang="en-US" sz="2000" dirty="0"/>
                </a:p>
              </p:txBody>
            </p:sp>
          </p:grpSp>
          <p:cxnSp>
            <p:nvCxnSpPr>
              <p:cNvPr id="5" name="直接箭头连接符 4"/>
              <p:cNvCxnSpPr/>
              <p:nvPr/>
            </p:nvCxnSpPr>
            <p:spPr bwMode="auto">
              <a:xfrm>
                <a:off x="2771800" y="3861048"/>
                <a:ext cx="936104"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0" name="上弧形箭头 34"/>
            <p:cNvSpPr>
              <a:spLocks noChangeArrowheads="1"/>
            </p:cNvSpPr>
            <p:nvPr/>
          </p:nvSpPr>
          <p:spPr bwMode="auto">
            <a:xfrm flipH="1">
              <a:off x="3743846" y="3717032"/>
              <a:ext cx="396106" cy="288091"/>
            </a:xfrm>
            <a:prstGeom prst="curvedDownArrow">
              <a:avLst>
                <a:gd name="adj1" fmla="val 24998"/>
                <a:gd name="adj2" fmla="val 50003"/>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grpSp>
        <p:nvGrpSpPr>
          <p:cNvPr id="17" name="组合 16"/>
          <p:cNvGrpSpPr/>
          <p:nvPr/>
        </p:nvGrpSpPr>
        <p:grpSpPr>
          <a:xfrm>
            <a:off x="4787900" y="3598863"/>
            <a:ext cx="4248150" cy="1201737"/>
            <a:chOff x="4787900" y="3598863"/>
            <a:chExt cx="4248150" cy="1201737"/>
          </a:xfrm>
        </p:grpSpPr>
        <p:grpSp>
          <p:nvGrpSpPr>
            <p:cNvPr id="11" name="组合 10"/>
            <p:cNvGrpSpPr/>
            <p:nvPr/>
          </p:nvGrpSpPr>
          <p:grpSpPr>
            <a:xfrm>
              <a:off x="4787900" y="3598863"/>
              <a:ext cx="4248150" cy="1201737"/>
              <a:chOff x="4787900" y="3598863"/>
              <a:chExt cx="4248150" cy="1201737"/>
            </a:xfrm>
          </p:grpSpPr>
          <p:grpSp>
            <p:nvGrpSpPr>
              <p:cNvPr id="47110" name="组合 7170"/>
              <p:cNvGrpSpPr>
                <a:grpSpLocks/>
              </p:cNvGrpSpPr>
              <p:nvPr/>
            </p:nvGrpSpPr>
            <p:grpSpPr bwMode="auto">
              <a:xfrm>
                <a:off x="4787900" y="3598863"/>
                <a:ext cx="4248150" cy="1201737"/>
                <a:chOff x="4932040" y="3388930"/>
                <a:chExt cx="4248269" cy="1201490"/>
              </a:xfrm>
            </p:grpSpPr>
            <p:grpSp>
              <p:nvGrpSpPr>
                <p:cNvPr id="47112" name="组合 7167"/>
                <p:cNvGrpSpPr>
                  <a:grpSpLocks/>
                </p:cNvGrpSpPr>
                <p:nvPr/>
              </p:nvGrpSpPr>
              <p:grpSpPr bwMode="auto">
                <a:xfrm>
                  <a:off x="4932040" y="3501008"/>
                  <a:ext cx="4248269" cy="1089412"/>
                  <a:chOff x="4932040" y="3501008"/>
                  <a:chExt cx="4248269" cy="1089412"/>
                </a:xfrm>
              </p:grpSpPr>
              <p:sp>
                <p:nvSpPr>
                  <p:cNvPr id="47114" name="矩形 22"/>
                  <p:cNvSpPr>
                    <a:spLocks noChangeArrowheads="1"/>
                  </p:cNvSpPr>
                  <p:nvPr/>
                </p:nvSpPr>
                <p:spPr bwMode="auto">
                  <a:xfrm>
                    <a:off x="4932040" y="3789040"/>
                    <a:ext cx="3960440" cy="432048"/>
                  </a:xfrm>
                  <a:prstGeom prst="rect">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cxnSp>
                <p:nvCxnSpPr>
                  <p:cNvPr id="47115" name="直接连接符 24"/>
                  <p:cNvCxnSpPr>
                    <a:cxnSpLocks noChangeShapeType="1"/>
                  </p:cNvCxnSpPr>
                  <p:nvPr/>
                </p:nvCxnSpPr>
                <p:spPr bwMode="auto">
                  <a:xfrm>
                    <a:off x="630019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6" name="直接连接符 25"/>
                  <p:cNvCxnSpPr>
                    <a:cxnSpLocks noChangeShapeType="1"/>
                  </p:cNvCxnSpPr>
                  <p:nvPr/>
                </p:nvCxnSpPr>
                <p:spPr bwMode="auto">
                  <a:xfrm>
                    <a:off x="666023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7" name="直接连接符 26"/>
                  <p:cNvCxnSpPr>
                    <a:cxnSpLocks noChangeShapeType="1"/>
                  </p:cNvCxnSpPr>
                  <p:nvPr/>
                </p:nvCxnSpPr>
                <p:spPr bwMode="auto">
                  <a:xfrm>
                    <a:off x="7020272"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8" name="直接连接符 27"/>
                  <p:cNvCxnSpPr>
                    <a:cxnSpLocks noChangeShapeType="1"/>
                  </p:cNvCxnSpPr>
                  <p:nvPr/>
                </p:nvCxnSpPr>
                <p:spPr bwMode="auto">
                  <a:xfrm>
                    <a:off x="860444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7119" name="直接连接符 28"/>
                  <p:cNvCxnSpPr>
                    <a:cxnSpLocks noChangeShapeType="1"/>
                  </p:cNvCxnSpPr>
                  <p:nvPr/>
                </p:nvCxnSpPr>
                <p:spPr bwMode="auto">
                  <a:xfrm>
                    <a:off x="8244408" y="3789040"/>
                    <a:ext cx="0" cy="432048"/>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7120" name="上弧形箭头 29"/>
                  <p:cNvSpPr>
                    <a:spLocks noChangeArrowheads="1"/>
                  </p:cNvSpPr>
                  <p:nvPr/>
                </p:nvSpPr>
                <p:spPr bwMode="auto">
                  <a:xfrm>
                    <a:off x="8748261"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sp>
                <p:nvSpPr>
                  <p:cNvPr id="33" name="TextBox 32"/>
                  <p:cNvSpPr txBox="1"/>
                  <p:nvPr/>
                </p:nvSpPr>
                <p:spPr>
                  <a:xfrm>
                    <a:off x="8499253" y="4220609"/>
                    <a:ext cx="582628" cy="369811"/>
                  </a:xfrm>
                  <a:prstGeom prst="rect">
                    <a:avLst/>
                  </a:prstGeom>
                  <a:noFill/>
                </p:spPr>
                <p:txBody>
                  <a:bodyPr wrap="none">
                    <a:spAutoFit/>
                  </a:bodyPr>
                  <a:lstStyle/>
                  <a:p>
                    <a:pPr>
                      <a:buFont typeface="Wingdings" pitchFamily="2" charset="2"/>
                      <a:buNone/>
                      <a:defRPr/>
                    </a:pPr>
                    <a:r>
                      <a:rPr lang="en-US" altLang="zh-CN" sz="1800" dirty="0"/>
                      <a:t>n-1</a:t>
                    </a:r>
                    <a:endParaRPr lang="zh-CN" altLang="en-US" sz="1800" dirty="0"/>
                  </a:p>
                </p:txBody>
              </p:sp>
              <p:sp>
                <p:nvSpPr>
                  <p:cNvPr id="34" name="TextBox 33"/>
                  <p:cNvSpPr txBox="1"/>
                  <p:nvPr/>
                </p:nvSpPr>
                <p:spPr>
                  <a:xfrm>
                    <a:off x="6267165" y="4220609"/>
                    <a:ext cx="409586" cy="369811"/>
                  </a:xfrm>
                  <a:prstGeom prst="rect">
                    <a:avLst/>
                  </a:prstGeom>
                  <a:noFill/>
                </p:spPr>
                <p:txBody>
                  <a:bodyPr wrap="none">
                    <a:spAutoFit/>
                  </a:bodyPr>
                  <a:lstStyle/>
                  <a:p>
                    <a:pPr>
                      <a:buFont typeface="Wingdings" pitchFamily="2" charset="2"/>
                      <a:buNone/>
                      <a:defRPr/>
                    </a:pPr>
                    <a:r>
                      <a:rPr lang="en-US" altLang="zh-CN" sz="1800" dirty="0"/>
                      <a:t>m</a:t>
                    </a:r>
                    <a:endParaRPr lang="zh-CN" altLang="en-US" sz="1800" dirty="0"/>
                  </a:p>
                </p:txBody>
              </p:sp>
              <p:sp>
                <p:nvSpPr>
                  <p:cNvPr id="47123" name="上弧形箭头 35"/>
                  <p:cNvSpPr>
                    <a:spLocks noChangeArrowheads="1"/>
                  </p:cNvSpPr>
                  <p:nvPr/>
                </p:nvSpPr>
                <p:spPr bwMode="auto">
                  <a:xfrm>
                    <a:off x="8316215" y="3501008"/>
                    <a:ext cx="432048" cy="288032"/>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
              <p:nvSpPr>
                <p:cNvPr id="41" name="TextBox 40"/>
                <p:cNvSpPr txBox="1"/>
                <p:nvPr/>
              </p:nvSpPr>
              <p:spPr>
                <a:xfrm>
                  <a:off x="4932164" y="3388930"/>
                  <a:ext cx="1475124" cy="400028"/>
                </a:xfrm>
                <a:prstGeom prst="rect">
                  <a:avLst/>
                </a:prstGeom>
                <a:noFill/>
              </p:spPr>
              <p:txBody>
                <a:bodyPr wrap="none">
                  <a:spAutoFit/>
                </a:bodyPr>
                <a:lstStyle/>
                <a:p>
                  <a:pPr>
                    <a:buFont typeface="Wingdings" pitchFamily="2" charset="2"/>
                    <a:buNone/>
                    <a:defRPr/>
                  </a:pPr>
                  <a:r>
                    <a:rPr lang="zh-CN" altLang="en-US" sz="2000" dirty="0" smtClean="0"/>
                    <a:t>插入：后移</a:t>
                  </a:r>
                  <a:endParaRPr lang="zh-CN" altLang="en-US" sz="2000" dirty="0"/>
                </a:p>
              </p:txBody>
            </p:sp>
          </p:grpSp>
          <p:cxnSp>
            <p:nvCxnSpPr>
              <p:cNvPr id="40" name="直接箭头连接符 39"/>
              <p:cNvCxnSpPr/>
              <p:nvPr/>
            </p:nvCxnSpPr>
            <p:spPr bwMode="auto">
              <a:xfrm flipH="1">
                <a:off x="6876074" y="3861048"/>
                <a:ext cx="1124728"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上弧形箭头 35"/>
            <p:cNvSpPr>
              <a:spLocks noChangeArrowheads="1"/>
            </p:cNvSpPr>
            <p:nvPr/>
          </p:nvSpPr>
          <p:spPr bwMode="auto">
            <a:xfrm>
              <a:off x="6300192" y="3717032"/>
              <a:ext cx="432036" cy="288091"/>
            </a:xfrm>
            <a:prstGeom prst="curvedDownArrow">
              <a:avLst>
                <a:gd name="adj1" fmla="val 25000"/>
                <a:gd name="adj2" fmla="val 50000"/>
                <a:gd name="adj3" fmla="val 25000"/>
              </a:avLst>
            </a:prstGeom>
            <a:solidFill>
              <a:schemeClr val="accent1"/>
            </a:solidFill>
            <a:ln w="12700" cap="sq" algn="ctr">
              <a:solidFill>
                <a:schemeClr val="tx1"/>
              </a:solidFill>
              <a:round/>
              <a:headEnd type="none" w="sm" len="sm"/>
              <a:tailEnd type="none" w="sm" len="sm"/>
            </a:ln>
          </p:spPr>
          <p:txBody>
            <a:bodyPr/>
            <a:lstStyle>
              <a:lvl1pPr eaLnBrk="0" hangingPunct="0">
                <a:defRPr sz="3000">
                  <a:solidFill>
                    <a:schemeClr val="tx1"/>
                  </a:solidFill>
                  <a:latin typeface="Verdana" pitchFamily="34" charset="0"/>
                  <a:ea typeface="宋体" charset="-122"/>
                </a:defRPr>
              </a:lvl1pPr>
              <a:lvl2pPr marL="742950" indent="-285750" eaLnBrk="0" hangingPunct="0">
                <a:defRPr sz="3000">
                  <a:solidFill>
                    <a:schemeClr val="tx1"/>
                  </a:solidFill>
                  <a:latin typeface="Verdana" pitchFamily="34" charset="0"/>
                  <a:ea typeface="宋体" charset="-122"/>
                </a:defRPr>
              </a:lvl2pPr>
              <a:lvl3pPr marL="1143000" indent="-228600" eaLnBrk="0" hangingPunct="0">
                <a:defRPr sz="3000">
                  <a:solidFill>
                    <a:schemeClr val="tx1"/>
                  </a:solidFill>
                  <a:latin typeface="Verdana" pitchFamily="34" charset="0"/>
                  <a:ea typeface="宋体" charset="-122"/>
                </a:defRPr>
              </a:lvl3pPr>
              <a:lvl4pPr marL="1600200" indent="-228600" eaLnBrk="0" hangingPunct="0">
                <a:defRPr sz="3000">
                  <a:solidFill>
                    <a:schemeClr val="tx1"/>
                  </a:solidFill>
                  <a:latin typeface="Verdana" pitchFamily="34" charset="0"/>
                  <a:ea typeface="宋体" charset="-122"/>
                </a:defRPr>
              </a:lvl4pPr>
              <a:lvl5pPr marL="2057400" indent="-228600" eaLnBrk="0" hangingPunct="0">
                <a:defRPr sz="3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hlink"/>
                </a:buClr>
                <a:buSzPct val="60000"/>
                <a:buFont typeface="Wingdings" pitchFamily="2" charset="2"/>
                <a:buChar char="n"/>
                <a:defRPr sz="3000">
                  <a:solidFill>
                    <a:schemeClr val="tx1"/>
                  </a:solidFill>
                  <a:latin typeface="Verdana" pitchFamily="34" charset="0"/>
                  <a:ea typeface="宋体" charset="-122"/>
                </a:defRPr>
              </a:lvl9pPr>
            </a:lstStyle>
            <a:p>
              <a:pPr eaLnBrk="1" hangingPunct="1">
                <a:spcBef>
                  <a:spcPct val="0"/>
                </a:spcBef>
                <a:buClrTx/>
                <a:buSzTx/>
                <a:buFontTx/>
                <a:buNone/>
              </a:pPr>
              <a:endParaRPr lang="zh-CN" altLang="en-US" sz="1800">
                <a:effectLst/>
              </a:endParaRPr>
            </a:p>
          </p:txBody>
        </p:sp>
      </p:grpSp>
    </p:spTree>
    <p:extLst>
      <p:ext uri="{BB962C8B-B14F-4D97-AF65-F5344CB8AC3E}">
        <p14:creationId xmlns:p14="http://schemas.microsoft.com/office/powerpoint/2010/main" val="359133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zh-CN" altLang="en-US" smtClean="0"/>
              <a:t>动态变量的应用</a:t>
            </a:r>
            <a:r>
              <a:rPr lang="en-US" altLang="zh-CN" smtClean="0"/>
              <a:t>――</a:t>
            </a:r>
            <a:r>
              <a:rPr lang="zh-CN" altLang="en-US" smtClean="0"/>
              <a:t>链表</a:t>
            </a:r>
          </a:p>
        </p:txBody>
      </p:sp>
      <p:sp>
        <p:nvSpPr>
          <p:cNvPr id="439299" name="Rectangle 3"/>
          <p:cNvSpPr>
            <a:spLocks noGrp="1" noChangeArrowheads="1"/>
          </p:cNvSpPr>
          <p:nvPr>
            <p:ph type="body" idx="1"/>
          </p:nvPr>
        </p:nvSpPr>
        <p:spPr>
          <a:xfrm>
            <a:off x="457200" y="1600200"/>
            <a:ext cx="8229600" cy="5069160"/>
          </a:xfrm>
        </p:spPr>
        <p:txBody>
          <a:bodyPr>
            <a:normAutofit fontScale="92500" lnSpcReduction="20000"/>
          </a:bodyPr>
          <a:lstStyle/>
          <a:p>
            <a:pPr eaLnBrk="1" hangingPunct="1">
              <a:lnSpc>
                <a:spcPct val="120000"/>
              </a:lnSpc>
              <a:defRPr/>
            </a:pPr>
            <a:r>
              <a:rPr lang="zh-CN" altLang="en-US" dirty="0" smtClean="0"/>
              <a:t>链表用于表示由</a:t>
            </a:r>
            <a:r>
              <a:rPr lang="zh-CN" altLang="en-US" dirty="0" smtClean="0">
                <a:solidFill>
                  <a:srgbClr val="FFC000"/>
                </a:solidFill>
              </a:rPr>
              <a:t>数量不定</a:t>
            </a:r>
            <a:r>
              <a:rPr lang="zh-CN" altLang="en-US" dirty="0" smtClean="0"/>
              <a:t>的同类型元素所构成的具有线性结构的复合数据。</a:t>
            </a:r>
          </a:p>
          <a:p>
            <a:pPr eaLnBrk="1" hangingPunct="1">
              <a:lnSpc>
                <a:spcPct val="120000"/>
              </a:lnSpc>
              <a:defRPr/>
            </a:pPr>
            <a:r>
              <a:rPr lang="zh-CN" altLang="en-US" dirty="0" smtClean="0"/>
              <a:t>与动态数组不同，链表</a:t>
            </a:r>
            <a:r>
              <a:rPr lang="zh-CN" altLang="en-US" dirty="0"/>
              <a:t>元素是逐个</a:t>
            </a:r>
            <a:r>
              <a:rPr lang="zh-CN" altLang="en-US" dirty="0" smtClean="0"/>
              <a:t>生成的（</a:t>
            </a:r>
            <a:r>
              <a:rPr lang="zh-CN" altLang="en-US" dirty="0" smtClean="0">
                <a:solidFill>
                  <a:srgbClr val="FFC000"/>
                </a:solidFill>
              </a:rPr>
              <a:t>每个元素是一个动态变量</a:t>
            </a:r>
            <a:r>
              <a:rPr lang="zh-CN" altLang="en-US" dirty="0" smtClean="0"/>
              <a:t>），</a:t>
            </a:r>
            <a:r>
              <a:rPr lang="zh-CN" altLang="en-US" dirty="0"/>
              <a:t>并且在内存中不必存放在连续的空间内。</a:t>
            </a:r>
            <a:endParaRPr lang="en-US" altLang="zh-CN" dirty="0" smtClean="0"/>
          </a:p>
          <a:p>
            <a:pPr eaLnBrk="1" hangingPunct="1">
              <a:lnSpc>
                <a:spcPct val="120000"/>
              </a:lnSpc>
              <a:defRPr/>
            </a:pPr>
            <a:r>
              <a:rPr lang="zh-CN" altLang="en-US" dirty="0" smtClean="0"/>
              <a:t>链表中的每一个元素除了本身的数据外，还</a:t>
            </a:r>
            <a:r>
              <a:rPr lang="zh-CN" altLang="en-US" dirty="0" smtClean="0">
                <a:solidFill>
                  <a:schemeClr val="folHlink"/>
                </a:solidFill>
              </a:rPr>
              <a:t>包含一个（或多个）指针</a:t>
            </a:r>
            <a:r>
              <a:rPr lang="zh-CN" altLang="en-US" dirty="0" smtClean="0"/>
              <a:t>，它（们）指向链表中下一个（和其它）元素的内存位置。</a:t>
            </a:r>
          </a:p>
          <a:p>
            <a:pPr eaLnBrk="1" hangingPunct="1">
              <a:lnSpc>
                <a:spcPct val="120000"/>
              </a:lnSpc>
              <a:defRPr/>
            </a:pPr>
            <a:r>
              <a:rPr lang="zh-CN" altLang="en-US" dirty="0" smtClean="0"/>
              <a:t>如果每个元素只包含一个指针，则称为</a:t>
            </a:r>
            <a:r>
              <a:rPr lang="zh-CN" altLang="en-US" dirty="0" smtClean="0">
                <a:solidFill>
                  <a:schemeClr val="folHlink"/>
                </a:solidFill>
              </a:rPr>
              <a:t>单链表</a:t>
            </a:r>
            <a:r>
              <a:rPr lang="zh-CN" altLang="en-US" dirty="0" smtClean="0"/>
              <a:t>，否则称为</a:t>
            </a:r>
            <a:r>
              <a:rPr lang="zh-CN" altLang="en-US" dirty="0" smtClean="0">
                <a:solidFill>
                  <a:schemeClr val="folHlink"/>
                </a:solidFill>
              </a:rPr>
              <a:t>多链表</a:t>
            </a:r>
            <a:r>
              <a:rPr lang="zh-CN" alt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457200" y="44450"/>
            <a:ext cx="8229600" cy="1139825"/>
          </a:xfrm>
        </p:spPr>
        <p:txBody>
          <a:bodyPr/>
          <a:lstStyle/>
          <a:p>
            <a:pPr eaLnBrk="1" hangingPunct="1">
              <a:defRPr/>
            </a:pPr>
            <a:r>
              <a:rPr lang="zh-CN" altLang="en-US" smtClean="0"/>
              <a:t>单链表</a:t>
            </a:r>
          </a:p>
        </p:txBody>
      </p:sp>
      <p:sp>
        <p:nvSpPr>
          <p:cNvPr id="440323" name="Rectangle 3"/>
          <p:cNvSpPr>
            <a:spLocks noGrp="1" noChangeArrowheads="1"/>
          </p:cNvSpPr>
          <p:nvPr>
            <p:ph type="body" idx="1"/>
          </p:nvPr>
        </p:nvSpPr>
        <p:spPr>
          <a:xfrm>
            <a:off x="250825" y="2924175"/>
            <a:ext cx="8686800" cy="3933825"/>
          </a:xfrm>
        </p:spPr>
        <p:txBody>
          <a:bodyPr>
            <a:normAutofit/>
          </a:bodyPr>
          <a:lstStyle/>
          <a:p>
            <a:pPr eaLnBrk="1" hangingPunct="1">
              <a:lnSpc>
                <a:spcPct val="90000"/>
              </a:lnSpc>
              <a:defRPr/>
            </a:pPr>
            <a:r>
              <a:rPr lang="zh-CN" altLang="en-US" sz="2800" dirty="0" smtClean="0"/>
              <a:t>单链表的每个</a:t>
            </a:r>
            <a:r>
              <a:rPr lang="zh-CN" altLang="en-US" sz="2800" dirty="0"/>
              <a:t>元素（又称</a:t>
            </a:r>
            <a:r>
              <a:rPr lang="zh-CN" altLang="en-US" sz="2800" dirty="0" smtClean="0">
                <a:solidFill>
                  <a:srgbClr val="FFC000"/>
                </a:solidFill>
              </a:rPr>
              <a:t>结点</a:t>
            </a:r>
            <a:r>
              <a:rPr lang="zh-CN" altLang="en-US" sz="2800" dirty="0" smtClean="0"/>
              <a:t>或</a:t>
            </a:r>
            <a:r>
              <a:rPr lang="zh-CN" altLang="en-US" sz="2800" dirty="0" smtClean="0">
                <a:solidFill>
                  <a:srgbClr val="FFC000"/>
                </a:solidFill>
              </a:rPr>
              <a:t>节点</a:t>
            </a:r>
            <a:r>
              <a:rPr lang="zh-CN" altLang="en-US" sz="2800" dirty="0" smtClean="0"/>
              <a:t>）</a:t>
            </a:r>
            <a:r>
              <a:rPr lang="zh-CN" altLang="en-US" sz="2800" dirty="0"/>
              <a:t>只</a:t>
            </a:r>
            <a:r>
              <a:rPr lang="zh-CN" altLang="en-US" sz="2800" dirty="0" smtClean="0"/>
              <a:t>包含一个指向下一个元素的指针。结点类型可定义如下：</a:t>
            </a:r>
          </a:p>
          <a:p>
            <a:pPr lvl="1" eaLnBrk="1" hangingPunct="1">
              <a:lnSpc>
                <a:spcPct val="90000"/>
              </a:lnSpc>
              <a:buFontTx/>
              <a:buNone/>
              <a:defRPr/>
            </a:pPr>
            <a:r>
              <a:rPr lang="en-US" altLang="zh-CN" sz="2400" dirty="0" err="1" smtClean="0"/>
              <a:t>struct</a:t>
            </a:r>
            <a:r>
              <a:rPr lang="en-US" altLang="zh-CN" sz="2400" dirty="0" smtClean="0"/>
              <a:t> </a:t>
            </a:r>
            <a:r>
              <a:rPr lang="en-US" altLang="zh-CN" sz="2400" dirty="0" smtClean="0">
                <a:solidFill>
                  <a:schemeClr val="folHlink"/>
                </a:solidFill>
              </a:rPr>
              <a:t>Node </a:t>
            </a:r>
            <a:r>
              <a:rPr lang="en-US" altLang="zh-CN" sz="2400" dirty="0" smtClean="0"/>
              <a:t>//</a:t>
            </a:r>
            <a:r>
              <a:rPr lang="zh-CN" altLang="en-US" sz="2400" dirty="0"/>
              <a:t>结点的类型定义</a:t>
            </a:r>
            <a:endParaRPr lang="en-US" altLang="zh-CN" sz="2400" dirty="0" smtClean="0">
              <a:solidFill>
                <a:schemeClr val="folHlink"/>
              </a:solidFill>
            </a:endParaRPr>
          </a:p>
          <a:p>
            <a:pPr lvl="1" eaLnBrk="1" hangingPunct="1">
              <a:lnSpc>
                <a:spcPct val="90000"/>
              </a:lnSpc>
              <a:buFontTx/>
              <a:buNone/>
              <a:defRPr/>
            </a:pPr>
            <a:r>
              <a:rPr lang="en-US" altLang="zh-CN" sz="2400" dirty="0" smtClean="0"/>
              <a:t>{	</a:t>
            </a:r>
            <a:r>
              <a:rPr lang="en-US" altLang="zh-CN" sz="2400" dirty="0" err="1" smtClean="0"/>
              <a:t>int</a:t>
            </a:r>
            <a:r>
              <a:rPr lang="en-US" altLang="zh-CN" sz="2400" dirty="0" smtClean="0"/>
              <a:t> content;  //</a:t>
            </a:r>
            <a:r>
              <a:rPr lang="zh-CN" altLang="en-US" sz="2400" dirty="0" smtClean="0"/>
              <a:t>存储结点的数据</a:t>
            </a:r>
          </a:p>
          <a:p>
            <a:pPr lvl="1" eaLnBrk="1" hangingPunct="1">
              <a:lnSpc>
                <a:spcPct val="90000"/>
              </a:lnSpc>
              <a:buFontTx/>
              <a:buNone/>
              <a:defRPr/>
            </a:pPr>
            <a:r>
              <a:rPr lang="zh-CN" altLang="en-US" sz="2400" dirty="0" smtClean="0"/>
              <a:t>	</a:t>
            </a:r>
            <a:r>
              <a:rPr lang="en-US" altLang="zh-CN" sz="2400" dirty="0" smtClean="0"/>
              <a:t>Node *</a:t>
            </a:r>
            <a:r>
              <a:rPr lang="en-US" altLang="zh-CN" sz="2400" dirty="0" smtClean="0">
                <a:solidFill>
                  <a:schemeClr val="folHlink"/>
                </a:solidFill>
              </a:rPr>
              <a:t>next</a:t>
            </a:r>
            <a:r>
              <a:rPr lang="en-US" altLang="zh-CN" sz="2400" dirty="0" smtClean="0"/>
              <a:t>;  //</a:t>
            </a:r>
            <a:r>
              <a:rPr lang="zh-CN" altLang="en-US" sz="2400" dirty="0" smtClean="0"/>
              <a:t>存储下一个结点的地址</a:t>
            </a:r>
          </a:p>
          <a:p>
            <a:pPr lvl="1" eaLnBrk="1" hangingPunct="1">
              <a:lnSpc>
                <a:spcPct val="90000"/>
              </a:lnSpc>
              <a:buFontTx/>
              <a:buNone/>
              <a:defRPr/>
            </a:pPr>
            <a:r>
              <a:rPr lang="en-US" altLang="zh-CN" sz="2400" dirty="0" smtClean="0"/>
              <a:t>};  </a:t>
            </a:r>
            <a:endParaRPr lang="zh-CN" altLang="en-US" sz="2400" dirty="0" smtClean="0"/>
          </a:p>
          <a:p>
            <a:pPr eaLnBrk="1" hangingPunct="1">
              <a:lnSpc>
                <a:spcPct val="90000"/>
              </a:lnSpc>
              <a:defRPr/>
            </a:pPr>
            <a:r>
              <a:rPr lang="zh-CN" altLang="en-US" sz="2800" dirty="0" smtClean="0"/>
              <a:t>另外需要</a:t>
            </a:r>
            <a:r>
              <a:rPr lang="zh-CN" altLang="en-US" sz="2800" dirty="0"/>
              <a:t>一个</a:t>
            </a:r>
            <a:r>
              <a:rPr lang="zh-CN" altLang="en-US" sz="2800" dirty="0">
                <a:solidFill>
                  <a:schemeClr val="folHlink"/>
                </a:solidFill>
              </a:rPr>
              <a:t>头</a:t>
            </a:r>
            <a:r>
              <a:rPr lang="zh-CN" altLang="en-US" sz="2800" dirty="0" smtClean="0">
                <a:solidFill>
                  <a:schemeClr val="folHlink"/>
                </a:solidFill>
              </a:rPr>
              <a:t>指针</a:t>
            </a:r>
            <a:r>
              <a:rPr lang="zh-CN" altLang="en-US" sz="2800" dirty="0" smtClean="0"/>
              <a:t>指向</a:t>
            </a:r>
            <a:r>
              <a:rPr lang="zh-CN" altLang="en-US" sz="2800" dirty="0"/>
              <a:t>第一个</a:t>
            </a:r>
            <a:r>
              <a:rPr lang="zh-CN" altLang="en-US" sz="2800" dirty="0" smtClean="0"/>
              <a:t>结点，定义如下：</a:t>
            </a:r>
            <a:endParaRPr lang="zh-CN" altLang="en-US" sz="2800" dirty="0"/>
          </a:p>
          <a:p>
            <a:pPr lvl="1" eaLnBrk="1" hangingPunct="1">
              <a:lnSpc>
                <a:spcPct val="90000"/>
              </a:lnSpc>
              <a:buFontTx/>
              <a:buNone/>
              <a:defRPr/>
            </a:pPr>
            <a:r>
              <a:rPr lang="en-US" altLang="zh-CN" sz="2400" dirty="0" smtClean="0"/>
              <a:t>Node *</a:t>
            </a:r>
            <a:r>
              <a:rPr lang="en-US" altLang="zh-CN" sz="2400" dirty="0" smtClean="0">
                <a:solidFill>
                  <a:schemeClr val="folHlink"/>
                </a:solidFill>
              </a:rPr>
              <a:t>head</a:t>
            </a:r>
            <a:r>
              <a:rPr lang="en-US" altLang="zh-CN" sz="2400" dirty="0" smtClean="0"/>
              <a:t>=NULL;  //</a:t>
            </a:r>
            <a:r>
              <a:rPr lang="zh-CN" altLang="en-US" sz="2400" dirty="0" smtClean="0"/>
              <a:t>头指针变量定义，初始状态下</a:t>
            </a:r>
          </a:p>
          <a:p>
            <a:pPr lvl="1" eaLnBrk="1" hangingPunct="1">
              <a:lnSpc>
                <a:spcPct val="90000"/>
              </a:lnSpc>
              <a:buFontTx/>
              <a:buNone/>
              <a:defRPr/>
            </a:pPr>
            <a:r>
              <a:rPr lang="zh-CN" altLang="en-US" sz="2400" dirty="0" smtClean="0"/>
              <a:t>				</a:t>
            </a:r>
            <a:r>
              <a:rPr lang="en-US" altLang="zh-CN" sz="2400" dirty="0" smtClean="0"/>
              <a:t>//</a:t>
            </a:r>
            <a:r>
              <a:rPr lang="zh-CN" altLang="en-US" sz="2400" dirty="0" smtClean="0"/>
              <a:t>为空值。</a:t>
            </a:r>
            <a:r>
              <a:rPr lang="en-US" altLang="zh-CN" sz="2400" dirty="0" smtClean="0"/>
              <a:t>NULL</a:t>
            </a:r>
            <a:r>
              <a:rPr lang="zh-CN" altLang="en-US" sz="2400" dirty="0" smtClean="0"/>
              <a:t>在</a:t>
            </a:r>
            <a:r>
              <a:rPr lang="en-US" altLang="zh-CN" sz="2400" dirty="0" err="1" smtClean="0"/>
              <a:t>cstdio</a:t>
            </a:r>
            <a:r>
              <a:rPr lang="zh-CN" altLang="en-US" sz="2400" dirty="0" smtClean="0"/>
              <a:t>中定义为</a:t>
            </a:r>
            <a:r>
              <a:rPr lang="en-US" altLang="zh-CN" sz="2400" dirty="0" smtClean="0"/>
              <a:t>0</a:t>
            </a:r>
            <a:r>
              <a:rPr lang="zh-CN" altLang="en-US" sz="2400" dirty="0" smtClean="0"/>
              <a:t> </a:t>
            </a:r>
          </a:p>
        </p:txBody>
      </p:sp>
      <p:sp>
        <p:nvSpPr>
          <p:cNvPr id="124932" name="Rectangle 5"/>
          <p:cNvSpPr>
            <a:spLocks noChangeArrowheads="1"/>
          </p:cNvSpPr>
          <p:nvPr/>
        </p:nvSpPr>
        <p:spPr bwMode="auto">
          <a:xfrm>
            <a:off x="28416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3" name="Rectangle 6"/>
          <p:cNvSpPr>
            <a:spLocks noChangeArrowheads="1"/>
          </p:cNvSpPr>
          <p:nvPr/>
        </p:nvSpPr>
        <p:spPr bwMode="auto">
          <a:xfrm>
            <a:off x="4187825"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4" name="Rectangle 7"/>
          <p:cNvSpPr>
            <a:spLocks noChangeArrowheads="1"/>
          </p:cNvSpPr>
          <p:nvPr/>
        </p:nvSpPr>
        <p:spPr bwMode="auto">
          <a:xfrm>
            <a:off x="6654800" y="1621929"/>
            <a:ext cx="673100" cy="936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5" name="Line 8"/>
          <p:cNvSpPr>
            <a:spLocks noChangeShapeType="1"/>
          </p:cNvSpPr>
          <p:nvPr/>
        </p:nvSpPr>
        <p:spPr bwMode="auto">
          <a:xfrm>
            <a:off x="28416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6" name="Line 9"/>
          <p:cNvSpPr>
            <a:spLocks noChangeShapeType="1"/>
          </p:cNvSpPr>
          <p:nvPr/>
        </p:nvSpPr>
        <p:spPr bwMode="auto">
          <a:xfrm>
            <a:off x="4187825"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10"/>
          <p:cNvSpPr>
            <a:spLocks noChangeShapeType="1"/>
          </p:cNvSpPr>
          <p:nvPr/>
        </p:nvSpPr>
        <p:spPr bwMode="auto">
          <a:xfrm>
            <a:off x="6654800" y="2088654"/>
            <a:ext cx="673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8" name="Rectangle 11"/>
          <p:cNvSpPr>
            <a:spLocks noChangeArrowheads="1"/>
          </p:cNvSpPr>
          <p:nvPr/>
        </p:nvSpPr>
        <p:spPr bwMode="auto">
          <a:xfrm>
            <a:off x="1495425" y="2088654"/>
            <a:ext cx="67310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4939" name="Line 12"/>
          <p:cNvSpPr>
            <a:spLocks noChangeShapeType="1"/>
          </p:cNvSpPr>
          <p:nvPr/>
        </p:nvSpPr>
        <p:spPr bwMode="auto">
          <a:xfrm>
            <a:off x="1944688"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0" name="Line 13"/>
          <p:cNvSpPr>
            <a:spLocks noChangeShapeType="1"/>
          </p:cNvSpPr>
          <p:nvPr/>
        </p:nvSpPr>
        <p:spPr bwMode="auto">
          <a:xfrm flipV="1">
            <a:off x="23923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1" name="Line 14"/>
          <p:cNvSpPr>
            <a:spLocks noChangeShapeType="1"/>
          </p:cNvSpPr>
          <p:nvPr/>
        </p:nvSpPr>
        <p:spPr bwMode="auto">
          <a:xfrm>
            <a:off x="23923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2" name="Line 15"/>
          <p:cNvSpPr>
            <a:spLocks noChangeShapeType="1"/>
          </p:cNvSpPr>
          <p:nvPr/>
        </p:nvSpPr>
        <p:spPr bwMode="auto">
          <a:xfrm>
            <a:off x="32893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3" name="Line 16"/>
          <p:cNvSpPr>
            <a:spLocks noChangeShapeType="1"/>
          </p:cNvSpPr>
          <p:nvPr/>
        </p:nvSpPr>
        <p:spPr bwMode="auto">
          <a:xfrm flipV="1">
            <a:off x="37385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4" name="Line 17"/>
          <p:cNvSpPr>
            <a:spLocks noChangeShapeType="1"/>
          </p:cNvSpPr>
          <p:nvPr/>
        </p:nvSpPr>
        <p:spPr bwMode="auto">
          <a:xfrm>
            <a:off x="37385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5" name="Line 18"/>
          <p:cNvSpPr>
            <a:spLocks noChangeShapeType="1"/>
          </p:cNvSpPr>
          <p:nvPr/>
        </p:nvSpPr>
        <p:spPr bwMode="auto">
          <a:xfrm>
            <a:off x="4635500" y="2325191"/>
            <a:ext cx="449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6" name="Line 19"/>
          <p:cNvSpPr>
            <a:spLocks noChangeShapeType="1"/>
          </p:cNvSpPr>
          <p:nvPr/>
        </p:nvSpPr>
        <p:spPr bwMode="auto">
          <a:xfrm flipV="1">
            <a:off x="5084763"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7" name="Line 20"/>
          <p:cNvSpPr>
            <a:spLocks noChangeShapeType="1"/>
          </p:cNvSpPr>
          <p:nvPr/>
        </p:nvSpPr>
        <p:spPr bwMode="auto">
          <a:xfrm>
            <a:off x="5084763"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48" name="Line 21"/>
          <p:cNvSpPr>
            <a:spLocks noChangeShapeType="1"/>
          </p:cNvSpPr>
          <p:nvPr/>
        </p:nvSpPr>
        <p:spPr bwMode="auto">
          <a:xfrm>
            <a:off x="5757863" y="2325191"/>
            <a:ext cx="447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49" name="Line 22"/>
          <p:cNvSpPr>
            <a:spLocks noChangeShapeType="1"/>
          </p:cNvSpPr>
          <p:nvPr/>
        </p:nvSpPr>
        <p:spPr bwMode="auto">
          <a:xfrm flipV="1">
            <a:off x="6205538" y="1855291"/>
            <a:ext cx="0" cy="46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50" name="Line 23"/>
          <p:cNvSpPr>
            <a:spLocks noChangeShapeType="1"/>
          </p:cNvSpPr>
          <p:nvPr/>
        </p:nvSpPr>
        <p:spPr bwMode="auto">
          <a:xfrm>
            <a:off x="6205538" y="1855291"/>
            <a:ext cx="449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4951" name="Text Box 24"/>
          <p:cNvSpPr txBox="1">
            <a:spLocks noChangeArrowheads="1"/>
          </p:cNvSpPr>
          <p:nvPr/>
        </p:nvSpPr>
        <p:spPr bwMode="auto">
          <a:xfrm>
            <a:off x="1403648" y="1269618"/>
            <a:ext cx="108555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a:t>
            </a:r>
            <a:r>
              <a:rPr lang="zh-CN" altLang="en-US" sz="1800" b="0" dirty="0"/>
              <a:t>头指针</a:t>
            </a:r>
            <a:r>
              <a:rPr lang="en-US" altLang="zh-CN" sz="1800" b="0" dirty="0"/>
              <a:t>)</a:t>
            </a:r>
          </a:p>
          <a:p>
            <a:pPr eaLnBrk="1" hangingPunct="1">
              <a:spcBef>
                <a:spcPct val="50000"/>
              </a:spcBef>
              <a:buClrTx/>
              <a:buSzTx/>
              <a:buFontTx/>
              <a:buNone/>
            </a:pPr>
            <a:r>
              <a:rPr lang="en-US" altLang="zh-CN" sz="1800" b="0" dirty="0" smtClean="0"/>
              <a:t>head</a:t>
            </a:r>
            <a:endParaRPr lang="en-US" altLang="zh-CN" sz="1800" b="0" dirty="0"/>
          </a:p>
        </p:txBody>
      </p:sp>
      <p:sp>
        <p:nvSpPr>
          <p:cNvPr id="124952" name="Text Box 25"/>
          <p:cNvSpPr txBox="1">
            <a:spLocks noChangeArrowheads="1"/>
          </p:cNvSpPr>
          <p:nvPr/>
        </p:nvSpPr>
        <p:spPr bwMode="auto">
          <a:xfrm>
            <a:off x="2914650"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4953" name="Text Box 26"/>
          <p:cNvSpPr txBox="1">
            <a:spLocks noChangeArrowheads="1"/>
          </p:cNvSpPr>
          <p:nvPr/>
        </p:nvSpPr>
        <p:spPr bwMode="auto">
          <a:xfrm>
            <a:off x="4303713" y="1621929"/>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4954" name="Text Box 27"/>
          <p:cNvSpPr txBox="1">
            <a:spLocks noChangeArrowheads="1"/>
          </p:cNvSpPr>
          <p:nvPr/>
        </p:nvSpPr>
        <p:spPr bwMode="auto">
          <a:xfrm>
            <a:off x="6765925" y="1636216"/>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4955" name="Line 28"/>
          <p:cNvSpPr>
            <a:spLocks noChangeShapeType="1"/>
          </p:cNvSpPr>
          <p:nvPr/>
        </p:nvSpPr>
        <p:spPr bwMode="auto">
          <a:xfrm>
            <a:off x="5383213" y="2125166"/>
            <a:ext cx="431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4956" name="Text Box 29"/>
          <p:cNvSpPr txBox="1">
            <a:spLocks noChangeArrowheads="1"/>
          </p:cNvSpPr>
          <p:nvPr/>
        </p:nvSpPr>
        <p:spPr bwMode="auto">
          <a:xfrm>
            <a:off x="6640513" y="2198191"/>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29" name="Text Box 24"/>
          <p:cNvSpPr txBox="1">
            <a:spLocks noChangeArrowheads="1"/>
          </p:cNvSpPr>
          <p:nvPr/>
        </p:nvSpPr>
        <p:spPr bwMode="auto">
          <a:xfrm>
            <a:off x="2627784" y="1190352"/>
            <a:ext cx="139814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None/>
            </a:pPr>
            <a:r>
              <a:rPr lang="en-US" altLang="zh-CN" sz="1800" b="0" dirty="0" smtClean="0"/>
              <a:t> (</a:t>
            </a:r>
            <a:r>
              <a:rPr lang="zh-CN" altLang="en-US" sz="1800" b="0" dirty="0" smtClean="0"/>
              <a:t>链表元素</a:t>
            </a:r>
            <a:r>
              <a:rPr lang="en-US" altLang="zh-CN" sz="1800" b="0" dirty="0" smtClean="0"/>
              <a:t>)</a:t>
            </a:r>
            <a:endParaRPr lang="en-US" altLang="zh-CN"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 calcmode="lin" valueType="num">
                                      <p:cBhvr additive="base">
                                        <p:cTn id="7" dur="500" fill="hold"/>
                                        <p:tgtEl>
                                          <p:spTgt spid="124938"/>
                                        </p:tgtEl>
                                        <p:attrNameLst>
                                          <p:attrName>ppt_x</p:attrName>
                                        </p:attrNameLst>
                                      </p:cBhvr>
                                      <p:tavLst>
                                        <p:tav tm="0">
                                          <p:val>
                                            <p:strVal val="#ppt_x"/>
                                          </p:val>
                                        </p:tav>
                                        <p:tav tm="100000">
                                          <p:val>
                                            <p:strVal val="#ppt_x"/>
                                          </p:val>
                                        </p:tav>
                                      </p:tavLst>
                                    </p:anim>
                                    <p:anim calcmode="lin" valueType="num">
                                      <p:cBhvr additive="base">
                                        <p:cTn id="8" dur="500" fill="hold"/>
                                        <p:tgtEl>
                                          <p:spTgt spid="1249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4939"/>
                                        </p:tgtEl>
                                        <p:attrNameLst>
                                          <p:attrName>style.visibility</p:attrName>
                                        </p:attrNameLst>
                                      </p:cBhvr>
                                      <p:to>
                                        <p:strVal val="visible"/>
                                      </p:to>
                                    </p:set>
                                    <p:anim calcmode="lin" valueType="num">
                                      <p:cBhvr additive="base">
                                        <p:cTn id="11" dur="500" fill="hold"/>
                                        <p:tgtEl>
                                          <p:spTgt spid="124939"/>
                                        </p:tgtEl>
                                        <p:attrNameLst>
                                          <p:attrName>ppt_x</p:attrName>
                                        </p:attrNameLst>
                                      </p:cBhvr>
                                      <p:tavLst>
                                        <p:tav tm="0">
                                          <p:val>
                                            <p:strVal val="#ppt_x"/>
                                          </p:val>
                                        </p:tav>
                                        <p:tav tm="100000">
                                          <p:val>
                                            <p:strVal val="#ppt_x"/>
                                          </p:val>
                                        </p:tav>
                                      </p:tavLst>
                                    </p:anim>
                                    <p:anim calcmode="lin" valueType="num">
                                      <p:cBhvr additive="base">
                                        <p:cTn id="12" dur="500" fill="hold"/>
                                        <p:tgtEl>
                                          <p:spTgt spid="1249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4940"/>
                                        </p:tgtEl>
                                        <p:attrNameLst>
                                          <p:attrName>style.visibility</p:attrName>
                                        </p:attrNameLst>
                                      </p:cBhvr>
                                      <p:to>
                                        <p:strVal val="visible"/>
                                      </p:to>
                                    </p:set>
                                    <p:anim calcmode="lin" valueType="num">
                                      <p:cBhvr additive="base">
                                        <p:cTn id="15" dur="500" fill="hold"/>
                                        <p:tgtEl>
                                          <p:spTgt spid="124940"/>
                                        </p:tgtEl>
                                        <p:attrNameLst>
                                          <p:attrName>ppt_x</p:attrName>
                                        </p:attrNameLst>
                                      </p:cBhvr>
                                      <p:tavLst>
                                        <p:tav tm="0">
                                          <p:val>
                                            <p:strVal val="#ppt_x"/>
                                          </p:val>
                                        </p:tav>
                                        <p:tav tm="100000">
                                          <p:val>
                                            <p:strVal val="#ppt_x"/>
                                          </p:val>
                                        </p:tav>
                                      </p:tavLst>
                                    </p:anim>
                                    <p:anim calcmode="lin" valueType="num">
                                      <p:cBhvr additive="base">
                                        <p:cTn id="16" dur="500" fill="hold"/>
                                        <p:tgtEl>
                                          <p:spTgt spid="1249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4941"/>
                                        </p:tgtEl>
                                        <p:attrNameLst>
                                          <p:attrName>style.visibility</p:attrName>
                                        </p:attrNameLst>
                                      </p:cBhvr>
                                      <p:to>
                                        <p:strVal val="visible"/>
                                      </p:to>
                                    </p:set>
                                    <p:anim calcmode="lin" valueType="num">
                                      <p:cBhvr additive="base">
                                        <p:cTn id="19" dur="500" fill="hold"/>
                                        <p:tgtEl>
                                          <p:spTgt spid="124941"/>
                                        </p:tgtEl>
                                        <p:attrNameLst>
                                          <p:attrName>ppt_x</p:attrName>
                                        </p:attrNameLst>
                                      </p:cBhvr>
                                      <p:tavLst>
                                        <p:tav tm="0">
                                          <p:val>
                                            <p:strVal val="#ppt_x"/>
                                          </p:val>
                                        </p:tav>
                                        <p:tav tm="100000">
                                          <p:val>
                                            <p:strVal val="#ppt_x"/>
                                          </p:val>
                                        </p:tav>
                                      </p:tavLst>
                                    </p:anim>
                                    <p:anim calcmode="lin" valueType="num">
                                      <p:cBhvr additive="base">
                                        <p:cTn id="20" dur="500" fill="hold"/>
                                        <p:tgtEl>
                                          <p:spTgt spid="1249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4951"/>
                                        </p:tgtEl>
                                        <p:attrNameLst>
                                          <p:attrName>style.visibility</p:attrName>
                                        </p:attrNameLst>
                                      </p:cBhvr>
                                      <p:to>
                                        <p:strVal val="visible"/>
                                      </p:to>
                                    </p:set>
                                    <p:anim calcmode="lin" valueType="num">
                                      <p:cBhvr additive="base">
                                        <p:cTn id="23" dur="500" fill="hold"/>
                                        <p:tgtEl>
                                          <p:spTgt spid="124951"/>
                                        </p:tgtEl>
                                        <p:attrNameLst>
                                          <p:attrName>ppt_x</p:attrName>
                                        </p:attrNameLst>
                                      </p:cBhvr>
                                      <p:tavLst>
                                        <p:tav tm="0">
                                          <p:val>
                                            <p:strVal val="#ppt_x"/>
                                          </p:val>
                                        </p:tav>
                                        <p:tav tm="100000">
                                          <p:val>
                                            <p:strVal val="#ppt_x"/>
                                          </p:val>
                                        </p:tav>
                                      </p:tavLst>
                                    </p:anim>
                                    <p:anim calcmode="lin" valueType="num">
                                      <p:cBhvr additive="base">
                                        <p:cTn id="24" dur="500" fill="hold"/>
                                        <p:tgtEl>
                                          <p:spTgt spid="12495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23">
                                            <p:txEl>
                                              <p:pRg st="5" end="5"/>
                                            </p:txEl>
                                          </p:spTgt>
                                        </p:tgtEl>
                                        <p:attrNameLst>
                                          <p:attrName>style.visibility</p:attrName>
                                        </p:attrNameLst>
                                      </p:cBhvr>
                                      <p:to>
                                        <p:strVal val="visible"/>
                                      </p:to>
                                    </p:set>
                                    <p:anim calcmode="lin" valueType="num">
                                      <p:cBhvr additive="base">
                                        <p:cTn id="27" dur="500" fill="hold"/>
                                        <p:tgtEl>
                                          <p:spTgt spid="44032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2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23">
                                            <p:txEl>
                                              <p:pRg st="6" end="6"/>
                                            </p:txEl>
                                          </p:spTgt>
                                        </p:tgtEl>
                                        <p:attrNameLst>
                                          <p:attrName>style.visibility</p:attrName>
                                        </p:attrNameLst>
                                      </p:cBhvr>
                                      <p:to>
                                        <p:strVal val="visible"/>
                                      </p:to>
                                    </p:set>
                                    <p:anim calcmode="lin" valueType="num">
                                      <p:cBhvr additive="base">
                                        <p:cTn id="31" dur="500" fill="hold"/>
                                        <p:tgtEl>
                                          <p:spTgt spid="44032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2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23">
                                            <p:txEl>
                                              <p:pRg st="7" end="7"/>
                                            </p:txEl>
                                          </p:spTgt>
                                        </p:tgtEl>
                                        <p:attrNameLst>
                                          <p:attrName>style.visibility</p:attrName>
                                        </p:attrNameLst>
                                      </p:cBhvr>
                                      <p:to>
                                        <p:strVal val="visible"/>
                                      </p:to>
                                    </p:set>
                                    <p:anim calcmode="lin" valueType="num">
                                      <p:cBhvr additive="base">
                                        <p:cTn id="35" dur="500" fill="hold"/>
                                        <p:tgtEl>
                                          <p:spTgt spid="44032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40" grpId="0" animBg="1"/>
      <p:bldP spid="124941" grpId="0" animBg="1"/>
      <p:bldP spid="1249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pPr eaLnBrk="1" hangingPunct="1">
              <a:defRPr/>
            </a:pPr>
            <a:r>
              <a:rPr lang="zh-CN" altLang="en-US" smtClean="0"/>
              <a:t>在链表中插入一个结点 </a:t>
            </a:r>
          </a:p>
        </p:txBody>
      </p:sp>
      <p:sp>
        <p:nvSpPr>
          <p:cNvPr id="441347" name="Rectangle 3"/>
          <p:cNvSpPr>
            <a:spLocks noGrp="1" noChangeArrowheads="1"/>
          </p:cNvSpPr>
          <p:nvPr>
            <p:ph type="body" idx="1"/>
          </p:nvPr>
        </p:nvSpPr>
        <p:spPr>
          <a:xfrm>
            <a:off x="457200" y="1600200"/>
            <a:ext cx="8229600" cy="2476871"/>
          </a:xfrm>
        </p:spPr>
        <p:txBody>
          <a:bodyPr>
            <a:normAutofit fontScale="92500" lnSpcReduction="20000"/>
          </a:bodyPr>
          <a:lstStyle/>
          <a:p>
            <a:pPr marL="609600" indent="-609600" eaLnBrk="1" hangingPunct="1">
              <a:defRPr/>
            </a:pPr>
            <a:r>
              <a:rPr lang="zh-CN" altLang="en-US" dirty="0" smtClean="0"/>
              <a:t>首先生成一个新结点：</a:t>
            </a:r>
          </a:p>
          <a:p>
            <a:pPr lvl="1" eaLnBrk="1" hangingPunct="1">
              <a:defRPr/>
            </a:pPr>
            <a:r>
              <a:rPr lang="en-US" altLang="zh-CN" dirty="0" smtClean="0"/>
              <a:t>Node *p=</a:t>
            </a:r>
            <a:r>
              <a:rPr lang="en-US" altLang="zh-CN" dirty="0" smtClean="0">
                <a:solidFill>
                  <a:srgbClr val="FFC000"/>
                </a:solidFill>
              </a:rPr>
              <a:t>new Node</a:t>
            </a:r>
            <a:r>
              <a:rPr lang="en-US" altLang="zh-CN" dirty="0" smtClean="0"/>
              <a:t>;  </a:t>
            </a:r>
            <a:r>
              <a:rPr lang="en-US" altLang="zh-CN" sz="2400" dirty="0" smtClean="0"/>
              <a:t>//</a:t>
            </a:r>
            <a:r>
              <a:rPr lang="zh-CN" altLang="en-US" sz="2400" dirty="0" smtClean="0"/>
              <a:t>创建一个动态变量来表示新结点</a:t>
            </a:r>
          </a:p>
          <a:p>
            <a:pPr lvl="1" eaLnBrk="1" hangingPunct="1">
              <a:defRPr/>
            </a:pPr>
            <a:r>
              <a:rPr lang="en-US" altLang="zh-CN" dirty="0" smtClean="0"/>
              <a:t>p-&gt;content = a;  </a:t>
            </a:r>
            <a:r>
              <a:rPr lang="en-US" altLang="zh-CN" sz="2400" dirty="0" smtClean="0"/>
              <a:t>//</a:t>
            </a:r>
            <a:r>
              <a:rPr lang="zh-CN" altLang="en-US" sz="2400" dirty="0" smtClean="0"/>
              <a:t>给新结点赋上数据（假设为</a:t>
            </a:r>
            <a:r>
              <a:rPr lang="en-US" altLang="zh-CN" sz="2400" dirty="0" smtClean="0"/>
              <a:t>a</a:t>
            </a:r>
            <a:r>
              <a:rPr lang="zh-CN" altLang="en-US" sz="2400" dirty="0" smtClean="0"/>
              <a:t>）</a:t>
            </a:r>
            <a:endParaRPr lang="en-US" altLang="zh-CN" sz="2400" dirty="0" smtClean="0"/>
          </a:p>
          <a:p>
            <a:pPr marL="457200" lvl="1" indent="0" eaLnBrk="1" hangingPunct="1">
              <a:buNone/>
              <a:defRPr/>
            </a:pPr>
            <a:r>
              <a:rPr lang="en-US" altLang="zh-CN" sz="2400" dirty="0" smtClean="0"/>
              <a:t>				//</a:t>
            </a:r>
            <a:r>
              <a:rPr lang="zh-CN" altLang="en-US" sz="2400" dirty="0" smtClean="0"/>
              <a:t>也可写成：</a:t>
            </a:r>
            <a:r>
              <a:rPr lang="en-US" altLang="zh-CN" sz="2400" dirty="0" smtClean="0"/>
              <a:t>(*p).content = a;</a:t>
            </a:r>
            <a:endParaRPr lang="zh-CN" altLang="en-US" sz="2400" dirty="0" smtClean="0"/>
          </a:p>
          <a:p>
            <a:pPr marL="609600" indent="-609600" eaLnBrk="1" hangingPunct="1">
              <a:defRPr/>
            </a:pPr>
            <a:r>
              <a:rPr lang="zh-CN" altLang="en-US" dirty="0" smtClean="0"/>
              <a:t>操作图示为：</a:t>
            </a:r>
          </a:p>
        </p:txBody>
      </p:sp>
      <p:grpSp>
        <p:nvGrpSpPr>
          <p:cNvPr id="125956" name="Group 4"/>
          <p:cNvGrpSpPr>
            <a:grpSpLocks/>
          </p:cNvGrpSpPr>
          <p:nvPr/>
        </p:nvGrpSpPr>
        <p:grpSpPr bwMode="auto">
          <a:xfrm>
            <a:off x="3781425" y="4724400"/>
            <a:ext cx="862013" cy="1557338"/>
            <a:chOff x="886" y="3624"/>
            <a:chExt cx="216" cy="499"/>
          </a:xfrm>
        </p:grpSpPr>
        <p:sp>
          <p:nvSpPr>
            <p:cNvPr id="125959" name="Rectangle 5"/>
            <p:cNvSpPr>
              <a:spLocks noChangeArrowheads="1"/>
            </p:cNvSpPr>
            <p:nvPr/>
          </p:nvSpPr>
          <p:spPr bwMode="auto">
            <a:xfrm>
              <a:off x="886" y="3873"/>
              <a:ext cx="216" cy="2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solidFill>
                  <a:srgbClr val="FFC000"/>
                </a:solidFill>
              </a:endParaRPr>
            </a:p>
          </p:txBody>
        </p:sp>
        <p:sp>
          <p:nvSpPr>
            <p:cNvPr id="125960" name="Line 6"/>
            <p:cNvSpPr>
              <a:spLocks noChangeShapeType="1"/>
            </p:cNvSpPr>
            <p:nvPr/>
          </p:nvSpPr>
          <p:spPr bwMode="auto">
            <a:xfrm>
              <a:off x="886" y="3998"/>
              <a:ext cx="216"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1" name="Rectangle 7"/>
            <p:cNvSpPr>
              <a:spLocks noChangeArrowheads="1"/>
            </p:cNvSpPr>
            <p:nvPr/>
          </p:nvSpPr>
          <p:spPr bwMode="auto">
            <a:xfrm>
              <a:off x="886" y="3624"/>
              <a:ext cx="216" cy="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5962" name="Line 8"/>
            <p:cNvSpPr>
              <a:spLocks noChangeShapeType="1"/>
            </p:cNvSpPr>
            <p:nvPr/>
          </p:nvSpPr>
          <p:spPr bwMode="auto">
            <a:xfrm>
              <a:off x="991" y="3686"/>
              <a:ext cx="0" cy="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5957" name="Text Box 9"/>
          <p:cNvSpPr txBox="1">
            <a:spLocks noChangeArrowheads="1"/>
          </p:cNvSpPr>
          <p:nvPr/>
        </p:nvSpPr>
        <p:spPr bwMode="auto">
          <a:xfrm>
            <a:off x="3308350" y="47180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5958" name="Text Box 10"/>
          <p:cNvSpPr txBox="1">
            <a:spLocks noChangeArrowheads="1"/>
          </p:cNvSpPr>
          <p:nvPr/>
        </p:nvSpPr>
        <p:spPr bwMode="auto">
          <a:xfrm>
            <a:off x="4035425" y="553243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zh-CN" altLang="en-US" smtClean="0"/>
              <a:t>主要内容</a:t>
            </a:r>
            <a:endParaRPr lang="zh-CN" altLang="en-US" dirty="0" smtClean="0"/>
          </a:p>
        </p:txBody>
      </p:sp>
      <p:sp>
        <p:nvSpPr>
          <p:cNvPr id="4099" name="Rectangle 3"/>
          <p:cNvSpPr>
            <a:spLocks noGrp="1" noChangeArrowheads="1"/>
          </p:cNvSpPr>
          <p:nvPr>
            <p:ph type="body" idx="1"/>
          </p:nvPr>
        </p:nvSpPr>
        <p:spPr/>
        <p:txBody>
          <a:bodyPr/>
          <a:lstStyle/>
          <a:p>
            <a:pPr eaLnBrk="1" hangingPunct="1">
              <a:defRPr/>
            </a:pPr>
            <a:r>
              <a:rPr lang="zh-CN" altLang="en-US" dirty="0" smtClean="0"/>
              <a:t>动态变量概述</a:t>
            </a:r>
            <a:endParaRPr lang="en-US" altLang="zh-CN" dirty="0" smtClean="0"/>
          </a:p>
          <a:p>
            <a:pPr eaLnBrk="1" hangingPunct="1">
              <a:defRPr/>
            </a:pPr>
            <a:r>
              <a:rPr lang="zh-CN" altLang="en-US" dirty="0" smtClean="0"/>
              <a:t>可扩充的数组</a:t>
            </a:r>
            <a:endParaRPr lang="en-US" altLang="zh-CN" dirty="0" smtClean="0"/>
          </a:p>
          <a:p>
            <a:pPr eaLnBrk="1" hangingPunct="1">
              <a:defRPr/>
            </a:pPr>
            <a:r>
              <a:rPr lang="zh-CN" altLang="en-US" dirty="0" smtClean="0"/>
              <a:t>链表</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468313" y="333375"/>
            <a:ext cx="8229600" cy="3382963"/>
          </a:xfrm>
        </p:spPr>
        <p:txBody>
          <a:bodyPr/>
          <a:lstStyle/>
          <a:p>
            <a:pPr eaLnBrk="1" hangingPunct="1">
              <a:lnSpc>
                <a:spcPct val="90000"/>
              </a:lnSpc>
              <a:defRPr/>
            </a:pPr>
            <a:r>
              <a:rPr lang="zh-CN" altLang="en-US" sz="2800" dirty="0" smtClean="0"/>
              <a:t>如果链表为空（创建链表的第一个结点时），则进行下面的操作：</a:t>
            </a:r>
          </a:p>
          <a:p>
            <a:pPr lvl="1" eaLnBrk="1" hangingPunct="1">
              <a:lnSpc>
                <a:spcPct val="90000"/>
              </a:lnSpc>
              <a:buFontTx/>
              <a:buNone/>
              <a:defRPr/>
            </a:pPr>
            <a:r>
              <a:rPr lang="en-US" altLang="zh-CN" sz="2400" dirty="0" smtClean="0"/>
              <a:t>if (head == NULL) //</a:t>
            </a:r>
            <a:r>
              <a:rPr lang="zh-CN" altLang="en-US" sz="2400" dirty="0" smtClean="0"/>
              <a:t>表头指针为空</a:t>
            </a:r>
            <a:endParaRPr lang="en-US" altLang="zh-CN" sz="2400" dirty="0" smtClean="0"/>
          </a:p>
          <a:p>
            <a:pPr lvl="1" eaLnBrk="1" hangingPunct="1">
              <a:lnSpc>
                <a:spcPct val="90000"/>
              </a:lnSpc>
              <a:buFontTx/>
              <a:buNone/>
              <a:defRPr/>
            </a:pPr>
            <a:r>
              <a:rPr lang="en-US" altLang="zh-CN" sz="2400" dirty="0" smtClean="0"/>
              <a:t>{ head = p; //</a:t>
            </a:r>
            <a:r>
              <a:rPr lang="zh-CN" altLang="en-US" sz="2400" dirty="0" smtClean="0"/>
              <a:t>头指针指向新结点。</a:t>
            </a:r>
          </a:p>
          <a:p>
            <a:pPr lvl="1" eaLnBrk="1" hangingPunct="1">
              <a:lnSpc>
                <a:spcPct val="90000"/>
              </a:lnSpc>
              <a:buFontTx/>
              <a:buNone/>
              <a:defRPr/>
            </a:pPr>
            <a:r>
              <a:rPr lang="zh-CN" altLang="en-US" sz="2400" dirty="0" smtClean="0"/>
              <a:t>   </a:t>
            </a:r>
            <a:r>
              <a:rPr lang="en-US" altLang="zh-CN" sz="2400" dirty="0" smtClean="0"/>
              <a:t>p-&gt;next = NULL;  //</a:t>
            </a:r>
            <a:r>
              <a:rPr lang="zh-CN" altLang="en-US" sz="2400" dirty="0" smtClean="0"/>
              <a:t>或</a:t>
            </a:r>
            <a:r>
              <a:rPr lang="zh-CN" altLang="en-GB" sz="2400" dirty="0" smtClean="0"/>
              <a:t>，</a:t>
            </a:r>
            <a:r>
              <a:rPr lang="en-US" altLang="zh-CN" sz="2400" dirty="0" smtClean="0"/>
              <a:t>head-&gt;next = NULL;  </a:t>
            </a:r>
          </a:p>
          <a:p>
            <a:pPr lvl="1" eaLnBrk="1" hangingPunct="1">
              <a:lnSpc>
                <a:spcPct val="90000"/>
              </a:lnSpc>
              <a:buFontTx/>
              <a:buNone/>
              <a:defRPr/>
            </a:pPr>
            <a:r>
              <a:rPr lang="en-US" altLang="zh-CN" sz="2400" dirty="0" smtClean="0"/>
              <a:t>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lvl="1" eaLnBrk="1" hangingPunct="1">
              <a:lnSpc>
                <a:spcPct val="90000"/>
              </a:lnSpc>
              <a:buFontTx/>
              <a:buNone/>
              <a:defRPr/>
            </a:pPr>
            <a:r>
              <a:rPr lang="zh-CN" altLang="en-US" sz="1600" dirty="0" smtClean="0"/>
              <a:t> </a:t>
            </a:r>
            <a:r>
              <a:rPr lang="en-US" altLang="zh-CN" sz="2400" dirty="0" smtClean="0"/>
              <a:t>} </a:t>
            </a:r>
          </a:p>
          <a:p>
            <a:pPr eaLnBrk="1" hangingPunct="1">
              <a:lnSpc>
                <a:spcPct val="90000"/>
              </a:lnSpc>
              <a:defRPr/>
            </a:pPr>
            <a:r>
              <a:rPr lang="zh-CN" altLang="en-US" sz="2800" dirty="0" smtClean="0"/>
              <a:t>操作图示为：</a:t>
            </a:r>
          </a:p>
        </p:txBody>
      </p:sp>
      <p:sp>
        <p:nvSpPr>
          <p:cNvPr id="126985" name="Rectangle 5"/>
          <p:cNvSpPr>
            <a:spLocks noChangeArrowheads="1"/>
          </p:cNvSpPr>
          <p:nvPr/>
        </p:nvSpPr>
        <p:spPr bwMode="auto">
          <a:xfrm>
            <a:off x="4033781" y="4935620"/>
            <a:ext cx="898582" cy="1014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6" name="Line 6"/>
          <p:cNvSpPr>
            <a:spLocks noChangeShapeType="1"/>
          </p:cNvSpPr>
          <p:nvPr/>
        </p:nvSpPr>
        <p:spPr bwMode="auto">
          <a:xfrm>
            <a:off x="4033781" y="5442785"/>
            <a:ext cx="8985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7" name="Rectangle 7"/>
          <p:cNvSpPr>
            <a:spLocks noChangeArrowheads="1"/>
          </p:cNvSpPr>
          <p:nvPr/>
        </p:nvSpPr>
        <p:spPr bwMode="auto">
          <a:xfrm>
            <a:off x="2136775" y="5442785"/>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88" name="Line 8"/>
          <p:cNvSpPr>
            <a:spLocks noChangeShapeType="1"/>
          </p:cNvSpPr>
          <p:nvPr/>
        </p:nvSpPr>
        <p:spPr bwMode="auto">
          <a:xfrm>
            <a:off x="2835672" y="5694339"/>
            <a:ext cx="5990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89" name="Line 9"/>
          <p:cNvSpPr>
            <a:spLocks noChangeShapeType="1"/>
          </p:cNvSpPr>
          <p:nvPr/>
        </p:nvSpPr>
        <p:spPr bwMode="auto">
          <a:xfrm flipV="1">
            <a:off x="3434727" y="5187173"/>
            <a:ext cx="0" cy="507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990" name="Line 10"/>
          <p:cNvSpPr>
            <a:spLocks noChangeShapeType="1"/>
          </p:cNvSpPr>
          <p:nvPr/>
        </p:nvSpPr>
        <p:spPr bwMode="auto">
          <a:xfrm>
            <a:off x="3434727" y="5187173"/>
            <a:ext cx="5990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991" name="Rectangle 11"/>
          <p:cNvSpPr>
            <a:spLocks noChangeArrowheads="1"/>
          </p:cNvSpPr>
          <p:nvPr/>
        </p:nvSpPr>
        <p:spPr bwMode="auto">
          <a:xfrm>
            <a:off x="4033781" y="4059238"/>
            <a:ext cx="898582" cy="5071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6992" name="Line 12"/>
          <p:cNvSpPr>
            <a:spLocks noChangeShapeType="1"/>
          </p:cNvSpPr>
          <p:nvPr/>
        </p:nvSpPr>
        <p:spPr bwMode="auto">
          <a:xfrm>
            <a:off x="4470592" y="4428454"/>
            <a:ext cx="0" cy="507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6981" name="Text Box 13"/>
          <p:cNvSpPr txBox="1">
            <a:spLocks noChangeArrowheads="1"/>
          </p:cNvSpPr>
          <p:nvPr/>
        </p:nvSpPr>
        <p:spPr bwMode="auto">
          <a:xfrm>
            <a:off x="3597275" y="4076700"/>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6982" name="Text Box 14"/>
          <p:cNvSpPr txBox="1">
            <a:spLocks noChangeArrowheads="1"/>
          </p:cNvSpPr>
          <p:nvPr/>
        </p:nvSpPr>
        <p:spPr bwMode="auto">
          <a:xfrm>
            <a:off x="2176463" y="5006975"/>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6983" name="Text Box 15"/>
          <p:cNvSpPr txBox="1">
            <a:spLocks noChangeArrowheads="1"/>
          </p:cNvSpPr>
          <p:nvPr/>
        </p:nvSpPr>
        <p:spPr bwMode="auto">
          <a:xfrm>
            <a:off x="4083050" y="5516563"/>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6984" name="Text Box 16"/>
          <p:cNvSpPr txBox="1">
            <a:spLocks noChangeArrowheads="1"/>
          </p:cNvSpPr>
          <p:nvPr/>
        </p:nvSpPr>
        <p:spPr bwMode="auto">
          <a:xfrm>
            <a:off x="4284663" y="5013325"/>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7" name="Text Box 15"/>
          <p:cNvSpPr txBox="1">
            <a:spLocks noChangeArrowheads="1"/>
          </p:cNvSpPr>
          <p:nvPr/>
        </p:nvSpPr>
        <p:spPr bwMode="auto">
          <a:xfrm>
            <a:off x="2195736" y="5517232"/>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126988"/>
                                        </p:tgtEl>
                                        <p:attrNameLst>
                                          <p:attrName>style.visibility</p:attrName>
                                        </p:attrNameLst>
                                      </p:cBhvr>
                                      <p:to>
                                        <p:strVal val="visible"/>
                                      </p:to>
                                    </p:set>
                                    <p:anim calcmode="lin" valueType="num">
                                      <p:cBhvr additive="base">
                                        <p:cTn id="11" dur="500" fill="hold"/>
                                        <p:tgtEl>
                                          <p:spTgt spid="126988"/>
                                        </p:tgtEl>
                                        <p:attrNameLst>
                                          <p:attrName>ppt_x</p:attrName>
                                        </p:attrNameLst>
                                      </p:cBhvr>
                                      <p:tavLst>
                                        <p:tav tm="0">
                                          <p:val>
                                            <p:strVal val="#ppt_x"/>
                                          </p:val>
                                        </p:tav>
                                        <p:tav tm="100000">
                                          <p:val>
                                            <p:strVal val="#ppt_x"/>
                                          </p:val>
                                        </p:tav>
                                      </p:tavLst>
                                    </p:anim>
                                    <p:anim calcmode="lin" valueType="num">
                                      <p:cBhvr additive="base">
                                        <p:cTn id="12" dur="500" fill="hold"/>
                                        <p:tgtEl>
                                          <p:spTgt spid="1269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6989"/>
                                        </p:tgtEl>
                                        <p:attrNameLst>
                                          <p:attrName>style.visibility</p:attrName>
                                        </p:attrNameLst>
                                      </p:cBhvr>
                                      <p:to>
                                        <p:strVal val="visible"/>
                                      </p:to>
                                    </p:set>
                                    <p:anim calcmode="lin" valueType="num">
                                      <p:cBhvr additive="base">
                                        <p:cTn id="15" dur="500" fill="hold"/>
                                        <p:tgtEl>
                                          <p:spTgt spid="126989"/>
                                        </p:tgtEl>
                                        <p:attrNameLst>
                                          <p:attrName>ppt_x</p:attrName>
                                        </p:attrNameLst>
                                      </p:cBhvr>
                                      <p:tavLst>
                                        <p:tav tm="0">
                                          <p:val>
                                            <p:strVal val="#ppt_x"/>
                                          </p:val>
                                        </p:tav>
                                        <p:tav tm="100000">
                                          <p:val>
                                            <p:strVal val="#ppt_x"/>
                                          </p:val>
                                        </p:tav>
                                      </p:tavLst>
                                    </p:anim>
                                    <p:anim calcmode="lin" valueType="num">
                                      <p:cBhvr additive="base">
                                        <p:cTn id="16" dur="500" fill="hold"/>
                                        <p:tgtEl>
                                          <p:spTgt spid="1269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6990"/>
                                        </p:tgtEl>
                                        <p:attrNameLst>
                                          <p:attrName>style.visibility</p:attrName>
                                        </p:attrNameLst>
                                      </p:cBhvr>
                                      <p:to>
                                        <p:strVal val="visible"/>
                                      </p:to>
                                    </p:set>
                                    <p:anim calcmode="lin" valueType="num">
                                      <p:cBhvr additive="base">
                                        <p:cTn id="19" dur="500" fill="hold"/>
                                        <p:tgtEl>
                                          <p:spTgt spid="126990"/>
                                        </p:tgtEl>
                                        <p:attrNameLst>
                                          <p:attrName>ppt_x</p:attrName>
                                        </p:attrNameLst>
                                      </p:cBhvr>
                                      <p:tavLst>
                                        <p:tav tm="0">
                                          <p:val>
                                            <p:strVal val="#ppt_x"/>
                                          </p:val>
                                        </p:tav>
                                        <p:tav tm="100000">
                                          <p:val>
                                            <p:strVal val="#ppt_x"/>
                                          </p:val>
                                        </p:tav>
                                      </p:tavLst>
                                    </p:anim>
                                    <p:anim calcmode="lin" valueType="num">
                                      <p:cBhvr additive="base">
                                        <p:cTn id="20" dur="500" fill="hold"/>
                                        <p:tgtEl>
                                          <p:spTgt spid="126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3"/>
                                        </p:tgtEl>
                                        <p:attrNameLst>
                                          <p:attrName>style.visibility</p:attrName>
                                        </p:attrNameLst>
                                      </p:cBhvr>
                                      <p:to>
                                        <p:strVal val="visible"/>
                                      </p:to>
                                    </p:set>
                                    <p:anim calcmode="lin" valueType="num">
                                      <p:cBhvr additive="base">
                                        <p:cTn id="25" dur="500" fill="hold"/>
                                        <p:tgtEl>
                                          <p:spTgt spid="126983"/>
                                        </p:tgtEl>
                                        <p:attrNameLst>
                                          <p:attrName>ppt_x</p:attrName>
                                        </p:attrNameLst>
                                      </p:cBhvr>
                                      <p:tavLst>
                                        <p:tav tm="0">
                                          <p:val>
                                            <p:strVal val="#ppt_x"/>
                                          </p:val>
                                        </p:tav>
                                        <p:tav tm="100000">
                                          <p:val>
                                            <p:strVal val="#ppt_x"/>
                                          </p:val>
                                        </p:tav>
                                      </p:tavLst>
                                    </p:anim>
                                    <p:anim calcmode="lin" valueType="num">
                                      <p:cBhvr additive="base">
                                        <p:cTn id="26" dur="500" fill="hold"/>
                                        <p:tgtEl>
                                          <p:spTgt spid="126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8" grpId="0" animBg="1"/>
      <p:bldP spid="126989" grpId="0" animBg="1"/>
      <p:bldP spid="126990" grpId="0" animBg="1"/>
      <p:bldP spid="126983"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lgn="ctr">
              <a:buNone/>
            </a:pPr>
            <a:r>
              <a:rPr lang="zh-CN" altLang="en-US" dirty="0" smtClean="0"/>
              <a:t>以下操作均假设链表不为空！</a:t>
            </a:r>
            <a:endParaRPr lang="zh-CN" altLang="en-US" dirty="0"/>
          </a:p>
        </p:txBody>
      </p:sp>
    </p:spTree>
    <p:extLst>
      <p:ext uri="{BB962C8B-B14F-4D97-AF65-F5344CB8AC3E}">
        <p14:creationId xmlns:p14="http://schemas.microsoft.com/office/powerpoint/2010/main" val="3049569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323850" y="188913"/>
            <a:ext cx="8604250" cy="2663825"/>
          </a:xfrm>
        </p:spPr>
        <p:txBody>
          <a:bodyPr/>
          <a:lstStyle/>
          <a:p>
            <a:pPr eaLnBrk="1" hangingPunct="1">
              <a:defRPr/>
            </a:pPr>
            <a:r>
              <a:rPr lang="zh-CN" altLang="en-US" dirty="0" smtClean="0"/>
              <a:t>如果新结点插在表头，则进行下面的操作： </a:t>
            </a:r>
          </a:p>
          <a:p>
            <a:pPr lvl="2" eaLnBrk="1" hangingPunct="1">
              <a:buFont typeface="Wingdings" pitchFamily="2" charset="2"/>
              <a:buNone/>
              <a:defRPr/>
            </a:pPr>
            <a:r>
              <a:rPr lang="en-US" altLang="zh-CN" dirty="0" smtClean="0"/>
              <a:t>p-&gt;next = head;  //</a:t>
            </a:r>
            <a:r>
              <a:rPr lang="zh-CN" altLang="en-US" dirty="0" smtClean="0"/>
              <a:t>把新结点的下一个结点指定为</a:t>
            </a:r>
          </a:p>
          <a:p>
            <a:pPr lvl="2" eaLnBrk="1" hangingPunct="1">
              <a:buFont typeface="Wingdings" pitchFamily="2" charset="2"/>
              <a:buNone/>
              <a:defRPr/>
            </a:pPr>
            <a:r>
              <a:rPr lang="zh-CN" altLang="en-US" dirty="0" smtClean="0"/>
              <a:t>				</a:t>
            </a:r>
            <a:r>
              <a:rPr lang="en-US" altLang="zh-CN" dirty="0" smtClean="0"/>
              <a:t>//</a:t>
            </a:r>
            <a:r>
              <a:rPr lang="zh-CN" altLang="en-US" dirty="0" smtClean="0"/>
              <a:t>链表原来的第一个结点。</a:t>
            </a:r>
          </a:p>
          <a:p>
            <a:pPr lvl="2" eaLnBrk="1" hangingPunct="1">
              <a:buFont typeface="Wingdings" pitchFamily="2" charset="2"/>
              <a:buNone/>
              <a:defRPr/>
            </a:pPr>
            <a:r>
              <a:rPr lang="en-US" altLang="zh-CN" dirty="0" smtClean="0"/>
              <a:t>head = p;  //</a:t>
            </a:r>
            <a:r>
              <a:rPr lang="zh-CN" altLang="en-US" dirty="0" smtClean="0"/>
              <a:t>表头指针指向新结点。</a:t>
            </a:r>
          </a:p>
          <a:p>
            <a:pPr eaLnBrk="1" hangingPunct="1">
              <a:defRPr/>
            </a:pPr>
            <a:r>
              <a:rPr lang="zh-CN" altLang="en-US" dirty="0" smtClean="0"/>
              <a:t>操作图示为：</a:t>
            </a:r>
          </a:p>
        </p:txBody>
      </p:sp>
      <p:sp>
        <p:nvSpPr>
          <p:cNvPr id="128004" name="Rectangle 4"/>
          <p:cNvSpPr>
            <a:spLocks noChangeArrowheads="1"/>
          </p:cNvSpPr>
          <p:nvPr/>
        </p:nvSpPr>
        <p:spPr bwMode="auto">
          <a:xfrm>
            <a:off x="2439988"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5" name="Rectangle 5"/>
          <p:cNvSpPr>
            <a:spLocks noChangeArrowheads="1"/>
          </p:cNvSpPr>
          <p:nvPr/>
        </p:nvSpPr>
        <p:spPr bwMode="auto">
          <a:xfrm>
            <a:off x="4159250"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6" name="Rectangle 6"/>
          <p:cNvSpPr>
            <a:spLocks noChangeArrowheads="1"/>
          </p:cNvSpPr>
          <p:nvPr/>
        </p:nvSpPr>
        <p:spPr bwMode="auto">
          <a:xfrm>
            <a:off x="7312025" y="5505451"/>
            <a:ext cx="860425" cy="947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07" name="Line 7"/>
          <p:cNvSpPr>
            <a:spLocks noChangeShapeType="1"/>
          </p:cNvSpPr>
          <p:nvPr/>
        </p:nvSpPr>
        <p:spPr bwMode="auto">
          <a:xfrm>
            <a:off x="2439988"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8" name="Line 8"/>
          <p:cNvSpPr>
            <a:spLocks noChangeShapeType="1"/>
          </p:cNvSpPr>
          <p:nvPr/>
        </p:nvSpPr>
        <p:spPr bwMode="auto">
          <a:xfrm>
            <a:off x="4159250"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09" name="Line 9"/>
          <p:cNvSpPr>
            <a:spLocks noChangeShapeType="1"/>
          </p:cNvSpPr>
          <p:nvPr/>
        </p:nvSpPr>
        <p:spPr bwMode="auto">
          <a:xfrm>
            <a:off x="7312025" y="598170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0" name="Rectangle 10"/>
          <p:cNvSpPr>
            <a:spLocks noChangeArrowheads="1"/>
          </p:cNvSpPr>
          <p:nvPr/>
        </p:nvSpPr>
        <p:spPr bwMode="auto">
          <a:xfrm>
            <a:off x="720725" y="5981701"/>
            <a:ext cx="860425"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11" name="Line 11"/>
          <p:cNvSpPr>
            <a:spLocks noChangeShapeType="1"/>
          </p:cNvSpPr>
          <p:nvPr/>
        </p:nvSpPr>
        <p:spPr bwMode="auto">
          <a:xfrm>
            <a:off x="1293813" y="6216651"/>
            <a:ext cx="573088" cy="476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2" name="Line 12"/>
          <p:cNvSpPr>
            <a:spLocks noChangeShapeType="1"/>
          </p:cNvSpPr>
          <p:nvPr/>
        </p:nvSpPr>
        <p:spPr bwMode="auto">
          <a:xfrm flipV="1">
            <a:off x="1866900" y="4316413"/>
            <a:ext cx="4763" cy="190023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3" name="Line 13"/>
          <p:cNvSpPr>
            <a:spLocks noChangeShapeType="1"/>
          </p:cNvSpPr>
          <p:nvPr/>
        </p:nvSpPr>
        <p:spPr bwMode="auto">
          <a:xfrm>
            <a:off x="1866900" y="4316413"/>
            <a:ext cx="573088" cy="4763"/>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4" name="Line 14"/>
          <p:cNvSpPr>
            <a:spLocks noChangeShapeType="1"/>
          </p:cNvSpPr>
          <p:nvPr/>
        </p:nvSpPr>
        <p:spPr bwMode="auto">
          <a:xfrm>
            <a:off x="301307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5" name="Line 15"/>
          <p:cNvSpPr>
            <a:spLocks noChangeShapeType="1"/>
          </p:cNvSpPr>
          <p:nvPr/>
        </p:nvSpPr>
        <p:spPr bwMode="auto">
          <a:xfrm flipV="1">
            <a:off x="3586163"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6" name="Line 16"/>
          <p:cNvSpPr>
            <a:spLocks noChangeShapeType="1"/>
          </p:cNvSpPr>
          <p:nvPr/>
        </p:nvSpPr>
        <p:spPr bwMode="auto">
          <a:xfrm>
            <a:off x="358616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17" name="Line 17"/>
          <p:cNvSpPr>
            <a:spLocks noChangeShapeType="1"/>
          </p:cNvSpPr>
          <p:nvPr/>
        </p:nvSpPr>
        <p:spPr bwMode="auto">
          <a:xfrm>
            <a:off x="4733925"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8" name="Line 18"/>
          <p:cNvSpPr>
            <a:spLocks noChangeShapeType="1"/>
          </p:cNvSpPr>
          <p:nvPr/>
        </p:nvSpPr>
        <p:spPr bwMode="auto">
          <a:xfrm flipV="1">
            <a:off x="5307013" y="5740401"/>
            <a:ext cx="3175"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19" name="Line 19"/>
          <p:cNvSpPr>
            <a:spLocks noChangeShapeType="1"/>
          </p:cNvSpPr>
          <p:nvPr/>
        </p:nvSpPr>
        <p:spPr bwMode="auto">
          <a:xfrm>
            <a:off x="5307013"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0" name="Line 20"/>
          <p:cNvSpPr>
            <a:spLocks noChangeShapeType="1"/>
          </p:cNvSpPr>
          <p:nvPr/>
        </p:nvSpPr>
        <p:spPr bwMode="auto">
          <a:xfrm>
            <a:off x="6165850" y="6216651"/>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1" name="Line 21"/>
          <p:cNvSpPr>
            <a:spLocks noChangeShapeType="1"/>
          </p:cNvSpPr>
          <p:nvPr/>
        </p:nvSpPr>
        <p:spPr bwMode="auto">
          <a:xfrm flipV="1">
            <a:off x="6738938" y="5740401"/>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2" name="Line 22"/>
          <p:cNvSpPr>
            <a:spLocks noChangeShapeType="1"/>
          </p:cNvSpPr>
          <p:nvPr/>
        </p:nvSpPr>
        <p:spPr bwMode="auto">
          <a:xfrm>
            <a:off x="6738938" y="5740401"/>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23" name="Rectangle 23"/>
          <p:cNvSpPr>
            <a:spLocks noChangeArrowheads="1"/>
          </p:cNvSpPr>
          <p:nvPr/>
        </p:nvSpPr>
        <p:spPr bwMode="auto">
          <a:xfrm>
            <a:off x="2439988" y="4076701"/>
            <a:ext cx="860425" cy="952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4" name="Line 24"/>
          <p:cNvSpPr>
            <a:spLocks noChangeShapeType="1"/>
          </p:cNvSpPr>
          <p:nvPr/>
        </p:nvSpPr>
        <p:spPr bwMode="auto">
          <a:xfrm>
            <a:off x="2439988" y="4552951"/>
            <a:ext cx="86042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025" name="Rectangle 25"/>
          <p:cNvSpPr>
            <a:spLocks noChangeArrowheads="1"/>
          </p:cNvSpPr>
          <p:nvPr/>
        </p:nvSpPr>
        <p:spPr bwMode="auto">
          <a:xfrm>
            <a:off x="2439988" y="3128963"/>
            <a:ext cx="860425" cy="476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8026" name="Line 26"/>
          <p:cNvSpPr>
            <a:spLocks noChangeShapeType="1"/>
          </p:cNvSpPr>
          <p:nvPr/>
        </p:nvSpPr>
        <p:spPr bwMode="auto">
          <a:xfrm>
            <a:off x="2859088" y="3365501"/>
            <a:ext cx="3175" cy="71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7" name="Line 27"/>
          <p:cNvSpPr>
            <a:spLocks noChangeShapeType="1"/>
          </p:cNvSpPr>
          <p:nvPr/>
        </p:nvSpPr>
        <p:spPr bwMode="auto">
          <a:xfrm>
            <a:off x="2878138" y="4792663"/>
            <a:ext cx="4763" cy="712788"/>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9" name="Text Box 29"/>
          <p:cNvSpPr txBox="1">
            <a:spLocks noChangeArrowheads="1"/>
          </p:cNvSpPr>
          <p:nvPr/>
        </p:nvSpPr>
        <p:spPr bwMode="auto">
          <a:xfrm>
            <a:off x="735013" y="5532438"/>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8030" name="Text Box 30"/>
          <p:cNvSpPr txBox="1">
            <a:spLocks noChangeArrowheads="1"/>
          </p:cNvSpPr>
          <p:nvPr/>
        </p:nvSpPr>
        <p:spPr bwMode="auto">
          <a:xfrm>
            <a:off x="1816100" y="3155951"/>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8031" name="Text Box 31"/>
          <p:cNvSpPr txBox="1">
            <a:spLocks noChangeArrowheads="1"/>
          </p:cNvSpPr>
          <p:nvPr/>
        </p:nvSpPr>
        <p:spPr bwMode="auto">
          <a:xfrm>
            <a:off x="26082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8032" name="Text Box 32"/>
          <p:cNvSpPr txBox="1">
            <a:spLocks noChangeArrowheads="1"/>
          </p:cNvSpPr>
          <p:nvPr/>
        </p:nvSpPr>
        <p:spPr bwMode="auto">
          <a:xfrm>
            <a:off x="433546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8033" name="Text Box 33"/>
          <p:cNvSpPr txBox="1">
            <a:spLocks noChangeArrowheads="1"/>
          </p:cNvSpPr>
          <p:nvPr/>
        </p:nvSpPr>
        <p:spPr bwMode="auto">
          <a:xfrm>
            <a:off x="7504113" y="5532438"/>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8034" name="Text Box 34"/>
          <p:cNvSpPr txBox="1">
            <a:spLocks noChangeArrowheads="1"/>
          </p:cNvSpPr>
          <p:nvPr/>
        </p:nvSpPr>
        <p:spPr bwMode="auto">
          <a:xfrm>
            <a:off x="7359650" y="6035676"/>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8035" name="Text Box 35"/>
          <p:cNvSpPr txBox="1">
            <a:spLocks noChangeArrowheads="1"/>
          </p:cNvSpPr>
          <p:nvPr/>
        </p:nvSpPr>
        <p:spPr bwMode="auto">
          <a:xfrm>
            <a:off x="2679700" y="4092576"/>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36" name="Line 14"/>
          <p:cNvSpPr>
            <a:spLocks noChangeShapeType="1"/>
          </p:cNvSpPr>
          <p:nvPr/>
        </p:nvSpPr>
        <p:spPr bwMode="auto">
          <a:xfrm>
            <a:off x="1265584" y="6304557"/>
            <a:ext cx="573088" cy="4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838672" y="5828307"/>
            <a:ext cx="4763" cy="476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1838672" y="5828307"/>
            <a:ext cx="573088" cy="4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27"/>
                                        </p:tgtEl>
                                        <p:attrNameLst>
                                          <p:attrName>style.visibility</p:attrName>
                                        </p:attrNameLst>
                                      </p:cBhvr>
                                      <p:to>
                                        <p:strVal val="visible"/>
                                      </p:to>
                                    </p:set>
                                    <p:anim calcmode="lin" valueType="num">
                                      <p:cBhvr additive="base">
                                        <p:cTn id="7" dur="500" fill="hold"/>
                                        <p:tgtEl>
                                          <p:spTgt spid="128027"/>
                                        </p:tgtEl>
                                        <p:attrNameLst>
                                          <p:attrName>ppt_x</p:attrName>
                                        </p:attrNameLst>
                                      </p:cBhvr>
                                      <p:tavLst>
                                        <p:tav tm="0">
                                          <p:val>
                                            <p:strVal val="#ppt_x"/>
                                          </p:val>
                                        </p:tav>
                                        <p:tav tm="100000">
                                          <p:val>
                                            <p:strVal val="#ppt_x"/>
                                          </p:val>
                                        </p:tav>
                                      </p:tavLst>
                                    </p:anim>
                                    <p:anim calcmode="lin" valueType="num">
                                      <p:cBhvr additive="base">
                                        <p:cTn id="8" dur="500" fill="hold"/>
                                        <p:tgtEl>
                                          <p:spTgt spid="128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7"/>
                                        </p:tgtEl>
                                        <p:attrNameLst>
                                          <p:attrName>ppt_x</p:attrName>
                                        </p:attrNameLst>
                                      </p:cBhvr>
                                      <p:tavLst>
                                        <p:tav tm="0">
                                          <p:val>
                                            <p:strVal val="ppt_x"/>
                                          </p:val>
                                        </p:tav>
                                        <p:tav tm="100000">
                                          <p:val>
                                            <p:strVal val="ppt_x"/>
                                          </p:val>
                                        </p:tav>
                                      </p:tavLst>
                                    </p:anim>
                                    <p:anim calcmode="lin" valueType="num">
                                      <p:cBhvr additive="base">
                                        <p:cTn id="17" dur="500"/>
                                        <p:tgtEl>
                                          <p:spTgt spid="37"/>
                                        </p:tgtEl>
                                        <p:attrNameLst>
                                          <p:attrName>ppt_y</p:attrName>
                                        </p:attrNameLst>
                                      </p:cBhvr>
                                      <p:tavLst>
                                        <p:tav tm="0">
                                          <p:val>
                                            <p:strVal val="ppt_y"/>
                                          </p:val>
                                        </p:tav>
                                        <p:tav tm="100000">
                                          <p:val>
                                            <p:strVal val="1+ppt_h/2"/>
                                          </p:val>
                                        </p:tav>
                                      </p:tavLst>
                                    </p:anim>
                                    <p:set>
                                      <p:cBhvr>
                                        <p:cTn id="18" dur="1" fill="hold">
                                          <p:stCondLst>
                                            <p:cond delay="499"/>
                                          </p:stCondLst>
                                        </p:cTn>
                                        <p:tgtEl>
                                          <p:spTgt spid="37"/>
                                        </p:tgtEl>
                                        <p:attrNameLst>
                                          <p:attrName>style.visibility</p:attrName>
                                        </p:attrNameLst>
                                      </p:cBhvr>
                                      <p:to>
                                        <p:strVal val="hidden"/>
                                      </p:to>
                                    </p:set>
                                  </p:childTnLst>
                                </p:cTn>
                              </p:par>
                              <p:par>
                                <p:cTn id="19" presetID="2" presetClass="exit" presetSubtype="4" fill="hold" grpId="0" nodeType="withEffect">
                                  <p:stCondLst>
                                    <p:cond delay="0"/>
                                  </p:stCondLst>
                                  <p:childTnLst>
                                    <p:anim calcmode="lin" valueType="num">
                                      <p:cBhvr additive="base">
                                        <p:cTn id="20" dur="500"/>
                                        <p:tgtEl>
                                          <p:spTgt spid="38"/>
                                        </p:tgtEl>
                                        <p:attrNameLst>
                                          <p:attrName>ppt_x</p:attrName>
                                        </p:attrNameLst>
                                      </p:cBhvr>
                                      <p:tavLst>
                                        <p:tav tm="0">
                                          <p:val>
                                            <p:strVal val="ppt_x"/>
                                          </p:val>
                                        </p:tav>
                                        <p:tav tm="100000">
                                          <p:val>
                                            <p:strVal val="ppt_x"/>
                                          </p:val>
                                        </p:tav>
                                      </p:tavLst>
                                    </p:anim>
                                    <p:anim calcmode="lin" valueType="num">
                                      <p:cBhvr additive="base">
                                        <p:cTn id="21" dur="500"/>
                                        <p:tgtEl>
                                          <p:spTgt spid="38"/>
                                        </p:tgtEl>
                                        <p:attrNameLst>
                                          <p:attrName>ppt_y</p:attrName>
                                        </p:attrNameLst>
                                      </p:cBhvr>
                                      <p:tavLst>
                                        <p:tav tm="0">
                                          <p:val>
                                            <p:strVal val="ppt_y"/>
                                          </p:val>
                                        </p:tav>
                                        <p:tav tm="100000">
                                          <p:val>
                                            <p:strVal val="1+ppt_h/2"/>
                                          </p:val>
                                        </p:tav>
                                      </p:tavLst>
                                    </p:anim>
                                    <p:set>
                                      <p:cBhvr>
                                        <p:cTn id="22" dur="1" fill="hold">
                                          <p:stCondLst>
                                            <p:cond delay="499"/>
                                          </p:stCondLst>
                                        </p:cTn>
                                        <p:tgtEl>
                                          <p:spTgt spid="38"/>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128011"/>
                                        </p:tgtEl>
                                        <p:attrNameLst>
                                          <p:attrName>style.visibility</p:attrName>
                                        </p:attrNameLst>
                                      </p:cBhvr>
                                      <p:to>
                                        <p:strVal val="visible"/>
                                      </p:to>
                                    </p:set>
                                    <p:anim calcmode="lin" valueType="num">
                                      <p:cBhvr additive="base">
                                        <p:cTn id="25" dur="500" fill="hold"/>
                                        <p:tgtEl>
                                          <p:spTgt spid="128011"/>
                                        </p:tgtEl>
                                        <p:attrNameLst>
                                          <p:attrName>ppt_x</p:attrName>
                                        </p:attrNameLst>
                                      </p:cBhvr>
                                      <p:tavLst>
                                        <p:tav tm="0">
                                          <p:val>
                                            <p:strVal val="#ppt_x"/>
                                          </p:val>
                                        </p:tav>
                                        <p:tav tm="100000">
                                          <p:val>
                                            <p:strVal val="#ppt_x"/>
                                          </p:val>
                                        </p:tav>
                                      </p:tavLst>
                                    </p:anim>
                                    <p:anim calcmode="lin" valueType="num">
                                      <p:cBhvr additive="base">
                                        <p:cTn id="26" dur="500" fill="hold"/>
                                        <p:tgtEl>
                                          <p:spTgt spid="1280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8012"/>
                                        </p:tgtEl>
                                        <p:attrNameLst>
                                          <p:attrName>style.visibility</p:attrName>
                                        </p:attrNameLst>
                                      </p:cBhvr>
                                      <p:to>
                                        <p:strVal val="visible"/>
                                      </p:to>
                                    </p:set>
                                    <p:anim calcmode="lin" valueType="num">
                                      <p:cBhvr additive="base">
                                        <p:cTn id="29" dur="500" fill="hold"/>
                                        <p:tgtEl>
                                          <p:spTgt spid="128012"/>
                                        </p:tgtEl>
                                        <p:attrNameLst>
                                          <p:attrName>ppt_x</p:attrName>
                                        </p:attrNameLst>
                                      </p:cBhvr>
                                      <p:tavLst>
                                        <p:tav tm="0">
                                          <p:val>
                                            <p:strVal val="#ppt_x"/>
                                          </p:val>
                                        </p:tav>
                                        <p:tav tm="100000">
                                          <p:val>
                                            <p:strVal val="#ppt_x"/>
                                          </p:val>
                                        </p:tav>
                                      </p:tavLst>
                                    </p:anim>
                                    <p:anim calcmode="lin" valueType="num">
                                      <p:cBhvr additive="base">
                                        <p:cTn id="30" dur="500" fill="hold"/>
                                        <p:tgtEl>
                                          <p:spTgt spid="1280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8013"/>
                                        </p:tgtEl>
                                        <p:attrNameLst>
                                          <p:attrName>style.visibility</p:attrName>
                                        </p:attrNameLst>
                                      </p:cBhvr>
                                      <p:to>
                                        <p:strVal val="visible"/>
                                      </p:to>
                                    </p:set>
                                    <p:anim calcmode="lin" valueType="num">
                                      <p:cBhvr additive="base">
                                        <p:cTn id="33" dur="500" fill="hold"/>
                                        <p:tgtEl>
                                          <p:spTgt spid="128013"/>
                                        </p:tgtEl>
                                        <p:attrNameLst>
                                          <p:attrName>ppt_x</p:attrName>
                                        </p:attrNameLst>
                                      </p:cBhvr>
                                      <p:tavLst>
                                        <p:tav tm="0">
                                          <p:val>
                                            <p:strVal val="#ppt_x"/>
                                          </p:val>
                                        </p:tav>
                                        <p:tav tm="100000">
                                          <p:val>
                                            <p:strVal val="#ppt_x"/>
                                          </p:val>
                                        </p:tav>
                                      </p:tavLst>
                                    </p:anim>
                                    <p:anim calcmode="lin" valueType="num">
                                      <p:cBhvr additive="base">
                                        <p:cTn id="34" dur="500" fill="hold"/>
                                        <p:tgtEl>
                                          <p:spTgt spid="128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1" grpId="0" animBg="1"/>
      <p:bldP spid="128012" grpId="0" animBg="1"/>
      <p:bldP spid="128013" grpId="0" animBg="1"/>
      <p:bldP spid="128027" grpId="0" animBg="1"/>
      <p:bldP spid="36" grpId="0" animBg="1"/>
      <p:bldP spid="37"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395288" y="115888"/>
            <a:ext cx="8569325" cy="3457575"/>
          </a:xfrm>
        </p:spPr>
        <p:txBody>
          <a:bodyPr/>
          <a:lstStyle/>
          <a:p>
            <a:pPr marL="361950" indent="-361950" eaLnBrk="1" hangingPunct="1">
              <a:lnSpc>
                <a:spcPct val="90000"/>
              </a:lnSpc>
              <a:defRPr/>
            </a:pPr>
            <a:r>
              <a:rPr lang="zh-CN" altLang="en-US" sz="2800" dirty="0" smtClean="0"/>
              <a:t>如果新结点插在表尾，则进行下面的操作：</a:t>
            </a:r>
          </a:p>
          <a:p>
            <a:pPr marL="1074738" lvl="1" indent="-533400" eaLnBrk="1" hangingPunct="1">
              <a:lnSpc>
                <a:spcPct val="90000"/>
              </a:lnSpc>
              <a:buFontTx/>
              <a:buNone/>
              <a:defRPr/>
            </a:pPr>
            <a:r>
              <a:rPr lang="en-US" altLang="zh-CN" sz="2400" dirty="0" smtClean="0"/>
              <a:t>Node *q=head;  //q</a:t>
            </a:r>
            <a:r>
              <a:rPr lang="zh-CN" altLang="en-US" sz="2400" dirty="0" smtClean="0"/>
              <a:t>指向第一个结点</a:t>
            </a:r>
          </a:p>
          <a:p>
            <a:pPr marL="1074738" lvl="1" indent="-533400" eaLnBrk="1" hangingPunct="1">
              <a:lnSpc>
                <a:spcPct val="90000"/>
              </a:lnSpc>
              <a:buFontTx/>
              <a:buNone/>
              <a:defRPr/>
            </a:pPr>
            <a:r>
              <a:rPr lang="en-US" altLang="zh-CN" sz="2400" dirty="0" smtClean="0"/>
              <a:t>while (q-&gt;next != NULL)  //</a:t>
            </a:r>
            <a:r>
              <a:rPr lang="zh-CN" altLang="en-US" sz="2400" dirty="0" smtClean="0"/>
              <a:t>循环查找最后一个结点</a:t>
            </a:r>
          </a:p>
          <a:p>
            <a:pPr marL="1074738" lvl="1" indent="-533400" eaLnBrk="1" hangingPunct="1">
              <a:lnSpc>
                <a:spcPct val="90000"/>
              </a:lnSpc>
              <a:buFontTx/>
              <a:buNone/>
              <a:defRPr/>
            </a:pPr>
            <a:r>
              <a:rPr lang="zh-CN" altLang="en-US" sz="2400" dirty="0" smtClean="0"/>
              <a:t>	</a:t>
            </a:r>
            <a:r>
              <a:rPr lang="en-US" altLang="zh-CN" sz="2400" dirty="0" smtClean="0"/>
              <a:t>q = q-&gt;next;</a:t>
            </a:r>
          </a:p>
          <a:p>
            <a:pPr marL="1074738" lvl="1" indent="-533400" eaLnBrk="1" hangingPunct="1">
              <a:lnSpc>
                <a:spcPct val="90000"/>
              </a:lnSpc>
              <a:buFontTx/>
              <a:buNone/>
              <a:defRPr/>
            </a:pPr>
            <a:r>
              <a:rPr lang="en-US" altLang="zh-CN" sz="2400" dirty="0" smtClean="0"/>
              <a:t>//</a:t>
            </a:r>
            <a:r>
              <a:rPr lang="zh-CN" altLang="en-US" sz="2400" dirty="0" smtClean="0"/>
              <a:t>循环结束后，</a:t>
            </a:r>
            <a:r>
              <a:rPr lang="en-US" altLang="zh-CN" sz="2400" dirty="0" smtClean="0"/>
              <a:t>q</a:t>
            </a:r>
            <a:r>
              <a:rPr lang="zh-CN" altLang="en-US" sz="2400" dirty="0" smtClean="0"/>
              <a:t>指向链表最后一个结点</a:t>
            </a:r>
          </a:p>
          <a:p>
            <a:pPr marL="1074738" lvl="1" indent="-533400" eaLnBrk="1" hangingPunct="1">
              <a:lnSpc>
                <a:spcPct val="90000"/>
              </a:lnSpc>
              <a:buFontTx/>
              <a:buNone/>
              <a:defRPr/>
            </a:pPr>
            <a:r>
              <a:rPr lang="en-US" altLang="zh-CN" sz="2400" dirty="0" smtClean="0"/>
              <a:t>q-&gt;next = p;  //</a:t>
            </a:r>
            <a:r>
              <a:rPr lang="zh-CN" altLang="en-US" sz="2400" dirty="0" smtClean="0"/>
              <a:t>把新结点加到链表的尾部。</a:t>
            </a:r>
          </a:p>
          <a:p>
            <a:pPr marL="1074738" lvl="1" indent="-533400" eaLnBrk="1" hangingPunct="1">
              <a:lnSpc>
                <a:spcPct val="90000"/>
              </a:lnSpc>
              <a:buFontTx/>
              <a:buNone/>
              <a:defRPr/>
            </a:pPr>
            <a:r>
              <a:rPr lang="en-US" altLang="zh-CN" sz="2400" dirty="0" smtClean="0"/>
              <a:t>p-&gt;next = NULL; //</a:t>
            </a:r>
            <a:r>
              <a:rPr lang="zh-CN" altLang="en-US" sz="2400" dirty="0" smtClean="0"/>
              <a:t>把新结点的</a:t>
            </a:r>
            <a:r>
              <a:rPr lang="en-US" altLang="zh-CN" sz="2400" dirty="0" smtClean="0"/>
              <a:t>next</a:t>
            </a:r>
            <a:r>
              <a:rPr lang="zh-CN" altLang="en-US" sz="2400" dirty="0" smtClean="0"/>
              <a:t>成员置为</a:t>
            </a:r>
            <a:r>
              <a:rPr lang="en-US" altLang="zh-CN" sz="2400" dirty="0" smtClean="0"/>
              <a:t>NULL</a:t>
            </a:r>
            <a:r>
              <a:rPr lang="zh-CN" altLang="en-US" sz="2400" dirty="0" smtClean="0"/>
              <a:t>。</a:t>
            </a:r>
          </a:p>
          <a:p>
            <a:pPr marL="361950" indent="-361950" eaLnBrk="1" hangingPunct="1">
              <a:lnSpc>
                <a:spcPct val="90000"/>
              </a:lnSpc>
              <a:defRPr/>
            </a:pPr>
            <a:r>
              <a:rPr lang="zh-CN" altLang="en-US" sz="2800" dirty="0" smtClean="0"/>
              <a:t>操作图示为：</a:t>
            </a:r>
            <a:r>
              <a:rPr lang="zh-CN" altLang="en-US" sz="1800" dirty="0" smtClean="0"/>
              <a:t> </a:t>
            </a:r>
          </a:p>
        </p:txBody>
      </p:sp>
      <p:sp>
        <p:nvSpPr>
          <p:cNvPr id="129037" name="Rectangle 4"/>
          <p:cNvSpPr>
            <a:spLocks noChangeArrowheads="1"/>
          </p:cNvSpPr>
          <p:nvPr/>
        </p:nvSpPr>
        <p:spPr bwMode="auto">
          <a:xfrm>
            <a:off x="2145010"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8" name="Rectangle 5"/>
          <p:cNvSpPr>
            <a:spLocks noChangeArrowheads="1"/>
          </p:cNvSpPr>
          <p:nvPr/>
        </p:nvSpPr>
        <p:spPr bwMode="auto">
          <a:xfrm>
            <a:off x="3569296"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39" name="Rectangle 6"/>
          <p:cNvSpPr>
            <a:spLocks noChangeArrowheads="1"/>
          </p:cNvSpPr>
          <p:nvPr/>
        </p:nvSpPr>
        <p:spPr bwMode="auto">
          <a:xfrm>
            <a:off x="6180485" y="5753042"/>
            <a:ext cx="712143" cy="8446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0" name="Line 7"/>
          <p:cNvSpPr>
            <a:spLocks noChangeShapeType="1"/>
          </p:cNvSpPr>
          <p:nvPr/>
        </p:nvSpPr>
        <p:spPr bwMode="auto">
          <a:xfrm>
            <a:off x="2145010"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1" name="Line 8"/>
          <p:cNvSpPr>
            <a:spLocks noChangeShapeType="1"/>
          </p:cNvSpPr>
          <p:nvPr/>
        </p:nvSpPr>
        <p:spPr bwMode="auto">
          <a:xfrm>
            <a:off x="3569296"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9"/>
          <p:cNvSpPr>
            <a:spLocks noChangeShapeType="1"/>
          </p:cNvSpPr>
          <p:nvPr/>
        </p:nvSpPr>
        <p:spPr bwMode="auto">
          <a:xfrm>
            <a:off x="6180485" y="6175346"/>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Rectangle 10"/>
          <p:cNvSpPr>
            <a:spLocks noChangeArrowheads="1"/>
          </p:cNvSpPr>
          <p:nvPr/>
        </p:nvSpPr>
        <p:spPr bwMode="auto">
          <a:xfrm>
            <a:off x="720725" y="6175346"/>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44" name="Line 11"/>
          <p:cNvSpPr>
            <a:spLocks noChangeShapeType="1"/>
          </p:cNvSpPr>
          <p:nvPr/>
        </p:nvSpPr>
        <p:spPr bwMode="auto">
          <a:xfrm>
            <a:off x="119548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12"/>
          <p:cNvSpPr>
            <a:spLocks noChangeShapeType="1"/>
          </p:cNvSpPr>
          <p:nvPr/>
        </p:nvSpPr>
        <p:spPr bwMode="auto">
          <a:xfrm flipV="1">
            <a:off x="167024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13"/>
          <p:cNvSpPr>
            <a:spLocks noChangeShapeType="1"/>
          </p:cNvSpPr>
          <p:nvPr/>
        </p:nvSpPr>
        <p:spPr bwMode="auto">
          <a:xfrm>
            <a:off x="167024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7" name="Line 14"/>
          <p:cNvSpPr>
            <a:spLocks noChangeShapeType="1"/>
          </p:cNvSpPr>
          <p:nvPr/>
        </p:nvSpPr>
        <p:spPr bwMode="auto">
          <a:xfrm>
            <a:off x="261977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15"/>
          <p:cNvSpPr>
            <a:spLocks noChangeShapeType="1"/>
          </p:cNvSpPr>
          <p:nvPr/>
        </p:nvSpPr>
        <p:spPr bwMode="auto">
          <a:xfrm flipV="1">
            <a:off x="3094534"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16"/>
          <p:cNvSpPr>
            <a:spLocks noChangeShapeType="1"/>
          </p:cNvSpPr>
          <p:nvPr/>
        </p:nvSpPr>
        <p:spPr bwMode="auto">
          <a:xfrm>
            <a:off x="3094534"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Line 17"/>
          <p:cNvSpPr>
            <a:spLocks noChangeShapeType="1"/>
          </p:cNvSpPr>
          <p:nvPr/>
        </p:nvSpPr>
        <p:spPr bwMode="auto">
          <a:xfrm>
            <a:off x="404405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1" name="Line 18"/>
          <p:cNvSpPr>
            <a:spLocks noChangeShapeType="1"/>
          </p:cNvSpPr>
          <p:nvPr/>
        </p:nvSpPr>
        <p:spPr bwMode="auto">
          <a:xfrm flipV="1">
            <a:off x="4518819"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2" name="Line 19"/>
          <p:cNvSpPr>
            <a:spLocks noChangeShapeType="1"/>
          </p:cNvSpPr>
          <p:nvPr/>
        </p:nvSpPr>
        <p:spPr bwMode="auto">
          <a:xfrm>
            <a:off x="4518819"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Line 20"/>
          <p:cNvSpPr>
            <a:spLocks noChangeShapeType="1"/>
          </p:cNvSpPr>
          <p:nvPr/>
        </p:nvSpPr>
        <p:spPr bwMode="auto">
          <a:xfrm>
            <a:off x="5230962"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4" name="Line 21"/>
          <p:cNvSpPr>
            <a:spLocks noChangeShapeType="1"/>
          </p:cNvSpPr>
          <p:nvPr/>
        </p:nvSpPr>
        <p:spPr bwMode="auto">
          <a:xfrm flipV="1">
            <a:off x="5705723" y="5965883"/>
            <a:ext cx="0" cy="4189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5" name="Line 22"/>
          <p:cNvSpPr>
            <a:spLocks noChangeShapeType="1"/>
          </p:cNvSpPr>
          <p:nvPr/>
        </p:nvSpPr>
        <p:spPr bwMode="auto">
          <a:xfrm>
            <a:off x="5705723" y="5965883"/>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Rectangle 23"/>
          <p:cNvSpPr>
            <a:spLocks noChangeArrowheads="1"/>
          </p:cNvSpPr>
          <p:nvPr/>
        </p:nvSpPr>
        <p:spPr bwMode="auto">
          <a:xfrm>
            <a:off x="7604770" y="4489508"/>
            <a:ext cx="712143" cy="8412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7" name="Line 24"/>
          <p:cNvSpPr>
            <a:spLocks noChangeShapeType="1"/>
          </p:cNvSpPr>
          <p:nvPr/>
        </p:nvSpPr>
        <p:spPr bwMode="auto">
          <a:xfrm>
            <a:off x="7604770" y="4911812"/>
            <a:ext cx="712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58" name="Rectangle 25"/>
          <p:cNvSpPr>
            <a:spLocks noChangeArrowheads="1"/>
          </p:cNvSpPr>
          <p:nvPr/>
        </p:nvSpPr>
        <p:spPr bwMode="auto">
          <a:xfrm>
            <a:off x="7604770" y="3644900"/>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59" name="Line 26"/>
          <p:cNvSpPr>
            <a:spLocks noChangeShapeType="1"/>
          </p:cNvSpPr>
          <p:nvPr/>
        </p:nvSpPr>
        <p:spPr bwMode="auto">
          <a:xfrm>
            <a:off x="7950951" y="3857741"/>
            <a:ext cx="0" cy="6317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0" name="Line 27"/>
          <p:cNvSpPr>
            <a:spLocks noChangeShapeType="1"/>
          </p:cNvSpPr>
          <p:nvPr/>
        </p:nvSpPr>
        <p:spPr bwMode="auto">
          <a:xfrm>
            <a:off x="6655247" y="6384809"/>
            <a:ext cx="4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1" name="Line 28"/>
          <p:cNvSpPr>
            <a:spLocks noChangeShapeType="1"/>
          </p:cNvSpPr>
          <p:nvPr/>
        </p:nvSpPr>
        <p:spPr bwMode="auto">
          <a:xfrm flipV="1">
            <a:off x="7130009" y="4698971"/>
            <a:ext cx="0" cy="1685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62" name="Line 29"/>
          <p:cNvSpPr>
            <a:spLocks noChangeShapeType="1"/>
          </p:cNvSpPr>
          <p:nvPr/>
        </p:nvSpPr>
        <p:spPr bwMode="auto">
          <a:xfrm>
            <a:off x="7130009" y="4698971"/>
            <a:ext cx="4747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3" name="Rectangle 30"/>
          <p:cNvSpPr>
            <a:spLocks noChangeArrowheads="1"/>
          </p:cNvSpPr>
          <p:nvPr/>
        </p:nvSpPr>
        <p:spPr bwMode="auto">
          <a:xfrm>
            <a:off x="3569296" y="4067204"/>
            <a:ext cx="712143" cy="4223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29064" name="Line 31"/>
          <p:cNvSpPr>
            <a:spLocks noChangeShapeType="1"/>
          </p:cNvSpPr>
          <p:nvPr/>
        </p:nvSpPr>
        <p:spPr bwMode="auto">
          <a:xfrm flipH="1">
            <a:off x="2382391" y="4276667"/>
            <a:ext cx="1424285" cy="1476375"/>
          </a:xfrm>
          <a:prstGeom prst="line">
            <a:avLst/>
          </a:prstGeom>
          <a:noFill/>
          <a:ln w="9525">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67" name="Line 34"/>
          <p:cNvSpPr>
            <a:spLocks noChangeShapeType="1"/>
          </p:cNvSpPr>
          <p:nvPr/>
        </p:nvSpPr>
        <p:spPr bwMode="auto">
          <a:xfrm>
            <a:off x="3806676" y="4276667"/>
            <a:ext cx="2611190"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028" name="Text Box 35"/>
          <p:cNvSpPr txBox="1">
            <a:spLocks noChangeArrowheads="1"/>
          </p:cNvSpPr>
          <p:nvPr/>
        </p:nvSpPr>
        <p:spPr bwMode="auto">
          <a:xfrm>
            <a:off x="7072313" y="36607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29029" name="Text Box 36"/>
          <p:cNvSpPr txBox="1">
            <a:spLocks noChangeArrowheads="1"/>
          </p:cNvSpPr>
          <p:nvPr/>
        </p:nvSpPr>
        <p:spPr bwMode="auto">
          <a:xfrm>
            <a:off x="7793038" y="4524375"/>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29030" name="Text Box 37"/>
          <p:cNvSpPr txBox="1">
            <a:spLocks noChangeArrowheads="1"/>
          </p:cNvSpPr>
          <p:nvPr/>
        </p:nvSpPr>
        <p:spPr bwMode="auto">
          <a:xfrm>
            <a:off x="7575550" y="4956175"/>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1" name="Text Box 38"/>
          <p:cNvSpPr txBox="1">
            <a:spLocks noChangeArrowheads="1"/>
          </p:cNvSpPr>
          <p:nvPr/>
        </p:nvSpPr>
        <p:spPr bwMode="auto">
          <a:xfrm>
            <a:off x="6156325" y="62309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29032" name="Text Box 39"/>
          <p:cNvSpPr txBox="1">
            <a:spLocks noChangeArrowheads="1"/>
          </p:cNvSpPr>
          <p:nvPr/>
        </p:nvSpPr>
        <p:spPr bwMode="auto">
          <a:xfrm>
            <a:off x="735013" y="5748338"/>
            <a:ext cx="744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29033" name="Text Box 40"/>
          <p:cNvSpPr txBox="1">
            <a:spLocks noChangeArrowheads="1"/>
          </p:cNvSpPr>
          <p:nvPr/>
        </p:nvSpPr>
        <p:spPr bwMode="auto">
          <a:xfrm>
            <a:off x="2247900" y="57483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29034" name="Text Box 41"/>
          <p:cNvSpPr txBox="1">
            <a:spLocks noChangeArrowheads="1"/>
          </p:cNvSpPr>
          <p:nvPr/>
        </p:nvSpPr>
        <p:spPr bwMode="auto">
          <a:xfrm>
            <a:off x="3687763"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29035" name="Text Box 42"/>
          <p:cNvSpPr txBox="1">
            <a:spLocks noChangeArrowheads="1"/>
          </p:cNvSpPr>
          <p:nvPr/>
        </p:nvSpPr>
        <p:spPr bwMode="auto">
          <a:xfrm>
            <a:off x="6351588" y="5748338"/>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29036" name="Text Box 43"/>
          <p:cNvSpPr txBox="1">
            <a:spLocks noChangeArrowheads="1"/>
          </p:cNvSpPr>
          <p:nvPr/>
        </p:nvSpPr>
        <p:spPr bwMode="auto">
          <a:xfrm>
            <a:off x="3092450" y="407035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44" name="Line 26"/>
          <p:cNvSpPr>
            <a:spLocks noChangeShapeType="1"/>
          </p:cNvSpPr>
          <p:nvPr/>
        </p:nvSpPr>
        <p:spPr bwMode="auto">
          <a:xfrm>
            <a:off x="3806676" y="4276667"/>
            <a:ext cx="89842" cy="147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29064"/>
                                        </p:tgtEl>
                                        <p:attrNameLst>
                                          <p:attrName>style.visibility</p:attrName>
                                        </p:attrNameLst>
                                      </p:cBhvr>
                                      <p:to>
                                        <p:strVal val="visible"/>
                                      </p:to>
                                    </p:set>
                                    <p:anim calcmode="lin" valueType="num">
                                      <p:cBhvr additive="base">
                                        <p:cTn id="7" dur="500" fill="hold"/>
                                        <p:tgtEl>
                                          <p:spTgt spid="129064"/>
                                        </p:tgtEl>
                                        <p:attrNameLst>
                                          <p:attrName>ppt_x</p:attrName>
                                        </p:attrNameLst>
                                      </p:cBhvr>
                                      <p:tavLst>
                                        <p:tav tm="0">
                                          <p:val>
                                            <p:strVal val="#ppt_x"/>
                                          </p:val>
                                        </p:tav>
                                        <p:tav tm="100000">
                                          <p:val>
                                            <p:strVal val="#ppt_x"/>
                                          </p:val>
                                        </p:tav>
                                      </p:tavLst>
                                    </p:anim>
                                    <p:anim calcmode="lin" valueType="num">
                                      <p:cBhvr additive="base">
                                        <p:cTn id="8" dur="500" fill="hold"/>
                                        <p:tgtEl>
                                          <p:spTgt spid="1290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36"/>
                                        </p:tgtEl>
                                        <p:attrNameLst>
                                          <p:attrName>style.visibility</p:attrName>
                                        </p:attrNameLst>
                                      </p:cBhvr>
                                      <p:to>
                                        <p:strVal val="visible"/>
                                      </p:to>
                                    </p:set>
                                    <p:anim calcmode="lin" valueType="num">
                                      <p:cBhvr additive="base">
                                        <p:cTn id="11" dur="500" fill="hold"/>
                                        <p:tgtEl>
                                          <p:spTgt spid="129036"/>
                                        </p:tgtEl>
                                        <p:attrNameLst>
                                          <p:attrName>ppt_x</p:attrName>
                                        </p:attrNameLst>
                                      </p:cBhvr>
                                      <p:tavLst>
                                        <p:tav tm="0">
                                          <p:val>
                                            <p:strVal val="#ppt_x"/>
                                          </p:val>
                                        </p:tav>
                                        <p:tav tm="100000">
                                          <p:val>
                                            <p:strVal val="#ppt_x"/>
                                          </p:val>
                                        </p:tav>
                                      </p:tavLst>
                                    </p:anim>
                                    <p:anim calcmode="lin" valueType="num">
                                      <p:cBhvr additive="base">
                                        <p:cTn id="12" dur="500" fill="hold"/>
                                        <p:tgtEl>
                                          <p:spTgt spid="1290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9063"/>
                                        </p:tgtEl>
                                        <p:attrNameLst>
                                          <p:attrName>style.visibility</p:attrName>
                                        </p:attrNameLst>
                                      </p:cBhvr>
                                      <p:to>
                                        <p:strVal val="visible"/>
                                      </p:to>
                                    </p:set>
                                    <p:anim calcmode="lin" valueType="num">
                                      <p:cBhvr additive="base">
                                        <p:cTn id="15" dur="500" fill="hold"/>
                                        <p:tgtEl>
                                          <p:spTgt spid="129063"/>
                                        </p:tgtEl>
                                        <p:attrNameLst>
                                          <p:attrName>ppt_x</p:attrName>
                                        </p:attrNameLst>
                                      </p:cBhvr>
                                      <p:tavLst>
                                        <p:tav tm="0">
                                          <p:val>
                                            <p:strVal val="#ppt_x"/>
                                          </p:val>
                                        </p:tav>
                                        <p:tav tm="100000">
                                          <p:val>
                                            <p:strVal val="#ppt_x"/>
                                          </p:val>
                                        </p:tav>
                                      </p:tavLst>
                                    </p:anim>
                                    <p:anim calcmode="lin" valueType="num">
                                      <p:cBhvr additive="base">
                                        <p:cTn id="16" dur="500" fill="hold"/>
                                        <p:tgtEl>
                                          <p:spTgt spid="1290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 calcmode="lin" valueType="num">
                                      <p:cBhvr additive="base">
                                        <p:cTn id="21" dur="500" fill="hold"/>
                                        <p:tgtEl>
                                          <p:spTgt spid="44"/>
                                        </p:tgtEl>
                                        <p:attrNameLst>
                                          <p:attrName>ppt_x</p:attrName>
                                        </p:attrNameLst>
                                      </p:cBhvr>
                                      <p:tavLst>
                                        <p:tav tm="0">
                                          <p:val>
                                            <p:strVal val="#ppt_x"/>
                                          </p:val>
                                        </p:tav>
                                        <p:tav tm="100000">
                                          <p:val>
                                            <p:strVal val="#ppt_x"/>
                                          </p:val>
                                        </p:tav>
                                      </p:tavLst>
                                    </p:anim>
                                    <p:anim calcmode="lin" valueType="num">
                                      <p:cBhvr additive="base">
                                        <p:cTn id="22" dur="500" fill="hold"/>
                                        <p:tgtEl>
                                          <p:spTgt spid="44"/>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29064"/>
                                        </p:tgtEl>
                                        <p:attrNameLst>
                                          <p:attrName>ppt_x</p:attrName>
                                        </p:attrNameLst>
                                      </p:cBhvr>
                                      <p:tavLst>
                                        <p:tav tm="0">
                                          <p:val>
                                            <p:strVal val="ppt_x"/>
                                          </p:val>
                                        </p:tav>
                                        <p:tav tm="100000">
                                          <p:val>
                                            <p:strVal val="ppt_x"/>
                                          </p:val>
                                        </p:tav>
                                      </p:tavLst>
                                    </p:anim>
                                    <p:anim calcmode="lin" valueType="num">
                                      <p:cBhvr additive="base">
                                        <p:cTn id="25" dur="500"/>
                                        <p:tgtEl>
                                          <p:spTgt spid="129064"/>
                                        </p:tgtEl>
                                        <p:attrNameLst>
                                          <p:attrName>ppt_y</p:attrName>
                                        </p:attrNameLst>
                                      </p:cBhvr>
                                      <p:tavLst>
                                        <p:tav tm="0">
                                          <p:val>
                                            <p:strVal val="ppt_y"/>
                                          </p:val>
                                        </p:tav>
                                        <p:tav tm="100000">
                                          <p:val>
                                            <p:strVal val="1+ppt_h/2"/>
                                          </p:val>
                                        </p:tav>
                                      </p:tavLst>
                                    </p:anim>
                                    <p:set>
                                      <p:cBhvr>
                                        <p:cTn id="26" dur="1" fill="hold">
                                          <p:stCondLst>
                                            <p:cond delay="499"/>
                                          </p:stCondLst>
                                        </p:cTn>
                                        <p:tgtEl>
                                          <p:spTgt spid="12906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9067"/>
                                        </p:tgtEl>
                                        <p:attrNameLst>
                                          <p:attrName>style.visibility</p:attrName>
                                        </p:attrNameLst>
                                      </p:cBhvr>
                                      <p:to>
                                        <p:strVal val="visible"/>
                                      </p:to>
                                    </p:set>
                                    <p:anim calcmode="lin" valueType="num">
                                      <p:cBhvr additive="base">
                                        <p:cTn id="31" dur="500" fill="hold"/>
                                        <p:tgtEl>
                                          <p:spTgt spid="129067"/>
                                        </p:tgtEl>
                                        <p:attrNameLst>
                                          <p:attrName>ppt_x</p:attrName>
                                        </p:attrNameLst>
                                      </p:cBhvr>
                                      <p:tavLst>
                                        <p:tav tm="0">
                                          <p:val>
                                            <p:strVal val="#ppt_x"/>
                                          </p:val>
                                        </p:tav>
                                        <p:tav tm="100000">
                                          <p:val>
                                            <p:strVal val="#ppt_x"/>
                                          </p:val>
                                        </p:tav>
                                      </p:tavLst>
                                    </p:anim>
                                    <p:anim calcmode="lin" valueType="num">
                                      <p:cBhvr additive="base">
                                        <p:cTn id="32" dur="500" fill="hold"/>
                                        <p:tgtEl>
                                          <p:spTgt spid="129067"/>
                                        </p:tgtEl>
                                        <p:attrNameLst>
                                          <p:attrName>ppt_y</p:attrName>
                                        </p:attrNameLst>
                                      </p:cBhvr>
                                      <p:tavLst>
                                        <p:tav tm="0">
                                          <p:val>
                                            <p:strVal val="1+#ppt_h/2"/>
                                          </p:val>
                                        </p:tav>
                                        <p:tav tm="100000">
                                          <p:val>
                                            <p:strVal val="#ppt_y"/>
                                          </p:val>
                                        </p:tav>
                                      </p:tavLst>
                                    </p:anim>
                                  </p:childTnLst>
                                </p:cTn>
                              </p:par>
                              <p:par>
                                <p:cTn id="33" presetID="2" presetClass="exit" presetSubtype="4" fill="hold" grpId="1" nodeType="withEffect">
                                  <p:stCondLst>
                                    <p:cond delay="0"/>
                                  </p:stCondLst>
                                  <p:childTnLst>
                                    <p:anim calcmode="lin" valueType="num">
                                      <p:cBhvr additive="base">
                                        <p:cTn id="34" dur="500"/>
                                        <p:tgtEl>
                                          <p:spTgt spid="44"/>
                                        </p:tgtEl>
                                        <p:attrNameLst>
                                          <p:attrName>ppt_x</p:attrName>
                                        </p:attrNameLst>
                                      </p:cBhvr>
                                      <p:tavLst>
                                        <p:tav tm="0">
                                          <p:val>
                                            <p:strVal val="ppt_x"/>
                                          </p:val>
                                        </p:tav>
                                        <p:tav tm="100000">
                                          <p:val>
                                            <p:strVal val="ppt_x"/>
                                          </p:val>
                                        </p:tav>
                                      </p:tavLst>
                                    </p:anim>
                                    <p:anim calcmode="lin" valueType="num">
                                      <p:cBhvr additive="base">
                                        <p:cTn id="35" dur="500"/>
                                        <p:tgtEl>
                                          <p:spTgt spid="44"/>
                                        </p:tgtEl>
                                        <p:attrNameLst>
                                          <p:attrName>ppt_y</p:attrName>
                                        </p:attrNameLst>
                                      </p:cBhvr>
                                      <p:tavLst>
                                        <p:tav tm="0">
                                          <p:val>
                                            <p:strVal val="ppt_y"/>
                                          </p:val>
                                        </p:tav>
                                        <p:tav tm="100000">
                                          <p:val>
                                            <p:strVal val="1+ppt_h/2"/>
                                          </p:val>
                                        </p:tav>
                                      </p:tavLst>
                                    </p:anim>
                                    <p:set>
                                      <p:cBhvr>
                                        <p:cTn id="36" dur="1" fill="hold">
                                          <p:stCondLst>
                                            <p:cond delay="499"/>
                                          </p:stCondLst>
                                        </p:cTn>
                                        <p:tgtEl>
                                          <p:spTgt spid="4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0" nodeType="clickEffect">
                                  <p:stCondLst>
                                    <p:cond delay="0"/>
                                  </p:stCondLst>
                                  <p:childTnLst>
                                    <p:anim calcmode="lin" valueType="num">
                                      <p:cBhvr additive="base">
                                        <p:cTn id="40" dur="500"/>
                                        <p:tgtEl>
                                          <p:spTgt spid="129031"/>
                                        </p:tgtEl>
                                        <p:attrNameLst>
                                          <p:attrName>ppt_x</p:attrName>
                                        </p:attrNameLst>
                                      </p:cBhvr>
                                      <p:tavLst>
                                        <p:tav tm="0">
                                          <p:val>
                                            <p:strVal val="ppt_x"/>
                                          </p:val>
                                        </p:tav>
                                        <p:tav tm="100000">
                                          <p:val>
                                            <p:strVal val="ppt_x"/>
                                          </p:val>
                                        </p:tav>
                                      </p:tavLst>
                                    </p:anim>
                                    <p:anim calcmode="lin" valueType="num">
                                      <p:cBhvr additive="base">
                                        <p:cTn id="41" dur="500"/>
                                        <p:tgtEl>
                                          <p:spTgt spid="129031"/>
                                        </p:tgtEl>
                                        <p:attrNameLst>
                                          <p:attrName>ppt_y</p:attrName>
                                        </p:attrNameLst>
                                      </p:cBhvr>
                                      <p:tavLst>
                                        <p:tav tm="0">
                                          <p:val>
                                            <p:strVal val="ppt_y"/>
                                          </p:val>
                                        </p:tav>
                                        <p:tav tm="100000">
                                          <p:val>
                                            <p:strVal val="1+ppt_h/2"/>
                                          </p:val>
                                        </p:tav>
                                      </p:tavLst>
                                    </p:anim>
                                    <p:set>
                                      <p:cBhvr>
                                        <p:cTn id="42" dur="1" fill="hold">
                                          <p:stCondLst>
                                            <p:cond delay="499"/>
                                          </p:stCondLst>
                                        </p:cTn>
                                        <p:tgtEl>
                                          <p:spTgt spid="129031"/>
                                        </p:tgtEl>
                                        <p:attrNameLst>
                                          <p:attrName>style.visibility</p:attrName>
                                        </p:attrNameLst>
                                      </p:cBhvr>
                                      <p:to>
                                        <p:strVal val="hidden"/>
                                      </p:to>
                                    </p:set>
                                  </p:childTnLst>
                                </p:cTn>
                              </p:par>
                              <p:par>
                                <p:cTn id="43" presetID="2" presetClass="entr" presetSubtype="4" fill="hold" grpId="0" nodeType="withEffect">
                                  <p:stCondLst>
                                    <p:cond delay="0"/>
                                  </p:stCondLst>
                                  <p:childTnLst>
                                    <p:set>
                                      <p:cBhvr>
                                        <p:cTn id="44" dur="1" fill="hold">
                                          <p:stCondLst>
                                            <p:cond delay="0"/>
                                          </p:stCondLst>
                                        </p:cTn>
                                        <p:tgtEl>
                                          <p:spTgt spid="129060"/>
                                        </p:tgtEl>
                                        <p:attrNameLst>
                                          <p:attrName>style.visibility</p:attrName>
                                        </p:attrNameLst>
                                      </p:cBhvr>
                                      <p:to>
                                        <p:strVal val="visible"/>
                                      </p:to>
                                    </p:set>
                                    <p:anim calcmode="lin" valueType="num">
                                      <p:cBhvr additive="base">
                                        <p:cTn id="45" dur="500" fill="hold"/>
                                        <p:tgtEl>
                                          <p:spTgt spid="129060"/>
                                        </p:tgtEl>
                                        <p:attrNameLst>
                                          <p:attrName>ppt_x</p:attrName>
                                        </p:attrNameLst>
                                      </p:cBhvr>
                                      <p:tavLst>
                                        <p:tav tm="0">
                                          <p:val>
                                            <p:strVal val="#ppt_x"/>
                                          </p:val>
                                        </p:tav>
                                        <p:tav tm="100000">
                                          <p:val>
                                            <p:strVal val="#ppt_x"/>
                                          </p:val>
                                        </p:tav>
                                      </p:tavLst>
                                    </p:anim>
                                    <p:anim calcmode="lin" valueType="num">
                                      <p:cBhvr additive="base">
                                        <p:cTn id="46" dur="500" fill="hold"/>
                                        <p:tgtEl>
                                          <p:spTgt spid="12906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61"/>
                                        </p:tgtEl>
                                        <p:attrNameLst>
                                          <p:attrName>style.visibility</p:attrName>
                                        </p:attrNameLst>
                                      </p:cBhvr>
                                      <p:to>
                                        <p:strVal val="visible"/>
                                      </p:to>
                                    </p:set>
                                    <p:anim calcmode="lin" valueType="num">
                                      <p:cBhvr additive="base">
                                        <p:cTn id="49" dur="500" fill="hold"/>
                                        <p:tgtEl>
                                          <p:spTgt spid="129061"/>
                                        </p:tgtEl>
                                        <p:attrNameLst>
                                          <p:attrName>ppt_x</p:attrName>
                                        </p:attrNameLst>
                                      </p:cBhvr>
                                      <p:tavLst>
                                        <p:tav tm="0">
                                          <p:val>
                                            <p:strVal val="#ppt_x"/>
                                          </p:val>
                                        </p:tav>
                                        <p:tav tm="100000">
                                          <p:val>
                                            <p:strVal val="#ppt_x"/>
                                          </p:val>
                                        </p:tav>
                                      </p:tavLst>
                                    </p:anim>
                                    <p:anim calcmode="lin" valueType="num">
                                      <p:cBhvr additive="base">
                                        <p:cTn id="50" dur="500" fill="hold"/>
                                        <p:tgtEl>
                                          <p:spTgt spid="1290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9062"/>
                                        </p:tgtEl>
                                        <p:attrNameLst>
                                          <p:attrName>style.visibility</p:attrName>
                                        </p:attrNameLst>
                                      </p:cBhvr>
                                      <p:to>
                                        <p:strVal val="visible"/>
                                      </p:to>
                                    </p:set>
                                    <p:anim calcmode="lin" valueType="num">
                                      <p:cBhvr additive="base">
                                        <p:cTn id="53" dur="500" fill="hold"/>
                                        <p:tgtEl>
                                          <p:spTgt spid="129062"/>
                                        </p:tgtEl>
                                        <p:attrNameLst>
                                          <p:attrName>ppt_x</p:attrName>
                                        </p:attrNameLst>
                                      </p:cBhvr>
                                      <p:tavLst>
                                        <p:tav tm="0">
                                          <p:val>
                                            <p:strVal val="#ppt_x"/>
                                          </p:val>
                                        </p:tav>
                                        <p:tav tm="100000">
                                          <p:val>
                                            <p:strVal val="#ppt_x"/>
                                          </p:val>
                                        </p:tav>
                                      </p:tavLst>
                                    </p:anim>
                                    <p:anim calcmode="lin" valueType="num">
                                      <p:cBhvr additive="base">
                                        <p:cTn id="54" dur="500" fill="hold"/>
                                        <p:tgtEl>
                                          <p:spTgt spid="12906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9030"/>
                                        </p:tgtEl>
                                        <p:attrNameLst>
                                          <p:attrName>style.visibility</p:attrName>
                                        </p:attrNameLst>
                                      </p:cBhvr>
                                      <p:to>
                                        <p:strVal val="visible"/>
                                      </p:to>
                                    </p:set>
                                    <p:anim calcmode="lin" valueType="num">
                                      <p:cBhvr additive="base">
                                        <p:cTn id="59" dur="500" fill="hold"/>
                                        <p:tgtEl>
                                          <p:spTgt spid="129030"/>
                                        </p:tgtEl>
                                        <p:attrNameLst>
                                          <p:attrName>ppt_x</p:attrName>
                                        </p:attrNameLst>
                                      </p:cBhvr>
                                      <p:tavLst>
                                        <p:tav tm="0">
                                          <p:val>
                                            <p:strVal val="#ppt_x"/>
                                          </p:val>
                                        </p:tav>
                                        <p:tav tm="100000">
                                          <p:val>
                                            <p:strVal val="#ppt_x"/>
                                          </p:val>
                                        </p:tav>
                                      </p:tavLst>
                                    </p:anim>
                                    <p:anim calcmode="lin" valueType="num">
                                      <p:cBhvr additive="base">
                                        <p:cTn id="60" dur="500" fill="hold"/>
                                        <p:tgtEl>
                                          <p:spTgt spid="129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0" grpId="0" animBg="1"/>
      <p:bldP spid="129061" grpId="0" animBg="1"/>
      <p:bldP spid="129062" grpId="0" animBg="1"/>
      <p:bldP spid="129063" grpId="0" animBg="1"/>
      <p:bldP spid="129064" grpId="0" animBg="1"/>
      <p:bldP spid="129064" grpId="1" animBg="1"/>
      <p:bldP spid="129067" grpId="0" animBg="1"/>
      <p:bldP spid="129030" grpId="0"/>
      <p:bldP spid="129031" grpId="0"/>
      <p:bldP spid="129036" grpId="0"/>
      <p:bldP spid="44" grpId="0" animBg="1"/>
      <p:bldP spid="4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body" idx="1"/>
          </p:nvPr>
        </p:nvSpPr>
        <p:spPr>
          <a:xfrm>
            <a:off x="457200" y="260648"/>
            <a:ext cx="8229600" cy="2376264"/>
          </a:xfrm>
        </p:spPr>
        <p:txBody>
          <a:bodyPr>
            <a:normAutofit fontScale="85000" lnSpcReduction="20000"/>
          </a:bodyPr>
          <a:lstStyle/>
          <a:p>
            <a:pPr eaLnBrk="1" hangingPunct="1">
              <a:lnSpc>
                <a:spcPct val="120000"/>
              </a:lnSpc>
              <a:defRPr/>
            </a:pPr>
            <a:r>
              <a:rPr lang="zh-CN" altLang="en-US" dirty="0"/>
              <a:t>如果新结点插在链表中第</a:t>
            </a:r>
            <a:r>
              <a:rPr lang="en-US" altLang="zh-CN" dirty="0" err="1"/>
              <a:t>i</a:t>
            </a:r>
            <a:r>
              <a:rPr lang="zh-CN" altLang="en-US" dirty="0"/>
              <a:t>（</a:t>
            </a:r>
            <a:r>
              <a:rPr lang="en-US" altLang="zh-CN" dirty="0" err="1"/>
              <a:t>i</a:t>
            </a:r>
            <a:r>
              <a:rPr lang="en-US" altLang="zh-CN" dirty="0"/>
              <a:t>&gt;0</a:t>
            </a:r>
            <a:r>
              <a:rPr lang="zh-CN" altLang="en-US" dirty="0"/>
              <a:t>）个结点（</a:t>
            </a:r>
            <a:r>
              <a:rPr lang="en-US" altLang="zh-CN" dirty="0" err="1"/>
              <a:t>a</a:t>
            </a:r>
            <a:r>
              <a:rPr lang="en-US" altLang="zh-CN" baseline="-25000" dirty="0" err="1"/>
              <a:t>i</a:t>
            </a:r>
            <a:r>
              <a:rPr lang="zh-CN" altLang="en-US" dirty="0"/>
              <a:t>）的</a:t>
            </a:r>
            <a:r>
              <a:rPr lang="zh-CN" altLang="en-US" dirty="0" smtClean="0"/>
              <a:t>后面，则先要找到第</a:t>
            </a:r>
            <a:r>
              <a:rPr lang="en-US" altLang="zh-CN" dirty="0" err="1" smtClean="0"/>
              <a:t>i</a:t>
            </a:r>
            <a:r>
              <a:rPr lang="zh-CN" altLang="en-US" dirty="0" smtClean="0"/>
              <a:t>个结点，然后</a:t>
            </a:r>
            <a:endParaRPr lang="en-US" altLang="zh-CN" dirty="0" smtClean="0"/>
          </a:p>
          <a:p>
            <a:pPr lvl="1" eaLnBrk="1" hangingPunct="1">
              <a:lnSpc>
                <a:spcPct val="120000"/>
              </a:lnSpc>
              <a:defRPr/>
            </a:pPr>
            <a:r>
              <a:rPr lang="zh-CN" altLang="en-US" dirty="0" smtClean="0"/>
              <a:t>让</a:t>
            </a:r>
            <a:r>
              <a:rPr lang="zh-CN" altLang="en-US" dirty="0"/>
              <a:t>新结点的</a:t>
            </a:r>
            <a:r>
              <a:rPr lang="en-US" altLang="zh-CN" dirty="0"/>
              <a:t>next</a:t>
            </a:r>
            <a:r>
              <a:rPr lang="zh-CN" altLang="en-US" dirty="0"/>
              <a:t>指向</a:t>
            </a:r>
            <a:r>
              <a:rPr lang="zh-CN" altLang="en-US" dirty="0" smtClean="0"/>
              <a:t>第</a:t>
            </a:r>
            <a:r>
              <a:rPr lang="en-US" altLang="zh-CN" dirty="0" err="1" smtClean="0"/>
              <a:t>i</a:t>
            </a:r>
            <a:r>
              <a:rPr lang="zh-CN" altLang="en-US" dirty="0" smtClean="0"/>
              <a:t>个结点的</a:t>
            </a:r>
            <a:r>
              <a:rPr lang="en-US" altLang="zh-CN" dirty="0" smtClean="0"/>
              <a:t>next</a:t>
            </a:r>
            <a:r>
              <a:rPr lang="zh-CN" altLang="en-US" dirty="0" smtClean="0"/>
              <a:t>指向的结点</a:t>
            </a:r>
            <a:endParaRPr lang="en-US" altLang="zh-CN" dirty="0" smtClean="0"/>
          </a:p>
          <a:p>
            <a:pPr lvl="1" eaLnBrk="1" hangingPunct="1">
              <a:lnSpc>
                <a:spcPct val="120000"/>
              </a:lnSpc>
              <a:defRPr/>
            </a:pPr>
            <a:r>
              <a:rPr lang="zh-CN" altLang="en-US" dirty="0"/>
              <a:t>第</a:t>
            </a:r>
            <a:r>
              <a:rPr lang="en-US" altLang="zh-CN" dirty="0" err="1"/>
              <a:t>i</a:t>
            </a:r>
            <a:r>
              <a:rPr lang="zh-CN" altLang="en-US" dirty="0"/>
              <a:t>个结点的</a:t>
            </a:r>
            <a:r>
              <a:rPr lang="en-US" altLang="zh-CN" dirty="0"/>
              <a:t>next</a:t>
            </a:r>
            <a:r>
              <a:rPr lang="zh-CN" altLang="en-US" dirty="0" smtClean="0"/>
              <a:t>指向新结点</a:t>
            </a:r>
            <a:endParaRPr lang="en-US" altLang="zh-CN" dirty="0" smtClean="0"/>
          </a:p>
          <a:p>
            <a:pPr eaLnBrk="1" hangingPunct="1">
              <a:lnSpc>
                <a:spcPct val="120000"/>
              </a:lnSpc>
              <a:defRPr/>
            </a:pPr>
            <a:r>
              <a:rPr lang="zh-CN" altLang="en-US" dirty="0" smtClean="0"/>
              <a:t>操作图示为： </a:t>
            </a:r>
          </a:p>
        </p:txBody>
      </p:sp>
      <p:sp>
        <p:nvSpPr>
          <p:cNvPr id="131085" name="Rectangle 5"/>
          <p:cNvSpPr>
            <a:spLocks noChangeArrowheads="1"/>
          </p:cNvSpPr>
          <p:nvPr/>
        </p:nvSpPr>
        <p:spPr bwMode="auto">
          <a:xfrm>
            <a:off x="2079420"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6" name="Rectangle 6"/>
          <p:cNvSpPr>
            <a:spLocks noChangeArrowheads="1"/>
          </p:cNvSpPr>
          <p:nvPr/>
        </p:nvSpPr>
        <p:spPr bwMode="auto">
          <a:xfrm>
            <a:off x="4570361"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7" name="Rectangle 7"/>
          <p:cNvSpPr>
            <a:spLocks noChangeArrowheads="1"/>
          </p:cNvSpPr>
          <p:nvPr/>
        </p:nvSpPr>
        <p:spPr bwMode="auto">
          <a:xfrm>
            <a:off x="7061302" y="5259486"/>
            <a:ext cx="679348" cy="9063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88" name="Line 8"/>
          <p:cNvSpPr>
            <a:spLocks noChangeShapeType="1"/>
          </p:cNvSpPr>
          <p:nvPr/>
        </p:nvSpPr>
        <p:spPr bwMode="auto">
          <a:xfrm>
            <a:off x="2079420"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9"/>
          <p:cNvSpPr>
            <a:spLocks noChangeShapeType="1"/>
          </p:cNvSpPr>
          <p:nvPr/>
        </p:nvSpPr>
        <p:spPr bwMode="auto">
          <a:xfrm>
            <a:off x="4570361"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0"/>
          <p:cNvSpPr>
            <a:spLocks noChangeShapeType="1"/>
          </p:cNvSpPr>
          <p:nvPr/>
        </p:nvSpPr>
        <p:spPr bwMode="auto">
          <a:xfrm>
            <a:off x="7061302" y="5712668"/>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Rectangle 11"/>
          <p:cNvSpPr>
            <a:spLocks noChangeArrowheads="1"/>
          </p:cNvSpPr>
          <p:nvPr/>
        </p:nvSpPr>
        <p:spPr bwMode="auto">
          <a:xfrm>
            <a:off x="720725" y="5712668"/>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092" name="Line 12"/>
          <p:cNvSpPr>
            <a:spLocks noChangeShapeType="1"/>
          </p:cNvSpPr>
          <p:nvPr/>
        </p:nvSpPr>
        <p:spPr bwMode="auto">
          <a:xfrm>
            <a:off x="1173623"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13"/>
          <p:cNvSpPr>
            <a:spLocks noChangeShapeType="1"/>
          </p:cNvSpPr>
          <p:nvPr/>
        </p:nvSpPr>
        <p:spPr bwMode="auto">
          <a:xfrm flipV="1">
            <a:off x="1626522"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14"/>
          <p:cNvSpPr>
            <a:spLocks noChangeShapeType="1"/>
          </p:cNvSpPr>
          <p:nvPr/>
        </p:nvSpPr>
        <p:spPr bwMode="auto">
          <a:xfrm>
            <a:off x="1626522"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5" name="Line 15"/>
          <p:cNvSpPr>
            <a:spLocks noChangeShapeType="1"/>
          </p:cNvSpPr>
          <p:nvPr/>
        </p:nvSpPr>
        <p:spPr bwMode="auto">
          <a:xfrm>
            <a:off x="2532319"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16"/>
          <p:cNvSpPr>
            <a:spLocks noChangeShapeType="1"/>
          </p:cNvSpPr>
          <p:nvPr/>
        </p:nvSpPr>
        <p:spPr bwMode="auto">
          <a:xfrm flipV="1">
            <a:off x="2985217"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17"/>
          <p:cNvSpPr>
            <a:spLocks noChangeShapeType="1"/>
          </p:cNvSpPr>
          <p:nvPr/>
        </p:nvSpPr>
        <p:spPr bwMode="auto">
          <a:xfrm>
            <a:off x="2985217"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8" name="Line 18"/>
          <p:cNvSpPr>
            <a:spLocks noChangeShapeType="1"/>
          </p:cNvSpPr>
          <p:nvPr/>
        </p:nvSpPr>
        <p:spPr bwMode="auto">
          <a:xfrm>
            <a:off x="5023260"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1" name="Line 21"/>
          <p:cNvSpPr>
            <a:spLocks noChangeShapeType="1"/>
          </p:cNvSpPr>
          <p:nvPr/>
        </p:nvSpPr>
        <p:spPr bwMode="auto">
          <a:xfrm>
            <a:off x="6155506"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2" name="Line 22"/>
          <p:cNvSpPr>
            <a:spLocks noChangeShapeType="1"/>
          </p:cNvSpPr>
          <p:nvPr/>
        </p:nvSpPr>
        <p:spPr bwMode="auto">
          <a:xfrm flipV="1">
            <a:off x="6608404"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23"/>
          <p:cNvSpPr>
            <a:spLocks noChangeShapeType="1"/>
          </p:cNvSpPr>
          <p:nvPr/>
        </p:nvSpPr>
        <p:spPr bwMode="auto">
          <a:xfrm>
            <a:off x="6608404"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04" name="Rectangle 24"/>
          <p:cNvSpPr>
            <a:spLocks noChangeArrowheads="1"/>
          </p:cNvSpPr>
          <p:nvPr/>
        </p:nvSpPr>
        <p:spPr bwMode="auto">
          <a:xfrm>
            <a:off x="5929056" y="3903564"/>
            <a:ext cx="679348" cy="9027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5" name="Line 25"/>
          <p:cNvSpPr>
            <a:spLocks noChangeShapeType="1"/>
          </p:cNvSpPr>
          <p:nvPr/>
        </p:nvSpPr>
        <p:spPr bwMode="auto">
          <a:xfrm>
            <a:off x="5929056" y="4353121"/>
            <a:ext cx="6793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Rectangle 26"/>
          <p:cNvSpPr>
            <a:spLocks noChangeArrowheads="1"/>
          </p:cNvSpPr>
          <p:nvPr/>
        </p:nvSpPr>
        <p:spPr bwMode="auto">
          <a:xfrm>
            <a:off x="5929056" y="2997200"/>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07" name="Line 27"/>
          <p:cNvSpPr>
            <a:spLocks noChangeShapeType="1"/>
          </p:cNvSpPr>
          <p:nvPr/>
        </p:nvSpPr>
        <p:spPr bwMode="auto">
          <a:xfrm>
            <a:off x="6259295" y="3221978"/>
            <a:ext cx="0" cy="6815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08" name="Line 28"/>
          <p:cNvSpPr>
            <a:spLocks noChangeShapeType="1"/>
          </p:cNvSpPr>
          <p:nvPr/>
        </p:nvSpPr>
        <p:spPr bwMode="auto">
          <a:xfrm flipV="1">
            <a:off x="5489261" y="4128343"/>
            <a:ext cx="0" cy="1809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29"/>
          <p:cNvSpPr>
            <a:spLocks noChangeShapeType="1"/>
          </p:cNvSpPr>
          <p:nvPr/>
        </p:nvSpPr>
        <p:spPr bwMode="auto">
          <a:xfrm>
            <a:off x="5476158" y="4128343"/>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0" name="Rectangle 30"/>
          <p:cNvSpPr>
            <a:spLocks noChangeArrowheads="1"/>
          </p:cNvSpPr>
          <p:nvPr/>
        </p:nvSpPr>
        <p:spPr bwMode="auto">
          <a:xfrm>
            <a:off x="3438115" y="3450382"/>
            <a:ext cx="679348" cy="4531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1111" name="Line 31"/>
          <p:cNvSpPr>
            <a:spLocks noChangeShapeType="1"/>
          </p:cNvSpPr>
          <p:nvPr/>
        </p:nvSpPr>
        <p:spPr bwMode="auto">
          <a:xfrm flipH="1">
            <a:off x="2305869" y="3675161"/>
            <a:ext cx="1358695" cy="1584325"/>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3" name="Line 33"/>
          <p:cNvSpPr>
            <a:spLocks noChangeShapeType="1"/>
          </p:cNvSpPr>
          <p:nvPr/>
        </p:nvSpPr>
        <p:spPr bwMode="auto">
          <a:xfrm>
            <a:off x="3664565" y="3675161"/>
            <a:ext cx="1132246"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4" name="Line 34"/>
          <p:cNvSpPr>
            <a:spLocks noChangeShapeType="1"/>
          </p:cNvSpPr>
          <p:nvPr/>
        </p:nvSpPr>
        <p:spPr bwMode="auto">
          <a:xfrm>
            <a:off x="3664565" y="5937446"/>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5" name="Line 35"/>
          <p:cNvSpPr>
            <a:spLocks noChangeShapeType="1"/>
          </p:cNvSpPr>
          <p:nvPr/>
        </p:nvSpPr>
        <p:spPr bwMode="auto">
          <a:xfrm flipV="1">
            <a:off x="4117463" y="5484264"/>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6" name="Line 36"/>
          <p:cNvSpPr>
            <a:spLocks noChangeShapeType="1"/>
          </p:cNvSpPr>
          <p:nvPr/>
        </p:nvSpPr>
        <p:spPr bwMode="auto">
          <a:xfrm>
            <a:off x="4117463" y="5484264"/>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7" name="Line 37"/>
          <p:cNvSpPr>
            <a:spLocks noChangeShapeType="1"/>
          </p:cNvSpPr>
          <p:nvPr/>
        </p:nvSpPr>
        <p:spPr bwMode="auto">
          <a:xfrm>
            <a:off x="6275020" y="4581525"/>
            <a:ext cx="0" cy="6779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77" name="Text Box 38"/>
          <p:cNvSpPr txBox="1">
            <a:spLocks noChangeArrowheads="1"/>
          </p:cNvSpPr>
          <p:nvPr/>
        </p:nvSpPr>
        <p:spPr bwMode="auto">
          <a:xfrm>
            <a:off x="2949575" y="3429000"/>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q</a:t>
            </a:r>
          </a:p>
        </p:txBody>
      </p:sp>
      <p:sp>
        <p:nvSpPr>
          <p:cNvPr id="131078" name="Text Box 39"/>
          <p:cNvSpPr txBox="1">
            <a:spLocks noChangeArrowheads="1"/>
          </p:cNvSpPr>
          <p:nvPr/>
        </p:nvSpPr>
        <p:spPr bwMode="auto">
          <a:xfrm>
            <a:off x="663575" y="52435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1079" name="Text Box 40"/>
          <p:cNvSpPr txBox="1">
            <a:spLocks noChangeArrowheads="1"/>
          </p:cNvSpPr>
          <p:nvPr/>
        </p:nvSpPr>
        <p:spPr bwMode="auto">
          <a:xfrm>
            <a:off x="5416550" y="3011488"/>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1080" name="Text Box 41"/>
          <p:cNvSpPr txBox="1">
            <a:spLocks noChangeArrowheads="1"/>
          </p:cNvSpPr>
          <p:nvPr/>
        </p:nvSpPr>
        <p:spPr bwMode="auto">
          <a:xfrm>
            <a:off x="2247900"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1</a:t>
            </a:r>
          </a:p>
        </p:txBody>
      </p:sp>
      <p:sp>
        <p:nvSpPr>
          <p:cNvPr id="131081" name="Text Box 42"/>
          <p:cNvSpPr txBox="1">
            <a:spLocks noChangeArrowheads="1"/>
          </p:cNvSpPr>
          <p:nvPr/>
        </p:nvSpPr>
        <p:spPr bwMode="auto">
          <a:xfrm>
            <a:off x="4714875" y="53165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i</a:t>
            </a:r>
          </a:p>
        </p:txBody>
      </p:sp>
      <p:sp>
        <p:nvSpPr>
          <p:cNvPr id="131082" name="Text Box 43"/>
          <p:cNvSpPr txBox="1">
            <a:spLocks noChangeArrowheads="1"/>
          </p:cNvSpPr>
          <p:nvPr/>
        </p:nvSpPr>
        <p:spPr bwMode="auto">
          <a:xfrm>
            <a:off x="7216775" y="5316538"/>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1083" name="Text Box 44"/>
          <p:cNvSpPr txBox="1">
            <a:spLocks noChangeArrowheads="1"/>
          </p:cNvSpPr>
          <p:nvPr/>
        </p:nvSpPr>
        <p:spPr bwMode="auto">
          <a:xfrm>
            <a:off x="6122988" y="3948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p>
        </p:txBody>
      </p:sp>
      <p:sp>
        <p:nvSpPr>
          <p:cNvPr id="131084" name="Text Box 45"/>
          <p:cNvSpPr txBox="1">
            <a:spLocks noChangeArrowheads="1"/>
          </p:cNvSpPr>
          <p:nvPr/>
        </p:nvSpPr>
        <p:spPr bwMode="auto">
          <a:xfrm>
            <a:off x="7019925" y="57483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46" name="Line 21"/>
          <p:cNvSpPr>
            <a:spLocks noChangeShapeType="1"/>
          </p:cNvSpPr>
          <p:nvPr/>
        </p:nvSpPr>
        <p:spPr bwMode="auto">
          <a:xfrm>
            <a:off x="5076056" y="6021288"/>
            <a:ext cx="4528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2"/>
          <p:cNvSpPr>
            <a:spLocks noChangeShapeType="1"/>
          </p:cNvSpPr>
          <p:nvPr/>
        </p:nvSpPr>
        <p:spPr bwMode="auto">
          <a:xfrm flipV="1">
            <a:off x="5528954" y="5568106"/>
            <a:ext cx="0" cy="453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3"/>
          <p:cNvSpPr>
            <a:spLocks noChangeShapeType="1"/>
          </p:cNvSpPr>
          <p:nvPr/>
        </p:nvSpPr>
        <p:spPr bwMode="auto">
          <a:xfrm>
            <a:off x="5528954" y="5568106"/>
            <a:ext cx="4528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1111"/>
                                        </p:tgtEl>
                                        <p:attrNameLst>
                                          <p:attrName>style.visibility</p:attrName>
                                        </p:attrNameLst>
                                      </p:cBhvr>
                                      <p:to>
                                        <p:strVal val="visible"/>
                                      </p:to>
                                    </p:set>
                                    <p:anim calcmode="lin" valueType="num">
                                      <p:cBhvr additive="base">
                                        <p:cTn id="7" dur="500" fill="hold"/>
                                        <p:tgtEl>
                                          <p:spTgt spid="131111"/>
                                        </p:tgtEl>
                                        <p:attrNameLst>
                                          <p:attrName>ppt_x</p:attrName>
                                        </p:attrNameLst>
                                      </p:cBhvr>
                                      <p:tavLst>
                                        <p:tav tm="0">
                                          <p:val>
                                            <p:strVal val="#ppt_x"/>
                                          </p:val>
                                        </p:tav>
                                        <p:tav tm="100000">
                                          <p:val>
                                            <p:strVal val="#ppt_x"/>
                                          </p:val>
                                        </p:tav>
                                      </p:tavLst>
                                    </p:anim>
                                    <p:anim calcmode="lin" valueType="num">
                                      <p:cBhvr additive="base">
                                        <p:cTn id="8" dur="500" fill="hold"/>
                                        <p:tgtEl>
                                          <p:spTgt spid="1311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77"/>
                                        </p:tgtEl>
                                        <p:attrNameLst>
                                          <p:attrName>style.visibility</p:attrName>
                                        </p:attrNameLst>
                                      </p:cBhvr>
                                      <p:to>
                                        <p:strVal val="visible"/>
                                      </p:to>
                                    </p:set>
                                    <p:anim calcmode="lin" valueType="num">
                                      <p:cBhvr additive="base">
                                        <p:cTn id="11" dur="500" fill="hold"/>
                                        <p:tgtEl>
                                          <p:spTgt spid="131077"/>
                                        </p:tgtEl>
                                        <p:attrNameLst>
                                          <p:attrName>ppt_x</p:attrName>
                                        </p:attrNameLst>
                                      </p:cBhvr>
                                      <p:tavLst>
                                        <p:tav tm="0">
                                          <p:val>
                                            <p:strVal val="#ppt_x"/>
                                          </p:val>
                                        </p:tav>
                                        <p:tav tm="100000">
                                          <p:val>
                                            <p:strVal val="#ppt_x"/>
                                          </p:val>
                                        </p:tav>
                                      </p:tavLst>
                                    </p:anim>
                                    <p:anim calcmode="lin" valueType="num">
                                      <p:cBhvr additive="base">
                                        <p:cTn id="12" dur="500" fill="hold"/>
                                        <p:tgtEl>
                                          <p:spTgt spid="13107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1110"/>
                                        </p:tgtEl>
                                        <p:attrNameLst>
                                          <p:attrName>style.visibility</p:attrName>
                                        </p:attrNameLst>
                                      </p:cBhvr>
                                      <p:to>
                                        <p:strVal val="visible"/>
                                      </p:to>
                                    </p:set>
                                    <p:anim calcmode="lin" valueType="num">
                                      <p:cBhvr additive="base">
                                        <p:cTn id="15" dur="500" fill="hold"/>
                                        <p:tgtEl>
                                          <p:spTgt spid="131110"/>
                                        </p:tgtEl>
                                        <p:attrNameLst>
                                          <p:attrName>ppt_x</p:attrName>
                                        </p:attrNameLst>
                                      </p:cBhvr>
                                      <p:tavLst>
                                        <p:tav tm="0">
                                          <p:val>
                                            <p:strVal val="#ppt_x"/>
                                          </p:val>
                                        </p:tav>
                                        <p:tav tm="100000">
                                          <p:val>
                                            <p:strVal val="#ppt_x"/>
                                          </p:val>
                                        </p:tav>
                                      </p:tavLst>
                                    </p:anim>
                                    <p:anim calcmode="lin" valueType="num">
                                      <p:cBhvr additive="base">
                                        <p:cTn id="16" dur="500" fill="hold"/>
                                        <p:tgtEl>
                                          <p:spTgt spid="1311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1113"/>
                                        </p:tgtEl>
                                        <p:attrNameLst>
                                          <p:attrName>style.visibility</p:attrName>
                                        </p:attrNameLst>
                                      </p:cBhvr>
                                      <p:to>
                                        <p:strVal val="visible"/>
                                      </p:to>
                                    </p:set>
                                    <p:anim calcmode="lin" valueType="num">
                                      <p:cBhvr additive="base">
                                        <p:cTn id="21" dur="500" fill="hold"/>
                                        <p:tgtEl>
                                          <p:spTgt spid="131113"/>
                                        </p:tgtEl>
                                        <p:attrNameLst>
                                          <p:attrName>ppt_x</p:attrName>
                                        </p:attrNameLst>
                                      </p:cBhvr>
                                      <p:tavLst>
                                        <p:tav tm="0">
                                          <p:val>
                                            <p:strVal val="#ppt_x"/>
                                          </p:val>
                                        </p:tav>
                                        <p:tav tm="100000">
                                          <p:val>
                                            <p:strVal val="#ppt_x"/>
                                          </p:val>
                                        </p:tav>
                                      </p:tavLst>
                                    </p:anim>
                                    <p:anim calcmode="lin" valueType="num">
                                      <p:cBhvr additive="base">
                                        <p:cTn id="22" dur="500" fill="hold"/>
                                        <p:tgtEl>
                                          <p:spTgt spid="131113"/>
                                        </p:tgtEl>
                                        <p:attrNameLst>
                                          <p:attrName>ppt_y</p:attrName>
                                        </p:attrNameLst>
                                      </p:cBhvr>
                                      <p:tavLst>
                                        <p:tav tm="0">
                                          <p:val>
                                            <p:strVal val="1+#ppt_h/2"/>
                                          </p:val>
                                        </p:tav>
                                        <p:tav tm="100000">
                                          <p:val>
                                            <p:strVal val="#ppt_y"/>
                                          </p:val>
                                        </p:tav>
                                      </p:tavLst>
                                    </p:anim>
                                  </p:childTnLst>
                                </p:cTn>
                              </p:par>
                              <p:par>
                                <p:cTn id="23" presetID="2" presetClass="exit" presetSubtype="4" fill="hold" grpId="0" nodeType="withEffect">
                                  <p:stCondLst>
                                    <p:cond delay="0"/>
                                  </p:stCondLst>
                                  <p:childTnLst>
                                    <p:anim calcmode="lin" valueType="num">
                                      <p:cBhvr additive="base">
                                        <p:cTn id="24" dur="500"/>
                                        <p:tgtEl>
                                          <p:spTgt spid="131111"/>
                                        </p:tgtEl>
                                        <p:attrNameLst>
                                          <p:attrName>ppt_x</p:attrName>
                                        </p:attrNameLst>
                                      </p:cBhvr>
                                      <p:tavLst>
                                        <p:tav tm="0">
                                          <p:val>
                                            <p:strVal val="ppt_x"/>
                                          </p:val>
                                        </p:tav>
                                        <p:tav tm="100000">
                                          <p:val>
                                            <p:strVal val="ppt_x"/>
                                          </p:val>
                                        </p:tav>
                                      </p:tavLst>
                                    </p:anim>
                                    <p:anim calcmode="lin" valueType="num">
                                      <p:cBhvr additive="base">
                                        <p:cTn id="25" dur="500"/>
                                        <p:tgtEl>
                                          <p:spTgt spid="131111"/>
                                        </p:tgtEl>
                                        <p:attrNameLst>
                                          <p:attrName>ppt_y</p:attrName>
                                        </p:attrNameLst>
                                      </p:cBhvr>
                                      <p:tavLst>
                                        <p:tav tm="0">
                                          <p:val>
                                            <p:strVal val="ppt_y"/>
                                          </p:val>
                                        </p:tav>
                                        <p:tav tm="100000">
                                          <p:val>
                                            <p:strVal val="1+ppt_h/2"/>
                                          </p:val>
                                        </p:tav>
                                      </p:tavLst>
                                    </p:anim>
                                    <p:set>
                                      <p:cBhvr>
                                        <p:cTn id="26" dur="1" fill="hold">
                                          <p:stCondLst>
                                            <p:cond delay="499"/>
                                          </p:stCondLst>
                                        </p:cTn>
                                        <p:tgtEl>
                                          <p:spTgt spid="1311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117"/>
                                        </p:tgtEl>
                                        <p:attrNameLst>
                                          <p:attrName>style.visibility</p:attrName>
                                        </p:attrNameLst>
                                      </p:cBhvr>
                                      <p:to>
                                        <p:strVal val="visible"/>
                                      </p:to>
                                    </p:set>
                                    <p:anim calcmode="lin" valueType="num">
                                      <p:cBhvr additive="base">
                                        <p:cTn id="31" dur="500" fill="hold"/>
                                        <p:tgtEl>
                                          <p:spTgt spid="131117"/>
                                        </p:tgtEl>
                                        <p:attrNameLst>
                                          <p:attrName>ppt_x</p:attrName>
                                        </p:attrNameLst>
                                      </p:cBhvr>
                                      <p:tavLst>
                                        <p:tav tm="0">
                                          <p:val>
                                            <p:strVal val="#ppt_x"/>
                                          </p:val>
                                        </p:tav>
                                        <p:tav tm="100000">
                                          <p:val>
                                            <p:strVal val="#ppt_x"/>
                                          </p:val>
                                        </p:tav>
                                      </p:tavLst>
                                    </p:anim>
                                    <p:anim calcmode="lin" valueType="num">
                                      <p:cBhvr additive="base">
                                        <p:cTn id="32"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98"/>
                                        </p:tgtEl>
                                        <p:attrNameLst>
                                          <p:attrName>style.visibility</p:attrName>
                                        </p:attrNameLst>
                                      </p:cBhvr>
                                      <p:to>
                                        <p:strVal val="visible"/>
                                      </p:to>
                                    </p:set>
                                    <p:anim calcmode="lin" valueType="num">
                                      <p:cBhvr additive="base">
                                        <p:cTn id="37" dur="500" fill="hold"/>
                                        <p:tgtEl>
                                          <p:spTgt spid="131098"/>
                                        </p:tgtEl>
                                        <p:attrNameLst>
                                          <p:attrName>ppt_x</p:attrName>
                                        </p:attrNameLst>
                                      </p:cBhvr>
                                      <p:tavLst>
                                        <p:tav tm="0">
                                          <p:val>
                                            <p:strVal val="#ppt_x"/>
                                          </p:val>
                                        </p:tav>
                                        <p:tav tm="100000">
                                          <p:val>
                                            <p:strVal val="#ppt_x"/>
                                          </p:val>
                                        </p:tav>
                                      </p:tavLst>
                                    </p:anim>
                                    <p:anim calcmode="lin" valueType="num">
                                      <p:cBhvr additive="base">
                                        <p:cTn id="38" dur="500" fill="hold"/>
                                        <p:tgtEl>
                                          <p:spTgt spid="13109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1108"/>
                                        </p:tgtEl>
                                        <p:attrNameLst>
                                          <p:attrName>style.visibility</p:attrName>
                                        </p:attrNameLst>
                                      </p:cBhvr>
                                      <p:to>
                                        <p:strVal val="visible"/>
                                      </p:to>
                                    </p:set>
                                    <p:anim calcmode="lin" valueType="num">
                                      <p:cBhvr additive="base">
                                        <p:cTn id="41" dur="500" fill="hold"/>
                                        <p:tgtEl>
                                          <p:spTgt spid="131108"/>
                                        </p:tgtEl>
                                        <p:attrNameLst>
                                          <p:attrName>ppt_x</p:attrName>
                                        </p:attrNameLst>
                                      </p:cBhvr>
                                      <p:tavLst>
                                        <p:tav tm="0">
                                          <p:val>
                                            <p:strVal val="#ppt_x"/>
                                          </p:val>
                                        </p:tav>
                                        <p:tav tm="100000">
                                          <p:val>
                                            <p:strVal val="#ppt_x"/>
                                          </p:val>
                                        </p:tav>
                                      </p:tavLst>
                                    </p:anim>
                                    <p:anim calcmode="lin" valueType="num">
                                      <p:cBhvr additive="base">
                                        <p:cTn id="42" dur="500" fill="hold"/>
                                        <p:tgtEl>
                                          <p:spTgt spid="13110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1109"/>
                                        </p:tgtEl>
                                        <p:attrNameLst>
                                          <p:attrName>style.visibility</p:attrName>
                                        </p:attrNameLst>
                                      </p:cBhvr>
                                      <p:to>
                                        <p:strVal val="visible"/>
                                      </p:to>
                                    </p:set>
                                    <p:anim calcmode="lin" valueType="num">
                                      <p:cBhvr additive="base">
                                        <p:cTn id="45" dur="500" fill="hold"/>
                                        <p:tgtEl>
                                          <p:spTgt spid="131109"/>
                                        </p:tgtEl>
                                        <p:attrNameLst>
                                          <p:attrName>ppt_x</p:attrName>
                                        </p:attrNameLst>
                                      </p:cBhvr>
                                      <p:tavLst>
                                        <p:tav tm="0">
                                          <p:val>
                                            <p:strVal val="#ppt_x"/>
                                          </p:val>
                                        </p:tav>
                                        <p:tav tm="100000">
                                          <p:val>
                                            <p:strVal val="#ppt_x"/>
                                          </p:val>
                                        </p:tav>
                                      </p:tavLst>
                                    </p:anim>
                                    <p:anim calcmode="lin" valueType="num">
                                      <p:cBhvr additive="base">
                                        <p:cTn id="46" dur="500" fill="hold"/>
                                        <p:tgtEl>
                                          <p:spTgt spid="131109"/>
                                        </p:tgtEl>
                                        <p:attrNameLst>
                                          <p:attrName>ppt_y</p:attrName>
                                        </p:attrNameLst>
                                      </p:cBhvr>
                                      <p:tavLst>
                                        <p:tav tm="0">
                                          <p:val>
                                            <p:strVal val="1+#ppt_h/2"/>
                                          </p:val>
                                        </p:tav>
                                        <p:tav tm="100000">
                                          <p:val>
                                            <p:strVal val="#ppt_y"/>
                                          </p:val>
                                        </p:tav>
                                      </p:tavLst>
                                    </p:anim>
                                  </p:childTnLst>
                                </p:cTn>
                              </p:par>
                              <p:par>
                                <p:cTn id="47" presetID="2" presetClass="exit" presetSubtype="4" fill="hold" grpId="0" nodeType="withEffect">
                                  <p:stCondLst>
                                    <p:cond delay="0"/>
                                  </p:stCondLst>
                                  <p:childTnLst>
                                    <p:anim calcmode="lin" valueType="num">
                                      <p:cBhvr additive="base">
                                        <p:cTn id="48" dur="500"/>
                                        <p:tgtEl>
                                          <p:spTgt spid="46"/>
                                        </p:tgtEl>
                                        <p:attrNameLst>
                                          <p:attrName>ppt_x</p:attrName>
                                        </p:attrNameLst>
                                      </p:cBhvr>
                                      <p:tavLst>
                                        <p:tav tm="0">
                                          <p:val>
                                            <p:strVal val="ppt_x"/>
                                          </p:val>
                                        </p:tav>
                                        <p:tav tm="100000">
                                          <p:val>
                                            <p:strVal val="ppt_x"/>
                                          </p:val>
                                        </p:tav>
                                      </p:tavLst>
                                    </p:anim>
                                    <p:anim calcmode="lin" valueType="num">
                                      <p:cBhvr additive="base">
                                        <p:cTn id="49" dur="500"/>
                                        <p:tgtEl>
                                          <p:spTgt spid="46"/>
                                        </p:tgtEl>
                                        <p:attrNameLst>
                                          <p:attrName>ppt_y</p:attrName>
                                        </p:attrNameLst>
                                      </p:cBhvr>
                                      <p:tavLst>
                                        <p:tav tm="0">
                                          <p:val>
                                            <p:strVal val="ppt_y"/>
                                          </p:val>
                                        </p:tav>
                                        <p:tav tm="100000">
                                          <p:val>
                                            <p:strVal val="1+ppt_h/2"/>
                                          </p:val>
                                        </p:tav>
                                      </p:tavLst>
                                    </p:anim>
                                    <p:set>
                                      <p:cBhvr>
                                        <p:cTn id="50" dur="1" fill="hold">
                                          <p:stCondLst>
                                            <p:cond delay="499"/>
                                          </p:stCondLst>
                                        </p:cTn>
                                        <p:tgtEl>
                                          <p:spTgt spid="46"/>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7"/>
                                        </p:tgtEl>
                                        <p:attrNameLst>
                                          <p:attrName>ppt_x</p:attrName>
                                        </p:attrNameLst>
                                      </p:cBhvr>
                                      <p:tavLst>
                                        <p:tav tm="0">
                                          <p:val>
                                            <p:strVal val="ppt_x"/>
                                          </p:val>
                                        </p:tav>
                                        <p:tav tm="100000">
                                          <p:val>
                                            <p:strVal val="ppt_x"/>
                                          </p:val>
                                        </p:tav>
                                      </p:tavLst>
                                    </p:anim>
                                    <p:anim calcmode="lin" valueType="num">
                                      <p:cBhvr additive="base">
                                        <p:cTn id="53" dur="500"/>
                                        <p:tgtEl>
                                          <p:spTgt spid="47"/>
                                        </p:tgtEl>
                                        <p:attrNameLst>
                                          <p:attrName>ppt_y</p:attrName>
                                        </p:attrNameLst>
                                      </p:cBhvr>
                                      <p:tavLst>
                                        <p:tav tm="0">
                                          <p:val>
                                            <p:strVal val="ppt_y"/>
                                          </p:val>
                                        </p:tav>
                                        <p:tav tm="100000">
                                          <p:val>
                                            <p:strVal val="1+ppt_h/2"/>
                                          </p:val>
                                        </p:tav>
                                      </p:tavLst>
                                    </p:anim>
                                    <p:set>
                                      <p:cBhvr>
                                        <p:cTn id="54" dur="1" fill="hold">
                                          <p:stCondLst>
                                            <p:cond delay="499"/>
                                          </p:stCondLst>
                                        </p:cTn>
                                        <p:tgtEl>
                                          <p:spTgt spid="47"/>
                                        </p:tgtEl>
                                        <p:attrNameLst>
                                          <p:attrName>style.visibility</p:attrName>
                                        </p:attrNameLst>
                                      </p:cBhvr>
                                      <p:to>
                                        <p:strVal val="hidden"/>
                                      </p:to>
                                    </p:set>
                                  </p:childTnLst>
                                </p:cTn>
                              </p:par>
                              <p:par>
                                <p:cTn id="55" presetID="2" presetClass="exit" presetSubtype="4" fill="hold" grpId="0" nodeType="withEffect">
                                  <p:stCondLst>
                                    <p:cond delay="0"/>
                                  </p:stCondLst>
                                  <p:childTnLst>
                                    <p:anim calcmode="lin" valueType="num">
                                      <p:cBhvr additive="base">
                                        <p:cTn id="56" dur="500"/>
                                        <p:tgtEl>
                                          <p:spTgt spid="48"/>
                                        </p:tgtEl>
                                        <p:attrNameLst>
                                          <p:attrName>ppt_x</p:attrName>
                                        </p:attrNameLst>
                                      </p:cBhvr>
                                      <p:tavLst>
                                        <p:tav tm="0">
                                          <p:val>
                                            <p:strVal val="ppt_x"/>
                                          </p:val>
                                        </p:tav>
                                        <p:tav tm="100000">
                                          <p:val>
                                            <p:strVal val="ppt_x"/>
                                          </p:val>
                                        </p:tav>
                                      </p:tavLst>
                                    </p:anim>
                                    <p:anim calcmode="lin" valueType="num">
                                      <p:cBhvr additive="base">
                                        <p:cTn id="57" dur="500"/>
                                        <p:tgtEl>
                                          <p:spTgt spid="48"/>
                                        </p:tgtEl>
                                        <p:attrNameLst>
                                          <p:attrName>ppt_y</p:attrName>
                                        </p:attrNameLst>
                                      </p:cBhvr>
                                      <p:tavLst>
                                        <p:tav tm="0">
                                          <p:val>
                                            <p:strVal val="ppt_y"/>
                                          </p:val>
                                        </p:tav>
                                        <p:tav tm="100000">
                                          <p:val>
                                            <p:strVal val="1+ppt_h/2"/>
                                          </p:val>
                                        </p:tav>
                                      </p:tavLst>
                                    </p:anim>
                                    <p:set>
                                      <p:cBhvr>
                                        <p:cTn id="58"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8" grpId="0" animBg="1"/>
      <p:bldP spid="131108" grpId="0" animBg="1"/>
      <p:bldP spid="131109" grpId="0" animBg="1"/>
      <p:bldP spid="131110" grpId="0" animBg="1"/>
      <p:bldP spid="131111" grpId="0" animBg="1"/>
      <p:bldP spid="131111" grpId="1" animBg="1"/>
      <p:bldP spid="131113" grpId="0" animBg="1"/>
      <p:bldP spid="131117" grpId="0" animBg="1"/>
      <p:bldP spid="131077" grpId="0"/>
      <p:bldP spid="46"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395288" y="188913"/>
            <a:ext cx="8229600" cy="6669087"/>
          </a:xfrm>
        </p:spPr>
        <p:txBody>
          <a:bodyPr/>
          <a:lstStyle/>
          <a:p>
            <a:pPr eaLnBrk="1" hangingPunct="1">
              <a:lnSpc>
                <a:spcPct val="90000"/>
              </a:lnSpc>
              <a:defRPr/>
            </a:pPr>
            <a:r>
              <a:rPr lang="zh-CN" altLang="en-US" sz="2400" dirty="0"/>
              <a:t>操作代码如下：</a:t>
            </a:r>
            <a:endParaRPr lang="en-US" altLang="zh-CN" sz="2400" dirty="0"/>
          </a:p>
          <a:p>
            <a:pPr marL="0" indent="0" eaLnBrk="1" hangingPunct="1">
              <a:lnSpc>
                <a:spcPct val="90000"/>
              </a:lnSpc>
              <a:buNone/>
              <a:defRPr/>
            </a:pPr>
            <a:r>
              <a:rPr lang="zh-CN" altLang="en-US" sz="2400" dirty="0" smtClean="0"/>
              <a:t> </a:t>
            </a:r>
          </a:p>
          <a:p>
            <a:pPr lvl="1" eaLnBrk="1" hangingPunct="1">
              <a:lnSpc>
                <a:spcPct val="90000"/>
              </a:lnSpc>
              <a:buFontTx/>
              <a:buNone/>
              <a:defRPr/>
            </a:pPr>
            <a:r>
              <a:rPr lang="en-US" altLang="zh-CN" sz="2000" dirty="0" smtClean="0"/>
              <a:t>Node *q=head; //q</a:t>
            </a:r>
            <a:r>
              <a:rPr lang="zh-CN" altLang="en-US" sz="2000" dirty="0" smtClean="0"/>
              <a:t>指向第一个结点。</a:t>
            </a:r>
          </a:p>
          <a:p>
            <a:pPr lvl="1" eaLnBrk="1" hangingPunct="1">
              <a:lnSpc>
                <a:spcPct val="90000"/>
              </a:lnSpc>
              <a:buFontTx/>
              <a:buNone/>
              <a:defRPr/>
            </a:pPr>
            <a:r>
              <a:rPr lang="en-US" altLang="zh-CN" sz="2000" dirty="0" err="1" smtClean="0"/>
              <a:t>int</a:t>
            </a:r>
            <a:r>
              <a:rPr lang="en-US" altLang="zh-CN" sz="2000" dirty="0" smtClean="0"/>
              <a:t> j=1; //</a:t>
            </a:r>
            <a:r>
              <a:rPr lang="zh-CN" altLang="en-US" sz="2000" dirty="0" smtClean="0"/>
              <a:t>当前结点的序号，初始化为</a:t>
            </a:r>
            <a:r>
              <a:rPr lang="en-US" altLang="zh-CN" sz="2000" dirty="0" smtClean="0"/>
              <a:t>1 </a:t>
            </a:r>
          </a:p>
          <a:p>
            <a:pPr lvl="1" eaLnBrk="1" hangingPunct="1">
              <a:lnSpc>
                <a:spcPct val="90000"/>
              </a:lnSpc>
              <a:buFontTx/>
              <a:buNone/>
              <a:defRPr/>
            </a:pPr>
            <a:r>
              <a:rPr lang="en-US" altLang="zh-CN" sz="2000" dirty="0" smtClean="0"/>
              <a:t>while (j &lt; </a:t>
            </a:r>
            <a:r>
              <a:rPr lang="en-US" altLang="zh-CN" sz="2000" dirty="0" err="1" smtClean="0"/>
              <a:t>i</a:t>
            </a:r>
            <a:r>
              <a:rPr lang="en-US" altLang="zh-CN" sz="2000" dirty="0" smtClean="0"/>
              <a:t> &amp;&amp; q-</a:t>
            </a:r>
            <a:r>
              <a:rPr lang="en-US" altLang="zh-CN" sz="2000" dirty="0"/>
              <a:t>&gt;next </a:t>
            </a:r>
            <a:r>
              <a:rPr lang="en-US" altLang="zh-CN" sz="2000" dirty="0" smtClean="0"/>
              <a:t>!= </a:t>
            </a:r>
            <a:r>
              <a:rPr lang="en-US" altLang="zh-CN" sz="2000" dirty="0"/>
              <a:t>NULL) </a:t>
            </a:r>
            <a:r>
              <a:rPr lang="en-US" altLang="zh-CN" sz="2000" dirty="0" smtClean="0"/>
              <a:t>//</a:t>
            </a:r>
            <a:r>
              <a:rPr lang="zh-CN" altLang="en-US" sz="2000" dirty="0" smtClean="0"/>
              <a:t>循环查找第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q = q-&gt;next; //q</a:t>
            </a:r>
            <a:r>
              <a:rPr lang="zh-CN" altLang="en-US" sz="2000" dirty="0" smtClean="0"/>
              <a:t>指向下一个结点 </a:t>
            </a:r>
          </a:p>
          <a:p>
            <a:pPr lvl="1" eaLnBrk="1" hangingPunct="1">
              <a:lnSpc>
                <a:spcPct val="90000"/>
              </a:lnSpc>
              <a:buFontTx/>
              <a:buNone/>
              <a:defRPr/>
            </a:pPr>
            <a:r>
              <a:rPr lang="zh-CN" altLang="en-US" sz="2000" dirty="0" smtClean="0"/>
              <a:t>	</a:t>
            </a:r>
            <a:r>
              <a:rPr lang="en-US" altLang="zh-CN" sz="2000" dirty="0" smtClean="0"/>
              <a:t>j++; //</a:t>
            </a:r>
            <a:r>
              <a:rPr lang="zh-CN" altLang="en-US" sz="2000" dirty="0" smtClean="0"/>
              <a:t>结点序号增加</a:t>
            </a:r>
            <a:r>
              <a:rPr lang="en-US" altLang="zh-CN" sz="2000" dirty="0" smtClean="0"/>
              <a:t>1 </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a:t>
            </a:r>
            <a:r>
              <a:rPr lang="zh-CN" altLang="en-US" sz="2000" dirty="0" smtClean="0"/>
              <a:t>循环结束时，</a:t>
            </a:r>
            <a:r>
              <a:rPr lang="en-US" altLang="zh-CN" sz="2000" dirty="0" smtClean="0"/>
              <a:t>q</a:t>
            </a:r>
            <a:r>
              <a:rPr lang="zh-CN" altLang="en-US" sz="2000" dirty="0" smtClean="0"/>
              <a:t>或者指向第</a:t>
            </a:r>
            <a:r>
              <a:rPr lang="en-US" altLang="zh-CN" sz="2000" dirty="0" err="1" smtClean="0"/>
              <a:t>i</a:t>
            </a:r>
            <a:r>
              <a:rPr lang="zh-CN" altLang="en-US" sz="2000" dirty="0" smtClean="0"/>
              <a:t>个结点，或者指向最后一个结点（结点数不够</a:t>
            </a:r>
            <a:r>
              <a:rPr lang="en-US" altLang="zh-CN" sz="2000" dirty="0" err="1" smtClean="0"/>
              <a:t>i</a:t>
            </a:r>
            <a:r>
              <a:rPr lang="zh-CN" altLang="en-US" sz="2000" dirty="0" smtClean="0"/>
              <a:t>时）。</a:t>
            </a:r>
          </a:p>
          <a:p>
            <a:pPr lvl="1" eaLnBrk="1" hangingPunct="1">
              <a:lnSpc>
                <a:spcPct val="90000"/>
              </a:lnSpc>
              <a:buFontTx/>
              <a:buNone/>
              <a:defRPr/>
            </a:pPr>
            <a:r>
              <a:rPr lang="en-US" altLang="zh-CN" sz="2000" dirty="0" smtClean="0"/>
              <a:t>if (j == </a:t>
            </a:r>
            <a:r>
              <a:rPr lang="en-US" altLang="zh-CN" sz="2000" dirty="0" err="1" smtClean="0"/>
              <a:t>i</a:t>
            </a:r>
            <a:r>
              <a:rPr lang="en-US" altLang="zh-CN" sz="2000" dirty="0" smtClean="0"/>
              <a:t>) //q</a:t>
            </a:r>
            <a:r>
              <a:rPr lang="zh-CN" altLang="en-US" sz="2000" dirty="0" smtClean="0"/>
              <a:t>指向的是第</a:t>
            </a:r>
            <a:r>
              <a:rPr lang="en-US" altLang="zh-CN" sz="2000" dirty="0" err="1" smtClean="0"/>
              <a:t>i</a:t>
            </a:r>
            <a:r>
              <a:rPr lang="zh-CN" altLang="en-US" sz="2000" dirty="0" smtClean="0"/>
              <a:t>个结点。</a:t>
            </a:r>
          </a:p>
          <a:p>
            <a:pPr lvl="1" eaLnBrk="1" hangingPunct="1">
              <a:lnSpc>
                <a:spcPct val="90000"/>
              </a:lnSpc>
              <a:buFontTx/>
              <a:buNone/>
              <a:defRPr/>
            </a:pPr>
            <a:r>
              <a:rPr lang="en-US" altLang="zh-CN" sz="2000" dirty="0" smtClean="0"/>
              <a:t>{	p-&gt;next = q-&gt;next; //</a:t>
            </a:r>
            <a:r>
              <a:rPr lang="zh-CN" altLang="en-US" sz="2000" dirty="0" smtClean="0"/>
              <a:t>把</a:t>
            </a:r>
            <a:r>
              <a:rPr lang="en-US" altLang="zh-CN" sz="2000" dirty="0"/>
              <a:t>q</a:t>
            </a:r>
            <a:r>
              <a:rPr lang="zh-CN" altLang="en-US" sz="2000" dirty="0"/>
              <a:t>所</a:t>
            </a:r>
            <a:r>
              <a:rPr lang="zh-CN" altLang="en-US" sz="2000" dirty="0" smtClean="0"/>
              <a:t>指向</a:t>
            </a:r>
            <a:r>
              <a:rPr lang="zh-CN" altLang="en-US" sz="2000" dirty="0"/>
              <a:t>结点的下一个</a:t>
            </a:r>
            <a:r>
              <a:rPr lang="zh-CN" altLang="en-US" sz="2000" dirty="0" smtClean="0"/>
              <a:t>结点</a:t>
            </a:r>
            <a:r>
              <a:rPr lang="zh-CN" altLang="en-US" sz="2000" dirty="0"/>
              <a:t>指定</a:t>
            </a:r>
            <a:r>
              <a:rPr lang="zh-CN" altLang="en-US" sz="2000" dirty="0" smtClean="0"/>
              <a:t>为</a:t>
            </a:r>
          </a:p>
          <a:p>
            <a:pPr lvl="1" eaLnBrk="1" hangingPunct="1">
              <a:lnSpc>
                <a:spcPct val="90000"/>
              </a:lnSpc>
              <a:buFontTx/>
              <a:buNone/>
              <a:defRPr/>
            </a:pPr>
            <a:r>
              <a:rPr lang="zh-CN" altLang="en-US" sz="2000" dirty="0" smtClean="0"/>
              <a:t>				       </a:t>
            </a:r>
            <a:r>
              <a:rPr lang="en-US" altLang="zh-CN" sz="2000" dirty="0" smtClean="0"/>
              <a:t>//</a:t>
            </a:r>
            <a:r>
              <a:rPr lang="zh-CN" altLang="en-US" sz="2000" dirty="0"/>
              <a:t>新结点的下一个结点。</a:t>
            </a:r>
            <a:endParaRPr lang="zh-CN" altLang="en-US" sz="2000" dirty="0" smtClean="0"/>
          </a:p>
          <a:p>
            <a:pPr lvl="1" eaLnBrk="1" hangingPunct="1">
              <a:lnSpc>
                <a:spcPct val="90000"/>
              </a:lnSpc>
              <a:buFontTx/>
              <a:buNone/>
              <a:defRPr/>
            </a:pPr>
            <a:r>
              <a:rPr lang="zh-CN" altLang="en-US" sz="2000" dirty="0" smtClean="0"/>
              <a:t>	</a:t>
            </a:r>
            <a:r>
              <a:rPr lang="en-US" altLang="zh-CN" sz="2000" dirty="0" smtClean="0"/>
              <a:t>q-&gt;next = p; //</a:t>
            </a:r>
            <a:r>
              <a:rPr lang="zh-CN" altLang="en-US" sz="2000" dirty="0" smtClean="0"/>
              <a:t>把新结点指定为</a:t>
            </a:r>
            <a:r>
              <a:rPr lang="en-US" altLang="zh-CN" sz="2000" dirty="0" smtClean="0"/>
              <a:t>q</a:t>
            </a:r>
            <a:r>
              <a:rPr lang="zh-CN" altLang="en-US" sz="2000" dirty="0" smtClean="0"/>
              <a:t>所指向结点的下一个结点。</a:t>
            </a:r>
          </a:p>
          <a:p>
            <a:pPr lvl="1" eaLnBrk="1" hangingPunct="1">
              <a:lnSpc>
                <a:spcPct val="90000"/>
              </a:lnSpc>
              <a:buFontTx/>
              <a:buNone/>
              <a:defRPr/>
            </a:pPr>
            <a:r>
              <a:rPr lang="en-US" altLang="zh-CN" sz="2000" dirty="0" smtClean="0"/>
              <a:t>}</a:t>
            </a:r>
          </a:p>
          <a:p>
            <a:pPr lvl="1" eaLnBrk="1" hangingPunct="1">
              <a:lnSpc>
                <a:spcPct val="90000"/>
              </a:lnSpc>
              <a:buFontTx/>
              <a:buNone/>
              <a:defRPr/>
            </a:pPr>
            <a:r>
              <a:rPr lang="en-US" altLang="zh-CN" sz="2000" dirty="0" smtClean="0"/>
              <a:t>else //</a:t>
            </a:r>
            <a:r>
              <a:rPr lang="zh-CN" altLang="en-US" sz="2000" dirty="0" smtClean="0"/>
              <a:t>链表中没有第</a:t>
            </a:r>
            <a:r>
              <a:rPr lang="en-US" altLang="zh-CN" sz="2000" dirty="0" err="1" smtClean="0"/>
              <a:t>i</a:t>
            </a:r>
            <a:r>
              <a:rPr lang="zh-CN" altLang="en-US" sz="2000" dirty="0" smtClean="0"/>
              <a:t>个结点。</a:t>
            </a:r>
          </a:p>
          <a:p>
            <a:pPr lvl="1" eaLnBrk="1" hangingPunct="1">
              <a:lnSpc>
                <a:spcPct val="90000"/>
              </a:lnSpc>
              <a:buFontTx/>
              <a:buNone/>
              <a:defRPr/>
            </a:pPr>
            <a:r>
              <a:rPr lang="zh-CN" altLang="en-US" sz="2000" dirty="0" smtClean="0"/>
              <a:t>	</a:t>
            </a:r>
            <a:r>
              <a:rPr lang="en-US" altLang="zh-CN" sz="2000" dirty="0" err="1" smtClean="0"/>
              <a:t>cout</a:t>
            </a:r>
            <a:r>
              <a:rPr lang="en-US" altLang="zh-CN" sz="2000" dirty="0" smtClean="0"/>
              <a:t> &lt;&lt; "</a:t>
            </a:r>
            <a:r>
              <a:rPr lang="zh-CN" altLang="en-US" sz="2000" dirty="0" smtClean="0"/>
              <a:t>没有第</a:t>
            </a:r>
            <a:r>
              <a:rPr lang="en-US" altLang="zh-CN" sz="2000" dirty="0" smtClean="0"/>
              <a:t>" &lt;&lt; </a:t>
            </a:r>
            <a:r>
              <a:rPr lang="en-US" altLang="zh-CN" sz="2000" dirty="0" err="1" smtClean="0"/>
              <a:t>i</a:t>
            </a:r>
            <a:r>
              <a:rPr lang="en-US" altLang="zh-CN" sz="2000" dirty="0" smtClean="0"/>
              <a:t> &lt;&lt; "</a:t>
            </a:r>
            <a:r>
              <a:rPr lang="zh-CN" altLang="en-US" sz="2000" dirty="0" smtClean="0"/>
              <a:t>个结点</a:t>
            </a:r>
            <a:r>
              <a:rPr lang="en-US" altLang="zh-CN" sz="2000" dirty="0" smtClean="0"/>
              <a:t>\n";</a:t>
            </a:r>
          </a:p>
        </p:txBody>
      </p:sp>
      <p:sp>
        <p:nvSpPr>
          <p:cNvPr id="2" name="TextBox 1"/>
          <p:cNvSpPr txBox="1"/>
          <p:nvPr/>
        </p:nvSpPr>
        <p:spPr>
          <a:xfrm>
            <a:off x="827584" y="1634024"/>
            <a:ext cx="4472826" cy="1938992"/>
          </a:xfrm>
          <a:prstGeom prst="rect">
            <a:avLst/>
          </a:prstGeom>
          <a:solidFill>
            <a:schemeClr val="bg2"/>
          </a:solidFill>
        </p:spPr>
        <p:txBody>
          <a:bodyPr wrap="square" rtlCol="0">
            <a:spAutoFit/>
          </a:bodyPr>
          <a:lstStyle/>
          <a:p>
            <a:pPr algn="l">
              <a:lnSpc>
                <a:spcPct val="80000"/>
              </a:lnSpc>
              <a:defRPr/>
            </a:pPr>
            <a:r>
              <a:rPr lang="en-US" altLang="zh-CN" sz="2000" b="0" dirty="0">
                <a:latin typeface="+mn-lt"/>
              </a:rPr>
              <a:t>while (j &lt; </a:t>
            </a:r>
            <a:r>
              <a:rPr lang="en-US" altLang="zh-CN" sz="2000" b="0" dirty="0" err="1" smtClean="0">
                <a:latin typeface="+mn-lt"/>
              </a:rPr>
              <a:t>i</a:t>
            </a:r>
            <a:r>
              <a:rPr lang="en-US" altLang="zh-CN" sz="2000" b="0" dirty="0" smtClean="0">
                <a:latin typeface="+mn-lt"/>
              </a:rPr>
              <a:t>)</a:t>
            </a:r>
            <a:endParaRPr lang="zh-CN" altLang="en-US" sz="2000" b="0" dirty="0">
              <a:latin typeface="+mn-lt"/>
            </a:endParaRPr>
          </a:p>
          <a:p>
            <a:pPr algn="l">
              <a:lnSpc>
                <a:spcPct val="80000"/>
              </a:lnSpc>
              <a:defRPr/>
            </a:pPr>
            <a:r>
              <a:rPr lang="en-US" altLang="zh-CN" sz="2000" b="0" dirty="0" smtClean="0">
                <a:latin typeface="+mn-lt"/>
              </a:rPr>
              <a:t>{ if (q-</a:t>
            </a:r>
            <a:r>
              <a:rPr lang="en-US" altLang="zh-CN" sz="2000" b="0" dirty="0">
                <a:latin typeface="+mn-lt"/>
              </a:rPr>
              <a:t>&gt;next </a:t>
            </a:r>
            <a:r>
              <a:rPr lang="en-US" altLang="zh-CN" sz="2000" b="0" dirty="0" smtClean="0">
                <a:latin typeface="+mn-lt"/>
              </a:rPr>
              <a:t>== NULL) break;</a:t>
            </a:r>
          </a:p>
          <a:p>
            <a:pPr algn="l">
              <a:lnSpc>
                <a:spcPct val="80000"/>
              </a:lnSpc>
              <a:defRPr/>
            </a:pPr>
            <a:r>
              <a:rPr lang="en-US" altLang="zh-CN" sz="2000" b="0" dirty="0">
                <a:latin typeface="+mn-lt"/>
              </a:rPr>
              <a:t> </a:t>
            </a:r>
            <a:r>
              <a:rPr lang="en-US" altLang="zh-CN" sz="2000" b="0" dirty="0" smtClean="0">
                <a:latin typeface="+mn-lt"/>
              </a:rPr>
              <a:t>  q </a:t>
            </a:r>
            <a:r>
              <a:rPr lang="en-US" altLang="zh-CN" sz="2000" b="0" dirty="0">
                <a:latin typeface="+mn-lt"/>
              </a:rPr>
              <a:t>= q-&gt;next; //q</a:t>
            </a:r>
            <a:r>
              <a:rPr lang="zh-CN" altLang="en-US" sz="2000" b="0" dirty="0">
                <a:latin typeface="+mn-lt"/>
              </a:rPr>
              <a:t>指向下一个结点 </a:t>
            </a:r>
          </a:p>
          <a:p>
            <a:pPr algn="l">
              <a:lnSpc>
                <a:spcPct val="80000"/>
              </a:lnSpc>
              <a:defRPr/>
            </a:pPr>
            <a:r>
              <a:rPr lang="zh-CN" altLang="en-US" sz="2000" b="0" dirty="0" smtClean="0">
                <a:latin typeface="+mn-lt"/>
              </a:rPr>
              <a:t>   </a:t>
            </a:r>
            <a:r>
              <a:rPr lang="en-US" altLang="zh-CN" sz="2000" b="0" dirty="0" err="1" smtClean="0">
                <a:latin typeface="+mn-lt"/>
              </a:rPr>
              <a:t>j</a:t>
            </a:r>
            <a:r>
              <a:rPr lang="en-US" altLang="zh-CN" sz="2000" b="0" dirty="0" err="1">
                <a:latin typeface="+mn-lt"/>
              </a:rPr>
              <a:t>++</a:t>
            </a:r>
            <a:r>
              <a:rPr lang="en-US" altLang="zh-CN" sz="2000" b="0" dirty="0">
                <a:latin typeface="+mn-lt"/>
              </a:rPr>
              <a:t>; //</a:t>
            </a:r>
            <a:r>
              <a:rPr lang="zh-CN" altLang="en-US" sz="2000" b="0" dirty="0">
                <a:latin typeface="+mn-lt"/>
              </a:rPr>
              <a:t>结点序号增加</a:t>
            </a:r>
            <a:r>
              <a:rPr lang="en-US" altLang="zh-CN" sz="2000" b="0" dirty="0">
                <a:latin typeface="+mn-lt"/>
              </a:rPr>
              <a:t>1 </a:t>
            </a:r>
          </a:p>
          <a:p>
            <a:pPr algn="l">
              <a:lnSpc>
                <a:spcPct val="80000"/>
              </a:lnSpc>
              <a:defRPr/>
            </a:pPr>
            <a:r>
              <a:rPr lang="en-US" altLang="zh-CN" sz="2000" b="0" dirty="0" smtClean="0">
                <a:latin typeface="+mn-lt"/>
              </a:rPr>
              <a:t>}</a:t>
            </a:r>
            <a:endParaRPr lang="en-US" altLang="zh-CN" sz="2000" b="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115888"/>
            <a:ext cx="8229600" cy="922337"/>
          </a:xfrm>
        </p:spPr>
        <p:txBody>
          <a:bodyPr/>
          <a:lstStyle/>
          <a:p>
            <a:pPr eaLnBrk="1" hangingPunct="1">
              <a:defRPr/>
            </a:pPr>
            <a:r>
              <a:rPr lang="zh-CN" altLang="en-US" smtClean="0"/>
              <a:t>在链表中删除一个结点 </a:t>
            </a:r>
          </a:p>
        </p:txBody>
      </p:sp>
      <p:sp>
        <p:nvSpPr>
          <p:cNvPr id="447491" name="Rectangle 3"/>
          <p:cNvSpPr>
            <a:spLocks noGrp="1" noChangeArrowheads="1"/>
          </p:cNvSpPr>
          <p:nvPr>
            <p:ph type="body" idx="1"/>
          </p:nvPr>
        </p:nvSpPr>
        <p:spPr>
          <a:xfrm>
            <a:off x="0" y="1341438"/>
            <a:ext cx="9144000" cy="3357307"/>
          </a:xfrm>
        </p:spPr>
        <p:txBody>
          <a:bodyPr>
            <a:normAutofit fontScale="92500"/>
          </a:bodyPr>
          <a:lstStyle/>
          <a:p>
            <a:pPr lvl="1" eaLnBrk="1" hangingPunct="1">
              <a:buFontTx/>
              <a:buNone/>
              <a:defRPr/>
            </a:pPr>
            <a:r>
              <a:rPr lang="zh-CN" altLang="en-US" dirty="0" smtClean="0"/>
              <a:t>下面的操作假设链表不为空，即：</a:t>
            </a:r>
            <a:r>
              <a:rPr lang="en-US" altLang="zh-CN" dirty="0" smtClean="0"/>
              <a:t>head != NULL </a:t>
            </a:r>
          </a:p>
          <a:p>
            <a:pPr eaLnBrk="1" hangingPunct="1">
              <a:defRPr/>
            </a:pPr>
            <a:r>
              <a:rPr lang="zh-CN" altLang="en-US" dirty="0" smtClean="0"/>
              <a:t>如果删除链表中第一个结点，只需要让</a:t>
            </a:r>
            <a:r>
              <a:rPr lang="en-US" altLang="zh-CN" dirty="0" smtClean="0"/>
              <a:t>head</a:t>
            </a:r>
            <a:r>
              <a:rPr lang="zh-CN" altLang="en-US" dirty="0" smtClean="0"/>
              <a:t>指向第二个节点即可：</a:t>
            </a:r>
          </a:p>
          <a:p>
            <a:pPr lvl="2" eaLnBrk="1" hangingPunct="1">
              <a:buFont typeface="Wingdings" pitchFamily="2" charset="2"/>
              <a:buNone/>
              <a:defRPr/>
            </a:pPr>
            <a:r>
              <a:rPr lang="en-US" altLang="zh-CN" dirty="0" smtClean="0"/>
              <a:t>Node *p=head; //p</a:t>
            </a:r>
            <a:r>
              <a:rPr lang="zh-CN" altLang="en-US" dirty="0" smtClean="0"/>
              <a:t>指向第一个结点。</a:t>
            </a:r>
          </a:p>
          <a:p>
            <a:pPr lvl="2" eaLnBrk="1" hangingPunct="1">
              <a:buFont typeface="Wingdings" pitchFamily="2" charset="2"/>
              <a:buNone/>
              <a:defRPr/>
            </a:pPr>
            <a:r>
              <a:rPr lang="en-US" altLang="zh-CN" dirty="0" smtClean="0"/>
              <a:t>head = head-&gt;next;  //</a:t>
            </a:r>
            <a:r>
              <a:rPr lang="zh-CN" altLang="en-US" dirty="0" smtClean="0"/>
              <a:t>头指针指向第一个结点的下一个结点。</a:t>
            </a:r>
          </a:p>
          <a:p>
            <a:pPr lvl="2" eaLnBrk="1" hangingPunct="1">
              <a:buFont typeface="Wingdings" pitchFamily="2" charset="2"/>
              <a:buNone/>
              <a:defRPr/>
            </a:pPr>
            <a:r>
              <a:rPr lang="en-US" altLang="zh-CN" dirty="0" smtClean="0"/>
              <a:t>delete p;  //</a:t>
            </a:r>
            <a:r>
              <a:rPr lang="zh-CN" altLang="en-US" dirty="0" smtClean="0"/>
              <a:t>归还删除结点的空间。</a:t>
            </a:r>
          </a:p>
          <a:p>
            <a:pPr eaLnBrk="1" hangingPunct="1">
              <a:defRPr/>
            </a:pPr>
            <a:r>
              <a:rPr lang="zh-CN" altLang="en-US" dirty="0" smtClean="0"/>
              <a:t>操作图示为：</a:t>
            </a:r>
          </a:p>
        </p:txBody>
      </p:sp>
      <p:sp>
        <p:nvSpPr>
          <p:cNvPr id="132107" name="Rectangle 5"/>
          <p:cNvSpPr>
            <a:spLocks noChangeArrowheads="1"/>
          </p:cNvSpPr>
          <p:nvPr/>
        </p:nvSpPr>
        <p:spPr bwMode="auto">
          <a:xfrm>
            <a:off x="2872154" y="5706136"/>
            <a:ext cx="697889" cy="76424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8" name="Rectangle 6"/>
          <p:cNvSpPr>
            <a:spLocks noChangeArrowheads="1"/>
          </p:cNvSpPr>
          <p:nvPr/>
        </p:nvSpPr>
        <p:spPr bwMode="auto">
          <a:xfrm>
            <a:off x="4267933"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09" name="Rectangle 7"/>
          <p:cNvSpPr>
            <a:spLocks noChangeArrowheads="1"/>
          </p:cNvSpPr>
          <p:nvPr/>
        </p:nvSpPr>
        <p:spPr bwMode="auto">
          <a:xfrm>
            <a:off x="6826861" y="5706136"/>
            <a:ext cx="697889" cy="764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0" name="Line 8"/>
          <p:cNvSpPr>
            <a:spLocks noChangeShapeType="1"/>
          </p:cNvSpPr>
          <p:nvPr/>
        </p:nvSpPr>
        <p:spPr bwMode="auto">
          <a:xfrm>
            <a:off x="2872154" y="6088260"/>
            <a:ext cx="697889"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1" name="Line 9"/>
          <p:cNvSpPr>
            <a:spLocks noChangeShapeType="1"/>
          </p:cNvSpPr>
          <p:nvPr/>
        </p:nvSpPr>
        <p:spPr bwMode="auto">
          <a:xfrm>
            <a:off x="4267933"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2" name="Line 10"/>
          <p:cNvSpPr>
            <a:spLocks noChangeShapeType="1"/>
          </p:cNvSpPr>
          <p:nvPr/>
        </p:nvSpPr>
        <p:spPr bwMode="auto">
          <a:xfrm>
            <a:off x="6826861" y="6088260"/>
            <a:ext cx="6978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3" name="Rectangle 11"/>
          <p:cNvSpPr>
            <a:spLocks noChangeArrowheads="1"/>
          </p:cNvSpPr>
          <p:nvPr/>
        </p:nvSpPr>
        <p:spPr bwMode="auto">
          <a:xfrm>
            <a:off x="1476375" y="6088260"/>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14" name="Line 12"/>
          <p:cNvSpPr>
            <a:spLocks noChangeShapeType="1"/>
          </p:cNvSpPr>
          <p:nvPr/>
        </p:nvSpPr>
        <p:spPr bwMode="auto">
          <a:xfrm>
            <a:off x="1941635"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6" name="Line 14"/>
          <p:cNvSpPr>
            <a:spLocks noChangeShapeType="1"/>
          </p:cNvSpPr>
          <p:nvPr/>
        </p:nvSpPr>
        <p:spPr bwMode="auto">
          <a:xfrm flipV="1">
            <a:off x="3802673"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7" name="Line 15"/>
          <p:cNvSpPr>
            <a:spLocks noChangeShapeType="1"/>
          </p:cNvSpPr>
          <p:nvPr/>
        </p:nvSpPr>
        <p:spPr bwMode="auto">
          <a:xfrm>
            <a:off x="3802673"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18" name="Line 16"/>
          <p:cNvSpPr>
            <a:spLocks noChangeShapeType="1"/>
          </p:cNvSpPr>
          <p:nvPr/>
        </p:nvSpPr>
        <p:spPr bwMode="auto">
          <a:xfrm>
            <a:off x="4733192"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19" name="Line 17"/>
          <p:cNvSpPr>
            <a:spLocks noChangeShapeType="1"/>
          </p:cNvSpPr>
          <p:nvPr/>
        </p:nvSpPr>
        <p:spPr bwMode="auto">
          <a:xfrm flipV="1">
            <a:off x="5198452"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0" name="Line 18"/>
          <p:cNvSpPr>
            <a:spLocks noChangeShapeType="1"/>
          </p:cNvSpPr>
          <p:nvPr/>
        </p:nvSpPr>
        <p:spPr bwMode="auto">
          <a:xfrm>
            <a:off x="5198452"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1" name="Line 19"/>
          <p:cNvSpPr>
            <a:spLocks noChangeShapeType="1"/>
          </p:cNvSpPr>
          <p:nvPr/>
        </p:nvSpPr>
        <p:spPr bwMode="auto">
          <a:xfrm>
            <a:off x="5896341" y="6277793"/>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2" name="Line 20"/>
          <p:cNvSpPr>
            <a:spLocks noChangeShapeType="1"/>
          </p:cNvSpPr>
          <p:nvPr/>
        </p:nvSpPr>
        <p:spPr bwMode="auto">
          <a:xfrm flipV="1">
            <a:off x="6361601" y="5895669"/>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23" name="Line 21"/>
          <p:cNvSpPr>
            <a:spLocks noChangeShapeType="1"/>
          </p:cNvSpPr>
          <p:nvPr/>
        </p:nvSpPr>
        <p:spPr bwMode="auto">
          <a:xfrm>
            <a:off x="6361601" y="5895669"/>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2124" name="Rectangle 22"/>
          <p:cNvSpPr>
            <a:spLocks noChangeArrowheads="1"/>
          </p:cNvSpPr>
          <p:nvPr/>
        </p:nvSpPr>
        <p:spPr bwMode="auto">
          <a:xfrm>
            <a:off x="2872154" y="4941888"/>
            <a:ext cx="697889" cy="3821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2125" name="Line 23"/>
          <p:cNvSpPr>
            <a:spLocks noChangeShapeType="1"/>
          </p:cNvSpPr>
          <p:nvPr/>
        </p:nvSpPr>
        <p:spPr bwMode="auto">
          <a:xfrm>
            <a:off x="3211406" y="5134478"/>
            <a:ext cx="0" cy="5716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8" name="Line 26"/>
          <p:cNvSpPr>
            <a:spLocks noChangeShapeType="1"/>
          </p:cNvSpPr>
          <p:nvPr/>
        </p:nvSpPr>
        <p:spPr bwMode="auto">
          <a:xfrm>
            <a:off x="2390739"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29" name="Line 27"/>
          <p:cNvSpPr>
            <a:spLocks noChangeShapeType="1"/>
          </p:cNvSpPr>
          <p:nvPr/>
        </p:nvSpPr>
        <p:spPr bwMode="auto">
          <a:xfrm>
            <a:off x="2390739" y="6669088"/>
            <a:ext cx="13957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30" name="Line 28"/>
          <p:cNvSpPr>
            <a:spLocks noChangeShapeType="1"/>
          </p:cNvSpPr>
          <p:nvPr/>
        </p:nvSpPr>
        <p:spPr bwMode="auto">
          <a:xfrm flipV="1">
            <a:off x="3802673" y="6271679"/>
            <a:ext cx="0" cy="382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101" name="Text Box 29"/>
          <p:cNvSpPr txBox="1">
            <a:spLocks noChangeArrowheads="1"/>
          </p:cNvSpPr>
          <p:nvPr/>
        </p:nvSpPr>
        <p:spPr bwMode="auto">
          <a:xfrm>
            <a:off x="1403350" y="5676900"/>
            <a:ext cx="744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2102" name="Text Box 30"/>
          <p:cNvSpPr txBox="1">
            <a:spLocks noChangeArrowheads="1"/>
          </p:cNvSpPr>
          <p:nvPr/>
        </p:nvSpPr>
        <p:spPr bwMode="auto">
          <a:xfrm>
            <a:off x="2392363" y="4956175"/>
            <a:ext cx="327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p</a:t>
            </a:r>
          </a:p>
        </p:txBody>
      </p:sp>
      <p:sp>
        <p:nvSpPr>
          <p:cNvPr id="132103" name="Text Box 31"/>
          <p:cNvSpPr txBox="1">
            <a:spLocks noChangeArrowheads="1"/>
          </p:cNvSpPr>
          <p:nvPr/>
        </p:nvSpPr>
        <p:spPr bwMode="auto">
          <a:xfrm>
            <a:off x="296703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1</a:t>
            </a:r>
          </a:p>
        </p:txBody>
      </p:sp>
      <p:sp>
        <p:nvSpPr>
          <p:cNvPr id="132104" name="Text Box 32"/>
          <p:cNvSpPr txBox="1">
            <a:spLocks noChangeArrowheads="1"/>
          </p:cNvSpPr>
          <p:nvPr/>
        </p:nvSpPr>
        <p:spPr bwMode="auto">
          <a:xfrm>
            <a:off x="4408488" y="5676900"/>
            <a:ext cx="417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2</a:t>
            </a:r>
          </a:p>
        </p:txBody>
      </p:sp>
      <p:sp>
        <p:nvSpPr>
          <p:cNvPr id="132105" name="Text Box 33"/>
          <p:cNvSpPr txBox="1">
            <a:spLocks noChangeArrowheads="1"/>
          </p:cNvSpPr>
          <p:nvPr/>
        </p:nvSpPr>
        <p:spPr bwMode="auto">
          <a:xfrm>
            <a:off x="7000875" y="5676900"/>
            <a:ext cx="4175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a:t>
            </a:r>
          </a:p>
        </p:txBody>
      </p:sp>
      <p:sp>
        <p:nvSpPr>
          <p:cNvPr id="132106" name="Text Box 34"/>
          <p:cNvSpPr txBox="1">
            <a:spLocks noChangeArrowheads="1"/>
          </p:cNvSpPr>
          <p:nvPr/>
        </p:nvSpPr>
        <p:spPr bwMode="auto">
          <a:xfrm>
            <a:off x="6748463" y="6108700"/>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NULL</a:t>
            </a:r>
          </a:p>
        </p:txBody>
      </p:sp>
      <p:sp>
        <p:nvSpPr>
          <p:cNvPr id="35" name="Line 19"/>
          <p:cNvSpPr>
            <a:spLocks noChangeShapeType="1"/>
          </p:cNvSpPr>
          <p:nvPr/>
        </p:nvSpPr>
        <p:spPr bwMode="auto">
          <a:xfrm>
            <a:off x="3275856"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0"/>
          <p:cNvSpPr>
            <a:spLocks noChangeShapeType="1"/>
          </p:cNvSpPr>
          <p:nvPr/>
        </p:nvSpPr>
        <p:spPr bwMode="auto">
          <a:xfrm flipV="1">
            <a:off x="3741116"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1"/>
          <p:cNvSpPr>
            <a:spLocks noChangeShapeType="1"/>
          </p:cNvSpPr>
          <p:nvPr/>
        </p:nvSpPr>
        <p:spPr bwMode="auto">
          <a:xfrm>
            <a:off x="3741116"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9"/>
          <p:cNvSpPr>
            <a:spLocks noChangeShapeType="1"/>
          </p:cNvSpPr>
          <p:nvPr/>
        </p:nvSpPr>
        <p:spPr bwMode="auto">
          <a:xfrm>
            <a:off x="1907704" y="6331404"/>
            <a:ext cx="465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0"/>
          <p:cNvSpPr>
            <a:spLocks noChangeShapeType="1"/>
          </p:cNvSpPr>
          <p:nvPr/>
        </p:nvSpPr>
        <p:spPr bwMode="auto">
          <a:xfrm flipV="1">
            <a:off x="2372964" y="5949280"/>
            <a:ext cx="0" cy="3821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21"/>
          <p:cNvSpPr>
            <a:spLocks noChangeShapeType="1"/>
          </p:cNvSpPr>
          <p:nvPr/>
        </p:nvSpPr>
        <p:spPr bwMode="auto">
          <a:xfrm>
            <a:off x="2372964" y="5949280"/>
            <a:ext cx="465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25"/>
                                        </p:tgtEl>
                                        <p:attrNameLst>
                                          <p:attrName>style.visibility</p:attrName>
                                        </p:attrNameLst>
                                      </p:cBhvr>
                                      <p:to>
                                        <p:strVal val="visible"/>
                                      </p:to>
                                    </p:set>
                                    <p:anim calcmode="lin" valueType="num">
                                      <p:cBhvr additive="base">
                                        <p:cTn id="7" dur="500" fill="hold"/>
                                        <p:tgtEl>
                                          <p:spTgt spid="132125"/>
                                        </p:tgtEl>
                                        <p:attrNameLst>
                                          <p:attrName>ppt_x</p:attrName>
                                        </p:attrNameLst>
                                      </p:cBhvr>
                                      <p:tavLst>
                                        <p:tav tm="0">
                                          <p:val>
                                            <p:strVal val="#ppt_x"/>
                                          </p:val>
                                        </p:tav>
                                        <p:tav tm="100000">
                                          <p:val>
                                            <p:strVal val="#ppt_x"/>
                                          </p:val>
                                        </p:tav>
                                      </p:tavLst>
                                    </p:anim>
                                    <p:anim calcmode="lin" valueType="num">
                                      <p:cBhvr additive="base">
                                        <p:cTn id="8" dur="500" fill="hold"/>
                                        <p:tgtEl>
                                          <p:spTgt spid="1321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2124"/>
                                        </p:tgtEl>
                                        <p:attrNameLst>
                                          <p:attrName>style.visibility</p:attrName>
                                        </p:attrNameLst>
                                      </p:cBhvr>
                                      <p:to>
                                        <p:strVal val="visible"/>
                                      </p:to>
                                    </p:set>
                                    <p:anim calcmode="lin" valueType="num">
                                      <p:cBhvr additive="base">
                                        <p:cTn id="11" dur="500" fill="hold"/>
                                        <p:tgtEl>
                                          <p:spTgt spid="132124"/>
                                        </p:tgtEl>
                                        <p:attrNameLst>
                                          <p:attrName>ppt_x</p:attrName>
                                        </p:attrNameLst>
                                      </p:cBhvr>
                                      <p:tavLst>
                                        <p:tav tm="0">
                                          <p:val>
                                            <p:strVal val="#ppt_x"/>
                                          </p:val>
                                        </p:tav>
                                        <p:tav tm="100000">
                                          <p:val>
                                            <p:strVal val="#ppt_x"/>
                                          </p:val>
                                        </p:tav>
                                      </p:tavLst>
                                    </p:anim>
                                    <p:anim calcmode="lin" valueType="num">
                                      <p:cBhvr additive="base">
                                        <p:cTn id="12" dur="500" fill="hold"/>
                                        <p:tgtEl>
                                          <p:spTgt spid="1321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2102"/>
                                        </p:tgtEl>
                                        <p:attrNameLst>
                                          <p:attrName>style.visibility</p:attrName>
                                        </p:attrNameLst>
                                      </p:cBhvr>
                                      <p:to>
                                        <p:strVal val="visible"/>
                                      </p:to>
                                    </p:set>
                                    <p:anim calcmode="lin" valueType="num">
                                      <p:cBhvr additive="base">
                                        <p:cTn id="15" dur="500" fill="hold"/>
                                        <p:tgtEl>
                                          <p:spTgt spid="132102"/>
                                        </p:tgtEl>
                                        <p:attrNameLst>
                                          <p:attrName>ppt_x</p:attrName>
                                        </p:attrNameLst>
                                      </p:cBhvr>
                                      <p:tavLst>
                                        <p:tav tm="0">
                                          <p:val>
                                            <p:strVal val="#ppt_x"/>
                                          </p:val>
                                        </p:tav>
                                        <p:tav tm="100000">
                                          <p:val>
                                            <p:strVal val="#ppt_x"/>
                                          </p:val>
                                        </p:tav>
                                      </p:tavLst>
                                    </p:anim>
                                    <p:anim calcmode="lin" valueType="num">
                                      <p:cBhvr additive="base">
                                        <p:cTn id="16"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2114"/>
                                        </p:tgtEl>
                                        <p:attrNameLst>
                                          <p:attrName>style.visibility</p:attrName>
                                        </p:attrNameLst>
                                      </p:cBhvr>
                                      <p:to>
                                        <p:strVal val="visible"/>
                                      </p:to>
                                    </p:set>
                                    <p:anim calcmode="lin" valueType="num">
                                      <p:cBhvr additive="base">
                                        <p:cTn id="21" dur="500" fill="hold"/>
                                        <p:tgtEl>
                                          <p:spTgt spid="132114"/>
                                        </p:tgtEl>
                                        <p:attrNameLst>
                                          <p:attrName>ppt_x</p:attrName>
                                        </p:attrNameLst>
                                      </p:cBhvr>
                                      <p:tavLst>
                                        <p:tav tm="0">
                                          <p:val>
                                            <p:strVal val="#ppt_x"/>
                                          </p:val>
                                        </p:tav>
                                        <p:tav tm="100000">
                                          <p:val>
                                            <p:strVal val="#ppt_x"/>
                                          </p:val>
                                        </p:tav>
                                      </p:tavLst>
                                    </p:anim>
                                    <p:anim calcmode="lin" valueType="num">
                                      <p:cBhvr additive="base">
                                        <p:cTn id="22" dur="500" fill="hold"/>
                                        <p:tgtEl>
                                          <p:spTgt spid="1321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2128"/>
                                        </p:tgtEl>
                                        <p:attrNameLst>
                                          <p:attrName>style.visibility</p:attrName>
                                        </p:attrNameLst>
                                      </p:cBhvr>
                                      <p:to>
                                        <p:strVal val="visible"/>
                                      </p:to>
                                    </p:set>
                                    <p:anim calcmode="lin" valueType="num">
                                      <p:cBhvr additive="base">
                                        <p:cTn id="25" dur="500" fill="hold"/>
                                        <p:tgtEl>
                                          <p:spTgt spid="132128"/>
                                        </p:tgtEl>
                                        <p:attrNameLst>
                                          <p:attrName>ppt_x</p:attrName>
                                        </p:attrNameLst>
                                      </p:cBhvr>
                                      <p:tavLst>
                                        <p:tav tm="0">
                                          <p:val>
                                            <p:strVal val="#ppt_x"/>
                                          </p:val>
                                        </p:tav>
                                        <p:tav tm="100000">
                                          <p:val>
                                            <p:strVal val="#ppt_x"/>
                                          </p:val>
                                        </p:tav>
                                      </p:tavLst>
                                    </p:anim>
                                    <p:anim calcmode="lin" valueType="num">
                                      <p:cBhvr additive="base">
                                        <p:cTn id="26" dur="500" fill="hold"/>
                                        <p:tgtEl>
                                          <p:spTgt spid="1321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29"/>
                                        </p:tgtEl>
                                        <p:attrNameLst>
                                          <p:attrName>style.visibility</p:attrName>
                                        </p:attrNameLst>
                                      </p:cBhvr>
                                      <p:to>
                                        <p:strVal val="visible"/>
                                      </p:to>
                                    </p:set>
                                    <p:anim calcmode="lin" valueType="num">
                                      <p:cBhvr additive="base">
                                        <p:cTn id="29" dur="500" fill="hold"/>
                                        <p:tgtEl>
                                          <p:spTgt spid="132129"/>
                                        </p:tgtEl>
                                        <p:attrNameLst>
                                          <p:attrName>ppt_x</p:attrName>
                                        </p:attrNameLst>
                                      </p:cBhvr>
                                      <p:tavLst>
                                        <p:tav tm="0">
                                          <p:val>
                                            <p:strVal val="#ppt_x"/>
                                          </p:val>
                                        </p:tav>
                                        <p:tav tm="100000">
                                          <p:val>
                                            <p:strVal val="#ppt_x"/>
                                          </p:val>
                                        </p:tav>
                                      </p:tavLst>
                                    </p:anim>
                                    <p:anim calcmode="lin" valueType="num">
                                      <p:cBhvr additive="base">
                                        <p:cTn id="30" dur="500" fill="hold"/>
                                        <p:tgtEl>
                                          <p:spTgt spid="13212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2130"/>
                                        </p:tgtEl>
                                        <p:attrNameLst>
                                          <p:attrName>style.visibility</p:attrName>
                                        </p:attrNameLst>
                                      </p:cBhvr>
                                      <p:to>
                                        <p:strVal val="visible"/>
                                      </p:to>
                                    </p:set>
                                    <p:anim calcmode="lin" valueType="num">
                                      <p:cBhvr additive="base">
                                        <p:cTn id="33" dur="500" fill="hold"/>
                                        <p:tgtEl>
                                          <p:spTgt spid="132130"/>
                                        </p:tgtEl>
                                        <p:attrNameLst>
                                          <p:attrName>ppt_x</p:attrName>
                                        </p:attrNameLst>
                                      </p:cBhvr>
                                      <p:tavLst>
                                        <p:tav tm="0">
                                          <p:val>
                                            <p:strVal val="#ppt_x"/>
                                          </p:val>
                                        </p:tav>
                                        <p:tav tm="100000">
                                          <p:val>
                                            <p:strVal val="#ppt_x"/>
                                          </p:val>
                                        </p:tav>
                                      </p:tavLst>
                                    </p:anim>
                                    <p:anim calcmode="lin" valueType="num">
                                      <p:cBhvr additive="base">
                                        <p:cTn id="34" dur="500" fill="hold"/>
                                        <p:tgtEl>
                                          <p:spTgt spid="13213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2117"/>
                                        </p:tgtEl>
                                        <p:attrNameLst>
                                          <p:attrName>style.visibility</p:attrName>
                                        </p:attrNameLst>
                                      </p:cBhvr>
                                      <p:to>
                                        <p:strVal val="visible"/>
                                      </p:to>
                                    </p:set>
                                    <p:anim calcmode="lin" valueType="num">
                                      <p:cBhvr additive="base">
                                        <p:cTn id="37" dur="500" fill="hold"/>
                                        <p:tgtEl>
                                          <p:spTgt spid="132117"/>
                                        </p:tgtEl>
                                        <p:attrNameLst>
                                          <p:attrName>ppt_x</p:attrName>
                                        </p:attrNameLst>
                                      </p:cBhvr>
                                      <p:tavLst>
                                        <p:tav tm="0">
                                          <p:val>
                                            <p:strVal val="#ppt_x"/>
                                          </p:val>
                                        </p:tav>
                                        <p:tav tm="100000">
                                          <p:val>
                                            <p:strVal val="#ppt_x"/>
                                          </p:val>
                                        </p:tav>
                                      </p:tavLst>
                                    </p:anim>
                                    <p:anim calcmode="lin" valueType="num">
                                      <p:cBhvr additive="base">
                                        <p:cTn id="38" dur="500" fill="hold"/>
                                        <p:tgtEl>
                                          <p:spTgt spid="1321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2116"/>
                                        </p:tgtEl>
                                        <p:attrNameLst>
                                          <p:attrName>style.visibility</p:attrName>
                                        </p:attrNameLst>
                                      </p:cBhvr>
                                      <p:to>
                                        <p:strVal val="visible"/>
                                      </p:to>
                                    </p:set>
                                    <p:anim calcmode="lin" valueType="num">
                                      <p:cBhvr additive="base">
                                        <p:cTn id="41" dur="500" fill="hold"/>
                                        <p:tgtEl>
                                          <p:spTgt spid="132116"/>
                                        </p:tgtEl>
                                        <p:attrNameLst>
                                          <p:attrName>ppt_x</p:attrName>
                                        </p:attrNameLst>
                                      </p:cBhvr>
                                      <p:tavLst>
                                        <p:tav tm="0">
                                          <p:val>
                                            <p:strVal val="#ppt_x"/>
                                          </p:val>
                                        </p:tav>
                                        <p:tav tm="100000">
                                          <p:val>
                                            <p:strVal val="#ppt_x"/>
                                          </p:val>
                                        </p:tav>
                                      </p:tavLst>
                                    </p:anim>
                                    <p:anim calcmode="lin" valueType="num">
                                      <p:cBhvr additive="base">
                                        <p:cTn id="42" dur="500" fill="hold"/>
                                        <p:tgtEl>
                                          <p:spTgt spid="132116"/>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38"/>
                                        </p:tgtEl>
                                        <p:attrNameLst>
                                          <p:attrName>ppt_x</p:attrName>
                                        </p:attrNameLst>
                                      </p:cBhvr>
                                      <p:tavLst>
                                        <p:tav tm="0">
                                          <p:val>
                                            <p:strVal val="ppt_x"/>
                                          </p:val>
                                        </p:tav>
                                        <p:tav tm="100000">
                                          <p:val>
                                            <p:strVal val="ppt_x"/>
                                          </p:val>
                                        </p:tav>
                                      </p:tavLst>
                                    </p:anim>
                                    <p:anim calcmode="lin" valueType="num">
                                      <p:cBhvr additive="base">
                                        <p:cTn id="45" dur="500"/>
                                        <p:tgtEl>
                                          <p:spTgt spid="38"/>
                                        </p:tgtEl>
                                        <p:attrNameLst>
                                          <p:attrName>ppt_y</p:attrName>
                                        </p:attrNameLst>
                                      </p:cBhvr>
                                      <p:tavLst>
                                        <p:tav tm="0">
                                          <p:val>
                                            <p:strVal val="ppt_y"/>
                                          </p:val>
                                        </p:tav>
                                        <p:tav tm="100000">
                                          <p:val>
                                            <p:strVal val="1+ppt_h/2"/>
                                          </p:val>
                                        </p:tav>
                                      </p:tavLst>
                                    </p:anim>
                                    <p:set>
                                      <p:cBhvr>
                                        <p:cTn id="46" dur="1" fill="hold">
                                          <p:stCondLst>
                                            <p:cond delay="499"/>
                                          </p:stCondLst>
                                        </p:cTn>
                                        <p:tgtEl>
                                          <p:spTgt spid="3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39"/>
                                        </p:tgtEl>
                                        <p:attrNameLst>
                                          <p:attrName>ppt_x</p:attrName>
                                        </p:attrNameLst>
                                      </p:cBhvr>
                                      <p:tavLst>
                                        <p:tav tm="0">
                                          <p:val>
                                            <p:strVal val="ppt_x"/>
                                          </p:val>
                                        </p:tav>
                                        <p:tav tm="100000">
                                          <p:val>
                                            <p:strVal val="ppt_x"/>
                                          </p:val>
                                        </p:tav>
                                      </p:tavLst>
                                    </p:anim>
                                    <p:anim calcmode="lin" valueType="num">
                                      <p:cBhvr additive="base">
                                        <p:cTn id="49" dur="500"/>
                                        <p:tgtEl>
                                          <p:spTgt spid="39"/>
                                        </p:tgtEl>
                                        <p:attrNameLst>
                                          <p:attrName>ppt_y</p:attrName>
                                        </p:attrNameLst>
                                      </p:cBhvr>
                                      <p:tavLst>
                                        <p:tav tm="0">
                                          <p:val>
                                            <p:strVal val="ppt_y"/>
                                          </p:val>
                                        </p:tav>
                                        <p:tav tm="100000">
                                          <p:val>
                                            <p:strVal val="1+ppt_h/2"/>
                                          </p:val>
                                        </p:tav>
                                      </p:tavLst>
                                    </p:anim>
                                    <p:set>
                                      <p:cBhvr>
                                        <p:cTn id="50" dur="1" fill="hold">
                                          <p:stCondLst>
                                            <p:cond delay="499"/>
                                          </p:stCondLst>
                                        </p:cTn>
                                        <p:tgtEl>
                                          <p:spTgt spid="39"/>
                                        </p:tgtEl>
                                        <p:attrNameLst>
                                          <p:attrName>style.visibility</p:attrName>
                                        </p:attrNameLst>
                                      </p:cBhvr>
                                      <p:to>
                                        <p:strVal val="hidden"/>
                                      </p:to>
                                    </p:set>
                                  </p:childTnLst>
                                </p:cTn>
                              </p:par>
                              <p:par>
                                <p:cTn id="51" presetID="2" presetClass="exit" presetSubtype="4" fill="hold" grpId="0" nodeType="withEffect">
                                  <p:stCondLst>
                                    <p:cond delay="0"/>
                                  </p:stCondLst>
                                  <p:childTnLst>
                                    <p:anim calcmode="lin" valueType="num">
                                      <p:cBhvr additive="base">
                                        <p:cTn id="52" dur="500"/>
                                        <p:tgtEl>
                                          <p:spTgt spid="40"/>
                                        </p:tgtEl>
                                        <p:attrNameLst>
                                          <p:attrName>ppt_x</p:attrName>
                                        </p:attrNameLst>
                                      </p:cBhvr>
                                      <p:tavLst>
                                        <p:tav tm="0">
                                          <p:val>
                                            <p:strVal val="ppt_x"/>
                                          </p:val>
                                        </p:tav>
                                        <p:tav tm="100000">
                                          <p:val>
                                            <p:strVal val="ppt_x"/>
                                          </p:val>
                                        </p:tav>
                                      </p:tavLst>
                                    </p:anim>
                                    <p:anim calcmode="lin" valueType="num">
                                      <p:cBhvr additive="base">
                                        <p:cTn id="53" dur="500"/>
                                        <p:tgtEl>
                                          <p:spTgt spid="40"/>
                                        </p:tgtEl>
                                        <p:attrNameLst>
                                          <p:attrName>ppt_y</p:attrName>
                                        </p:attrNameLst>
                                      </p:cBhvr>
                                      <p:tavLst>
                                        <p:tav tm="0">
                                          <p:val>
                                            <p:strVal val="ppt_y"/>
                                          </p:val>
                                        </p:tav>
                                        <p:tav tm="100000">
                                          <p:val>
                                            <p:strVal val="1+ppt_h/2"/>
                                          </p:val>
                                        </p:tav>
                                      </p:tavLst>
                                    </p:anim>
                                    <p:set>
                                      <p:cBhvr>
                                        <p:cTn id="54" dur="1" fill="hold">
                                          <p:stCondLst>
                                            <p:cond delay="499"/>
                                          </p:stCondLst>
                                        </p:cTn>
                                        <p:tgtEl>
                                          <p:spTgt spid="4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0" nodeType="clickEffect">
                                  <p:stCondLst>
                                    <p:cond delay="0"/>
                                  </p:stCondLst>
                                  <p:childTnLst>
                                    <p:anim calcmode="lin" valueType="num">
                                      <p:cBhvr additive="base">
                                        <p:cTn id="58" dur="500"/>
                                        <p:tgtEl>
                                          <p:spTgt spid="132103"/>
                                        </p:tgtEl>
                                        <p:attrNameLst>
                                          <p:attrName>ppt_x</p:attrName>
                                        </p:attrNameLst>
                                      </p:cBhvr>
                                      <p:tavLst>
                                        <p:tav tm="0">
                                          <p:val>
                                            <p:strVal val="ppt_x"/>
                                          </p:val>
                                        </p:tav>
                                        <p:tav tm="100000">
                                          <p:val>
                                            <p:strVal val="ppt_x"/>
                                          </p:val>
                                        </p:tav>
                                      </p:tavLst>
                                    </p:anim>
                                    <p:anim calcmode="lin" valueType="num">
                                      <p:cBhvr additive="base">
                                        <p:cTn id="59" dur="500"/>
                                        <p:tgtEl>
                                          <p:spTgt spid="132103"/>
                                        </p:tgtEl>
                                        <p:attrNameLst>
                                          <p:attrName>ppt_y</p:attrName>
                                        </p:attrNameLst>
                                      </p:cBhvr>
                                      <p:tavLst>
                                        <p:tav tm="0">
                                          <p:val>
                                            <p:strVal val="ppt_y"/>
                                          </p:val>
                                        </p:tav>
                                        <p:tav tm="100000">
                                          <p:val>
                                            <p:strVal val="1+ppt_h/2"/>
                                          </p:val>
                                        </p:tav>
                                      </p:tavLst>
                                    </p:anim>
                                    <p:set>
                                      <p:cBhvr>
                                        <p:cTn id="60" dur="1" fill="hold">
                                          <p:stCondLst>
                                            <p:cond delay="499"/>
                                          </p:stCondLst>
                                        </p:cTn>
                                        <p:tgtEl>
                                          <p:spTgt spid="132103"/>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132107"/>
                                        </p:tgtEl>
                                        <p:attrNameLst>
                                          <p:attrName>ppt_x</p:attrName>
                                        </p:attrNameLst>
                                      </p:cBhvr>
                                      <p:tavLst>
                                        <p:tav tm="0">
                                          <p:val>
                                            <p:strVal val="ppt_x"/>
                                          </p:val>
                                        </p:tav>
                                        <p:tav tm="100000">
                                          <p:val>
                                            <p:strVal val="ppt_x"/>
                                          </p:val>
                                        </p:tav>
                                      </p:tavLst>
                                    </p:anim>
                                    <p:anim calcmode="lin" valueType="num">
                                      <p:cBhvr additive="base">
                                        <p:cTn id="63" dur="500"/>
                                        <p:tgtEl>
                                          <p:spTgt spid="132107"/>
                                        </p:tgtEl>
                                        <p:attrNameLst>
                                          <p:attrName>ppt_y</p:attrName>
                                        </p:attrNameLst>
                                      </p:cBhvr>
                                      <p:tavLst>
                                        <p:tav tm="0">
                                          <p:val>
                                            <p:strVal val="ppt_y"/>
                                          </p:val>
                                        </p:tav>
                                        <p:tav tm="100000">
                                          <p:val>
                                            <p:strVal val="1+ppt_h/2"/>
                                          </p:val>
                                        </p:tav>
                                      </p:tavLst>
                                    </p:anim>
                                    <p:set>
                                      <p:cBhvr>
                                        <p:cTn id="64" dur="1" fill="hold">
                                          <p:stCondLst>
                                            <p:cond delay="499"/>
                                          </p:stCondLst>
                                        </p:cTn>
                                        <p:tgtEl>
                                          <p:spTgt spid="132107"/>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132110"/>
                                        </p:tgtEl>
                                        <p:attrNameLst>
                                          <p:attrName>ppt_x</p:attrName>
                                        </p:attrNameLst>
                                      </p:cBhvr>
                                      <p:tavLst>
                                        <p:tav tm="0">
                                          <p:val>
                                            <p:strVal val="ppt_x"/>
                                          </p:val>
                                        </p:tav>
                                        <p:tav tm="100000">
                                          <p:val>
                                            <p:strVal val="ppt_x"/>
                                          </p:val>
                                        </p:tav>
                                      </p:tavLst>
                                    </p:anim>
                                    <p:anim calcmode="lin" valueType="num">
                                      <p:cBhvr additive="base">
                                        <p:cTn id="67" dur="500"/>
                                        <p:tgtEl>
                                          <p:spTgt spid="132110"/>
                                        </p:tgtEl>
                                        <p:attrNameLst>
                                          <p:attrName>ppt_y</p:attrName>
                                        </p:attrNameLst>
                                      </p:cBhvr>
                                      <p:tavLst>
                                        <p:tav tm="0">
                                          <p:val>
                                            <p:strVal val="ppt_y"/>
                                          </p:val>
                                        </p:tav>
                                        <p:tav tm="100000">
                                          <p:val>
                                            <p:strVal val="1+ppt_h/2"/>
                                          </p:val>
                                        </p:tav>
                                      </p:tavLst>
                                    </p:anim>
                                    <p:set>
                                      <p:cBhvr>
                                        <p:cTn id="68" dur="1" fill="hold">
                                          <p:stCondLst>
                                            <p:cond delay="499"/>
                                          </p:stCondLst>
                                        </p:cTn>
                                        <p:tgtEl>
                                          <p:spTgt spid="132110"/>
                                        </p:tgtEl>
                                        <p:attrNameLst>
                                          <p:attrName>style.visibility</p:attrName>
                                        </p:attrNameLst>
                                      </p:cBhvr>
                                      <p:to>
                                        <p:strVal val="hidden"/>
                                      </p:to>
                                    </p:set>
                                  </p:childTnLst>
                                </p:cTn>
                              </p:par>
                              <p:par>
                                <p:cTn id="69" presetID="2" presetClass="exit" presetSubtype="4" fill="hold" grpId="0" nodeType="withEffect">
                                  <p:stCondLst>
                                    <p:cond delay="0"/>
                                  </p:stCondLst>
                                  <p:childTnLst>
                                    <p:anim calcmode="lin" valueType="num">
                                      <p:cBhvr additive="base">
                                        <p:cTn id="70" dur="500"/>
                                        <p:tgtEl>
                                          <p:spTgt spid="35"/>
                                        </p:tgtEl>
                                        <p:attrNameLst>
                                          <p:attrName>ppt_x</p:attrName>
                                        </p:attrNameLst>
                                      </p:cBhvr>
                                      <p:tavLst>
                                        <p:tav tm="0">
                                          <p:val>
                                            <p:strVal val="ppt_x"/>
                                          </p:val>
                                        </p:tav>
                                        <p:tav tm="100000">
                                          <p:val>
                                            <p:strVal val="ppt_x"/>
                                          </p:val>
                                        </p:tav>
                                      </p:tavLst>
                                    </p:anim>
                                    <p:anim calcmode="lin" valueType="num">
                                      <p:cBhvr additive="base">
                                        <p:cTn id="71" dur="500"/>
                                        <p:tgtEl>
                                          <p:spTgt spid="35"/>
                                        </p:tgtEl>
                                        <p:attrNameLst>
                                          <p:attrName>ppt_y</p:attrName>
                                        </p:attrNameLst>
                                      </p:cBhvr>
                                      <p:tavLst>
                                        <p:tav tm="0">
                                          <p:val>
                                            <p:strVal val="ppt_y"/>
                                          </p:val>
                                        </p:tav>
                                        <p:tav tm="100000">
                                          <p:val>
                                            <p:strVal val="1+ppt_h/2"/>
                                          </p:val>
                                        </p:tav>
                                      </p:tavLst>
                                    </p:anim>
                                    <p:set>
                                      <p:cBhvr>
                                        <p:cTn id="72" dur="1" fill="hold">
                                          <p:stCondLst>
                                            <p:cond delay="499"/>
                                          </p:stCondLst>
                                        </p:cTn>
                                        <p:tgtEl>
                                          <p:spTgt spid="35"/>
                                        </p:tgtEl>
                                        <p:attrNameLst>
                                          <p:attrName>style.visibility</p:attrName>
                                        </p:attrNameLst>
                                      </p:cBhvr>
                                      <p:to>
                                        <p:strVal val="hidden"/>
                                      </p:to>
                                    </p:set>
                                  </p:childTnLst>
                                </p:cTn>
                              </p:par>
                              <p:par>
                                <p:cTn id="73" presetID="2" presetClass="exit" presetSubtype="4" fill="hold" grpId="0" nodeType="withEffect">
                                  <p:stCondLst>
                                    <p:cond delay="0"/>
                                  </p:stCondLst>
                                  <p:childTnLst>
                                    <p:anim calcmode="lin" valueType="num">
                                      <p:cBhvr additive="base">
                                        <p:cTn id="74" dur="500"/>
                                        <p:tgtEl>
                                          <p:spTgt spid="36"/>
                                        </p:tgtEl>
                                        <p:attrNameLst>
                                          <p:attrName>ppt_x</p:attrName>
                                        </p:attrNameLst>
                                      </p:cBhvr>
                                      <p:tavLst>
                                        <p:tav tm="0">
                                          <p:val>
                                            <p:strVal val="ppt_x"/>
                                          </p:val>
                                        </p:tav>
                                        <p:tav tm="100000">
                                          <p:val>
                                            <p:strVal val="ppt_x"/>
                                          </p:val>
                                        </p:tav>
                                      </p:tavLst>
                                    </p:anim>
                                    <p:anim calcmode="lin" valueType="num">
                                      <p:cBhvr additive="base">
                                        <p:cTn id="75" dur="500"/>
                                        <p:tgtEl>
                                          <p:spTgt spid="36"/>
                                        </p:tgtEl>
                                        <p:attrNameLst>
                                          <p:attrName>ppt_y</p:attrName>
                                        </p:attrNameLst>
                                      </p:cBhvr>
                                      <p:tavLst>
                                        <p:tav tm="0">
                                          <p:val>
                                            <p:strVal val="ppt_y"/>
                                          </p:val>
                                        </p:tav>
                                        <p:tav tm="100000">
                                          <p:val>
                                            <p:strVal val="1+ppt_h/2"/>
                                          </p:val>
                                        </p:tav>
                                      </p:tavLst>
                                    </p:anim>
                                    <p:set>
                                      <p:cBhvr>
                                        <p:cTn id="76" dur="1" fill="hold">
                                          <p:stCondLst>
                                            <p:cond delay="499"/>
                                          </p:stCondLst>
                                        </p:cTn>
                                        <p:tgtEl>
                                          <p:spTgt spid="36"/>
                                        </p:tgtEl>
                                        <p:attrNameLst>
                                          <p:attrName>style.visibility</p:attrName>
                                        </p:attrNameLst>
                                      </p:cBhvr>
                                      <p:to>
                                        <p:strVal val="hidden"/>
                                      </p:to>
                                    </p:set>
                                  </p:childTnLst>
                                </p:cTn>
                              </p:par>
                              <p:par>
                                <p:cTn id="77" presetID="2" presetClass="exit" presetSubtype="4" fill="hold" grpId="0" nodeType="withEffect">
                                  <p:stCondLst>
                                    <p:cond delay="0"/>
                                  </p:stCondLst>
                                  <p:childTnLst>
                                    <p:anim calcmode="lin" valueType="num">
                                      <p:cBhvr additive="base">
                                        <p:cTn id="78" dur="500"/>
                                        <p:tgtEl>
                                          <p:spTgt spid="37"/>
                                        </p:tgtEl>
                                        <p:attrNameLst>
                                          <p:attrName>ppt_x</p:attrName>
                                        </p:attrNameLst>
                                      </p:cBhvr>
                                      <p:tavLst>
                                        <p:tav tm="0">
                                          <p:val>
                                            <p:strVal val="ppt_x"/>
                                          </p:val>
                                        </p:tav>
                                        <p:tav tm="100000">
                                          <p:val>
                                            <p:strVal val="ppt_x"/>
                                          </p:val>
                                        </p:tav>
                                      </p:tavLst>
                                    </p:anim>
                                    <p:anim calcmode="lin" valueType="num">
                                      <p:cBhvr additive="base">
                                        <p:cTn id="79" dur="500"/>
                                        <p:tgtEl>
                                          <p:spTgt spid="37"/>
                                        </p:tgtEl>
                                        <p:attrNameLst>
                                          <p:attrName>ppt_y</p:attrName>
                                        </p:attrNameLst>
                                      </p:cBhvr>
                                      <p:tavLst>
                                        <p:tav tm="0">
                                          <p:val>
                                            <p:strVal val="ppt_y"/>
                                          </p:val>
                                        </p:tav>
                                        <p:tav tm="100000">
                                          <p:val>
                                            <p:strVal val="1+ppt_h/2"/>
                                          </p:val>
                                        </p:tav>
                                      </p:tavLst>
                                    </p:anim>
                                    <p:set>
                                      <p:cBhvr>
                                        <p:cTn id="80"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nimBg="1"/>
      <p:bldP spid="132110" grpId="0" animBg="1"/>
      <p:bldP spid="132114" grpId="0" animBg="1"/>
      <p:bldP spid="132116" grpId="0" animBg="1"/>
      <p:bldP spid="132117" grpId="0" animBg="1"/>
      <p:bldP spid="132124" grpId="0" animBg="1"/>
      <p:bldP spid="132125" grpId="0" animBg="1"/>
      <p:bldP spid="132128" grpId="0" animBg="1"/>
      <p:bldP spid="132129" grpId="0" animBg="1"/>
      <p:bldP spid="132130" grpId="0" animBg="1"/>
      <p:bldP spid="132102" grpId="0"/>
      <p:bldP spid="132103" grpId="0"/>
      <p:bldP spid="35" grpId="0" animBg="1"/>
      <p:bldP spid="36"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a:xfrm>
            <a:off x="457200" y="332656"/>
            <a:ext cx="8229600" cy="2735982"/>
          </a:xfrm>
        </p:spPr>
        <p:txBody>
          <a:bodyPr>
            <a:normAutofit fontScale="92500" lnSpcReduction="10000"/>
          </a:bodyPr>
          <a:lstStyle/>
          <a:p>
            <a:pPr eaLnBrk="1" hangingPunct="1">
              <a:lnSpc>
                <a:spcPct val="120000"/>
              </a:lnSpc>
              <a:defRPr/>
            </a:pPr>
            <a:r>
              <a:rPr lang="zh-CN" altLang="en-US" dirty="0"/>
              <a:t>如果删除链表的最后一个结点，</a:t>
            </a:r>
            <a:r>
              <a:rPr lang="zh-CN" altLang="en-US" dirty="0" smtClean="0"/>
              <a:t>则先要找到最后一个结点，同时记下前一个结点。然后，</a:t>
            </a:r>
            <a:endParaRPr lang="en-US" altLang="zh-CN" dirty="0" smtClean="0"/>
          </a:p>
          <a:p>
            <a:pPr lvl="1" eaLnBrk="1" hangingPunct="1">
              <a:lnSpc>
                <a:spcPct val="120000"/>
              </a:lnSpc>
              <a:defRPr/>
            </a:pPr>
            <a:r>
              <a:rPr lang="zh-CN" altLang="en-US" dirty="0" smtClean="0"/>
              <a:t>把前一个结点的</a:t>
            </a:r>
            <a:r>
              <a:rPr lang="en-US" altLang="zh-CN" dirty="0" smtClean="0"/>
              <a:t>next</a:t>
            </a:r>
            <a:r>
              <a:rPr lang="zh-CN" altLang="en-US" dirty="0" smtClean="0"/>
              <a:t>设置为</a:t>
            </a:r>
            <a:r>
              <a:rPr lang="en-US" altLang="zh-CN" dirty="0" smtClean="0"/>
              <a:t>NULL</a:t>
            </a:r>
          </a:p>
          <a:p>
            <a:pPr lvl="1" eaLnBrk="1" hangingPunct="1">
              <a:lnSpc>
                <a:spcPct val="120000"/>
              </a:lnSpc>
              <a:defRPr/>
            </a:pPr>
            <a:r>
              <a:rPr lang="zh-CN" altLang="en-US" dirty="0" smtClean="0"/>
              <a:t>归还最后一个结点的空间</a:t>
            </a:r>
            <a:endParaRPr lang="en-US" altLang="zh-CN" dirty="0" smtClean="0"/>
          </a:p>
          <a:p>
            <a:pPr eaLnBrk="1" hangingPunct="1">
              <a:lnSpc>
                <a:spcPct val="120000"/>
              </a:lnSpc>
              <a:defRPr/>
            </a:pPr>
            <a:r>
              <a:rPr lang="zh-CN" altLang="en-US" dirty="0" smtClean="0"/>
              <a:t>操作图示为：</a:t>
            </a:r>
          </a:p>
        </p:txBody>
      </p:sp>
      <p:sp>
        <p:nvSpPr>
          <p:cNvPr id="134158" name="Rectangle 5"/>
          <p:cNvSpPr>
            <a:spLocks noChangeArrowheads="1"/>
          </p:cNvSpPr>
          <p:nvPr/>
        </p:nvSpPr>
        <p:spPr bwMode="auto">
          <a:xfrm>
            <a:off x="238798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59" name="Rectangle 6"/>
          <p:cNvSpPr>
            <a:spLocks noChangeArrowheads="1"/>
          </p:cNvSpPr>
          <p:nvPr/>
        </p:nvSpPr>
        <p:spPr bwMode="auto">
          <a:xfrm>
            <a:off x="6833997" y="5000922"/>
            <a:ext cx="833628" cy="968078"/>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0" name="Line 7"/>
          <p:cNvSpPr>
            <a:spLocks noChangeShapeType="1"/>
          </p:cNvSpPr>
          <p:nvPr/>
        </p:nvSpPr>
        <p:spPr bwMode="auto">
          <a:xfrm>
            <a:off x="238798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1" name="Line 8"/>
          <p:cNvSpPr>
            <a:spLocks noChangeShapeType="1"/>
          </p:cNvSpPr>
          <p:nvPr/>
        </p:nvSpPr>
        <p:spPr bwMode="auto">
          <a:xfrm>
            <a:off x="6833997" y="5484961"/>
            <a:ext cx="833628" cy="0"/>
          </a:xfrm>
          <a:prstGeom prst="line">
            <a:avLst/>
          </a:prstGeom>
          <a:noFill/>
          <a:ln w="9525">
            <a:solidFill>
              <a:srgbClr val="FFC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2" name="Rectangle 9"/>
          <p:cNvSpPr>
            <a:spLocks noChangeArrowheads="1"/>
          </p:cNvSpPr>
          <p:nvPr/>
        </p:nvSpPr>
        <p:spPr bwMode="auto">
          <a:xfrm>
            <a:off x="720725" y="5484961"/>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63" name="Line 10"/>
          <p:cNvSpPr>
            <a:spLocks noChangeShapeType="1"/>
          </p:cNvSpPr>
          <p:nvPr/>
        </p:nvSpPr>
        <p:spPr bwMode="auto">
          <a:xfrm>
            <a:off x="127647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4" name="Line 11"/>
          <p:cNvSpPr>
            <a:spLocks noChangeShapeType="1"/>
          </p:cNvSpPr>
          <p:nvPr/>
        </p:nvSpPr>
        <p:spPr bwMode="auto">
          <a:xfrm flipV="1">
            <a:off x="183222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5" name="Line 12"/>
          <p:cNvSpPr>
            <a:spLocks noChangeShapeType="1"/>
          </p:cNvSpPr>
          <p:nvPr/>
        </p:nvSpPr>
        <p:spPr bwMode="auto">
          <a:xfrm>
            <a:off x="183222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66" name="Line 13"/>
          <p:cNvSpPr>
            <a:spLocks noChangeShapeType="1"/>
          </p:cNvSpPr>
          <p:nvPr/>
        </p:nvSpPr>
        <p:spPr bwMode="auto">
          <a:xfrm>
            <a:off x="2943733"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7" name="Line 14"/>
          <p:cNvSpPr>
            <a:spLocks noChangeShapeType="1"/>
          </p:cNvSpPr>
          <p:nvPr/>
        </p:nvSpPr>
        <p:spPr bwMode="auto">
          <a:xfrm flipV="1">
            <a:off x="3499485"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68" name="Line 15"/>
          <p:cNvSpPr>
            <a:spLocks noChangeShapeType="1"/>
          </p:cNvSpPr>
          <p:nvPr/>
        </p:nvSpPr>
        <p:spPr bwMode="auto">
          <a:xfrm>
            <a:off x="3499485"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2" name="Rectangle 19"/>
          <p:cNvSpPr>
            <a:spLocks noChangeArrowheads="1"/>
          </p:cNvSpPr>
          <p:nvPr/>
        </p:nvSpPr>
        <p:spPr bwMode="auto">
          <a:xfrm>
            <a:off x="5166741" y="5000922"/>
            <a:ext cx="833628" cy="9680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3" name="Line 20"/>
          <p:cNvSpPr>
            <a:spLocks noChangeShapeType="1"/>
          </p:cNvSpPr>
          <p:nvPr/>
        </p:nvSpPr>
        <p:spPr bwMode="auto">
          <a:xfrm>
            <a:off x="5166741" y="5484961"/>
            <a:ext cx="8336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21"/>
          <p:cNvSpPr>
            <a:spLocks noChangeShapeType="1"/>
          </p:cNvSpPr>
          <p:nvPr/>
        </p:nvSpPr>
        <p:spPr bwMode="auto">
          <a:xfrm>
            <a:off x="4055237" y="5728917"/>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22"/>
          <p:cNvSpPr>
            <a:spLocks noChangeShapeType="1"/>
          </p:cNvSpPr>
          <p:nvPr/>
        </p:nvSpPr>
        <p:spPr bwMode="auto">
          <a:xfrm flipV="1">
            <a:off x="4610989" y="5244878"/>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23"/>
          <p:cNvSpPr>
            <a:spLocks noChangeShapeType="1"/>
          </p:cNvSpPr>
          <p:nvPr/>
        </p:nvSpPr>
        <p:spPr bwMode="auto">
          <a:xfrm>
            <a:off x="4610989" y="5244878"/>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4177" name="Rectangle 24"/>
          <p:cNvSpPr>
            <a:spLocks noChangeArrowheads="1"/>
          </p:cNvSpPr>
          <p:nvPr/>
        </p:nvSpPr>
        <p:spPr bwMode="auto">
          <a:xfrm>
            <a:off x="2943733"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78" name="Line 25"/>
          <p:cNvSpPr>
            <a:spLocks noChangeShapeType="1"/>
          </p:cNvSpPr>
          <p:nvPr/>
        </p:nvSpPr>
        <p:spPr bwMode="auto">
          <a:xfrm flipH="1">
            <a:off x="2110105" y="3312594"/>
            <a:ext cx="1111504" cy="964206"/>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0" name="Line 27"/>
          <p:cNvSpPr>
            <a:spLocks noChangeShapeType="1"/>
          </p:cNvSpPr>
          <p:nvPr/>
        </p:nvSpPr>
        <p:spPr bwMode="auto">
          <a:xfrm>
            <a:off x="3221609"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1" name="Rectangle 28"/>
          <p:cNvSpPr>
            <a:spLocks noChangeArrowheads="1"/>
          </p:cNvSpPr>
          <p:nvPr/>
        </p:nvSpPr>
        <p:spPr bwMode="auto">
          <a:xfrm>
            <a:off x="4610989" y="3068638"/>
            <a:ext cx="833628" cy="4840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algn="ctr" eaLnBrk="1" hangingPunct="1">
              <a:spcBef>
                <a:spcPct val="50000"/>
              </a:spcBef>
              <a:buClrTx/>
              <a:buSzTx/>
              <a:buFontTx/>
              <a:buNone/>
            </a:pPr>
            <a:endParaRPr lang="zh-CN" altLang="en-US" sz="2400"/>
          </a:p>
        </p:txBody>
      </p:sp>
      <p:sp>
        <p:nvSpPr>
          <p:cNvPr id="134182" name="Line 29"/>
          <p:cNvSpPr>
            <a:spLocks noChangeShapeType="1"/>
          </p:cNvSpPr>
          <p:nvPr/>
        </p:nvSpPr>
        <p:spPr bwMode="auto">
          <a:xfrm flipH="1">
            <a:off x="2943733" y="3312594"/>
            <a:ext cx="1945132" cy="168832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84" name="Line 31"/>
          <p:cNvSpPr>
            <a:spLocks noChangeShapeType="1"/>
          </p:cNvSpPr>
          <p:nvPr/>
        </p:nvSpPr>
        <p:spPr bwMode="auto">
          <a:xfrm>
            <a:off x="4888865" y="3312594"/>
            <a:ext cx="2223008" cy="16883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4149" name="Text Box 32"/>
          <p:cNvSpPr txBox="1">
            <a:spLocks noChangeArrowheads="1"/>
          </p:cNvSpPr>
          <p:nvPr/>
        </p:nvSpPr>
        <p:spPr bwMode="auto">
          <a:xfrm>
            <a:off x="663575" y="5027613"/>
            <a:ext cx="74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head</a:t>
            </a:r>
          </a:p>
        </p:txBody>
      </p:sp>
      <p:sp>
        <p:nvSpPr>
          <p:cNvPr id="134150" name="Text Box 33"/>
          <p:cNvSpPr txBox="1">
            <a:spLocks noChangeArrowheads="1"/>
          </p:cNvSpPr>
          <p:nvPr/>
        </p:nvSpPr>
        <p:spPr bwMode="auto">
          <a:xfrm>
            <a:off x="2392363" y="3155950"/>
            <a:ext cx="476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p1</a:t>
            </a:r>
            <a:endParaRPr lang="en-US" altLang="zh-CN" sz="1800" b="0" dirty="0"/>
          </a:p>
        </p:txBody>
      </p:sp>
      <p:sp>
        <p:nvSpPr>
          <p:cNvPr id="134151" name="Text Box 34"/>
          <p:cNvSpPr txBox="1">
            <a:spLocks noChangeArrowheads="1"/>
          </p:cNvSpPr>
          <p:nvPr/>
        </p:nvSpPr>
        <p:spPr bwMode="auto">
          <a:xfrm>
            <a:off x="4048125" y="3155950"/>
            <a:ext cx="473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smtClean="0"/>
              <a:t>p2</a:t>
            </a:r>
            <a:endParaRPr lang="en-US" altLang="zh-CN" sz="1800" b="0" dirty="0"/>
          </a:p>
        </p:txBody>
      </p:sp>
      <p:sp>
        <p:nvSpPr>
          <p:cNvPr id="134152" name="Text Box 35"/>
          <p:cNvSpPr txBox="1">
            <a:spLocks noChangeArrowheads="1"/>
          </p:cNvSpPr>
          <p:nvPr/>
        </p:nvSpPr>
        <p:spPr bwMode="auto">
          <a:xfrm>
            <a:off x="2608263" y="5027613"/>
            <a:ext cx="417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a:t>
            </a:r>
            <a:r>
              <a:rPr lang="en-US" altLang="zh-CN" sz="1800" b="0" baseline="-25000" dirty="0"/>
              <a:t>1</a:t>
            </a:r>
          </a:p>
        </p:txBody>
      </p:sp>
      <p:sp>
        <p:nvSpPr>
          <p:cNvPr id="134153" name="Text Box 36"/>
          <p:cNvSpPr txBox="1">
            <a:spLocks noChangeArrowheads="1"/>
          </p:cNvSpPr>
          <p:nvPr/>
        </p:nvSpPr>
        <p:spPr bwMode="auto">
          <a:xfrm>
            <a:off x="5272088" y="5027613"/>
            <a:ext cx="584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a:t>a</a:t>
            </a:r>
            <a:r>
              <a:rPr lang="en-US" altLang="zh-CN" sz="1800" b="0" baseline="-25000"/>
              <a:t>n-1</a:t>
            </a:r>
          </a:p>
        </p:txBody>
      </p:sp>
      <p:sp>
        <p:nvSpPr>
          <p:cNvPr id="134154" name="Text Box 37"/>
          <p:cNvSpPr txBox="1">
            <a:spLocks noChangeArrowheads="1"/>
          </p:cNvSpPr>
          <p:nvPr/>
        </p:nvSpPr>
        <p:spPr bwMode="auto">
          <a:xfrm>
            <a:off x="7000875" y="5027613"/>
            <a:ext cx="417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a</a:t>
            </a:r>
            <a:r>
              <a:rPr lang="en-US" altLang="zh-CN" sz="1800" b="0" baseline="-25000" dirty="0">
                <a:solidFill>
                  <a:srgbClr val="FFC000"/>
                </a:solidFill>
              </a:rPr>
              <a:t>n</a:t>
            </a:r>
          </a:p>
        </p:txBody>
      </p:sp>
      <p:sp>
        <p:nvSpPr>
          <p:cNvPr id="134155" name="Text Box 38"/>
          <p:cNvSpPr txBox="1">
            <a:spLocks noChangeArrowheads="1"/>
          </p:cNvSpPr>
          <p:nvPr/>
        </p:nvSpPr>
        <p:spPr bwMode="auto">
          <a:xfrm>
            <a:off x="1671638" y="4235450"/>
            <a:ext cx="61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a:t>
            </a:r>
            <a:r>
              <a:rPr lang="zh-CN" altLang="en-US" sz="1800" b="0" dirty="0"/>
              <a:t>空</a:t>
            </a:r>
            <a:r>
              <a:rPr lang="en-US" altLang="zh-CN" sz="1800" b="0" dirty="0"/>
              <a:t>)</a:t>
            </a:r>
          </a:p>
        </p:txBody>
      </p:sp>
      <p:sp>
        <p:nvSpPr>
          <p:cNvPr id="134156" name="Text Box 39"/>
          <p:cNvSpPr txBox="1">
            <a:spLocks noChangeArrowheads="1"/>
          </p:cNvSpPr>
          <p:nvPr/>
        </p:nvSpPr>
        <p:spPr bwMode="auto">
          <a:xfrm>
            <a:off x="52006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t>NULL</a:t>
            </a:r>
          </a:p>
        </p:txBody>
      </p:sp>
      <p:sp>
        <p:nvSpPr>
          <p:cNvPr id="134157" name="Text Box 40"/>
          <p:cNvSpPr txBox="1">
            <a:spLocks noChangeArrowheads="1"/>
          </p:cNvSpPr>
          <p:nvPr/>
        </p:nvSpPr>
        <p:spPr bwMode="auto">
          <a:xfrm>
            <a:off x="6927850" y="5532438"/>
            <a:ext cx="7762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algn="l"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algn="l"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algn="l"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algn="l"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eaLnBrk="1" hangingPunct="1">
              <a:spcBef>
                <a:spcPct val="50000"/>
              </a:spcBef>
              <a:buClrTx/>
              <a:buSzTx/>
              <a:buFontTx/>
              <a:buNone/>
            </a:pPr>
            <a:r>
              <a:rPr lang="en-US" altLang="zh-CN" sz="1800" b="0" dirty="0">
                <a:solidFill>
                  <a:srgbClr val="FFC000"/>
                </a:solidFill>
              </a:rPr>
              <a:t>NULL</a:t>
            </a:r>
          </a:p>
        </p:txBody>
      </p:sp>
      <p:sp>
        <p:nvSpPr>
          <p:cNvPr id="41" name="Line 21"/>
          <p:cNvSpPr>
            <a:spLocks noChangeShapeType="1"/>
          </p:cNvSpPr>
          <p:nvPr/>
        </p:nvSpPr>
        <p:spPr bwMode="auto">
          <a:xfrm>
            <a:off x="5724128" y="5713239"/>
            <a:ext cx="555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2"/>
          <p:cNvSpPr>
            <a:spLocks noChangeShapeType="1"/>
          </p:cNvSpPr>
          <p:nvPr/>
        </p:nvSpPr>
        <p:spPr bwMode="auto">
          <a:xfrm flipV="1">
            <a:off x="6279880" y="5229200"/>
            <a:ext cx="0" cy="4840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3"/>
          <p:cNvSpPr>
            <a:spLocks noChangeShapeType="1"/>
          </p:cNvSpPr>
          <p:nvPr/>
        </p:nvSpPr>
        <p:spPr bwMode="auto">
          <a:xfrm>
            <a:off x="6279880" y="5229200"/>
            <a:ext cx="5557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34178"/>
                                        </p:tgtEl>
                                        <p:attrNameLst>
                                          <p:attrName>style.visibility</p:attrName>
                                        </p:attrNameLst>
                                      </p:cBhvr>
                                      <p:to>
                                        <p:strVal val="visible"/>
                                      </p:to>
                                    </p:set>
                                    <p:anim calcmode="lin" valueType="num">
                                      <p:cBhvr additive="base">
                                        <p:cTn id="7" dur="500" fill="hold"/>
                                        <p:tgtEl>
                                          <p:spTgt spid="134178"/>
                                        </p:tgtEl>
                                        <p:attrNameLst>
                                          <p:attrName>ppt_x</p:attrName>
                                        </p:attrNameLst>
                                      </p:cBhvr>
                                      <p:tavLst>
                                        <p:tav tm="0">
                                          <p:val>
                                            <p:strVal val="#ppt_x"/>
                                          </p:val>
                                        </p:tav>
                                        <p:tav tm="100000">
                                          <p:val>
                                            <p:strVal val="#ppt_x"/>
                                          </p:val>
                                        </p:tav>
                                      </p:tavLst>
                                    </p:anim>
                                    <p:anim calcmode="lin" valueType="num">
                                      <p:cBhvr additive="base">
                                        <p:cTn id="8" dur="500" fill="hold"/>
                                        <p:tgtEl>
                                          <p:spTgt spid="134178"/>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34182"/>
                                        </p:tgtEl>
                                        <p:attrNameLst>
                                          <p:attrName>style.visibility</p:attrName>
                                        </p:attrNameLst>
                                      </p:cBhvr>
                                      <p:to>
                                        <p:strVal val="visible"/>
                                      </p:to>
                                    </p:set>
                                    <p:anim calcmode="lin" valueType="num">
                                      <p:cBhvr additive="base">
                                        <p:cTn id="11" dur="500" fill="hold"/>
                                        <p:tgtEl>
                                          <p:spTgt spid="134182"/>
                                        </p:tgtEl>
                                        <p:attrNameLst>
                                          <p:attrName>ppt_x</p:attrName>
                                        </p:attrNameLst>
                                      </p:cBhvr>
                                      <p:tavLst>
                                        <p:tav tm="0">
                                          <p:val>
                                            <p:strVal val="#ppt_x"/>
                                          </p:val>
                                        </p:tav>
                                        <p:tav tm="100000">
                                          <p:val>
                                            <p:strVal val="#ppt_x"/>
                                          </p:val>
                                        </p:tav>
                                      </p:tavLst>
                                    </p:anim>
                                    <p:anim calcmode="lin" valueType="num">
                                      <p:cBhvr additive="base">
                                        <p:cTn id="12" dur="500" fill="hold"/>
                                        <p:tgtEl>
                                          <p:spTgt spid="1341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4155"/>
                                        </p:tgtEl>
                                        <p:attrNameLst>
                                          <p:attrName>style.visibility</p:attrName>
                                        </p:attrNameLst>
                                      </p:cBhvr>
                                      <p:to>
                                        <p:strVal val="visible"/>
                                      </p:to>
                                    </p:set>
                                    <p:anim calcmode="lin" valueType="num">
                                      <p:cBhvr additive="base">
                                        <p:cTn id="15" dur="500" fill="hold"/>
                                        <p:tgtEl>
                                          <p:spTgt spid="134155"/>
                                        </p:tgtEl>
                                        <p:attrNameLst>
                                          <p:attrName>ppt_x</p:attrName>
                                        </p:attrNameLst>
                                      </p:cBhvr>
                                      <p:tavLst>
                                        <p:tav tm="0">
                                          <p:val>
                                            <p:strVal val="#ppt_x"/>
                                          </p:val>
                                        </p:tav>
                                        <p:tav tm="100000">
                                          <p:val>
                                            <p:strVal val="#ppt_x"/>
                                          </p:val>
                                        </p:tav>
                                      </p:tavLst>
                                    </p:anim>
                                    <p:anim calcmode="lin" valueType="num">
                                      <p:cBhvr additive="base">
                                        <p:cTn id="16" dur="500" fill="hold"/>
                                        <p:tgtEl>
                                          <p:spTgt spid="134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4150"/>
                                        </p:tgtEl>
                                        <p:attrNameLst>
                                          <p:attrName>style.visibility</p:attrName>
                                        </p:attrNameLst>
                                      </p:cBhvr>
                                      <p:to>
                                        <p:strVal val="visible"/>
                                      </p:to>
                                    </p:set>
                                    <p:anim calcmode="lin" valueType="num">
                                      <p:cBhvr additive="base">
                                        <p:cTn id="19" dur="500" fill="hold"/>
                                        <p:tgtEl>
                                          <p:spTgt spid="134150"/>
                                        </p:tgtEl>
                                        <p:attrNameLst>
                                          <p:attrName>ppt_x</p:attrName>
                                        </p:attrNameLst>
                                      </p:cBhvr>
                                      <p:tavLst>
                                        <p:tav tm="0">
                                          <p:val>
                                            <p:strVal val="#ppt_x"/>
                                          </p:val>
                                        </p:tav>
                                        <p:tav tm="100000">
                                          <p:val>
                                            <p:strVal val="#ppt_x"/>
                                          </p:val>
                                        </p:tav>
                                      </p:tavLst>
                                    </p:anim>
                                    <p:anim calcmode="lin" valueType="num">
                                      <p:cBhvr additive="base">
                                        <p:cTn id="20" dur="500" fill="hold"/>
                                        <p:tgtEl>
                                          <p:spTgt spid="1341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4177"/>
                                        </p:tgtEl>
                                        <p:attrNameLst>
                                          <p:attrName>style.visibility</p:attrName>
                                        </p:attrNameLst>
                                      </p:cBhvr>
                                      <p:to>
                                        <p:strVal val="visible"/>
                                      </p:to>
                                    </p:set>
                                    <p:anim calcmode="lin" valueType="num">
                                      <p:cBhvr additive="base">
                                        <p:cTn id="23" dur="500" fill="hold"/>
                                        <p:tgtEl>
                                          <p:spTgt spid="134177"/>
                                        </p:tgtEl>
                                        <p:attrNameLst>
                                          <p:attrName>ppt_x</p:attrName>
                                        </p:attrNameLst>
                                      </p:cBhvr>
                                      <p:tavLst>
                                        <p:tav tm="0">
                                          <p:val>
                                            <p:strVal val="#ppt_x"/>
                                          </p:val>
                                        </p:tav>
                                        <p:tav tm="100000">
                                          <p:val>
                                            <p:strVal val="#ppt_x"/>
                                          </p:val>
                                        </p:tav>
                                      </p:tavLst>
                                    </p:anim>
                                    <p:anim calcmode="lin" valueType="num">
                                      <p:cBhvr additive="base">
                                        <p:cTn id="24" dur="500" fill="hold"/>
                                        <p:tgtEl>
                                          <p:spTgt spid="1341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4151"/>
                                        </p:tgtEl>
                                        <p:attrNameLst>
                                          <p:attrName>style.visibility</p:attrName>
                                        </p:attrNameLst>
                                      </p:cBhvr>
                                      <p:to>
                                        <p:strVal val="visible"/>
                                      </p:to>
                                    </p:set>
                                    <p:anim calcmode="lin" valueType="num">
                                      <p:cBhvr additive="base">
                                        <p:cTn id="27" dur="500" fill="hold"/>
                                        <p:tgtEl>
                                          <p:spTgt spid="134151"/>
                                        </p:tgtEl>
                                        <p:attrNameLst>
                                          <p:attrName>ppt_x</p:attrName>
                                        </p:attrNameLst>
                                      </p:cBhvr>
                                      <p:tavLst>
                                        <p:tav tm="0">
                                          <p:val>
                                            <p:strVal val="#ppt_x"/>
                                          </p:val>
                                        </p:tav>
                                        <p:tav tm="100000">
                                          <p:val>
                                            <p:strVal val="#ppt_x"/>
                                          </p:val>
                                        </p:tav>
                                      </p:tavLst>
                                    </p:anim>
                                    <p:anim calcmode="lin" valueType="num">
                                      <p:cBhvr additive="base">
                                        <p:cTn id="28" dur="500" fill="hold"/>
                                        <p:tgtEl>
                                          <p:spTgt spid="1341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4181"/>
                                        </p:tgtEl>
                                        <p:attrNameLst>
                                          <p:attrName>style.visibility</p:attrName>
                                        </p:attrNameLst>
                                      </p:cBhvr>
                                      <p:to>
                                        <p:strVal val="visible"/>
                                      </p:to>
                                    </p:set>
                                    <p:anim calcmode="lin" valueType="num">
                                      <p:cBhvr additive="base">
                                        <p:cTn id="31" dur="500" fill="hold"/>
                                        <p:tgtEl>
                                          <p:spTgt spid="134181"/>
                                        </p:tgtEl>
                                        <p:attrNameLst>
                                          <p:attrName>ppt_x</p:attrName>
                                        </p:attrNameLst>
                                      </p:cBhvr>
                                      <p:tavLst>
                                        <p:tav tm="0">
                                          <p:val>
                                            <p:strVal val="#ppt_x"/>
                                          </p:val>
                                        </p:tav>
                                        <p:tav tm="100000">
                                          <p:val>
                                            <p:strVal val="#ppt_x"/>
                                          </p:val>
                                        </p:tav>
                                      </p:tavLst>
                                    </p:anim>
                                    <p:anim calcmode="lin" valueType="num">
                                      <p:cBhvr additive="base">
                                        <p:cTn id="32" dur="500" fill="hold"/>
                                        <p:tgtEl>
                                          <p:spTgt spid="13418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4180"/>
                                        </p:tgtEl>
                                        <p:attrNameLst>
                                          <p:attrName>style.visibility</p:attrName>
                                        </p:attrNameLst>
                                      </p:cBhvr>
                                      <p:to>
                                        <p:strVal val="visible"/>
                                      </p:to>
                                    </p:set>
                                    <p:anim calcmode="lin" valueType="num">
                                      <p:cBhvr additive="base">
                                        <p:cTn id="37" dur="500" fill="hold"/>
                                        <p:tgtEl>
                                          <p:spTgt spid="134180"/>
                                        </p:tgtEl>
                                        <p:attrNameLst>
                                          <p:attrName>ppt_x</p:attrName>
                                        </p:attrNameLst>
                                      </p:cBhvr>
                                      <p:tavLst>
                                        <p:tav tm="0">
                                          <p:val>
                                            <p:strVal val="#ppt_x"/>
                                          </p:val>
                                        </p:tav>
                                        <p:tav tm="100000">
                                          <p:val>
                                            <p:strVal val="#ppt_x"/>
                                          </p:val>
                                        </p:tav>
                                      </p:tavLst>
                                    </p:anim>
                                    <p:anim calcmode="lin" valueType="num">
                                      <p:cBhvr additive="base">
                                        <p:cTn id="38" dur="500" fill="hold"/>
                                        <p:tgtEl>
                                          <p:spTgt spid="13418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4184"/>
                                        </p:tgtEl>
                                        <p:attrNameLst>
                                          <p:attrName>style.visibility</p:attrName>
                                        </p:attrNameLst>
                                      </p:cBhvr>
                                      <p:to>
                                        <p:strVal val="visible"/>
                                      </p:to>
                                    </p:set>
                                    <p:anim calcmode="lin" valueType="num">
                                      <p:cBhvr additive="base">
                                        <p:cTn id="41" dur="500" fill="hold"/>
                                        <p:tgtEl>
                                          <p:spTgt spid="134184"/>
                                        </p:tgtEl>
                                        <p:attrNameLst>
                                          <p:attrName>ppt_x</p:attrName>
                                        </p:attrNameLst>
                                      </p:cBhvr>
                                      <p:tavLst>
                                        <p:tav tm="0">
                                          <p:val>
                                            <p:strVal val="#ppt_x"/>
                                          </p:val>
                                        </p:tav>
                                        <p:tav tm="100000">
                                          <p:val>
                                            <p:strVal val="#ppt_x"/>
                                          </p:val>
                                        </p:tav>
                                      </p:tavLst>
                                    </p:anim>
                                    <p:anim calcmode="lin" valueType="num">
                                      <p:cBhvr additive="base">
                                        <p:cTn id="42" dur="500" fill="hold"/>
                                        <p:tgtEl>
                                          <p:spTgt spid="134184"/>
                                        </p:tgtEl>
                                        <p:attrNameLst>
                                          <p:attrName>ppt_y</p:attrName>
                                        </p:attrNameLst>
                                      </p:cBhvr>
                                      <p:tavLst>
                                        <p:tav tm="0">
                                          <p:val>
                                            <p:strVal val="1+#ppt_h/2"/>
                                          </p:val>
                                        </p:tav>
                                        <p:tav tm="100000">
                                          <p:val>
                                            <p:strVal val="#ppt_y"/>
                                          </p:val>
                                        </p:tav>
                                      </p:tavLst>
                                    </p:anim>
                                  </p:childTnLst>
                                </p:cTn>
                              </p:par>
                              <p:par>
                                <p:cTn id="43" presetID="2" presetClass="exit" presetSubtype="4" fill="hold" grpId="0" nodeType="withEffect">
                                  <p:stCondLst>
                                    <p:cond delay="0"/>
                                  </p:stCondLst>
                                  <p:childTnLst>
                                    <p:anim calcmode="lin" valueType="num">
                                      <p:cBhvr additive="base">
                                        <p:cTn id="44" dur="500"/>
                                        <p:tgtEl>
                                          <p:spTgt spid="134178"/>
                                        </p:tgtEl>
                                        <p:attrNameLst>
                                          <p:attrName>ppt_x</p:attrName>
                                        </p:attrNameLst>
                                      </p:cBhvr>
                                      <p:tavLst>
                                        <p:tav tm="0">
                                          <p:val>
                                            <p:strVal val="ppt_x"/>
                                          </p:val>
                                        </p:tav>
                                        <p:tav tm="100000">
                                          <p:val>
                                            <p:strVal val="ppt_x"/>
                                          </p:val>
                                        </p:tav>
                                      </p:tavLst>
                                    </p:anim>
                                    <p:anim calcmode="lin" valueType="num">
                                      <p:cBhvr additive="base">
                                        <p:cTn id="45" dur="500"/>
                                        <p:tgtEl>
                                          <p:spTgt spid="134178"/>
                                        </p:tgtEl>
                                        <p:attrNameLst>
                                          <p:attrName>ppt_y</p:attrName>
                                        </p:attrNameLst>
                                      </p:cBhvr>
                                      <p:tavLst>
                                        <p:tav tm="0">
                                          <p:val>
                                            <p:strVal val="ppt_y"/>
                                          </p:val>
                                        </p:tav>
                                        <p:tav tm="100000">
                                          <p:val>
                                            <p:strVal val="1+ppt_h/2"/>
                                          </p:val>
                                        </p:tav>
                                      </p:tavLst>
                                    </p:anim>
                                    <p:set>
                                      <p:cBhvr>
                                        <p:cTn id="46" dur="1" fill="hold">
                                          <p:stCondLst>
                                            <p:cond delay="499"/>
                                          </p:stCondLst>
                                        </p:cTn>
                                        <p:tgtEl>
                                          <p:spTgt spid="134178"/>
                                        </p:tgtEl>
                                        <p:attrNameLst>
                                          <p:attrName>style.visibility</p:attrName>
                                        </p:attrNameLst>
                                      </p:cBhvr>
                                      <p:to>
                                        <p:strVal val="hidden"/>
                                      </p:to>
                                    </p:set>
                                  </p:childTnLst>
                                </p:cTn>
                              </p:par>
                              <p:par>
                                <p:cTn id="47" presetID="2" presetClass="exit" presetSubtype="4" fill="hold" grpId="0" nodeType="withEffect">
                                  <p:stCondLst>
                                    <p:cond delay="0"/>
                                  </p:stCondLst>
                                  <p:childTnLst>
                                    <p:anim calcmode="lin" valueType="num">
                                      <p:cBhvr additive="base">
                                        <p:cTn id="48" dur="500"/>
                                        <p:tgtEl>
                                          <p:spTgt spid="134182"/>
                                        </p:tgtEl>
                                        <p:attrNameLst>
                                          <p:attrName>ppt_x</p:attrName>
                                        </p:attrNameLst>
                                      </p:cBhvr>
                                      <p:tavLst>
                                        <p:tav tm="0">
                                          <p:val>
                                            <p:strVal val="ppt_x"/>
                                          </p:val>
                                        </p:tav>
                                        <p:tav tm="100000">
                                          <p:val>
                                            <p:strVal val="ppt_x"/>
                                          </p:val>
                                        </p:tav>
                                      </p:tavLst>
                                    </p:anim>
                                    <p:anim calcmode="lin" valueType="num">
                                      <p:cBhvr additive="base">
                                        <p:cTn id="49" dur="500"/>
                                        <p:tgtEl>
                                          <p:spTgt spid="134182"/>
                                        </p:tgtEl>
                                        <p:attrNameLst>
                                          <p:attrName>ppt_y</p:attrName>
                                        </p:attrNameLst>
                                      </p:cBhvr>
                                      <p:tavLst>
                                        <p:tav tm="0">
                                          <p:val>
                                            <p:strVal val="ppt_y"/>
                                          </p:val>
                                        </p:tav>
                                        <p:tav tm="100000">
                                          <p:val>
                                            <p:strVal val="1+ppt_h/2"/>
                                          </p:val>
                                        </p:tav>
                                      </p:tavLst>
                                    </p:anim>
                                    <p:set>
                                      <p:cBhvr>
                                        <p:cTn id="50" dur="1" fill="hold">
                                          <p:stCondLst>
                                            <p:cond delay="499"/>
                                          </p:stCondLst>
                                        </p:cTn>
                                        <p:tgtEl>
                                          <p:spTgt spid="13418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4156"/>
                                        </p:tgtEl>
                                        <p:attrNameLst>
                                          <p:attrName>style.visibility</p:attrName>
                                        </p:attrNameLst>
                                      </p:cBhvr>
                                      <p:to>
                                        <p:strVal val="visible"/>
                                      </p:to>
                                    </p:set>
                                    <p:anim calcmode="lin" valueType="num">
                                      <p:cBhvr additive="base">
                                        <p:cTn id="55" dur="500" fill="hold"/>
                                        <p:tgtEl>
                                          <p:spTgt spid="134156"/>
                                        </p:tgtEl>
                                        <p:attrNameLst>
                                          <p:attrName>ppt_x</p:attrName>
                                        </p:attrNameLst>
                                      </p:cBhvr>
                                      <p:tavLst>
                                        <p:tav tm="0">
                                          <p:val>
                                            <p:strVal val="#ppt_x"/>
                                          </p:val>
                                        </p:tav>
                                        <p:tav tm="100000">
                                          <p:val>
                                            <p:strVal val="#ppt_x"/>
                                          </p:val>
                                        </p:tav>
                                      </p:tavLst>
                                    </p:anim>
                                    <p:anim calcmode="lin" valueType="num">
                                      <p:cBhvr additive="base">
                                        <p:cTn id="56" dur="500" fill="hold"/>
                                        <p:tgtEl>
                                          <p:spTgt spid="134156"/>
                                        </p:tgtEl>
                                        <p:attrNameLst>
                                          <p:attrName>ppt_y</p:attrName>
                                        </p:attrNameLst>
                                      </p:cBhvr>
                                      <p:tavLst>
                                        <p:tav tm="0">
                                          <p:val>
                                            <p:strVal val="1+#ppt_h/2"/>
                                          </p:val>
                                        </p:tav>
                                        <p:tav tm="100000">
                                          <p:val>
                                            <p:strVal val="#ppt_y"/>
                                          </p:val>
                                        </p:tav>
                                      </p:tavLst>
                                    </p:anim>
                                  </p:childTnLst>
                                </p:cTn>
                              </p:par>
                              <p:par>
                                <p:cTn id="57" presetID="2" presetClass="exit" presetSubtype="4" fill="hold" grpId="0" nodeType="withEffect">
                                  <p:stCondLst>
                                    <p:cond delay="0"/>
                                  </p:stCondLst>
                                  <p:childTnLst>
                                    <p:anim calcmode="lin" valueType="num">
                                      <p:cBhvr additive="base">
                                        <p:cTn id="58" dur="500"/>
                                        <p:tgtEl>
                                          <p:spTgt spid="41"/>
                                        </p:tgtEl>
                                        <p:attrNameLst>
                                          <p:attrName>ppt_x</p:attrName>
                                        </p:attrNameLst>
                                      </p:cBhvr>
                                      <p:tavLst>
                                        <p:tav tm="0">
                                          <p:val>
                                            <p:strVal val="ppt_x"/>
                                          </p:val>
                                        </p:tav>
                                        <p:tav tm="100000">
                                          <p:val>
                                            <p:strVal val="ppt_x"/>
                                          </p:val>
                                        </p:tav>
                                      </p:tavLst>
                                    </p:anim>
                                    <p:anim calcmode="lin" valueType="num">
                                      <p:cBhvr additive="base">
                                        <p:cTn id="59" dur="500"/>
                                        <p:tgtEl>
                                          <p:spTgt spid="41"/>
                                        </p:tgtEl>
                                        <p:attrNameLst>
                                          <p:attrName>ppt_y</p:attrName>
                                        </p:attrNameLst>
                                      </p:cBhvr>
                                      <p:tavLst>
                                        <p:tav tm="0">
                                          <p:val>
                                            <p:strVal val="ppt_y"/>
                                          </p:val>
                                        </p:tav>
                                        <p:tav tm="100000">
                                          <p:val>
                                            <p:strVal val="1+ppt_h/2"/>
                                          </p:val>
                                        </p:tav>
                                      </p:tavLst>
                                    </p:anim>
                                    <p:set>
                                      <p:cBhvr>
                                        <p:cTn id="60" dur="1" fill="hold">
                                          <p:stCondLst>
                                            <p:cond delay="499"/>
                                          </p:stCondLst>
                                        </p:cTn>
                                        <p:tgtEl>
                                          <p:spTgt spid="41"/>
                                        </p:tgtEl>
                                        <p:attrNameLst>
                                          <p:attrName>style.visibility</p:attrName>
                                        </p:attrNameLst>
                                      </p:cBhvr>
                                      <p:to>
                                        <p:strVal val="hidden"/>
                                      </p:to>
                                    </p:set>
                                  </p:childTnLst>
                                </p:cTn>
                              </p:par>
                              <p:par>
                                <p:cTn id="61" presetID="2" presetClass="exit" presetSubtype="4" fill="hold" grpId="0" nodeType="withEffect">
                                  <p:stCondLst>
                                    <p:cond delay="0"/>
                                  </p:stCondLst>
                                  <p:childTnLst>
                                    <p:anim calcmode="lin" valueType="num">
                                      <p:cBhvr additive="base">
                                        <p:cTn id="62" dur="500"/>
                                        <p:tgtEl>
                                          <p:spTgt spid="42"/>
                                        </p:tgtEl>
                                        <p:attrNameLst>
                                          <p:attrName>ppt_x</p:attrName>
                                        </p:attrNameLst>
                                      </p:cBhvr>
                                      <p:tavLst>
                                        <p:tav tm="0">
                                          <p:val>
                                            <p:strVal val="ppt_x"/>
                                          </p:val>
                                        </p:tav>
                                        <p:tav tm="100000">
                                          <p:val>
                                            <p:strVal val="ppt_x"/>
                                          </p:val>
                                        </p:tav>
                                      </p:tavLst>
                                    </p:anim>
                                    <p:anim calcmode="lin" valueType="num">
                                      <p:cBhvr additive="base">
                                        <p:cTn id="63" dur="500"/>
                                        <p:tgtEl>
                                          <p:spTgt spid="42"/>
                                        </p:tgtEl>
                                        <p:attrNameLst>
                                          <p:attrName>ppt_y</p:attrName>
                                        </p:attrNameLst>
                                      </p:cBhvr>
                                      <p:tavLst>
                                        <p:tav tm="0">
                                          <p:val>
                                            <p:strVal val="ppt_y"/>
                                          </p:val>
                                        </p:tav>
                                        <p:tav tm="100000">
                                          <p:val>
                                            <p:strVal val="1+ppt_h/2"/>
                                          </p:val>
                                        </p:tav>
                                      </p:tavLst>
                                    </p:anim>
                                    <p:set>
                                      <p:cBhvr>
                                        <p:cTn id="64" dur="1" fill="hold">
                                          <p:stCondLst>
                                            <p:cond delay="499"/>
                                          </p:stCondLst>
                                        </p:cTn>
                                        <p:tgtEl>
                                          <p:spTgt spid="42"/>
                                        </p:tgtEl>
                                        <p:attrNameLst>
                                          <p:attrName>style.visibility</p:attrName>
                                        </p:attrNameLst>
                                      </p:cBhvr>
                                      <p:to>
                                        <p:strVal val="hidden"/>
                                      </p:to>
                                    </p:set>
                                  </p:childTnLst>
                                </p:cTn>
                              </p:par>
                              <p:par>
                                <p:cTn id="65" presetID="2" presetClass="exit" presetSubtype="4" fill="hold" grpId="0" nodeType="withEffect">
                                  <p:stCondLst>
                                    <p:cond delay="0"/>
                                  </p:stCondLst>
                                  <p:childTnLst>
                                    <p:anim calcmode="lin" valueType="num">
                                      <p:cBhvr additive="base">
                                        <p:cTn id="66" dur="500"/>
                                        <p:tgtEl>
                                          <p:spTgt spid="43"/>
                                        </p:tgtEl>
                                        <p:attrNameLst>
                                          <p:attrName>ppt_x</p:attrName>
                                        </p:attrNameLst>
                                      </p:cBhvr>
                                      <p:tavLst>
                                        <p:tav tm="0">
                                          <p:val>
                                            <p:strVal val="ppt_x"/>
                                          </p:val>
                                        </p:tav>
                                        <p:tav tm="100000">
                                          <p:val>
                                            <p:strVal val="ppt_x"/>
                                          </p:val>
                                        </p:tav>
                                      </p:tavLst>
                                    </p:anim>
                                    <p:anim calcmode="lin" valueType="num">
                                      <p:cBhvr additive="base">
                                        <p:cTn id="67" dur="500"/>
                                        <p:tgtEl>
                                          <p:spTgt spid="43"/>
                                        </p:tgtEl>
                                        <p:attrNameLst>
                                          <p:attrName>ppt_y</p:attrName>
                                        </p:attrNameLst>
                                      </p:cBhvr>
                                      <p:tavLst>
                                        <p:tav tm="0">
                                          <p:val>
                                            <p:strVal val="ppt_y"/>
                                          </p:val>
                                        </p:tav>
                                        <p:tav tm="100000">
                                          <p:val>
                                            <p:strVal val="1+ppt_h/2"/>
                                          </p:val>
                                        </p:tav>
                                      </p:tavLst>
                                    </p:anim>
                                    <p:set>
                                      <p:cBhvr>
                                        <p:cTn id="68" dur="1" fill="hold">
                                          <p:stCondLst>
                                            <p:cond delay="499"/>
                                          </p:stCondLst>
                                        </p:cTn>
                                        <p:tgtEl>
                                          <p:spTgt spid="4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34159"/>
                                        </p:tgtEl>
                                        <p:attrNameLst>
                                          <p:attrName>ppt_x</p:attrName>
                                        </p:attrNameLst>
                                      </p:cBhvr>
                                      <p:tavLst>
                                        <p:tav tm="0">
                                          <p:val>
                                            <p:strVal val="ppt_x"/>
                                          </p:val>
                                        </p:tav>
                                        <p:tav tm="100000">
                                          <p:val>
                                            <p:strVal val="ppt_x"/>
                                          </p:val>
                                        </p:tav>
                                      </p:tavLst>
                                    </p:anim>
                                    <p:anim calcmode="lin" valueType="num">
                                      <p:cBhvr additive="base">
                                        <p:cTn id="73" dur="500"/>
                                        <p:tgtEl>
                                          <p:spTgt spid="134159"/>
                                        </p:tgtEl>
                                        <p:attrNameLst>
                                          <p:attrName>ppt_y</p:attrName>
                                        </p:attrNameLst>
                                      </p:cBhvr>
                                      <p:tavLst>
                                        <p:tav tm="0">
                                          <p:val>
                                            <p:strVal val="ppt_y"/>
                                          </p:val>
                                        </p:tav>
                                        <p:tav tm="100000">
                                          <p:val>
                                            <p:strVal val="1+ppt_h/2"/>
                                          </p:val>
                                        </p:tav>
                                      </p:tavLst>
                                    </p:anim>
                                    <p:set>
                                      <p:cBhvr>
                                        <p:cTn id="74" dur="1" fill="hold">
                                          <p:stCondLst>
                                            <p:cond delay="499"/>
                                          </p:stCondLst>
                                        </p:cTn>
                                        <p:tgtEl>
                                          <p:spTgt spid="134159"/>
                                        </p:tgtEl>
                                        <p:attrNameLst>
                                          <p:attrName>style.visibility</p:attrName>
                                        </p:attrNameLst>
                                      </p:cBhvr>
                                      <p:to>
                                        <p:strVal val="hidden"/>
                                      </p:to>
                                    </p:set>
                                  </p:childTnLst>
                                </p:cTn>
                              </p:par>
                              <p:par>
                                <p:cTn id="75" presetID="2" presetClass="exit" presetSubtype="4" fill="hold" grpId="0" nodeType="withEffect">
                                  <p:stCondLst>
                                    <p:cond delay="0"/>
                                  </p:stCondLst>
                                  <p:childTnLst>
                                    <p:anim calcmode="lin" valueType="num">
                                      <p:cBhvr additive="base">
                                        <p:cTn id="76" dur="500"/>
                                        <p:tgtEl>
                                          <p:spTgt spid="134157"/>
                                        </p:tgtEl>
                                        <p:attrNameLst>
                                          <p:attrName>ppt_x</p:attrName>
                                        </p:attrNameLst>
                                      </p:cBhvr>
                                      <p:tavLst>
                                        <p:tav tm="0">
                                          <p:val>
                                            <p:strVal val="ppt_x"/>
                                          </p:val>
                                        </p:tav>
                                        <p:tav tm="100000">
                                          <p:val>
                                            <p:strVal val="ppt_x"/>
                                          </p:val>
                                        </p:tav>
                                      </p:tavLst>
                                    </p:anim>
                                    <p:anim calcmode="lin" valueType="num">
                                      <p:cBhvr additive="base">
                                        <p:cTn id="77" dur="500"/>
                                        <p:tgtEl>
                                          <p:spTgt spid="134157"/>
                                        </p:tgtEl>
                                        <p:attrNameLst>
                                          <p:attrName>ppt_y</p:attrName>
                                        </p:attrNameLst>
                                      </p:cBhvr>
                                      <p:tavLst>
                                        <p:tav tm="0">
                                          <p:val>
                                            <p:strVal val="ppt_y"/>
                                          </p:val>
                                        </p:tav>
                                        <p:tav tm="100000">
                                          <p:val>
                                            <p:strVal val="1+ppt_h/2"/>
                                          </p:val>
                                        </p:tav>
                                      </p:tavLst>
                                    </p:anim>
                                    <p:set>
                                      <p:cBhvr>
                                        <p:cTn id="78" dur="1" fill="hold">
                                          <p:stCondLst>
                                            <p:cond delay="499"/>
                                          </p:stCondLst>
                                        </p:cTn>
                                        <p:tgtEl>
                                          <p:spTgt spid="134157"/>
                                        </p:tgtEl>
                                        <p:attrNameLst>
                                          <p:attrName>style.visibility</p:attrName>
                                        </p:attrNameLst>
                                      </p:cBhvr>
                                      <p:to>
                                        <p:strVal val="hidden"/>
                                      </p:to>
                                    </p:set>
                                  </p:childTnLst>
                                </p:cTn>
                              </p:par>
                              <p:par>
                                <p:cTn id="79" presetID="2" presetClass="exit" presetSubtype="4" fill="hold" grpId="0" nodeType="withEffect">
                                  <p:stCondLst>
                                    <p:cond delay="0"/>
                                  </p:stCondLst>
                                  <p:childTnLst>
                                    <p:anim calcmode="lin" valueType="num">
                                      <p:cBhvr additive="base">
                                        <p:cTn id="80" dur="500"/>
                                        <p:tgtEl>
                                          <p:spTgt spid="134154"/>
                                        </p:tgtEl>
                                        <p:attrNameLst>
                                          <p:attrName>ppt_x</p:attrName>
                                        </p:attrNameLst>
                                      </p:cBhvr>
                                      <p:tavLst>
                                        <p:tav tm="0">
                                          <p:val>
                                            <p:strVal val="ppt_x"/>
                                          </p:val>
                                        </p:tav>
                                        <p:tav tm="100000">
                                          <p:val>
                                            <p:strVal val="ppt_x"/>
                                          </p:val>
                                        </p:tav>
                                      </p:tavLst>
                                    </p:anim>
                                    <p:anim calcmode="lin" valueType="num">
                                      <p:cBhvr additive="base">
                                        <p:cTn id="81" dur="500"/>
                                        <p:tgtEl>
                                          <p:spTgt spid="134154"/>
                                        </p:tgtEl>
                                        <p:attrNameLst>
                                          <p:attrName>ppt_y</p:attrName>
                                        </p:attrNameLst>
                                      </p:cBhvr>
                                      <p:tavLst>
                                        <p:tav tm="0">
                                          <p:val>
                                            <p:strVal val="ppt_y"/>
                                          </p:val>
                                        </p:tav>
                                        <p:tav tm="100000">
                                          <p:val>
                                            <p:strVal val="1+ppt_h/2"/>
                                          </p:val>
                                        </p:tav>
                                      </p:tavLst>
                                    </p:anim>
                                    <p:set>
                                      <p:cBhvr>
                                        <p:cTn id="82" dur="1" fill="hold">
                                          <p:stCondLst>
                                            <p:cond delay="499"/>
                                          </p:stCondLst>
                                        </p:cTn>
                                        <p:tgtEl>
                                          <p:spTgt spid="134154"/>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134161"/>
                                        </p:tgtEl>
                                        <p:attrNameLst>
                                          <p:attrName>ppt_x</p:attrName>
                                        </p:attrNameLst>
                                      </p:cBhvr>
                                      <p:tavLst>
                                        <p:tav tm="0">
                                          <p:val>
                                            <p:strVal val="ppt_x"/>
                                          </p:val>
                                        </p:tav>
                                        <p:tav tm="100000">
                                          <p:val>
                                            <p:strVal val="ppt_x"/>
                                          </p:val>
                                        </p:tav>
                                      </p:tavLst>
                                    </p:anim>
                                    <p:anim calcmode="lin" valueType="num">
                                      <p:cBhvr additive="base">
                                        <p:cTn id="85" dur="500"/>
                                        <p:tgtEl>
                                          <p:spTgt spid="134161"/>
                                        </p:tgtEl>
                                        <p:attrNameLst>
                                          <p:attrName>ppt_y</p:attrName>
                                        </p:attrNameLst>
                                      </p:cBhvr>
                                      <p:tavLst>
                                        <p:tav tm="0">
                                          <p:val>
                                            <p:strVal val="ppt_y"/>
                                          </p:val>
                                        </p:tav>
                                        <p:tav tm="100000">
                                          <p:val>
                                            <p:strVal val="1+ppt_h/2"/>
                                          </p:val>
                                        </p:tav>
                                      </p:tavLst>
                                    </p:anim>
                                    <p:set>
                                      <p:cBhvr>
                                        <p:cTn id="86" dur="1" fill="hold">
                                          <p:stCondLst>
                                            <p:cond delay="499"/>
                                          </p:stCondLst>
                                        </p:cTn>
                                        <p:tgtEl>
                                          <p:spTgt spid="1341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9" grpId="0" animBg="1"/>
      <p:bldP spid="134161" grpId="0" animBg="1"/>
      <p:bldP spid="134177" grpId="0" animBg="1"/>
      <p:bldP spid="134178" grpId="0" animBg="1"/>
      <p:bldP spid="134178" grpId="1" animBg="1"/>
      <p:bldP spid="134180" grpId="0" animBg="1"/>
      <p:bldP spid="134181" grpId="0" animBg="1"/>
      <p:bldP spid="134182" grpId="0" animBg="1"/>
      <p:bldP spid="134182" grpId="1" animBg="1"/>
      <p:bldP spid="134184" grpId="0" animBg="1"/>
      <p:bldP spid="134150" grpId="0"/>
      <p:bldP spid="134151" grpId="0"/>
      <p:bldP spid="134154" grpId="0"/>
      <p:bldP spid="134155" grpId="0"/>
      <p:bldP spid="134156" grpId="0"/>
      <p:bldP spid="134157" grpId="0"/>
      <p:bldP spid="41" grpId="0" animBg="1"/>
      <p:bldP spid="42" grpId="0" animBg="1"/>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a:xfrm>
            <a:off x="250825" y="260350"/>
            <a:ext cx="8686800" cy="6048375"/>
          </a:xfrm>
        </p:spPr>
        <p:txBody>
          <a:bodyPr/>
          <a:lstStyle/>
          <a:p>
            <a:pPr defTabSz="898525" eaLnBrk="1" hangingPunct="1">
              <a:defRPr/>
            </a:pPr>
            <a:r>
              <a:rPr lang="zh-CN" altLang="en-US" sz="2800" dirty="0" smtClean="0"/>
              <a:t>操作代码如下： </a:t>
            </a:r>
          </a:p>
          <a:p>
            <a:pPr lvl="1" defTabSz="898525" eaLnBrk="1" hangingPunct="1">
              <a:buFontTx/>
              <a:buNone/>
              <a:defRPr/>
            </a:pPr>
            <a:r>
              <a:rPr lang="en-US" altLang="zh-CN" sz="2400" dirty="0" smtClean="0"/>
              <a:t>Node *p1=NULL,*p2=head;</a:t>
            </a:r>
          </a:p>
          <a:p>
            <a:pPr lvl="1" defTabSz="898525" eaLnBrk="1" hangingPunct="1">
              <a:buFontTx/>
              <a:buNone/>
              <a:defRPr/>
            </a:pPr>
            <a:r>
              <a:rPr lang="en-US" altLang="zh-CN" sz="2400" dirty="0" smtClean="0"/>
              <a:t>//</a:t>
            </a:r>
            <a:r>
              <a:rPr lang="zh-CN" altLang="en-US" sz="1800" dirty="0" smtClean="0"/>
              <a:t>循环查找最后一个结点，找到后，</a:t>
            </a:r>
            <a:r>
              <a:rPr lang="en-US" altLang="zh-CN" sz="1800" dirty="0" smtClean="0"/>
              <a:t>p2</a:t>
            </a:r>
            <a:r>
              <a:rPr lang="zh-CN" altLang="en-US" sz="1800" dirty="0" smtClean="0"/>
              <a:t>指向它，</a:t>
            </a:r>
            <a:r>
              <a:rPr lang="en-US" altLang="zh-CN" sz="1800" dirty="0" smtClean="0"/>
              <a:t>p1</a:t>
            </a:r>
            <a:r>
              <a:rPr lang="zh-CN" altLang="en-US" sz="1800" dirty="0" smtClean="0"/>
              <a:t>指向它的前一个结点。</a:t>
            </a:r>
          </a:p>
          <a:p>
            <a:pPr lvl="1" defTabSz="898525" eaLnBrk="1" hangingPunct="1">
              <a:buFontTx/>
              <a:buNone/>
              <a:defRPr/>
            </a:pPr>
            <a:r>
              <a:rPr lang="en-US" altLang="zh-CN" sz="2400" dirty="0" smtClean="0"/>
              <a:t>while (p2-&gt;next != NULL)</a:t>
            </a:r>
          </a:p>
          <a:p>
            <a:pPr lvl="1" defTabSz="898525" eaLnBrk="1" hangingPunct="1">
              <a:buFontTx/>
              <a:buNone/>
              <a:defRPr/>
            </a:pPr>
            <a:r>
              <a:rPr lang="en-US" altLang="zh-CN" sz="2400" dirty="0" smtClean="0"/>
              <a:t>{	p1 = p2;</a:t>
            </a:r>
          </a:p>
          <a:p>
            <a:pPr lvl="1" defTabSz="898525" eaLnBrk="1" hangingPunct="1">
              <a:buFontTx/>
              <a:buNone/>
              <a:defRPr/>
            </a:pPr>
            <a:r>
              <a:rPr lang="en-US" altLang="zh-CN" sz="2400" dirty="0" smtClean="0"/>
              <a:t>	p2 = p2-&gt;next;</a:t>
            </a:r>
          </a:p>
          <a:p>
            <a:pPr lvl="1" defTabSz="898525" eaLnBrk="1" hangingPunct="1">
              <a:buFontTx/>
              <a:buNone/>
              <a:defRPr/>
            </a:pPr>
            <a:r>
              <a:rPr lang="en-US" altLang="zh-CN" sz="2400" dirty="0" smtClean="0"/>
              <a:t>}</a:t>
            </a:r>
          </a:p>
          <a:p>
            <a:pPr lvl="1" defTabSz="898525" eaLnBrk="1" hangingPunct="1">
              <a:buFontTx/>
              <a:buNone/>
              <a:defRPr/>
            </a:pPr>
            <a:r>
              <a:rPr lang="en-US" altLang="zh-CN" sz="2400" dirty="0" smtClean="0"/>
              <a:t>if (p1 == NULL) </a:t>
            </a:r>
            <a:r>
              <a:rPr lang="en-US" altLang="zh-CN" sz="2400" dirty="0"/>
              <a:t>//</a:t>
            </a:r>
            <a:r>
              <a:rPr lang="zh-CN" altLang="en-US" sz="2400" dirty="0"/>
              <a:t>链表中只有一个结点</a:t>
            </a:r>
            <a:r>
              <a:rPr lang="zh-CN" altLang="en-US" sz="2400" dirty="0" smtClean="0"/>
              <a:t>。</a:t>
            </a:r>
          </a:p>
          <a:p>
            <a:pPr lvl="1" defTabSz="898525" eaLnBrk="1" hangingPunct="1">
              <a:buNone/>
              <a:defRPr/>
            </a:pPr>
            <a:r>
              <a:rPr lang="zh-CN" altLang="en-US" sz="2400" dirty="0"/>
              <a:t>	</a:t>
            </a:r>
            <a:r>
              <a:rPr lang="en-US" altLang="zh-CN" sz="2400" dirty="0"/>
              <a:t>head = NULL; //</a:t>
            </a:r>
            <a:r>
              <a:rPr lang="zh-CN" altLang="en-US" sz="2400" dirty="0"/>
              <a:t>把头指针置为</a:t>
            </a:r>
            <a:r>
              <a:rPr lang="en-US" altLang="zh-CN" sz="2400" dirty="0"/>
              <a:t>NULL</a:t>
            </a:r>
            <a:r>
              <a:rPr lang="zh-CN" altLang="en-US" sz="2400" dirty="0"/>
              <a:t>。</a:t>
            </a:r>
          </a:p>
          <a:p>
            <a:pPr lvl="1" defTabSz="898525" eaLnBrk="1" hangingPunct="1">
              <a:buFontTx/>
              <a:buNone/>
              <a:defRPr/>
            </a:pPr>
            <a:r>
              <a:rPr lang="en-US" altLang="zh-CN" sz="2400" dirty="0" smtClean="0"/>
              <a:t>else //</a:t>
            </a:r>
            <a:r>
              <a:rPr lang="zh-CN" altLang="en-US" sz="2400" dirty="0"/>
              <a:t>存在倒数第二个结点。</a:t>
            </a:r>
            <a:endParaRPr lang="zh-CN" altLang="en-US" sz="2400" dirty="0" smtClean="0"/>
          </a:p>
          <a:p>
            <a:pPr lvl="1" defTabSz="898525" eaLnBrk="1" hangingPunct="1">
              <a:buNone/>
              <a:defRPr/>
            </a:pPr>
            <a:r>
              <a:rPr lang="zh-CN" altLang="en-US" sz="2400" dirty="0"/>
              <a:t>	</a:t>
            </a:r>
            <a:r>
              <a:rPr lang="en-US" altLang="zh-CN" sz="2400" dirty="0" smtClean="0"/>
              <a:t>p1-</a:t>
            </a:r>
            <a:r>
              <a:rPr lang="en-US" altLang="zh-CN" sz="2400" dirty="0"/>
              <a:t>&gt;next = NULL; </a:t>
            </a:r>
            <a:r>
              <a:rPr lang="en-US" altLang="zh-CN" sz="2000" dirty="0"/>
              <a:t>//</a:t>
            </a:r>
            <a:r>
              <a:rPr lang="zh-CN" altLang="en-US" sz="2000" dirty="0"/>
              <a:t>把倒数第二个结点的</a:t>
            </a:r>
            <a:r>
              <a:rPr lang="en-US" altLang="zh-CN" sz="2000" dirty="0"/>
              <a:t>next</a:t>
            </a:r>
            <a:r>
              <a:rPr lang="zh-CN" altLang="en-US" sz="2000" dirty="0"/>
              <a:t>置为</a:t>
            </a:r>
            <a:r>
              <a:rPr lang="en-US" altLang="zh-CN" sz="2000" dirty="0"/>
              <a:t>NULL</a:t>
            </a:r>
            <a:r>
              <a:rPr lang="zh-CN" altLang="en-US" sz="2000" dirty="0"/>
              <a:t>。</a:t>
            </a:r>
          </a:p>
          <a:p>
            <a:pPr lvl="1" defTabSz="898525" eaLnBrk="1" hangingPunct="1">
              <a:buFontTx/>
              <a:buNone/>
              <a:defRPr/>
            </a:pPr>
            <a:r>
              <a:rPr lang="en-US" altLang="zh-CN" sz="2400" dirty="0" smtClean="0"/>
              <a:t>delete p2;  //</a:t>
            </a:r>
            <a:r>
              <a:rPr lang="zh-CN" altLang="en-US" sz="2400" dirty="0" smtClean="0"/>
              <a:t>归还删除结点的空间。</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smtClean="0"/>
              <a:t>如果删除链表中第</a:t>
            </a:r>
            <a:r>
              <a:rPr lang="en-US" altLang="zh-CN" dirty="0" err="1" smtClean="0"/>
              <a:t>i</a:t>
            </a:r>
            <a:r>
              <a:rPr lang="zh-CN" altLang="en-US" dirty="0" smtClean="0"/>
              <a:t>（</a:t>
            </a:r>
            <a:r>
              <a:rPr lang="en-US" altLang="zh-CN" dirty="0" err="1" smtClean="0"/>
              <a:t>i</a:t>
            </a:r>
            <a:r>
              <a:rPr lang="en-US" altLang="zh-CN" dirty="0" smtClean="0"/>
              <a:t>&gt;0</a:t>
            </a:r>
            <a:r>
              <a:rPr lang="zh-CN" altLang="en-US" dirty="0" smtClean="0"/>
              <a:t>）个结点</a:t>
            </a:r>
            <a:r>
              <a:rPr lang="en-US" altLang="zh-CN" dirty="0" err="1" smtClean="0"/>
              <a:t>a</a:t>
            </a:r>
            <a:r>
              <a:rPr lang="en-US" altLang="zh-CN" baseline="-25000" dirty="0" err="1" smtClean="0"/>
              <a:t>i</a:t>
            </a:r>
            <a:r>
              <a:rPr lang="zh-CN" altLang="en-US" dirty="0" smtClean="0"/>
              <a:t>，则要先找到第</a:t>
            </a:r>
            <a:r>
              <a:rPr lang="en-US" altLang="zh-CN" dirty="0" smtClean="0"/>
              <a:t>i-1</a:t>
            </a:r>
            <a:r>
              <a:rPr lang="zh-CN" altLang="en-US" dirty="0" smtClean="0"/>
              <a:t>个结点，然后</a:t>
            </a:r>
            <a:endParaRPr lang="en-US" altLang="zh-CN" dirty="0" smtClean="0"/>
          </a:p>
          <a:p>
            <a:pPr lvl="1" eaLnBrk="1" hangingPunct="1">
              <a:defRPr/>
            </a:pPr>
            <a:r>
              <a:rPr lang="zh-CN" altLang="en-US" dirty="0" smtClean="0"/>
              <a:t>让</a:t>
            </a:r>
            <a:r>
              <a:rPr lang="zh-CN" altLang="en-US" dirty="0"/>
              <a:t>第</a:t>
            </a:r>
            <a:r>
              <a:rPr lang="en-US" altLang="zh-CN" dirty="0" smtClean="0"/>
              <a:t>i-1</a:t>
            </a:r>
            <a:r>
              <a:rPr lang="zh-CN" altLang="en-US" dirty="0" smtClean="0"/>
              <a:t>个结点的</a:t>
            </a:r>
            <a:r>
              <a:rPr lang="en-US" altLang="zh-CN" dirty="0" smtClean="0"/>
              <a:t>next</a:t>
            </a:r>
            <a:r>
              <a:rPr lang="zh-CN" altLang="en-US" dirty="0" smtClean="0"/>
              <a:t>指向第</a:t>
            </a:r>
            <a:r>
              <a:rPr lang="en-US" altLang="zh-CN" dirty="0" smtClean="0"/>
              <a:t>i+1</a:t>
            </a:r>
            <a:r>
              <a:rPr lang="zh-CN" altLang="en-US" dirty="0" smtClean="0"/>
              <a:t>个结点</a:t>
            </a:r>
            <a:endParaRPr lang="en-US" altLang="zh-CN" dirty="0" smtClean="0"/>
          </a:p>
          <a:p>
            <a:pPr lvl="1" eaLnBrk="1" hangingPunct="1">
              <a:defRPr/>
            </a:pPr>
            <a:r>
              <a:rPr lang="zh-CN" altLang="en-US" dirty="0" smtClean="0"/>
              <a:t>归还第</a:t>
            </a:r>
            <a:r>
              <a:rPr lang="en-US" altLang="zh-CN" dirty="0" err="1" smtClean="0"/>
              <a:t>i</a:t>
            </a:r>
            <a:r>
              <a:rPr lang="zh-CN" altLang="en-US" dirty="0" smtClean="0"/>
              <a:t>个结点</a:t>
            </a:r>
            <a:r>
              <a:rPr lang="zh-CN" altLang="en-US" dirty="0"/>
              <a:t>的</a:t>
            </a:r>
            <a:r>
              <a:rPr lang="zh-CN" altLang="en-US" dirty="0" smtClean="0"/>
              <a:t>空间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116632"/>
            <a:ext cx="7772400" cy="685800"/>
          </a:xfrm>
        </p:spPr>
        <p:txBody>
          <a:bodyPr/>
          <a:lstStyle/>
          <a:p>
            <a:pPr eaLnBrk="1" hangingPunct="1">
              <a:defRPr/>
            </a:pPr>
            <a:r>
              <a:rPr lang="zh-CN" altLang="en-US" dirty="0" smtClean="0"/>
              <a:t>动态变量 </a:t>
            </a:r>
          </a:p>
        </p:txBody>
      </p:sp>
      <p:sp>
        <p:nvSpPr>
          <p:cNvPr id="428035" name="Rectangle 3"/>
          <p:cNvSpPr>
            <a:spLocks noGrp="1" noChangeArrowheads="1"/>
          </p:cNvSpPr>
          <p:nvPr>
            <p:ph type="body" idx="1"/>
          </p:nvPr>
        </p:nvSpPr>
        <p:spPr>
          <a:xfrm>
            <a:off x="179388" y="1196752"/>
            <a:ext cx="8748712" cy="5544616"/>
          </a:xfrm>
        </p:spPr>
        <p:txBody>
          <a:bodyPr>
            <a:normAutofit fontScale="92500" lnSpcReduction="20000"/>
          </a:bodyPr>
          <a:lstStyle/>
          <a:p>
            <a:pPr eaLnBrk="1" hangingPunct="1">
              <a:lnSpc>
                <a:spcPct val="110000"/>
              </a:lnSpc>
              <a:defRPr/>
            </a:pPr>
            <a:r>
              <a:rPr lang="zh-CN" altLang="en-US" sz="2800" dirty="0" smtClean="0">
                <a:solidFill>
                  <a:schemeClr val="folHlink"/>
                </a:solidFill>
              </a:rPr>
              <a:t>动态变量</a:t>
            </a:r>
            <a:r>
              <a:rPr lang="zh-CN" altLang="en-US" sz="2800" dirty="0" smtClean="0"/>
              <a:t>是指在程序</a:t>
            </a:r>
            <a:r>
              <a:rPr lang="zh-CN" altLang="en-US" sz="2800" dirty="0" smtClean="0">
                <a:solidFill>
                  <a:srgbClr val="FFC000"/>
                </a:solidFill>
              </a:rPr>
              <a:t>运行</a:t>
            </a:r>
            <a:r>
              <a:rPr lang="zh-CN" altLang="en-US" sz="2800" dirty="0" smtClean="0"/>
              <a:t>中，由程序根据需要</a:t>
            </a:r>
            <a:r>
              <a:rPr lang="zh-CN" altLang="en-US" sz="2800" dirty="0" smtClean="0">
                <a:solidFill>
                  <a:srgbClr val="FFC000"/>
                </a:solidFill>
              </a:rPr>
              <a:t>额外</a:t>
            </a:r>
            <a:r>
              <a:rPr lang="zh-CN" altLang="en-US" sz="2800" dirty="0" smtClean="0"/>
              <a:t>创建的变量。例如，下面创建一个</a:t>
            </a:r>
            <a:r>
              <a:rPr lang="en-US" altLang="zh-CN" sz="2800" dirty="0" err="1" smtClean="0"/>
              <a:t>int</a:t>
            </a:r>
            <a:r>
              <a:rPr lang="zh-CN" altLang="en-US" sz="2800" dirty="0" smtClean="0"/>
              <a:t>型动态变量：</a:t>
            </a:r>
          </a:p>
          <a:p>
            <a:pPr lvl="1" eaLnBrk="1" hangingPunct="1">
              <a:lnSpc>
                <a:spcPct val="110000"/>
              </a:lnSpc>
              <a:defRPr/>
            </a:pPr>
            <a:r>
              <a:rPr lang="en-US" altLang="zh-CN" sz="2400" dirty="0" err="1" smtClean="0"/>
              <a:t>int</a:t>
            </a:r>
            <a:r>
              <a:rPr lang="en-US" altLang="zh-CN" sz="2400" dirty="0" smtClean="0"/>
              <a:t> x,*p1; //x</a:t>
            </a:r>
            <a:r>
              <a:rPr lang="zh-CN" altLang="en-US" sz="2400" dirty="0" smtClean="0"/>
              <a:t>和</a:t>
            </a:r>
            <a:r>
              <a:rPr lang="en-US" altLang="zh-CN" sz="2400" dirty="0" smtClean="0"/>
              <a:t>p1</a:t>
            </a:r>
            <a:r>
              <a:rPr lang="zh-CN" altLang="en-US" sz="2400" dirty="0" smtClean="0"/>
              <a:t>是已有的两个变量</a:t>
            </a:r>
            <a:endParaRPr lang="en-US" altLang="zh-CN" sz="2400" dirty="0" smtClean="0"/>
          </a:p>
          <a:p>
            <a:pPr lvl="1" eaLnBrk="1" hangingPunct="1">
              <a:lnSpc>
                <a:spcPct val="110000"/>
              </a:lnSpc>
              <a:defRPr/>
            </a:pPr>
            <a:r>
              <a:rPr lang="en-US" altLang="zh-CN" sz="2400" dirty="0" smtClean="0"/>
              <a:t>p1 = </a:t>
            </a:r>
            <a:r>
              <a:rPr lang="en-US" altLang="zh-CN" sz="2400" dirty="0" smtClean="0">
                <a:solidFill>
                  <a:schemeClr val="folHlink"/>
                </a:solidFill>
              </a:rPr>
              <a:t>new </a:t>
            </a:r>
            <a:r>
              <a:rPr lang="en-US" altLang="zh-CN" sz="2400" dirty="0" err="1" smtClean="0"/>
              <a:t>int</a:t>
            </a:r>
            <a:r>
              <a:rPr lang="en-US" altLang="zh-CN" sz="2400" dirty="0" smtClean="0"/>
              <a:t>; //</a:t>
            </a:r>
            <a:r>
              <a:rPr lang="zh-CN" altLang="en-US" sz="2400" dirty="0" smtClean="0"/>
              <a:t>创建了一个</a:t>
            </a:r>
            <a:r>
              <a:rPr lang="en-US" altLang="zh-CN" sz="2400" dirty="0" err="1" smtClean="0"/>
              <a:t>int</a:t>
            </a:r>
            <a:r>
              <a:rPr lang="zh-CN" altLang="en-US" sz="2400" dirty="0" smtClean="0"/>
              <a:t>型</a:t>
            </a:r>
            <a:r>
              <a:rPr lang="zh-CN" altLang="en-US" sz="2400" dirty="0" smtClean="0">
                <a:solidFill>
                  <a:srgbClr val="FFC000"/>
                </a:solidFill>
              </a:rPr>
              <a:t>动态变量</a:t>
            </a:r>
            <a:r>
              <a:rPr lang="zh-CN" altLang="en-US" sz="2400" dirty="0" smtClean="0"/>
              <a:t>，</a:t>
            </a:r>
            <a:r>
              <a:rPr lang="en-US" altLang="zh-CN" sz="2400" dirty="0" smtClean="0"/>
              <a:t>p1</a:t>
            </a:r>
            <a:r>
              <a:rPr lang="zh-CN" altLang="en-US" sz="2400" dirty="0" smtClean="0"/>
              <a:t>指向之。</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p1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en-US" altLang="zh-CN" sz="2000" dirty="0" smtClean="0"/>
              <a:t>//#include &lt;</a:t>
            </a:r>
            <a:r>
              <a:rPr lang="en-US" altLang="zh-CN" sz="2000" dirty="0" err="1" smtClean="0"/>
              <a:t>cstdlib</a:t>
            </a:r>
            <a:r>
              <a:rPr lang="en-US" altLang="zh-CN" sz="2000" dirty="0" smtClean="0"/>
              <a:t>&gt;</a:t>
            </a:r>
          </a:p>
          <a:p>
            <a:pPr eaLnBrk="1" hangingPunct="1">
              <a:lnSpc>
                <a:spcPct val="110000"/>
              </a:lnSpc>
              <a:defRPr/>
            </a:pPr>
            <a:r>
              <a:rPr lang="zh-CN" altLang="en-US" sz="2800" dirty="0" smtClean="0"/>
              <a:t>再例如，下面创建一个由</a:t>
            </a:r>
            <a:r>
              <a:rPr lang="en-US" altLang="zh-CN" sz="2800" dirty="0" smtClean="0"/>
              <a:t>n</a:t>
            </a:r>
            <a:r>
              <a:rPr lang="zh-CN" altLang="en-US" sz="2800" dirty="0" smtClean="0"/>
              <a:t>个</a:t>
            </a:r>
            <a:r>
              <a:rPr lang="en-US" altLang="zh-CN" sz="2800" dirty="0" err="1" smtClean="0"/>
              <a:t>int</a:t>
            </a:r>
            <a:r>
              <a:rPr lang="zh-CN" altLang="en-US" sz="2800" dirty="0" smtClean="0"/>
              <a:t>型元素构成的动态数组：</a:t>
            </a:r>
          </a:p>
          <a:p>
            <a:pPr lvl="1" eaLnBrk="1" hangingPunct="1">
              <a:lnSpc>
                <a:spcPct val="110000"/>
              </a:lnSpc>
              <a:defRPr/>
            </a:pPr>
            <a:r>
              <a:rPr lang="en-US" altLang="zh-CN" sz="2400" dirty="0" err="1"/>
              <a:t>int</a:t>
            </a:r>
            <a:r>
              <a:rPr lang="en-US" altLang="zh-CN" sz="2400" dirty="0"/>
              <a:t> </a:t>
            </a:r>
            <a:r>
              <a:rPr lang="en-US" altLang="zh-CN" sz="2400" dirty="0" smtClean="0"/>
              <a:t>a[10],*p2; //a</a:t>
            </a:r>
            <a:r>
              <a:rPr lang="zh-CN" altLang="en-US" sz="2400" dirty="0" smtClean="0"/>
              <a:t>和</a:t>
            </a:r>
            <a:r>
              <a:rPr lang="en-US" altLang="zh-CN" sz="2400" dirty="0" smtClean="0"/>
              <a:t>p2</a:t>
            </a:r>
            <a:r>
              <a:rPr lang="zh-CN" altLang="en-US" sz="2400" dirty="0" smtClean="0"/>
              <a:t>是已有的两个变量</a:t>
            </a:r>
            <a:endParaRPr lang="en-US" altLang="zh-CN" sz="2400" dirty="0"/>
          </a:p>
          <a:p>
            <a:pPr lvl="1" eaLnBrk="1" hangingPunct="1">
              <a:lnSpc>
                <a:spcPct val="110000"/>
              </a:lnSpc>
              <a:defRPr/>
            </a:pPr>
            <a:r>
              <a:rPr lang="en-US" altLang="zh-CN" sz="2400" dirty="0" smtClean="0"/>
              <a:t>p2 = </a:t>
            </a:r>
            <a:r>
              <a:rPr lang="en-US" altLang="zh-CN" sz="2400" dirty="0" smtClean="0">
                <a:solidFill>
                  <a:schemeClr val="folHlink"/>
                </a:solidFill>
              </a:rPr>
              <a:t>new </a:t>
            </a:r>
            <a:r>
              <a:rPr lang="en-US" altLang="zh-CN" sz="2400" dirty="0" err="1" smtClean="0"/>
              <a:t>int</a:t>
            </a:r>
            <a:r>
              <a:rPr lang="en-US" altLang="zh-CN" sz="2400" dirty="0" smtClean="0">
                <a:solidFill>
                  <a:schemeClr val="folHlink"/>
                </a:solidFill>
              </a:rPr>
              <a:t>[n]</a:t>
            </a:r>
            <a:r>
              <a:rPr lang="en-US" altLang="zh-CN" sz="2400" dirty="0" smtClean="0"/>
              <a:t>; //p2</a:t>
            </a:r>
            <a:r>
              <a:rPr lang="zh-CN" altLang="en-US" sz="2400" dirty="0" smtClean="0"/>
              <a:t>指向其第一个元素。</a:t>
            </a:r>
          </a:p>
          <a:p>
            <a:pPr lvl="1" eaLnBrk="1" hangingPunct="1">
              <a:lnSpc>
                <a:spcPct val="110000"/>
              </a:lnSpc>
              <a:buFontTx/>
              <a:buNone/>
              <a:defRPr/>
            </a:pPr>
            <a:r>
              <a:rPr lang="zh-CN" altLang="en-US" sz="2400" dirty="0" smtClean="0"/>
              <a:t>或</a:t>
            </a:r>
          </a:p>
          <a:p>
            <a:pPr lvl="1" eaLnBrk="1" hangingPunct="1">
              <a:lnSpc>
                <a:spcPct val="110000"/>
              </a:lnSpc>
              <a:defRPr/>
            </a:pPr>
            <a:r>
              <a:rPr lang="en-US" altLang="zh-CN" sz="2400" dirty="0" smtClean="0"/>
              <a:t>p2 = (</a:t>
            </a:r>
            <a:r>
              <a:rPr lang="en-US" altLang="zh-CN" sz="2400" dirty="0" err="1" smtClean="0"/>
              <a:t>int</a:t>
            </a:r>
            <a:r>
              <a:rPr lang="en-US" altLang="zh-CN" sz="2400" dirty="0" smtClean="0"/>
              <a:t> *)</a:t>
            </a:r>
            <a:r>
              <a:rPr lang="en-US" altLang="zh-CN" sz="2400" dirty="0" err="1" smtClean="0">
                <a:solidFill>
                  <a:srgbClr val="FFC000"/>
                </a:solidFill>
              </a:rPr>
              <a:t>malloc</a:t>
            </a:r>
            <a:r>
              <a:rPr lang="en-US" altLang="zh-CN" sz="2400" dirty="0" smtClean="0"/>
              <a:t>(</a:t>
            </a:r>
            <a:r>
              <a:rPr lang="en-US" altLang="zh-CN" sz="2400" dirty="0" err="1" smtClean="0"/>
              <a:t>sizeof</a:t>
            </a:r>
            <a:r>
              <a:rPr lang="en-US" altLang="zh-CN" sz="2400" dirty="0" smtClean="0"/>
              <a:t>(</a:t>
            </a:r>
            <a:r>
              <a:rPr lang="en-US" altLang="zh-CN" sz="2400" dirty="0" err="1" smtClean="0"/>
              <a:t>int</a:t>
            </a:r>
            <a:r>
              <a:rPr lang="en-US" altLang="zh-CN" sz="2400" dirty="0" smtClean="0"/>
              <a:t>)*</a:t>
            </a:r>
            <a:r>
              <a:rPr lang="en-US" altLang="zh-CN" sz="2400" dirty="0" smtClean="0">
                <a:solidFill>
                  <a:srgbClr val="FFC000"/>
                </a:solidFill>
              </a:rPr>
              <a:t>n</a:t>
            </a:r>
            <a:r>
              <a:rPr lang="en-US" altLang="zh-CN" sz="2400" dirty="0" smtClean="0"/>
              <a:t>);</a:t>
            </a:r>
          </a:p>
          <a:p>
            <a:pPr marL="457200" lvl="1" indent="0" eaLnBrk="1" hangingPunct="1">
              <a:lnSpc>
                <a:spcPct val="110000"/>
              </a:lnSpc>
              <a:buNone/>
              <a:defRPr/>
            </a:pPr>
            <a:r>
              <a:rPr lang="zh-CN" altLang="en-US" sz="2400" dirty="0"/>
              <a:t>或</a:t>
            </a:r>
          </a:p>
          <a:p>
            <a:pPr lvl="1" eaLnBrk="1" hangingPunct="1">
              <a:lnSpc>
                <a:spcPct val="110000"/>
              </a:lnSpc>
              <a:defRPr/>
            </a:pPr>
            <a:r>
              <a:rPr lang="en-US" altLang="zh-CN" sz="2400" dirty="0" smtClean="0"/>
              <a:t>p2 </a:t>
            </a:r>
            <a:r>
              <a:rPr lang="en-US" altLang="zh-CN" sz="2400" dirty="0"/>
              <a:t>= (</a:t>
            </a:r>
            <a:r>
              <a:rPr lang="en-US" altLang="zh-CN" sz="2400" dirty="0" err="1"/>
              <a:t>int</a:t>
            </a:r>
            <a:r>
              <a:rPr lang="en-US" altLang="zh-CN" sz="2400" dirty="0"/>
              <a:t> </a:t>
            </a:r>
            <a:r>
              <a:rPr lang="en-US" altLang="zh-CN" sz="2400" dirty="0" smtClean="0"/>
              <a:t>*)</a:t>
            </a:r>
            <a:r>
              <a:rPr lang="en-US" altLang="zh-CN" sz="2400" dirty="0" err="1" smtClean="0">
                <a:solidFill>
                  <a:srgbClr val="FFC000"/>
                </a:solidFill>
              </a:rPr>
              <a:t>calloc</a:t>
            </a:r>
            <a:r>
              <a:rPr lang="en-US" altLang="zh-CN" sz="2400" dirty="0" smtClean="0"/>
              <a:t>(</a:t>
            </a:r>
            <a:r>
              <a:rPr lang="en-US" altLang="zh-CN" sz="2400" dirty="0" err="1" smtClean="0">
                <a:solidFill>
                  <a:srgbClr val="FFC000"/>
                </a:solidFill>
              </a:rPr>
              <a:t>n</a:t>
            </a:r>
            <a:r>
              <a:rPr lang="en-US" altLang="zh-CN" sz="2400" dirty="0" err="1"/>
              <a:t>,</a:t>
            </a:r>
            <a:r>
              <a:rPr lang="en-US" altLang="zh-CN" sz="2400" dirty="0" err="1" smtClean="0"/>
              <a:t>sizeof</a:t>
            </a:r>
            <a:r>
              <a:rPr lang="en-US" altLang="zh-CN" sz="2400" dirty="0" smtClean="0"/>
              <a:t>(</a:t>
            </a:r>
            <a:r>
              <a:rPr lang="en-US" altLang="zh-CN" sz="2400" dirty="0" err="1" smtClean="0"/>
              <a:t>int</a:t>
            </a:r>
            <a:r>
              <a:rPr lang="en-US" altLang="zh-CN" sz="2400" dirty="0" smtClean="0"/>
              <a:t>)); //</a:t>
            </a:r>
            <a:r>
              <a:rPr lang="zh-CN" altLang="en-US" sz="2400" dirty="0" smtClean="0"/>
              <a:t>元素初始化为</a:t>
            </a:r>
            <a:r>
              <a:rPr lang="en-US" altLang="zh-CN" sz="2400" dirty="0" smtClean="0"/>
              <a:t>0</a:t>
            </a:r>
          </a:p>
          <a:p>
            <a:pPr eaLnBrk="1" hangingPunct="1">
              <a:lnSpc>
                <a:spcPct val="110000"/>
              </a:lnSpc>
              <a:defRPr/>
            </a:pPr>
            <a:r>
              <a:rPr lang="zh-CN" altLang="en-US" sz="2800" dirty="0"/>
              <a:t>动态变量的内存空间在程序的</a:t>
            </a:r>
            <a:r>
              <a:rPr lang="zh-CN" altLang="en-US" sz="2800" dirty="0">
                <a:solidFill>
                  <a:srgbClr val="FFC000"/>
                </a:solidFill>
              </a:rPr>
              <a:t>堆</a:t>
            </a:r>
            <a:r>
              <a:rPr lang="zh-CN" altLang="en-US" sz="2800" dirty="0" smtClean="0">
                <a:solidFill>
                  <a:srgbClr val="FFC000"/>
                </a:solidFill>
              </a:rPr>
              <a:t>区</a:t>
            </a:r>
            <a:r>
              <a:rPr lang="zh-CN" altLang="en-US" sz="2800" dirty="0" smtClean="0"/>
              <a:t>分配。</a:t>
            </a:r>
            <a:endParaRPr lang="en-US" altLang="zh-C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endParaRPr lang="zh-CN" altLang="zh-CN" smtClean="0"/>
          </a:p>
        </p:txBody>
      </p:sp>
      <p:sp>
        <p:nvSpPr>
          <p:cNvPr id="450563" name="Rectangle 3"/>
          <p:cNvSpPr>
            <a:spLocks noGrp="1" noChangeArrowheads="1"/>
          </p:cNvSpPr>
          <p:nvPr>
            <p:ph type="body" idx="1"/>
          </p:nvPr>
        </p:nvSpPr>
        <p:spPr>
          <a:xfrm>
            <a:off x="250825" y="1600200"/>
            <a:ext cx="8686800" cy="4530725"/>
          </a:xfrm>
        </p:spPr>
        <p:txBody>
          <a:bodyPr/>
          <a:lstStyle/>
          <a:p>
            <a:pPr eaLnBrk="1" hangingPunct="1">
              <a:defRPr/>
            </a:pPr>
            <a:r>
              <a:rPr lang="zh-CN" altLang="en-US" dirty="0"/>
              <a:t>操作代码如下： </a:t>
            </a:r>
          </a:p>
          <a:p>
            <a:pPr lvl="1" eaLnBrk="1" hangingPunct="1">
              <a:buFontTx/>
              <a:buNone/>
              <a:defRPr/>
            </a:pPr>
            <a:r>
              <a:rPr lang="en-US" altLang="zh-CN" dirty="0" smtClean="0"/>
              <a:t>if (</a:t>
            </a:r>
            <a:r>
              <a:rPr lang="en-US" altLang="zh-CN" dirty="0" err="1" smtClean="0"/>
              <a:t>i</a:t>
            </a:r>
            <a:r>
              <a:rPr lang="en-US" altLang="zh-CN" dirty="0" smtClean="0"/>
              <a:t> == 1) //</a:t>
            </a:r>
            <a:r>
              <a:rPr lang="zh-CN" altLang="en-US" dirty="0" smtClean="0"/>
              <a:t>要删除的结点是链表的第一个结点。</a:t>
            </a:r>
          </a:p>
          <a:p>
            <a:pPr lvl="1" eaLnBrk="1" hangingPunct="1">
              <a:buFontTx/>
              <a:buNone/>
              <a:defRPr/>
            </a:pPr>
            <a:r>
              <a:rPr lang="en-US" altLang="zh-CN" dirty="0" smtClean="0"/>
              <a:t>{	Node *p=head; //p</a:t>
            </a:r>
            <a:r>
              <a:rPr lang="zh-CN" altLang="en-US" dirty="0" smtClean="0"/>
              <a:t>指向第一个结点。</a:t>
            </a:r>
          </a:p>
          <a:p>
            <a:pPr lvl="1" eaLnBrk="1" hangingPunct="1">
              <a:buFontTx/>
              <a:buNone/>
              <a:defRPr/>
            </a:pPr>
            <a:r>
              <a:rPr lang="zh-CN" altLang="en-US" dirty="0" smtClean="0"/>
              <a:t>	</a:t>
            </a:r>
            <a:r>
              <a:rPr lang="en-US" altLang="zh-CN" dirty="0" smtClean="0"/>
              <a:t>head = head-&gt;next; //head</a:t>
            </a:r>
            <a:r>
              <a:rPr lang="zh-CN" altLang="en-US" dirty="0" smtClean="0"/>
              <a:t>指向第一个结点</a:t>
            </a:r>
            <a:endParaRPr lang="en-US" altLang="zh-CN" dirty="0" smtClean="0"/>
          </a:p>
          <a:p>
            <a:pPr lvl="1" eaLnBrk="1" hangingPunct="1">
              <a:buFontTx/>
              <a:buNone/>
              <a:defRPr/>
            </a:pPr>
            <a:r>
              <a:rPr lang="en-US" altLang="zh-CN" dirty="0"/>
              <a:t>	</a:t>
            </a:r>
            <a:r>
              <a:rPr lang="en-US" altLang="zh-CN" dirty="0" smtClean="0"/>
              <a:t>					//</a:t>
            </a:r>
            <a:r>
              <a:rPr lang="zh-CN" altLang="en-US" dirty="0" smtClean="0"/>
              <a:t>的下一个结点。</a:t>
            </a:r>
          </a:p>
          <a:p>
            <a:pPr lvl="1" eaLnBrk="1" hangingPunct="1">
              <a:buFontTx/>
              <a:buNone/>
              <a:defRPr/>
            </a:pPr>
            <a:r>
              <a:rPr lang="zh-CN" altLang="en-US" dirty="0" smtClean="0"/>
              <a:t>	</a:t>
            </a:r>
            <a:r>
              <a:rPr lang="en-US" altLang="zh-CN" dirty="0" smtClean="0"/>
              <a:t>delete p; //</a:t>
            </a:r>
            <a:r>
              <a:rPr lang="zh-CN" altLang="en-US" dirty="0" smtClean="0"/>
              <a:t>归还被删除结点的空间。</a:t>
            </a:r>
          </a:p>
          <a:p>
            <a:pPr lvl="1" eaLnBrk="1" hangingPunct="1">
              <a:buFontTx/>
              <a:buNone/>
              <a:defRPr/>
            </a:pPr>
            <a:r>
              <a:rPr lang="en-US" altLang="zh-CN" dirty="0" smtClean="0"/>
              <a:t>}</a:t>
            </a:r>
          </a:p>
        </p:txBody>
      </p:sp>
    </p:spTree>
    <p:extLst>
      <p:ext uri="{BB962C8B-B14F-4D97-AF65-F5344CB8AC3E}">
        <p14:creationId xmlns:p14="http://schemas.microsoft.com/office/powerpoint/2010/main" val="218760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35496" y="332656"/>
            <a:ext cx="9036496" cy="6120680"/>
          </a:xfrm>
        </p:spPr>
        <p:txBody>
          <a:bodyPr/>
          <a:lstStyle/>
          <a:p>
            <a:pPr defTabSz="725488" eaLnBrk="1" hangingPunct="1">
              <a:lnSpc>
                <a:spcPct val="80000"/>
              </a:lnSpc>
              <a:buFont typeface="Wingdings" pitchFamily="2" charset="2"/>
              <a:buNone/>
              <a:defRPr/>
            </a:pPr>
            <a:r>
              <a:rPr lang="en-US" altLang="zh-CN" sz="2400" dirty="0" smtClean="0"/>
              <a:t>else //</a:t>
            </a:r>
            <a:r>
              <a:rPr lang="zh-CN" altLang="en-US" sz="2400" dirty="0" smtClean="0"/>
              <a:t>要删除的结点不是链表的第一个结点。</a:t>
            </a:r>
          </a:p>
          <a:p>
            <a:pPr defTabSz="725488" eaLnBrk="1" hangingPunct="1">
              <a:lnSpc>
                <a:spcPct val="80000"/>
              </a:lnSpc>
              <a:buFont typeface="Wingdings" pitchFamily="2" charset="2"/>
              <a:buNone/>
              <a:defRPr/>
            </a:pPr>
            <a:r>
              <a:rPr lang="en-US" altLang="zh-CN" sz="2400" dirty="0" smtClean="0"/>
              <a:t>{	Node *p=head; //p</a:t>
            </a:r>
            <a:r>
              <a:rPr lang="zh-CN" altLang="en-US" sz="2400" dirty="0" smtClean="0"/>
              <a:t>指向第一个结点。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int</a:t>
            </a:r>
            <a:r>
              <a:rPr lang="en-US" altLang="zh-CN" sz="2400" dirty="0" smtClean="0"/>
              <a:t> j=1; //</a:t>
            </a:r>
            <a:r>
              <a:rPr lang="zh-CN" altLang="en-US" sz="2400" dirty="0" smtClean="0"/>
              <a:t>当前结点的序号，初始化为</a:t>
            </a:r>
            <a:r>
              <a:rPr lang="en-US" altLang="zh-CN" sz="2400" dirty="0" smtClean="0"/>
              <a:t>1</a:t>
            </a:r>
          </a:p>
          <a:p>
            <a:pPr defTabSz="725488" eaLnBrk="1" hangingPunct="1">
              <a:lnSpc>
                <a:spcPct val="80000"/>
              </a:lnSpc>
              <a:buNone/>
              <a:defRPr/>
            </a:pPr>
            <a:r>
              <a:rPr lang="en-US" altLang="zh-CN" sz="2400" dirty="0" smtClean="0"/>
              <a:t>	while (j&lt;i-1 </a:t>
            </a:r>
            <a:r>
              <a:rPr lang="en-US" altLang="zh-CN" sz="2400" dirty="0"/>
              <a:t>&amp;&amp; p-&gt;next </a:t>
            </a:r>
            <a:r>
              <a:rPr lang="en-US" altLang="zh-CN" sz="2400" dirty="0" smtClean="0"/>
              <a:t>!= </a:t>
            </a:r>
            <a:r>
              <a:rPr lang="en-US" altLang="zh-CN" sz="2400" dirty="0"/>
              <a:t>NULL) </a:t>
            </a:r>
            <a:r>
              <a:rPr lang="en-US" altLang="zh-CN" sz="2400" dirty="0" smtClean="0"/>
              <a:t>//</a:t>
            </a:r>
            <a:r>
              <a:rPr lang="zh-CN" altLang="en-US" sz="2400" dirty="0" smtClean="0"/>
              <a:t>循环查找第</a:t>
            </a:r>
            <a:r>
              <a:rPr lang="en-US" altLang="zh-CN" sz="2400" dirty="0" smtClean="0"/>
              <a:t>i-1</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p = p-&gt;next; //p</a:t>
            </a:r>
            <a:r>
              <a:rPr lang="zh-CN" altLang="en-US" sz="2400" dirty="0" smtClean="0"/>
              <a:t>指向下一个结点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j++; //</a:t>
            </a:r>
            <a:r>
              <a:rPr lang="zh-CN" altLang="en-US" sz="2400" dirty="0" smtClean="0"/>
              <a:t>结点序号加</a:t>
            </a:r>
            <a:r>
              <a:rPr lang="en-US" altLang="zh-CN" sz="2400" dirty="0" smtClean="0"/>
              <a:t>1</a:t>
            </a:r>
          </a:p>
          <a:p>
            <a:pPr defTabSz="725488" eaLnBrk="1" hangingPunct="1">
              <a:lnSpc>
                <a:spcPct val="80000"/>
              </a:lnSpc>
              <a:buFont typeface="Wingdings" pitchFamily="2" charset="2"/>
              <a:buNone/>
              <a:defRPr/>
            </a:pPr>
            <a:r>
              <a:rPr lang="en-US" altLang="zh-CN" sz="2400" dirty="0" smtClean="0"/>
              <a:t>	}</a:t>
            </a:r>
          </a:p>
          <a:p>
            <a:pPr defTabSz="725488" eaLnBrk="1" hangingPunct="1">
              <a:lnSpc>
                <a:spcPct val="80000"/>
              </a:lnSpc>
              <a:buNone/>
              <a:defRPr/>
            </a:pPr>
            <a:r>
              <a:rPr lang="en-US" altLang="zh-CN" sz="2400" dirty="0" smtClean="0"/>
              <a:t>	if </a:t>
            </a:r>
            <a:r>
              <a:rPr lang="en-US" altLang="zh-CN" sz="2400" dirty="0"/>
              <a:t>(j == </a:t>
            </a:r>
            <a:r>
              <a:rPr lang="en-US" altLang="zh-CN" sz="2400" dirty="0" smtClean="0"/>
              <a:t>i-1 &amp;&amp; p-&gt;next != NULL) //</a:t>
            </a:r>
            <a:r>
              <a:rPr lang="zh-CN" altLang="en-US" sz="2400" dirty="0" smtClean="0"/>
              <a:t>链表中存在第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	Node *q=p-&gt;next; //q</a:t>
            </a:r>
            <a:r>
              <a:rPr lang="zh-CN" altLang="en-US" sz="2400" dirty="0" smtClean="0"/>
              <a:t>记住第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smtClean="0"/>
              <a:t>p-&gt;next = q-&gt;next; //</a:t>
            </a:r>
            <a:r>
              <a:rPr lang="zh-CN" altLang="en-US" sz="2400" dirty="0" smtClean="0"/>
              <a:t>把第</a:t>
            </a:r>
            <a:r>
              <a:rPr lang="en-US" altLang="zh-CN" sz="2400" dirty="0" smtClean="0"/>
              <a:t>i-1</a:t>
            </a:r>
            <a:r>
              <a:rPr lang="zh-CN" altLang="en-US" sz="2400" dirty="0" smtClean="0"/>
              <a:t>个结点的</a:t>
            </a:r>
            <a:r>
              <a:rPr lang="en-US" altLang="zh-CN" sz="2400" dirty="0" smtClean="0"/>
              <a:t>next</a:t>
            </a:r>
          </a:p>
          <a:p>
            <a:pPr defTabSz="725488" eaLnBrk="1" hangingPunct="1">
              <a:lnSpc>
                <a:spcPct val="80000"/>
              </a:lnSpc>
              <a:buFont typeface="Wingdings" pitchFamily="2" charset="2"/>
              <a:buNone/>
              <a:defRPr/>
            </a:pPr>
            <a:r>
              <a:rPr lang="en-US" altLang="zh-CN" sz="2400" dirty="0" smtClean="0"/>
              <a:t>						  //</a:t>
            </a:r>
            <a:r>
              <a:rPr lang="zh-CN" altLang="en-US" sz="2400" dirty="0" smtClean="0"/>
              <a:t>指向第</a:t>
            </a:r>
            <a:r>
              <a:rPr lang="en-US" altLang="zh-CN" sz="2400" dirty="0" smtClean="0"/>
              <a:t>i+1</a:t>
            </a:r>
            <a:r>
              <a:rPr lang="zh-CN" altLang="en-US" sz="2400" dirty="0" smtClean="0"/>
              <a:t>个结点</a:t>
            </a:r>
            <a:endParaRPr lang="en-US" altLang="zh-CN" sz="2400" dirty="0" smtClean="0"/>
          </a:p>
          <a:p>
            <a:pPr defTabSz="725488" eaLnBrk="1" hangingPunct="1">
              <a:lnSpc>
                <a:spcPct val="80000"/>
              </a:lnSpc>
              <a:buFont typeface="Wingdings" pitchFamily="2" charset="2"/>
              <a:buNone/>
              <a:defRPr/>
            </a:pPr>
            <a:r>
              <a:rPr lang="en-US" altLang="zh-CN" sz="2400" dirty="0" smtClean="0"/>
              <a:t>		delete q;  //</a:t>
            </a:r>
            <a:r>
              <a:rPr lang="zh-CN" altLang="en-US" sz="2400" dirty="0" smtClean="0"/>
              <a:t>归还第</a:t>
            </a:r>
            <a:r>
              <a:rPr lang="en-US" altLang="zh-CN" sz="2400" dirty="0" err="1" smtClean="0"/>
              <a:t>i</a:t>
            </a:r>
            <a:r>
              <a:rPr lang="zh-CN" altLang="en-US" sz="2400" dirty="0" smtClean="0"/>
              <a:t>个结点的空间。</a:t>
            </a:r>
          </a:p>
          <a:p>
            <a:pPr defTabSz="725488" eaLnBrk="1" hangingPunct="1">
              <a:lnSpc>
                <a:spcPct val="80000"/>
              </a:lnSpc>
              <a:buFont typeface="Wingdings" pitchFamily="2" charset="2"/>
              <a:buNone/>
              <a:defRPr/>
            </a:pPr>
            <a:r>
              <a:rPr lang="zh-CN" altLang="en-US" sz="2400" dirty="0" smtClean="0"/>
              <a:t>	</a:t>
            </a:r>
            <a:r>
              <a:rPr lang="en-US" altLang="zh-CN" sz="2400" dirty="0" smtClean="0"/>
              <a:t>}</a:t>
            </a:r>
          </a:p>
          <a:p>
            <a:pPr defTabSz="725488" eaLnBrk="1" hangingPunct="1">
              <a:lnSpc>
                <a:spcPct val="80000"/>
              </a:lnSpc>
              <a:buFont typeface="Wingdings" pitchFamily="2" charset="2"/>
              <a:buNone/>
              <a:defRPr/>
            </a:pPr>
            <a:r>
              <a:rPr lang="en-US" altLang="zh-CN" sz="2400" dirty="0" smtClean="0"/>
              <a:t>	else //</a:t>
            </a:r>
            <a:r>
              <a:rPr lang="zh-CN" altLang="en-US" sz="2400" dirty="0" smtClean="0"/>
              <a:t>链表中没有第</a:t>
            </a:r>
            <a:r>
              <a:rPr lang="en-US" altLang="zh-CN" sz="2400" dirty="0" err="1" smtClean="0"/>
              <a:t>i</a:t>
            </a:r>
            <a:r>
              <a:rPr lang="zh-CN" altLang="en-US" sz="2400" dirty="0" smtClean="0"/>
              <a:t>个结点。</a:t>
            </a:r>
          </a:p>
          <a:p>
            <a:pPr defTabSz="725488" eaLnBrk="1" hangingPunct="1">
              <a:lnSpc>
                <a:spcPct val="8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zh-CN" altLang="en-US" sz="2400" dirty="0" smtClean="0"/>
              <a:t>没有第</a:t>
            </a:r>
            <a:r>
              <a:rPr lang="en-US" altLang="zh-CN" sz="2400" dirty="0" smtClean="0"/>
              <a:t>" &lt;&lt; </a:t>
            </a:r>
            <a:r>
              <a:rPr lang="en-US" altLang="zh-CN" sz="2400" dirty="0" err="1" smtClean="0"/>
              <a:t>i</a:t>
            </a:r>
            <a:r>
              <a:rPr lang="en-US" altLang="zh-CN" sz="2400" dirty="0" smtClean="0"/>
              <a:t> &lt;&lt; "</a:t>
            </a:r>
            <a:r>
              <a:rPr lang="zh-CN" altLang="en-US" sz="2400" dirty="0" smtClean="0"/>
              <a:t>个结点</a:t>
            </a:r>
            <a:r>
              <a:rPr lang="en-US" altLang="zh-CN" sz="2400" dirty="0" smtClean="0"/>
              <a:t>\n";</a:t>
            </a:r>
          </a:p>
          <a:p>
            <a:pPr defTabSz="725488" eaLnBrk="1" hangingPunct="1">
              <a:lnSpc>
                <a:spcPct val="80000"/>
              </a:lnSpc>
              <a:buFont typeface="Wingdings" pitchFamily="2" charset="2"/>
              <a:buNone/>
              <a:defRPr/>
            </a:pPr>
            <a:r>
              <a:rPr lang="en-US" altLang="zh-CN" sz="2400" dirty="0" smtClean="0"/>
              <a:t>}</a:t>
            </a:r>
          </a:p>
        </p:txBody>
      </p:sp>
      <p:sp>
        <p:nvSpPr>
          <p:cNvPr id="2" name="TextBox 1"/>
          <p:cNvSpPr txBox="1"/>
          <p:nvPr/>
        </p:nvSpPr>
        <p:spPr>
          <a:xfrm>
            <a:off x="899592" y="2780928"/>
            <a:ext cx="4536504" cy="461665"/>
          </a:xfrm>
          <a:prstGeom prst="rect">
            <a:avLst/>
          </a:prstGeom>
          <a:solidFill>
            <a:schemeClr val="bg2"/>
          </a:solidFill>
        </p:spPr>
        <p:txBody>
          <a:bodyPr wrap="square" rtlCol="0">
            <a:spAutoFit/>
          </a:bodyPr>
          <a:lstStyle/>
          <a:p>
            <a:pPr algn="just"/>
            <a:r>
              <a:rPr lang="en-US" altLang="zh-CN" b="0" dirty="0" smtClean="0">
                <a:solidFill>
                  <a:srgbClr val="FFC000"/>
                </a:solidFill>
                <a:effectLst>
                  <a:outerShdw blurRad="38100" dist="38100" dir="2700000" algn="tl">
                    <a:srgbClr val="000000">
                      <a:alpha val="43137"/>
                    </a:srgbClr>
                  </a:outerShdw>
                </a:effectLst>
              </a:rPr>
              <a:t>p-</a:t>
            </a:r>
            <a:r>
              <a:rPr lang="en-US" altLang="zh-CN" b="0" dirty="0">
                <a:solidFill>
                  <a:srgbClr val="FFC000"/>
                </a:solidFill>
                <a:effectLst>
                  <a:outerShdw blurRad="38100" dist="38100" dir="2700000" algn="tl">
                    <a:srgbClr val="000000">
                      <a:alpha val="43137"/>
                    </a:srgbClr>
                  </a:outerShdw>
                </a:effectLst>
              </a:rPr>
              <a:t>&gt;next != </a:t>
            </a:r>
            <a:r>
              <a:rPr lang="en-US" altLang="zh-CN" b="0" dirty="0" smtClean="0">
                <a:solidFill>
                  <a:srgbClr val="FFC000"/>
                </a:solidFill>
                <a:effectLst>
                  <a:outerShdw blurRad="38100" dist="38100" dir="2700000" algn="tl">
                    <a:srgbClr val="000000">
                      <a:alpha val="43137"/>
                    </a:srgbClr>
                  </a:outerShdw>
                </a:effectLst>
              </a:rPr>
              <a:t>NULL</a:t>
            </a:r>
            <a:endParaRPr lang="zh-CN" altLang="en-US" b="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在链表中检索某个值</a:t>
            </a:r>
            <a:r>
              <a:rPr lang="en-US" altLang="zh-CN" dirty="0" smtClean="0"/>
              <a:t>a </a:t>
            </a:r>
          </a:p>
        </p:txBody>
      </p:sp>
      <p:sp>
        <p:nvSpPr>
          <p:cNvPr id="452611" name="Rectangle 3"/>
          <p:cNvSpPr>
            <a:spLocks noGrp="1" noChangeArrowheads="1"/>
          </p:cNvSpPr>
          <p:nvPr>
            <p:ph type="body" idx="1"/>
          </p:nvPr>
        </p:nvSpPr>
        <p:spPr>
          <a:xfrm>
            <a:off x="395536" y="1484784"/>
            <a:ext cx="8137028" cy="5040560"/>
          </a:xfrm>
        </p:spPr>
        <p:txBody>
          <a:bodyPr>
            <a:normAutofit fontScale="85000" lnSpcReduction="20000"/>
          </a:bodyPr>
          <a:lstStyle/>
          <a:p>
            <a:pPr eaLnBrk="1" hangingPunct="1">
              <a:lnSpc>
                <a:spcPct val="110000"/>
              </a:lnSpc>
              <a:buFont typeface="Wingdings" pitchFamily="2" charset="2"/>
              <a:buNone/>
              <a:defRPr/>
            </a:pPr>
            <a:r>
              <a:rPr lang="en-US" altLang="zh-CN" sz="2800" dirty="0" err="1" smtClean="0"/>
              <a:t>int</a:t>
            </a:r>
            <a:r>
              <a:rPr lang="en-US" altLang="zh-CN" sz="2800" dirty="0" smtClean="0"/>
              <a:t> index=0;//</a:t>
            </a:r>
            <a:r>
              <a:rPr lang="zh-CN" altLang="en-US" sz="2800" dirty="0" smtClean="0"/>
              <a:t>用于记住结点的序号，初始化为</a:t>
            </a:r>
            <a:r>
              <a:rPr lang="en-US" altLang="zh-CN" sz="2800" dirty="0" smtClean="0"/>
              <a:t>0</a:t>
            </a:r>
          </a:p>
          <a:p>
            <a:pPr eaLnBrk="1" hangingPunct="1">
              <a:lnSpc>
                <a:spcPct val="110000"/>
              </a:lnSpc>
              <a:buFont typeface="Wingdings" pitchFamily="2" charset="2"/>
              <a:buNone/>
              <a:defRPr/>
            </a:pPr>
            <a:r>
              <a:rPr lang="en-US" altLang="zh-CN" sz="2800" dirty="0" smtClean="0"/>
              <a:t>//</a:t>
            </a:r>
            <a:r>
              <a:rPr lang="zh-CN" altLang="en-US" sz="2400" dirty="0" smtClean="0"/>
              <a:t>从第一个结点开始遍历链表的每个结点查找值为</a:t>
            </a:r>
            <a:r>
              <a:rPr lang="en-US" altLang="zh-CN" sz="2400" dirty="0" smtClean="0"/>
              <a:t>a</a:t>
            </a:r>
            <a:r>
              <a:rPr lang="zh-CN" altLang="en-US" sz="2400" dirty="0" smtClean="0"/>
              <a:t>的结点。</a:t>
            </a:r>
          </a:p>
          <a:p>
            <a:pPr eaLnBrk="1" hangingPunct="1">
              <a:lnSpc>
                <a:spcPct val="110000"/>
              </a:lnSpc>
              <a:buNone/>
              <a:defRPr/>
            </a:pPr>
            <a:r>
              <a:rPr lang="en-US" altLang="zh-CN" sz="2800" dirty="0"/>
              <a:t>Node *</a:t>
            </a:r>
            <a:r>
              <a:rPr lang="en-US" altLang="zh-CN" sz="2800" dirty="0" smtClean="0"/>
              <a:t>p;</a:t>
            </a:r>
          </a:p>
          <a:p>
            <a:pPr eaLnBrk="1" hangingPunct="1">
              <a:lnSpc>
                <a:spcPct val="110000"/>
              </a:lnSpc>
              <a:buNone/>
              <a:defRPr/>
            </a:pPr>
            <a:r>
              <a:rPr lang="en-US" altLang="zh-CN" sz="2800" dirty="0" smtClean="0"/>
              <a:t>for (p=head; p!=NULL; p=p-&gt;next)</a:t>
            </a:r>
          </a:p>
          <a:p>
            <a:pPr eaLnBrk="1" hangingPunct="1">
              <a:lnSpc>
                <a:spcPct val="110000"/>
              </a:lnSpc>
              <a:buFont typeface="Wingdings" pitchFamily="2" charset="2"/>
              <a:buNone/>
              <a:defRPr/>
            </a:pPr>
            <a:r>
              <a:rPr lang="en-US" altLang="zh-CN" sz="2800" dirty="0" smtClean="0"/>
              <a:t>{	index++; //</a:t>
            </a:r>
            <a:r>
              <a:rPr lang="zh-CN" altLang="en-US" sz="2800" dirty="0" smtClean="0"/>
              <a:t>记住结点的序号，下面输出时需要。</a:t>
            </a:r>
          </a:p>
          <a:p>
            <a:pPr eaLnBrk="1" hangingPunct="1">
              <a:lnSpc>
                <a:spcPct val="110000"/>
              </a:lnSpc>
              <a:buFont typeface="Wingdings" pitchFamily="2" charset="2"/>
              <a:buNone/>
              <a:defRPr/>
            </a:pPr>
            <a:r>
              <a:rPr lang="zh-CN" altLang="en-US" sz="2800" dirty="0" smtClean="0"/>
              <a:t>	</a:t>
            </a:r>
            <a:r>
              <a:rPr lang="en-US" altLang="zh-CN" sz="2800" dirty="0" smtClean="0"/>
              <a:t>if (p-&gt;content == a) break;</a:t>
            </a:r>
          </a:p>
          <a:p>
            <a:pPr eaLnBrk="1" hangingPunct="1">
              <a:lnSpc>
                <a:spcPct val="110000"/>
              </a:lnSpc>
              <a:buFont typeface="Wingdings" pitchFamily="2" charset="2"/>
              <a:buNone/>
              <a:defRPr/>
            </a:pPr>
            <a:r>
              <a:rPr lang="en-US" altLang="zh-CN" sz="2800" dirty="0" smtClean="0"/>
              <a:t>}</a:t>
            </a:r>
          </a:p>
          <a:p>
            <a:pPr eaLnBrk="1" hangingPunct="1">
              <a:lnSpc>
                <a:spcPct val="110000"/>
              </a:lnSpc>
              <a:buFont typeface="Wingdings" pitchFamily="2" charset="2"/>
              <a:buNone/>
              <a:defRPr/>
            </a:pPr>
            <a:r>
              <a:rPr lang="en-US" altLang="zh-CN" sz="2800" dirty="0" smtClean="0"/>
              <a:t>if (p != NULL) //</a:t>
            </a:r>
            <a:r>
              <a:rPr lang="zh-CN" altLang="en-US" sz="2800" dirty="0" smtClean="0"/>
              <a:t>找到了</a:t>
            </a:r>
          </a:p>
          <a:p>
            <a:pPr eaLnBrk="1" hangingPunct="1">
              <a:lnSpc>
                <a:spcPct val="11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第</a:t>
            </a:r>
            <a:r>
              <a:rPr lang="en-US" altLang="zh-CN" sz="2800" dirty="0" smtClean="0"/>
              <a:t>" &lt;&lt; index &lt;&lt; "</a:t>
            </a:r>
            <a:r>
              <a:rPr lang="zh-CN" altLang="en-US" sz="2800" dirty="0" smtClean="0"/>
              <a:t>个结点的值为：</a:t>
            </a:r>
            <a:r>
              <a:rPr lang="en-US" altLang="zh-CN" sz="2800" dirty="0" smtClean="0"/>
              <a:t>" </a:t>
            </a:r>
          </a:p>
          <a:p>
            <a:pPr eaLnBrk="1" hangingPunct="1">
              <a:lnSpc>
                <a:spcPct val="110000"/>
              </a:lnSpc>
              <a:buFont typeface="Wingdings" pitchFamily="2" charset="2"/>
              <a:buNone/>
              <a:defRPr/>
            </a:pPr>
            <a:r>
              <a:rPr lang="en-US" altLang="zh-CN" sz="2800" dirty="0"/>
              <a:t> </a:t>
            </a:r>
            <a:r>
              <a:rPr lang="en-US" altLang="zh-CN" sz="2800" dirty="0" smtClean="0"/>
              <a:t>         &lt;&lt; a &lt;&lt; </a:t>
            </a:r>
            <a:r>
              <a:rPr lang="en-US" altLang="zh-CN" sz="2800" dirty="0" err="1" smtClean="0"/>
              <a:t>endl</a:t>
            </a:r>
            <a:r>
              <a:rPr lang="en-US" altLang="zh-CN" sz="2800" dirty="0" smtClean="0"/>
              <a:t>;</a:t>
            </a:r>
          </a:p>
          <a:p>
            <a:pPr eaLnBrk="1" hangingPunct="1">
              <a:lnSpc>
                <a:spcPct val="110000"/>
              </a:lnSpc>
              <a:buFont typeface="Wingdings" pitchFamily="2" charset="2"/>
              <a:buNone/>
              <a:defRPr/>
            </a:pPr>
            <a:r>
              <a:rPr lang="en-US" altLang="zh-CN" sz="2800" dirty="0" smtClean="0"/>
              <a:t>else //</a:t>
            </a:r>
            <a:r>
              <a:rPr lang="zh-CN" altLang="en-US" sz="2800" dirty="0" smtClean="0"/>
              <a:t>未找到</a:t>
            </a:r>
          </a:p>
          <a:p>
            <a:pPr eaLnBrk="1" hangingPunct="1">
              <a:lnSpc>
                <a:spcPct val="110000"/>
              </a:lnSpc>
              <a:buFont typeface="Wingdings" pitchFamily="2" charset="2"/>
              <a:buNone/>
              <a:defRPr/>
            </a:pPr>
            <a:r>
              <a:rPr lang="zh-CN" altLang="en-US" sz="2800" dirty="0" smtClean="0"/>
              <a:t>	</a:t>
            </a:r>
            <a:r>
              <a:rPr lang="en-US" altLang="zh-CN" sz="2800" dirty="0" err="1" smtClean="0"/>
              <a:t>cout</a:t>
            </a:r>
            <a:r>
              <a:rPr lang="en-US" altLang="zh-CN" sz="2800" dirty="0" smtClean="0"/>
              <a:t> &lt;&lt; "</a:t>
            </a:r>
            <a:r>
              <a:rPr lang="zh-CN" altLang="en-US" sz="2800" dirty="0" smtClean="0"/>
              <a:t>没有找到值为</a:t>
            </a:r>
            <a:r>
              <a:rPr lang="en-US" altLang="zh-CN" sz="2800" dirty="0" smtClean="0"/>
              <a:t>" &lt;&lt; a &lt;&lt; "</a:t>
            </a:r>
            <a:r>
              <a:rPr lang="zh-CN" altLang="en-US" sz="2800" dirty="0" smtClean="0"/>
              <a:t>的结点</a:t>
            </a:r>
            <a:r>
              <a:rPr lang="en-US" altLang="zh-CN" sz="2800" dirty="0" smtClean="0"/>
              <a:t>\n";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250825" y="44451"/>
            <a:ext cx="8229600" cy="936277"/>
          </a:xfrm>
        </p:spPr>
        <p:txBody>
          <a:bodyPr/>
          <a:lstStyle/>
          <a:p>
            <a:pPr algn="l" eaLnBrk="1" hangingPunct="1">
              <a:defRPr/>
            </a:pPr>
            <a:r>
              <a:rPr lang="zh-CN" altLang="en-US" sz="4000" dirty="0" smtClean="0"/>
              <a:t>用链表表示可变的序列数据</a:t>
            </a:r>
            <a:endParaRPr lang="zh-CN" altLang="en-US" sz="4000" dirty="0" smtClean="0"/>
          </a:p>
        </p:txBody>
      </p:sp>
      <p:sp>
        <p:nvSpPr>
          <p:cNvPr id="453635" name="Rectangle 3"/>
          <p:cNvSpPr>
            <a:spLocks noGrp="1" noChangeArrowheads="1"/>
          </p:cNvSpPr>
          <p:nvPr>
            <p:ph type="body" idx="1"/>
          </p:nvPr>
        </p:nvSpPr>
        <p:spPr>
          <a:xfrm>
            <a:off x="457200" y="1052736"/>
            <a:ext cx="8229600" cy="5688632"/>
          </a:xfrm>
        </p:spPr>
        <p:txBody>
          <a:bodyPr/>
          <a:lstStyle/>
          <a:p>
            <a:pPr eaLnBrk="1" hangingPunct="1">
              <a:defRPr/>
            </a:pPr>
            <a:r>
              <a:rPr lang="zh-CN" altLang="en-US" sz="2400" dirty="0"/>
              <a:t>对输入的若干个数进行排序，在输入时，先输入各个数，最后输入一个结束标记（如：</a:t>
            </a:r>
            <a:r>
              <a:rPr lang="en-US" altLang="zh-CN" sz="2400" dirty="0"/>
              <a:t>-1</a:t>
            </a:r>
            <a:r>
              <a:rPr lang="zh-CN" altLang="en-US" sz="2400" dirty="0"/>
              <a:t>）</a:t>
            </a:r>
            <a:endParaRPr lang="en-US" altLang="zh-CN" sz="2400" dirty="0" smtClean="0"/>
          </a:p>
          <a:p>
            <a:pPr eaLnBrk="1" hangingPunct="1">
              <a:lnSpc>
                <a:spcPct val="80000"/>
              </a:lnSpc>
              <a:buFont typeface="Wingdings" pitchFamily="2" charset="2"/>
              <a:buNone/>
              <a:defRPr/>
            </a:pPr>
            <a:r>
              <a:rPr lang="en-US" altLang="zh-CN" sz="2000" dirty="0" err="1" smtClean="0"/>
              <a:t>struct</a:t>
            </a:r>
            <a:r>
              <a:rPr lang="en-US" altLang="zh-CN" sz="2000" dirty="0" smtClean="0"/>
              <a:t> </a:t>
            </a:r>
            <a:r>
              <a:rPr lang="en-US" altLang="zh-CN" sz="2000" dirty="0" smtClean="0"/>
              <a:t>Node</a:t>
            </a:r>
          </a:p>
          <a:p>
            <a:pPr eaLnBrk="1" hangingPunct="1">
              <a:lnSpc>
                <a:spcPct val="80000"/>
              </a:lnSpc>
              <a:buFont typeface="Wingdings" pitchFamily="2" charset="2"/>
              <a:buNone/>
              <a:defRPr/>
            </a:pPr>
            <a:r>
              <a:rPr lang="en-US" altLang="zh-CN" sz="2000" dirty="0" smtClean="0"/>
              <a:t>{	</a:t>
            </a:r>
            <a:r>
              <a:rPr lang="en-US" altLang="zh-CN" sz="2000" dirty="0" err="1" smtClean="0"/>
              <a:t>int</a:t>
            </a:r>
            <a:r>
              <a:rPr lang="en-US" altLang="zh-CN" sz="2000" dirty="0" smtClean="0"/>
              <a:t> content;  //</a:t>
            </a:r>
            <a:r>
              <a:rPr lang="zh-CN" altLang="en-US" sz="2000" dirty="0" smtClean="0"/>
              <a:t>代表结点的数据</a:t>
            </a:r>
          </a:p>
          <a:p>
            <a:pPr eaLnBrk="1" hangingPunct="1">
              <a:lnSpc>
                <a:spcPct val="80000"/>
              </a:lnSpc>
              <a:buFont typeface="Wingdings" pitchFamily="2" charset="2"/>
              <a:buNone/>
              <a:defRPr/>
            </a:pPr>
            <a:r>
              <a:rPr lang="zh-CN" altLang="en-US" sz="2000" dirty="0" smtClean="0"/>
              <a:t>	</a:t>
            </a:r>
            <a:r>
              <a:rPr lang="en-US" altLang="zh-CN" sz="2000" dirty="0" smtClean="0"/>
              <a:t>Node *next;  //</a:t>
            </a:r>
            <a:r>
              <a:rPr lang="zh-CN" altLang="en-US" sz="2000" dirty="0" smtClean="0"/>
              <a:t>代表后一个结点的地址</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extern Node *input(); //</a:t>
            </a:r>
            <a:r>
              <a:rPr lang="zh-CN" altLang="en-US" sz="2000" dirty="0" smtClean="0"/>
              <a:t>输入数据，建立链表，返回链表的头指针</a:t>
            </a:r>
          </a:p>
          <a:p>
            <a:pPr eaLnBrk="1" hangingPunct="1">
              <a:lnSpc>
                <a:spcPct val="80000"/>
              </a:lnSpc>
              <a:buFont typeface="Wingdings" pitchFamily="2" charset="2"/>
              <a:buNone/>
              <a:defRPr/>
            </a:pPr>
            <a:r>
              <a:rPr lang="en-US" altLang="zh-CN" sz="2000" dirty="0" smtClean="0"/>
              <a:t>extern void sort(Node *h); //</a:t>
            </a:r>
            <a:r>
              <a:rPr lang="zh-CN" altLang="en-US" sz="2000" dirty="0" smtClean="0"/>
              <a:t>排序</a:t>
            </a:r>
          </a:p>
          <a:p>
            <a:pPr eaLnBrk="1" hangingPunct="1">
              <a:lnSpc>
                <a:spcPct val="80000"/>
              </a:lnSpc>
              <a:buFont typeface="Wingdings" pitchFamily="2" charset="2"/>
              <a:buNone/>
              <a:defRPr/>
            </a:pPr>
            <a:r>
              <a:rPr lang="en-US" altLang="zh-CN" sz="2000" dirty="0" smtClean="0"/>
              <a:t>extern void output(Node *h); //</a:t>
            </a:r>
            <a:r>
              <a:rPr lang="zh-CN" altLang="en-US" sz="2000" dirty="0" smtClean="0"/>
              <a:t>输出数据</a:t>
            </a:r>
          </a:p>
          <a:p>
            <a:pPr eaLnBrk="1" hangingPunct="1">
              <a:lnSpc>
                <a:spcPct val="80000"/>
              </a:lnSpc>
              <a:buFont typeface="Wingdings" pitchFamily="2" charset="2"/>
              <a:buNone/>
              <a:defRPr/>
            </a:pPr>
            <a:r>
              <a:rPr lang="en-US" altLang="zh-CN" sz="2000" dirty="0" smtClean="0"/>
              <a:t>extern void remove(Node *h); //</a:t>
            </a:r>
            <a:r>
              <a:rPr lang="zh-CN" altLang="en-US" sz="2000" dirty="0" smtClean="0"/>
              <a:t>撤销链表</a:t>
            </a:r>
          </a:p>
          <a:p>
            <a:pPr eaLnBrk="1" hangingPunct="1">
              <a:lnSpc>
                <a:spcPct val="80000"/>
              </a:lnSpc>
              <a:buFont typeface="Wingdings" pitchFamily="2" charset="2"/>
              <a:buNone/>
              <a:defRPr/>
            </a:pPr>
            <a:r>
              <a:rPr lang="en-US" altLang="zh-CN" sz="2000" dirty="0" err="1" smtClean="0"/>
              <a:t>int</a:t>
            </a:r>
            <a:r>
              <a:rPr lang="en-US" altLang="zh-CN" sz="2000" dirty="0" smtClean="0"/>
              <a:t> main()</a:t>
            </a:r>
          </a:p>
          <a:p>
            <a:pPr eaLnBrk="1" hangingPunct="1">
              <a:lnSpc>
                <a:spcPct val="80000"/>
              </a:lnSpc>
              <a:buFont typeface="Wingdings" pitchFamily="2" charset="2"/>
              <a:buNone/>
              <a:defRPr/>
            </a:pPr>
            <a:r>
              <a:rPr lang="en-US" altLang="zh-CN" sz="2000" dirty="0" smtClean="0"/>
              <a:t>{  Node *head;</a:t>
            </a:r>
          </a:p>
          <a:p>
            <a:pPr eaLnBrk="1" hangingPunct="1">
              <a:lnSpc>
                <a:spcPct val="80000"/>
              </a:lnSpc>
              <a:buFont typeface="Wingdings" pitchFamily="2" charset="2"/>
              <a:buNone/>
              <a:defRPr/>
            </a:pPr>
            <a:r>
              <a:rPr lang="en-US" altLang="zh-CN" sz="2000" dirty="0" smtClean="0"/>
              <a:t>	head = input();</a:t>
            </a:r>
          </a:p>
          <a:p>
            <a:pPr eaLnBrk="1" hangingPunct="1">
              <a:lnSpc>
                <a:spcPct val="80000"/>
              </a:lnSpc>
              <a:buFont typeface="Wingdings" pitchFamily="2" charset="2"/>
              <a:buNone/>
              <a:defRPr/>
            </a:pPr>
            <a:r>
              <a:rPr lang="en-US" altLang="zh-CN" sz="2000" dirty="0" smtClean="0"/>
              <a:t>	sort(head);</a:t>
            </a:r>
          </a:p>
          <a:p>
            <a:pPr eaLnBrk="1" hangingPunct="1">
              <a:lnSpc>
                <a:spcPct val="80000"/>
              </a:lnSpc>
              <a:buFont typeface="Wingdings" pitchFamily="2" charset="2"/>
              <a:buNone/>
              <a:defRPr/>
            </a:pPr>
            <a:r>
              <a:rPr lang="en-US" altLang="zh-CN" sz="2000" dirty="0" smtClean="0"/>
              <a:t>	output(head);</a:t>
            </a:r>
          </a:p>
          <a:p>
            <a:pPr eaLnBrk="1" hangingPunct="1">
              <a:lnSpc>
                <a:spcPct val="80000"/>
              </a:lnSpc>
              <a:buFont typeface="Wingdings" pitchFamily="2" charset="2"/>
              <a:buNone/>
              <a:defRPr/>
            </a:pPr>
            <a:r>
              <a:rPr lang="en-US" altLang="zh-CN" sz="2000" dirty="0" smtClean="0"/>
              <a:t>	remove(head);</a:t>
            </a:r>
          </a:p>
          <a:p>
            <a:pPr eaLnBrk="1" hangingPunct="1">
              <a:lnSpc>
                <a:spcPct val="80000"/>
              </a:lnSpc>
              <a:buFont typeface="Wingdings" pitchFamily="2" charset="2"/>
              <a:buNone/>
              <a:defRPr/>
            </a:pPr>
            <a:r>
              <a:rPr lang="en-US" altLang="zh-CN" sz="2000" dirty="0" smtClean="0"/>
              <a:t>    return 0;</a:t>
            </a:r>
          </a:p>
          <a:p>
            <a:pPr eaLnBrk="1" hangingPunct="1">
              <a:lnSpc>
                <a:spcPct val="80000"/>
              </a:lnSpc>
              <a:buFont typeface="Wingdings" pitchFamily="2" charset="2"/>
              <a:buNone/>
              <a:defRPr/>
            </a:pPr>
            <a:r>
              <a:rPr lang="en-US" altLang="zh-CN" sz="2000" dirty="0" smtClean="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34925" y="188640"/>
            <a:ext cx="4392613" cy="6453187"/>
          </a:xfrm>
          <a:solidFill>
            <a:schemeClr val="bg2"/>
          </a:solidFill>
        </p:spPr>
        <p:txBody>
          <a:bodyPr/>
          <a:lstStyle/>
          <a:p>
            <a:pPr eaLnBrk="1" hangingPunct="1">
              <a:lnSpc>
                <a:spcPct val="80000"/>
              </a:lnSpc>
              <a:buFont typeface="Wingdings" pitchFamily="2" charset="2"/>
              <a:buNone/>
              <a:defRPr/>
            </a:pPr>
            <a:r>
              <a:rPr lang="en-US" altLang="zh-CN" sz="2000" dirty="0" smtClean="0"/>
              <a:t>#include &lt;</a:t>
            </a:r>
            <a:r>
              <a:rPr lang="en-US" altLang="zh-CN" sz="2000" dirty="0" err="1" smtClean="0"/>
              <a:t>iostream</a:t>
            </a:r>
            <a:r>
              <a:rPr lang="en-US" altLang="zh-CN" sz="2000" dirty="0" smtClean="0"/>
              <a:t>&gt;</a:t>
            </a:r>
          </a:p>
          <a:p>
            <a:pPr eaLnBrk="1" hangingPunct="1">
              <a:lnSpc>
                <a:spcPct val="80000"/>
              </a:lnSpc>
              <a:buFont typeface="Wingdings" pitchFamily="2" charset="2"/>
              <a:buNone/>
              <a:defRPr/>
            </a:pPr>
            <a:r>
              <a:rPr lang="en-US" altLang="zh-CN" sz="2000" dirty="0" smtClean="0"/>
              <a:t>#include &lt;</a:t>
            </a:r>
            <a:r>
              <a:rPr lang="en-US" altLang="zh-CN" sz="2000" dirty="0" err="1" smtClean="0"/>
              <a:t>cstdio</a:t>
            </a:r>
            <a:r>
              <a:rPr lang="en-US" altLang="zh-CN" sz="2000" dirty="0" smtClean="0"/>
              <a:t>&gt;</a:t>
            </a:r>
          </a:p>
          <a:p>
            <a:pPr eaLnBrk="1" hangingPunct="1">
              <a:lnSpc>
                <a:spcPct val="80000"/>
              </a:lnSpc>
              <a:buFont typeface="Wingdings" pitchFamily="2" charset="2"/>
              <a:buNone/>
              <a:defRPr/>
            </a:pPr>
            <a:r>
              <a:rPr lang="en-US" altLang="zh-CN" sz="2000" dirty="0" smtClean="0"/>
              <a:t>using namespace </a:t>
            </a:r>
            <a:r>
              <a:rPr lang="en-US" altLang="zh-CN" sz="2000" dirty="0" err="1" smtClean="0"/>
              <a:t>std</a:t>
            </a:r>
            <a:r>
              <a:rPr lang="en-US" altLang="zh-CN" sz="2000" dirty="0" smtClean="0"/>
              <a:t>;</a:t>
            </a:r>
          </a:p>
          <a:p>
            <a:pPr eaLnBrk="1" hangingPunct="1">
              <a:lnSpc>
                <a:spcPct val="80000"/>
              </a:lnSpc>
              <a:buFont typeface="Wingdings" pitchFamily="2" charset="2"/>
              <a:buNone/>
              <a:defRPr/>
            </a:pPr>
            <a:r>
              <a:rPr lang="en-US" altLang="zh-CN" sz="2000" dirty="0" smtClean="0"/>
              <a:t>Node *input() //</a:t>
            </a:r>
            <a:r>
              <a:rPr lang="zh-CN" altLang="en-US" sz="2000" dirty="0" smtClean="0">
                <a:solidFill>
                  <a:srgbClr val="FFC000"/>
                </a:solidFill>
              </a:rPr>
              <a:t>从表尾插入数据</a:t>
            </a:r>
          </a:p>
          <a:p>
            <a:pPr eaLnBrk="1" hangingPunct="1">
              <a:lnSpc>
                <a:spcPct val="80000"/>
              </a:lnSpc>
              <a:buFont typeface="Wingdings" pitchFamily="2" charset="2"/>
              <a:buNone/>
              <a:defRPr/>
            </a:pPr>
            <a:r>
              <a:rPr lang="en-US" altLang="zh-CN" sz="2000" dirty="0" smtClean="0"/>
              <a:t>{  Node *head=NULL, //</a:t>
            </a:r>
            <a:r>
              <a:rPr lang="zh-CN" altLang="en-US" sz="2000" dirty="0" smtClean="0"/>
              <a:t>头指针   </a:t>
            </a:r>
          </a:p>
          <a:p>
            <a:pPr eaLnBrk="1" hangingPunct="1">
              <a:lnSpc>
                <a:spcPct val="80000"/>
              </a:lnSpc>
              <a:buFont typeface="Wingdings" pitchFamily="2" charset="2"/>
              <a:buNone/>
              <a:defRPr/>
            </a:pPr>
            <a:r>
              <a:rPr lang="zh-CN" altLang="en-US" sz="2000" dirty="0" smtClean="0"/>
              <a:t>		  *</a:t>
            </a:r>
            <a:r>
              <a:rPr lang="en-US" altLang="zh-CN" sz="2000" dirty="0" smtClean="0"/>
              <a:t>tail=NULL; //</a:t>
            </a:r>
            <a:r>
              <a:rPr lang="zh-CN" altLang="en-US" sz="2000" dirty="0" smtClean="0"/>
              <a:t>尾指针</a:t>
            </a:r>
          </a:p>
          <a:p>
            <a:pPr eaLnBrk="1" hangingPunct="1">
              <a:lnSpc>
                <a:spcPct val="80000"/>
              </a:lnSpc>
              <a:buFont typeface="Wingdings" pitchFamily="2" charset="2"/>
              <a:buNone/>
              <a:defRPr/>
            </a:pPr>
            <a:r>
              <a:rPr lang="zh-CN" altLang="en-US" sz="2000" dirty="0" smtClean="0"/>
              <a:t>	</a:t>
            </a:r>
            <a:r>
              <a:rPr lang="en-US" altLang="zh-CN" sz="2000" dirty="0" err="1" smtClean="0"/>
              <a:t>int</a:t>
            </a:r>
            <a:r>
              <a:rPr lang="en-US" altLang="zh-CN" sz="2000" dirty="0" smtClean="0"/>
              <a:t> x;</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while (x != -1)</a:t>
            </a:r>
          </a:p>
          <a:p>
            <a:pPr eaLnBrk="1" hangingPunct="1">
              <a:lnSpc>
                <a:spcPct val="80000"/>
              </a:lnSpc>
              <a:buFont typeface="Wingdings" pitchFamily="2" charset="2"/>
              <a:buNone/>
              <a:defRPr/>
            </a:pPr>
            <a:r>
              <a:rPr lang="en-US" altLang="zh-CN" sz="2000" dirty="0" smtClean="0"/>
              <a:t>	{ Node *p=new Node;</a:t>
            </a:r>
          </a:p>
          <a:p>
            <a:pPr eaLnBrk="1" hangingPunct="1">
              <a:lnSpc>
                <a:spcPct val="80000"/>
              </a:lnSpc>
              <a:buFont typeface="Wingdings" pitchFamily="2" charset="2"/>
              <a:buNone/>
              <a:defRPr/>
            </a:pPr>
            <a:r>
              <a:rPr lang="en-US" altLang="zh-CN" sz="2000" dirty="0" smtClean="0"/>
              <a:t>	   p-&gt;content = x;</a:t>
            </a:r>
          </a:p>
          <a:p>
            <a:pPr eaLnBrk="1" hangingPunct="1">
              <a:lnSpc>
                <a:spcPct val="80000"/>
              </a:lnSpc>
              <a:buFont typeface="Wingdings" pitchFamily="2" charset="2"/>
              <a:buNone/>
              <a:defRPr/>
            </a:pPr>
            <a:r>
              <a:rPr lang="en-US" altLang="zh-CN" sz="2000" dirty="0" smtClean="0"/>
              <a:t>	   p-&gt;next = NULL;</a:t>
            </a:r>
          </a:p>
          <a:p>
            <a:pPr eaLnBrk="1" hangingPunct="1">
              <a:lnSpc>
                <a:spcPct val="80000"/>
              </a:lnSpc>
              <a:buFont typeface="Wingdings" pitchFamily="2" charset="2"/>
              <a:buNone/>
              <a:defRPr/>
            </a:pPr>
            <a:r>
              <a:rPr lang="en-US" altLang="zh-CN" sz="2000" dirty="0" smtClean="0"/>
              <a:t>	   if (head == NULL)</a:t>
            </a:r>
          </a:p>
          <a:p>
            <a:pPr eaLnBrk="1" hangingPunct="1">
              <a:lnSpc>
                <a:spcPct val="80000"/>
              </a:lnSpc>
              <a:buFont typeface="Wingdings" pitchFamily="2" charset="2"/>
              <a:buNone/>
              <a:defRPr/>
            </a:pPr>
            <a:r>
              <a:rPr lang="en-US" altLang="zh-CN" sz="2000" dirty="0" smtClean="0"/>
              <a:t>	      head = p;</a:t>
            </a:r>
          </a:p>
          <a:p>
            <a:pPr eaLnBrk="1" hangingPunct="1">
              <a:lnSpc>
                <a:spcPct val="80000"/>
              </a:lnSpc>
              <a:buFont typeface="Wingdings" pitchFamily="2" charset="2"/>
              <a:buNone/>
              <a:defRPr/>
            </a:pPr>
            <a:r>
              <a:rPr lang="en-US" altLang="zh-CN" sz="2000" dirty="0" smtClean="0"/>
              <a:t>       else</a:t>
            </a:r>
          </a:p>
          <a:p>
            <a:pPr eaLnBrk="1" hangingPunct="1">
              <a:lnSpc>
                <a:spcPct val="80000"/>
              </a:lnSpc>
              <a:buFont typeface="Wingdings" pitchFamily="2" charset="2"/>
              <a:buNone/>
              <a:defRPr/>
            </a:pPr>
            <a:r>
              <a:rPr lang="en-US" altLang="zh-CN" sz="2000" dirty="0" smtClean="0"/>
              <a:t>		tail-&gt;next = p;</a:t>
            </a:r>
          </a:p>
          <a:p>
            <a:pPr eaLnBrk="1" hangingPunct="1">
              <a:lnSpc>
                <a:spcPct val="80000"/>
              </a:lnSpc>
              <a:buFont typeface="Wingdings" pitchFamily="2" charset="2"/>
              <a:buNone/>
              <a:defRPr/>
            </a:pPr>
            <a:r>
              <a:rPr lang="en-US" altLang="zh-CN" sz="2000" dirty="0" smtClean="0"/>
              <a:t>       tail = p;</a:t>
            </a:r>
          </a:p>
          <a:p>
            <a:pPr eaLnBrk="1" hangingPunct="1">
              <a:lnSpc>
                <a:spcPct val="80000"/>
              </a:lnSpc>
              <a:buFont typeface="Wingdings" pitchFamily="2" charset="2"/>
              <a:buNone/>
              <a:defRPr/>
            </a:pPr>
            <a:r>
              <a:rPr lang="en-US" altLang="zh-CN" sz="2000" dirty="0" smtClean="0"/>
              <a:t>       </a:t>
            </a:r>
            <a:r>
              <a:rPr lang="en-US" altLang="zh-CN" sz="2000" dirty="0" err="1" smtClean="0"/>
              <a:t>cin</a:t>
            </a:r>
            <a:r>
              <a:rPr lang="en-US" altLang="zh-CN" sz="2000" dirty="0" smtClean="0"/>
              <a:t> &gt;&gt; x;</a:t>
            </a:r>
          </a:p>
          <a:p>
            <a:pPr eaLnBrk="1" hangingPunct="1">
              <a:lnSpc>
                <a:spcPct val="80000"/>
              </a:lnSpc>
              <a:buFont typeface="Wingdings" pitchFamily="2" charset="2"/>
              <a:buNone/>
              <a:defRPr/>
            </a:pPr>
            <a:r>
              <a:rPr lang="en-US" altLang="zh-CN" sz="2000" dirty="0" smtClean="0"/>
              <a:t>	}</a:t>
            </a:r>
          </a:p>
          <a:p>
            <a:pPr eaLnBrk="1" hangingPunct="1">
              <a:lnSpc>
                <a:spcPct val="80000"/>
              </a:lnSpc>
              <a:buFont typeface="Wingdings" pitchFamily="2" charset="2"/>
              <a:buNone/>
              <a:defRPr/>
            </a:pPr>
            <a:r>
              <a:rPr lang="en-US" altLang="zh-CN" sz="2000" dirty="0" smtClean="0"/>
              <a:t>	return head;</a:t>
            </a:r>
          </a:p>
          <a:p>
            <a:pPr eaLnBrk="1" hangingPunct="1">
              <a:lnSpc>
                <a:spcPct val="80000"/>
              </a:lnSpc>
              <a:buFont typeface="Wingdings" pitchFamily="2" charset="2"/>
              <a:buNone/>
              <a:defRPr/>
            </a:pPr>
            <a:r>
              <a:rPr lang="en-US" altLang="zh-CN" sz="2000" dirty="0" smtClean="0"/>
              <a:t>}</a:t>
            </a:r>
          </a:p>
        </p:txBody>
      </p:sp>
      <p:sp>
        <p:nvSpPr>
          <p:cNvPr id="454659" name="Rectangle 3"/>
          <p:cNvSpPr>
            <a:spLocks noChangeArrowheads="1"/>
          </p:cNvSpPr>
          <p:nvPr/>
        </p:nvSpPr>
        <p:spPr bwMode="auto">
          <a:xfrm>
            <a:off x="4573588" y="188640"/>
            <a:ext cx="4535487" cy="4824412"/>
          </a:xfrm>
          <a:prstGeom prst="rect">
            <a:avLst/>
          </a:prstGeom>
          <a:solidFill>
            <a:schemeClr val="bg2"/>
          </a:solidFill>
          <a:ln>
            <a:noFill/>
          </a:ln>
          <a:effectLst/>
          <a:extLst/>
        </p:spPr>
        <p:txBody>
          <a:bodyPr/>
          <a:lstStyle/>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iostream</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#include &lt;</a:t>
            </a:r>
            <a:r>
              <a:rPr lang="en-US" altLang="zh-CN" sz="2000" b="0" dirty="0" err="1">
                <a:effectLst>
                  <a:outerShdw blurRad="38100" dist="38100" dir="2700000" algn="tl">
                    <a:srgbClr val="000000"/>
                  </a:outerShdw>
                </a:effectLst>
              </a:rPr>
              <a:t>cstdio</a:t>
            </a:r>
            <a:r>
              <a:rPr lang="en-US" altLang="zh-CN" sz="2000" b="0" dirty="0">
                <a:effectLst>
                  <a:outerShdw blurRad="38100" dist="38100" dir="2700000" algn="tl">
                    <a:srgbClr val="000000"/>
                  </a:outerShdw>
                </a:effectLst>
              </a:rPr>
              <a:t>&gt;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using namespace </a:t>
            </a:r>
            <a:r>
              <a:rPr lang="en-US" altLang="zh-CN" sz="2000" b="0" dirty="0" err="1">
                <a:effectLst>
                  <a:outerShdw blurRad="38100" dist="38100" dir="2700000" algn="tl">
                    <a:srgbClr val="000000"/>
                  </a:outerShdw>
                </a:effectLst>
              </a:rPr>
              <a:t>std</a:t>
            </a:r>
            <a:r>
              <a:rPr lang="en-US" altLang="zh-CN" sz="2000" b="0" dirty="0">
                <a:effectLst>
                  <a:outerShdw blurRad="38100" dist="38100" dir="2700000" algn="tl">
                    <a:srgbClr val="000000"/>
                  </a:outerShdw>
                </a:effectLst>
              </a:rPr>
              <a:t>;</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Node *input() //</a:t>
            </a:r>
            <a:r>
              <a:rPr lang="zh-CN" altLang="en-US" sz="2000" b="0" dirty="0">
                <a:solidFill>
                  <a:srgbClr val="FFC000"/>
                </a:solidFill>
                <a:effectLst>
                  <a:outerShdw blurRad="38100" dist="38100" dir="2700000" algn="tl">
                    <a:srgbClr val="000000"/>
                  </a:outerShdw>
                </a:effectLst>
              </a:rPr>
              <a:t>从表头插入数据</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Node *head=NULL; //</a:t>
            </a:r>
            <a:r>
              <a:rPr lang="zh-CN" altLang="en-US" sz="2000" b="0" dirty="0">
                <a:effectLst>
                  <a:outerShdw blurRad="38100" dist="38100" dir="2700000" algn="tl">
                    <a:srgbClr val="000000"/>
                  </a:outerShdw>
                </a:effectLst>
              </a:rPr>
              <a:t>头指针</a:t>
            </a:r>
          </a:p>
          <a:p>
            <a:pPr marL="342900" indent="-342900" algn="l">
              <a:lnSpc>
                <a:spcPct val="80000"/>
              </a:lnSpc>
              <a:spcBef>
                <a:spcPct val="20000"/>
              </a:spcBef>
              <a:buClr>
                <a:schemeClr val="hlink"/>
              </a:buClr>
              <a:buSzPct val="60000"/>
              <a:buFont typeface="Wingdings" pitchFamily="2" charset="2"/>
              <a:buNone/>
              <a:defRPr/>
            </a:pPr>
            <a:r>
              <a:rPr lang="zh-CN" altLang="en-US"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int</a:t>
            </a:r>
            <a:r>
              <a:rPr lang="en-US" altLang="zh-CN" sz="2000" b="0" dirty="0">
                <a:effectLst>
                  <a:outerShdw blurRad="38100" dist="38100" dir="2700000" algn="tl">
                    <a:srgbClr val="000000"/>
                  </a:outerShdw>
                </a:effectLst>
              </a:rPr>
              <a: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while (x != -1)</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 Node *p=new Node;</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p-&gt;content =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p-&gt;next =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head = p;</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r>
              <a:rPr lang="en-US" altLang="zh-CN" sz="2000" b="0" dirty="0" err="1">
                <a:effectLst>
                  <a:outerShdw blurRad="38100" dist="38100" dir="2700000" algn="tl">
                    <a:srgbClr val="000000"/>
                  </a:outerShdw>
                </a:effectLst>
              </a:rPr>
              <a:t>cin</a:t>
            </a:r>
            <a:r>
              <a:rPr lang="en-US" altLang="zh-CN" sz="2000" b="0" dirty="0">
                <a:effectLst>
                  <a:outerShdw blurRad="38100" dist="38100" dir="2700000" algn="tl">
                    <a:srgbClr val="000000"/>
                  </a:outerShdw>
                </a:effectLst>
              </a:rPr>
              <a:t> &gt;&gt; x;</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	return head;</a:t>
            </a:r>
          </a:p>
          <a:p>
            <a:pPr marL="342900" indent="-342900" algn="l">
              <a:lnSpc>
                <a:spcPct val="80000"/>
              </a:lnSpc>
              <a:spcBef>
                <a:spcPct val="20000"/>
              </a:spcBef>
              <a:buClr>
                <a:schemeClr val="hlink"/>
              </a:buClr>
              <a:buSzPct val="60000"/>
              <a:buFont typeface="Wingdings" pitchFamily="2" charset="2"/>
              <a:buNone/>
              <a:defRPr/>
            </a:pPr>
            <a:r>
              <a:rPr lang="en-US" altLang="zh-CN" sz="2000" b="0" dirty="0">
                <a:effectLst>
                  <a:outerShdw blurRad="38100" dist="38100" dir="2700000" algn="tl">
                    <a:srgbClr val="00000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659"/>
                                        </p:tgtEl>
                                        <p:attrNameLst>
                                          <p:attrName>style.visibility</p:attrName>
                                        </p:attrNameLst>
                                      </p:cBhvr>
                                      <p:to>
                                        <p:strVal val="visible"/>
                                      </p:to>
                                    </p:set>
                                    <p:anim calcmode="lin" valueType="num">
                                      <p:cBhvr additive="base">
                                        <p:cTn id="7" dur="500" fill="hold"/>
                                        <p:tgtEl>
                                          <p:spTgt spid="454659"/>
                                        </p:tgtEl>
                                        <p:attrNameLst>
                                          <p:attrName>ppt_x</p:attrName>
                                        </p:attrNameLst>
                                      </p:cBhvr>
                                      <p:tavLst>
                                        <p:tav tm="0">
                                          <p:val>
                                            <p:strVal val="#ppt_x"/>
                                          </p:val>
                                        </p:tav>
                                        <p:tav tm="100000">
                                          <p:val>
                                            <p:strVal val="#ppt_x"/>
                                          </p:val>
                                        </p:tav>
                                      </p:tavLst>
                                    </p:anim>
                                    <p:anim calcmode="lin" valueType="num">
                                      <p:cBhvr additive="base">
                                        <p:cTn id="8" dur="500" fill="hold"/>
                                        <p:tgtEl>
                                          <p:spTgt spid="454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body" idx="1"/>
          </p:nvPr>
        </p:nvSpPr>
        <p:spPr>
          <a:xfrm>
            <a:off x="251520" y="188640"/>
            <a:ext cx="8640960" cy="6624735"/>
          </a:xfrm>
        </p:spPr>
        <p:txBody>
          <a:bodyPr>
            <a:normAutofit fontScale="92500"/>
          </a:bodyPr>
          <a:lstStyle/>
          <a:p>
            <a:pPr eaLnBrk="1" hangingPunct="1">
              <a:buNone/>
              <a:defRPr/>
            </a:pPr>
            <a:r>
              <a:rPr lang="en-US" altLang="zh-CN" sz="2200" dirty="0" smtClean="0"/>
              <a:t>void sort(Node *h) </a:t>
            </a:r>
            <a:r>
              <a:rPr lang="en-US" altLang="zh-CN" sz="2200" dirty="0" smtClean="0"/>
              <a:t>//</a:t>
            </a:r>
            <a:r>
              <a:rPr lang="zh-CN" altLang="en-US" sz="2200" dirty="0"/>
              <a:t>从链表的第一个结点</a:t>
            </a:r>
            <a:r>
              <a:rPr lang="zh-CN" altLang="en-US" sz="2200" dirty="0" smtClean="0"/>
              <a:t>开始</a:t>
            </a:r>
            <a:r>
              <a:rPr lang="zh-CN" altLang="en-US" sz="2200" dirty="0"/>
              <a:t>查</a:t>
            </a:r>
            <a:r>
              <a:rPr lang="zh-CN" altLang="en-US" sz="2200" dirty="0" smtClean="0"/>
              <a:t>找值为最小</a:t>
            </a:r>
            <a:r>
              <a:rPr lang="zh-CN" altLang="en-US" sz="2200" dirty="0"/>
              <a:t>的结点</a:t>
            </a:r>
            <a:r>
              <a:rPr lang="zh-CN" altLang="en-US" sz="2200" dirty="0" smtClean="0"/>
              <a:t>，</a:t>
            </a:r>
            <a:endParaRPr lang="en-US" altLang="zh-CN" sz="2200" dirty="0" smtClean="0"/>
          </a:p>
          <a:p>
            <a:pPr eaLnBrk="1" hangingPunct="1">
              <a:buNone/>
              <a:defRPr/>
            </a:pPr>
            <a:r>
              <a:rPr lang="en-US" altLang="zh-CN" sz="2200" dirty="0"/>
              <a:t>	</a:t>
            </a:r>
            <a:r>
              <a:rPr lang="en-US" altLang="zh-CN" sz="2200" dirty="0" smtClean="0"/>
              <a:t>//</a:t>
            </a:r>
            <a:r>
              <a:rPr lang="zh-CN" altLang="en-US" sz="2200" dirty="0" smtClean="0"/>
              <a:t>把它与</a:t>
            </a:r>
            <a:r>
              <a:rPr lang="zh-CN" altLang="en-US" sz="2200" dirty="0"/>
              <a:t>第一个结点</a:t>
            </a:r>
            <a:r>
              <a:rPr lang="zh-CN" altLang="en-US" sz="2200" dirty="0">
                <a:solidFill>
                  <a:srgbClr val="FFC000"/>
                </a:solidFill>
              </a:rPr>
              <a:t>交换值</a:t>
            </a:r>
            <a:r>
              <a:rPr lang="zh-CN" altLang="en-US" sz="2200" dirty="0"/>
              <a:t>；再从第二个结点</a:t>
            </a:r>
            <a:r>
              <a:rPr lang="zh-CN" altLang="en-US" sz="2200" dirty="0" smtClean="0"/>
              <a:t>开始查找值为最小</a:t>
            </a:r>
            <a:r>
              <a:rPr lang="zh-CN" altLang="en-US" sz="2200" dirty="0"/>
              <a:t>的结点</a:t>
            </a:r>
            <a:r>
              <a:rPr lang="zh-CN" altLang="en-US" sz="2200" dirty="0" smtClean="0"/>
              <a:t>，</a:t>
            </a:r>
            <a:endParaRPr lang="en-US" altLang="zh-CN" sz="2200" dirty="0" smtClean="0"/>
          </a:p>
          <a:p>
            <a:pPr eaLnBrk="1" hangingPunct="1">
              <a:buNone/>
              <a:defRPr/>
            </a:pPr>
            <a:r>
              <a:rPr lang="en-US" altLang="zh-CN" sz="2200" dirty="0"/>
              <a:t>	</a:t>
            </a:r>
            <a:r>
              <a:rPr lang="en-US" altLang="zh-CN" sz="2200" dirty="0" smtClean="0"/>
              <a:t>//</a:t>
            </a:r>
            <a:r>
              <a:rPr lang="zh-CN" altLang="en-US" sz="2200" dirty="0" smtClean="0"/>
              <a:t>把它与</a:t>
            </a:r>
            <a:r>
              <a:rPr lang="zh-CN" altLang="en-US" sz="2200" dirty="0"/>
              <a:t>第二个结点交换值；</a:t>
            </a:r>
            <a:r>
              <a:rPr lang="en-US" altLang="zh-CN" sz="2200" dirty="0"/>
              <a:t>......</a:t>
            </a:r>
            <a:endParaRPr lang="zh-CN" altLang="en-US" sz="2200" dirty="0" smtClean="0"/>
          </a:p>
          <a:p>
            <a:pPr eaLnBrk="1" hangingPunct="1">
              <a:buFont typeface="Wingdings" pitchFamily="2" charset="2"/>
              <a:buNone/>
              <a:defRPr/>
            </a:pPr>
            <a:r>
              <a:rPr lang="en-US" altLang="zh-CN" sz="2200" dirty="0" smtClean="0"/>
              <a:t>{  if (h == NULL || h-&gt;next == NULL) </a:t>
            </a:r>
            <a:r>
              <a:rPr lang="en-US" altLang="zh-CN" sz="2200" dirty="0" smtClean="0"/>
              <a:t>//</a:t>
            </a:r>
            <a:r>
              <a:rPr lang="zh-CN" altLang="en-US" sz="2200" dirty="0" smtClean="0"/>
              <a:t>没有或只有一个结点</a:t>
            </a:r>
            <a:endParaRPr lang="en-US" altLang="zh-CN" sz="2200" dirty="0" smtClean="0"/>
          </a:p>
          <a:p>
            <a:pPr eaLnBrk="1" hangingPunct="1">
              <a:buFont typeface="Wingdings" pitchFamily="2" charset="2"/>
              <a:buNone/>
              <a:defRPr/>
            </a:pPr>
            <a:r>
              <a:rPr lang="en-US" altLang="zh-CN" sz="2200" dirty="0"/>
              <a:t>	 </a:t>
            </a:r>
            <a:r>
              <a:rPr lang="en-US" altLang="zh-CN" sz="2200" dirty="0" smtClean="0"/>
              <a:t>  </a:t>
            </a:r>
            <a:r>
              <a:rPr lang="en-US" altLang="zh-CN" sz="2200" dirty="0" smtClean="0"/>
              <a:t>return</a:t>
            </a:r>
            <a:r>
              <a:rPr lang="en-US" altLang="zh-CN" sz="2200" dirty="0" smtClean="0"/>
              <a:t>;</a:t>
            </a:r>
          </a:p>
          <a:p>
            <a:pPr eaLnBrk="1" hangingPunct="1">
              <a:buFont typeface="Wingdings" pitchFamily="2" charset="2"/>
              <a:buNone/>
              <a:defRPr/>
            </a:pPr>
            <a:r>
              <a:rPr lang="en-US" altLang="zh-CN" sz="2200" dirty="0" smtClean="0"/>
              <a:t>    //</a:t>
            </a:r>
            <a:r>
              <a:rPr lang="zh-CN" altLang="en-US" sz="2200" dirty="0" smtClean="0"/>
              <a:t>从链表头开始逐步</a:t>
            </a:r>
            <a:r>
              <a:rPr lang="zh-CN" altLang="en-US" sz="2200" dirty="0" smtClean="0"/>
              <a:t>缩小查找范围</a:t>
            </a:r>
            <a:endParaRPr lang="zh-CN" altLang="en-US" sz="2200" dirty="0" smtClean="0"/>
          </a:p>
          <a:p>
            <a:pPr eaLnBrk="1" hangingPunct="1">
              <a:buFont typeface="Wingdings" pitchFamily="2" charset="2"/>
              <a:buNone/>
              <a:defRPr/>
            </a:pPr>
            <a:r>
              <a:rPr lang="zh-CN" altLang="en-US" sz="2200" dirty="0" smtClean="0"/>
              <a:t>	</a:t>
            </a:r>
            <a:r>
              <a:rPr lang="en-US" altLang="zh-CN" sz="2200" dirty="0" smtClean="0"/>
              <a:t>for (Node *p1=h; p1-&gt;next != NULL; p1 = p1-&gt;next)</a:t>
            </a:r>
          </a:p>
          <a:p>
            <a:pPr eaLnBrk="1" hangingPunct="1">
              <a:buFont typeface="Wingdings" pitchFamily="2" charset="2"/>
              <a:buNone/>
              <a:defRPr/>
            </a:pPr>
            <a:r>
              <a:rPr lang="en-US" altLang="zh-CN" sz="2200" dirty="0" smtClean="0"/>
              <a:t>	{ Node *</a:t>
            </a:r>
            <a:r>
              <a:rPr lang="en-US" altLang="zh-CN" sz="2200" dirty="0" err="1" smtClean="0"/>
              <a:t>p_min</a:t>
            </a:r>
            <a:r>
              <a:rPr lang="en-US" altLang="zh-CN" sz="2200" dirty="0" smtClean="0"/>
              <a:t>=p1; //</a:t>
            </a:r>
            <a:r>
              <a:rPr lang="en-US" altLang="zh-CN" sz="2200" dirty="0" err="1" smtClean="0"/>
              <a:t>p_min</a:t>
            </a:r>
            <a:r>
              <a:rPr lang="zh-CN" altLang="en-US" sz="2200" dirty="0" smtClean="0"/>
              <a:t>指向最小的结点，初始化为</a:t>
            </a:r>
            <a:r>
              <a:rPr lang="en-US" altLang="zh-CN" sz="2200" dirty="0" smtClean="0"/>
              <a:t>p1</a:t>
            </a:r>
          </a:p>
          <a:p>
            <a:pPr eaLnBrk="1" hangingPunct="1">
              <a:buFont typeface="Wingdings" pitchFamily="2" charset="2"/>
              <a:buNone/>
              <a:defRPr/>
            </a:pPr>
            <a:r>
              <a:rPr lang="en-US" altLang="zh-CN" sz="2200" dirty="0" smtClean="0"/>
              <a:t>       //</a:t>
            </a:r>
            <a:r>
              <a:rPr lang="zh-CN" altLang="en-US" sz="2200" dirty="0" smtClean="0"/>
              <a:t>从</a:t>
            </a:r>
            <a:r>
              <a:rPr lang="en-US" altLang="zh-CN" sz="2200" dirty="0" smtClean="0"/>
              <a:t>p1</a:t>
            </a:r>
            <a:r>
              <a:rPr lang="zh-CN" altLang="en-US" sz="2200" dirty="0" smtClean="0"/>
              <a:t>的下一个开始与</a:t>
            </a:r>
            <a:r>
              <a:rPr lang="en-US" altLang="zh-CN" sz="2200" dirty="0" err="1" smtClean="0"/>
              <a:t>p_min</a:t>
            </a:r>
            <a:r>
              <a:rPr lang="zh-CN" altLang="en-US" sz="2200" dirty="0" smtClean="0"/>
              <a:t>进行比较 </a:t>
            </a:r>
          </a:p>
          <a:p>
            <a:pPr eaLnBrk="1" hangingPunct="1">
              <a:buFont typeface="Wingdings" pitchFamily="2" charset="2"/>
              <a:buNone/>
              <a:defRPr/>
            </a:pPr>
            <a:r>
              <a:rPr lang="zh-CN" altLang="en-US" sz="2200" dirty="0" smtClean="0"/>
              <a:t>	   </a:t>
            </a:r>
            <a:r>
              <a:rPr lang="en-US" altLang="zh-CN" sz="2200" dirty="0" smtClean="0"/>
              <a:t>for (Node *p2=p1-&gt;next; p2 != NULL; p2=p2-&gt;next)</a:t>
            </a:r>
          </a:p>
          <a:p>
            <a:pPr eaLnBrk="1" hangingPunct="1">
              <a:buFont typeface="Wingdings" pitchFamily="2" charset="2"/>
              <a:buNone/>
              <a:defRPr/>
            </a:pPr>
            <a:r>
              <a:rPr lang="en-US" altLang="zh-CN" sz="2200" dirty="0" smtClean="0"/>
              <a:t>	      if (p2-&gt;content &lt; </a:t>
            </a:r>
            <a:r>
              <a:rPr lang="en-US" altLang="zh-CN" sz="2200" dirty="0" err="1" smtClean="0"/>
              <a:t>p_min</a:t>
            </a:r>
            <a:r>
              <a:rPr lang="en-US" altLang="zh-CN" sz="2200" dirty="0" smtClean="0"/>
              <a:t>-&gt;content)  </a:t>
            </a:r>
            <a:r>
              <a:rPr lang="en-US" altLang="zh-CN" sz="2200" dirty="0" err="1" smtClean="0"/>
              <a:t>p_min</a:t>
            </a:r>
            <a:r>
              <a:rPr lang="en-US" altLang="zh-CN" sz="2200" dirty="0" smtClean="0"/>
              <a:t> = p2;</a:t>
            </a:r>
          </a:p>
          <a:p>
            <a:pPr eaLnBrk="1" hangingPunct="1">
              <a:buFont typeface="Wingdings" pitchFamily="2" charset="2"/>
              <a:buNone/>
              <a:defRPr/>
            </a:pPr>
            <a:r>
              <a:rPr lang="en-US" altLang="zh-CN" sz="2200" dirty="0" smtClean="0"/>
              <a:t>	   if (</a:t>
            </a:r>
            <a:r>
              <a:rPr lang="en-US" altLang="zh-CN" sz="2200" dirty="0" err="1" smtClean="0"/>
              <a:t>p_min</a:t>
            </a:r>
            <a:r>
              <a:rPr lang="en-US" altLang="zh-CN" sz="2200" dirty="0" smtClean="0"/>
              <a:t> != p1) //</a:t>
            </a:r>
            <a:r>
              <a:rPr lang="zh-CN" altLang="en-US" sz="2200" dirty="0" smtClean="0"/>
              <a:t>交换结点的数据</a:t>
            </a:r>
            <a:endParaRPr lang="en-US" altLang="zh-CN" sz="2200" dirty="0" smtClean="0"/>
          </a:p>
          <a:p>
            <a:pPr eaLnBrk="1" hangingPunct="1">
              <a:buFont typeface="Wingdings" pitchFamily="2" charset="2"/>
              <a:buNone/>
              <a:defRPr/>
            </a:pPr>
            <a:r>
              <a:rPr lang="en-US" altLang="zh-CN" sz="2200" dirty="0" smtClean="0"/>
              <a:t>	   { </a:t>
            </a:r>
            <a:r>
              <a:rPr lang="en-US" altLang="zh-CN" sz="2200" dirty="0" err="1" smtClean="0"/>
              <a:t>int</a:t>
            </a:r>
            <a:r>
              <a:rPr lang="en-US" altLang="zh-CN" sz="2200" dirty="0" smtClean="0"/>
              <a:t> temp = p1-&gt;content;</a:t>
            </a:r>
          </a:p>
          <a:p>
            <a:pPr eaLnBrk="1" hangingPunct="1">
              <a:buFont typeface="Wingdings" pitchFamily="2" charset="2"/>
              <a:buNone/>
              <a:defRPr/>
            </a:pPr>
            <a:r>
              <a:rPr lang="en-US" altLang="zh-CN" sz="2200" dirty="0" smtClean="0"/>
              <a:t>          p1-&gt;content = </a:t>
            </a:r>
            <a:r>
              <a:rPr lang="en-US" altLang="zh-CN" sz="2200" dirty="0" err="1" smtClean="0"/>
              <a:t>p_min</a:t>
            </a:r>
            <a:r>
              <a:rPr lang="en-US" altLang="zh-CN" sz="2200" dirty="0" smtClean="0"/>
              <a:t>-&gt;content;</a:t>
            </a:r>
          </a:p>
          <a:p>
            <a:pPr eaLnBrk="1" hangingPunct="1">
              <a:buFont typeface="Wingdings" pitchFamily="2" charset="2"/>
              <a:buNone/>
              <a:defRPr/>
            </a:pPr>
            <a:r>
              <a:rPr lang="en-US" altLang="zh-CN" sz="2200" dirty="0" smtClean="0"/>
              <a:t>          </a:t>
            </a:r>
            <a:r>
              <a:rPr lang="en-US" altLang="zh-CN" sz="2200" dirty="0" err="1" smtClean="0"/>
              <a:t>p_min</a:t>
            </a:r>
            <a:r>
              <a:rPr lang="en-US" altLang="zh-CN" sz="2200" dirty="0" smtClean="0"/>
              <a:t>-&gt;content = temp;</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	}</a:t>
            </a:r>
          </a:p>
          <a:p>
            <a:pPr eaLnBrk="1" hangingPunct="1">
              <a:buFont typeface="Wingdings" pitchFamily="2" charset="2"/>
              <a:buNone/>
              <a:defRPr/>
            </a:pPr>
            <a:r>
              <a:rPr lang="en-US" altLang="zh-CN" sz="22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type="body" idx="1"/>
          </p:nvPr>
        </p:nvSpPr>
        <p:spPr>
          <a:xfrm>
            <a:off x="457200" y="692696"/>
            <a:ext cx="8229600" cy="5438229"/>
          </a:xfrm>
        </p:spPr>
        <p:txBody>
          <a:bodyPr>
            <a:normAutofit fontScale="85000" lnSpcReduction="20000"/>
          </a:bodyPr>
          <a:lstStyle/>
          <a:p>
            <a:pPr defTabSz="266700" eaLnBrk="1" hangingPunct="1">
              <a:buNone/>
              <a:defRPr/>
            </a:pPr>
            <a:r>
              <a:rPr lang="en-US" altLang="zh-CN" dirty="0"/>
              <a:t>void output(Node *h</a:t>
            </a:r>
            <a:r>
              <a:rPr lang="en-US" altLang="zh-CN" dirty="0" smtClean="0"/>
              <a:t>)</a:t>
            </a:r>
            <a:r>
              <a:rPr lang="en-US" altLang="zh-CN" dirty="0"/>
              <a:t> //</a:t>
            </a:r>
            <a:r>
              <a:rPr lang="zh-CN" altLang="en-US" dirty="0" smtClean="0"/>
              <a:t>输出链表数据</a:t>
            </a:r>
            <a:endParaRPr lang="en-US" altLang="zh-CN" dirty="0"/>
          </a:p>
          <a:p>
            <a:pPr defTabSz="266700" eaLnBrk="1" hangingPunct="1">
              <a:buNone/>
              <a:defRPr/>
            </a:pPr>
            <a:r>
              <a:rPr lang="en-US" altLang="zh-CN" dirty="0"/>
              <a:t>{ for (Node *p=h; p!=NULL; p=p-&gt;next)</a:t>
            </a:r>
          </a:p>
          <a:p>
            <a:pPr defTabSz="266700" eaLnBrk="1" hangingPunct="1">
              <a:buNone/>
              <a:defRPr/>
            </a:pPr>
            <a:r>
              <a:rPr lang="en-US" altLang="zh-CN" dirty="0"/>
              <a:t>	 </a:t>
            </a:r>
            <a:r>
              <a:rPr lang="en-US" altLang="zh-CN" dirty="0" err="1"/>
              <a:t>cout</a:t>
            </a:r>
            <a:r>
              <a:rPr lang="en-US" altLang="zh-CN" dirty="0"/>
              <a:t> &lt;&lt; p-&gt;content &lt;&lt; ',';</a:t>
            </a:r>
          </a:p>
          <a:p>
            <a:pPr defTabSz="266700" eaLnBrk="1" hangingPunct="1">
              <a:buNone/>
              <a:defRPr/>
            </a:pPr>
            <a:r>
              <a:rPr lang="en-US" altLang="zh-CN" dirty="0"/>
              <a:t>   </a:t>
            </a:r>
            <a:r>
              <a:rPr lang="en-US" altLang="zh-CN" dirty="0" err="1"/>
              <a:t>cout</a:t>
            </a:r>
            <a:r>
              <a:rPr lang="en-US" altLang="zh-CN" dirty="0"/>
              <a:t> &lt;&lt; </a:t>
            </a:r>
            <a:r>
              <a:rPr lang="en-US" altLang="zh-CN" dirty="0" err="1"/>
              <a:t>endl</a:t>
            </a:r>
            <a:r>
              <a:rPr lang="en-US" altLang="zh-CN" dirty="0"/>
              <a:t>;</a:t>
            </a:r>
          </a:p>
          <a:p>
            <a:pPr defTabSz="266700" eaLnBrk="1" hangingPunct="1">
              <a:buNone/>
              <a:defRPr/>
            </a:pPr>
            <a:r>
              <a:rPr lang="en-US" altLang="zh-CN" dirty="0" smtClean="0"/>
              <a:t>}</a:t>
            </a:r>
          </a:p>
          <a:p>
            <a:pPr defTabSz="266700" eaLnBrk="1" hangingPunct="1">
              <a:buNone/>
              <a:defRPr/>
            </a:pPr>
            <a:endParaRPr lang="en-US" altLang="zh-CN" dirty="0"/>
          </a:p>
          <a:p>
            <a:pPr defTabSz="266700" eaLnBrk="1" hangingPunct="1">
              <a:buFont typeface="Wingdings" pitchFamily="2" charset="2"/>
              <a:buNone/>
              <a:defRPr/>
            </a:pPr>
            <a:r>
              <a:rPr lang="en-US" altLang="zh-CN" dirty="0" smtClean="0"/>
              <a:t>void remove(Node *h</a:t>
            </a:r>
            <a:r>
              <a:rPr lang="en-US" altLang="zh-CN" dirty="0" smtClean="0"/>
              <a:t>) //</a:t>
            </a:r>
            <a:r>
              <a:rPr lang="zh-CN" altLang="en-US" dirty="0" smtClean="0"/>
              <a:t>删除链表所有元素</a:t>
            </a:r>
            <a:endParaRPr lang="en-US" altLang="zh-CN" dirty="0" smtClean="0"/>
          </a:p>
          <a:p>
            <a:pPr defTabSz="266700" eaLnBrk="1" hangingPunct="1">
              <a:buFont typeface="Wingdings" pitchFamily="2" charset="2"/>
              <a:buNone/>
              <a:defRPr/>
            </a:pPr>
            <a:r>
              <a:rPr lang="en-US" altLang="zh-CN" dirty="0" smtClean="0"/>
              <a:t>{	while (h != NULL)</a:t>
            </a:r>
          </a:p>
          <a:p>
            <a:pPr defTabSz="266700" eaLnBrk="1" hangingPunct="1">
              <a:buFont typeface="Wingdings" pitchFamily="2" charset="2"/>
              <a:buNone/>
              <a:defRPr/>
            </a:pPr>
            <a:r>
              <a:rPr lang="en-US" altLang="zh-CN" dirty="0" smtClean="0"/>
              <a:t>	{	Node *p=h;</a:t>
            </a:r>
          </a:p>
          <a:p>
            <a:pPr defTabSz="266700" eaLnBrk="1" hangingPunct="1">
              <a:buFont typeface="Wingdings" pitchFamily="2" charset="2"/>
              <a:buNone/>
              <a:defRPr/>
            </a:pPr>
            <a:r>
              <a:rPr lang="en-US" altLang="zh-CN" dirty="0" smtClean="0"/>
              <a:t>			h = h-&gt;next;</a:t>
            </a:r>
          </a:p>
          <a:p>
            <a:pPr defTabSz="266700" eaLnBrk="1" hangingPunct="1">
              <a:buFont typeface="Wingdings" pitchFamily="2" charset="2"/>
              <a:buNone/>
              <a:defRPr/>
            </a:pPr>
            <a:r>
              <a:rPr lang="en-US" altLang="zh-CN" dirty="0" smtClean="0"/>
              <a:t>			delete p;</a:t>
            </a:r>
          </a:p>
          <a:p>
            <a:pPr defTabSz="266700" eaLnBrk="1" hangingPunct="1">
              <a:buFont typeface="Wingdings" pitchFamily="2" charset="2"/>
              <a:buNone/>
              <a:defRPr/>
            </a:pPr>
            <a:r>
              <a:rPr lang="en-US" altLang="zh-CN" dirty="0" smtClean="0"/>
              <a:t>	}</a:t>
            </a:r>
          </a:p>
          <a:p>
            <a:pPr defTabSz="266700" eaLnBrk="1" hangingPunct="1">
              <a:buFont typeface="Wingdings" pitchFamily="2" charset="2"/>
              <a:buNone/>
              <a:defRPr/>
            </a:pPr>
            <a:r>
              <a:rPr lang="en-US" altLang="zh-CN"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pPr eaLnBrk="1" hangingPunct="1">
              <a:defRPr/>
            </a:pPr>
            <a:r>
              <a:rPr lang="zh-CN" altLang="en-US" dirty="0" smtClean="0"/>
              <a:t>用链表实现求解约瑟夫问题 </a:t>
            </a:r>
          </a:p>
        </p:txBody>
      </p:sp>
      <p:sp>
        <p:nvSpPr>
          <p:cNvPr id="488451" name="Rectangle 3"/>
          <p:cNvSpPr>
            <a:spLocks noGrp="1" noChangeArrowheads="1"/>
          </p:cNvSpPr>
          <p:nvPr>
            <p:ph type="body" idx="1"/>
          </p:nvPr>
        </p:nvSpPr>
        <p:spPr>
          <a:xfrm>
            <a:off x="457200" y="1600200"/>
            <a:ext cx="8229600" cy="5068888"/>
          </a:xfrm>
        </p:spPr>
        <p:txBody>
          <a:bodyPr/>
          <a:lstStyle/>
          <a:p>
            <a:pPr eaLnBrk="1" hangingPunct="1">
              <a:lnSpc>
                <a:spcPct val="80000"/>
              </a:lnSpc>
              <a:buFont typeface="Wingdings" pitchFamily="2" charset="2"/>
              <a:buNone/>
              <a:defRPr/>
            </a:pPr>
            <a:r>
              <a:rPr lang="en-US" altLang="zh-CN" sz="2400" smtClean="0"/>
              <a:t>#include &lt;iostream&gt;</a:t>
            </a:r>
          </a:p>
          <a:p>
            <a:pPr eaLnBrk="1" hangingPunct="1">
              <a:lnSpc>
                <a:spcPct val="80000"/>
              </a:lnSpc>
              <a:buFont typeface="Wingdings" pitchFamily="2" charset="2"/>
              <a:buNone/>
              <a:defRPr/>
            </a:pPr>
            <a:r>
              <a:rPr lang="en-US" altLang="zh-CN" sz="2400" smtClean="0"/>
              <a:t>using namespace std;</a:t>
            </a:r>
          </a:p>
          <a:p>
            <a:pPr eaLnBrk="1" hangingPunct="1">
              <a:lnSpc>
                <a:spcPct val="80000"/>
              </a:lnSpc>
              <a:buFont typeface="Wingdings" pitchFamily="2" charset="2"/>
              <a:buNone/>
              <a:defRPr/>
            </a:pPr>
            <a:r>
              <a:rPr lang="en-US" altLang="zh-CN" sz="2400" smtClean="0"/>
              <a:t>struct Node</a:t>
            </a:r>
          </a:p>
          <a:p>
            <a:pPr eaLnBrk="1" hangingPunct="1">
              <a:lnSpc>
                <a:spcPct val="80000"/>
              </a:lnSpc>
              <a:buFont typeface="Wingdings" pitchFamily="2" charset="2"/>
              <a:buNone/>
              <a:defRPr/>
            </a:pPr>
            <a:r>
              <a:rPr lang="en-US" altLang="zh-CN" sz="2400" smtClean="0"/>
              <a:t>{	int no;  //</a:t>
            </a:r>
            <a:r>
              <a:rPr lang="zh-CN" altLang="en-US" sz="2400" smtClean="0"/>
              <a:t>小孩的编号</a:t>
            </a:r>
          </a:p>
          <a:p>
            <a:pPr eaLnBrk="1" hangingPunct="1">
              <a:lnSpc>
                <a:spcPct val="80000"/>
              </a:lnSpc>
              <a:buFont typeface="Wingdings" pitchFamily="2" charset="2"/>
              <a:buNone/>
              <a:defRPr/>
            </a:pPr>
            <a:r>
              <a:rPr lang="zh-CN" altLang="en-US" sz="2400" smtClean="0"/>
              <a:t>	</a:t>
            </a:r>
            <a:r>
              <a:rPr lang="en-US" altLang="zh-CN" sz="2400" smtClean="0"/>
              <a:t>Node *next; //</a:t>
            </a:r>
            <a:r>
              <a:rPr lang="zh-CN" altLang="en-US" sz="2400" smtClean="0"/>
              <a:t>指向下一个小孩的指针</a:t>
            </a:r>
          </a:p>
          <a:p>
            <a:pPr eaLnBrk="1" hangingPunct="1">
              <a:lnSpc>
                <a:spcPct val="80000"/>
              </a:lnSpc>
              <a:buFont typeface="Wingdings" pitchFamily="2" charset="2"/>
              <a:buNone/>
              <a:defRPr/>
            </a:pPr>
            <a:r>
              <a:rPr lang="en-US" altLang="zh-CN" sz="2400" smtClean="0"/>
              <a:t>};</a:t>
            </a:r>
          </a:p>
          <a:p>
            <a:pPr eaLnBrk="1" hangingPunct="1">
              <a:lnSpc>
                <a:spcPct val="80000"/>
              </a:lnSpc>
              <a:buFont typeface="Wingdings" pitchFamily="2" charset="2"/>
              <a:buNone/>
              <a:defRPr/>
            </a:pPr>
            <a:r>
              <a:rPr lang="en-US" altLang="zh-CN" sz="2400" smtClean="0"/>
              <a:t>int main()</a:t>
            </a:r>
          </a:p>
          <a:p>
            <a:pPr eaLnBrk="1" hangingPunct="1">
              <a:lnSpc>
                <a:spcPct val="80000"/>
              </a:lnSpc>
              <a:buFont typeface="Wingdings" pitchFamily="2" charset="2"/>
              <a:buNone/>
              <a:defRPr/>
            </a:pPr>
            <a:r>
              <a:rPr lang="en-US" altLang="zh-CN" sz="2400" smtClean="0"/>
              <a:t>{	int m, //</a:t>
            </a:r>
            <a:r>
              <a:rPr lang="zh-CN" altLang="en-US" sz="2400" smtClean="0"/>
              <a:t>用于存储要报的数</a:t>
            </a:r>
          </a:p>
          <a:p>
            <a:pPr eaLnBrk="1" hangingPunct="1">
              <a:lnSpc>
                <a:spcPct val="80000"/>
              </a:lnSpc>
              <a:buFont typeface="Wingdings" pitchFamily="2" charset="2"/>
              <a:buNone/>
              <a:defRPr/>
            </a:pPr>
            <a:r>
              <a:rPr lang="zh-CN" altLang="en-US" sz="2400" smtClean="0"/>
              <a:t>		</a:t>
            </a:r>
            <a:r>
              <a:rPr lang="en-US" altLang="zh-CN" sz="2400" smtClean="0"/>
              <a:t>n, //</a:t>
            </a:r>
            <a:r>
              <a:rPr lang="zh-CN" altLang="en-US" sz="2400" smtClean="0"/>
              <a:t>用于存储小孩的个数</a:t>
            </a:r>
          </a:p>
          <a:p>
            <a:pPr eaLnBrk="1" hangingPunct="1">
              <a:lnSpc>
                <a:spcPct val="80000"/>
              </a:lnSpc>
              <a:buFont typeface="Wingdings" pitchFamily="2" charset="2"/>
              <a:buNone/>
              <a:defRPr/>
            </a:pPr>
            <a:r>
              <a:rPr lang="zh-CN" altLang="en-US" sz="2400" smtClean="0"/>
              <a:t>		</a:t>
            </a:r>
            <a:r>
              <a:rPr lang="en-US" altLang="zh-CN" sz="2400" smtClean="0"/>
              <a:t>num_of_children_remained; //</a:t>
            </a:r>
            <a:r>
              <a:rPr lang="zh-CN" altLang="en-US" sz="2400" smtClean="0"/>
              <a:t>用于存储圈子里</a:t>
            </a:r>
          </a:p>
          <a:p>
            <a:pPr eaLnBrk="1" hangingPunct="1">
              <a:lnSpc>
                <a:spcPct val="80000"/>
              </a:lnSpc>
              <a:buFont typeface="Wingdings" pitchFamily="2" charset="2"/>
              <a:buNone/>
              <a:defRPr/>
            </a:pPr>
            <a:r>
              <a:rPr lang="zh-CN" altLang="en-US" sz="2400" smtClean="0"/>
              <a:t>						       </a:t>
            </a:r>
            <a:r>
              <a:rPr lang="en-US" altLang="zh-CN" sz="2400" smtClean="0"/>
              <a:t>//</a:t>
            </a:r>
            <a:r>
              <a:rPr lang="zh-CN" altLang="en-US" sz="2400" smtClean="0"/>
              <a:t>剩下的小孩个数</a:t>
            </a:r>
          </a:p>
          <a:p>
            <a:pPr eaLnBrk="1" hangingPunct="1">
              <a:lnSpc>
                <a:spcPct val="80000"/>
              </a:lnSpc>
              <a:buFont typeface="Wingdings" pitchFamily="2" charset="2"/>
              <a:buNone/>
              <a:defRPr/>
            </a:pPr>
            <a:r>
              <a:rPr lang="zh-CN" altLang="en-US" sz="2400" smtClean="0"/>
              <a:t>	</a:t>
            </a:r>
            <a:r>
              <a:rPr lang="en-US" altLang="zh-CN" sz="2400" smtClean="0"/>
              <a:t>cout &lt;&lt; "</a:t>
            </a:r>
            <a:r>
              <a:rPr lang="zh-CN" altLang="en-US" sz="2400" smtClean="0"/>
              <a:t>请输入小孩的个数和要报的数：</a:t>
            </a:r>
            <a:r>
              <a:rPr lang="en-US" altLang="zh-CN" sz="2400" smtClean="0"/>
              <a:t>";</a:t>
            </a:r>
          </a:p>
          <a:p>
            <a:pPr eaLnBrk="1" hangingPunct="1">
              <a:lnSpc>
                <a:spcPct val="80000"/>
              </a:lnSpc>
              <a:buFont typeface="Wingdings" pitchFamily="2" charset="2"/>
              <a:buNone/>
              <a:defRPr/>
            </a:pPr>
            <a:r>
              <a:rPr lang="en-US" altLang="zh-CN" sz="2400" smtClean="0"/>
              <a:t>	cin &gt;&gt; n &gt;&gt; 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type="body" idx="1"/>
          </p:nvPr>
        </p:nvSpPr>
        <p:spPr>
          <a:xfrm>
            <a:off x="457200" y="404813"/>
            <a:ext cx="8229600" cy="5726112"/>
          </a:xfrm>
        </p:spPr>
        <p:txBody>
          <a:bodyPr/>
          <a:lstStyle/>
          <a:p>
            <a:pPr eaLnBrk="1" hangingPunct="1">
              <a:lnSpc>
                <a:spcPct val="90000"/>
              </a:lnSpc>
              <a:buFont typeface="Wingdings" pitchFamily="2" charset="2"/>
              <a:buNone/>
              <a:defRPr/>
            </a:pPr>
            <a:r>
              <a:rPr lang="en-US" altLang="zh-CN" sz="2400" dirty="0" smtClean="0"/>
              <a:t>//</a:t>
            </a:r>
            <a:r>
              <a:rPr lang="zh-CN" altLang="en-US" sz="2400" dirty="0" smtClean="0"/>
              <a:t>构建圈子</a:t>
            </a:r>
          </a:p>
          <a:p>
            <a:pPr eaLnBrk="1" hangingPunct="1">
              <a:lnSpc>
                <a:spcPct val="90000"/>
              </a:lnSpc>
              <a:buFont typeface="Wingdings" pitchFamily="2" charset="2"/>
              <a:buNone/>
              <a:defRPr/>
            </a:pPr>
            <a:r>
              <a:rPr lang="zh-CN" altLang="en-US" sz="2400" dirty="0" smtClean="0"/>
              <a:t>	</a:t>
            </a:r>
            <a:r>
              <a:rPr lang="en-US" altLang="zh-CN" sz="2400" dirty="0" smtClean="0"/>
              <a:t>Node *first,*last; //first</a:t>
            </a:r>
            <a:r>
              <a:rPr lang="zh-CN" altLang="en-US" sz="2400" dirty="0" smtClean="0"/>
              <a:t>和</a:t>
            </a:r>
            <a:r>
              <a:rPr lang="en-US" altLang="zh-CN" sz="2400" dirty="0" smtClean="0"/>
              <a:t>last</a:t>
            </a:r>
            <a:r>
              <a:rPr lang="zh-CN" altLang="en-US" sz="2400" dirty="0" smtClean="0"/>
              <a:t>用于分别指向第一个和</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最后一个小孩</a:t>
            </a:r>
          </a:p>
          <a:p>
            <a:pPr eaLnBrk="1" hangingPunct="1">
              <a:lnSpc>
                <a:spcPct val="90000"/>
              </a:lnSpc>
              <a:buFont typeface="Wingdings" pitchFamily="2" charset="2"/>
              <a:buNone/>
              <a:defRPr/>
            </a:pPr>
            <a:r>
              <a:rPr lang="zh-CN" altLang="en-US" sz="2400" dirty="0" smtClean="0"/>
              <a:t>	</a:t>
            </a:r>
            <a:r>
              <a:rPr lang="en-US" altLang="zh-CN" sz="2400" dirty="0" smtClean="0"/>
              <a:t>first = last = new Node;  //</a:t>
            </a:r>
            <a:r>
              <a:rPr lang="zh-CN" altLang="en-US" sz="2400" dirty="0" smtClean="0"/>
              <a:t>生成第一个结点</a:t>
            </a:r>
          </a:p>
          <a:p>
            <a:pPr eaLnBrk="1" hangingPunct="1">
              <a:lnSpc>
                <a:spcPct val="90000"/>
              </a:lnSpc>
              <a:buFont typeface="Wingdings" pitchFamily="2" charset="2"/>
              <a:buNone/>
              <a:defRPr/>
            </a:pPr>
            <a:r>
              <a:rPr lang="zh-CN" altLang="en-US" sz="2400" dirty="0" smtClean="0"/>
              <a:t>	</a:t>
            </a:r>
            <a:r>
              <a:rPr lang="en-US" altLang="zh-CN" sz="2400" dirty="0" smtClean="0"/>
              <a:t>first-&gt;no = 0; //</a:t>
            </a:r>
            <a:r>
              <a:rPr lang="zh-CN" altLang="en-US" sz="2400" dirty="0" smtClean="0"/>
              <a:t>第一个小孩的编号为</a:t>
            </a:r>
            <a:r>
              <a:rPr lang="en-US" altLang="zh-CN" sz="2400" dirty="0" smtClean="0"/>
              <a:t>0</a:t>
            </a:r>
          </a:p>
          <a:p>
            <a:pPr eaLnBrk="1" hangingPunct="1">
              <a:lnSpc>
                <a:spcPct val="90000"/>
              </a:lnSpc>
              <a:buFont typeface="Wingdings" pitchFamily="2" charset="2"/>
              <a:buNone/>
              <a:defRPr/>
            </a:pPr>
            <a:r>
              <a:rPr lang="en-US" altLang="zh-CN" sz="2400" dirty="0" smtClean="0"/>
              <a:t>	for (</a:t>
            </a:r>
            <a:r>
              <a:rPr lang="en-US" altLang="zh-CN" sz="2400" dirty="0" err="1" smtClean="0"/>
              <a:t>int</a:t>
            </a:r>
            <a:r>
              <a:rPr lang="en-US" altLang="zh-CN" sz="2400" dirty="0" smtClean="0"/>
              <a:t>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t>
            </a:r>
            <a:r>
              <a:rPr lang="zh-CN" altLang="en-US" sz="2400" dirty="0" smtClean="0"/>
              <a:t>循环构建其它小孩结点</a:t>
            </a:r>
          </a:p>
          <a:p>
            <a:pPr eaLnBrk="1" hangingPunct="1">
              <a:lnSpc>
                <a:spcPct val="90000"/>
              </a:lnSpc>
              <a:buFont typeface="Wingdings" pitchFamily="2" charset="2"/>
              <a:buNone/>
              <a:defRPr/>
            </a:pPr>
            <a:r>
              <a:rPr lang="zh-CN" altLang="en-US" sz="2400" dirty="0" smtClean="0"/>
              <a:t>	</a:t>
            </a:r>
            <a:r>
              <a:rPr lang="en-US" altLang="zh-CN" sz="2400" dirty="0" smtClean="0"/>
              <a:t>{	Node *p=new Node;  //</a:t>
            </a:r>
            <a:r>
              <a:rPr lang="zh-CN" altLang="en-US" sz="2400" dirty="0" smtClean="0"/>
              <a:t>生成一个小孩结点</a:t>
            </a:r>
          </a:p>
          <a:p>
            <a:pPr eaLnBrk="1" hangingPunct="1">
              <a:lnSpc>
                <a:spcPct val="90000"/>
              </a:lnSpc>
              <a:buFont typeface="Wingdings" pitchFamily="2" charset="2"/>
              <a:buNone/>
              <a:defRPr/>
            </a:pPr>
            <a:r>
              <a:rPr lang="zh-CN" altLang="en-US" sz="2400" dirty="0" smtClean="0"/>
              <a:t>		</a:t>
            </a:r>
            <a:r>
              <a:rPr lang="en-US" altLang="zh-CN" sz="2400" dirty="0" smtClean="0"/>
              <a:t>p-&gt;no = </a:t>
            </a:r>
            <a:r>
              <a:rPr lang="en-US" altLang="zh-CN" sz="2400" dirty="0" err="1" smtClean="0"/>
              <a:t>i</a:t>
            </a:r>
            <a:r>
              <a:rPr lang="en-US" altLang="zh-CN" sz="2400" dirty="0" smtClean="0"/>
              <a:t>; //</a:t>
            </a:r>
            <a:r>
              <a:rPr lang="zh-CN" altLang="en-US" sz="2400" dirty="0" smtClean="0"/>
              <a:t>新的小孩结点的编号为</a:t>
            </a:r>
            <a:r>
              <a:rPr lang="en-US" altLang="zh-CN" sz="2400" dirty="0" err="1" smtClean="0"/>
              <a:t>i</a:t>
            </a:r>
            <a:endParaRPr lang="en-US" altLang="zh-CN" sz="2400" dirty="0" smtClean="0"/>
          </a:p>
          <a:p>
            <a:pPr eaLnBrk="1" hangingPunct="1">
              <a:lnSpc>
                <a:spcPct val="90000"/>
              </a:lnSpc>
              <a:buFont typeface="Wingdings" pitchFamily="2" charset="2"/>
              <a:buNone/>
              <a:defRPr/>
            </a:pPr>
            <a:r>
              <a:rPr lang="en-US" altLang="zh-CN" sz="2400" dirty="0" smtClean="0"/>
              <a:t>		last-&gt;next = p; //</a:t>
            </a:r>
            <a:r>
              <a:rPr lang="zh-CN" altLang="en-US" sz="2400" dirty="0" smtClean="0"/>
              <a:t>最后一个小孩的</a:t>
            </a:r>
            <a:r>
              <a:rPr lang="en-US" altLang="zh-CN" sz="2400" dirty="0" smtClean="0"/>
              <a:t>next</a:t>
            </a:r>
            <a:r>
              <a:rPr lang="zh-CN" altLang="en-US" sz="2400" dirty="0" smtClean="0"/>
              <a:t>指向新生成</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的小孩结点</a:t>
            </a:r>
          </a:p>
          <a:p>
            <a:pPr eaLnBrk="1" hangingPunct="1">
              <a:lnSpc>
                <a:spcPct val="90000"/>
              </a:lnSpc>
              <a:buFont typeface="Wingdings" pitchFamily="2" charset="2"/>
              <a:buNone/>
              <a:defRPr/>
            </a:pPr>
            <a:r>
              <a:rPr lang="zh-CN" altLang="en-US" sz="2400" dirty="0" smtClean="0"/>
              <a:t>		</a:t>
            </a:r>
            <a:r>
              <a:rPr lang="en-US" altLang="zh-CN" sz="2400" dirty="0" smtClean="0"/>
              <a:t>last = p; //</a:t>
            </a:r>
            <a:r>
              <a:rPr lang="zh-CN" altLang="en-US" sz="2400" dirty="0" smtClean="0"/>
              <a:t>把新生成的小孩结点成为最后一个结点</a:t>
            </a:r>
          </a:p>
          <a:p>
            <a:pPr eaLnBrk="1" hangingPunct="1">
              <a:lnSpc>
                <a:spcPct val="90000"/>
              </a:lnSpc>
              <a:buFont typeface="Wingdings" pitchFamily="2" charset="2"/>
              <a:buNone/>
              <a:defRPr/>
            </a:pPr>
            <a:r>
              <a:rPr lang="zh-CN" altLang="en-US" sz="2400" dirty="0" smtClean="0"/>
              <a:t>	</a:t>
            </a:r>
            <a:r>
              <a:rPr lang="en-US" altLang="zh-CN" sz="2400" dirty="0" smtClean="0"/>
              <a:t>}</a:t>
            </a:r>
          </a:p>
          <a:p>
            <a:pPr eaLnBrk="1" hangingPunct="1">
              <a:lnSpc>
                <a:spcPct val="90000"/>
              </a:lnSpc>
              <a:buFont typeface="Wingdings" pitchFamily="2" charset="2"/>
              <a:buNone/>
              <a:defRPr/>
            </a:pPr>
            <a:r>
              <a:rPr lang="en-US" altLang="zh-CN" sz="2400" dirty="0" smtClean="0"/>
              <a:t>	last-&gt;next = first;  //</a:t>
            </a:r>
            <a:r>
              <a:rPr lang="zh-CN" altLang="en-US" sz="2400" dirty="0" smtClean="0"/>
              <a:t>把最后一个小孩的下一个小孩</a:t>
            </a:r>
          </a:p>
          <a:p>
            <a:pPr eaLnBrk="1" hangingPunct="1">
              <a:lnSpc>
                <a:spcPct val="90000"/>
              </a:lnSpc>
              <a:buFont typeface="Wingdings" pitchFamily="2" charset="2"/>
              <a:buNone/>
              <a:defRPr/>
            </a:pPr>
            <a:r>
              <a:rPr lang="zh-CN" altLang="en-US" sz="2400" dirty="0" smtClean="0"/>
              <a:t> 				      </a:t>
            </a:r>
            <a:r>
              <a:rPr lang="en-US" altLang="zh-CN" sz="2400" dirty="0" smtClean="0"/>
              <a:t>//</a:t>
            </a:r>
            <a:r>
              <a:rPr lang="zh-CN" altLang="en-US" sz="2400" dirty="0" smtClean="0"/>
              <a:t>设为第一个小孩，构成圈子</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type="body" idx="1"/>
          </p:nvPr>
        </p:nvSpPr>
        <p:spPr>
          <a:xfrm>
            <a:off x="457200" y="333375"/>
            <a:ext cx="8435975" cy="6048375"/>
          </a:xfrm>
        </p:spPr>
        <p:txBody>
          <a:bodyPr/>
          <a:lstStyle/>
          <a:p>
            <a:pPr eaLnBrk="1" hangingPunct="1">
              <a:lnSpc>
                <a:spcPct val="80000"/>
              </a:lnSpc>
              <a:buFont typeface="Wingdings" pitchFamily="2" charset="2"/>
              <a:buNone/>
              <a:defRPr/>
            </a:pPr>
            <a:r>
              <a:rPr lang="en-US" altLang="zh-CN" sz="2000" smtClean="0"/>
              <a:t>	//</a:t>
            </a:r>
            <a:r>
              <a:rPr lang="zh-CN" altLang="en-US" sz="2000" smtClean="0"/>
              <a:t>开始报数</a:t>
            </a:r>
          </a:p>
          <a:p>
            <a:pPr eaLnBrk="1" hangingPunct="1">
              <a:lnSpc>
                <a:spcPct val="80000"/>
              </a:lnSpc>
              <a:buFont typeface="Wingdings" pitchFamily="2" charset="2"/>
              <a:buNone/>
              <a:defRPr/>
            </a:pPr>
            <a:r>
              <a:rPr lang="zh-CN" altLang="en-US" sz="2000" smtClean="0"/>
              <a:t>	</a:t>
            </a:r>
            <a:r>
              <a:rPr lang="en-US" altLang="zh-CN" sz="2000" smtClean="0"/>
              <a:t>num_of_children_remained = n;  //</a:t>
            </a:r>
            <a:r>
              <a:rPr lang="zh-CN" altLang="en-US" sz="2000" smtClean="0"/>
              <a:t>报数前的圈子中小孩个数</a:t>
            </a:r>
          </a:p>
          <a:p>
            <a:pPr eaLnBrk="1" hangingPunct="1">
              <a:lnSpc>
                <a:spcPct val="80000"/>
              </a:lnSpc>
              <a:buFont typeface="Wingdings" pitchFamily="2" charset="2"/>
              <a:buNone/>
              <a:defRPr/>
            </a:pPr>
            <a:r>
              <a:rPr lang="zh-CN" altLang="en-US" sz="2000" smtClean="0"/>
              <a:t>	</a:t>
            </a:r>
            <a:r>
              <a:rPr lang="en-US" altLang="zh-CN" sz="2000" smtClean="0"/>
              <a:t>Node *previous=last;  //previous</a:t>
            </a:r>
            <a:r>
              <a:rPr lang="zh-CN" altLang="en-US" sz="2000" smtClean="0"/>
              <a:t>指向开始报数的前一个小孩</a:t>
            </a:r>
          </a:p>
          <a:p>
            <a:pPr eaLnBrk="1" hangingPunct="1">
              <a:lnSpc>
                <a:spcPct val="80000"/>
              </a:lnSpc>
              <a:buFont typeface="Wingdings" pitchFamily="2" charset="2"/>
              <a:buNone/>
              <a:defRPr/>
            </a:pPr>
            <a:r>
              <a:rPr lang="zh-CN" altLang="en-US" sz="2000" smtClean="0"/>
              <a:t>	</a:t>
            </a:r>
            <a:r>
              <a:rPr lang="en-US" altLang="zh-CN" sz="2000" smtClean="0"/>
              <a:t>while (num_of_children_remained &gt; 1)</a:t>
            </a:r>
          </a:p>
          <a:p>
            <a:pPr eaLnBrk="1" hangingPunct="1">
              <a:lnSpc>
                <a:spcPct val="80000"/>
              </a:lnSpc>
              <a:buFont typeface="Wingdings" pitchFamily="2" charset="2"/>
              <a:buNone/>
              <a:defRPr/>
            </a:pPr>
            <a:r>
              <a:rPr lang="en-US" altLang="zh-CN" sz="2000" smtClean="0"/>
              <a:t>	{	for (int count=1; count&lt;m; count++)  //</a:t>
            </a:r>
            <a:r>
              <a:rPr lang="zh-CN" altLang="en-US" sz="2000" smtClean="0"/>
              <a:t>循环</a:t>
            </a:r>
            <a:r>
              <a:rPr lang="en-US" altLang="zh-CN" sz="2000" smtClean="0"/>
              <a:t>m-1</a:t>
            </a:r>
            <a:r>
              <a:rPr lang="zh-CN" altLang="en-US" sz="2000" smtClean="0"/>
              <a:t>次</a:t>
            </a:r>
          </a:p>
          <a:p>
            <a:pPr eaLnBrk="1" hangingPunct="1">
              <a:lnSpc>
                <a:spcPct val="80000"/>
              </a:lnSpc>
              <a:buFont typeface="Wingdings" pitchFamily="2" charset="2"/>
              <a:buNone/>
              <a:defRPr/>
            </a:pPr>
            <a:r>
              <a:rPr lang="zh-CN" altLang="en-US" sz="2000" smtClean="0"/>
              <a:t>			</a:t>
            </a:r>
            <a:r>
              <a:rPr lang="en-US" altLang="zh-CN" sz="2000" smtClean="0"/>
              <a:t>previous = previous-&gt;next;</a:t>
            </a:r>
          </a:p>
          <a:p>
            <a:pPr eaLnBrk="1" hangingPunct="1">
              <a:lnSpc>
                <a:spcPct val="80000"/>
              </a:lnSpc>
              <a:buFont typeface="Wingdings" pitchFamily="2" charset="2"/>
              <a:buNone/>
              <a:defRPr/>
            </a:pPr>
            <a:r>
              <a:rPr lang="en-US" altLang="zh-CN" sz="2000" smtClean="0"/>
              <a:t>		//</a:t>
            </a:r>
            <a:r>
              <a:rPr lang="zh-CN" altLang="en-US" sz="2000" smtClean="0"/>
              <a:t>循环结束时，</a:t>
            </a:r>
            <a:r>
              <a:rPr lang="en-US" altLang="zh-CN" sz="2000" smtClean="0"/>
              <a:t>previous</a:t>
            </a:r>
            <a:r>
              <a:rPr lang="zh-CN" altLang="en-US" sz="2000" smtClean="0"/>
              <a:t>指向将要离开圈子的小孩的前一个小孩</a:t>
            </a:r>
          </a:p>
          <a:p>
            <a:pPr eaLnBrk="1" hangingPunct="1">
              <a:lnSpc>
                <a:spcPct val="80000"/>
              </a:lnSpc>
              <a:buFont typeface="Wingdings" pitchFamily="2" charset="2"/>
              <a:buNone/>
              <a:defRPr/>
            </a:pPr>
            <a:r>
              <a:rPr lang="zh-CN" altLang="en-US" sz="2000" smtClean="0"/>
              <a:t>		</a:t>
            </a:r>
            <a:r>
              <a:rPr lang="en-US" altLang="zh-CN" sz="2000" smtClean="0"/>
              <a:t>Node *p=previous-&gt;next;  //p</a:t>
            </a:r>
            <a:r>
              <a:rPr lang="zh-CN" altLang="en-US" sz="2000" smtClean="0"/>
              <a:t>指向将要离圈的小孩结点</a:t>
            </a:r>
          </a:p>
          <a:p>
            <a:pPr eaLnBrk="1" hangingPunct="1">
              <a:lnSpc>
                <a:spcPct val="80000"/>
              </a:lnSpc>
              <a:buFont typeface="Wingdings" pitchFamily="2" charset="2"/>
              <a:buNone/>
              <a:defRPr/>
            </a:pPr>
            <a:r>
              <a:rPr lang="zh-CN" altLang="en-US" sz="2000" smtClean="0"/>
              <a:t>		</a:t>
            </a:r>
            <a:r>
              <a:rPr lang="en-US" altLang="zh-CN" sz="2000" smtClean="0"/>
              <a:t>previous-&gt;next = p-&gt;next;  //</a:t>
            </a:r>
            <a:r>
              <a:rPr lang="zh-CN" altLang="en-US" sz="2000" smtClean="0"/>
              <a:t>小孩离开圈子</a:t>
            </a:r>
          </a:p>
          <a:p>
            <a:pPr eaLnBrk="1" hangingPunct="1">
              <a:lnSpc>
                <a:spcPct val="80000"/>
              </a:lnSpc>
              <a:buFont typeface="Wingdings" pitchFamily="2" charset="2"/>
              <a:buNone/>
              <a:defRPr/>
            </a:pPr>
            <a:r>
              <a:rPr lang="zh-CN" altLang="en-US" sz="2000" smtClean="0"/>
              <a:t>		</a:t>
            </a:r>
            <a:r>
              <a:rPr lang="en-US" altLang="zh-CN" sz="2000" smtClean="0"/>
              <a:t>delete p;  //</a:t>
            </a:r>
            <a:r>
              <a:rPr lang="zh-CN" altLang="en-US" sz="2000" smtClean="0"/>
              <a:t>释放离圈小孩结点的空间</a:t>
            </a:r>
          </a:p>
          <a:p>
            <a:pPr eaLnBrk="1" hangingPunct="1">
              <a:lnSpc>
                <a:spcPct val="80000"/>
              </a:lnSpc>
              <a:buFont typeface="Wingdings" pitchFamily="2" charset="2"/>
              <a:buNone/>
              <a:defRPr/>
            </a:pPr>
            <a:r>
              <a:rPr lang="zh-CN" altLang="en-US" sz="2000" smtClean="0"/>
              <a:t>		</a:t>
            </a:r>
            <a:r>
              <a:rPr lang="en-US" altLang="zh-CN" sz="2000" smtClean="0"/>
              <a:t>num_of_children_remained--;  //</a:t>
            </a:r>
            <a:r>
              <a:rPr lang="zh-CN" altLang="en-US" sz="2000" smtClean="0"/>
              <a:t>圈中小孩数减</a:t>
            </a:r>
            <a:r>
              <a:rPr lang="en-US" altLang="zh-CN" sz="2000" smtClean="0"/>
              <a:t>1</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p>
          <a:p>
            <a:pPr eaLnBrk="1" hangingPunct="1">
              <a:lnSpc>
                <a:spcPct val="80000"/>
              </a:lnSpc>
              <a:buFont typeface="Wingdings" pitchFamily="2" charset="2"/>
              <a:buNone/>
              <a:defRPr/>
            </a:pPr>
            <a:r>
              <a:rPr lang="en-US" altLang="zh-CN" sz="2000" smtClean="0"/>
              <a:t>	//</a:t>
            </a:r>
            <a:r>
              <a:rPr lang="zh-CN" altLang="en-US" sz="2000" smtClean="0"/>
              <a:t>输出胜利者的编号</a:t>
            </a:r>
          </a:p>
          <a:p>
            <a:pPr eaLnBrk="1" hangingPunct="1">
              <a:lnSpc>
                <a:spcPct val="80000"/>
              </a:lnSpc>
              <a:buFont typeface="Wingdings" pitchFamily="2" charset="2"/>
              <a:buNone/>
              <a:defRPr/>
            </a:pPr>
            <a:r>
              <a:rPr lang="zh-CN" altLang="en-US" sz="2000" smtClean="0"/>
              <a:t>	</a:t>
            </a:r>
            <a:r>
              <a:rPr lang="en-US" altLang="zh-CN" sz="2000" smtClean="0"/>
              <a:t>cout &lt;&lt; "The winner is No." &lt;&lt; previous-&gt;no &lt;&lt; "\n";</a:t>
            </a:r>
          </a:p>
          <a:p>
            <a:pPr eaLnBrk="1" hangingPunct="1">
              <a:lnSpc>
                <a:spcPct val="80000"/>
              </a:lnSpc>
              <a:buFont typeface="Wingdings" pitchFamily="2" charset="2"/>
              <a:buNone/>
              <a:defRPr/>
            </a:pPr>
            <a:r>
              <a:rPr lang="en-US" altLang="zh-CN" sz="2000" smtClean="0"/>
              <a:t>	delete previous;  //</a:t>
            </a:r>
            <a:r>
              <a:rPr lang="zh-CN" altLang="en-US" sz="2000" smtClean="0"/>
              <a:t>释放胜利者结点的空间</a:t>
            </a:r>
          </a:p>
          <a:p>
            <a:pPr eaLnBrk="1" hangingPunct="1">
              <a:lnSpc>
                <a:spcPct val="80000"/>
              </a:lnSpc>
              <a:buFont typeface="Wingdings" pitchFamily="2" charset="2"/>
              <a:buNone/>
              <a:defRPr/>
            </a:pPr>
            <a:r>
              <a:rPr lang="zh-CN" altLang="en-US" sz="2000" smtClean="0"/>
              <a:t>	</a:t>
            </a:r>
            <a:r>
              <a:rPr lang="en-US" altLang="zh-CN" sz="2000" smtClean="0"/>
              <a:t>return 0;</a:t>
            </a:r>
          </a:p>
          <a:p>
            <a:pPr eaLnBrk="1" hangingPunct="1">
              <a:lnSpc>
                <a:spcPct val="80000"/>
              </a:lnSpc>
              <a:buFont typeface="Wingdings" pitchFamily="2" charset="2"/>
              <a:buNone/>
              <a:defRPr/>
            </a:pPr>
            <a:r>
              <a:rPr lang="en-US" altLang="zh-CN" sz="200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457200" y="44624"/>
            <a:ext cx="8229600" cy="1139825"/>
          </a:xfrm>
        </p:spPr>
        <p:txBody>
          <a:bodyPr/>
          <a:lstStyle/>
          <a:p>
            <a:pPr eaLnBrk="1" hangingPunct="1">
              <a:defRPr/>
            </a:pPr>
            <a:r>
              <a:rPr lang="zh-CN" altLang="en-US" dirty="0" smtClean="0"/>
              <a:t>通过指针访问动态变量</a:t>
            </a:r>
            <a:endParaRPr lang="zh-CN" altLang="zh-CN" dirty="0" smtClean="0"/>
          </a:p>
        </p:txBody>
      </p:sp>
      <p:sp>
        <p:nvSpPr>
          <p:cNvPr id="429059" name="Rectangle 3"/>
          <p:cNvSpPr>
            <a:spLocks noGrp="1" noChangeArrowheads="1"/>
          </p:cNvSpPr>
          <p:nvPr>
            <p:ph type="body" idx="1"/>
          </p:nvPr>
        </p:nvSpPr>
        <p:spPr>
          <a:xfrm>
            <a:off x="457200" y="1268760"/>
            <a:ext cx="8229600" cy="5328592"/>
          </a:xfrm>
        </p:spPr>
        <p:txBody>
          <a:bodyPr>
            <a:normAutofit fontScale="92500"/>
          </a:bodyPr>
          <a:lstStyle/>
          <a:p>
            <a:pPr eaLnBrk="1" hangingPunct="1">
              <a:lnSpc>
                <a:spcPct val="120000"/>
              </a:lnSpc>
              <a:defRPr/>
            </a:pPr>
            <a:r>
              <a:rPr lang="zh-CN" altLang="en-US" dirty="0" smtClean="0">
                <a:solidFill>
                  <a:srgbClr val="FFC000"/>
                </a:solidFill>
              </a:rPr>
              <a:t>动态变量没有名字</a:t>
            </a:r>
            <a:r>
              <a:rPr lang="zh-CN" altLang="en-US" dirty="0" smtClean="0"/>
              <a:t>！对动态变量的访问需要通过指向动态变量的指针变量来进行（</a:t>
            </a:r>
            <a:r>
              <a:rPr lang="zh-CN" altLang="en-US" dirty="0" smtClean="0">
                <a:solidFill>
                  <a:schemeClr val="folHlink"/>
                </a:solidFill>
              </a:rPr>
              <a:t>间接访问</a:t>
            </a:r>
            <a:r>
              <a:rPr lang="zh-CN" altLang="en-US" dirty="0" smtClean="0"/>
              <a:t>）。例如：</a:t>
            </a:r>
          </a:p>
          <a:p>
            <a:pPr marL="625475" lvl="1" eaLnBrk="1" hangingPunct="1">
              <a:lnSpc>
                <a:spcPct val="120000"/>
              </a:lnSpc>
              <a:buFontTx/>
              <a:buNone/>
              <a:defRPr/>
            </a:pPr>
            <a:r>
              <a:rPr lang="en-US" altLang="zh-CN" dirty="0" err="1" smtClean="0"/>
              <a:t>int</a:t>
            </a:r>
            <a:r>
              <a:rPr lang="en-US" altLang="zh-CN" dirty="0" smtClean="0"/>
              <a:t> *p,*q;</a:t>
            </a:r>
          </a:p>
          <a:p>
            <a:pPr marL="625475" lvl="1" eaLnBrk="1" hangingPunct="1">
              <a:lnSpc>
                <a:spcPct val="120000"/>
              </a:lnSpc>
              <a:buFontTx/>
              <a:buNone/>
              <a:defRPr/>
            </a:pPr>
            <a:r>
              <a:rPr lang="en-US" altLang="zh-CN" dirty="0" smtClean="0"/>
              <a:t>p = </a:t>
            </a:r>
            <a:r>
              <a:rPr lang="en-US" altLang="zh-CN" dirty="0" smtClean="0">
                <a:solidFill>
                  <a:schemeClr val="folHlink"/>
                </a:solidFill>
              </a:rPr>
              <a:t>new </a:t>
            </a:r>
            <a:r>
              <a:rPr lang="en-US" altLang="zh-CN" dirty="0" err="1" smtClean="0">
                <a:solidFill>
                  <a:schemeClr val="folHlink"/>
                </a:solidFill>
              </a:rPr>
              <a:t>int</a:t>
            </a:r>
            <a:r>
              <a:rPr lang="en-US" altLang="zh-CN" dirty="0" smtClean="0"/>
              <a:t>;</a:t>
            </a:r>
          </a:p>
          <a:p>
            <a:pPr marL="625475" lvl="1" eaLnBrk="1" hangingPunct="1">
              <a:lnSpc>
                <a:spcPct val="120000"/>
              </a:lnSpc>
              <a:buFontTx/>
              <a:buNone/>
              <a:defRPr/>
            </a:pPr>
            <a:r>
              <a:rPr lang="en-US" altLang="zh-CN" dirty="0" smtClean="0"/>
              <a:t>...</a:t>
            </a:r>
            <a:r>
              <a:rPr lang="en-US" altLang="zh-CN" dirty="0" smtClean="0">
                <a:solidFill>
                  <a:schemeClr val="folHlink"/>
                </a:solidFill>
              </a:rPr>
              <a:t>*p</a:t>
            </a:r>
            <a:r>
              <a:rPr lang="en-US" altLang="zh-CN" dirty="0" smtClean="0"/>
              <a:t>... //</a:t>
            </a:r>
            <a:r>
              <a:rPr lang="zh-CN" altLang="en-US" dirty="0" smtClean="0"/>
              <a:t>访问</a:t>
            </a:r>
            <a:r>
              <a:rPr lang="en-US" altLang="zh-CN" dirty="0" smtClean="0"/>
              <a:t>p</a:t>
            </a:r>
            <a:r>
              <a:rPr lang="zh-CN" altLang="en-US" dirty="0" smtClean="0"/>
              <a:t>指向的</a:t>
            </a:r>
            <a:r>
              <a:rPr lang="en-US" altLang="zh-CN" dirty="0" err="1" smtClean="0"/>
              <a:t>int</a:t>
            </a:r>
            <a:r>
              <a:rPr lang="zh-CN" altLang="en-US" dirty="0" smtClean="0"/>
              <a:t>型动态变量</a:t>
            </a:r>
          </a:p>
          <a:p>
            <a:pPr marL="625475" lvl="1" eaLnBrk="1" hangingPunct="1">
              <a:lnSpc>
                <a:spcPct val="120000"/>
              </a:lnSpc>
              <a:buFontTx/>
              <a:buNone/>
              <a:defRPr/>
            </a:pPr>
            <a:r>
              <a:rPr lang="en-US" altLang="zh-CN" dirty="0" smtClean="0"/>
              <a:t>q = </a:t>
            </a:r>
            <a:r>
              <a:rPr lang="en-US" altLang="zh-CN" dirty="0" smtClean="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r>
              <a:rPr lang="en-US" altLang="zh-CN" dirty="0" smtClean="0"/>
              <a:t>;</a:t>
            </a:r>
          </a:p>
          <a:p>
            <a:pPr marL="625475" lvl="1" eaLnBrk="1" hangingPunct="1">
              <a:lnSpc>
                <a:spcPct val="120000"/>
              </a:lnSpc>
              <a:buFontTx/>
              <a:buNone/>
              <a:defRPr/>
            </a:pPr>
            <a:r>
              <a:rPr lang="en-US" altLang="zh-CN" dirty="0"/>
              <a:t>... </a:t>
            </a:r>
            <a:r>
              <a:rPr lang="en-US" altLang="zh-CN" dirty="0">
                <a:solidFill>
                  <a:schemeClr val="folHlink"/>
                </a:solidFill>
              </a:rPr>
              <a:t>*(</a:t>
            </a:r>
            <a:r>
              <a:rPr lang="en-US" altLang="zh-CN" dirty="0" err="1">
                <a:solidFill>
                  <a:schemeClr val="folHlink"/>
                </a:solidFill>
              </a:rPr>
              <a:t>q+i</a:t>
            </a:r>
            <a:r>
              <a:rPr lang="en-US" altLang="zh-CN" dirty="0" smtClean="0">
                <a:solidFill>
                  <a:schemeClr val="folHlink"/>
                </a:solidFill>
              </a:rPr>
              <a:t>)</a:t>
            </a:r>
            <a:r>
              <a:rPr lang="en-US" altLang="zh-CN" dirty="0" smtClean="0">
                <a:solidFill>
                  <a:srgbClr val="FFC000"/>
                </a:solidFill>
              </a:rPr>
              <a:t> </a:t>
            </a:r>
            <a:r>
              <a:rPr lang="en-US" altLang="zh-CN" dirty="0" smtClean="0"/>
              <a:t>... //</a:t>
            </a:r>
            <a:r>
              <a:rPr lang="zh-CN" altLang="en-US" dirty="0" smtClean="0"/>
              <a:t>访问</a:t>
            </a:r>
            <a:r>
              <a:rPr lang="en-US" altLang="zh-CN" dirty="0" smtClean="0"/>
              <a:t>q</a:t>
            </a:r>
            <a:r>
              <a:rPr lang="zh-CN" altLang="en-US" dirty="0" smtClean="0"/>
              <a:t>指向的</a:t>
            </a:r>
            <a:r>
              <a:rPr lang="zh-CN" altLang="en-US" dirty="0"/>
              <a:t>动态</a:t>
            </a:r>
            <a:r>
              <a:rPr lang="zh-CN" altLang="en-US" dirty="0" smtClean="0"/>
              <a:t>数组的第</a:t>
            </a:r>
            <a:r>
              <a:rPr lang="en-US" altLang="zh-CN" dirty="0" err="1" smtClean="0"/>
              <a:t>i</a:t>
            </a:r>
            <a:r>
              <a:rPr lang="zh-CN" altLang="en-US" dirty="0" smtClean="0"/>
              <a:t>个</a:t>
            </a:r>
            <a:r>
              <a:rPr lang="zh-CN" altLang="en-US" dirty="0"/>
              <a:t>元素</a:t>
            </a:r>
            <a:endParaRPr lang="zh-CN" altLang="en-US" dirty="0" smtClean="0"/>
          </a:p>
          <a:p>
            <a:pPr marL="625475" lvl="1" eaLnBrk="1" hangingPunct="1">
              <a:lnSpc>
                <a:spcPct val="120000"/>
              </a:lnSpc>
              <a:buFontTx/>
              <a:buNone/>
              <a:defRPr/>
            </a:pPr>
            <a:r>
              <a:rPr lang="zh-CN" altLang="en-US" dirty="0" smtClean="0"/>
              <a:t>			  </a:t>
            </a:r>
            <a:r>
              <a:rPr lang="en-US" altLang="zh-CN" dirty="0" smtClean="0"/>
              <a:t>//</a:t>
            </a:r>
            <a:r>
              <a:rPr lang="zh-CN" altLang="en-US" dirty="0" smtClean="0"/>
              <a:t>或</a:t>
            </a:r>
            <a:r>
              <a:rPr lang="zh-CN" altLang="en-US" dirty="0"/>
              <a:t>直接</a:t>
            </a:r>
            <a:r>
              <a:rPr lang="zh-CN" altLang="en-US" dirty="0" smtClean="0"/>
              <a:t>写成：</a:t>
            </a:r>
            <a:r>
              <a:rPr lang="en-US" altLang="zh-CN" dirty="0" smtClean="0"/>
              <a:t>...</a:t>
            </a:r>
            <a:r>
              <a:rPr lang="en-US" altLang="zh-CN" dirty="0">
                <a:solidFill>
                  <a:srgbClr val="FFC000"/>
                </a:solidFill>
              </a:rPr>
              <a:t> q[</a:t>
            </a:r>
            <a:r>
              <a:rPr lang="en-US" altLang="zh-CN" dirty="0" err="1">
                <a:solidFill>
                  <a:srgbClr val="FFC000"/>
                </a:solidFill>
              </a:rPr>
              <a:t>i</a:t>
            </a:r>
            <a:r>
              <a:rPr lang="en-US" altLang="zh-CN" dirty="0">
                <a:solidFill>
                  <a:srgbClr val="FFC000"/>
                </a:solidFill>
              </a:rPr>
              <a:t>]</a:t>
            </a:r>
            <a:r>
              <a:rPr lang="en-US" altLang="zh-CN" dirty="0" smtClean="0"/>
              <a:t> ...</a:t>
            </a:r>
          </a:p>
          <a:p>
            <a:pPr lvl="1" eaLnBrk="1" hangingPunct="1">
              <a:buFontTx/>
              <a:buNone/>
              <a:defRPr/>
            </a:pPr>
            <a:endParaRPr lang="en-US" altLang="zh-CN" dirty="0" smtClean="0"/>
          </a:p>
          <a:p>
            <a:pPr lvl="1" eaLnBrk="1" hangingPunct="1">
              <a:buFontTx/>
              <a:buNone/>
              <a:defRPr/>
            </a:pP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smtClean="0"/>
              <a:t>链表与数组的结合</a:t>
            </a:r>
            <a:endParaRPr lang="zh-CN" altLang="en-US" dirty="0"/>
          </a:p>
        </p:txBody>
      </p:sp>
      <p:sp>
        <p:nvSpPr>
          <p:cNvPr id="3" name="内容占位符 2"/>
          <p:cNvSpPr>
            <a:spLocks noGrp="1"/>
          </p:cNvSpPr>
          <p:nvPr>
            <p:ph idx="1"/>
          </p:nvPr>
        </p:nvSpPr>
        <p:spPr>
          <a:xfrm>
            <a:off x="467544" y="1340768"/>
            <a:ext cx="8229600" cy="5256584"/>
          </a:xfrm>
        </p:spPr>
        <p:txBody>
          <a:bodyPr>
            <a:normAutofit fontScale="70000" lnSpcReduction="20000"/>
          </a:bodyPr>
          <a:lstStyle/>
          <a:p>
            <a:pPr>
              <a:lnSpc>
                <a:spcPct val="120000"/>
              </a:lnSpc>
            </a:pPr>
            <a:r>
              <a:rPr lang="zh-CN" altLang="en-US" dirty="0" smtClean="0"/>
              <a:t>数组与链表在表示线性元素构成的数据时各有</a:t>
            </a:r>
            <a:r>
              <a:rPr lang="zh-CN" altLang="en-US" dirty="0"/>
              <a:t>特点</a:t>
            </a:r>
            <a:r>
              <a:rPr lang="zh-CN" altLang="en-US" dirty="0" smtClean="0"/>
              <a:t>：</a:t>
            </a:r>
            <a:endParaRPr lang="en-US" altLang="zh-CN" dirty="0" smtClean="0"/>
          </a:p>
          <a:p>
            <a:pPr lvl="1">
              <a:lnSpc>
                <a:spcPct val="120000"/>
              </a:lnSpc>
            </a:pPr>
            <a:r>
              <a:rPr lang="zh-CN" altLang="en-US" dirty="0"/>
              <a:t>数组访问元素</a:t>
            </a:r>
            <a:r>
              <a:rPr lang="zh-CN" altLang="en-US" dirty="0" smtClean="0"/>
              <a:t>效率高，但空间扩充困难</a:t>
            </a:r>
            <a:endParaRPr lang="en-US" altLang="zh-CN" dirty="0" smtClean="0"/>
          </a:p>
          <a:p>
            <a:pPr lvl="1">
              <a:lnSpc>
                <a:spcPct val="120000"/>
              </a:lnSpc>
            </a:pPr>
            <a:r>
              <a:rPr lang="zh-CN" altLang="en-US" dirty="0" smtClean="0"/>
              <a:t>链表空间扩充容易，但</a:t>
            </a:r>
            <a:r>
              <a:rPr lang="zh-CN" altLang="en-US" dirty="0"/>
              <a:t>元素访问</a:t>
            </a:r>
            <a:r>
              <a:rPr lang="zh-CN" altLang="en-US" dirty="0" smtClean="0"/>
              <a:t>效率低。</a:t>
            </a:r>
            <a:endParaRPr lang="en-US" altLang="zh-CN" dirty="0" smtClean="0"/>
          </a:p>
          <a:p>
            <a:pPr>
              <a:lnSpc>
                <a:spcPct val="120000"/>
              </a:lnSpc>
            </a:pPr>
            <a:r>
              <a:rPr lang="zh-CN" altLang="en-US" dirty="0" smtClean="0"/>
              <a:t>可以把它们结合起来使用：</a:t>
            </a:r>
            <a:endParaRPr lang="en-US" altLang="zh-CN" dirty="0" smtClean="0"/>
          </a:p>
          <a:p>
            <a:pPr lvl="1">
              <a:lnSpc>
                <a:spcPct val="120000"/>
              </a:lnSpc>
            </a:pPr>
            <a:r>
              <a:rPr lang="zh-CN" altLang="en-US" dirty="0" smtClean="0"/>
              <a:t>整体是链表，链表的每个结点中用数组存储多个元素</a:t>
            </a:r>
            <a:r>
              <a:rPr lang="zh-CN" altLang="en-US" dirty="0"/>
              <a:t>。例如，结点的类型可以是</a:t>
            </a:r>
            <a:r>
              <a:rPr lang="zh-CN" altLang="en-US" dirty="0" smtClean="0"/>
              <a:t>：</a:t>
            </a:r>
            <a:endParaRPr lang="en-US" altLang="zh-CN" dirty="0" smtClean="0"/>
          </a:p>
          <a:p>
            <a:pPr lvl="2" eaLnBrk="1" hangingPunct="1">
              <a:lnSpc>
                <a:spcPct val="120000"/>
              </a:lnSpc>
              <a:buFontTx/>
              <a:buNone/>
              <a:defRPr/>
            </a:pPr>
            <a:r>
              <a:rPr lang="en-US" altLang="zh-CN" dirty="0" err="1"/>
              <a:t>struct</a:t>
            </a:r>
            <a:r>
              <a:rPr lang="en-US" altLang="zh-CN" dirty="0"/>
              <a:t> </a:t>
            </a:r>
            <a:r>
              <a:rPr lang="en-US" altLang="zh-CN" dirty="0">
                <a:solidFill>
                  <a:schemeClr val="folHlink"/>
                </a:solidFill>
              </a:rPr>
              <a:t>Node </a:t>
            </a:r>
            <a:r>
              <a:rPr lang="en-US" altLang="zh-CN" dirty="0"/>
              <a:t>//</a:t>
            </a:r>
            <a:r>
              <a:rPr lang="zh-CN" altLang="en-US" dirty="0"/>
              <a:t>结点的类型定义</a:t>
            </a:r>
            <a:endParaRPr lang="en-US" altLang="zh-CN" dirty="0">
              <a:solidFill>
                <a:schemeClr val="folHlink"/>
              </a:solidFill>
            </a:endParaRPr>
          </a:p>
          <a:p>
            <a:pPr lvl="2" eaLnBrk="1" hangingPunct="1">
              <a:lnSpc>
                <a:spcPct val="120000"/>
              </a:lnSpc>
              <a:buFontTx/>
              <a:buNone/>
              <a:defRPr/>
            </a:pPr>
            <a:r>
              <a:rPr lang="en-US" altLang="zh-CN" dirty="0"/>
              <a:t>{	</a:t>
            </a:r>
            <a:r>
              <a:rPr lang="en-US" altLang="zh-CN" dirty="0" err="1"/>
              <a:t>int</a:t>
            </a:r>
            <a:r>
              <a:rPr lang="en-US" altLang="zh-CN" dirty="0"/>
              <a:t> content[20];  //</a:t>
            </a:r>
            <a:r>
              <a:rPr lang="zh-CN" altLang="en-US" dirty="0"/>
              <a:t>最多存储</a:t>
            </a:r>
            <a:r>
              <a:rPr lang="en-US" altLang="zh-CN" dirty="0"/>
              <a:t>20</a:t>
            </a:r>
            <a:r>
              <a:rPr lang="zh-CN" altLang="en-US" dirty="0"/>
              <a:t>个元素的数据</a:t>
            </a:r>
            <a:endParaRPr lang="en-US" altLang="zh-CN" dirty="0"/>
          </a:p>
          <a:p>
            <a:pPr lvl="2" eaLnBrk="1" hangingPunct="1">
              <a:lnSpc>
                <a:spcPct val="120000"/>
              </a:lnSpc>
              <a:buFontTx/>
              <a:buNone/>
              <a:defRPr/>
            </a:pPr>
            <a:r>
              <a:rPr lang="en-US" altLang="zh-CN"/>
              <a:t>   </a:t>
            </a:r>
            <a:r>
              <a:rPr lang="en-US" altLang="zh-CN" smtClean="0"/>
              <a:t>int</a:t>
            </a:r>
            <a:r>
              <a:rPr lang="en-US" altLang="zh-CN" dirty="0" smtClean="0"/>
              <a:t> </a:t>
            </a:r>
            <a:r>
              <a:rPr lang="en-US" altLang="zh-CN" dirty="0" err="1"/>
              <a:t>num</a:t>
            </a:r>
            <a:r>
              <a:rPr lang="en-US" altLang="zh-CN" dirty="0"/>
              <a:t>; //</a:t>
            </a:r>
            <a:r>
              <a:rPr lang="zh-CN" altLang="en-US" dirty="0"/>
              <a:t>本结点中元素的实际个数</a:t>
            </a:r>
          </a:p>
          <a:p>
            <a:pPr lvl="2" eaLnBrk="1" hangingPunct="1">
              <a:lnSpc>
                <a:spcPct val="120000"/>
              </a:lnSpc>
              <a:buFontTx/>
              <a:buNone/>
              <a:defRPr/>
            </a:pPr>
            <a:r>
              <a:rPr lang="zh-CN" altLang="en-US" dirty="0"/>
              <a:t>	</a:t>
            </a:r>
            <a:r>
              <a:rPr lang="en-US" altLang="zh-CN" dirty="0"/>
              <a:t>Node *</a:t>
            </a:r>
            <a:r>
              <a:rPr lang="en-US" altLang="zh-CN" dirty="0">
                <a:solidFill>
                  <a:schemeClr val="folHlink"/>
                </a:solidFill>
              </a:rPr>
              <a:t>next</a:t>
            </a:r>
            <a:r>
              <a:rPr lang="en-US" altLang="zh-CN" dirty="0"/>
              <a:t>;  //</a:t>
            </a:r>
            <a:r>
              <a:rPr lang="zh-CN" altLang="en-US" dirty="0"/>
              <a:t>存储下一个结点的地址</a:t>
            </a:r>
          </a:p>
          <a:p>
            <a:pPr lvl="2" eaLnBrk="1" hangingPunct="1">
              <a:lnSpc>
                <a:spcPct val="120000"/>
              </a:lnSpc>
              <a:buFontTx/>
              <a:buNone/>
              <a:defRPr/>
            </a:pPr>
            <a:r>
              <a:rPr lang="en-US" altLang="zh-CN" dirty="0"/>
              <a:t>};  </a:t>
            </a:r>
          </a:p>
          <a:p>
            <a:pPr lvl="1">
              <a:lnSpc>
                <a:spcPct val="120000"/>
              </a:lnSpc>
            </a:pPr>
            <a:r>
              <a:rPr lang="zh-CN" altLang="en-US" dirty="0" smtClean="0"/>
              <a:t>访问</a:t>
            </a:r>
            <a:r>
              <a:rPr lang="zh-CN" altLang="en-US" dirty="0"/>
              <a:t>元素</a:t>
            </a:r>
            <a:r>
              <a:rPr lang="zh-CN" altLang="en-US" dirty="0" smtClean="0"/>
              <a:t>时先找到元素所的结点，在结点内部可用下标访问。</a:t>
            </a:r>
            <a:endParaRPr lang="en-US" altLang="zh-CN" dirty="0" smtClean="0"/>
          </a:p>
          <a:p>
            <a:pPr lvl="1">
              <a:lnSpc>
                <a:spcPct val="120000"/>
              </a:lnSpc>
            </a:pPr>
            <a:r>
              <a:rPr lang="zh-CN" altLang="en-US" dirty="0" smtClean="0"/>
              <a:t>增加</a:t>
            </a:r>
            <a:r>
              <a:rPr lang="en-US" altLang="zh-CN" dirty="0" smtClean="0"/>
              <a:t>/</a:t>
            </a:r>
            <a:r>
              <a:rPr lang="zh-CN" altLang="en-US" dirty="0" smtClean="0"/>
              <a:t>删除元素在某结点内部进行：</a:t>
            </a:r>
            <a:endParaRPr lang="en-US" altLang="zh-CN" dirty="0" smtClean="0"/>
          </a:p>
          <a:p>
            <a:pPr lvl="2">
              <a:lnSpc>
                <a:spcPct val="120000"/>
              </a:lnSpc>
            </a:pPr>
            <a:r>
              <a:rPr lang="zh-CN" altLang="en-US" dirty="0" smtClean="0"/>
              <a:t>结点内部空间不够时，可增加一个结点存放新元素。</a:t>
            </a:r>
            <a:endParaRPr lang="en-US" altLang="zh-CN" dirty="0" smtClean="0"/>
          </a:p>
          <a:p>
            <a:pPr lvl="2">
              <a:lnSpc>
                <a:spcPct val="120000"/>
              </a:lnSpc>
            </a:pPr>
            <a:r>
              <a:rPr lang="zh-CN" altLang="en-US" dirty="0" smtClean="0"/>
              <a:t>结点内部元素较少时，可合并相邻结点。</a:t>
            </a:r>
            <a:endParaRPr lang="en-US" altLang="zh-CN" dirty="0" smtClean="0"/>
          </a:p>
        </p:txBody>
      </p:sp>
    </p:spTree>
    <p:extLst>
      <p:ext uri="{BB962C8B-B14F-4D97-AF65-F5344CB8AC3E}">
        <p14:creationId xmlns:p14="http://schemas.microsoft.com/office/powerpoint/2010/main" val="208061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457200" y="980728"/>
            <a:ext cx="8229600" cy="5400600"/>
          </a:xfrm>
        </p:spPr>
        <p:txBody>
          <a:bodyPr>
            <a:normAutofit fontScale="92500" lnSpcReduction="10000"/>
          </a:bodyPr>
          <a:lstStyle/>
          <a:p>
            <a:pPr eaLnBrk="1" hangingPunct="1">
              <a:lnSpc>
                <a:spcPct val="120000"/>
              </a:lnSpc>
              <a:defRPr/>
            </a:pPr>
            <a:r>
              <a:rPr lang="zh-CN" altLang="en-US" dirty="0" smtClean="0"/>
              <a:t>在</a:t>
            </a:r>
            <a:r>
              <a:rPr lang="en-US" altLang="zh-CN" dirty="0" smtClean="0"/>
              <a:t>C++</a:t>
            </a:r>
            <a:r>
              <a:rPr lang="zh-CN" altLang="en-US" dirty="0" smtClean="0"/>
              <a:t>中，动态变量的生存期从</a:t>
            </a:r>
            <a:r>
              <a:rPr lang="en-US" altLang="zh-CN" dirty="0" smtClean="0"/>
              <a:t>new</a:t>
            </a:r>
            <a:r>
              <a:rPr lang="zh-CN" altLang="en-US" dirty="0" smtClean="0"/>
              <a:t>或</a:t>
            </a:r>
            <a:r>
              <a:rPr lang="en-US" altLang="zh-CN" dirty="0" err="1" smtClean="0"/>
              <a:t>malloc</a:t>
            </a:r>
            <a:r>
              <a:rPr lang="zh-CN" altLang="en-US" dirty="0" smtClean="0"/>
              <a:t>（</a:t>
            </a:r>
            <a:r>
              <a:rPr lang="en-US" altLang="zh-CN" dirty="0" err="1" smtClean="0"/>
              <a:t>calloc</a:t>
            </a:r>
            <a:r>
              <a:rPr lang="zh-CN" altLang="en-US" dirty="0" smtClean="0"/>
              <a:t>）开始，直到程序用</a:t>
            </a:r>
            <a:r>
              <a:rPr lang="en-US" altLang="zh-CN" dirty="0" smtClean="0"/>
              <a:t>delete</a:t>
            </a:r>
            <a:r>
              <a:rPr lang="zh-CN" altLang="en-US" dirty="0" smtClean="0"/>
              <a:t>或</a:t>
            </a:r>
            <a:r>
              <a:rPr lang="en-US" altLang="zh-CN" dirty="0" smtClean="0"/>
              <a:t>free</a:t>
            </a:r>
            <a:r>
              <a:rPr lang="zh-CN" altLang="en-US" dirty="0" smtClean="0"/>
              <a:t>撤消它（使之消亡）。</a:t>
            </a:r>
            <a:endParaRPr lang="en-US" altLang="zh-CN" dirty="0" smtClean="0"/>
          </a:p>
          <a:p>
            <a:pPr eaLnBrk="1" hangingPunct="1">
              <a:lnSpc>
                <a:spcPct val="120000"/>
              </a:lnSpc>
              <a:defRPr/>
            </a:pPr>
            <a:r>
              <a:rPr lang="zh-CN" altLang="en-US" dirty="0" smtClean="0"/>
              <a:t>例如：</a:t>
            </a:r>
          </a:p>
          <a:p>
            <a:pPr lvl="1" eaLnBrk="1" hangingPunct="1">
              <a:defRPr/>
            </a:pPr>
            <a:r>
              <a:rPr lang="en-US" altLang="zh-CN" dirty="0" err="1" smtClean="0"/>
              <a:t>int</a:t>
            </a:r>
            <a:r>
              <a:rPr lang="en-US" altLang="zh-CN" dirty="0" smtClean="0"/>
              <a:t> *p </a:t>
            </a:r>
            <a:r>
              <a:rPr lang="en-US" altLang="zh-CN" dirty="0"/>
              <a:t>= </a:t>
            </a:r>
            <a:r>
              <a:rPr lang="en-US" altLang="zh-CN" dirty="0">
                <a:solidFill>
                  <a:schemeClr val="folHlink"/>
                </a:solidFill>
              </a:rPr>
              <a:t>new </a:t>
            </a:r>
            <a:r>
              <a:rPr lang="en-US" altLang="zh-CN" dirty="0" err="1">
                <a:solidFill>
                  <a:schemeClr val="folHlink"/>
                </a:solidFill>
              </a:rPr>
              <a:t>int</a:t>
            </a:r>
            <a:r>
              <a:rPr lang="en-US" altLang="zh-CN" dirty="0" smtClean="0"/>
              <a:t>;</a:t>
            </a:r>
          </a:p>
          <a:p>
            <a:pPr lvl="1" eaLnBrk="1" hangingPunct="1">
              <a:defRPr/>
            </a:pPr>
            <a:r>
              <a:rPr lang="en-US" altLang="zh-CN" dirty="0" smtClean="0"/>
              <a:t>... </a:t>
            </a:r>
            <a:r>
              <a:rPr lang="zh-CN" altLang="en-US" dirty="0" smtClean="0">
                <a:solidFill>
                  <a:srgbClr val="FFC000"/>
                </a:solidFill>
              </a:rPr>
              <a:t>*</a:t>
            </a:r>
            <a:r>
              <a:rPr lang="en-US" altLang="zh-CN" dirty="0" smtClean="0">
                <a:solidFill>
                  <a:srgbClr val="FFC000"/>
                </a:solidFill>
              </a:rPr>
              <a:t>p</a:t>
            </a:r>
            <a:r>
              <a:rPr lang="en-US" altLang="zh-CN" dirty="0" smtClean="0"/>
              <a:t> ... //</a:t>
            </a:r>
            <a:r>
              <a:rPr lang="zh-CN" altLang="en-US" dirty="0" smtClean="0"/>
              <a:t>生存期内</a:t>
            </a:r>
            <a:endParaRPr lang="en-US" altLang="zh-CN" dirty="0" smtClean="0"/>
          </a:p>
          <a:p>
            <a:pPr lvl="1" eaLnBrk="1" hangingPunct="1">
              <a:defRPr/>
            </a:pPr>
            <a:r>
              <a:rPr lang="en-US" altLang="zh-CN" dirty="0" smtClean="0">
                <a:solidFill>
                  <a:srgbClr val="FFC000"/>
                </a:solidFill>
              </a:rPr>
              <a:t>delete</a:t>
            </a:r>
            <a:r>
              <a:rPr lang="en-US" altLang="zh-CN" dirty="0" smtClean="0"/>
              <a:t> p; //</a:t>
            </a:r>
            <a:r>
              <a:rPr lang="zh-CN" altLang="en-US" dirty="0" smtClean="0"/>
              <a:t>撤消</a:t>
            </a:r>
            <a:r>
              <a:rPr lang="en-US" altLang="zh-CN" dirty="0" smtClean="0"/>
              <a:t>p</a:t>
            </a:r>
            <a:r>
              <a:rPr lang="zh-CN" altLang="en-US" dirty="0" smtClean="0"/>
              <a:t>指向的</a:t>
            </a:r>
            <a:r>
              <a:rPr lang="en-US" altLang="zh-CN" dirty="0" err="1" smtClean="0"/>
              <a:t>int</a:t>
            </a:r>
            <a:r>
              <a:rPr lang="zh-CN" altLang="en-US" dirty="0" smtClean="0"/>
              <a:t>型动态变量</a:t>
            </a:r>
          </a:p>
          <a:p>
            <a:pPr lvl="1" eaLnBrk="1" hangingPunct="1">
              <a:buFontTx/>
              <a:buNone/>
              <a:defRPr/>
            </a:pPr>
            <a:r>
              <a:rPr lang="zh-CN" altLang="en-US" dirty="0" smtClean="0"/>
              <a:t>或</a:t>
            </a:r>
          </a:p>
          <a:p>
            <a:pPr lvl="1" eaLnBrk="1" hangingPunct="1">
              <a:defRPr/>
            </a:pPr>
            <a:r>
              <a:rPr lang="en-US" altLang="zh-CN" dirty="0" err="1"/>
              <a:t>int</a:t>
            </a:r>
            <a:r>
              <a:rPr lang="en-US" altLang="zh-CN" dirty="0"/>
              <a:t> *p =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t>sizeof</a:t>
            </a:r>
            <a:r>
              <a:rPr lang="en-US" altLang="zh-CN" dirty="0"/>
              <a:t>(</a:t>
            </a:r>
            <a:r>
              <a:rPr lang="en-US" altLang="zh-CN" dirty="0" err="1"/>
              <a:t>int</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*p</a:t>
            </a:r>
            <a:r>
              <a:rPr lang="en-US" altLang="zh-CN" dirty="0" smtClean="0"/>
              <a:t> ... //</a:t>
            </a:r>
            <a:r>
              <a:rPr lang="zh-CN" altLang="en-US" dirty="0" smtClean="0"/>
              <a:t>生存期内</a:t>
            </a:r>
            <a:endParaRPr lang="en-US" altLang="zh-CN" dirty="0"/>
          </a:p>
          <a:p>
            <a:pPr lvl="1" eaLnBrk="1" hangingPunct="1">
              <a:defRPr/>
            </a:pPr>
            <a:r>
              <a:rPr lang="en-US" altLang="zh-CN" dirty="0" smtClean="0">
                <a:solidFill>
                  <a:srgbClr val="FFC000"/>
                </a:solidFill>
              </a:rPr>
              <a:t>free</a:t>
            </a:r>
            <a:r>
              <a:rPr lang="en-US" altLang="zh-CN" dirty="0"/>
              <a:t>(p); //</a:t>
            </a:r>
            <a:r>
              <a:rPr lang="zh-CN" altLang="en-US" dirty="0"/>
              <a:t>撤消</a:t>
            </a:r>
            <a:r>
              <a:rPr lang="en-US" altLang="zh-CN" dirty="0"/>
              <a:t>p</a:t>
            </a:r>
            <a:r>
              <a:rPr lang="zh-CN" altLang="en-US" dirty="0"/>
              <a:t>指向的</a:t>
            </a:r>
            <a:r>
              <a:rPr lang="en-US" altLang="zh-CN" dirty="0" err="1"/>
              <a:t>int</a:t>
            </a:r>
            <a:r>
              <a:rPr lang="zh-CN" altLang="en-US" dirty="0"/>
              <a:t>型动态变量</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32656"/>
            <a:ext cx="8229600" cy="5798269"/>
          </a:xfrm>
        </p:spPr>
        <p:txBody>
          <a:bodyPr>
            <a:normAutofit lnSpcReduction="10000"/>
          </a:bodyPr>
          <a:lstStyle/>
          <a:p>
            <a:pPr eaLnBrk="1" hangingPunct="1">
              <a:defRPr/>
            </a:pPr>
            <a:r>
              <a:rPr lang="zh-CN" altLang="en-US" dirty="0"/>
              <a:t>再例如：</a:t>
            </a:r>
          </a:p>
          <a:p>
            <a:pPr lvl="1" eaLnBrk="1" hangingPunct="1">
              <a:defRPr/>
            </a:pPr>
            <a:r>
              <a:rPr lang="en-US" altLang="zh-CN" dirty="0" err="1"/>
              <a:t>int</a:t>
            </a:r>
            <a:r>
              <a:rPr lang="en-US" altLang="zh-CN" dirty="0"/>
              <a:t> *q = </a:t>
            </a:r>
            <a:r>
              <a:rPr lang="en-US" altLang="zh-CN" dirty="0">
                <a:solidFill>
                  <a:schemeClr val="folHlink"/>
                </a:solidFill>
              </a:rPr>
              <a:t>new </a:t>
            </a:r>
            <a:r>
              <a:rPr lang="en-US" altLang="zh-CN" dirty="0" err="1" smtClean="0">
                <a:solidFill>
                  <a:schemeClr val="folHlink"/>
                </a:solidFill>
              </a:rPr>
              <a:t>int</a:t>
            </a:r>
            <a:r>
              <a:rPr lang="en-US" altLang="zh-CN" dirty="0" smtClean="0">
                <a:solidFill>
                  <a:schemeClr val="folHlink"/>
                </a:solidFill>
              </a:rPr>
              <a:t>[n];</a:t>
            </a:r>
            <a:endParaRPr lang="en-US" altLang="zh-CN" dirty="0">
              <a:solidFill>
                <a:schemeClr val="folHlink"/>
              </a:solidFill>
            </a:endParaRPr>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a:solidFill>
                  <a:srgbClr val="FFC000"/>
                </a:solidFill>
              </a:rPr>
              <a:t>delete</a:t>
            </a:r>
            <a:r>
              <a:rPr lang="en-US" altLang="zh-CN" dirty="0"/>
              <a:t> </a:t>
            </a:r>
            <a:r>
              <a:rPr lang="en-US" altLang="zh-CN" dirty="0">
                <a:solidFill>
                  <a:schemeClr val="folHlink"/>
                </a:solidFill>
              </a:rPr>
              <a:t>[]</a:t>
            </a:r>
            <a:r>
              <a:rPr lang="en-US" altLang="zh-CN" dirty="0"/>
              <a:t>q; //</a:t>
            </a:r>
            <a:r>
              <a:rPr lang="zh-CN" altLang="en-US" dirty="0"/>
              <a:t>撤消</a:t>
            </a:r>
            <a:r>
              <a:rPr lang="en-US" altLang="zh-CN" dirty="0"/>
              <a:t>q</a:t>
            </a:r>
            <a:r>
              <a:rPr lang="zh-CN" altLang="en-US" dirty="0"/>
              <a:t>指向的动态数组</a:t>
            </a:r>
          </a:p>
          <a:p>
            <a:pPr lvl="1" eaLnBrk="1" hangingPunct="1">
              <a:buFontTx/>
              <a:buNone/>
              <a:defRPr/>
            </a:pPr>
            <a:r>
              <a:rPr lang="zh-CN" altLang="en-US" dirty="0" smtClean="0"/>
              <a:t>或</a:t>
            </a:r>
            <a:endParaRPr lang="zh-CN" altLang="en-US" dirty="0"/>
          </a:p>
          <a:p>
            <a:pPr lvl="1" eaLnBrk="1" hangingPunct="1">
              <a:defRPr/>
            </a:pPr>
            <a:r>
              <a:rPr lang="en-US" altLang="zh-CN" dirty="0" err="1"/>
              <a:t>int</a:t>
            </a:r>
            <a:r>
              <a:rPr lang="en-US" altLang="zh-CN" dirty="0"/>
              <a:t> </a:t>
            </a:r>
            <a:r>
              <a:rPr lang="en-US" altLang="zh-CN" dirty="0" smtClean="0"/>
              <a:t>*q </a:t>
            </a:r>
            <a:r>
              <a:rPr lang="en-US" altLang="zh-CN" dirty="0"/>
              <a:t>= (</a:t>
            </a:r>
            <a:r>
              <a:rPr lang="en-US" altLang="zh-CN" dirty="0" err="1"/>
              <a:t>int</a:t>
            </a:r>
            <a:r>
              <a:rPr lang="en-US" altLang="zh-CN" dirty="0"/>
              <a:t> *)</a:t>
            </a:r>
            <a:r>
              <a:rPr lang="en-US" altLang="zh-CN" dirty="0" err="1">
                <a:solidFill>
                  <a:srgbClr val="FFC000"/>
                </a:solidFill>
              </a:rPr>
              <a:t>malloc</a:t>
            </a:r>
            <a:r>
              <a:rPr lang="en-US" altLang="zh-CN" dirty="0"/>
              <a:t>(</a:t>
            </a:r>
            <a:r>
              <a:rPr lang="en-US" altLang="zh-CN" dirty="0" err="1">
                <a:solidFill>
                  <a:srgbClr val="FFC000"/>
                </a:solidFill>
              </a:rPr>
              <a:t>sizeof</a:t>
            </a:r>
            <a:r>
              <a:rPr lang="en-US" altLang="zh-CN" dirty="0">
                <a:solidFill>
                  <a:srgbClr val="FFC000"/>
                </a:solidFill>
              </a:rPr>
              <a:t>(</a:t>
            </a:r>
            <a:r>
              <a:rPr lang="en-US" altLang="zh-CN" dirty="0" err="1">
                <a:solidFill>
                  <a:srgbClr val="FFC000"/>
                </a:solidFill>
              </a:rPr>
              <a:t>int</a:t>
            </a:r>
            <a:r>
              <a:rPr lang="en-US" altLang="zh-CN" dirty="0" smtClean="0">
                <a:solidFill>
                  <a:srgbClr val="FFC000"/>
                </a:solidFill>
              </a:rPr>
              <a:t>)*n</a:t>
            </a:r>
            <a:r>
              <a:rPr lang="en-US" altLang="zh-CN" dirty="0" smtClean="0"/>
              <a:t>);</a:t>
            </a:r>
            <a:endParaRPr lang="en-US" altLang="zh-CN" dirty="0"/>
          </a:p>
          <a:p>
            <a:pPr lvl="1" eaLnBrk="1" hangingPunct="1">
              <a:defRPr/>
            </a:pPr>
            <a:r>
              <a:rPr lang="en-US" altLang="zh-CN" dirty="0" smtClean="0"/>
              <a:t>... </a:t>
            </a:r>
            <a:r>
              <a:rPr lang="en-US" altLang="zh-CN" dirty="0" smtClean="0">
                <a:solidFill>
                  <a:srgbClr val="FFC000"/>
                </a:solidFill>
              </a:rPr>
              <a:t>q[</a:t>
            </a:r>
            <a:r>
              <a:rPr lang="en-US" altLang="zh-CN" dirty="0" err="1" smtClean="0">
                <a:solidFill>
                  <a:srgbClr val="FFC000"/>
                </a:solidFill>
              </a:rPr>
              <a:t>i</a:t>
            </a:r>
            <a:r>
              <a:rPr lang="en-US" altLang="zh-CN" dirty="0" smtClean="0">
                <a:solidFill>
                  <a:srgbClr val="FFC000"/>
                </a:solidFill>
              </a:rPr>
              <a:t>]</a:t>
            </a:r>
            <a:r>
              <a:rPr lang="en-US" altLang="zh-CN" dirty="0" smtClean="0"/>
              <a:t> ... </a:t>
            </a:r>
            <a:r>
              <a:rPr lang="en-US" altLang="zh-CN" dirty="0"/>
              <a:t>//</a:t>
            </a:r>
            <a:r>
              <a:rPr lang="zh-CN" altLang="en-US" dirty="0"/>
              <a:t>生存期内</a:t>
            </a:r>
            <a:endParaRPr lang="en-US" altLang="zh-CN" dirty="0"/>
          </a:p>
          <a:p>
            <a:pPr lvl="1" eaLnBrk="1" hangingPunct="1">
              <a:defRPr/>
            </a:pPr>
            <a:r>
              <a:rPr lang="en-US" altLang="zh-CN" dirty="0" smtClean="0">
                <a:solidFill>
                  <a:srgbClr val="FFC000"/>
                </a:solidFill>
              </a:rPr>
              <a:t>free</a:t>
            </a:r>
            <a:r>
              <a:rPr lang="en-US" altLang="zh-CN" dirty="0" smtClean="0"/>
              <a:t>(q);</a:t>
            </a:r>
            <a:endParaRPr lang="en-US" altLang="zh-CN" dirty="0"/>
          </a:p>
          <a:p>
            <a:pPr eaLnBrk="1" hangingPunct="1">
              <a:lnSpc>
                <a:spcPct val="110000"/>
              </a:lnSpc>
              <a:defRPr/>
            </a:pPr>
            <a:r>
              <a:rPr lang="zh-CN" altLang="en-US" dirty="0"/>
              <a:t>一般来说，用</a:t>
            </a:r>
            <a:r>
              <a:rPr lang="en-US" altLang="zh-CN" dirty="0"/>
              <a:t>new</a:t>
            </a:r>
            <a:r>
              <a:rPr lang="zh-CN" altLang="en-US" dirty="0"/>
              <a:t>创建的动态变量需要用</a:t>
            </a:r>
            <a:r>
              <a:rPr lang="en-US" altLang="zh-CN" dirty="0"/>
              <a:t>delete</a:t>
            </a:r>
            <a:r>
              <a:rPr lang="zh-CN" altLang="en-US" dirty="0"/>
              <a:t>来撤销；用</a:t>
            </a:r>
            <a:r>
              <a:rPr lang="en-US" altLang="zh-CN" dirty="0" err="1" smtClean="0"/>
              <a:t>malloc</a:t>
            </a:r>
            <a:r>
              <a:rPr lang="zh-CN" altLang="en-US" dirty="0" smtClean="0"/>
              <a:t>（</a:t>
            </a:r>
            <a:r>
              <a:rPr lang="en-US" altLang="zh-CN" dirty="0" err="1" smtClean="0"/>
              <a:t>calloc</a:t>
            </a:r>
            <a:r>
              <a:rPr lang="zh-CN" altLang="en-US" dirty="0" smtClean="0"/>
              <a:t>）创建</a:t>
            </a:r>
            <a:r>
              <a:rPr lang="zh-CN" altLang="en-US" dirty="0"/>
              <a:t>的动态变量则需要用</a:t>
            </a:r>
            <a:r>
              <a:rPr lang="en-US" altLang="zh-CN" dirty="0"/>
              <a:t>free</a:t>
            </a:r>
            <a:r>
              <a:rPr lang="zh-CN" altLang="en-US" dirty="0"/>
              <a:t>撤销。</a:t>
            </a:r>
          </a:p>
          <a:p>
            <a:endParaRPr lang="zh-CN" altLang="en-US" dirty="0"/>
          </a:p>
        </p:txBody>
      </p:sp>
    </p:spTree>
    <p:extLst>
      <p:ext uri="{BB962C8B-B14F-4D97-AF65-F5344CB8AC3E}">
        <p14:creationId xmlns:p14="http://schemas.microsoft.com/office/powerpoint/2010/main" val="1824656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82245"/>
          </a:xfrm>
        </p:spPr>
        <p:txBody>
          <a:bodyPr>
            <a:normAutofit fontScale="92500" lnSpcReduction="20000"/>
          </a:bodyPr>
          <a:lstStyle/>
          <a:p>
            <a:r>
              <a:rPr lang="zh-CN" altLang="en-US" dirty="0" smtClean="0"/>
              <a:t>动态变量的</a:t>
            </a:r>
            <a:r>
              <a:rPr lang="zh-CN" altLang="en-US" dirty="0" smtClean="0">
                <a:solidFill>
                  <a:srgbClr val="FFC000"/>
                </a:solidFill>
              </a:rPr>
              <a:t>生存期</a:t>
            </a:r>
            <a:r>
              <a:rPr lang="zh-CN" altLang="en-US" dirty="0" smtClean="0"/>
              <a:t>可以跨函数：</a:t>
            </a:r>
            <a:endParaRPr lang="en-US" altLang="zh-CN" dirty="0" smtClean="0"/>
          </a:p>
          <a:p>
            <a:pPr marL="400050" lvl="1" indent="0">
              <a:buNone/>
            </a:pPr>
            <a:r>
              <a:rPr lang="en-US" altLang="zh-CN" dirty="0" err="1" smtClean="0"/>
              <a:t>int</a:t>
            </a:r>
            <a:r>
              <a:rPr lang="en-US" altLang="zh-CN" dirty="0" smtClean="0"/>
              <a:t> *f()</a:t>
            </a:r>
          </a:p>
          <a:p>
            <a:pPr marL="400050" lvl="1" indent="0">
              <a:buNone/>
            </a:pPr>
            <a:r>
              <a:rPr lang="en-US" altLang="zh-CN" dirty="0" smtClean="0"/>
              <a:t>{ ......</a:t>
            </a:r>
          </a:p>
          <a:p>
            <a:pPr marL="400050" lvl="1" indent="0">
              <a:buNone/>
            </a:pPr>
            <a:r>
              <a:rPr lang="en-US" altLang="zh-CN" dirty="0"/>
              <a:t> </a:t>
            </a:r>
            <a:r>
              <a:rPr lang="en-US" altLang="zh-CN" dirty="0" smtClean="0"/>
              <a:t>  </a:t>
            </a:r>
            <a:r>
              <a:rPr lang="en-US" altLang="zh-CN" dirty="0" err="1" smtClean="0"/>
              <a:t>int</a:t>
            </a:r>
            <a:r>
              <a:rPr lang="en-US" altLang="zh-CN" dirty="0" smtClean="0"/>
              <a:t> *p=</a:t>
            </a:r>
            <a:r>
              <a:rPr lang="en-US" altLang="zh-CN" dirty="0" smtClean="0">
                <a:solidFill>
                  <a:srgbClr val="FFC000"/>
                </a:solidFill>
              </a:rPr>
              <a:t>new</a:t>
            </a:r>
            <a:r>
              <a:rPr lang="en-US" altLang="zh-CN" dirty="0" smtClean="0"/>
              <a:t> </a:t>
            </a:r>
            <a:r>
              <a:rPr lang="en-US" altLang="zh-CN" dirty="0" err="1" smtClean="0">
                <a:solidFill>
                  <a:srgbClr val="FFC000"/>
                </a:solidFill>
              </a:rPr>
              <a:t>int</a:t>
            </a:r>
            <a:r>
              <a:rPr lang="en-US" altLang="zh-CN" dirty="0" smtClean="0"/>
              <a:t>; //</a:t>
            </a:r>
            <a:r>
              <a:rPr lang="zh-CN" altLang="en-US" dirty="0" smtClean="0"/>
              <a:t>动态变量生存期开始</a:t>
            </a:r>
            <a:endParaRPr lang="en-US" altLang="zh-CN" dirty="0" smtClean="0"/>
          </a:p>
          <a:p>
            <a:pPr marL="400050" lvl="1" indent="0">
              <a:buNone/>
            </a:pPr>
            <a:r>
              <a:rPr lang="en-US" altLang="zh-CN" dirty="0"/>
              <a:t> </a:t>
            </a:r>
            <a:r>
              <a:rPr lang="en-US" altLang="zh-CN" dirty="0" smtClean="0"/>
              <a:t>  ... </a:t>
            </a:r>
            <a:r>
              <a:rPr lang="en-US" altLang="zh-CN" dirty="0" smtClean="0">
                <a:solidFill>
                  <a:srgbClr val="FFC000"/>
                </a:solidFill>
              </a:rPr>
              <a:t>*p</a:t>
            </a:r>
            <a:r>
              <a:rPr lang="en-US" altLang="zh-CN" dirty="0" smtClean="0"/>
              <a:t> ... //</a:t>
            </a:r>
            <a:r>
              <a:rPr lang="zh-CN" altLang="en-US" dirty="0" smtClean="0"/>
              <a:t>动态变量生存期内</a:t>
            </a:r>
            <a:endParaRPr lang="en-US" altLang="zh-CN" dirty="0" smtClean="0"/>
          </a:p>
          <a:p>
            <a:pPr marL="400050" lvl="1" indent="0">
              <a:buNone/>
            </a:pPr>
            <a:r>
              <a:rPr lang="en-US" altLang="zh-CN" dirty="0"/>
              <a:t> </a:t>
            </a:r>
            <a:r>
              <a:rPr lang="en-US" altLang="zh-CN" dirty="0" smtClean="0"/>
              <a:t>  return p;</a:t>
            </a:r>
          </a:p>
          <a:p>
            <a:pPr marL="400050" lvl="1" indent="0">
              <a:buNone/>
            </a:pPr>
            <a:r>
              <a:rPr lang="en-US" altLang="zh-CN" dirty="0" smtClean="0"/>
              <a:t>}</a:t>
            </a:r>
          </a:p>
          <a:p>
            <a:pPr marL="400050" lvl="1" indent="0">
              <a:buNone/>
            </a:pPr>
            <a:r>
              <a:rPr lang="en-US" altLang="zh-CN" dirty="0" err="1" smtClean="0"/>
              <a:t>int</a:t>
            </a:r>
            <a:r>
              <a:rPr lang="en-US" altLang="zh-CN" dirty="0" smtClean="0"/>
              <a:t> main()</a:t>
            </a:r>
          </a:p>
          <a:p>
            <a:pPr marL="400050" lvl="1" indent="0">
              <a:buNone/>
            </a:pPr>
            <a:r>
              <a:rPr lang="en-US" altLang="zh-CN" dirty="0" smtClean="0"/>
              <a:t>{ </a:t>
            </a:r>
            <a:r>
              <a:rPr lang="en-US" altLang="zh-CN" dirty="0" err="1" smtClean="0"/>
              <a:t>int</a:t>
            </a:r>
            <a:r>
              <a:rPr lang="en-US" altLang="zh-CN" dirty="0" smtClean="0"/>
              <a:t> *q;</a:t>
            </a:r>
          </a:p>
          <a:p>
            <a:pPr marL="400050" lvl="1" indent="0">
              <a:buNone/>
            </a:pPr>
            <a:r>
              <a:rPr lang="en-US" altLang="zh-CN" dirty="0"/>
              <a:t> </a:t>
            </a:r>
            <a:r>
              <a:rPr lang="en-US" altLang="zh-CN" dirty="0" smtClean="0"/>
              <a:t>  q = f();</a:t>
            </a:r>
          </a:p>
          <a:p>
            <a:pPr marL="400050" lvl="1" indent="0">
              <a:buNone/>
            </a:pPr>
            <a:r>
              <a:rPr lang="en-US" altLang="zh-CN" dirty="0"/>
              <a:t> </a:t>
            </a:r>
            <a:r>
              <a:rPr lang="en-US" altLang="zh-CN" dirty="0" smtClean="0"/>
              <a:t>  ... </a:t>
            </a:r>
            <a:r>
              <a:rPr lang="en-US" altLang="zh-CN" dirty="0" smtClean="0">
                <a:solidFill>
                  <a:srgbClr val="FFC000"/>
                </a:solidFill>
              </a:rPr>
              <a:t>*q</a:t>
            </a:r>
            <a:r>
              <a:rPr lang="en-US" altLang="zh-CN" dirty="0" smtClean="0"/>
              <a:t> ... //</a:t>
            </a:r>
            <a:r>
              <a:rPr lang="zh-CN" altLang="en-US" dirty="0" smtClean="0"/>
              <a:t>动态变量生存期内</a:t>
            </a:r>
            <a:endParaRPr lang="en-US" altLang="zh-CN" dirty="0" smtClean="0"/>
          </a:p>
          <a:p>
            <a:pPr marL="400050" lvl="1" indent="0">
              <a:buNone/>
            </a:pPr>
            <a:r>
              <a:rPr lang="en-US" altLang="zh-CN" dirty="0"/>
              <a:t> </a:t>
            </a:r>
            <a:r>
              <a:rPr lang="en-US" altLang="zh-CN" dirty="0" smtClean="0"/>
              <a:t>  </a:t>
            </a:r>
            <a:r>
              <a:rPr lang="en-US" altLang="zh-CN" dirty="0" smtClean="0">
                <a:solidFill>
                  <a:srgbClr val="FFC000"/>
                </a:solidFill>
              </a:rPr>
              <a:t>delete</a:t>
            </a:r>
            <a:r>
              <a:rPr lang="en-US" altLang="zh-CN" dirty="0" smtClean="0"/>
              <a:t> q; //</a:t>
            </a:r>
            <a:r>
              <a:rPr lang="zh-CN" altLang="en-US" dirty="0" smtClean="0"/>
              <a:t>动态变量生存期结束</a:t>
            </a:r>
            <a:endParaRPr lang="en-US" altLang="zh-CN" dirty="0" smtClean="0"/>
          </a:p>
          <a:p>
            <a:pPr marL="400050" lvl="1" indent="0">
              <a:buNone/>
            </a:pPr>
            <a:r>
              <a:rPr lang="en-US" altLang="zh-CN" dirty="0"/>
              <a:t>}</a:t>
            </a:r>
            <a:endParaRPr lang="zh-CN" altLang="en-US" dirty="0"/>
          </a:p>
        </p:txBody>
      </p:sp>
    </p:spTree>
    <p:extLst>
      <p:ext uri="{BB962C8B-B14F-4D97-AF65-F5344CB8AC3E}">
        <p14:creationId xmlns:p14="http://schemas.microsoft.com/office/powerpoint/2010/main" val="951808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457200" y="620688"/>
            <a:ext cx="8229600" cy="5759921"/>
          </a:xfrm>
        </p:spPr>
        <p:txBody>
          <a:bodyPr/>
          <a:lstStyle/>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solidFill>
                  <a:schemeClr val="folHlink"/>
                </a:solidFill>
              </a:rPr>
              <a:t>只能撤消动态变量！</a:t>
            </a:r>
          </a:p>
          <a:p>
            <a:pPr lvl="1" eaLnBrk="1" hangingPunct="1">
              <a:defRPr/>
            </a:pPr>
            <a:r>
              <a:rPr lang="en-US" altLang="zh-CN" dirty="0" err="1" smtClean="0"/>
              <a:t>int</a:t>
            </a:r>
            <a:r>
              <a:rPr lang="en-US" altLang="zh-CN" dirty="0" smtClean="0"/>
              <a:t> x,*p;</a:t>
            </a:r>
          </a:p>
          <a:p>
            <a:pPr lvl="1" eaLnBrk="1" hangingPunct="1">
              <a:defRPr/>
            </a:pPr>
            <a:r>
              <a:rPr lang="en-US" altLang="zh-CN" dirty="0" smtClean="0"/>
              <a:t>p = &amp;x;</a:t>
            </a:r>
          </a:p>
          <a:p>
            <a:pPr lvl="1" eaLnBrk="1" hangingPunct="1">
              <a:defRPr/>
            </a:pPr>
            <a:r>
              <a:rPr lang="en-US" altLang="zh-CN" dirty="0" smtClean="0"/>
              <a:t>delete p; //</a:t>
            </a:r>
            <a:r>
              <a:rPr lang="en-US" altLang="zh-CN" dirty="0" smtClean="0">
                <a:solidFill>
                  <a:schemeClr val="folHlink"/>
                </a:solidFill>
              </a:rPr>
              <a:t>Error </a:t>
            </a:r>
            <a:r>
              <a:rPr lang="en-US" altLang="zh-CN" dirty="0" smtClean="0"/>
              <a:t> </a:t>
            </a:r>
          </a:p>
          <a:p>
            <a:pPr eaLnBrk="1" hangingPunct="1">
              <a:defRPr/>
            </a:pPr>
            <a:r>
              <a:rPr lang="zh-CN" altLang="en-US" dirty="0" smtClean="0"/>
              <a:t>用</a:t>
            </a:r>
            <a:r>
              <a:rPr lang="en-US" altLang="zh-CN" dirty="0" smtClean="0"/>
              <a:t>delete</a:t>
            </a:r>
            <a:r>
              <a:rPr lang="zh-CN" altLang="en-US" dirty="0" smtClean="0"/>
              <a:t>和</a:t>
            </a:r>
            <a:r>
              <a:rPr lang="en-US" altLang="zh-CN" dirty="0" smtClean="0"/>
              <a:t>free</a:t>
            </a:r>
            <a:r>
              <a:rPr lang="zh-CN" altLang="en-US" dirty="0" smtClean="0"/>
              <a:t>撤消动态数组时，其中的指针变量</a:t>
            </a:r>
            <a:r>
              <a:rPr lang="zh-CN" altLang="en-US" dirty="0" smtClean="0">
                <a:solidFill>
                  <a:schemeClr val="folHlink"/>
                </a:solidFill>
              </a:rPr>
              <a:t>必须指向数组的第一个元素！</a:t>
            </a:r>
          </a:p>
          <a:p>
            <a:pPr lvl="1" eaLnBrk="1" hangingPunct="1">
              <a:defRPr/>
            </a:pPr>
            <a:r>
              <a:rPr lang="en-US" altLang="zh-CN" dirty="0" err="1" smtClean="0"/>
              <a:t>int</a:t>
            </a:r>
            <a:r>
              <a:rPr lang="en-US" altLang="zh-CN" dirty="0" smtClean="0"/>
              <a:t> *p=new </a:t>
            </a:r>
            <a:r>
              <a:rPr lang="en-US" altLang="zh-CN" dirty="0" err="1" smtClean="0"/>
              <a:t>int</a:t>
            </a:r>
            <a:r>
              <a:rPr lang="en-US" altLang="zh-CN" dirty="0" smtClean="0"/>
              <a:t>[n];</a:t>
            </a:r>
          </a:p>
          <a:p>
            <a:pPr lvl="1" eaLnBrk="1" hangingPunct="1">
              <a:defRPr/>
            </a:pPr>
            <a:r>
              <a:rPr lang="en-US" altLang="zh-CN" dirty="0" smtClean="0"/>
              <a:t>p++;</a:t>
            </a:r>
          </a:p>
          <a:p>
            <a:pPr lvl="1" eaLnBrk="1" hangingPunct="1">
              <a:defRPr/>
            </a:pPr>
            <a:r>
              <a:rPr lang="en-US" altLang="zh-CN" dirty="0" smtClean="0"/>
              <a:t>delete []p; //</a:t>
            </a:r>
            <a:r>
              <a:rPr lang="en-US" altLang="zh-CN" dirty="0" smtClean="0">
                <a:solidFill>
                  <a:schemeClr val="folHlink"/>
                </a:solidFill>
              </a:rPr>
              <a:t>Error</a:t>
            </a:r>
            <a:r>
              <a:rPr lang="zh-CN" altLang="en-US" dirty="0" smtClean="0">
                <a:solidFill>
                  <a:schemeClr val="folHlink"/>
                </a:solidFill>
              </a:rPr>
              <a:t>，运行时出错！</a:t>
            </a:r>
            <a:endParaRPr lang="en-US" altLang="zh-CN" dirty="0" smtClean="0">
              <a:solidFill>
                <a:schemeClr val="folHlink"/>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457200" y="115888"/>
            <a:ext cx="8229600" cy="1139825"/>
          </a:xfrm>
        </p:spPr>
        <p:txBody>
          <a:bodyPr/>
          <a:lstStyle/>
          <a:p>
            <a:pPr eaLnBrk="1" hangingPunct="1">
              <a:defRPr/>
            </a:pPr>
            <a:r>
              <a:rPr lang="en-US" altLang="zh-CN" dirty="0" smtClean="0"/>
              <a:t>“</a:t>
            </a:r>
            <a:r>
              <a:rPr lang="zh-CN" altLang="en-US" dirty="0" smtClean="0"/>
              <a:t>内存泄漏” 问题</a:t>
            </a:r>
          </a:p>
        </p:txBody>
      </p:sp>
      <p:sp>
        <p:nvSpPr>
          <p:cNvPr id="434179" name="Rectangle 3"/>
          <p:cNvSpPr>
            <a:spLocks noGrp="1" noChangeArrowheads="1"/>
          </p:cNvSpPr>
          <p:nvPr>
            <p:ph type="body" idx="1"/>
          </p:nvPr>
        </p:nvSpPr>
        <p:spPr>
          <a:xfrm>
            <a:off x="467544" y="1485454"/>
            <a:ext cx="8497068" cy="5039890"/>
          </a:xfrm>
        </p:spPr>
        <p:txBody>
          <a:bodyPr>
            <a:normAutofit fontScale="92500" lnSpcReduction="10000"/>
          </a:bodyPr>
          <a:lstStyle/>
          <a:p>
            <a:pPr eaLnBrk="1" hangingPunct="1">
              <a:lnSpc>
                <a:spcPct val="110000"/>
              </a:lnSpc>
              <a:defRPr/>
            </a:pPr>
            <a:r>
              <a:rPr lang="zh-CN" altLang="en-US" dirty="0" smtClean="0">
                <a:solidFill>
                  <a:schemeClr val="folHlink"/>
                </a:solidFill>
              </a:rPr>
              <a:t>内存泄漏</a:t>
            </a:r>
            <a:r>
              <a:rPr lang="zh-CN" altLang="en-US" dirty="0" smtClean="0"/>
              <a:t>（</a:t>
            </a:r>
            <a:r>
              <a:rPr lang="en-US" altLang="zh-CN" dirty="0" smtClean="0"/>
              <a:t>memory leak</a:t>
            </a:r>
            <a:r>
              <a:rPr lang="zh-CN" altLang="en-US" dirty="0" smtClean="0"/>
              <a:t>）：</a:t>
            </a:r>
            <a:endParaRPr lang="en-US" altLang="zh-CN" dirty="0" smtClean="0"/>
          </a:p>
          <a:p>
            <a:pPr lvl="1" eaLnBrk="1" hangingPunct="1">
              <a:lnSpc>
                <a:spcPct val="110000"/>
              </a:lnSpc>
              <a:defRPr/>
            </a:pPr>
            <a:r>
              <a:rPr lang="zh-CN" altLang="en-US" dirty="0" smtClean="0"/>
              <a:t>没有撤消动态变量，而是把指向它的指针变量指向了别处或指向它的指针变量的生存期结束了，这时，这个动态变量虽然存在，但无法访问它（这个动态变量成为了一个</a:t>
            </a:r>
            <a:r>
              <a:rPr lang="zh-CN" altLang="en-US" dirty="0" smtClean="0">
                <a:latin typeface="Arial"/>
              </a:rPr>
              <a:t>“</a:t>
            </a:r>
            <a:r>
              <a:rPr lang="zh-CN" altLang="en-US" dirty="0" smtClean="0">
                <a:solidFill>
                  <a:schemeClr val="folHlink"/>
                </a:solidFill>
              </a:rPr>
              <a:t>孤儿</a:t>
            </a:r>
            <a:r>
              <a:rPr lang="zh-CN" altLang="en-US" dirty="0" smtClean="0">
                <a:latin typeface="Arial"/>
              </a:rPr>
              <a:t>”</a:t>
            </a:r>
            <a:r>
              <a:rPr lang="zh-CN" altLang="en-US" dirty="0" smtClean="0"/>
              <a:t>），从而浪费空间。</a:t>
            </a:r>
            <a:endParaRPr lang="en-US" altLang="zh-CN" dirty="0" smtClean="0"/>
          </a:p>
          <a:p>
            <a:pPr eaLnBrk="1" hangingPunct="1">
              <a:lnSpc>
                <a:spcPct val="110000"/>
              </a:lnSpc>
              <a:defRPr/>
            </a:pPr>
            <a:r>
              <a:rPr lang="zh-CN" altLang="en-US" dirty="0" smtClean="0"/>
              <a:t>例如：</a:t>
            </a:r>
          </a:p>
          <a:p>
            <a:pPr lvl="1" eaLnBrk="1" hangingPunct="1">
              <a:lnSpc>
                <a:spcPct val="110000"/>
              </a:lnSpc>
              <a:buFontTx/>
              <a:buNone/>
              <a:defRPr/>
            </a:pPr>
            <a:r>
              <a:rPr lang="en-US" altLang="zh-CN" dirty="0" err="1" smtClean="0"/>
              <a:t>int</a:t>
            </a:r>
            <a:r>
              <a:rPr lang="en-US" altLang="zh-CN" dirty="0" smtClean="0"/>
              <a:t> x,*p;</a:t>
            </a:r>
          </a:p>
          <a:p>
            <a:pPr lvl="1" eaLnBrk="1" hangingPunct="1">
              <a:lnSpc>
                <a:spcPct val="110000"/>
              </a:lnSpc>
              <a:buFontTx/>
              <a:buNone/>
              <a:defRPr/>
            </a:pPr>
            <a:r>
              <a:rPr lang="en-US" altLang="zh-CN" dirty="0" smtClean="0"/>
              <a:t>p = new </a:t>
            </a:r>
            <a:r>
              <a:rPr lang="en-US" altLang="zh-CN" dirty="0" err="1" smtClean="0"/>
              <a:t>int</a:t>
            </a:r>
            <a:r>
              <a:rPr lang="en-US" altLang="zh-CN" dirty="0" smtClean="0"/>
              <a:t>[10]; //</a:t>
            </a:r>
            <a:r>
              <a:rPr lang="zh-CN" altLang="en-US" dirty="0" smtClean="0"/>
              <a:t>动态数组</a:t>
            </a:r>
          </a:p>
          <a:p>
            <a:pPr lvl="1" eaLnBrk="1" hangingPunct="1">
              <a:lnSpc>
                <a:spcPct val="110000"/>
              </a:lnSpc>
              <a:buFontTx/>
              <a:buNone/>
              <a:defRPr/>
            </a:pPr>
            <a:r>
              <a:rPr lang="en-US" altLang="zh-CN" dirty="0" smtClean="0"/>
              <a:t>p = </a:t>
            </a:r>
            <a:r>
              <a:rPr lang="en-US" altLang="zh-CN" dirty="0" smtClean="0">
                <a:solidFill>
                  <a:srgbClr val="FFC000"/>
                </a:solidFill>
              </a:rPr>
              <a:t>&amp;x</a:t>
            </a:r>
            <a:r>
              <a:rPr lang="en-US" altLang="zh-CN" dirty="0" smtClean="0"/>
              <a:t>; //</a:t>
            </a:r>
            <a:r>
              <a:rPr lang="zh-CN" altLang="en-US" dirty="0" smtClean="0"/>
              <a:t>之后，上面的动态数组就访问不到了！</a:t>
            </a:r>
            <a:endParaRPr lang="en-US" altLang="zh-CN" dirty="0" smtClean="0"/>
          </a:p>
          <a:p>
            <a:pPr lvl="1" eaLnBrk="1" hangingPunct="1">
              <a:lnSpc>
                <a:spcPct val="110000"/>
              </a:lnSpc>
              <a:buFontTx/>
              <a:buNone/>
              <a:defRPr/>
            </a:pPr>
            <a:r>
              <a:rPr lang="en-US" altLang="zh-CN" dirty="0"/>
              <a:t>	</a:t>
            </a:r>
            <a:r>
              <a:rPr lang="en-US" altLang="zh-CN" dirty="0" smtClean="0"/>
              <a:t>		 //</a:t>
            </a:r>
            <a:r>
              <a:rPr lang="zh-CN" altLang="en-US" dirty="0" smtClean="0"/>
              <a:t>造成内存空间的丢失（</a:t>
            </a:r>
            <a:r>
              <a:rPr lang="zh-CN" altLang="en-US" dirty="0">
                <a:solidFill>
                  <a:srgbClr val="FFC000"/>
                </a:solidFill>
              </a:rPr>
              <a:t>内存</a:t>
            </a:r>
            <a:r>
              <a:rPr lang="zh-CN" altLang="en-US" dirty="0" smtClean="0">
                <a:solidFill>
                  <a:srgbClr val="FFC000"/>
                </a:solidFill>
              </a:rPr>
              <a:t>泄露</a:t>
            </a:r>
            <a:r>
              <a:rPr lang="zh-CN" alt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Verdana" pitchFamily="34" charset="0"/>
            <a:ea typeface="宋体" charset="-122"/>
          </a:defRPr>
        </a:defPPr>
      </a:lstStyle>
    </a:lnDef>
    <a:txDef>
      <a:spPr>
        <a:noFill/>
      </a:spPr>
      <a:bodyPr wrap="square" rtlCol="0">
        <a:spAutoFit/>
      </a:bodyPr>
      <a:lstStyle>
        <a:defPPr marL="342900" indent="-342900" algn="just">
          <a:buFont typeface="Arial" panose="020B0604020202020204" pitchFamily="34" charset="0"/>
          <a:buChar char="•"/>
          <a:defRPr dirty="0">
            <a:solidFill>
              <a:srgbClr val="FFC000"/>
            </a:solidFill>
            <a:effectLst>
              <a:outerShdw blurRad="38100" dist="38100" dir="2700000" algn="tl">
                <a:srgbClr val="000000">
                  <a:alpha val="43137"/>
                </a:srgbClr>
              </a:outerShdw>
            </a:effectLst>
          </a:defRPr>
        </a:defPPr>
      </a:lstStyle>
    </a:tx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34008</TotalTime>
  <Words>4313</Words>
  <Application>Microsoft Office PowerPoint</Application>
  <PresentationFormat>全屏显示(4:3)</PresentationFormat>
  <Paragraphs>498</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Arial</vt:lpstr>
      <vt:lpstr>Verdana</vt:lpstr>
      <vt:lpstr>Wingdings</vt:lpstr>
      <vt:lpstr>Globe</vt:lpstr>
      <vt:lpstr>十一、动态变量及其应用</vt:lpstr>
      <vt:lpstr>主要内容</vt:lpstr>
      <vt:lpstr>动态变量 </vt:lpstr>
      <vt:lpstr>通过指针访问动态变量</vt:lpstr>
      <vt:lpstr>PowerPoint 演示文稿</vt:lpstr>
      <vt:lpstr>PowerPoint 演示文稿</vt:lpstr>
      <vt:lpstr>PowerPoint 演示文稿</vt:lpstr>
      <vt:lpstr>PowerPoint 演示文稿</vt:lpstr>
      <vt:lpstr>“内存泄漏” 问题</vt:lpstr>
      <vt:lpstr>PowerPoint 演示文稿</vt:lpstr>
      <vt:lpstr>“悬浮指针”问题</vt:lpstr>
      <vt:lpstr>动态变量的应用――可扩充的数组</vt:lpstr>
      <vt:lpstr>PowerPoint 演示文稿</vt:lpstr>
      <vt:lpstr>PowerPoint 演示文稿</vt:lpstr>
      <vt:lpstr>PowerPoint 演示文稿</vt:lpstr>
      <vt:lpstr>数组元素的插入/删除操作</vt:lpstr>
      <vt:lpstr>动态变量的应用――链表</vt:lpstr>
      <vt:lpstr>单链表</vt:lpstr>
      <vt:lpstr>在链表中插入一个结点 </vt:lpstr>
      <vt:lpstr>PowerPoint 演示文稿</vt:lpstr>
      <vt:lpstr>PowerPoint 演示文稿</vt:lpstr>
      <vt:lpstr>PowerPoint 演示文稿</vt:lpstr>
      <vt:lpstr>PowerPoint 演示文稿</vt:lpstr>
      <vt:lpstr>PowerPoint 演示文稿</vt:lpstr>
      <vt:lpstr>PowerPoint 演示文稿</vt:lpstr>
      <vt:lpstr>在链表中删除一个结点 </vt:lpstr>
      <vt:lpstr>PowerPoint 演示文稿</vt:lpstr>
      <vt:lpstr>PowerPoint 演示文稿</vt:lpstr>
      <vt:lpstr>PowerPoint 演示文稿</vt:lpstr>
      <vt:lpstr>PowerPoint 演示文稿</vt:lpstr>
      <vt:lpstr>PowerPoint 演示文稿</vt:lpstr>
      <vt:lpstr>在链表中检索某个值a </vt:lpstr>
      <vt:lpstr>用链表表示可变的序列数据</vt:lpstr>
      <vt:lpstr>PowerPoint 演示文稿</vt:lpstr>
      <vt:lpstr>PowerPoint 演示文稿</vt:lpstr>
      <vt:lpstr>PowerPoint 演示文稿</vt:lpstr>
      <vt:lpstr>用链表实现求解约瑟夫问题 </vt:lpstr>
      <vt:lpstr>PowerPoint 演示文稿</vt:lpstr>
      <vt:lpstr>PowerPoint 演示文稿</vt:lpstr>
      <vt:lpstr>链表与数组的结合</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构造数据类型</dc:title>
  <dc:creator>Chen Jiajun</dc:creator>
  <cp:lastModifiedBy>Chen Jiajun</cp:lastModifiedBy>
  <cp:revision>753</cp:revision>
  <dcterms:created xsi:type="dcterms:W3CDTF">2004-12-03T07:36:08Z</dcterms:created>
  <dcterms:modified xsi:type="dcterms:W3CDTF">2022-11-27T02:16:29Z</dcterms:modified>
</cp:coreProperties>
</file>