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491" r:id="rId4"/>
    <p:sldId id="564" r:id="rId5"/>
    <p:sldId id="492" r:id="rId6"/>
    <p:sldId id="494" r:id="rId7"/>
    <p:sldId id="501" r:id="rId8"/>
    <p:sldId id="502" r:id="rId9"/>
    <p:sldId id="562" r:id="rId10"/>
    <p:sldId id="563" r:id="rId11"/>
    <p:sldId id="500" r:id="rId12"/>
    <p:sldId id="550" r:id="rId13"/>
    <p:sldId id="544" r:id="rId14"/>
    <p:sldId id="487" r:id="rId15"/>
    <p:sldId id="488" r:id="rId16"/>
    <p:sldId id="489" r:id="rId17"/>
    <p:sldId id="490" r:id="rId18"/>
    <p:sldId id="546" r:id="rId19"/>
    <p:sldId id="547" r:id="rId20"/>
    <p:sldId id="551" r:id="rId21"/>
    <p:sldId id="548" r:id="rId22"/>
    <p:sldId id="556" r:id="rId23"/>
    <p:sldId id="557" r:id="rId24"/>
    <p:sldId id="558" r:id="rId25"/>
    <p:sldId id="559" r:id="rId26"/>
    <p:sldId id="560" r:id="rId27"/>
    <p:sldId id="561" r:id="rId28"/>
    <p:sldId id="504" r:id="rId29"/>
    <p:sldId id="505" r:id="rId30"/>
    <p:sldId id="506" r:id="rId31"/>
    <p:sldId id="535" r:id="rId32"/>
    <p:sldId id="507" r:id="rId33"/>
    <p:sldId id="512" r:id="rId34"/>
    <p:sldId id="513" r:id="rId35"/>
    <p:sldId id="510" r:id="rId36"/>
    <p:sldId id="511" r:id="rId37"/>
    <p:sldId id="540" r:id="rId38"/>
    <p:sldId id="541" r:id="rId3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182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31" autoAdjust="0"/>
  </p:normalViewPr>
  <p:slideViewPr>
    <p:cSldViewPr>
      <p:cViewPr varScale="1">
        <p:scale>
          <a:sx n="88" d="100"/>
          <a:sy n="88" d="100"/>
        </p:scale>
        <p:origin x="7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/>
              <a:t>指针的深入话题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8507288" cy="61206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当</a:t>
            </a:r>
            <a:r>
              <a:rPr lang="zh-CN" altLang="en-US" dirty="0"/>
              <a:t>把一个指针数组传给函数时，函数的参数类型实际上是一个多级指针。例如</a:t>
            </a:r>
            <a:r>
              <a:rPr lang="zh-CN" altLang="en-US" dirty="0" smtClean="0"/>
              <a:t>，对于下面的函数：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f(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smtClean="0"/>
              <a:t>p[], 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 </a:t>
            </a:r>
            <a:r>
              <a:rPr lang="en-US" altLang="zh-CN" dirty="0" smtClean="0"/>
              <a:t>	......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... </a:t>
            </a:r>
            <a:r>
              <a:rPr lang="en-US" altLang="zh-CN" dirty="0"/>
              <a:t>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元素（指针）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*p[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... </a:t>
            </a:r>
            <a:r>
              <a:rPr lang="en-US" altLang="zh-CN" dirty="0"/>
              <a:t>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元素（指针）所</a:t>
            </a:r>
            <a:r>
              <a:rPr lang="zh-CN" altLang="en-US" dirty="0"/>
              <a:t>指向的</a:t>
            </a:r>
            <a:r>
              <a:rPr lang="zh-CN" altLang="en-US" dirty="0" smtClean="0"/>
              <a:t>数据（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......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它的参数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实际是个多级指针：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void f(</a:t>
            </a:r>
            <a:r>
              <a:rPr lang="en-US" altLang="zh-CN" dirty="0" err="1"/>
              <a:t>int</a:t>
            </a:r>
            <a:r>
              <a:rPr lang="en-US" altLang="zh-CN" dirty="0"/>
              <a:t> **</a:t>
            </a:r>
            <a:r>
              <a:rPr lang="en-US" altLang="zh-CN" dirty="0" smtClean="0"/>
              <a:t>p, </a:t>
            </a:r>
            <a:r>
              <a:rPr lang="en-US" altLang="zh-CN" dirty="0" err="1"/>
              <a:t>int</a:t>
            </a:r>
            <a:r>
              <a:rPr lang="en-US" altLang="zh-CN" dirty="0"/>
              <a:t> n);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{ </a:t>
            </a:r>
            <a:r>
              <a:rPr lang="en-US" altLang="zh-CN" dirty="0" smtClean="0"/>
              <a:t>	......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	... 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 </a:t>
            </a:r>
            <a:r>
              <a:rPr lang="en-US" altLang="zh-CN" dirty="0"/>
              <a:t>... 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个元素（指针）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 **(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 ... //</a:t>
            </a:r>
            <a:r>
              <a:rPr lang="zh-CN" altLang="en-US" dirty="0"/>
              <a:t>访问第</a:t>
            </a:r>
            <a:r>
              <a:rPr lang="en-US" altLang="zh-CN" dirty="0" err="1"/>
              <a:t>i</a:t>
            </a:r>
            <a:r>
              <a:rPr lang="zh-CN" altLang="en-US" dirty="0"/>
              <a:t>个元素（指针）所指向的数据（</a:t>
            </a:r>
            <a:r>
              <a:rPr lang="en-US" altLang="zh-CN" dirty="0" err="1"/>
              <a:t>int</a:t>
            </a:r>
            <a:r>
              <a:rPr lang="zh-CN" altLang="en-US" dirty="0"/>
              <a:t>）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......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97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的参数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" y="1417638"/>
            <a:ext cx="8723312" cy="5180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可以给函数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定义参数，其定义格式为：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</a:t>
            </a:r>
            <a:r>
              <a:rPr lang="en-US" altLang="zh-CN" sz="2400" dirty="0" smtClean="0"/>
              <a:t>, char *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[]);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一个一维指针数组，其每个元素为一个指向字符串的指针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的类型也可写成：</a:t>
            </a:r>
            <a:r>
              <a:rPr lang="en-US" altLang="zh-CN" sz="2400" dirty="0"/>
              <a:t>char 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argv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en-US" altLang="zh-CN" sz="2400" dirty="0" err="1" smtClean="0"/>
              <a:t>argc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argv</a:t>
            </a:r>
            <a:r>
              <a:rPr lang="zh-CN" altLang="en-US" sz="2400" dirty="0" smtClean="0"/>
              <a:t>中元素</a:t>
            </a:r>
            <a:r>
              <a:rPr lang="zh-CN" altLang="en-US" sz="2400" dirty="0"/>
              <a:t>的个数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例如，以命令行</a:t>
            </a:r>
            <a:r>
              <a:rPr lang="zh-CN" altLang="en-US" sz="2800" dirty="0" smtClean="0">
                <a:latin typeface="Arial"/>
              </a:rPr>
              <a:t>“</a:t>
            </a:r>
            <a:r>
              <a:rPr lang="en-US" altLang="zh-CN" sz="2800" dirty="0" smtClean="0"/>
              <a:t>copy file1 file2</a:t>
            </a:r>
            <a:r>
              <a:rPr lang="zh-CN" altLang="en-US" sz="2800" dirty="0" smtClean="0"/>
              <a:t>”执行一个</a:t>
            </a:r>
            <a:r>
              <a:rPr lang="en-US" altLang="zh-CN" sz="2800" dirty="0" smtClean="0"/>
              <a:t>C/C++</a:t>
            </a:r>
            <a:r>
              <a:rPr lang="zh-CN" altLang="en-US" sz="2800" dirty="0" smtClean="0"/>
              <a:t>程序</a:t>
            </a:r>
            <a:r>
              <a:rPr lang="en-US" altLang="zh-CN" sz="2800" dirty="0" smtClean="0"/>
              <a:t>copy</a:t>
            </a:r>
            <a:r>
              <a:rPr lang="zh-CN" altLang="en-US" sz="2800" dirty="0" smtClean="0"/>
              <a:t>时，它的函数</a:t>
            </a:r>
            <a:r>
              <a:rPr lang="en-US" altLang="zh-CN" sz="2800" dirty="0" smtClean="0"/>
              <a:t>main</a:t>
            </a:r>
            <a:r>
              <a:rPr lang="zh-CN" altLang="en-US" sz="2800" dirty="0" smtClean="0"/>
              <a:t>将得到参数</a:t>
            </a:r>
            <a:r>
              <a:rPr lang="zh-CN" altLang="en-US" sz="2800" dirty="0"/>
              <a:t>值</a:t>
            </a:r>
            <a:r>
              <a:rPr lang="zh-CN" altLang="en-US" sz="2800" dirty="0" smtClean="0"/>
              <a:t>：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argc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</a:t>
            </a:r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：指向字符串</a:t>
            </a:r>
            <a:r>
              <a:rPr lang="en-US" altLang="zh-CN" sz="2400" dirty="0" smtClean="0"/>
              <a:t>"...\copy.exe"</a:t>
            </a:r>
            <a:r>
              <a:rPr lang="zh-CN" altLang="en-US" sz="2400" dirty="0" smtClean="0"/>
              <a:t>的指针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[1]</a:t>
            </a:r>
            <a:r>
              <a:rPr lang="zh-CN" altLang="en-US" sz="2400" dirty="0" smtClean="0"/>
              <a:t>：指向字符串</a:t>
            </a:r>
            <a:r>
              <a:rPr lang="en-US" altLang="zh-CN" sz="2400" dirty="0" smtClean="0"/>
              <a:t>"file1"</a:t>
            </a:r>
            <a:r>
              <a:rPr lang="zh-CN" altLang="en-US" sz="2400" dirty="0" smtClean="0"/>
              <a:t>的指针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[2]</a:t>
            </a:r>
            <a:r>
              <a:rPr lang="zh-CN" altLang="en-US" sz="2400" dirty="0" smtClean="0"/>
              <a:t>：指向字符串</a:t>
            </a:r>
            <a:r>
              <a:rPr lang="en-US" altLang="zh-CN" sz="2400" dirty="0" smtClean="0"/>
              <a:t>"file2"</a:t>
            </a:r>
            <a:r>
              <a:rPr lang="zh-CN" altLang="en-US" sz="2400" dirty="0" smtClean="0"/>
              <a:t>的指针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47260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在创建一</a:t>
            </a:r>
            <a:r>
              <a:rPr lang="zh-CN" altLang="en-US" sz="2800" dirty="0"/>
              <a:t>个动态的</a:t>
            </a:r>
            <a:r>
              <a:rPr lang="en-US" altLang="zh-CN" sz="2800" dirty="0"/>
              <a:t>n</a:t>
            </a:r>
            <a:r>
              <a:rPr lang="zh-CN" altLang="en-US" sz="2800" dirty="0"/>
              <a:t>维数</a:t>
            </a:r>
            <a:r>
              <a:rPr lang="zh-CN" altLang="en-US" sz="2800" dirty="0" smtClean="0"/>
              <a:t>组时，</a:t>
            </a:r>
            <a:r>
              <a:rPr lang="zh-CN" altLang="en-US" sz="2800" dirty="0"/>
              <a:t>除了第一维的大小外，其它维的大小必须是</a:t>
            </a:r>
            <a:r>
              <a:rPr lang="zh-CN" altLang="en-US" sz="2800" dirty="0">
                <a:solidFill>
                  <a:srgbClr val="FFC000"/>
                </a:solidFill>
              </a:rPr>
              <a:t>常量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FFC000"/>
                </a:solidFill>
              </a:rPr>
              <a:t>常量表达式</a:t>
            </a:r>
            <a:r>
              <a:rPr lang="zh-CN" altLang="en-US" sz="2800" dirty="0" smtClean="0"/>
              <a:t>。例如：</a:t>
            </a:r>
            <a:endParaRPr lang="en-US" altLang="zh-CN" sz="28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(*q)[20]; //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指向</a:t>
            </a:r>
            <a:r>
              <a:rPr lang="zh-CN" altLang="en-US" sz="2400" dirty="0"/>
              <a:t>由</a:t>
            </a:r>
            <a:r>
              <a:rPr lang="en-US" altLang="zh-CN" sz="2400" dirty="0"/>
              <a:t>20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型元素所构成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一维数组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/>
              <a:t>               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等价于：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A[20];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*q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/>
              <a:t>......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400" dirty="0"/>
              <a:t>q = new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[m][</a:t>
            </a:r>
            <a:r>
              <a:rPr lang="en-US" altLang="zh-CN" sz="2400" dirty="0">
                <a:solidFill>
                  <a:srgbClr val="FFC000"/>
                </a:solidFill>
              </a:rPr>
              <a:t>20</a:t>
            </a:r>
            <a:r>
              <a:rPr lang="en-US" altLang="zh-CN" sz="2400" dirty="0"/>
              <a:t>]; //</a:t>
            </a:r>
            <a:r>
              <a:rPr lang="zh-CN" altLang="en-US" sz="2400" dirty="0"/>
              <a:t>创建一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行</a:t>
            </a:r>
            <a:r>
              <a:rPr lang="zh-CN" altLang="en-US" sz="2400" dirty="0"/>
              <a:t>、</a:t>
            </a:r>
            <a:r>
              <a:rPr lang="en-US" altLang="zh-CN" sz="2400" dirty="0"/>
              <a:t>20</a:t>
            </a:r>
            <a:r>
              <a:rPr lang="zh-CN" altLang="en-US" sz="2400" dirty="0"/>
              <a:t>列的二维动态数组</a:t>
            </a:r>
            <a:endParaRPr lang="en-US" altLang="zh-CN" sz="24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      //</a:t>
            </a:r>
            <a:r>
              <a:rPr lang="zh-CN" altLang="en-US" sz="2400" dirty="0" smtClean="0"/>
              <a:t>返回</a:t>
            </a:r>
            <a:r>
              <a:rPr lang="zh-CN" altLang="en-US" sz="2400" dirty="0"/>
              <a:t>第一行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首</a:t>
            </a:r>
            <a:r>
              <a:rPr lang="zh-CN" altLang="en-US" sz="2400" dirty="0" smtClean="0"/>
              <a:t>地址。 等价</a:t>
            </a:r>
            <a:r>
              <a:rPr lang="zh-CN" altLang="en-US" sz="2400" dirty="0"/>
              <a:t>于：</a:t>
            </a:r>
            <a:r>
              <a:rPr lang="en-US" altLang="zh-CN" sz="2400" dirty="0"/>
              <a:t>q = new </a:t>
            </a:r>
            <a:r>
              <a:rPr lang="en-US" altLang="zh-CN" sz="2400" dirty="0" smtClean="0"/>
              <a:t>A[m];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... </a:t>
            </a:r>
            <a:r>
              <a:rPr lang="en-US" altLang="zh-CN" sz="2400" dirty="0" smtClean="0">
                <a:solidFill>
                  <a:srgbClr val="FFC000"/>
                </a:solidFill>
              </a:rPr>
              <a:t>q[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][j]</a:t>
            </a:r>
            <a:r>
              <a:rPr lang="en-US" altLang="zh-CN" sz="2400" dirty="0" smtClean="0"/>
              <a:t> ... //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指向的二维数组的第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行、第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列的元素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如何</a:t>
            </a:r>
            <a:r>
              <a:rPr lang="zh-CN" altLang="en-US" sz="2800" dirty="0"/>
              <a:t>创建一个</a:t>
            </a:r>
            <a:r>
              <a:rPr lang="en-US" altLang="zh-CN" sz="2800" dirty="0"/>
              <a:t>m</a:t>
            </a:r>
            <a:r>
              <a:rPr lang="zh-CN" altLang="en-US" sz="2800" dirty="0"/>
              <a:t>行、</a:t>
            </a:r>
            <a:r>
              <a:rPr lang="en-US" altLang="zh-CN" sz="2800" dirty="0"/>
              <a:t>n</a:t>
            </a:r>
            <a:r>
              <a:rPr lang="zh-CN" altLang="en-US" sz="2800" dirty="0"/>
              <a:t>列的</a:t>
            </a:r>
            <a:r>
              <a:rPr lang="zh-CN" altLang="en-US" sz="2800" dirty="0" smtClean="0"/>
              <a:t>动态二维数</a:t>
            </a:r>
            <a:r>
              <a:rPr lang="zh-CN" altLang="en-US" sz="2800" dirty="0"/>
              <a:t>组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一种解决方案是用</a:t>
            </a:r>
            <a:r>
              <a:rPr lang="zh-CN" altLang="en-US" sz="2800" dirty="0"/>
              <a:t>一维数组</a:t>
            </a:r>
            <a:r>
              <a:rPr lang="zh-CN" altLang="en-US" sz="2800" dirty="0" smtClean="0"/>
              <a:t>实现：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*p=new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FFC000"/>
                </a:solidFill>
              </a:rPr>
              <a:t>m*n</a:t>
            </a:r>
            <a:r>
              <a:rPr lang="en-US" altLang="zh-CN" sz="2400" dirty="0"/>
              <a:t>];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访问第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行、第</a:t>
            </a:r>
            <a:r>
              <a:rPr lang="en-US" altLang="zh-CN" sz="2400" dirty="0"/>
              <a:t>j</a:t>
            </a:r>
            <a:r>
              <a:rPr lang="zh-CN" altLang="en-US" sz="2400" dirty="0"/>
              <a:t>列元素：</a:t>
            </a:r>
            <a:r>
              <a:rPr lang="zh-CN" altLang="en-US" sz="2400" dirty="0">
                <a:solidFill>
                  <a:srgbClr val="FFC000"/>
                </a:solidFill>
              </a:rPr>
              <a:t>*</a:t>
            </a:r>
            <a:r>
              <a:rPr lang="en-US" altLang="zh-CN" sz="2400" dirty="0">
                <a:solidFill>
                  <a:srgbClr val="FFC000"/>
                </a:solidFill>
              </a:rPr>
              <a:t>(</a:t>
            </a:r>
            <a:r>
              <a:rPr lang="en-US" altLang="zh-CN" sz="2400" dirty="0" err="1">
                <a:solidFill>
                  <a:srgbClr val="FFC000"/>
                </a:solidFill>
              </a:rPr>
              <a:t>p+i</a:t>
            </a:r>
            <a:r>
              <a:rPr lang="en-US" altLang="zh-CN" sz="2400" dirty="0">
                <a:solidFill>
                  <a:srgbClr val="FFC000"/>
                </a:solidFill>
              </a:rPr>
              <a:t>*</a:t>
            </a:r>
            <a:r>
              <a:rPr lang="en-US" altLang="zh-CN" sz="2400" dirty="0" err="1">
                <a:solidFill>
                  <a:srgbClr val="FFC000"/>
                </a:solidFill>
              </a:rPr>
              <a:t>n+j</a:t>
            </a:r>
            <a:r>
              <a:rPr lang="en-US" altLang="zh-CN" sz="2400" dirty="0" smtClean="0">
                <a:solidFill>
                  <a:srgbClr val="FFC000"/>
                </a:solidFill>
              </a:rPr>
              <a:t>)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p[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n+j</a:t>
            </a:r>
            <a:r>
              <a:rPr lang="en-US" altLang="zh-CN" sz="2400" dirty="0" smtClean="0"/>
              <a:t>]</a:t>
            </a:r>
          </a:p>
          <a:p>
            <a:pPr lvl="1" eaLnBrk="1" hangingPunct="1">
              <a:defRPr/>
            </a:pPr>
            <a:r>
              <a:rPr lang="zh-CN" altLang="en-US" sz="2400" dirty="0"/>
              <a:t>不能写</a:t>
            </a:r>
            <a:r>
              <a:rPr lang="zh-CN" altLang="en-US" sz="2400" dirty="0" smtClean="0"/>
              <a:t>成：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olidFill>
                  <a:srgbClr val="FFC000"/>
                </a:solidFill>
              </a:rPr>
              <a:t>[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2400" dirty="0">
                <a:solidFill>
                  <a:srgbClr val="FFC000"/>
                </a:solidFill>
              </a:rPr>
              <a:t>][</a:t>
            </a:r>
            <a:r>
              <a:rPr lang="en-US" altLang="zh-CN" sz="2400">
                <a:solidFill>
                  <a:srgbClr val="FFC000"/>
                </a:solidFill>
              </a:rPr>
              <a:t>j</a:t>
            </a:r>
            <a:r>
              <a:rPr lang="en-US" altLang="zh-CN" sz="2400" smtClean="0">
                <a:solidFill>
                  <a:srgbClr val="FFC000"/>
                </a:solidFill>
              </a:rPr>
              <a:t>]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多级指针实现动态的二维数组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51411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 smtClean="0"/>
              <a:t>另一种解决方案是用动态的</a:t>
            </a:r>
            <a:r>
              <a:rPr lang="zh-CN" altLang="en-US" dirty="0" smtClean="0">
                <a:solidFill>
                  <a:srgbClr val="FFC000"/>
                </a:solidFill>
              </a:rPr>
              <a:t>指针数组</a:t>
            </a:r>
            <a:r>
              <a:rPr lang="zh-CN" altLang="en-US" dirty="0" smtClean="0"/>
              <a:t>实现，指针数组的每个元素再指向一个动态数组。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m,n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......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**p=new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*</a:t>
            </a:r>
            <a:r>
              <a:rPr lang="en-US" altLang="zh-CN" dirty="0"/>
              <a:t>[m];</a:t>
            </a:r>
          </a:p>
          <a:p>
            <a:pPr marL="457200" lvl="1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&lt;m;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457200" lvl="1" indent="0">
              <a:buNone/>
            </a:pPr>
            <a:r>
              <a:rPr lang="en-US" altLang="zh-CN" dirty="0"/>
              <a:t>   p[</a:t>
            </a:r>
            <a:r>
              <a:rPr lang="en-US" altLang="zh-CN" dirty="0" err="1"/>
              <a:t>i</a:t>
            </a:r>
            <a:r>
              <a:rPr lang="en-US" altLang="zh-CN" dirty="0"/>
              <a:t>] = new </a:t>
            </a:r>
            <a:r>
              <a:rPr lang="en-US" altLang="zh-CN" dirty="0" err="1"/>
              <a:t>int</a:t>
            </a:r>
            <a:r>
              <a:rPr lang="en-US" altLang="zh-CN" dirty="0"/>
              <a:t>[n</a:t>
            </a:r>
            <a:r>
              <a:rPr lang="en-US" altLang="zh-CN" dirty="0" smtClean="0"/>
              <a:t>];</a:t>
            </a:r>
          </a:p>
          <a:p>
            <a:pPr marL="457200" lvl="1" indent="0">
              <a:buNone/>
            </a:pPr>
            <a:r>
              <a:rPr lang="en-US" altLang="zh-CN" dirty="0" smtClean="0"/>
              <a:t>......</a:t>
            </a:r>
          </a:p>
          <a:p>
            <a:pPr marL="457200" lvl="1" indent="0">
              <a:buNone/>
            </a:pPr>
            <a:r>
              <a:rPr lang="en-US" altLang="zh-CN" dirty="0" smtClean="0"/>
              <a:t>... p[</a:t>
            </a:r>
            <a:r>
              <a:rPr lang="en-US" altLang="zh-CN" dirty="0" err="1" smtClean="0"/>
              <a:t>i</a:t>
            </a:r>
            <a:r>
              <a:rPr lang="en-US" altLang="zh-CN" dirty="0"/>
              <a:t>][j</a:t>
            </a:r>
            <a:r>
              <a:rPr lang="en-US" altLang="zh-CN" dirty="0" smtClean="0"/>
              <a:t>] ... //</a:t>
            </a:r>
            <a:r>
              <a:rPr lang="zh-CN" altLang="en-US" dirty="0" smtClean="0"/>
              <a:t>访问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行、第</a:t>
            </a:r>
            <a:r>
              <a:rPr lang="en-US" altLang="zh-CN" dirty="0"/>
              <a:t>j</a:t>
            </a:r>
            <a:r>
              <a:rPr lang="zh-CN" altLang="en-US" dirty="0"/>
              <a:t>列的元素</a:t>
            </a:r>
          </a:p>
          <a:p>
            <a:pPr marL="457200" lvl="1" indent="0">
              <a:buNone/>
            </a:pPr>
            <a:endParaRPr lang="en-US" altLang="zh-CN" dirty="0"/>
          </a:p>
          <a:p>
            <a:pPr eaLnBrk="1" hangingPunct="1">
              <a:lnSpc>
                <a:spcPct val="110000"/>
              </a:lnSpc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508104" y="3789040"/>
            <a:ext cx="3456384" cy="2912006"/>
            <a:chOff x="4780656" y="3068960"/>
            <a:chExt cx="4399856" cy="3632086"/>
          </a:xfrm>
        </p:grpSpPr>
        <p:sp>
          <p:nvSpPr>
            <p:cNvPr id="5" name="TextBox 65"/>
            <p:cNvSpPr txBox="1"/>
            <p:nvPr/>
          </p:nvSpPr>
          <p:spPr>
            <a:xfrm>
              <a:off x="7410780" y="551723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zh-CN" sz="18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i,j</a:t>
              </a:r>
              <a:r>
                <a:rPr lang="en-US" altLang="zh-CN" sz="18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zh-CN" altLang="en-US" sz="1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7020272" y="5589240"/>
              <a:ext cx="36004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80656" y="3068960"/>
              <a:ext cx="4399856" cy="3632086"/>
              <a:chOff x="4780656" y="3068960"/>
              <a:chExt cx="4399856" cy="363208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780656" y="3068960"/>
                <a:ext cx="4183832" cy="3528392"/>
                <a:chOff x="4780656" y="3068960"/>
                <a:chExt cx="4183832" cy="3528392"/>
              </a:xfrm>
            </p:grpSpPr>
            <p:sp>
              <p:nvSpPr>
                <p:cNvPr id="11" name="TextBox 59"/>
                <p:cNvSpPr txBox="1"/>
                <p:nvPr/>
              </p:nvSpPr>
              <p:spPr>
                <a:xfrm>
                  <a:off x="6924738" y="3068960"/>
                  <a:ext cx="4555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</a:t>
                  </a:r>
                  <a:endParaRPr lang="zh-CN" altLang="en-U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5292080" y="3717032"/>
                  <a:ext cx="3672408" cy="50405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 bwMode="auto">
                <a:xfrm>
                  <a:off x="5724128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直接连接符 13"/>
                <p:cNvCxnSpPr/>
                <p:nvPr/>
              </p:nvCxnSpPr>
              <p:spPr bwMode="auto">
                <a:xfrm>
                  <a:off x="6156176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直接连接符 14"/>
                <p:cNvCxnSpPr/>
                <p:nvPr/>
              </p:nvCxnSpPr>
              <p:spPr bwMode="auto">
                <a:xfrm>
                  <a:off x="6948264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直接连接符 15"/>
                <p:cNvCxnSpPr/>
                <p:nvPr/>
              </p:nvCxnSpPr>
              <p:spPr bwMode="auto">
                <a:xfrm>
                  <a:off x="8532440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7" name="矩形 16"/>
                <p:cNvSpPr/>
                <p:nvPr/>
              </p:nvSpPr>
              <p:spPr bwMode="auto">
                <a:xfrm>
                  <a:off x="5364088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 bwMode="auto">
                <a:xfrm>
                  <a:off x="5364088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直接连接符 18"/>
                <p:cNvCxnSpPr/>
                <p:nvPr/>
              </p:nvCxnSpPr>
              <p:spPr bwMode="auto">
                <a:xfrm>
                  <a:off x="5364088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直接连接符 19"/>
                <p:cNvCxnSpPr/>
                <p:nvPr/>
              </p:nvCxnSpPr>
              <p:spPr bwMode="auto">
                <a:xfrm>
                  <a:off x="5364088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" name="矩形 20"/>
                <p:cNvSpPr/>
                <p:nvPr/>
              </p:nvSpPr>
              <p:spPr bwMode="auto">
                <a:xfrm>
                  <a:off x="5796136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 bwMode="auto">
                <a:xfrm>
                  <a:off x="5796136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直接连接符 22"/>
                <p:cNvCxnSpPr/>
                <p:nvPr/>
              </p:nvCxnSpPr>
              <p:spPr bwMode="auto">
                <a:xfrm>
                  <a:off x="5796136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直接连接符 23"/>
                <p:cNvCxnSpPr/>
                <p:nvPr/>
              </p:nvCxnSpPr>
              <p:spPr bwMode="auto">
                <a:xfrm>
                  <a:off x="5796136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矩形 24"/>
                <p:cNvSpPr/>
                <p:nvPr/>
              </p:nvSpPr>
              <p:spPr bwMode="auto">
                <a:xfrm>
                  <a:off x="7020272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 bwMode="auto">
                <a:xfrm>
                  <a:off x="7020272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26"/>
                <p:cNvCxnSpPr/>
                <p:nvPr/>
              </p:nvCxnSpPr>
              <p:spPr bwMode="auto">
                <a:xfrm>
                  <a:off x="7020272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27"/>
                <p:cNvCxnSpPr/>
                <p:nvPr/>
              </p:nvCxnSpPr>
              <p:spPr bwMode="auto">
                <a:xfrm>
                  <a:off x="7020272" y="558924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直接连接符 28"/>
                <p:cNvCxnSpPr/>
                <p:nvPr/>
              </p:nvCxnSpPr>
              <p:spPr bwMode="auto">
                <a:xfrm>
                  <a:off x="7020272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0" name="矩形 29"/>
                <p:cNvSpPr/>
                <p:nvPr/>
              </p:nvSpPr>
              <p:spPr bwMode="auto">
                <a:xfrm>
                  <a:off x="8604448" y="4653136"/>
                  <a:ext cx="360040" cy="194421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24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宋体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 bwMode="auto">
                <a:xfrm>
                  <a:off x="8604448" y="4941168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连接符 31"/>
                <p:cNvCxnSpPr/>
                <p:nvPr/>
              </p:nvCxnSpPr>
              <p:spPr bwMode="auto">
                <a:xfrm>
                  <a:off x="8604448" y="522920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接连接符 32"/>
                <p:cNvCxnSpPr/>
                <p:nvPr/>
              </p:nvCxnSpPr>
              <p:spPr bwMode="auto">
                <a:xfrm>
                  <a:off x="8604448" y="6309320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箭头连接符 33"/>
                <p:cNvCxnSpPr>
                  <a:endCxn id="17" idx="0"/>
                </p:cNvCxnSpPr>
                <p:nvPr/>
              </p:nvCxnSpPr>
              <p:spPr bwMode="auto">
                <a:xfrm>
                  <a:off x="5544108" y="4077072"/>
                  <a:ext cx="0" cy="576064"/>
                </a:xfrm>
                <a:prstGeom prst="straightConnector1">
                  <a:avLst/>
                </a:prstGeom>
                <a:noFill/>
                <a:ln>
                  <a:noFill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箭头连接符 34"/>
                <p:cNvCxnSpPr>
                  <a:stCxn id="17" idx="0"/>
                </p:cNvCxnSpPr>
                <p:nvPr/>
              </p:nvCxnSpPr>
              <p:spPr bwMode="auto">
                <a:xfrm flipV="1">
                  <a:off x="5544108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5940152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7164288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8748464" y="4005064"/>
                  <a:ext cx="0" cy="648072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9" name="TextBox 60"/>
                <p:cNvSpPr txBox="1"/>
                <p:nvPr/>
              </p:nvSpPr>
              <p:spPr>
                <a:xfrm>
                  <a:off x="4780656" y="5301208"/>
                  <a:ext cx="3674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zh-CN" sz="2000" dirty="0" smtClean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  <a:endParaRPr lang="zh-CN" altLang="en-U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 bwMode="auto">
                <a:xfrm>
                  <a:off x="7020272" y="5877272"/>
                  <a:ext cx="36004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直接连接符 40"/>
                <p:cNvCxnSpPr/>
                <p:nvPr/>
              </p:nvCxnSpPr>
              <p:spPr bwMode="auto">
                <a:xfrm>
                  <a:off x="7380312" y="3717032"/>
                  <a:ext cx="0" cy="50405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" name="弧形 8"/>
              <p:cNvSpPr/>
              <p:nvPr/>
            </p:nvSpPr>
            <p:spPr bwMode="auto">
              <a:xfrm>
                <a:off x="5220072" y="3501008"/>
                <a:ext cx="3960440" cy="468052"/>
              </a:xfrm>
              <a:prstGeom prst="arc">
                <a:avLst>
                  <a:gd name="adj1" fmla="val 10929440"/>
                  <a:gd name="adj2" fmla="val 21400263"/>
                </a:avLst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charset="-122"/>
                </a:endParaRPr>
              </a:p>
            </p:txBody>
          </p:sp>
          <p:sp>
            <p:nvSpPr>
              <p:cNvPr id="10" name="弧形 9"/>
              <p:cNvSpPr/>
              <p:nvPr/>
            </p:nvSpPr>
            <p:spPr bwMode="auto">
              <a:xfrm>
                <a:off x="5148064" y="4653136"/>
                <a:ext cx="288032" cy="2047910"/>
              </a:xfrm>
              <a:prstGeom prst="arc">
                <a:avLst>
                  <a:gd name="adj1" fmla="val 5404077"/>
                  <a:gd name="adj2" fmla="val 16178124"/>
                </a:avLst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charset="-122"/>
                </a:endParaRPr>
              </a:p>
            </p:txBody>
          </p:sp>
        </p:grpSp>
      </p:grpSp>
      <p:sp>
        <p:nvSpPr>
          <p:cNvPr id="42" name="TextBox 59"/>
          <p:cNvSpPr txBox="1"/>
          <p:nvPr/>
        </p:nvSpPr>
        <p:spPr>
          <a:xfrm>
            <a:off x="4938499" y="4260342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flipH="1">
            <a:off x="5283466" y="4509120"/>
            <a:ext cx="56982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19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Verdana" pitchFamily="34" charset="0"/>
              </a:rPr>
              <a:t>函数指针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1208"/>
            <a:ext cx="8568630" cy="5234136"/>
          </a:xfrm>
        </p:spPr>
        <p:txBody>
          <a:bodyPr>
            <a:normAutofit fontScale="92500" lnSpcReduction="10000"/>
          </a:bodyPr>
          <a:lstStyle/>
          <a:p>
            <a:pPr marL="361950" indent="-361950" algn="just" eaLnBrk="1" hangingPunct="1">
              <a:lnSpc>
                <a:spcPct val="110000"/>
              </a:lnSpc>
              <a:defRPr/>
            </a:pPr>
            <a:r>
              <a:rPr lang="en-US" altLang="zh-CN" sz="2800" dirty="0" smtClean="0">
                <a:cs typeface="Times New Roman" pitchFamily="18" charset="0"/>
              </a:rPr>
              <a:t>C++</a:t>
            </a:r>
            <a:r>
              <a:rPr lang="zh-CN" altLang="en-US" sz="2800" dirty="0" smtClean="0"/>
              <a:t>中可以定义一个指针变量，使其指向一个函数。例如：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double (*</a:t>
            </a:r>
            <a:r>
              <a:rPr lang="en-US" altLang="zh-CN" sz="2400" dirty="0">
                <a:solidFill>
                  <a:schemeClr val="folHlink"/>
                </a:solidFill>
              </a:rPr>
              <a:t>FP</a:t>
            </a:r>
            <a:r>
              <a:rPr lang="en-US" altLang="zh-CN" sz="2400" dirty="0"/>
              <a:t>)(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 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/>
              <a:t>FP </a:t>
            </a:r>
            <a:r>
              <a:rPr lang="en-US" altLang="zh-CN" sz="2400" dirty="0" err="1">
                <a:solidFill>
                  <a:srgbClr val="FFC000"/>
                </a:solidFill>
              </a:rPr>
              <a:t>fp</a:t>
            </a:r>
            <a:r>
              <a:rPr lang="en-US" altLang="zh-CN" sz="2400" dirty="0"/>
              <a:t>; //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是一个指向函数的指针变量</a:t>
            </a:r>
            <a:endParaRPr lang="en-US" altLang="zh-CN" sz="2400" dirty="0"/>
          </a:p>
          <a:p>
            <a:pPr marL="827088" lvl="1" algn="just" eaLnBrk="1" hangingPunct="1">
              <a:lnSpc>
                <a:spcPct val="110000"/>
              </a:lnSpc>
              <a:defRPr/>
            </a:pPr>
            <a:r>
              <a:rPr lang="zh-CN" altLang="en-US" sz="2400" dirty="0"/>
              <a:t>或者</a:t>
            </a:r>
          </a:p>
          <a:p>
            <a:pPr marL="541338" lvl="1" indent="0" algn="just" eaLnBrk="1" hangingPunct="1">
              <a:lnSpc>
                <a:spcPct val="110000"/>
              </a:lnSpc>
              <a:buNone/>
              <a:defRPr/>
            </a:pPr>
            <a:r>
              <a:rPr lang="en-US" altLang="zh-CN" sz="2400" dirty="0" smtClean="0"/>
              <a:t>double (*</a:t>
            </a:r>
            <a:r>
              <a:rPr lang="en-US" altLang="zh-CN" sz="2400" dirty="0" err="1" smtClean="0">
                <a:solidFill>
                  <a:schemeClr val="folHlink"/>
                </a:solidFill>
              </a:rPr>
              <a:t>fp</a:t>
            </a:r>
            <a:r>
              <a:rPr lang="en-US" altLang="zh-CN" sz="2400" dirty="0" smtClean="0"/>
              <a:t>)(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); //</a:t>
            </a:r>
            <a:r>
              <a:rPr lang="en-US" altLang="zh-CN" sz="2400" dirty="0" err="1" smtClean="0"/>
              <a:t>fp</a:t>
            </a:r>
            <a:r>
              <a:rPr lang="zh-CN" altLang="en-US" sz="2400" dirty="0" smtClean="0"/>
              <a:t>是一个指向函数的指针变量</a:t>
            </a:r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对于一个函数，可以用取地址操作符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来获得它的内存地址：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double f(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x) { ...... }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 = &amp;f; //</a:t>
            </a:r>
            <a:r>
              <a:rPr lang="zh-CN" altLang="en-US" sz="2400" dirty="0"/>
              <a:t>也</a:t>
            </a:r>
            <a:r>
              <a:rPr lang="zh-CN" altLang="en-US" sz="2400" dirty="0" smtClean="0"/>
              <a:t>可直接写成：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 = f; </a:t>
            </a:r>
            <a:r>
              <a:rPr lang="zh-CN" altLang="en-US" sz="2400" dirty="0" smtClean="0"/>
              <a:t>（编译器会做类型转换！）</a:t>
            </a:r>
            <a:endParaRPr lang="en-US" altLang="zh-CN" sz="2400" dirty="0" smtClean="0"/>
          </a:p>
          <a:p>
            <a:pPr marL="361950" indent="-361950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通过函数指针调用它指向的函数：</a:t>
            </a:r>
          </a:p>
          <a:p>
            <a:pPr marL="827088"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(*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)(10); //</a:t>
            </a:r>
            <a:r>
              <a:rPr lang="zh-CN" altLang="en-US" sz="2400" dirty="0" smtClean="0"/>
              <a:t>也可写成：</a:t>
            </a:r>
            <a:r>
              <a:rPr lang="en-US" altLang="zh-CN" sz="2400" dirty="0" err="1" smtClean="0"/>
              <a:t>fp</a:t>
            </a:r>
            <a:r>
              <a:rPr lang="en-US" altLang="zh-CN" sz="2400" dirty="0" smtClean="0"/>
              <a:t>(10);</a:t>
            </a:r>
            <a:r>
              <a:rPr lang="zh-CN" altLang="en-US" sz="2400" dirty="0"/>
              <a:t> （编译器会做类型</a:t>
            </a:r>
            <a:r>
              <a:rPr lang="zh-CN" altLang="en-US" sz="2400" dirty="0" smtClean="0"/>
              <a:t>转换！）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8229600" cy="919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/>
              <a:t>例：编写一个程序，根据输入的要求执行一个函数表中的某个函数。</a:t>
            </a:r>
            <a:r>
              <a:rPr lang="zh-CN" altLang="en-US" sz="4000" dirty="0" smtClean="0"/>
              <a:t> 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#include &lt;</a:t>
            </a:r>
            <a:r>
              <a:rPr lang="en-US" altLang="zh-CN" sz="1900" dirty="0" err="1" smtClean="0"/>
              <a:t>iostream</a:t>
            </a:r>
            <a:r>
              <a:rPr lang="en-US" altLang="zh-CN" sz="19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#include &lt;</a:t>
            </a:r>
            <a:r>
              <a:rPr lang="en-US" altLang="zh-CN" sz="1900" dirty="0" err="1" smtClean="0"/>
              <a:t>cmath</a:t>
            </a:r>
            <a:r>
              <a:rPr lang="en-US" altLang="zh-CN" sz="19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using namespace </a:t>
            </a:r>
            <a:r>
              <a:rPr lang="en-US" altLang="zh-CN" sz="1900" dirty="0" err="1" smtClean="0"/>
              <a:t>std</a:t>
            </a:r>
            <a:r>
              <a:rPr lang="en-US" altLang="zh-CN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const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MAX_LEN=8;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typedef</a:t>
            </a:r>
            <a:r>
              <a:rPr lang="en-US" altLang="zh-CN" sz="1900" dirty="0" smtClean="0"/>
              <a:t> double (*FP)(double);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FP </a:t>
            </a:r>
            <a:r>
              <a:rPr lang="en-US" altLang="zh-CN" sz="1900" dirty="0" err="1" smtClean="0">
                <a:solidFill>
                  <a:srgbClr val="FFC000"/>
                </a:solidFill>
              </a:rPr>
              <a:t>func_list</a:t>
            </a:r>
            <a:r>
              <a:rPr lang="en-US" altLang="zh-CN" sz="1900" dirty="0" smtClean="0">
                <a:solidFill>
                  <a:srgbClr val="FFC000"/>
                </a:solidFill>
              </a:rPr>
              <a:t>[MAX_LEN]</a:t>
            </a:r>
            <a:r>
              <a:rPr lang="en-US" altLang="zh-CN" sz="1900" dirty="0" smtClean="0"/>
              <a:t>={sin,cos,tan,asin,acos,atan,log,log10};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{	</a:t>
            </a:r>
            <a:r>
              <a:rPr lang="en-US" altLang="zh-CN" sz="1900" dirty="0" err="1" smtClean="0"/>
              <a:t>int</a:t>
            </a:r>
            <a:r>
              <a:rPr lang="en-US" altLang="zh-CN" sz="1900" dirty="0" smtClean="0"/>
              <a:t> index;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double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do  //</a:t>
            </a:r>
            <a:r>
              <a:rPr lang="zh-CN" altLang="en-US" sz="1900" dirty="0" smtClean="0"/>
              <a:t>循环以获得正确的输入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1900" dirty="0" smtClean="0"/>
              <a:t>	</a:t>
            </a:r>
            <a:r>
              <a:rPr lang="en-US" altLang="zh-CN" sz="1900" dirty="0" smtClean="0"/>
              <a:t>{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请输入要计算的函数</a:t>
            </a:r>
            <a:r>
              <a:rPr lang="en-US" altLang="zh-CN" sz="1900" dirty="0" smtClean="0"/>
              <a:t>(0:sin 1:cos 2:tan 3:asin\n"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	       &lt;&lt; "4:acos 5: </a:t>
            </a:r>
            <a:r>
              <a:rPr lang="en-US" altLang="zh-CN" sz="1900" dirty="0" err="1" smtClean="0"/>
              <a:t>atan</a:t>
            </a:r>
            <a:r>
              <a:rPr lang="en-US" altLang="zh-CN" sz="1900" dirty="0" smtClean="0"/>
              <a:t> 6:log 7:log10):";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	</a:t>
            </a: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 &gt;&gt; index;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} while (index &lt; 0 || index &gt; 7);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请输入参数：</a:t>
            </a:r>
            <a:r>
              <a:rPr lang="en-US" altLang="zh-CN" sz="19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cin</a:t>
            </a:r>
            <a:r>
              <a:rPr lang="en-US" altLang="zh-CN" sz="1900" dirty="0" smtClean="0"/>
              <a:t> &gt;&gt;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cout</a:t>
            </a:r>
            <a:r>
              <a:rPr lang="en-US" altLang="zh-CN" sz="1900" dirty="0" smtClean="0"/>
              <a:t> &lt;&lt; "</a:t>
            </a:r>
            <a:r>
              <a:rPr lang="zh-CN" altLang="en-US" sz="1900" dirty="0" smtClean="0"/>
              <a:t>结果为：</a:t>
            </a:r>
            <a:r>
              <a:rPr lang="en-US" altLang="zh-CN" sz="1900" dirty="0" smtClean="0"/>
              <a:t>" &lt;&lt; </a:t>
            </a:r>
            <a:r>
              <a:rPr lang="en-US" altLang="zh-CN" sz="1900" dirty="0" smtClean="0">
                <a:solidFill>
                  <a:srgbClr val="FFC000"/>
                </a:solidFill>
              </a:rPr>
              <a:t>(*</a:t>
            </a:r>
            <a:r>
              <a:rPr lang="en-US" altLang="zh-CN" sz="1900" dirty="0" err="1" smtClean="0">
                <a:solidFill>
                  <a:srgbClr val="FFC000"/>
                </a:solidFill>
              </a:rPr>
              <a:t>func_list</a:t>
            </a:r>
            <a:r>
              <a:rPr lang="en-US" altLang="zh-CN" sz="1900" dirty="0" smtClean="0">
                <a:solidFill>
                  <a:srgbClr val="FFC000"/>
                </a:solidFill>
              </a:rPr>
              <a:t>[index])(x)</a:t>
            </a:r>
            <a:r>
              <a:rPr lang="en-US" altLang="zh-CN" sz="1900" dirty="0" smtClean="0"/>
              <a:t> &lt;&lt; </a:t>
            </a:r>
            <a:r>
              <a:rPr lang="en-US" altLang="zh-CN" sz="1900" dirty="0" err="1" smtClean="0"/>
              <a:t>endl</a:t>
            </a:r>
            <a:r>
              <a:rPr lang="en-US" altLang="zh-CN" sz="19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9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39777" y="2852936"/>
            <a:ext cx="4664445" cy="369332"/>
          </a:xfrm>
          <a:prstGeom prst="rect">
            <a:avLst/>
          </a:prstGeom>
          <a:solidFill>
            <a:srgbClr val="0041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(*</a:t>
            </a:r>
            <a:r>
              <a:rPr lang="en-US" altLang="zh-CN" sz="18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func_list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[MAX_LEN])(double</a:t>
            </a:r>
            <a:r>
              <a:rPr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CN" altLang="en-US" sz="18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67995" y="6156012"/>
            <a:ext cx="2504205" cy="369332"/>
          </a:xfrm>
          <a:prstGeom prst="rect">
            <a:avLst/>
          </a:prstGeom>
          <a:solidFill>
            <a:srgbClr val="00418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b="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func_list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[index</a:t>
            </a:r>
            <a:r>
              <a:rPr lang="en-US" altLang="zh-CN" sz="18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](</a:t>
            </a:r>
            <a:r>
              <a:rPr lang="en-US" altLang="zh-CN" sz="18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x)</a:t>
            </a:r>
            <a:endParaRPr lang="zh-CN" altLang="en-US" sz="1800" b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向函数传递函数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07413" cy="547295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函数的形参定义为一个函数指针类型，调用时的实参为一个函数的地址。例如：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(*</a:t>
            </a:r>
            <a:r>
              <a:rPr lang="en-US" altLang="zh-CN" sz="2000" dirty="0" err="1" smtClean="0">
                <a:solidFill>
                  <a:srgbClr val="FFC000"/>
                </a:solidFill>
              </a:rPr>
              <a:t>fp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x)) //</a:t>
            </a:r>
            <a:r>
              <a:rPr lang="zh-CN" altLang="en-US" sz="2000" dirty="0" smtClean="0"/>
              <a:t>参数为一个函数指针类型。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	...(*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)(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fp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调用形参</a:t>
            </a:r>
            <a:r>
              <a:rPr lang="en-US" altLang="zh-CN" sz="2000" dirty="0" err="1" smtClean="0"/>
              <a:t>fp</a:t>
            </a:r>
            <a:r>
              <a:rPr lang="zh-CN" altLang="en-US" sz="2000" dirty="0" smtClean="0"/>
              <a:t>所指向的函数。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f(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) { ...... }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g(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) { ...... }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{	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  ...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&amp;f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f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调用函数</a:t>
            </a:r>
            <a:r>
              <a:rPr lang="en-US" altLang="zh-CN" sz="2000" dirty="0" err="1" smtClean="0"/>
              <a:t>func</a:t>
            </a:r>
            <a:r>
              <a:rPr lang="zh-CN" altLang="en-US" sz="2000" dirty="0" smtClean="0"/>
              <a:t>，把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作为参数传给它。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...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&amp;g</a:t>
            </a:r>
            <a:r>
              <a:rPr lang="en-US" altLang="zh-CN" sz="2000" dirty="0" smtClean="0"/>
              <a:t>)...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g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调用函数</a:t>
            </a:r>
            <a:r>
              <a:rPr lang="en-US" altLang="zh-CN" sz="2000" dirty="0" err="1" smtClean="0"/>
              <a:t>func</a:t>
            </a:r>
            <a:r>
              <a:rPr lang="zh-CN" altLang="en-US" sz="2000" dirty="0" smtClean="0"/>
              <a:t>，把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作为参数传给它。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.......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60350"/>
            <a:ext cx="8497887" cy="6192986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再例如，下面的函数</a:t>
            </a:r>
            <a:r>
              <a:rPr lang="en-US" altLang="zh-CN" dirty="0" smtClean="0"/>
              <a:t>integrate</a:t>
            </a:r>
            <a:r>
              <a:rPr lang="zh-CN" altLang="en-GB" dirty="0" smtClean="0"/>
              <a:t>计算任意一个一元可积函数在一个区间上的定积分：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double integrate(double (*</a:t>
            </a:r>
            <a:r>
              <a:rPr lang="en-US" altLang="zh-CN" dirty="0" smtClean="0">
                <a:solidFill>
                  <a:srgbClr val="FFC000"/>
                </a:solidFill>
              </a:rPr>
              <a:t>f</a:t>
            </a:r>
            <a:r>
              <a:rPr lang="en-US" altLang="zh-CN" dirty="0" smtClean="0"/>
              <a:t>)(double), 						    double a, double b)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{	double x;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......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... </a:t>
            </a:r>
            <a:r>
              <a:rPr lang="en-US" altLang="zh-CN" dirty="0" smtClean="0">
                <a:solidFill>
                  <a:srgbClr val="FFC000"/>
                </a:solidFill>
              </a:rPr>
              <a:t>f(x)</a:t>
            </a:r>
            <a:r>
              <a:rPr lang="en-US" altLang="zh-CN" dirty="0" smtClean="0"/>
              <a:t> ... //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f</a:t>
            </a:r>
            <a:r>
              <a:rPr lang="zh-CN" altLang="en-US" dirty="0" smtClean="0"/>
              <a:t>指向的函数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下面的函数调用分别用于计算一元函数</a:t>
            </a:r>
            <a:r>
              <a:rPr lang="en-US" altLang="zh-CN" dirty="0" err="1" smtClean="0"/>
              <a:t>my_func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cos</a:t>
            </a:r>
            <a:r>
              <a:rPr lang="zh-CN" altLang="en-US" dirty="0" smtClean="0"/>
              <a:t>在区间</a:t>
            </a:r>
            <a:r>
              <a:rPr lang="en-US" altLang="zh-CN" dirty="0" smtClean="0"/>
              <a:t>[1,10]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[0,1]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[1,2]</a:t>
            </a:r>
            <a:r>
              <a:rPr lang="zh-CN" altLang="en-US" dirty="0" smtClean="0"/>
              <a:t>上的定积分：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my_func</a:t>
            </a:r>
            <a:r>
              <a:rPr lang="en-US" altLang="zh-CN" dirty="0" smtClean="0"/>
              <a:t>,1,10);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sin</a:t>
            </a:r>
            <a:r>
              <a:rPr lang="en-US" altLang="zh-CN" dirty="0" smtClean="0"/>
              <a:t>,0,1);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dirty="0" smtClean="0"/>
              <a:t>integrate(</a:t>
            </a:r>
            <a:r>
              <a:rPr lang="en-US" altLang="zh-CN" dirty="0" smtClean="0">
                <a:solidFill>
                  <a:srgbClr val="FFC000"/>
                </a:solidFill>
              </a:rPr>
              <a:t>cos</a:t>
            </a:r>
            <a:r>
              <a:rPr lang="en-US" altLang="zh-CN" dirty="0" smtClean="0"/>
              <a:t>,1,2);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zh-CN" altLang="en-US" sz="4000" dirty="0" smtClean="0"/>
              <a:t>回调函数（</a:t>
            </a:r>
            <a:r>
              <a:rPr lang="en-US" altLang="zh-CN" sz="4000" dirty="0" smtClean="0"/>
              <a:t>Callback Functions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16680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一个函数在执行的过程中，有时需要函数的调用者配合做些事，这可以</a:t>
            </a:r>
            <a:r>
              <a:rPr lang="zh-CN" altLang="en-US" sz="2400" dirty="0"/>
              <a:t>由</a:t>
            </a:r>
            <a:r>
              <a:rPr lang="zh-CN" altLang="en-US" sz="2400" dirty="0" smtClean="0"/>
              <a:t>调用者提供的一个函数来实现，该函数称为</a:t>
            </a:r>
            <a:r>
              <a:rPr lang="zh-CN" altLang="en-US" sz="2400" dirty="0" smtClean="0">
                <a:solidFill>
                  <a:srgbClr val="FFC000"/>
                </a:solidFill>
              </a:rPr>
              <a:t>回调函数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回</a:t>
            </a:r>
            <a:r>
              <a:rPr lang="zh-CN" altLang="en-US" sz="2400" dirty="0"/>
              <a:t>调函数通常是作为参数（函数指针）传给被调用者。例如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72512" y="2996952"/>
            <a:ext cx="2835392" cy="36317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main(...)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g(...,</a:t>
            </a:r>
            <a:r>
              <a:rPr lang="en-US" altLang="zh-CN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调用者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......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lang="en-US" altLang="zh-CN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(...)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回调函数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321" y="2996952"/>
            <a:ext cx="4697183" cy="224676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g(...,void (*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)(...))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被调用者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(...); //</a:t>
            </a:r>
            <a:r>
              <a:rPr lang="zh-CN" altLang="en-US" sz="2000" b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请求调用者协助</a:t>
            </a:r>
            <a:endParaRPr lang="en-US" altLang="zh-CN" sz="2000" b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......</a:t>
            </a:r>
          </a:p>
          <a:p>
            <a:pPr algn="just"/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195736" y="3212976"/>
            <a:ext cx="2215585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1691680" y="4149080"/>
            <a:ext cx="3024336" cy="1224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01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例：编写一个能根据不同要求进行排序的函数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55000" lnSpcReduction="20000"/>
          </a:bodyPr>
          <a:lstStyle/>
          <a:p>
            <a:pPr marL="357188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marL="357188" indent="0">
              <a:buNone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no;</a:t>
            </a:r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name[20];</a:t>
            </a:r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......</a:t>
            </a:r>
          </a:p>
          <a:p>
            <a:pPr marL="357188" indent="0">
              <a:buNone/>
            </a:pPr>
            <a:r>
              <a:rPr lang="en-US" altLang="zh-CN" dirty="0" smtClean="0"/>
              <a:t>};</a:t>
            </a:r>
          </a:p>
          <a:p>
            <a:pPr marL="357188" indent="0">
              <a:buNone/>
            </a:pPr>
            <a:r>
              <a:rPr lang="en-US" altLang="zh-CN" dirty="0" smtClean="0"/>
              <a:t>void sort(Student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</a:t>
            </a:r>
          </a:p>
          <a:p>
            <a:pPr marL="357188" indent="0">
              <a:buNone/>
            </a:pPr>
            <a:r>
              <a:rPr lang="en-US" altLang="zh-CN" dirty="0" smtClean="0"/>
              <a:t>{ ......</a:t>
            </a:r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 (</a:t>
            </a:r>
            <a:r>
              <a:rPr lang="en-US" altLang="zh-CN" dirty="0" err="1" smtClean="0">
                <a:solidFill>
                  <a:srgbClr val="FFC000"/>
                </a:solidFill>
              </a:rPr>
              <a:t>st</a:t>
            </a:r>
            <a:r>
              <a:rPr lang="en-US" altLang="zh-CN" dirty="0" smtClean="0">
                <a:solidFill>
                  <a:srgbClr val="FFC000"/>
                </a:solidFill>
              </a:rPr>
              <a:t>[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].no &gt; </a:t>
            </a:r>
            <a:r>
              <a:rPr lang="en-US" altLang="zh-CN" dirty="0" err="1" smtClean="0">
                <a:solidFill>
                  <a:srgbClr val="FFC000"/>
                </a:solidFill>
              </a:rPr>
              <a:t>st</a:t>
            </a:r>
            <a:r>
              <a:rPr lang="en-US" altLang="zh-CN" dirty="0" smtClean="0">
                <a:solidFill>
                  <a:srgbClr val="FFC000"/>
                </a:solidFill>
              </a:rPr>
              <a:t>[j].no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比较数组元素大小（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&lt;j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 ...... //</a:t>
            </a:r>
            <a:r>
              <a:rPr lang="zh-CN" altLang="en-US" dirty="0" smtClean="0"/>
              <a:t>交换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[j]</a:t>
            </a:r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</a:p>
          <a:p>
            <a:pPr marL="35718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......</a:t>
            </a:r>
          </a:p>
          <a:p>
            <a:pPr marL="357188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sz="4400" dirty="0" smtClean="0"/>
              <a:t>上述排序函数只能按</a:t>
            </a:r>
            <a:r>
              <a:rPr lang="en-US" altLang="zh-CN" sz="4400" dirty="0" smtClean="0"/>
              <a:t>no</a:t>
            </a:r>
            <a:r>
              <a:rPr lang="zh-CN" altLang="en-US" sz="4400" dirty="0" smtClean="0"/>
              <a:t>排序，并且是由小到大。</a:t>
            </a:r>
            <a:endParaRPr lang="en-US" altLang="zh-CN" sz="4400" dirty="0" smtClean="0"/>
          </a:p>
          <a:p>
            <a:r>
              <a:rPr lang="zh-CN" altLang="en-US" sz="4400" dirty="0" smtClean="0"/>
              <a:t>如果还要按</a:t>
            </a:r>
            <a:r>
              <a:rPr lang="en-US" altLang="zh-CN" sz="4400" dirty="0" smtClean="0"/>
              <a:t>no</a:t>
            </a:r>
            <a:r>
              <a:rPr lang="zh-CN" altLang="en-US" sz="4400" dirty="0" smtClean="0"/>
              <a:t>由大到小排序呢？</a:t>
            </a:r>
            <a:endParaRPr lang="en-US" altLang="zh-CN" sz="4400" dirty="0" smtClean="0"/>
          </a:p>
          <a:p>
            <a:r>
              <a:rPr lang="zh-CN" altLang="en-US" sz="4400" dirty="0" smtClean="0"/>
              <a:t>如果还要按</a:t>
            </a:r>
            <a:r>
              <a:rPr lang="en-US" altLang="zh-CN" sz="4400" dirty="0" smtClean="0"/>
              <a:t>name</a:t>
            </a:r>
            <a:r>
              <a:rPr lang="zh-CN" altLang="en-US" sz="4400" dirty="0" smtClean="0"/>
              <a:t>排序呢？</a:t>
            </a:r>
            <a:endParaRPr lang="en-US" altLang="zh-CN" sz="4400" dirty="0" smtClean="0"/>
          </a:p>
          <a:p>
            <a:r>
              <a:rPr lang="zh-CN" altLang="en-US" sz="4400" dirty="0" smtClean="0"/>
              <a:t>一般要再写若干个排序函数，这些函数的实现代码基本相同，带来重复性编程工作，并容易造成不一致！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36117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用指针提高数组元素的访问效率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多级指针及指针数组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函数指针与</a:t>
            </a:r>
            <a:r>
              <a:rPr lang="el-GR" altLang="zh-CN" dirty="0" smtClean="0"/>
              <a:t>λ</a:t>
            </a:r>
            <a:r>
              <a:rPr lang="zh-CN" altLang="en-US" dirty="0" smtClean="0"/>
              <a:t>表达式</a:t>
            </a:r>
          </a:p>
          <a:p>
            <a:pPr eaLnBrk="1" hangingPunct="1">
              <a:defRPr/>
            </a:pPr>
            <a:r>
              <a:rPr lang="zh-CN" altLang="en-US" dirty="0" smtClean="0"/>
              <a:t>引用类型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/>
              <a:t>如何只写一个函数就能按各种要求进行排序</a:t>
            </a:r>
            <a:r>
              <a:rPr lang="zh-CN" altLang="en-US" sz="4000" dirty="0" smtClean="0"/>
              <a:t>？</a:t>
            </a:r>
            <a:endParaRPr lang="en-US" altLang="zh-CN" sz="4000" dirty="0" smtClean="0"/>
          </a:p>
          <a:p>
            <a:pPr>
              <a:lnSpc>
                <a:spcPct val="120000"/>
              </a:lnSpc>
            </a:pPr>
            <a:r>
              <a:rPr lang="zh-CN" altLang="en-US" sz="4000" dirty="0" smtClean="0"/>
              <a:t>可以给排序函数增加一个函数指针参数，由调用者给定</a:t>
            </a:r>
            <a:r>
              <a:rPr lang="zh-CN" altLang="en-US" sz="4000" dirty="0"/>
              <a:t>一个</a:t>
            </a:r>
            <a:r>
              <a:rPr lang="zh-CN" altLang="en-US" sz="4000" dirty="0" smtClean="0"/>
              <a:t>比较函数来指出两个元素的次序（该函数返回</a:t>
            </a:r>
            <a:r>
              <a:rPr lang="en-US" altLang="zh-CN" sz="4000" dirty="0" smtClean="0"/>
              <a:t>true</a:t>
            </a:r>
            <a:r>
              <a:rPr lang="zh-CN" altLang="en-US" sz="4000" dirty="0" smtClean="0"/>
              <a:t>为需要的序）：</a:t>
            </a:r>
            <a:endParaRPr lang="en-US" altLang="zh-CN" sz="4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void </a:t>
            </a:r>
            <a:r>
              <a:rPr lang="en-US" altLang="zh-CN" dirty="0"/>
              <a:t>sort(Student </a:t>
            </a:r>
            <a:r>
              <a:rPr lang="en-US" altLang="zh-CN" dirty="0" err="1"/>
              <a:t>st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bool </a:t>
            </a:r>
            <a:r>
              <a:rPr lang="en-US" altLang="zh-CN" dirty="0" smtClean="0"/>
              <a:t>(*</a:t>
            </a:r>
            <a:r>
              <a:rPr lang="en-US" altLang="zh-CN" dirty="0" smtClean="0">
                <a:solidFill>
                  <a:srgbClr val="FFC000"/>
                </a:solidFill>
              </a:rPr>
              <a:t>comp</a:t>
            </a:r>
            <a:r>
              <a:rPr lang="en-US" altLang="zh-CN" dirty="0" smtClean="0"/>
              <a:t>)(</a:t>
            </a:r>
            <a:r>
              <a:rPr lang="en-US" altLang="zh-CN" dirty="0"/>
              <a:t>Student *st1,Student *st2))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if </a:t>
            </a:r>
            <a:r>
              <a:rPr lang="en-US" altLang="zh-CN" dirty="0" smtClean="0"/>
              <a:t>(!</a:t>
            </a:r>
            <a:r>
              <a:rPr lang="en-US" altLang="zh-CN" dirty="0" smtClean="0">
                <a:solidFill>
                  <a:srgbClr val="FFC000"/>
                </a:solidFill>
              </a:rPr>
              <a:t>comp</a:t>
            </a:r>
            <a:r>
              <a:rPr lang="en-US" altLang="zh-CN" dirty="0" smtClean="0"/>
              <a:t>(&amp;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],&amp;</a:t>
            </a:r>
            <a:r>
              <a:rPr lang="en-US" altLang="zh-CN" dirty="0" err="1"/>
              <a:t>st</a:t>
            </a:r>
            <a:r>
              <a:rPr lang="en-US" altLang="zh-CN" dirty="0"/>
              <a:t>[j])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comp</a:t>
            </a:r>
            <a:r>
              <a:rPr lang="zh-CN" altLang="en-US" dirty="0" smtClean="0"/>
              <a:t>返回值来决定数组</a:t>
            </a:r>
            <a:r>
              <a:rPr lang="zh-CN" altLang="en-US" dirty="0"/>
              <a:t>元素大小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{ ...... //</a:t>
            </a:r>
            <a:r>
              <a:rPr lang="zh-CN" altLang="en-US" dirty="0"/>
              <a:t>交换</a:t>
            </a:r>
            <a:r>
              <a:rPr lang="en-US" altLang="zh-CN" dirty="0" err="1"/>
              <a:t>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 err="1"/>
              <a:t>st</a:t>
            </a:r>
            <a:r>
              <a:rPr lang="en-US" altLang="zh-CN" dirty="0"/>
              <a:t>[j]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......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7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 smtClean="0"/>
              <a:t>less_than_by_no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</a:t>
            </a:r>
            <a:r>
              <a:rPr lang="en-US" altLang="zh-CN" dirty="0" smtClean="0"/>
              <a:t>st2)</a:t>
            </a:r>
          </a:p>
          <a:p>
            <a:pPr marL="0" indent="0">
              <a:buNone/>
            </a:pPr>
            <a:r>
              <a:rPr lang="en-US" altLang="zh-CN" dirty="0" smtClean="0"/>
              <a:t>{ return (st1-&gt;no &lt;= st2-&gt;no);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 smtClean="0"/>
              <a:t>greater_than_by_no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*st2)</a:t>
            </a:r>
          </a:p>
          <a:p>
            <a:pPr marL="0" indent="0">
              <a:buNone/>
            </a:pPr>
            <a:r>
              <a:rPr lang="en-US" altLang="zh-CN" dirty="0"/>
              <a:t>{ return (st1-&gt;no </a:t>
            </a:r>
            <a:r>
              <a:rPr lang="en-US" altLang="zh-CN" dirty="0" smtClean="0"/>
              <a:t>&gt; </a:t>
            </a:r>
            <a:r>
              <a:rPr lang="en-US" altLang="zh-CN" dirty="0"/>
              <a:t>st2-&gt;no);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less_than_by_name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*st2)</a:t>
            </a:r>
          </a:p>
          <a:p>
            <a:pPr marL="0" indent="0">
              <a:buNone/>
            </a:pPr>
            <a:r>
              <a:rPr lang="en-US" altLang="zh-CN" dirty="0"/>
              <a:t>{ return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strcmp</a:t>
            </a:r>
            <a:r>
              <a:rPr lang="en-US" altLang="zh-CN" dirty="0" smtClean="0"/>
              <a:t>(st1-&gt;name,st2-&gt;name)&lt;=0);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bool </a:t>
            </a:r>
            <a:r>
              <a:rPr lang="en-US" altLang="zh-CN" dirty="0" err="1" smtClean="0"/>
              <a:t>greater_than_by_name</a:t>
            </a:r>
            <a:r>
              <a:rPr lang="en-US" altLang="zh-CN" dirty="0" smtClean="0"/>
              <a:t>(Student </a:t>
            </a:r>
            <a:r>
              <a:rPr lang="en-US" altLang="zh-CN" dirty="0"/>
              <a:t>*st1,Student *st2)</a:t>
            </a:r>
          </a:p>
          <a:p>
            <a:pPr marL="0" indent="0">
              <a:buNone/>
            </a:pPr>
            <a:r>
              <a:rPr lang="en-US" altLang="zh-CN" dirty="0"/>
              <a:t>{ return (</a:t>
            </a:r>
            <a:r>
              <a:rPr lang="en-US" altLang="zh-CN" dirty="0" err="1"/>
              <a:t>strcmp</a:t>
            </a:r>
            <a:r>
              <a:rPr lang="en-US" altLang="zh-CN" dirty="0"/>
              <a:t>(st1-&gt;name,st2-&gt;name</a:t>
            </a:r>
            <a:r>
              <a:rPr lang="en-US" altLang="zh-CN" dirty="0" smtClean="0"/>
              <a:t>)&gt;0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......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[100];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 smtClean="0"/>
              <a:t>sort(st,100, </a:t>
            </a:r>
            <a:r>
              <a:rPr lang="en-US" altLang="zh-CN" dirty="0" err="1" smtClean="0"/>
              <a:t>less_than_by_no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按学号</a:t>
            </a:r>
            <a:r>
              <a:rPr lang="zh-CN" altLang="en-US" dirty="0"/>
              <a:t>由小到大</a:t>
            </a:r>
            <a:r>
              <a:rPr lang="zh-CN" altLang="en-US" dirty="0" smtClean="0"/>
              <a:t>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 err="1" smtClean="0"/>
              <a:t>greater_than_by_no</a:t>
            </a:r>
            <a:r>
              <a:rPr lang="en-US" altLang="zh-CN" dirty="0"/>
              <a:t>); //</a:t>
            </a:r>
            <a:r>
              <a:rPr lang="zh-CN" altLang="en-US" dirty="0"/>
              <a:t>按学号</a:t>
            </a:r>
            <a:r>
              <a:rPr lang="zh-CN" altLang="en-US" dirty="0" smtClean="0"/>
              <a:t>由</a:t>
            </a:r>
            <a:r>
              <a:rPr lang="zh-CN" altLang="en-US" dirty="0"/>
              <a:t>大</a:t>
            </a:r>
            <a:r>
              <a:rPr lang="zh-CN" altLang="en-US" dirty="0" smtClean="0"/>
              <a:t>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sort(st,100, </a:t>
            </a:r>
            <a:r>
              <a:rPr lang="en-US" altLang="zh-CN" dirty="0" err="1" smtClean="0"/>
              <a:t>less_than_by_name</a:t>
            </a:r>
            <a:r>
              <a:rPr lang="en-US" altLang="zh-CN" dirty="0" smtClean="0"/>
              <a:t>); //</a:t>
            </a:r>
            <a:r>
              <a:rPr lang="zh-CN" altLang="en-US" dirty="0" smtClean="0"/>
              <a:t>按</a:t>
            </a:r>
            <a:r>
              <a:rPr lang="zh-CN" altLang="en-US" dirty="0"/>
              <a:t>姓名由小到大排序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 err="1" smtClean="0"/>
              <a:t>greater_than_by_name</a:t>
            </a:r>
            <a:r>
              <a:rPr lang="en-US" altLang="zh-CN" dirty="0"/>
              <a:t>); //</a:t>
            </a:r>
            <a:r>
              <a:rPr lang="zh-CN" altLang="en-US" dirty="0"/>
              <a:t>按姓名</a:t>
            </a:r>
            <a:r>
              <a:rPr lang="zh-CN" altLang="en-US" dirty="0" smtClean="0"/>
              <a:t>由大到小排序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......</a:t>
            </a:r>
          </a:p>
          <a:p>
            <a:pPr marL="0" indent="0">
              <a:buNone/>
            </a:pPr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匿名函数</a:t>
            </a:r>
            <a:r>
              <a:rPr lang="en-US" altLang="zh-CN" dirty="0"/>
              <a:t>--</a:t>
            </a:r>
            <a:r>
              <a:rPr lang="en-US" altLang="zh-CN" dirty="0" smtClean="0"/>
              <a:t>λ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435975" cy="51839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/>
              <a:t>对于一些临时用一下的简单函数，如果也要先给出这个函数的定义并为之取个名字，然后再通过这个函数的名字来使用它们，在有些场合下会给程序编写带来不便。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新国际标准（</a:t>
            </a:r>
            <a:r>
              <a:rPr lang="en-US" altLang="zh-CN" dirty="0" smtClean="0"/>
              <a:t>C++11</a:t>
            </a:r>
            <a:r>
              <a:rPr lang="zh-CN" altLang="en-US" dirty="0" smtClean="0"/>
              <a:t>）为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提供了一种</a:t>
            </a:r>
            <a:r>
              <a:rPr lang="zh-CN" altLang="en-US" dirty="0" smtClean="0">
                <a:solidFill>
                  <a:srgbClr val="FFC000"/>
                </a:solidFill>
              </a:rPr>
              <a:t>匿名函数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――</a:t>
            </a:r>
            <a:r>
              <a:rPr lang="en-US" altLang="zh-CN" dirty="0" smtClean="0">
                <a:solidFill>
                  <a:srgbClr val="FFC000"/>
                </a:solidFill>
              </a:rPr>
              <a:t>λ</a:t>
            </a:r>
            <a:r>
              <a:rPr lang="zh-CN" altLang="en-US" dirty="0" smtClean="0">
                <a:solidFill>
                  <a:srgbClr val="FFC000"/>
                </a:solidFill>
              </a:rPr>
              <a:t>表达式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lambda expression</a:t>
            </a:r>
            <a:r>
              <a:rPr lang="zh-CN" altLang="en-US" dirty="0" smtClean="0"/>
              <a:t>），利用它可以实现把函数的定义和使用合而为一。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例如，</a:t>
            </a:r>
            <a:r>
              <a:rPr lang="zh-CN" altLang="en-US" dirty="0"/>
              <a:t>求函数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在区间</a:t>
            </a:r>
            <a:r>
              <a:rPr lang="en-US" altLang="zh-CN" dirty="0"/>
              <a:t>[0,1]</a:t>
            </a:r>
            <a:r>
              <a:rPr lang="zh-CN" altLang="en-US" dirty="0"/>
              <a:t>的</a:t>
            </a:r>
            <a:r>
              <a:rPr lang="zh-CN" altLang="en-US" dirty="0" smtClean="0"/>
              <a:t>定积分：</a:t>
            </a:r>
            <a:endParaRPr lang="en-US" altLang="zh-CN" dirty="0" smtClean="0"/>
          </a:p>
          <a:p>
            <a:pPr marL="0" lvl="1" indent="0">
              <a:lnSpc>
                <a:spcPct val="120000"/>
              </a:lnSpc>
              <a:buFontTx/>
              <a:buNone/>
              <a:defRPr/>
            </a:pPr>
            <a:r>
              <a:rPr lang="en-US" altLang="zh-CN" dirty="0"/>
              <a:t>integrate(</a:t>
            </a:r>
            <a:r>
              <a:rPr lang="en-US" altLang="zh-CN" dirty="0">
                <a:solidFill>
                  <a:srgbClr val="FFC000"/>
                </a:solidFill>
              </a:rPr>
              <a:t>[](double x)-&gt;double { </a:t>
            </a:r>
            <a:r>
              <a:rPr lang="en-US" altLang="zh-CN" dirty="0" smtClean="0">
                <a:solidFill>
                  <a:srgbClr val="FFC000"/>
                </a:solidFill>
              </a:rPr>
              <a:t>return </a:t>
            </a:r>
            <a:r>
              <a:rPr lang="en-US" altLang="zh-CN" dirty="0">
                <a:solidFill>
                  <a:srgbClr val="FFC000"/>
                </a:solidFill>
              </a:rPr>
              <a:t>x*x;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,0,1);</a:t>
            </a:r>
          </a:p>
          <a:p>
            <a:pPr marL="893763" lvl="1" indent="-457200">
              <a:lnSpc>
                <a:spcPct val="120000"/>
              </a:lnSpc>
              <a:defRPr/>
            </a:pPr>
            <a:r>
              <a:rPr lang="zh-CN" altLang="en-US" dirty="0" smtClean="0"/>
              <a:t>上面黄颜色部分就是一个</a:t>
            </a:r>
            <a:r>
              <a:rPr lang="en-US" altLang="zh-CN" dirty="0"/>
              <a:t>λ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893763" lvl="1" indent="-457200">
              <a:lnSpc>
                <a:spcPct val="120000"/>
              </a:lnSpc>
              <a:defRPr/>
            </a:pPr>
            <a:r>
              <a:rPr lang="zh-CN" altLang="en-US" dirty="0"/>
              <a:t>不</a:t>
            </a:r>
            <a:r>
              <a:rPr lang="zh-CN" altLang="en-US" dirty="0" smtClean="0"/>
              <a:t>需要预先定义一个</a:t>
            </a:r>
            <a:r>
              <a:rPr lang="zh-CN" altLang="en-US" dirty="0"/>
              <a:t>函数</a:t>
            </a:r>
            <a:r>
              <a:rPr lang="en-US" altLang="zh-CN" dirty="0" smtClean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52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表达式的定义格式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表达式的常用格式为：</a:t>
            </a:r>
          </a:p>
          <a:p>
            <a:pPr marL="457200" lvl="1" indent="0" eaLnBrk="1" hangingPunct="1">
              <a:lnSpc>
                <a:spcPct val="220000"/>
              </a:lnSpc>
              <a:buFontTx/>
              <a:buNone/>
              <a:defRPr/>
            </a:pPr>
            <a:r>
              <a:rPr lang="en-US" altLang="zh-CN" sz="2600" dirty="0" smtClean="0">
                <a:solidFill>
                  <a:srgbClr val="FFC000"/>
                </a:solidFill>
              </a:rPr>
              <a:t>[</a:t>
            </a:r>
            <a:r>
              <a:rPr lang="en-US" altLang="zh-CN" sz="2600" dirty="0" smtClean="0"/>
              <a:t>&lt;</a:t>
            </a:r>
            <a:r>
              <a:rPr lang="zh-CN" altLang="en-US" sz="2600" dirty="0" smtClean="0"/>
              <a:t>环境变量使用说明</a:t>
            </a:r>
            <a:r>
              <a:rPr lang="en-US" altLang="zh-CN" sz="2600" dirty="0" smtClean="0"/>
              <a:t>&gt;</a:t>
            </a:r>
            <a:r>
              <a:rPr lang="en-US" altLang="zh-CN" sz="2600" dirty="0" smtClean="0">
                <a:solidFill>
                  <a:srgbClr val="FFC000"/>
                </a:solidFill>
              </a:rPr>
              <a:t>]</a:t>
            </a:r>
            <a:r>
              <a:rPr lang="en-US" altLang="zh-CN" sz="2600" dirty="0" smtClean="0"/>
              <a:t>&lt;</a:t>
            </a:r>
            <a:r>
              <a:rPr lang="zh-CN" altLang="en-US" sz="2600" dirty="0" smtClean="0"/>
              <a:t>形式参数</a:t>
            </a:r>
            <a:r>
              <a:rPr lang="en-US" altLang="zh-CN" sz="2600" dirty="0" smtClean="0"/>
              <a:t>&gt;&lt;</a:t>
            </a:r>
            <a:r>
              <a:rPr lang="zh-CN" altLang="en-US" sz="2600" dirty="0" smtClean="0"/>
              <a:t>返回值类型指定</a:t>
            </a:r>
            <a:r>
              <a:rPr lang="en-US" altLang="zh-CN" sz="2600" dirty="0" smtClean="0"/>
              <a:t>&gt;&lt;</a:t>
            </a:r>
            <a:r>
              <a:rPr lang="zh-CN" altLang="en-US" sz="2600" dirty="0" smtClean="0"/>
              <a:t>函数体</a:t>
            </a:r>
            <a:r>
              <a:rPr lang="en-US" altLang="zh-CN" sz="2600" dirty="0" smtClean="0"/>
              <a:t>&gt;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形式参数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：指出函数的参数及类型，其格式为：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/>
              <a:t>&lt;</a:t>
            </a:r>
            <a:r>
              <a:rPr lang="zh-CN" altLang="en-US" dirty="0"/>
              <a:t>形式参数表</a:t>
            </a:r>
            <a:r>
              <a:rPr lang="en-US" altLang="zh-CN" dirty="0"/>
              <a:t>&gt;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如果函数没有参数，则这项可以省略。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返回值类型指定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：指出函数的返回值类型，其格式为：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-&gt;</a:t>
            </a:r>
            <a:r>
              <a:rPr lang="en-US" altLang="zh-CN" dirty="0"/>
              <a:t> &lt;</a:t>
            </a:r>
            <a:r>
              <a:rPr lang="zh-CN" altLang="en-US" dirty="0"/>
              <a:t>返回值类型</a:t>
            </a:r>
            <a:r>
              <a:rPr lang="en-US" altLang="zh-CN" dirty="0"/>
              <a:t>&gt;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dirty="0"/>
              <a:t>它可以省略，这时根据函数体中</a:t>
            </a:r>
            <a:r>
              <a:rPr lang="en-US" altLang="zh-CN" dirty="0"/>
              <a:t>return</a:t>
            </a:r>
            <a:r>
              <a:rPr lang="zh-CN" altLang="en-US" dirty="0"/>
              <a:t>返回的值隐式确定返回值类型。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zh-CN" altLang="en-US" dirty="0">
                <a:solidFill>
                  <a:srgbClr val="FFC000"/>
                </a:solidFill>
              </a:rPr>
              <a:t>函数体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zh-CN" altLang="en-US" dirty="0"/>
              <a:t>为一个复合语句。</a:t>
            </a:r>
          </a:p>
        </p:txBody>
      </p:sp>
    </p:spTree>
    <p:extLst>
      <p:ext uri="{BB962C8B-B14F-4D97-AF65-F5344CB8AC3E}">
        <p14:creationId xmlns:p14="http://schemas.microsoft.com/office/powerpoint/2010/main" val="21592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1847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&lt;</a:t>
            </a:r>
            <a:r>
              <a:rPr lang="zh-CN" altLang="en-US" dirty="0" smtClean="0">
                <a:solidFill>
                  <a:srgbClr val="FFC000"/>
                </a:solidFill>
              </a:rPr>
              <a:t>环境变量使用说明</a:t>
            </a:r>
            <a:r>
              <a:rPr lang="en-US" altLang="zh-CN" dirty="0" smtClean="0">
                <a:solidFill>
                  <a:srgbClr val="FFC000"/>
                </a:solidFill>
              </a:rPr>
              <a:t>&gt;</a:t>
            </a:r>
            <a:r>
              <a:rPr lang="zh-CN" altLang="en-US" dirty="0" smtClean="0"/>
              <a:t>：指出函数体中对外层作用域中的自动变量的使用限制：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空：不能使用外层作用域中的自动变量。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</a:t>
            </a:r>
            <a:r>
              <a:rPr lang="zh-CN" altLang="en-US" dirty="0" smtClean="0"/>
              <a:t>：按引用方式使用外层作用域中的自动变量（可以改变这些变量的值）。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=</a:t>
            </a:r>
            <a:r>
              <a:rPr lang="zh-CN" altLang="en-US" dirty="0" smtClean="0"/>
              <a:t>：按值方式使用使用外层作用域中的自动变量（不能改变这些变量的值）。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&amp;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=</a:t>
            </a:r>
            <a:r>
              <a:rPr lang="zh-CN" altLang="en-US" dirty="0"/>
              <a:t>可以</a:t>
            </a:r>
            <a:r>
              <a:rPr lang="zh-CN" altLang="en-US" dirty="0" smtClean="0"/>
              <a:t>用</a:t>
            </a:r>
            <a:r>
              <a:rPr lang="zh-CN" altLang="en-US" dirty="0"/>
              <a:t>来</a:t>
            </a:r>
            <a:r>
              <a:rPr lang="zh-CN" altLang="en-US" dirty="0" smtClean="0"/>
              <a:t>统一指定对外层作用域中自动变量的使用方式，也可以用来单独指定可使用的外层自动变量（变量名前可以加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，默认为</a:t>
            </a:r>
            <a:r>
              <a:rPr lang="en-US" altLang="zh-CN" dirty="0" smtClean="0"/>
              <a:t>=</a:t>
            </a:r>
            <a:r>
              <a:rPr lang="zh-CN" altLang="en-US" dirty="0" smtClean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8984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88913"/>
            <a:ext cx="8496300" cy="6553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 smtClean="0"/>
              <a:t>下面是一些合法的</a:t>
            </a:r>
            <a:r>
              <a:rPr lang="el-GR" altLang="zh-CN" dirty="0" smtClean="0"/>
              <a:t>λ</a:t>
            </a:r>
            <a:r>
              <a:rPr lang="zh-CN" altLang="en-US" dirty="0" smtClean="0"/>
              <a:t>表达式：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k,m,n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......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...[](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return x</a:t>
            </a:r>
            <a:r>
              <a:rPr lang="zh-CN" altLang="en-US" dirty="0" smtClean="0"/>
              <a:t>*</a:t>
            </a:r>
            <a:r>
              <a:rPr lang="en-US" altLang="zh-CN" dirty="0" smtClean="0"/>
              <a:t>x; }... //</a:t>
            </a:r>
            <a:r>
              <a:rPr lang="zh-CN" altLang="en-US" dirty="0" smtClean="0"/>
              <a:t>不能使用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   ...[&amp;](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m++; n++;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//k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					//k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不能被修改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...[&amp;,n](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m++;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//n</a:t>
            </a:r>
            <a:r>
              <a:rPr lang="zh-CN" altLang="en-US" dirty="0" smtClean="0"/>
              <a:t>不能被修改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...[=,&amp;n](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n++; return </a:t>
            </a:r>
            <a:r>
              <a:rPr lang="en-US" altLang="zh-CN" dirty="0" err="1" smtClean="0"/>
              <a:t>x+k+m+n</a:t>
            </a:r>
            <a:r>
              <a:rPr lang="en-US" altLang="zh-CN" dirty="0" smtClean="0"/>
              <a:t>; }...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//n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...[&amp;</a:t>
            </a:r>
            <a:r>
              <a:rPr lang="en-US" altLang="zh-CN" dirty="0" err="1" smtClean="0"/>
              <a:t>k,m</a:t>
            </a:r>
            <a:r>
              <a:rPr lang="en-US" altLang="zh-CN" dirty="0" smtClean="0"/>
              <a:t>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{ k++; return </a:t>
            </a:r>
            <a:r>
              <a:rPr lang="en-US" altLang="zh-CN" dirty="0" err="1" smtClean="0"/>
              <a:t>x+k+m</a:t>
            </a:r>
            <a:r>
              <a:rPr lang="en-US" altLang="zh-CN" dirty="0" smtClean="0"/>
              <a:t>; }...   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//</a:t>
            </a:r>
            <a:r>
              <a:rPr lang="zh-CN" altLang="en-US" dirty="0" smtClean="0"/>
              <a:t>只能使用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可以被修改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...[=] </a:t>
            </a:r>
            <a:r>
              <a:rPr lang="en-US" altLang="zh-CN" dirty="0"/>
              <a:t>{ return </a:t>
            </a:r>
            <a:r>
              <a:rPr lang="en-US" altLang="zh-CN" dirty="0" err="1"/>
              <a:t>k+m+n</a:t>
            </a:r>
            <a:r>
              <a:rPr lang="en-US" altLang="zh-CN" dirty="0"/>
              <a:t>; </a:t>
            </a:r>
            <a:r>
              <a:rPr lang="en-US" altLang="zh-CN" dirty="0" smtClean="0"/>
              <a:t>}... //</a:t>
            </a:r>
            <a:r>
              <a:rPr lang="zh-CN" altLang="en-US" dirty="0"/>
              <a:t>没有参数，返回值类型为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</a:p>
          <a:p>
            <a:pPr marL="4763" lvl="1" indent="0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435975" cy="49678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不使用环境变量的</a:t>
            </a:r>
            <a:r>
              <a:rPr lang="en-US" altLang="zh-CN" dirty="0"/>
              <a:t>λ</a:t>
            </a:r>
            <a:r>
              <a:rPr lang="zh-CN" altLang="en-US" dirty="0"/>
              <a:t>表达式可隐式转换成函数指针。</a:t>
            </a:r>
          </a:p>
          <a:p>
            <a:pPr>
              <a:defRPr/>
            </a:pPr>
            <a:r>
              <a:rPr lang="en-US" altLang="zh-CN" dirty="0" smtClean="0"/>
              <a:t>λ</a:t>
            </a:r>
            <a:r>
              <a:rPr lang="zh-CN" altLang="en-US" dirty="0" smtClean="0"/>
              <a:t>表达式的使用：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直接调用它。例如：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en-US" altLang="zh-CN" dirty="0">
                <a:solidFill>
                  <a:srgbClr val="FFC000"/>
                </a:solidFill>
              </a:rPr>
              <a:t>[](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x)-&gt;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{ return x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(10)</a:t>
            </a:r>
          </a:p>
          <a:p>
            <a:pPr lvl="1">
              <a:defRPr/>
            </a:pPr>
            <a:r>
              <a:rPr lang="zh-CN" altLang="en-US" dirty="0" smtClean="0"/>
              <a:t>把</a:t>
            </a:r>
            <a:r>
              <a:rPr lang="zh-CN" altLang="en-US" dirty="0"/>
              <a:t>它</a:t>
            </a:r>
            <a:r>
              <a:rPr lang="zh-CN" altLang="en-US" dirty="0" smtClean="0"/>
              <a:t>作为</a:t>
            </a:r>
            <a:r>
              <a:rPr lang="zh-CN" altLang="en-US" dirty="0"/>
              <a:t>参数传给另一个</a:t>
            </a:r>
            <a:r>
              <a:rPr lang="zh-CN" altLang="en-US" dirty="0" smtClean="0"/>
              <a:t>函数。例如：</a:t>
            </a:r>
            <a:endParaRPr lang="en-US" altLang="zh-CN" dirty="0" smtClean="0"/>
          </a:p>
          <a:p>
            <a:pPr marL="914400" lvl="2" indent="0"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(*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)) { ... 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(x) ... }</a:t>
            </a:r>
          </a:p>
          <a:p>
            <a:pPr marL="914400" lvl="2" indent="0">
              <a:buNone/>
              <a:defRPr/>
            </a:pPr>
            <a:r>
              <a:rPr lang="en-US" altLang="zh-CN" dirty="0" smtClean="0"/>
              <a:t>......</a:t>
            </a:r>
          </a:p>
          <a:p>
            <a:pPr marL="914400" lvl="2" indent="0"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[](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x)-&gt;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 { return x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x; </a:t>
            </a:r>
            <a:r>
              <a:rPr lang="en-US" altLang="zh-CN" dirty="0" smtClean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dirty="0"/>
              <a:t>λ</a:t>
            </a:r>
            <a:r>
              <a:rPr lang="zh-CN" altLang="en-US" dirty="0"/>
              <a:t>表达式</a:t>
            </a:r>
            <a:r>
              <a:rPr lang="zh-CN" altLang="en-US" dirty="0" smtClean="0"/>
              <a:t>的</a:t>
            </a:r>
            <a:r>
              <a:rPr lang="zh-CN" altLang="en-US" dirty="0"/>
              <a:t>主要</a:t>
            </a:r>
            <a:r>
              <a:rPr lang="zh-CN" altLang="en-US" dirty="0" smtClean="0"/>
              <a:t>用途是上面的第二个！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void sort(Student </a:t>
            </a:r>
            <a:r>
              <a:rPr lang="en-US" altLang="zh-CN" dirty="0" err="1"/>
              <a:t>st</a:t>
            </a:r>
            <a:r>
              <a:rPr lang="en-US" altLang="zh-CN" dirty="0"/>
              <a:t>[],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bool (*</a:t>
            </a:r>
            <a:r>
              <a:rPr lang="en-US" altLang="zh-CN" dirty="0">
                <a:solidFill>
                  <a:srgbClr val="FFC000"/>
                </a:solidFill>
              </a:rPr>
              <a:t>comp</a:t>
            </a:r>
            <a:r>
              <a:rPr lang="en-US" altLang="zh-CN" dirty="0"/>
              <a:t>)(Student *st1,Student *st2</a:t>
            </a:r>
            <a:r>
              <a:rPr lang="en-US" altLang="zh-CN" dirty="0" smtClean="0"/>
              <a:t>))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Student </a:t>
            </a:r>
            <a:r>
              <a:rPr lang="en-US" altLang="zh-CN" dirty="0" err="1"/>
              <a:t>st</a:t>
            </a:r>
            <a:r>
              <a:rPr lang="en-US" altLang="zh-CN" dirty="0"/>
              <a:t>[100];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按学号由小到大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sort(st,100,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[](</a:t>
            </a:r>
            <a:r>
              <a:rPr lang="en-US" altLang="zh-CN" dirty="0">
                <a:solidFill>
                  <a:srgbClr val="FFC000"/>
                </a:solidFill>
              </a:rPr>
              <a:t>Student *st1,Student *st2</a:t>
            </a:r>
            <a:r>
              <a:rPr lang="en-US" altLang="zh-CN" dirty="0" smtClean="0">
                <a:solidFill>
                  <a:srgbClr val="FFC000"/>
                </a:solidFill>
              </a:rPr>
              <a:t>)-&gt;bool </a:t>
            </a:r>
            <a:r>
              <a:rPr lang="en-US" altLang="zh-CN" dirty="0">
                <a:solidFill>
                  <a:srgbClr val="FFC000"/>
                </a:solidFill>
              </a:rPr>
              <a:t>{ return (st1-&gt;no &lt; st2-&gt;no)</a:t>
            </a:r>
            <a:r>
              <a:rPr lang="en-US" altLang="zh-CN" dirty="0" smtClean="0">
                <a:solidFill>
                  <a:srgbClr val="FFC000"/>
                </a:solidFill>
              </a:rPr>
              <a:t>; </a:t>
            </a:r>
            <a:r>
              <a:rPr lang="en-US" altLang="zh-CN" dirty="0">
                <a:solidFill>
                  <a:srgbClr val="FFC000"/>
                </a:solidFill>
              </a:rPr>
              <a:t>}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按姓名由小到大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sort(st,100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C000"/>
                </a:solidFill>
              </a:rPr>
              <a:t>[]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>
                <a:solidFill>
                  <a:srgbClr val="FFC000"/>
                </a:solidFill>
              </a:rPr>
              <a:t>Student *st1,Student *st2</a:t>
            </a:r>
            <a:r>
              <a:rPr lang="en-US" altLang="zh-CN" dirty="0" smtClean="0">
                <a:solidFill>
                  <a:srgbClr val="FFC000"/>
                </a:solidFill>
              </a:rPr>
              <a:t>)-&gt;bool { </a:t>
            </a:r>
            <a:r>
              <a:rPr lang="en-US" altLang="zh-CN" dirty="0">
                <a:solidFill>
                  <a:srgbClr val="FFC000"/>
                </a:solidFill>
              </a:rPr>
              <a:t>return (</a:t>
            </a:r>
            <a:r>
              <a:rPr lang="en-US" altLang="zh-CN" dirty="0" err="1">
                <a:solidFill>
                  <a:srgbClr val="FFC000"/>
                </a:solidFill>
              </a:rPr>
              <a:t>strcmp</a:t>
            </a:r>
            <a:r>
              <a:rPr lang="en-US" altLang="zh-CN" dirty="0">
                <a:solidFill>
                  <a:srgbClr val="FFC000"/>
                </a:solidFill>
              </a:rPr>
              <a:t>(st1-&gt;name,st2-&gt;name)&lt;0</a:t>
            </a:r>
            <a:r>
              <a:rPr lang="en-US" altLang="zh-CN" dirty="0" smtClean="0">
                <a:solidFill>
                  <a:srgbClr val="FFC000"/>
                </a:solidFill>
              </a:rPr>
              <a:t>);}</a:t>
            </a:r>
            <a:r>
              <a:rPr lang="en-US" altLang="zh-CN" dirty="0" smtClean="0"/>
              <a:t>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......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按学号</a:t>
            </a:r>
            <a:r>
              <a:rPr lang="zh-CN" altLang="en-US" dirty="0" smtClean="0"/>
              <a:t>由</a:t>
            </a:r>
            <a:r>
              <a:rPr lang="zh-CN" altLang="en-US" dirty="0"/>
              <a:t>大</a:t>
            </a:r>
            <a:r>
              <a:rPr lang="zh-CN" altLang="en-US" dirty="0" smtClean="0"/>
              <a:t>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>
                <a:solidFill>
                  <a:srgbClr val="FFC000"/>
                </a:solidFill>
              </a:rPr>
              <a:t>[](Student *st1,Student *st2)-&gt;bool { return (st1-&gt;no </a:t>
            </a:r>
            <a:r>
              <a:rPr lang="en-US" altLang="zh-CN" dirty="0" smtClean="0">
                <a:solidFill>
                  <a:srgbClr val="FFC000"/>
                </a:solidFill>
              </a:rPr>
              <a:t>&gt; </a:t>
            </a:r>
            <a:r>
              <a:rPr lang="en-US" altLang="zh-CN" dirty="0">
                <a:solidFill>
                  <a:srgbClr val="FFC000"/>
                </a:solidFill>
              </a:rPr>
              <a:t>st2-&gt;no); }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按姓名</a:t>
            </a:r>
            <a:r>
              <a:rPr lang="zh-CN" altLang="en-US" dirty="0" smtClean="0"/>
              <a:t>由大到小排序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sort(st,100, </a:t>
            </a:r>
            <a:r>
              <a:rPr lang="en-US" altLang="zh-CN" dirty="0">
                <a:solidFill>
                  <a:srgbClr val="FFC000"/>
                </a:solidFill>
              </a:rPr>
              <a:t>[](Student *st1,Student *st2)-&gt;bool { return (</a:t>
            </a:r>
            <a:r>
              <a:rPr lang="en-US" altLang="zh-CN" dirty="0" err="1">
                <a:solidFill>
                  <a:srgbClr val="FFC000"/>
                </a:solidFill>
              </a:rPr>
              <a:t>strcmp</a:t>
            </a:r>
            <a:r>
              <a:rPr lang="en-US" altLang="zh-CN" dirty="0">
                <a:solidFill>
                  <a:srgbClr val="FFC000"/>
                </a:solidFill>
              </a:rPr>
              <a:t>(st1-&gt;name,st2-&gt;</a:t>
            </a:r>
            <a:r>
              <a:rPr lang="en-US" altLang="zh-CN" dirty="0" smtClean="0">
                <a:solidFill>
                  <a:srgbClr val="FFC000"/>
                </a:solidFill>
              </a:rPr>
              <a:t>name)&gt;0</a:t>
            </a:r>
            <a:r>
              <a:rPr lang="en-US" altLang="zh-CN" dirty="0">
                <a:solidFill>
                  <a:srgbClr val="FFC000"/>
                </a:solidFill>
              </a:rPr>
              <a:t>);}</a:t>
            </a:r>
            <a:r>
              <a:rPr lang="en-US" altLang="zh-CN" dirty="0"/>
              <a:t>);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9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784"/>
            <a:ext cx="8824912" cy="5112568"/>
          </a:xfrm>
        </p:spPr>
        <p:txBody>
          <a:bodyPr>
            <a:normAutofit/>
          </a:bodyPr>
          <a:lstStyle/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引用类型用于给一个变量取一个</a:t>
            </a:r>
            <a:r>
              <a:rPr lang="zh-CN" altLang="en-US" sz="2800" dirty="0" smtClean="0">
                <a:solidFill>
                  <a:srgbClr val="FFC000"/>
                </a:solidFill>
              </a:rPr>
              <a:t>别名</a:t>
            </a:r>
            <a:r>
              <a:rPr lang="zh-CN" altLang="en-US" sz="2800" dirty="0" smtClean="0"/>
              <a:t>。例如：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x=0;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&amp;</a:t>
            </a:r>
            <a:r>
              <a:rPr lang="en-US" altLang="zh-CN" sz="2400" dirty="0" smtClean="0"/>
              <a:t>y=x; //</a:t>
            </a:r>
            <a:r>
              <a:rPr lang="en-US" altLang="zh-CN" sz="2400" dirty="0" smtClean="0">
                <a:solidFill>
                  <a:schemeClr val="folHlink"/>
                </a:solidFill>
              </a:rPr>
              <a:t>y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引用类型</a:t>
            </a:r>
            <a:r>
              <a:rPr lang="zh-CN" altLang="en-US" sz="2400" dirty="0" smtClean="0"/>
              <a:t>的变量，可以看成是</a:t>
            </a:r>
            <a:r>
              <a:rPr lang="en-US" altLang="zh-CN" sz="2400" dirty="0" smtClean="0">
                <a:solidFill>
                  <a:schemeClr val="folHlink"/>
                </a:solidFill>
              </a:rPr>
              <a:t>x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别名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x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结果为：</a:t>
            </a:r>
            <a:r>
              <a:rPr lang="en-US" altLang="zh-CN" sz="2400" dirty="0" smtClean="0"/>
              <a:t>0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y = 1;</a:t>
            </a:r>
          </a:p>
          <a:p>
            <a:pPr marL="1268413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x &lt;&lt; </a:t>
            </a:r>
            <a:r>
              <a:rPr lang="en-US" altLang="zh-CN" sz="2400" dirty="0" err="1" smtClean="0"/>
              <a:t>endl</a:t>
            </a:r>
            <a:r>
              <a:rPr lang="en-US" altLang="zh-CN" sz="2400" dirty="0" smtClean="0"/>
              <a:t>; //</a:t>
            </a:r>
            <a:r>
              <a:rPr lang="zh-CN" altLang="en-US" sz="2400" dirty="0" smtClean="0"/>
              <a:t>结果为：</a:t>
            </a:r>
            <a:r>
              <a:rPr lang="en-US" altLang="zh-CN" sz="2400" dirty="0" smtClean="0"/>
              <a:t>1</a:t>
            </a:r>
          </a:p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在语法上，</a:t>
            </a:r>
            <a:endParaRPr lang="en-US" altLang="zh-CN" sz="2800" dirty="0" smtClean="0"/>
          </a:p>
          <a:p>
            <a:pPr marL="841375" lvl="1" indent="-441325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对引用类型变量的访问形式与非引用类型相同</a:t>
            </a:r>
            <a:r>
              <a:rPr lang="zh-CN" altLang="en-US" sz="2400" dirty="0"/>
              <a:t>。</a:t>
            </a:r>
            <a:endParaRPr lang="zh-CN" altLang="en-US" sz="2400" dirty="0" smtClean="0"/>
          </a:p>
          <a:p>
            <a:pPr marL="441325" indent="-441325"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在语义上，</a:t>
            </a:r>
            <a:endParaRPr lang="en-US" altLang="zh-CN" sz="2800" dirty="0" smtClean="0"/>
          </a:p>
          <a:p>
            <a:pPr marL="841375" lvl="1" indent="-441325" eaLnBrk="1" hangingPunct="1">
              <a:defRPr/>
            </a:pPr>
            <a:r>
              <a:rPr lang="zh-CN" altLang="en-US" sz="2400" dirty="0" smtClean="0"/>
              <a:t>对引用类型变量的访问实际访问的是另一个变量（被引用的变量）。</a:t>
            </a:r>
            <a:endParaRPr lang="en-US" altLang="zh-CN" sz="2400" dirty="0" smtClean="0"/>
          </a:p>
          <a:p>
            <a:pPr marL="841375" lvl="1" indent="-441325" eaLnBrk="1" hangingPunct="1">
              <a:defRPr/>
            </a:pPr>
            <a:r>
              <a:rPr lang="zh-CN" altLang="en-US" sz="2400" dirty="0" smtClean="0"/>
              <a:t>效果与通过指针间接访问另一个变量相同。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648"/>
            <a:ext cx="8569325" cy="648072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对引用类型需要注意下面几点：</a:t>
            </a:r>
            <a:endParaRPr lang="zh-CN" altLang="en-US" dirty="0" smtClean="0">
              <a:latin typeface="宋体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定义引用类型变量时，应在变量名加上符号</a:t>
            </a:r>
            <a:r>
              <a:rPr lang="zh-CN" altLang="en-US" dirty="0" smtClean="0">
                <a:latin typeface="Arial"/>
              </a:rPr>
              <a:t>“</a:t>
            </a:r>
            <a:r>
              <a:rPr lang="en-US" altLang="zh-CN" dirty="0" smtClean="0">
                <a:cs typeface="Times New Roman" pitchFamily="18" charset="0"/>
              </a:rPr>
              <a:t>&amp;</a:t>
            </a:r>
            <a:r>
              <a:rPr lang="en-US" altLang="zh-CN" dirty="0" smtClean="0">
                <a:latin typeface="Arial"/>
              </a:rPr>
              <a:t>”</a:t>
            </a:r>
            <a:r>
              <a:rPr lang="zh-CN" altLang="en-US" dirty="0" smtClean="0"/>
              <a:t>，以区别于普通变量。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folHlink"/>
                </a:solidFill>
                <a:cs typeface="Times New Roman" pitchFamily="18" charset="0"/>
              </a:rPr>
              <a:t>&amp;</a:t>
            </a:r>
            <a:r>
              <a:rPr lang="en-US" altLang="zh-CN" dirty="0" smtClean="0">
                <a:cs typeface="Times New Roman" pitchFamily="18" charset="0"/>
              </a:rPr>
              <a:t>y=x;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定义引用变量时必须要有初始化，并且引用变量和被引用变量应具有相同的类型。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x; 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err="1" smtClean="0">
                <a:cs typeface="Times New Roman" pitchFamily="18" charset="0"/>
              </a:rPr>
              <a:t>int</a:t>
            </a:r>
            <a:r>
              <a:rPr lang="en-US" altLang="zh-CN" dirty="0" smtClean="0">
                <a:cs typeface="Times New Roman" pitchFamily="18" charset="0"/>
              </a:rPr>
              <a:t> &amp;y</a:t>
            </a:r>
            <a:r>
              <a:rPr lang="en-US" altLang="zh-CN" dirty="0" smtClean="0">
                <a:solidFill>
                  <a:schemeClr val="folHlink"/>
                </a:solidFill>
                <a:cs typeface="Times New Roman" pitchFamily="18" charset="0"/>
              </a:rPr>
              <a:t>=x</a:t>
            </a:r>
            <a:r>
              <a:rPr lang="en-US" altLang="zh-CN" dirty="0" smtClean="0">
                <a:cs typeface="Times New Roman" pitchFamily="18" charset="0"/>
              </a:rPr>
              <a:t>; //OK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>
                <a:cs typeface="Times New Roman" pitchFamily="18" charset="0"/>
              </a:rPr>
              <a:t>double </a:t>
            </a:r>
            <a:r>
              <a:rPr lang="en-US" altLang="zh-CN" dirty="0" smtClean="0">
                <a:cs typeface="Times New Roman" pitchFamily="18" charset="0"/>
              </a:rPr>
              <a:t>&amp;z</a:t>
            </a:r>
            <a:r>
              <a:rPr lang="en-US" altLang="zh-CN" dirty="0" smtClean="0">
                <a:solidFill>
                  <a:srgbClr val="FFC000"/>
                </a:solidFill>
                <a:cs typeface="Times New Roman" pitchFamily="18" charset="0"/>
              </a:rPr>
              <a:t>=x</a:t>
            </a:r>
            <a:r>
              <a:rPr lang="en-US" altLang="zh-CN" dirty="0" smtClean="0">
                <a:cs typeface="Times New Roman" pitchFamily="18" charset="0"/>
              </a:rPr>
              <a:t>; //</a:t>
            </a:r>
            <a:r>
              <a:rPr lang="en-US" altLang="zh-CN" dirty="0" smtClean="0">
                <a:solidFill>
                  <a:srgbClr val="FFC000"/>
                </a:solidFill>
                <a:cs typeface="Times New Roman" pitchFamily="18" charset="0"/>
              </a:rPr>
              <a:t>Error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引用类型的变量定义之后，它不能再引用其它变量。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x1,x2;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&amp;y=x1;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......</a:t>
            </a:r>
          </a:p>
          <a:p>
            <a:pPr lvl="2" algn="just"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y = </a:t>
            </a:r>
            <a:r>
              <a:rPr lang="en-US" altLang="zh-CN" dirty="0" smtClean="0">
                <a:solidFill>
                  <a:schemeClr val="folHlink"/>
                </a:solidFill>
              </a:rPr>
              <a:t>&amp;x2</a:t>
            </a:r>
            <a:r>
              <a:rPr lang="en-US" altLang="zh-CN" dirty="0" smtClean="0"/>
              <a:t>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用指针提高数组元素的访问效率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8"/>
            <a:ext cx="8534400" cy="54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使用指针来访问数组元素有时能提高程序的效率。例如：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用下标访问数组元素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N=100;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a[N];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&lt;N; 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en-US" altLang="zh-CN" dirty="0" smtClean="0">
                <a:latin typeface="Arial"/>
              </a:rPr>
              <a:t>…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这里需要在运行时计算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的内存地址：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       </a:t>
            </a:r>
            <a:r>
              <a:rPr lang="en-US" altLang="zh-CN" dirty="0" smtClean="0"/>
              <a:t>// a</a:t>
            </a:r>
            <a:r>
              <a:rPr lang="zh-CN" altLang="en-US" dirty="0" smtClean="0"/>
              <a:t>的首地址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 //</a:t>
            </a:r>
            <a:r>
              <a:rPr lang="en-US" altLang="zh-CN" dirty="0" smtClean="0">
                <a:solidFill>
                  <a:schemeClr val="folHlink"/>
                </a:solidFill>
              </a:rPr>
              <a:t>N</a:t>
            </a:r>
            <a:r>
              <a:rPr lang="zh-CN" altLang="en-US" dirty="0" smtClean="0">
                <a:solidFill>
                  <a:schemeClr val="folHlink"/>
                </a:solidFill>
              </a:rPr>
              <a:t>次乘法</a:t>
            </a:r>
            <a:r>
              <a:rPr lang="zh-CN" altLang="en-US" dirty="0" smtClean="0"/>
              <a:t>＋</a:t>
            </a:r>
            <a:r>
              <a:rPr lang="en-US" altLang="zh-CN" dirty="0" smtClean="0">
                <a:solidFill>
                  <a:schemeClr val="folHlink"/>
                </a:solidFill>
              </a:rPr>
              <a:t>2N</a:t>
            </a:r>
            <a:r>
              <a:rPr lang="zh-CN" altLang="en-US" dirty="0" smtClean="0">
                <a:solidFill>
                  <a:schemeClr val="folHlink"/>
                </a:solidFill>
              </a:rPr>
              <a:t>次加法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用指针访问数组元素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*p=&amp;a[0],*q=&amp;a[N-1]; p&lt;=q; p</a:t>
            </a:r>
            <a:r>
              <a:rPr lang="en-US" altLang="zh-CN" dirty="0" smtClean="0">
                <a:solidFill>
                  <a:srgbClr val="FFC000"/>
                </a:solidFill>
              </a:rPr>
              <a:t>++</a:t>
            </a:r>
            <a:r>
              <a:rPr lang="en-US" altLang="zh-CN" dirty="0" smtClean="0"/>
              <a:t>)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{	 ... *p ...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} //</a:t>
            </a:r>
            <a:r>
              <a:rPr lang="en-US" altLang="zh-CN" dirty="0" smtClean="0">
                <a:solidFill>
                  <a:schemeClr val="folHlink"/>
                </a:solidFill>
              </a:rPr>
              <a:t>N</a:t>
            </a:r>
            <a:r>
              <a:rPr lang="zh-CN" altLang="en-US" dirty="0" smtClean="0">
                <a:solidFill>
                  <a:schemeClr val="folHlink"/>
                </a:solidFill>
              </a:rPr>
              <a:t>次加法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引用类型作为函数的参数类型</a:t>
            </a:r>
            <a:endParaRPr lang="zh-CN" altLang="en-US" dirty="0" smtClean="0"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8507413" cy="5544616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5100" dirty="0" smtClean="0"/>
              <a:t>引用类型主要用于函数参数类型，它能实现指针类型参数的功能。例如：</a:t>
            </a:r>
            <a:endParaRPr lang="en-US" altLang="zh-CN" sz="5100" dirty="0" smtClean="0"/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 err="1"/>
              <a:t>struct</a:t>
            </a:r>
            <a:r>
              <a:rPr lang="en-US" altLang="zh-CN" sz="3600" dirty="0"/>
              <a:t> A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{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;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   ......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};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void f(A </a:t>
            </a:r>
            <a:r>
              <a:rPr lang="en-US" altLang="zh-CN" sz="3600" dirty="0">
                <a:solidFill>
                  <a:srgbClr val="FFC000"/>
                </a:solidFill>
              </a:rPr>
              <a:t>&amp;x</a:t>
            </a:r>
            <a:r>
              <a:rPr lang="en-US" altLang="zh-CN" sz="3600" dirty="0"/>
              <a:t>) //x</a:t>
            </a:r>
            <a:r>
              <a:rPr lang="zh-CN" altLang="en-US" sz="3600" dirty="0"/>
              <a:t>引用相应的实参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{ ......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   … </a:t>
            </a:r>
            <a:r>
              <a:rPr lang="en-US" altLang="zh-CN" sz="3600" dirty="0" err="1">
                <a:solidFill>
                  <a:srgbClr val="FFC000"/>
                </a:solidFill>
              </a:rPr>
              <a:t>x.i</a:t>
            </a:r>
            <a:r>
              <a:rPr lang="en-US" altLang="zh-CN" sz="3600" dirty="0"/>
              <a:t> … //</a:t>
            </a:r>
            <a:r>
              <a:rPr lang="zh-CN" altLang="en-US" sz="3600" dirty="0"/>
              <a:t>访问实参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zh-CN" altLang="en-US" sz="3600" dirty="0"/>
              <a:t>   </a:t>
            </a:r>
            <a:r>
              <a:rPr lang="en-US" altLang="zh-CN" sz="3600" dirty="0"/>
              <a:t>......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}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 err="1"/>
              <a:t>int</a:t>
            </a:r>
            <a:r>
              <a:rPr lang="en-US" altLang="zh-CN" sz="3600" dirty="0"/>
              <a:t> main()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{ A </a:t>
            </a:r>
            <a:r>
              <a:rPr lang="en-US" altLang="zh-CN" sz="3600" dirty="0" err="1"/>
              <a:t>a</a:t>
            </a:r>
            <a:r>
              <a:rPr lang="en-US" altLang="zh-CN" sz="3600" dirty="0"/>
              <a:t>;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   ......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   f(</a:t>
            </a:r>
            <a:r>
              <a:rPr lang="en-US" altLang="zh-CN" sz="3600" dirty="0">
                <a:solidFill>
                  <a:srgbClr val="FFC000"/>
                </a:solidFill>
              </a:rPr>
              <a:t>a</a:t>
            </a:r>
            <a:r>
              <a:rPr lang="en-US" altLang="zh-CN" sz="3600" dirty="0"/>
              <a:t>); //</a:t>
            </a:r>
            <a:r>
              <a:rPr lang="zh-CN" altLang="en-US" sz="3600" dirty="0"/>
              <a:t>引用传递，提高参数传递效率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zh-CN" altLang="en-US" sz="3600" dirty="0"/>
              <a:t>   </a:t>
            </a:r>
            <a:r>
              <a:rPr lang="en-US" altLang="zh-CN" sz="3600" dirty="0"/>
              <a:t>......</a:t>
            </a:r>
          </a:p>
          <a:p>
            <a:pPr marL="457200" lvl="1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/>
              <a:t>}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再</a:t>
            </a:r>
            <a:r>
              <a:rPr lang="zh-CN" altLang="en-GB" dirty="0" smtClean="0"/>
              <a:t>例如</a:t>
            </a:r>
            <a:r>
              <a:rPr lang="zh-CN" altLang="en-GB" dirty="0"/>
              <a:t>：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000" dirty="0"/>
              <a:t>#include &lt;</a:t>
            </a:r>
            <a:r>
              <a:rPr lang="en-GB" altLang="zh-CN" sz="2000" dirty="0" err="1"/>
              <a:t>iostream</a:t>
            </a:r>
            <a:r>
              <a:rPr lang="en-GB" altLang="zh-CN" sz="2000" dirty="0"/>
              <a:t>&gt;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void swap(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&amp;x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&amp;y</a:t>
            </a:r>
            <a:r>
              <a:rPr lang="en-US" altLang="zh-CN" sz="2000" dirty="0"/>
              <a:t>) //</a:t>
            </a:r>
            <a:r>
              <a:rPr lang="zh-CN" altLang="en-US" sz="2000" dirty="0"/>
              <a:t>交换两个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型变量的值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t = x;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x = y;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y = t;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{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a=0,b=1;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 &lt;&lt; ',' &lt;&lt; b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//</a:t>
            </a:r>
            <a:r>
              <a:rPr lang="zh-CN" altLang="en-US" sz="2000" dirty="0"/>
              <a:t>结果为：</a:t>
            </a:r>
            <a:r>
              <a:rPr lang="en-US" altLang="zh-CN" sz="2000" dirty="0"/>
              <a:t>0,1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swap(</a:t>
            </a:r>
            <a:r>
              <a:rPr lang="en-US" altLang="zh-CN" sz="2000" dirty="0" err="1">
                <a:solidFill>
                  <a:srgbClr val="FFC000"/>
                </a:solidFill>
              </a:rPr>
              <a:t>a</a:t>
            </a:r>
            <a:r>
              <a:rPr lang="en-US" altLang="zh-CN" sz="2000" dirty="0" err="1"/>
              <a:t>,</a:t>
            </a:r>
            <a:r>
              <a:rPr lang="en-US" altLang="zh-CN" sz="2000" dirty="0" err="1">
                <a:solidFill>
                  <a:srgbClr val="FFC000"/>
                </a:solidFill>
              </a:rPr>
              <a:t>b</a:t>
            </a:r>
            <a:r>
              <a:rPr lang="en-US" altLang="zh-CN" sz="2000" dirty="0"/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 &lt;&lt; ',' &lt;&lt; b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//</a:t>
            </a:r>
            <a:r>
              <a:rPr lang="zh-CN" altLang="en-US" sz="2000" dirty="0"/>
              <a:t>结果为：</a:t>
            </a:r>
            <a:r>
              <a:rPr lang="en-US" altLang="zh-CN" sz="2000" dirty="0"/>
              <a:t>1,0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	return 0;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0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463" y="549275"/>
            <a:ext cx="8964612" cy="5581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#include &lt;</a:t>
            </a:r>
            <a:r>
              <a:rPr lang="en-GB" altLang="zh-CN" sz="2000" dirty="0" err="1" smtClean="0"/>
              <a:t>iostream</a:t>
            </a:r>
            <a:r>
              <a:rPr lang="en-GB" altLang="zh-CN" sz="2000" dirty="0" smtClean="0"/>
              <a:t>&gt;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  <a:endParaRPr lang="fr-FR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void swap(</a:t>
            </a:r>
            <a:r>
              <a:rPr lang="fr-FR" altLang="zh-CN" sz="2000" dirty="0" smtClean="0">
                <a:solidFill>
                  <a:srgbClr val="FFC000"/>
                </a:solidFill>
              </a:rPr>
              <a:t>int *</a:t>
            </a:r>
            <a:r>
              <a:rPr lang="fr-FR" altLang="zh-CN" sz="2000" dirty="0" smtClean="0"/>
              <a:t>&amp;x, </a:t>
            </a:r>
            <a:r>
              <a:rPr lang="fr-FR" altLang="zh-CN" sz="2000" dirty="0" smtClean="0">
                <a:solidFill>
                  <a:srgbClr val="FFC000"/>
                </a:solidFill>
              </a:rPr>
              <a:t>int *</a:t>
            </a:r>
            <a:r>
              <a:rPr lang="fr-FR" altLang="zh-CN" sz="2000" dirty="0" smtClean="0"/>
              <a:t>&amp;y) //</a:t>
            </a:r>
            <a:r>
              <a:rPr lang="zh-CN" altLang="fr-FR" sz="2000" dirty="0" smtClean="0"/>
              <a:t>交换两个</a:t>
            </a:r>
            <a:r>
              <a:rPr lang="fr-FR" altLang="zh-CN" sz="2000" dirty="0" smtClean="0"/>
              <a:t>int *</a:t>
            </a:r>
            <a:r>
              <a:rPr lang="zh-CN" altLang="fr-FR" sz="2000" dirty="0" smtClean="0"/>
              <a:t>型指针变量的值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 int *t;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t = 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x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y = 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	int a=0,b=1;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int *p=&amp;a,*q=&amp;b;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；输出：</a:t>
            </a:r>
            <a:r>
              <a:rPr lang="fr-FR" altLang="zh-CN" sz="2000" dirty="0" smtClean="0"/>
              <a:t>0,1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swap(p,q);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；输出：</a:t>
            </a:r>
            <a:r>
              <a:rPr lang="fr-FR" altLang="zh-CN" sz="2000" dirty="0" smtClean="0"/>
              <a:t>1,0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return 0;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81018"/>
          </a:xfrm>
        </p:spPr>
        <p:txBody>
          <a:bodyPr>
            <a:normAutofit lnSpcReduction="10000"/>
          </a:bodyPr>
          <a:lstStyle/>
          <a:p>
            <a:pPr marL="381000" indent="-381000" eaLnBrk="1" hangingPunct="1">
              <a:lnSpc>
                <a:spcPct val="80000"/>
              </a:lnSpc>
              <a:defRPr/>
            </a:pPr>
            <a:r>
              <a:rPr lang="zh-CN" altLang="en-US" sz="2400" dirty="0" smtClean="0"/>
              <a:t>引用类型的</a:t>
            </a:r>
            <a:r>
              <a:rPr lang="zh-CN" altLang="en-US" sz="2400" dirty="0" smtClean="0"/>
              <a:t>形参能保证一直</a:t>
            </a:r>
            <a:r>
              <a:rPr lang="zh-CN" altLang="en-US" sz="2400" dirty="0" smtClean="0"/>
              <a:t>引用的是实参</a:t>
            </a:r>
            <a:endParaRPr lang="en-US" altLang="zh-CN" sz="2400" dirty="0" smtClean="0"/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void f(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......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p = &amp;m; //OK</a:t>
            </a:r>
            <a:endParaRPr lang="zh-CN" altLang="en-US" sz="2000" dirty="0" smtClean="0"/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... *p ... //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可以访问实参以外的数据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void g(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&amp;x)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x = &amp;m; //</a:t>
            </a:r>
            <a:r>
              <a:rPr lang="en-US" altLang="zh-CN" sz="2000" dirty="0" smtClean="0">
                <a:solidFill>
                  <a:srgbClr val="FFC000"/>
                </a:solidFill>
              </a:rPr>
              <a:t>Error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… x … //</a:t>
            </a:r>
            <a:r>
              <a:rPr lang="zh-CN" altLang="en-US" sz="2000" dirty="0" smtClean="0"/>
              <a:t>通过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只能访问实参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f(&amp;a);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   g(a);</a:t>
            </a:r>
          </a:p>
          <a:p>
            <a:pPr marL="381000" indent="-381000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指针类型的常量也可以实现引用类型形参的效果：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>
                <a:solidFill>
                  <a:schemeClr val="folHlink"/>
                </a:solidFill>
              </a:rPr>
              <a:t>const</a:t>
            </a:r>
            <a:r>
              <a:rPr lang="en-US" altLang="zh-CN" dirty="0" smtClean="0"/>
              <a:t> p)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{ ......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p = &amp;m;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... *p ... //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只能访问实参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常量的引用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02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通过把形参定义成对常量的引用，可以防止在函数中通过引用类型的形参改变实参的值。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strcut</a:t>
            </a:r>
            <a:r>
              <a:rPr lang="en-US" altLang="zh-CN" sz="2000" dirty="0" smtClean="0"/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void f(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const</a:t>
            </a:r>
            <a:r>
              <a:rPr lang="en-US" altLang="zh-CN" sz="2000" dirty="0" smtClean="0"/>
              <a:t> A &amp;x)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x.i</a:t>
            </a:r>
            <a:r>
              <a:rPr lang="en-US" altLang="zh-CN" sz="2000" dirty="0" smtClean="0">
                <a:solidFill>
                  <a:schemeClr val="folHlink"/>
                </a:solidFill>
              </a:rPr>
              <a:t> = 1</a:t>
            </a:r>
            <a:r>
              <a:rPr lang="en-US" altLang="zh-CN" sz="2000" dirty="0" smtClean="0"/>
              <a:t>; //Error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{ A </a:t>
            </a:r>
            <a:r>
              <a:rPr lang="en-US" altLang="zh-CN" sz="2000" dirty="0" err="1" smtClean="0"/>
              <a:t>a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f(a);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   ......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引用类型与指针类型的区别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424936" cy="5661248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</a:t>
            </a:r>
            <a:r>
              <a:rPr lang="zh-CN" altLang="en-US" dirty="0"/>
              <a:t>类型和指针类型都可以实现通过一个</a:t>
            </a:r>
            <a:r>
              <a:rPr lang="zh-CN" altLang="en-US" dirty="0" smtClean="0"/>
              <a:t>变量来访问</a:t>
            </a:r>
            <a:r>
              <a:rPr lang="zh-CN" altLang="en-US" dirty="0"/>
              <a:t>另一个</a:t>
            </a:r>
            <a:r>
              <a:rPr lang="zh-CN" altLang="en-US" dirty="0" smtClean="0"/>
              <a:t>变量，但它们是有区别的。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在语法上，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引用是采用直接访问形式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指针则需要采用间接访问形式</a:t>
            </a:r>
            <a:endParaRPr lang="zh-CN" altLang="en-US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在作为函数参数类型时，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引用类型参数的实参是一个变量的名字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指针类型参数的实参是一个变量的地址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在定义时初始化以后，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引用类型变量不能再引用其它变量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指针类型变量可以指向其它的变量</a:t>
            </a:r>
            <a:endParaRPr lang="en-US" altLang="zh-CN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能够用引用实现的指针功能，尽量用引用！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引用类型的实现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45125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/>
              <a:t>引用类型一般作为指针类型来实现（有时又把引用类型称作隐蔽的指针，</a:t>
            </a:r>
            <a:r>
              <a:rPr lang="en-US" altLang="zh-CN" dirty="0">
                <a:solidFill>
                  <a:srgbClr val="FFC000"/>
                </a:solidFill>
              </a:rPr>
              <a:t>hidden pointer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 smtClean="0"/>
              <a:t>下面是引用类型</a:t>
            </a:r>
            <a:endParaRPr lang="zh-CN" altLang="en-US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&amp;m</a:t>
            </a:r>
            <a:r>
              <a:rPr lang="en-US" altLang="zh-CN" dirty="0" smtClean="0"/>
              <a:t>) //m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引用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m &lt;&lt; ','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的值（实参的值）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&lt;&lt; &amp;m;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的地址（实参的地址）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x=0,y=0;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f(x);  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f(y);  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&amp;z</a:t>
            </a:r>
            <a:r>
              <a:rPr lang="en-US" altLang="zh-CN" dirty="0" smtClean="0"/>
              <a:t>=x;   //z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引用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z = 1; 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x </a:t>
            </a:r>
            <a:r>
              <a:rPr lang="en-US" altLang="zh-CN" dirty="0"/>
              <a:t>&lt;&lt; ',' </a:t>
            </a:r>
            <a:r>
              <a:rPr lang="en-US" altLang="zh-CN" dirty="0" smtClean="0"/>
              <a:t>&lt;&lt; z; // 1,1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&amp;x &lt;&lt; &amp;z; //</a:t>
            </a:r>
            <a:r>
              <a:rPr lang="zh-CN" altLang="en-US" dirty="0" smtClean="0">
                <a:solidFill>
                  <a:srgbClr val="FFC000"/>
                </a:solidFill>
              </a:rPr>
              <a:t>结果一样！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引用类型的实现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45125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/>
              <a:t>引用类型一般作为指针类型来实现（有时又把引用类型称作隐蔽的指针，</a:t>
            </a:r>
            <a:r>
              <a:rPr lang="en-US" altLang="zh-CN" dirty="0">
                <a:solidFill>
                  <a:srgbClr val="FFC000"/>
                </a:solidFill>
              </a:rPr>
              <a:t>hidden pointer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55600" indent="-355600">
              <a:lnSpc>
                <a:spcPct val="120000"/>
              </a:lnSpc>
              <a:defRPr/>
            </a:pPr>
            <a:r>
              <a:rPr lang="zh-CN" altLang="en-US" dirty="0" smtClean="0"/>
              <a:t>下面是等价的指针类型实现</a:t>
            </a:r>
            <a:endParaRPr lang="zh-CN" altLang="en-US" dirty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void f(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C000"/>
                </a:solidFill>
              </a:rPr>
              <a:t>*</a:t>
            </a:r>
            <a:r>
              <a:rPr lang="en-US" altLang="zh-CN" dirty="0" smtClean="0">
                <a:solidFill>
                  <a:srgbClr val="FFC000"/>
                </a:solidFill>
              </a:rPr>
              <a:t>m</a:t>
            </a:r>
            <a:r>
              <a:rPr lang="en-US" altLang="zh-CN" dirty="0" smtClean="0"/>
              <a:t>) //m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C000"/>
                </a:solidFill>
              </a:rPr>
              <a:t>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m &lt;&lt; ','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>
                <a:solidFill>
                  <a:srgbClr val="FFC000"/>
                </a:solidFill>
              </a:rPr>
              <a:t>指向</a:t>
            </a:r>
            <a:r>
              <a:rPr lang="zh-CN" altLang="en-US" dirty="0" smtClean="0"/>
              <a:t>的值</a:t>
            </a:r>
            <a:r>
              <a:rPr lang="zh-CN" altLang="en-US" dirty="0"/>
              <a:t>（实参的值）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&lt;&lt; m;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C000"/>
                </a:solidFill>
              </a:rPr>
              <a:t>值</a:t>
            </a:r>
            <a:r>
              <a:rPr lang="zh-CN" altLang="en-US" dirty="0" smtClean="0"/>
              <a:t>（实参的地址）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}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smtClean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x=0,y=0;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&amp;</a:t>
            </a:r>
            <a:r>
              <a:rPr lang="en-US" altLang="zh-CN" dirty="0"/>
              <a:t>x);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f(</a:t>
            </a:r>
            <a:r>
              <a:rPr lang="en-US" altLang="zh-CN" dirty="0">
                <a:solidFill>
                  <a:srgbClr val="FFC000"/>
                </a:solidFill>
              </a:rPr>
              <a:t>&amp;</a:t>
            </a:r>
            <a:r>
              <a:rPr lang="en-US" altLang="zh-CN" dirty="0"/>
              <a:t>y); // f</a:t>
            </a:r>
            <a:r>
              <a:rPr lang="zh-CN" altLang="en-US" dirty="0"/>
              <a:t>中的输出是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/>
              <a:t>的值和地址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*z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C000"/>
                </a:solidFill>
              </a:rPr>
              <a:t>&amp;</a:t>
            </a:r>
            <a:r>
              <a:rPr lang="en-US" altLang="zh-CN" dirty="0" smtClean="0"/>
              <a:t>x; //z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FFC000"/>
                </a:solidFill>
              </a:rPr>
              <a:t>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400050" lvl="1" indent="0">
              <a:buFontTx/>
              <a:buNone/>
              <a:defRPr/>
            </a:pP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z = 1; 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x </a:t>
            </a:r>
            <a:r>
              <a:rPr lang="en-US" altLang="zh-CN" dirty="0"/>
              <a:t>&lt;&lt; ',' </a:t>
            </a:r>
            <a:r>
              <a:rPr lang="en-US" altLang="zh-CN" dirty="0" smtClean="0"/>
              <a:t>&lt;&lt;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z; // 1,1</a:t>
            </a:r>
          </a:p>
          <a:p>
            <a:pPr marL="400050" lvl="1" indent="0">
              <a:buFontTx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&amp;x &lt;&lt; </a:t>
            </a:r>
            <a:r>
              <a:rPr lang="en-US" altLang="zh-CN" dirty="0" smtClean="0">
                <a:solidFill>
                  <a:srgbClr val="FFC000"/>
                </a:solidFill>
              </a:rPr>
              <a:t>z</a:t>
            </a:r>
            <a:r>
              <a:rPr lang="en-US" altLang="zh-CN" dirty="0" smtClean="0"/>
              <a:t>;   //</a:t>
            </a:r>
            <a:r>
              <a:rPr lang="zh-CN" altLang="en-US" dirty="0" smtClean="0">
                <a:solidFill>
                  <a:srgbClr val="FFC000"/>
                </a:solidFill>
              </a:rPr>
              <a:t>结果一样！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8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39825"/>
          </a:xfrm>
        </p:spPr>
        <p:txBody>
          <a:bodyPr/>
          <a:lstStyle/>
          <a:p>
            <a:r>
              <a:rPr lang="zh-CN" altLang="en-US" dirty="0" smtClean="0"/>
              <a:t>例：把字符串逆序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reverse(char *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  for </a:t>
            </a:r>
            <a:r>
              <a:rPr lang="en-US" altLang="zh-CN" dirty="0"/>
              <a:t>(char *p1=</a:t>
            </a:r>
            <a:r>
              <a:rPr lang="en-US" altLang="zh-CN" dirty="0" err="1"/>
              <a:t>str</a:t>
            </a:r>
            <a:r>
              <a:rPr lang="en-US" altLang="zh-CN" dirty="0"/>
              <a:t>, //</a:t>
            </a:r>
            <a:r>
              <a:rPr lang="zh-CN" altLang="en-US" dirty="0"/>
              <a:t>指向字符串的头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zh-CN" altLang="en-US" dirty="0" smtClean="0"/>
              <a:t>       *</a:t>
            </a:r>
            <a:r>
              <a:rPr lang="en-US" altLang="zh-CN" dirty="0"/>
              <a:t>p2=</a:t>
            </a:r>
            <a:r>
              <a:rPr lang="en-US" altLang="zh-CN" dirty="0" err="1"/>
              <a:t>str+strlen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)-1; //</a:t>
            </a:r>
            <a:r>
              <a:rPr lang="zh-CN" altLang="en-US" dirty="0"/>
              <a:t>指向字符串的</a:t>
            </a:r>
            <a:r>
              <a:rPr lang="zh-CN" altLang="en-US" dirty="0" smtClean="0"/>
              <a:t>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p1 </a:t>
            </a:r>
            <a:r>
              <a:rPr lang="en-US" altLang="zh-CN" dirty="0"/>
              <a:t>&lt; p2; p1++,p2--) //p1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分别从字符串的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//</a:t>
            </a:r>
            <a:r>
              <a:rPr lang="zh-CN" altLang="en-US" dirty="0" smtClean="0"/>
              <a:t>和</a:t>
            </a:r>
            <a:r>
              <a:rPr lang="zh-CN" altLang="en-US" dirty="0"/>
              <a:t>尾往中间位置移动</a:t>
            </a:r>
          </a:p>
          <a:p>
            <a:pPr marL="0" indent="0">
              <a:buNone/>
            </a:pPr>
            <a:r>
              <a:rPr lang="en-US" altLang="zh-CN" dirty="0" smtClean="0"/>
              <a:t>   { //</a:t>
            </a:r>
            <a:r>
              <a:rPr lang="zh-CN" altLang="en-US" dirty="0"/>
              <a:t>交换*</a:t>
            </a:r>
            <a:r>
              <a:rPr lang="en-US" altLang="zh-CN" dirty="0"/>
              <a:t>p1</a:t>
            </a:r>
            <a:r>
              <a:rPr lang="zh-CN" altLang="en-US" dirty="0"/>
              <a:t>和*</a:t>
            </a:r>
            <a:r>
              <a:rPr lang="en-US" altLang="zh-CN" dirty="0"/>
              <a:t>p2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 smtClean="0"/>
              <a:t>     char </a:t>
            </a:r>
            <a:r>
              <a:rPr lang="en-US" altLang="zh-CN" dirty="0"/>
              <a:t>temp=*p1;</a:t>
            </a:r>
          </a:p>
          <a:p>
            <a:pPr marL="0" indent="0">
              <a:buNone/>
            </a:pPr>
            <a:r>
              <a:rPr lang="en-US" altLang="zh-CN" dirty="0" smtClean="0"/>
              <a:t>     *</a:t>
            </a:r>
            <a:r>
              <a:rPr lang="en-US" altLang="zh-CN" dirty="0"/>
              <a:t>p1 = *p2;</a:t>
            </a:r>
          </a:p>
          <a:p>
            <a:pPr marL="0" indent="0">
              <a:buNone/>
            </a:pPr>
            <a:r>
              <a:rPr lang="en-US" altLang="zh-CN" dirty="0" smtClean="0"/>
              <a:t>     *</a:t>
            </a:r>
            <a:r>
              <a:rPr lang="en-US" altLang="zh-CN" dirty="0"/>
              <a:t>p2 = temp;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7770" y="3970799"/>
            <a:ext cx="4139275" cy="255454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reverse(char *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  <a:r>
              <a:rPr lang="zh-CN" alt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=0,j=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)-1;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j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++,j--) 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 char temp=a[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  <a:endParaRPr lang="en-US" altLang="zh-CN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</a:t>
            </a:r>
            <a:r>
              <a:rPr lang="en-US" altLang="zh-CN" sz="20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a[j];</a:t>
            </a:r>
            <a:endParaRPr lang="en-US" altLang="zh-CN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a[j] </a:t>
            </a: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temp;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algn="just">
              <a:spcBef>
                <a:spcPts val="0"/>
              </a:spcBef>
            </a:pPr>
            <a:r>
              <a:rPr lang="en-US" altLang="zh-CN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获取数组的首地址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35975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一维数组的首地址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a</a:t>
            </a:r>
            <a:r>
              <a:rPr lang="en-US" altLang="zh-CN" sz="2400" dirty="0" smtClean="0"/>
              <a:t>[10]; //</a:t>
            </a:r>
            <a:r>
              <a:rPr lang="zh-CN" altLang="en-US" sz="2400" dirty="0" smtClean="0"/>
              <a:t>等价于： 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 A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a</a:t>
            </a:r>
            <a:r>
              <a:rPr lang="en-US" altLang="zh-CN" sz="2400" dirty="0" smtClean="0"/>
              <a:t>;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通过数组</a:t>
            </a:r>
            <a:r>
              <a:rPr lang="zh-CN" altLang="en-US" sz="2400" dirty="0" smtClean="0">
                <a:solidFill>
                  <a:schemeClr val="folHlink"/>
                </a:solidFill>
              </a:rPr>
              <a:t>首元素</a:t>
            </a:r>
            <a:r>
              <a:rPr lang="zh-CN" altLang="en-US" sz="2400" dirty="0" smtClean="0"/>
              <a:t>来获得。例如：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&amp;a[0]</a:t>
            </a:r>
            <a:r>
              <a:rPr lang="en-US" altLang="zh-CN" sz="2000" dirty="0" smtClean="0"/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000" dirty="0" smtClean="0"/>
              <a:t>或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a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把一维数组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>
                <a:solidFill>
                  <a:srgbClr val="FFC000"/>
                </a:solidFill>
              </a:rPr>
              <a:t>隐式</a:t>
            </a:r>
            <a:r>
              <a:rPr lang="zh-CN" altLang="en-US" sz="2000" dirty="0" smtClean="0"/>
              <a:t>类型转换成第一个元素的地址：</a:t>
            </a:r>
            <a:r>
              <a:rPr lang="en-US" altLang="zh-CN" sz="2000" dirty="0" smtClean="0"/>
              <a:t>&amp;a[0]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p++; //</a:t>
            </a:r>
            <a:r>
              <a:rPr lang="zh-CN" altLang="en-US" sz="2000" dirty="0" smtClean="0"/>
              <a:t>加：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sizeof</a:t>
            </a:r>
            <a:r>
              <a:rPr lang="en-US" altLang="zh-CN" sz="2000" dirty="0" smtClean="0">
                <a:solidFill>
                  <a:schemeClr val="folHlink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  <a:r>
              <a:rPr lang="zh-CN" altLang="en-US" sz="2000" dirty="0" smtClean="0"/>
              <a:t>，指向第二个元素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整个数组</a:t>
            </a:r>
            <a:r>
              <a:rPr lang="zh-CN" altLang="en-US" sz="2400" dirty="0" smtClean="0"/>
              <a:t>获得。例如：</a:t>
            </a:r>
          </a:p>
          <a:p>
            <a:pPr lvl="2" eaLnBrk="1" hangingPunct="1">
              <a:defRPr/>
            </a:pPr>
            <a:r>
              <a:rPr lang="en-US" altLang="zh-CN" sz="2000" dirty="0"/>
              <a:t>A *q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或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(*q)[10];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en-US" altLang="zh-CN" sz="2000" dirty="0" smtClean="0"/>
              <a:t>q =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&amp;a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整个数组的地址，它与</a:t>
            </a:r>
            <a:r>
              <a:rPr lang="en-US" altLang="zh-CN" sz="2000" dirty="0" smtClean="0"/>
              <a:t>&amp;a[0]</a:t>
            </a:r>
            <a:r>
              <a:rPr lang="zh-CN" altLang="en-US" sz="2000" dirty="0" smtClean="0"/>
              <a:t>值相同，但</a:t>
            </a:r>
            <a:r>
              <a:rPr lang="zh-CN" altLang="en-US" sz="2000" dirty="0" smtClean="0">
                <a:solidFill>
                  <a:schemeClr val="folHlink"/>
                </a:solidFill>
              </a:rPr>
              <a:t>类型</a:t>
            </a:r>
            <a:r>
              <a:rPr lang="zh-CN" altLang="en-US" sz="2000" dirty="0" smtClean="0"/>
              <a:t>不同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q++; //</a:t>
            </a:r>
            <a:r>
              <a:rPr lang="zh-CN" altLang="en-US" sz="2000" dirty="0" smtClean="0"/>
              <a:t>加：</a:t>
            </a:r>
            <a:r>
              <a:rPr lang="en-US" altLang="zh-CN" sz="2000" dirty="0" smtClean="0">
                <a:solidFill>
                  <a:schemeClr val="folHlink"/>
                </a:solidFill>
              </a:rPr>
              <a:t>10×sizeof(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</a:t>
            </a:r>
            <a:r>
              <a:rPr lang="zh-CN" altLang="en-US" sz="2000" dirty="0" smtClean="0"/>
              <a:t>，指向内存中下一个一维数组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用于</a:t>
            </a:r>
            <a:r>
              <a:rPr lang="zh-CN" altLang="en-US" sz="2000" dirty="0" smtClean="0">
                <a:solidFill>
                  <a:srgbClr val="FFC000"/>
                </a:solidFill>
              </a:rPr>
              <a:t>按行</a:t>
            </a:r>
            <a:r>
              <a:rPr lang="zh-CN" altLang="en-US" sz="2000" dirty="0" smtClean="0"/>
              <a:t>来访问</a:t>
            </a:r>
            <a:r>
              <a:rPr lang="zh-CN" altLang="en-US" sz="2000" dirty="0" smtClean="0">
                <a:solidFill>
                  <a:srgbClr val="FFC000"/>
                </a:solidFill>
              </a:rPr>
              <a:t>二维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二维数组的首地址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  <a:r>
              <a:rPr lang="en-US" altLang="zh-CN" sz="2400" dirty="0" smtClean="0"/>
              <a:t>[5][10]; //</a:t>
            </a:r>
            <a:r>
              <a:rPr lang="zh-CN" altLang="en-US" sz="2400" dirty="0" smtClean="0"/>
              <a:t>等价于：</a:t>
            </a:r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B[5][10]; B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</a:rPr>
              <a:t>b</a:t>
            </a:r>
            <a:r>
              <a:rPr lang="en-US" altLang="zh-CN" sz="2400" dirty="0" smtClean="0">
                <a:solidFill>
                  <a:srgbClr val="FFC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/>
              <a:t>			       //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A[10]; A</a:t>
            </a:r>
            <a:r>
              <a:rPr lang="en-US" altLang="zh-CN" sz="2400" dirty="0">
                <a:solidFill>
                  <a:srgbClr val="FFC000"/>
                </a:solidFill>
              </a:rPr>
              <a:t> b</a:t>
            </a:r>
            <a:r>
              <a:rPr lang="en-US" altLang="zh-CN" sz="2400" dirty="0"/>
              <a:t>[5]</a:t>
            </a:r>
            <a:r>
              <a:rPr lang="en-US" altLang="zh-CN" sz="2400" dirty="0">
                <a:solidFill>
                  <a:srgbClr val="FFC000"/>
                </a:solidFill>
              </a:rPr>
              <a:t>;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chemeClr val="folHlink"/>
                </a:solidFill>
              </a:rPr>
              <a:t>第一行、第一列元素</a:t>
            </a:r>
            <a:r>
              <a:rPr lang="zh-CN" altLang="en-US" sz="2400" dirty="0" smtClean="0"/>
              <a:t>来获得。例如：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p = &amp;b[0][0]; //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p = b[0]; (</a:t>
            </a:r>
            <a:r>
              <a:rPr lang="zh-CN" altLang="en-US" sz="2000" dirty="0" smtClean="0"/>
              <a:t>自动转换成</a:t>
            </a:r>
            <a:r>
              <a:rPr lang="en-US" altLang="zh-CN" sz="2000" dirty="0" smtClean="0"/>
              <a:t>&amp;b[0][0])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 smtClean="0"/>
              <a:t>p++; //</a:t>
            </a:r>
            <a:r>
              <a:rPr lang="zh-CN" altLang="en-US" sz="2000" dirty="0" smtClean="0"/>
              <a:t>加： 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通过</a:t>
            </a:r>
            <a:r>
              <a:rPr lang="zh-CN" altLang="en-US" sz="2400" dirty="0">
                <a:solidFill>
                  <a:schemeClr val="folHlink"/>
                </a:solidFill>
              </a:rPr>
              <a:t>第一行的一维数组</a:t>
            </a:r>
            <a:r>
              <a:rPr lang="zh-CN" altLang="en-US" sz="2400" dirty="0"/>
              <a:t>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A *q; //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(*q)[10];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q = &amp;b[0]; //</a:t>
            </a:r>
            <a:r>
              <a:rPr lang="zh-CN" altLang="en-US" sz="2000" dirty="0"/>
              <a:t>或</a:t>
            </a:r>
            <a:r>
              <a:rPr lang="en-US" altLang="zh-CN" sz="2000" dirty="0"/>
              <a:t>q = b; (</a:t>
            </a:r>
            <a:r>
              <a:rPr lang="zh-CN" altLang="en-US" sz="2000" dirty="0"/>
              <a:t>自动转换成</a:t>
            </a:r>
            <a:r>
              <a:rPr lang="en-US" altLang="zh-CN" sz="2000" dirty="0"/>
              <a:t>&amp;b[0])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q++; //</a:t>
            </a:r>
            <a:r>
              <a:rPr lang="zh-CN" altLang="en-US" sz="2000" dirty="0"/>
              <a:t>加：</a:t>
            </a:r>
            <a:r>
              <a:rPr lang="en-US" altLang="zh-CN" sz="2000" dirty="0"/>
              <a:t>10×sizeof(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q</a:t>
            </a:r>
            <a:r>
              <a:rPr lang="zh-CN" altLang="en-US" sz="2000" dirty="0"/>
              <a:t>指向下一行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通过</a:t>
            </a:r>
            <a:r>
              <a:rPr lang="zh-CN" altLang="en-US" sz="2400" dirty="0">
                <a:solidFill>
                  <a:schemeClr val="folHlink"/>
                </a:solidFill>
              </a:rPr>
              <a:t>整个二维数组</a:t>
            </a:r>
            <a:r>
              <a:rPr lang="zh-CN" altLang="en-US" sz="2400" dirty="0"/>
              <a:t>获得。例如：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B *r; //</a:t>
            </a:r>
            <a:r>
              <a:rPr lang="zh-CN" altLang="en-US" sz="2000" dirty="0" smtClean="0"/>
              <a:t>或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(*r)[5][10];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r = &amp;b;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sz="2000" dirty="0"/>
              <a:t>r++; //</a:t>
            </a:r>
            <a:r>
              <a:rPr lang="zh-CN" altLang="en-US" sz="2000" dirty="0"/>
              <a:t>加：</a:t>
            </a:r>
            <a:r>
              <a:rPr lang="en-US" altLang="zh-CN" sz="2000" dirty="0"/>
              <a:t>5×10×sizeof(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sz="2000" dirty="0"/>
              <a:t>在三维数组中</a:t>
            </a:r>
            <a:r>
              <a:rPr lang="zh-CN" altLang="en-US" sz="2000" dirty="0" smtClean="0"/>
              <a:t>使用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多级指针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964488" cy="514116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如果一个指针所指向的数据又为指针类型，则称它为</a:t>
            </a:r>
            <a:r>
              <a:rPr lang="zh-CN" altLang="en-US" dirty="0" smtClean="0">
                <a:solidFill>
                  <a:schemeClr val="folHlink"/>
                </a:solidFill>
              </a:rPr>
              <a:t>多级指针</a:t>
            </a:r>
            <a:r>
              <a:rPr lang="zh-CN" altLang="en-US" dirty="0" smtClean="0"/>
              <a:t>。例如：</a:t>
            </a:r>
            <a:endParaRPr lang="zh-CN" altLang="fr-FR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fr-FR" altLang="zh-CN" dirty="0" smtClean="0"/>
              <a:t>int x=0;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fr-FR" altLang="zh-CN" dirty="0" smtClean="0"/>
              <a:t>int *p=&amp;x; //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为指向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类型数据的指针变量</a:t>
            </a:r>
            <a:endParaRPr lang="fr-FR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fr-FR" altLang="zh-CN" dirty="0" smtClean="0"/>
              <a:t>int **</a:t>
            </a:r>
            <a:r>
              <a:rPr lang="fr-FR" altLang="zh-CN" dirty="0" smtClean="0">
                <a:solidFill>
                  <a:srgbClr val="FFC000"/>
                </a:solidFill>
              </a:rPr>
              <a:t>q</a:t>
            </a:r>
            <a:r>
              <a:rPr lang="fr-FR" altLang="zh-CN" dirty="0" smtClean="0"/>
              <a:t>=&amp;p; //q</a:t>
            </a:r>
            <a:r>
              <a:rPr lang="zh-CN" altLang="en-US" dirty="0" smtClean="0"/>
              <a:t>为指向指针类型数据</a:t>
            </a:r>
            <a:r>
              <a:rPr lang="zh-CN" altLang="en-US" dirty="0"/>
              <a:t>的指针</a:t>
            </a:r>
            <a:r>
              <a:rPr lang="zh-CN" altLang="en-US" dirty="0" smtClean="0"/>
              <a:t>变量</a:t>
            </a:r>
            <a:r>
              <a:rPr lang="zh-CN" altLang="en-US" dirty="0"/>
              <a:t>（</a:t>
            </a:r>
            <a:r>
              <a:rPr lang="zh-CN" altLang="fr-FR" dirty="0"/>
              <a:t>多级指针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访问变量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**q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访问变量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q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619250" y="4149080"/>
            <a:ext cx="3960813" cy="1079500"/>
            <a:chOff x="1619250" y="5373688"/>
            <a:chExt cx="3960813" cy="1079500"/>
          </a:xfrm>
        </p:grpSpPr>
        <p:sp>
          <p:nvSpPr>
            <p:cNvPr id="160772" name="Rectangle 4"/>
            <p:cNvSpPr>
              <a:spLocks noChangeArrowheads="1"/>
            </p:cNvSpPr>
            <p:nvPr/>
          </p:nvSpPr>
          <p:spPr bwMode="auto">
            <a:xfrm>
              <a:off x="1619250" y="5949950"/>
              <a:ext cx="936625" cy="503238"/>
            </a:xfrm>
            <a:prstGeom prst="rect">
              <a:avLst/>
            </a:prstGeom>
            <a:noFill/>
            <a:ln w="1905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3130550" y="5949950"/>
              <a:ext cx="936625" cy="5032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4643438" y="5949950"/>
              <a:ext cx="936625" cy="5032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>
              <a:off x="2195513" y="6237288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0776" name="Line 8"/>
            <p:cNvSpPr>
              <a:spLocks noChangeShapeType="1"/>
            </p:cNvSpPr>
            <p:nvPr/>
          </p:nvSpPr>
          <p:spPr bwMode="auto">
            <a:xfrm>
              <a:off x="3706813" y="6237288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4905375" y="5373688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60778" name="Text Box 10"/>
            <p:cNvSpPr txBox="1">
              <a:spLocks noChangeArrowheads="1"/>
            </p:cNvSpPr>
            <p:nvPr/>
          </p:nvSpPr>
          <p:spPr bwMode="auto">
            <a:xfrm>
              <a:off x="3382963" y="5373688"/>
              <a:ext cx="396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1835150" y="5373688"/>
              <a:ext cx="396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C000"/>
                  </a:solidFill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交换两个指针变量值的函数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686800" cy="518504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GB" altLang="zh-CN" sz="2000" dirty="0" smtClean="0"/>
              <a:t>#include &lt;</a:t>
            </a:r>
            <a:r>
              <a:rPr lang="en-GB" altLang="zh-CN" sz="2000" dirty="0" err="1" smtClean="0"/>
              <a:t>iostream</a:t>
            </a:r>
            <a:r>
              <a:rPr lang="en-GB" altLang="zh-CN" sz="2000" dirty="0" smtClean="0"/>
              <a:t>&gt;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using namespace </a:t>
            </a:r>
            <a:r>
              <a:rPr lang="en-US" altLang="zh-CN" sz="2000" dirty="0" err="1" smtClean="0"/>
              <a:t>std</a:t>
            </a:r>
            <a:r>
              <a:rPr lang="en-US" altLang="zh-CN" sz="2000" dirty="0" smtClean="0"/>
              <a:t>;</a:t>
            </a:r>
            <a:endParaRPr lang="fr-FR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void swap(int **x, int **y)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 int *t;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t = *x;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*x = *y;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  *y = 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int main()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{	int a=0,b=1;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int *p=&amp;a,*q=&amp;b;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。输出：</a:t>
            </a:r>
            <a:r>
              <a:rPr lang="fr-FR" altLang="zh-CN" sz="2000" dirty="0" smtClean="0"/>
              <a:t>0,1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swap(&amp;p,&amp;q);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cout &lt;&lt; *p &lt;&lt; ',' &lt;&lt; *q &lt;&lt; endl;  //p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b</a:t>
            </a:r>
            <a:r>
              <a:rPr lang="zh-CN" altLang="fr-FR" sz="2000" dirty="0" smtClean="0"/>
              <a:t>，</a:t>
            </a:r>
            <a:r>
              <a:rPr lang="fr-FR" altLang="zh-CN" sz="2000" dirty="0" smtClean="0"/>
              <a:t>q</a:t>
            </a:r>
            <a:r>
              <a:rPr lang="zh-CN" altLang="fr-FR" sz="2000" dirty="0" smtClean="0"/>
              <a:t>指向</a:t>
            </a:r>
            <a:r>
              <a:rPr lang="fr-FR" altLang="zh-CN" sz="2000" dirty="0" smtClean="0"/>
              <a:t>a</a:t>
            </a:r>
            <a:r>
              <a:rPr lang="zh-CN" altLang="fr-FR" sz="2000" dirty="0" smtClean="0"/>
              <a:t>。输出：</a:t>
            </a:r>
            <a:r>
              <a:rPr lang="fr-FR" altLang="zh-CN" sz="2000" dirty="0" smtClean="0"/>
              <a:t>1,0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fr-FR" altLang="zh-CN" sz="2000" dirty="0" smtClean="0"/>
              <a:t>	return 0;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31969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C000"/>
                </a:solidFill>
              </a:rPr>
              <a:t>指针数组</a:t>
            </a:r>
            <a:r>
              <a:rPr lang="zh-CN" altLang="en-US" dirty="0"/>
              <a:t>是指一个数组的每个元素都是一个指针。例如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*Pointer;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smtClean="0"/>
              <a:t>Pointer 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/>
              <a:t>[10]; //p</a:t>
            </a:r>
            <a:r>
              <a:rPr lang="zh-CN" altLang="en-US" dirty="0"/>
              <a:t>是一个指针数组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      //</a:t>
            </a:r>
            <a:r>
              <a:rPr lang="zh-CN" altLang="en-US" dirty="0" smtClean="0"/>
              <a:t>它</a:t>
            </a:r>
            <a:r>
              <a:rPr lang="zh-CN" altLang="en-US" dirty="0"/>
              <a:t>的每个</a:t>
            </a:r>
            <a:r>
              <a:rPr lang="zh-CN" altLang="en-US" dirty="0" smtClean="0"/>
              <a:t>元素</a:t>
            </a:r>
            <a:r>
              <a:rPr lang="zh-CN" altLang="en-US" dirty="0"/>
              <a:t>（</a:t>
            </a:r>
            <a:r>
              <a:rPr lang="en-US" altLang="zh-CN" dirty="0"/>
              <a:t>p[0]~p[9]</a:t>
            </a:r>
            <a:r>
              <a:rPr lang="zh-CN" altLang="en-US" dirty="0"/>
              <a:t>）</a:t>
            </a:r>
            <a:r>
              <a:rPr lang="zh-CN" altLang="en-US" dirty="0" smtClean="0"/>
              <a:t>都是一个指针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或者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/>
              <a:t>[10]; //p</a:t>
            </a:r>
            <a:r>
              <a:rPr lang="zh-CN" altLang="en-US" dirty="0"/>
              <a:t>是一个指针数组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	   //</a:t>
            </a:r>
            <a:r>
              <a:rPr lang="zh-CN" altLang="en-US" dirty="0"/>
              <a:t>它的每个元素（</a:t>
            </a:r>
            <a:r>
              <a:rPr lang="en-US" altLang="zh-CN" dirty="0" smtClean="0"/>
              <a:t>p[0]~p[9]</a:t>
            </a:r>
            <a:r>
              <a:rPr lang="zh-CN" altLang="en-US" dirty="0" smtClean="0"/>
              <a:t>）都是</a:t>
            </a:r>
            <a:r>
              <a:rPr lang="zh-CN" altLang="en-US" dirty="0"/>
              <a:t>一</a:t>
            </a:r>
            <a:r>
              <a:rPr lang="zh-CN" altLang="en-US" dirty="0" smtClean="0"/>
              <a:t>个指针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2479163" y="5270771"/>
            <a:ext cx="2884925" cy="404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818566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>
            <a:off x="3157969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3780208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5024685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2677148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2988268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3949909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5194387" y="5501700"/>
            <a:ext cx="0" cy="519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4119611" y="5270771"/>
            <a:ext cx="0" cy="4041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Box 59"/>
          <p:cNvSpPr txBox="1"/>
          <p:nvPr/>
        </p:nvSpPr>
        <p:spPr>
          <a:xfrm>
            <a:off x="1904545" y="5268454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4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34161</TotalTime>
  <Words>4351</Words>
  <Application>Microsoft Office PowerPoint</Application>
  <PresentationFormat>全屏显示(4:3)</PresentationFormat>
  <Paragraphs>501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Arial</vt:lpstr>
      <vt:lpstr>Times New Roman</vt:lpstr>
      <vt:lpstr>Verdana</vt:lpstr>
      <vt:lpstr>Wingdings</vt:lpstr>
      <vt:lpstr>Globe</vt:lpstr>
      <vt:lpstr>指针的深入话题</vt:lpstr>
      <vt:lpstr>主要内容</vt:lpstr>
      <vt:lpstr>用指针提高数组元素的访问效率 </vt:lpstr>
      <vt:lpstr>例：把字符串逆序</vt:lpstr>
      <vt:lpstr>获取数组的首地址</vt:lpstr>
      <vt:lpstr>PowerPoint 演示文稿</vt:lpstr>
      <vt:lpstr>多级指针</vt:lpstr>
      <vt:lpstr>交换两个指针变量值的函数</vt:lpstr>
      <vt:lpstr>指针数组</vt:lpstr>
      <vt:lpstr>PowerPoint 演示文稿</vt:lpstr>
      <vt:lpstr>函数main的参数</vt:lpstr>
      <vt:lpstr>多级指针实现动态的二维数组</vt:lpstr>
      <vt:lpstr>PowerPoint 演示文稿</vt:lpstr>
      <vt:lpstr>函数指针 </vt:lpstr>
      <vt:lpstr>例：编写一个程序，根据输入的要求执行一个函数表中的某个函数。 </vt:lpstr>
      <vt:lpstr>向函数传递函数</vt:lpstr>
      <vt:lpstr>PowerPoint 演示文稿</vt:lpstr>
      <vt:lpstr>回调函数（Callback Functions）</vt:lpstr>
      <vt:lpstr>例：编写一个能根据不同要求进行排序的函数</vt:lpstr>
      <vt:lpstr>PowerPoint 演示文稿</vt:lpstr>
      <vt:lpstr>PowerPoint 演示文稿</vt:lpstr>
      <vt:lpstr>匿名函数--λ表达式</vt:lpstr>
      <vt:lpstr>λ表达式的定义格式</vt:lpstr>
      <vt:lpstr>PowerPoint 演示文稿</vt:lpstr>
      <vt:lpstr>PowerPoint 演示文稿</vt:lpstr>
      <vt:lpstr>PowerPoint 演示文稿</vt:lpstr>
      <vt:lpstr>PowerPoint 演示文稿</vt:lpstr>
      <vt:lpstr>引用类型</vt:lpstr>
      <vt:lpstr>PowerPoint 演示文稿</vt:lpstr>
      <vt:lpstr>引用类型作为函数的参数类型</vt:lpstr>
      <vt:lpstr>PowerPoint 演示文稿</vt:lpstr>
      <vt:lpstr>PowerPoint 演示文稿</vt:lpstr>
      <vt:lpstr>PowerPoint 演示文稿</vt:lpstr>
      <vt:lpstr>PowerPoint 演示文稿</vt:lpstr>
      <vt:lpstr>常量的引用</vt:lpstr>
      <vt:lpstr>引用类型与指针类型的区别</vt:lpstr>
      <vt:lpstr>引用类型的实现</vt:lpstr>
      <vt:lpstr>引用类型的实现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773</cp:revision>
  <dcterms:created xsi:type="dcterms:W3CDTF">2004-12-03T07:36:08Z</dcterms:created>
  <dcterms:modified xsi:type="dcterms:W3CDTF">2022-12-05T02:54:54Z</dcterms:modified>
</cp:coreProperties>
</file>