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320" r:id="rId2"/>
    <p:sldId id="434" r:id="rId3"/>
    <p:sldId id="435" r:id="rId4"/>
    <p:sldId id="447" r:id="rId5"/>
    <p:sldId id="436" r:id="rId6"/>
    <p:sldId id="440" r:id="rId7"/>
    <p:sldId id="441" r:id="rId8"/>
    <p:sldId id="442" r:id="rId9"/>
    <p:sldId id="443" r:id="rId10"/>
    <p:sldId id="437" r:id="rId11"/>
    <p:sldId id="444" r:id="rId12"/>
    <p:sldId id="438" r:id="rId13"/>
    <p:sldId id="448" r:id="rId14"/>
    <p:sldId id="439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69639efc188dd1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FABAB"/>
    <a:srgbClr val="9D4199"/>
    <a:srgbClr val="6E0F6D"/>
    <a:srgbClr val="474747"/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5" autoAdjust="0"/>
    <p:restoredTop sz="79218" autoAdjust="0"/>
  </p:normalViewPr>
  <p:slideViewPr>
    <p:cSldViewPr snapToGrid="0">
      <p:cViewPr>
        <p:scale>
          <a:sx n="95" d="100"/>
          <a:sy n="95" d="100"/>
        </p:scale>
        <p:origin x="9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4042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D58F8-6B9E-4761-B973-B88A15FBCD2C}" type="datetimeFigureOut">
              <a:rPr lang="zh-CN" altLang="en-US" smtClean="0"/>
              <a:t>2024/5/12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00502-10EB-414D-A79C-10793D8F55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00502-10EB-414D-A79C-10793D8F557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00502-10EB-414D-A79C-10793D8F557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23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00502-10EB-414D-A79C-10793D8F557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859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00502-10EB-414D-A79C-10793D8F557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0104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00502-10EB-414D-A79C-10793D8F557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4305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00502-10EB-414D-A79C-10793D8F557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942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00502-10EB-414D-A79C-10793D8F557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444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00502-10EB-414D-A79C-10793D8F557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322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00502-10EB-414D-A79C-10793D8F557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853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 </a:t>
            </a:r>
            <a:r>
              <a:rPr lang="en-US" altLang="zh-CN" dirty="0"/>
              <a:t>ARP </a:t>
            </a:r>
            <a:r>
              <a:rPr lang="zh-CN" altLang="en-US" dirty="0"/>
              <a:t>数据包标头，有两种类型的地址，以及每种地址类型的源值和目标值，总共有四个地址。 </a:t>
            </a:r>
            <a:endParaRPr lang="en-US" altLang="zh-CN" dirty="0"/>
          </a:p>
          <a:p>
            <a:r>
              <a:rPr lang="zh-CN" altLang="en-US" dirty="0"/>
              <a:t>对于 </a:t>
            </a:r>
            <a:r>
              <a:rPr lang="en-US" altLang="zh-CN" dirty="0"/>
              <a:t>ARP </a:t>
            </a:r>
            <a:r>
              <a:rPr lang="zh-CN" altLang="en-US" dirty="0"/>
              <a:t>请求，将填写源以太网和 </a:t>
            </a:r>
            <a:r>
              <a:rPr lang="en-US" altLang="zh-CN" dirty="0"/>
              <a:t>IP </a:t>
            </a:r>
            <a:r>
              <a:rPr lang="zh-CN" altLang="en-US" dirty="0"/>
              <a:t>地址以及目标 </a:t>
            </a:r>
            <a:r>
              <a:rPr lang="en-US" altLang="zh-CN" dirty="0"/>
              <a:t>IP </a:t>
            </a:r>
            <a:r>
              <a:rPr lang="zh-CN" altLang="en-US" dirty="0"/>
              <a:t>地址。</a:t>
            </a:r>
            <a:endParaRPr lang="en-US" altLang="zh-CN" dirty="0"/>
          </a:p>
          <a:p>
            <a:r>
              <a:rPr lang="zh-CN" altLang="en-US" dirty="0"/>
              <a:t>请注意，源 </a:t>
            </a:r>
            <a:r>
              <a:rPr lang="en-US" altLang="zh-CN" dirty="0"/>
              <a:t>IP </a:t>
            </a:r>
            <a:r>
              <a:rPr lang="zh-CN" altLang="en-US" dirty="0"/>
              <a:t>地址和目标 </a:t>
            </a:r>
            <a:r>
              <a:rPr lang="en-US" altLang="zh-CN" dirty="0"/>
              <a:t>IP </a:t>
            </a:r>
            <a:r>
              <a:rPr lang="zh-CN" altLang="en-US" dirty="0"/>
              <a:t>地址在 </a:t>
            </a:r>
            <a:r>
              <a:rPr lang="en-US" altLang="zh-CN" dirty="0"/>
              <a:t>ARP </a:t>
            </a:r>
            <a:r>
              <a:rPr lang="zh-CN" altLang="en-US" dirty="0"/>
              <a:t>标头中分别称为 </a:t>
            </a:r>
            <a:r>
              <a:rPr lang="en-US" altLang="zh-CN" dirty="0" err="1"/>
              <a:t>senderprotoaddr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targetprotoaddr</a:t>
            </a:r>
            <a:r>
              <a:rPr lang="zh-CN" altLang="en-US" dirty="0"/>
              <a:t>。 </a:t>
            </a:r>
            <a:endParaRPr lang="en-US" altLang="zh-CN" dirty="0"/>
          </a:p>
          <a:p>
            <a:r>
              <a:rPr lang="zh-CN" altLang="en-US" dirty="0"/>
              <a:t>源以太网地址和目标以太网地址分别称为 </a:t>
            </a:r>
            <a:r>
              <a:rPr lang="en-US" altLang="zh-CN" dirty="0" err="1"/>
              <a:t>senderhwaddr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targethwaddr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 未填写目标以太网地址：这是正在请求的地址。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00502-10EB-414D-A79C-10793D8F557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513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00502-10EB-414D-A79C-10793D8F557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947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00502-10EB-414D-A79C-10793D8F557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45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00502-10EB-414D-A79C-10793D8F557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530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C00502-10EB-414D-A79C-10793D8F557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787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847787" y="1461478"/>
            <a:ext cx="10524684" cy="1967522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400" b="0" baseline="0">
                <a:latin typeface="+mj-lt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33658" y="3684386"/>
            <a:ext cx="10524683" cy="105813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baseline="0"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7127476" y="6043613"/>
            <a:ext cx="4723285" cy="574675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署名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48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265627"/>
            <a:ext cx="10515600" cy="52272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just">
              <a:lnSpc>
                <a:spcPct val="125000"/>
              </a:lnSpc>
              <a:spcBef>
                <a:spcPts val="600"/>
              </a:spcBef>
              <a:buNone/>
              <a:defRPr sz="2000"/>
            </a:lvl1pPr>
            <a:lvl2pPr marL="800100" indent="-342900" algn="just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/>
            </a:lvl2pPr>
            <a:lvl3pPr marL="1200150" indent="-28575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/>
            </a:lvl3pPr>
            <a:lvl4pPr marL="1371600" indent="0" algn="just">
              <a:lnSpc>
                <a:spcPct val="120000"/>
              </a:lnSpc>
              <a:spcBef>
                <a:spcPts val="0"/>
              </a:spcBef>
              <a:buNone/>
              <a:defRPr sz="1400"/>
            </a:lvl4pPr>
            <a:lvl5pPr marL="1828800" indent="0" algn="just">
              <a:lnSpc>
                <a:spcPct val="120000"/>
              </a:lnSpc>
              <a:spcBef>
                <a:spcPts val="0"/>
              </a:spcBef>
              <a:buNone/>
              <a:defRPr sz="1200"/>
            </a:lvl5pPr>
          </a:lstStyle>
          <a:p>
            <a:pPr lvl="0"/>
            <a:r>
              <a:rPr lang="zh-CN" altLang="en-US" dirty="0"/>
              <a:t>单击此处添加内容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416113" y="3054470"/>
            <a:ext cx="9359774" cy="74906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zh-CN" altLang="en-US" dirty="0"/>
              <a:t>中文节标题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416113" y="3953652"/>
            <a:ext cx="9359774" cy="44882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英文节标题</a:t>
            </a:r>
          </a:p>
        </p:txBody>
      </p:sp>
      <p:sp>
        <p:nvSpPr>
          <p:cNvPr id="5" name="文本占位符 2"/>
          <p:cNvSpPr>
            <a:spLocks noGrp="1"/>
          </p:cNvSpPr>
          <p:nvPr>
            <p:ph type="body" idx="10" hasCustomPrompt="1"/>
          </p:nvPr>
        </p:nvSpPr>
        <p:spPr>
          <a:xfrm>
            <a:off x="1416113" y="4552593"/>
            <a:ext cx="9359774" cy="8378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Lorem ipsum dolor sit </a:t>
            </a:r>
            <a:r>
              <a:rPr lang="en-US" altLang="zh-CN" dirty="0" err="1"/>
              <a:t>amet</a:t>
            </a:r>
            <a:r>
              <a:rPr lang="en-US" altLang="zh-CN" dirty="0"/>
              <a:t>, </a:t>
            </a:r>
            <a:r>
              <a:rPr lang="en-US" altLang="zh-CN" dirty="0" err="1"/>
              <a:t>consectetuer</a:t>
            </a:r>
            <a:r>
              <a:rPr lang="en-US" altLang="zh-CN" dirty="0"/>
              <a:t> </a:t>
            </a:r>
            <a:r>
              <a:rPr lang="en-US" altLang="zh-CN" dirty="0" err="1"/>
              <a:t>adipiscing</a:t>
            </a:r>
            <a:r>
              <a:rPr lang="en-US" altLang="zh-CN" dirty="0"/>
              <a:t> </a:t>
            </a:r>
            <a:r>
              <a:rPr lang="en-US" altLang="zh-CN" dirty="0" err="1"/>
              <a:t>elit</a:t>
            </a:r>
            <a:r>
              <a:rPr lang="en-US" altLang="zh-CN" dirty="0"/>
              <a:t>. </a:t>
            </a:r>
            <a:r>
              <a:rPr lang="en-US" altLang="zh-CN" dirty="0" err="1"/>
              <a:t>Aenean</a:t>
            </a:r>
            <a:r>
              <a:rPr lang="en-US" altLang="zh-CN" dirty="0"/>
              <a:t> </a:t>
            </a:r>
            <a:r>
              <a:rPr lang="en-US" altLang="zh-CN" dirty="0" err="1"/>
              <a:t>commodo</a:t>
            </a:r>
            <a:r>
              <a:rPr lang="en-US" altLang="zh-CN" dirty="0"/>
              <a:t> ligula </a:t>
            </a:r>
            <a:r>
              <a:rPr lang="en-US" altLang="zh-CN" dirty="0" err="1"/>
              <a:t>eget</a:t>
            </a:r>
            <a:r>
              <a:rPr lang="en-US" altLang="zh-CN" dirty="0"/>
              <a:t> dolor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5556000" y="1719998"/>
            <a:ext cx="1080000" cy="1080000"/>
          </a:xfrm>
          <a:prstGeom prst="rect">
            <a:avLst/>
          </a:prstGeom>
          <a:noFill/>
        </p:spPr>
        <p:txBody>
          <a:bodyPr wrap="none" rtlCol="0" anchor="ctr" anchorCtr="0">
            <a:normAutofit/>
          </a:bodyPr>
          <a:lstStyle>
            <a:lvl1pPr marL="0" indent="0">
              <a:buNone/>
              <a:defRPr lang="zh-CN" alt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lvl="0" algn="ctr"/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7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b="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351928"/>
            <a:ext cx="5181600" cy="501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/>
            </a:lvl1pPr>
            <a:lvl2pPr>
              <a:defRPr lang="zh-CN" altLang="en-US"/>
            </a:lvl2pPr>
            <a:lvl3pPr>
              <a:defRPr lang="zh-CN" altLang="en-US"/>
            </a:lvl3pPr>
            <a:lvl4pPr>
              <a:defRPr lang="zh-CN" altLang="en-US"/>
            </a:lvl4pPr>
            <a:lvl5pPr>
              <a:defRPr lang="zh-CN" altLang="en-US" sz="1400"/>
            </a:lvl5pPr>
          </a:lstStyle>
          <a:p>
            <a:pPr marL="0" lvl="0" indent="0" algn="just">
              <a:lnSpc>
                <a:spcPct val="125000"/>
              </a:lnSpc>
              <a:spcBef>
                <a:spcPts val="600"/>
              </a:spcBef>
              <a:buNone/>
            </a:pPr>
            <a:r>
              <a:rPr lang="zh-CN" altLang="en-US"/>
              <a:t>编辑母版文本样式</a:t>
            </a:r>
          </a:p>
          <a:p>
            <a:pPr marL="800100" lvl="1" indent="-342900"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/>
              <a:t>第二级</a:t>
            </a:r>
          </a:p>
          <a:p>
            <a:pPr marL="1200150" lvl="2" indent="-285750" algn="just">
              <a:lnSpc>
                <a:spcPct val="120000"/>
              </a:lnSpc>
              <a:spcBef>
                <a:spcPts val="0"/>
              </a:spcBef>
            </a:pPr>
            <a:r>
              <a:rPr lang="zh-CN" altLang="en-US"/>
              <a:t>第三级</a:t>
            </a:r>
          </a:p>
          <a:p>
            <a:pPr marL="1371600" lvl="3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/>
              <a:t>第四级</a:t>
            </a:r>
          </a:p>
          <a:p>
            <a:pPr marL="1828800" lvl="4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351928"/>
            <a:ext cx="5181600" cy="501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zh-CN" altLang="en-US"/>
            </a:lvl1pPr>
            <a:lvl2pPr>
              <a:defRPr lang="zh-CN" altLang="en-US"/>
            </a:lvl2pPr>
            <a:lvl3pPr>
              <a:defRPr lang="zh-CN" altLang="en-US"/>
            </a:lvl3pPr>
            <a:lvl4pPr>
              <a:defRPr lang="zh-CN" altLang="en-US"/>
            </a:lvl4pPr>
            <a:lvl5pPr>
              <a:defRPr lang="zh-CN" altLang="en-US" sz="1400"/>
            </a:lvl5pPr>
          </a:lstStyle>
          <a:p>
            <a:pPr marL="0" lvl="0" indent="0" algn="just">
              <a:lnSpc>
                <a:spcPct val="125000"/>
              </a:lnSpc>
              <a:spcBef>
                <a:spcPts val="600"/>
              </a:spcBef>
              <a:buNone/>
            </a:pPr>
            <a:r>
              <a:rPr lang="zh-CN" altLang="en-US"/>
              <a:t>编辑母版文本样式</a:t>
            </a:r>
          </a:p>
          <a:p>
            <a:pPr marL="800100" lvl="1" indent="-342900" algn="just">
              <a:lnSpc>
                <a:spcPct val="120000"/>
              </a:lnSpc>
              <a:spcBef>
                <a:spcPts val="600"/>
              </a:spcBef>
            </a:pPr>
            <a:r>
              <a:rPr lang="zh-CN" altLang="en-US"/>
              <a:t>第二级</a:t>
            </a:r>
          </a:p>
          <a:p>
            <a:pPr marL="1200150" lvl="2" indent="-285750" algn="just">
              <a:lnSpc>
                <a:spcPct val="120000"/>
              </a:lnSpc>
              <a:spcBef>
                <a:spcPts val="0"/>
              </a:spcBef>
            </a:pPr>
            <a:r>
              <a:rPr lang="zh-CN" altLang="en-US"/>
              <a:t>第三级</a:t>
            </a:r>
          </a:p>
          <a:p>
            <a:pPr marL="1371600" lvl="3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/>
              <a:t>第四级</a:t>
            </a:r>
          </a:p>
          <a:p>
            <a:pPr marL="1828800" lvl="4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23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b="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7224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439118"/>
            <a:ext cx="10515600" cy="496939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B7880A5-806B-4AEA-92C7-DE4859260358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2024/5/12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55D966B-C64E-4EDB-B1FB-5BE3967FFFB0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B7880A5-806B-4AEA-92C7-DE4859260358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2024/5/12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55D966B-C64E-4EDB-B1FB-5BE3967FFFB0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2495550"/>
            <a:ext cx="12192000" cy="1866900"/>
          </a:xfrm>
          <a:prstGeom prst="rect">
            <a:avLst/>
          </a:prstGeom>
          <a:solidFill>
            <a:srgbClr val="6E0F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000" b="0" kern="1200" dirty="0">
                <a:solidFill>
                  <a:schemeClr val="lt1"/>
                </a:solidFill>
                <a:latin typeface="+mj-lt"/>
                <a:ea typeface="+mn-ea"/>
                <a:cs typeface="+mn-cs"/>
              </a:rPr>
              <a:t>Thank you for listening!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0" kern="1200" dirty="0">
                <a:solidFill>
                  <a:schemeClr val="lt1"/>
                </a:solidFill>
                <a:latin typeface="+mj-lt"/>
                <a:ea typeface="+mn-ea"/>
                <a:cs typeface="+mn-cs"/>
              </a:rPr>
              <a:t>谢谢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11092626" y="145601"/>
            <a:ext cx="901020" cy="1129543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39118"/>
            <a:ext cx="10515600" cy="4969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12">
            <a:duotone>
              <a:prstClr val="black"/>
              <a:srgbClr val="6E0F6D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216129" y="6422767"/>
            <a:ext cx="2277689" cy="3313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nju-cn-course.gitbook.io/nju-computer-network-lab-manual/ipv4-router/lab-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nju-cn-course.gitbook.io/nju-computer-network-lab-manual/ipv4-router/lab-3/handle-arp-request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nju-cn-course.gitbook.io/nju-computer-network-lab-manual/ipv4-router/lab-3/prepara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hyperlink" Target="https://nju-cn-course.gitbook.io/nju-computer-network-lab-manual/ipv4-router/lab-3/arp-table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lassroom.github.com/a/1pj5xcVy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hyperlink" Target="https://box.nju.edu.cn/d/fd8ae0236cf4423c9ff9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333571" y="5846718"/>
            <a:ext cx="2548879" cy="50847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2024-05-13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29" y="6422767"/>
            <a:ext cx="2277689" cy="331325"/>
          </a:xfrm>
          <a:prstGeom prst="rect">
            <a:avLst/>
          </a:prstGeom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7AA18FF4-0BFA-4BB4-A078-762740024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41" y="1226336"/>
            <a:ext cx="11738517" cy="2471185"/>
          </a:xfrm>
        </p:spPr>
        <p:txBody>
          <a:bodyPr>
            <a:normAutofit/>
          </a:bodyPr>
          <a:lstStyle/>
          <a:p>
            <a:r>
              <a:rPr lang="en-US" altLang="zh-CN" sz="4800" b="1" dirty="0">
                <a:latin typeface="__Roboto_0db11f"/>
              </a:rPr>
              <a:t>Lab 3: Respond to ARP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6702CF7-2877-4D0A-9244-C80466EB3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175" y="70485"/>
            <a:ext cx="2409825" cy="1885950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4C9D4E31-A27A-4E50-8E99-D17BD983B5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20490" y="72913"/>
            <a:ext cx="3871510" cy="87253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29" y="6422767"/>
            <a:ext cx="2277689" cy="3313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6702CF7-2877-4D0A-9244-C80466EB3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175" y="70485"/>
            <a:ext cx="2409825" cy="1885950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4C9D4E31-A27A-4E50-8E99-D17BD983B5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08546" y="131523"/>
            <a:ext cx="3083454" cy="694928"/>
          </a:xfrm>
          <a:prstGeom prst="rect">
            <a:avLst/>
          </a:prstGeom>
        </p:spPr>
      </p:pic>
      <p:grpSp>
        <p:nvGrpSpPr>
          <p:cNvPr id="11" name="Group 8">
            <a:extLst>
              <a:ext uri="{FF2B5EF4-FFF2-40B4-BE49-F238E27FC236}">
                <a16:creationId xmlns:a16="http://schemas.microsoft.com/office/drawing/2014/main" id="{8921DF67-4AAF-452B-99FC-5AB2AD3CF969}"/>
              </a:ext>
            </a:extLst>
          </p:cNvPr>
          <p:cNvGrpSpPr/>
          <p:nvPr/>
        </p:nvGrpSpPr>
        <p:grpSpPr bwMode="auto">
          <a:xfrm>
            <a:off x="0" y="715335"/>
            <a:ext cx="9288463" cy="171451"/>
            <a:chOff x="0" y="414"/>
            <a:chExt cx="5851" cy="91"/>
          </a:xfrm>
          <a:gradFill flip="none" rotWithShape="1">
            <a:gsLst>
              <a:gs pos="0">
                <a:srgbClr val="9D4199">
                  <a:tint val="66000"/>
                  <a:satMod val="160000"/>
                  <a:lumMod val="75000"/>
                </a:srgbClr>
              </a:gs>
              <a:gs pos="66000">
                <a:srgbClr val="9D4199">
                  <a:tint val="23500"/>
                  <a:satMod val="160000"/>
                  <a:alpha val="16000"/>
                </a:srgbClr>
              </a:gs>
            </a:gsLst>
            <a:lin ang="0" scaled="1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25301465-F2AF-46E7-9460-80FAE73B9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14"/>
              <a:ext cx="408" cy="91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379CAC13-9C95-4882-8C89-4996808C60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08" y="448"/>
              <a:ext cx="5443" cy="23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 dirty="0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07FC9FE7-9763-42FC-BAD1-75DCB77C1AD3}"/>
              </a:ext>
            </a:extLst>
          </p:cNvPr>
          <p:cNvSpPr/>
          <p:nvPr/>
        </p:nvSpPr>
        <p:spPr>
          <a:xfrm>
            <a:off x="647700" y="224144"/>
            <a:ext cx="73779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Task 2: Handle ARP Requests</a:t>
            </a:r>
            <a:endParaRPr lang="zh-CN" altLang="en-US" sz="28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517202A-504D-4D49-AB73-6ED511CDB329}"/>
              </a:ext>
            </a:extLst>
          </p:cNvPr>
          <p:cNvSpPr/>
          <p:nvPr/>
        </p:nvSpPr>
        <p:spPr>
          <a:xfrm>
            <a:off x="911860" y="2389013"/>
            <a:ext cx="3670300" cy="2531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Wireshark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中，当您单击捕获窗口中第一行的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ARP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请求数据包时，您应该会看到类似于以下详细信息的内容。 请注意，“目标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地址”当前全为零，因为这是正在请求的地址：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8BD4126-6045-4C82-8B04-1A3029E53B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4720" y="1755127"/>
            <a:ext cx="7447280" cy="4553421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3F127939-16B4-4C9C-83D4-84103A3876FF}"/>
              </a:ext>
            </a:extLst>
          </p:cNvPr>
          <p:cNvSpPr txBox="1"/>
          <p:nvPr/>
        </p:nvSpPr>
        <p:spPr>
          <a:xfrm>
            <a:off x="896989" y="1058058"/>
            <a:ext cx="10398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部署方法</a:t>
            </a:r>
            <a:endParaRPr lang="en-US" altLang="zh-CN" sz="28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980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29" y="6422767"/>
            <a:ext cx="2277689" cy="3313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6702CF7-2877-4D0A-9244-C80466EB3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175" y="70485"/>
            <a:ext cx="2409825" cy="1885950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4C9D4E31-A27A-4E50-8E99-D17BD983B5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08546" y="131523"/>
            <a:ext cx="3083454" cy="694928"/>
          </a:xfrm>
          <a:prstGeom prst="rect">
            <a:avLst/>
          </a:prstGeom>
        </p:spPr>
      </p:pic>
      <p:grpSp>
        <p:nvGrpSpPr>
          <p:cNvPr id="11" name="Group 8">
            <a:extLst>
              <a:ext uri="{FF2B5EF4-FFF2-40B4-BE49-F238E27FC236}">
                <a16:creationId xmlns:a16="http://schemas.microsoft.com/office/drawing/2014/main" id="{8921DF67-4AAF-452B-99FC-5AB2AD3CF969}"/>
              </a:ext>
            </a:extLst>
          </p:cNvPr>
          <p:cNvGrpSpPr/>
          <p:nvPr/>
        </p:nvGrpSpPr>
        <p:grpSpPr bwMode="auto">
          <a:xfrm>
            <a:off x="0" y="715335"/>
            <a:ext cx="9288463" cy="171451"/>
            <a:chOff x="0" y="414"/>
            <a:chExt cx="5851" cy="91"/>
          </a:xfrm>
          <a:gradFill flip="none" rotWithShape="1">
            <a:gsLst>
              <a:gs pos="0">
                <a:srgbClr val="9D4199">
                  <a:tint val="66000"/>
                  <a:satMod val="160000"/>
                  <a:lumMod val="75000"/>
                </a:srgbClr>
              </a:gs>
              <a:gs pos="66000">
                <a:srgbClr val="9D4199">
                  <a:tint val="23500"/>
                  <a:satMod val="160000"/>
                  <a:alpha val="16000"/>
                </a:srgbClr>
              </a:gs>
            </a:gsLst>
            <a:lin ang="0" scaled="1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25301465-F2AF-46E7-9460-80FAE73B9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14"/>
              <a:ext cx="408" cy="91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379CAC13-9C95-4882-8C89-4996808C60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08" y="448"/>
              <a:ext cx="5443" cy="23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 dirty="0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07FC9FE7-9763-42FC-BAD1-75DCB77C1AD3}"/>
              </a:ext>
            </a:extLst>
          </p:cNvPr>
          <p:cNvSpPr/>
          <p:nvPr/>
        </p:nvSpPr>
        <p:spPr>
          <a:xfrm>
            <a:off x="647700" y="224144"/>
            <a:ext cx="73779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Task 2: Handle ARP Requests</a:t>
            </a:r>
            <a:endParaRPr lang="zh-CN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1D4DE0-5EE7-4B5C-A327-10AA14BD59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3199" y="1763004"/>
            <a:ext cx="6990481" cy="431560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6AA8664-F935-425E-887A-8934818EEF3E}"/>
              </a:ext>
            </a:extLst>
          </p:cNvPr>
          <p:cNvSpPr/>
          <p:nvPr/>
        </p:nvSpPr>
        <p:spPr>
          <a:xfrm>
            <a:off x="772724" y="1720719"/>
            <a:ext cx="3835460" cy="2536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同样在 Wireshark 中，当您单击 ARP 响应数据包（捕获窗口中的第二行）时，您应该会看到以下详细信息。 请注意，ARP 标头中的所有地址现已填充（并且源地址和目标地址已有效交换）：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04F8411-7A2A-4D08-A3F8-0E9797ACBBCA}"/>
              </a:ext>
            </a:extLst>
          </p:cNvPr>
          <p:cNvSpPr/>
          <p:nvPr/>
        </p:nvSpPr>
        <p:spPr>
          <a:xfrm>
            <a:off x="772724" y="4428111"/>
            <a:ext cx="39540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任务是：从另一台主机（server1 或 server2）对路由器执行 ping 操作。 使用Wireshark来证明你已经很好地处理了ARP请求。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A01F026-9D93-4779-B911-9EBCE5BA7DAF}"/>
              </a:ext>
            </a:extLst>
          </p:cNvPr>
          <p:cNvSpPr txBox="1"/>
          <p:nvPr/>
        </p:nvSpPr>
        <p:spPr>
          <a:xfrm>
            <a:off x="896989" y="1058058"/>
            <a:ext cx="10398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部署方法</a:t>
            </a:r>
            <a:endParaRPr lang="en-US" altLang="zh-CN" sz="28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045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29" y="6422767"/>
            <a:ext cx="2277689" cy="3313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6702CF7-2877-4D0A-9244-C80466EB3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175" y="70485"/>
            <a:ext cx="2409825" cy="1885950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4C9D4E31-A27A-4E50-8E99-D17BD983B5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08546" y="131523"/>
            <a:ext cx="3083454" cy="694928"/>
          </a:xfrm>
          <a:prstGeom prst="rect">
            <a:avLst/>
          </a:prstGeom>
        </p:spPr>
      </p:pic>
      <p:grpSp>
        <p:nvGrpSpPr>
          <p:cNvPr id="11" name="Group 8">
            <a:extLst>
              <a:ext uri="{FF2B5EF4-FFF2-40B4-BE49-F238E27FC236}">
                <a16:creationId xmlns:a16="http://schemas.microsoft.com/office/drawing/2014/main" id="{8921DF67-4AAF-452B-99FC-5AB2AD3CF969}"/>
              </a:ext>
            </a:extLst>
          </p:cNvPr>
          <p:cNvGrpSpPr/>
          <p:nvPr/>
        </p:nvGrpSpPr>
        <p:grpSpPr bwMode="auto">
          <a:xfrm>
            <a:off x="0" y="715335"/>
            <a:ext cx="9288463" cy="171451"/>
            <a:chOff x="0" y="414"/>
            <a:chExt cx="5851" cy="91"/>
          </a:xfrm>
          <a:gradFill flip="none" rotWithShape="1">
            <a:gsLst>
              <a:gs pos="0">
                <a:srgbClr val="9D4199">
                  <a:tint val="66000"/>
                  <a:satMod val="160000"/>
                  <a:lumMod val="75000"/>
                </a:srgbClr>
              </a:gs>
              <a:gs pos="66000">
                <a:srgbClr val="9D4199">
                  <a:tint val="23500"/>
                  <a:satMod val="160000"/>
                  <a:alpha val="16000"/>
                </a:srgbClr>
              </a:gs>
            </a:gsLst>
            <a:lin ang="0" scaled="1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25301465-F2AF-46E7-9460-80FAE73B9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14"/>
              <a:ext cx="408" cy="91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379CAC13-9C95-4882-8C89-4996808C60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08" y="448"/>
              <a:ext cx="5443" cy="23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 dirty="0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07FC9FE7-9763-42FC-BAD1-75DCB77C1AD3}"/>
              </a:ext>
            </a:extLst>
          </p:cNvPr>
          <p:cNvSpPr/>
          <p:nvPr/>
        </p:nvSpPr>
        <p:spPr>
          <a:xfrm>
            <a:off x="647700" y="224144"/>
            <a:ext cx="73779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__Roboto_0db11f"/>
              </a:rPr>
              <a:t>Task 3: Cached ARP Table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B30E094-C686-41DE-A27A-1DD9F8C90F1A}"/>
              </a:ext>
            </a:extLst>
          </p:cNvPr>
          <p:cNvSpPr/>
          <p:nvPr/>
        </p:nvSpPr>
        <p:spPr>
          <a:xfrm>
            <a:off x="662647" y="1997608"/>
            <a:ext cx="108667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Cached Table</a:t>
            </a:r>
            <a:r>
              <a:rPr lang="zh-CN" altLang="en-US" dirty="0"/>
              <a:t>与以太网学习交换机中使用的表类似。 对于每个条目，有两个或多个字段需要 IP 和 MAC 地址。 缓存的 ARP 表可能如下所示：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ABF1A5D-6915-4AB1-967B-4C686F5C9D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9067" y="2902302"/>
            <a:ext cx="7467600" cy="15049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2A15A83-843C-4C92-9123-2C3803DA20E5}"/>
              </a:ext>
            </a:extLst>
          </p:cNvPr>
          <p:cNvSpPr/>
          <p:nvPr/>
        </p:nvSpPr>
        <p:spPr>
          <a:xfrm>
            <a:off x="662647" y="4569923"/>
            <a:ext cx="108667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一般来说，ARP表都有超时机制。 表示MAC地址在ARP缓存中可以驻留的时间。 在此任务中，实现此机制是可选的。 确保设置合理的超时值（≥100s），以免太小影响测试结果。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AF73D5F-04CA-4CF1-A85B-3450E8D35CB5}"/>
              </a:ext>
            </a:extLst>
          </p:cNvPr>
          <p:cNvSpPr txBox="1"/>
          <p:nvPr/>
        </p:nvSpPr>
        <p:spPr>
          <a:xfrm>
            <a:off x="896989" y="1058058"/>
            <a:ext cx="10398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任务内容：</a:t>
            </a:r>
            <a:endParaRPr lang="en-US" altLang="zh-CN" sz="28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218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29" y="6422767"/>
            <a:ext cx="2277689" cy="3313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6702CF7-2877-4D0A-9244-C80466EB3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175" y="70485"/>
            <a:ext cx="2409825" cy="1885950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4C9D4E31-A27A-4E50-8E99-D17BD983B5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08546" y="131523"/>
            <a:ext cx="3083454" cy="694928"/>
          </a:xfrm>
          <a:prstGeom prst="rect">
            <a:avLst/>
          </a:prstGeom>
        </p:spPr>
      </p:pic>
      <p:grpSp>
        <p:nvGrpSpPr>
          <p:cNvPr id="11" name="Group 8">
            <a:extLst>
              <a:ext uri="{FF2B5EF4-FFF2-40B4-BE49-F238E27FC236}">
                <a16:creationId xmlns:a16="http://schemas.microsoft.com/office/drawing/2014/main" id="{8921DF67-4AAF-452B-99FC-5AB2AD3CF969}"/>
              </a:ext>
            </a:extLst>
          </p:cNvPr>
          <p:cNvGrpSpPr/>
          <p:nvPr/>
        </p:nvGrpSpPr>
        <p:grpSpPr bwMode="auto">
          <a:xfrm>
            <a:off x="0" y="715335"/>
            <a:ext cx="9288463" cy="171451"/>
            <a:chOff x="0" y="414"/>
            <a:chExt cx="5851" cy="91"/>
          </a:xfrm>
          <a:gradFill flip="none" rotWithShape="1">
            <a:gsLst>
              <a:gs pos="0">
                <a:srgbClr val="9D4199">
                  <a:tint val="66000"/>
                  <a:satMod val="160000"/>
                  <a:lumMod val="75000"/>
                </a:srgbClr>
              </a:gs>
              <a:gs pos="66000">
                <a:srgbClr val="9D4199">
                  <a:tint val="23500"/>
                  <a:satMod val="160000"/>
                  <a:alpha val="16000"/>
                </a:srgbClr>
              </a:gs>
            </a:gsLst>
            <a:lin ang="0" scaled="1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25301465-F2AF-46E7-9460-80FAE73B9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14"/>
              <a:ext cx="408" cy="91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379CAC13-9C95-4882-8C89-4996808C60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08" y="448"/>
              <a:ext cx="5443" cy="23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 dirty="0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07FC9FE7-9763-42FC-BAD1-75DCB77C1AD3}"/>
              </a:ext>
            </a:extLst>
          </p:cNvPr>
          <p:cNvSpPr/>
          <p:nvPr/>
        </p:nvSpPr>
        <p:spPr>
          <a:xfrm>
            <a:off x="647700" y="224144"/>
            <a:ext cx="73779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__Roboto_0db11f"/>
              </a:rPr>
              <a:t>Task 3: Cached ARP Table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FDA40FD-46BA-4906-BA75-F395AFBBB6F4}"/>
              </a:ext>
            </a:extLst>
          </p:cNvPr>
          <p:cNvSpPr txBox="1"/>
          <p:nvPr/>
        </p:nvSpPr>
        <p:spPr>
          <a:xfrm>
            <a:off x="896989" y="1058058"/>
            <a:ext cx="10398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任务</a:t>
            </a:r>
            <a:r>
              <a:rPr lang="en-US" altLang="zh-CN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Coding</a:t>
            </a:r>
            <a:r>
              <a:rPr lang="zh-CN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endParaRPr lang="en-US" altLang="zh-CN" sz="28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EE74CA3-301C-423B-B2BA-D18E1ED0FC38}"/>
              </a:ext>
            </a:extLst>
          </p:cNvPr>
          <p:cNvSpPr txBox="1"/>
          <p:nvPr/>
        </p:nvSpPr>
        <p:spPr>
          <a:xfrm>
            <a:off x="1448971" y="1688123"/>
            <a:ext cx="977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/>
              <a:t>修改 </a:t>
            </a:r>
            <a:r>
              <a:rPr lang="en-US" altLang="zh-CN" sz="2000" dirty="0"/>
              <a:t>myrouter.py</a:t>
            </a:r>
            <a:r>
              <a:rPr lang="zh-CN" altLang="en-US" sz="2000" dirty="0"/>
              <a:t>文件，添加</a:t>
            </a:r>
            <a:r>
              <a:rPr lang="en-US" altLang="zh-CN" sz="2000" dirty="0"/>
              <a:t>cached table</a:t>
            </a:r>
            <a:endParaRPr lang="zh-CN" altLang="en-US" sz="20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37F9DFE-785B-483E-9CA1-8CE86311BDB9}"/>
              </a:ext>
            </a:extLst>
          </p:cNvPr>
          <p:cNvSpPr txBox="1"/>
          <p:nvPr/>
        </p:nvSpPr>
        <p:spPr>
          <a:xfrm>
            <a:off x="896989" y="2553923"/>
            <a:ext cx="10398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测试：</a:t>
            </a:r>
            <a:endParaRPr lang="en-US" altLang="zh-CN" sz="28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AB7B9A7-0994-4CC0-8A13-32A2CC8F6692}"/>
              </a:ext>
            </a:extLst>
          </p:cNvPr>
          <p:cNvSpPr/>
          <p:nvPr/>
        </p:nvSpPr>
        <p:spPr>
          <a:xfrm>
            <a:off x="1448971" y="3207047"/>
            <a:ext cx="103022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__Roboto_0db11f"/>
              </a:rPr>
              <a:t>更新时，打印 </a:t>
            </a:r>
            <a:r>
              <a:rPr lang="en-US" altLang="zh-CN" sz="2000" dirty="0">
                <a:latin typeface="__Roboto_0db11f"/>
              </a:rPr>
              <a:t>cached ARP table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5330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29" y="6422767"/>
            <a:ext cx="2277689" cy="3313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6702CF7-2877-4D0A-9244-C80466EB3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175" y="70485"/>
            <a:ext cx="2409825" cy="1885950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4C9D4E31-A27A-4E50-8E99-D17BD983B5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08546" y="131523"/>
            <a:ext cx="3083454" cy="694928"/>
          </a:xfrm>
          <a:prstGeom prst="rect">
            <a:avLst/>
          </a:prstGeom>
        </p:spPr>
      </p:pic>
      <p:grpSp>
        <p:nvGrpSpPr>
          <p:cNvPr id="11" name="Group 8">
            <a:extLst>
              <a:ext uri="{FF2B5EF4-FFF2-40B4-BE49-F238E27FC236}">
                <a16:creationId xmlns:a16="http://schemas.microsoft.com/office/drawing/2014/main" id="{8921DF67-4AAF-452B-99FC-5AB2AD3CF969}"/>
              </a:ext>
            </a:extLst>
          </p:cNvPr>
          <p:cNvGrpSpPr/>
          <p:nvPr/>
        </p:nvGrpSpPr>
        <p:grpSpPr bwMode="auto">
          <a:xfrm>
            <a:off x="0" y="715335"/>
            <a:ext cx="9288463" cy="171451"/>
            <a:chOff x="0" y="414"/>
            <a:chExt cx="5851" cy="91"/>
          </a:xfrm>
          <a:gradFill flip="none" rotWithShape="1">
            <a:gsLst>
              <a:gs pos="0">
                <a:srgbClr val="9D4199">
                  <a:tint val="66000"/>
                  <a:satMod val="160000"/>
                  <a:lumMod val="75000"/>
                </a:srgbClr>
              </a:gs>
              <a:gs pos="66000">
                <a:srgbClr val="9D4199">
                  <a:tint val="23500"/>
                  <a:satMod val="160000"/>
                  <a:alpha val="16000"/>
                </a:srgbClr>
              </a:gs>
            </a:gsLst>
            <a:lin ang="0" scaled="1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25301465-F2AF-46E7-9460-80FAE73B9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14"/>
              <a:ext cx="408" cy="91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379CAC13-9C95-4882-8C89-4996808C60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08" y="448"/>
              <a:ext cx="5443" cy="23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 dirty="0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07FC9FE7-9763-42FC-BAD1-75DCB77C1AD3}"/>
              </a:ext>
            </a:extLst>
          </p:cNvPr>
          <p:cNvSpPr/>
          <p:nvPr/>
        </p:nvSpPr>
        <p:spPr>
          <a:xfrm>
            <a:off x="647700" y="224144"/>
            <a:ext cx="73779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Lab 3: Respond to ARP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0F54241-01D6-47C3-BF06-9BFFD7300F14}"/>
              </a:ext>
            </a:extLst>
          </p:cNvPr>
          <p:cNvSpPr/>
          <p:nvPr/>
        </p:nvSpPr>
        <p:spPr>
          <a:xfrm>
            <a:off x="1069352" y="2316555"/>
            <a:ext cx="10800717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000" dirty="0"/>
              <a:t>代码</a:t>
            </a:r>
            <a:r>
              <a:rPr lang="en-US" altLang="zh-CN" sz="2000" dirty="0"/>
              <a:t> + PDF</a:t>
            </a:r>
            <a:r>
              <a:rPr lang="zh-CN" altLang="en-US" sz="2000" dirty="0"/>
              <a:t>报告文档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报告中包含：</a:t>
            </a:r>
            <a:r>
              <a:rPr lang="zh-CN" altLang="en-US" sz="2000" b="0" i="0" dirty="0">
                <a:solidFill>
                  <a:srgbClr val="FF0000"/>
                </a:solidFill>
                <a:effectLst/>
                <a:latin typeface="-apple-system"/>
              </a:rPr>
              <a:t>实验名称、实验目的、实验内容、实验结果、核心代码、实验总结</a:t>
            </a:r>
            <a:r>
              <a:rPr lang="zh-CN" altLang="en-US" sz="2000" b="0" i="0" dirty="0">
                <a:solidFill>
                  <a:srgbClr val="1D2125"/>
                </a:solidFill>
                <a:effectLst/>
                <a:latin typeface="-apple-system"/>
              </a:rPr>
              <a:t>。</a:t>
            </a:r>
            <a:endParaRPr lang="en-US" altLang="zh-CN" sz="2000" b="0" i="0" dirty="0">
              <a:solidFill>
                <a:srgbClr val="1D2125"/>
              </a:solidFill>
              <a:effectLst/>
              <a:latin typeface="-apple-system"/>
            </a:endParaRPr>
          </a:p>
          <a:p>
            <a:r>
              <a:rPr lang="zh-CN" altLang="en-US" sz="2000" b="0" i="0" dirty="0">
                <a:solidFill>
                  <a:srgbClr val="1D2125"/>
                </a:solidFill>
                <a:effectLst/>
                <a:latin typeface="-apple-system"/>
              </a:rPr>
              <a:t>（不少于</a:t>
            </a:r>
            <a:r>
              <a:rPr lang="en-US" altLang="zh-CN" sz="2000" b="0" i="0" dirty="0">
                <a:solidFill>
                  <a:srgbClr val="1D2125"/>
                </a:solidFill>
                <a:effectLst/>
                <a:latin typeface="-apple-system"/>
              </a:rPr>
              <a:t>3</a:t>
            </a:r>
            <a:r>
              <a:rPr lang="zh-CN" altLang="en-US" sz="2000" b="0" i="0" dirty="0">
                <a:solidFill>
                  <a:srgbClr val="1D2125"/>
                </a:solidFill>
                <a:effectLst/>
                <a:latin typeface="-apple-system"/>
              </a:rPr>
              <a:t>页</a:t>
            </a:r>
            <a:r>
              <a:rPr lang="en-US" altLang="zh-CN" sz="2000" b="0" i="0" dirty="0">
                <a:solidFill>
                  <a:srgbClr val="1D2125"/>
                </a:solidFill>
                <a:effectLst/>
                <a:latin typeface="-apple-system"/>
              </a:rPr>
              <a:t>A4</a:t>
            </a:r>
            <a:r>
              <a:rPr lang="zh-CN" altLang="en-US" sz="2000" b="0" i="0" dirty="0">
                <a:solidFill>
                  <a:srgbClr val="1D2125"/>
                </a:solidFill>
                <a:effectLst/>
                <a:latin typeface="-apple-system"/>
              </a:rPr>
              <a:t>纸）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991BBD8-8FAC-4B73-92FE-685C0059354F}"/>
              </a:ext>
            </a:extLst>
          </p:cNvPr>
          <p:cNvSpPr txBox="1"/>
          <p:nvPr/>
        </p:nvSpPr>
        <p:spPr>
          <a:xfrm>
            <a:off x="647700" y="1208989"/>
            <a:ext cx="10398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实验报告要求：</a:t>
            </a:r>
            <a:endParaRPr lang="en-US" altLang="zh-CN" sz="28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685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29" y="6422767"/>
            <a:ext cx="2277689" cy="3313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6702CF7-2877-4D0A-9244-C80466EB3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175" y="70485"/>
            <a:ext cx="2409825" cy="1885950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4C9D4E31-A27A-4E50-8E99-D17BD983B5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08546" y="131523"/>
            <a:ext cx="3083454" cy="694928"/>
          </a:xfrm>
          <a:prstGeom prst="rect">
            <a:avLst/>
          </a:prstGeom>
        </p:spPr>
      </p:pic>
      <p:grpSp>
        <p:nvGrpSpPr>
          <p:cNvPr id="11" name="Group 8">
            <a:extLst>
              <a:ext uri="{FF2B5EF4-FFF2-40B4-BE49-F238E27FC236}">
                <a16:creationId xmlns:a16="http://schemas.microsoft.com/office/drawing/2014/main" id="{8921DF67-4AAF-452B-99FC-5AB2AD3CF969}"/>
              </a:ext>
            </a:extLst>
          </p:cNvPr>
          <p:cNvGrpSpPr/>
          <p:nvPr/>
        </p:nvGrpSpPr>
        <p:grpSpPr bwMode="auto">
          <a:xfrm>
            <a:off x="0" y="715335"/>
            <a:ext cx="9288463" cy="171451"/>
            <a:chOff x="0" y="414"/>
            <a:chExt cx="5851" cy="91"/>
          </a:xfrm>
          <a:gradFill flip="none" rotWithShape="1">
            <a:gsLst>
              <a:gs pos="0">
                <a:srgbClr val="9D4199">
                  <a:tint val="66000"/>
                  <a:satMod val="160000"/>
                  <a:lumMod val="75000"/>
                </a:srgbClr>
              </a:gs>
              <a:gs pos="66000">
                <a:srgbClr val="9D4199">
                  <a:tint val="23500"/>
                  <a:satMod val="160000"/>
                  <a:alpha val="16000"/>
                </a:srgbClr>
              </a:gs>
            </a:gsLst>
            <a:lin ang="0" scaled="1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25301465-F2AF-46E7-9460-80FAE73B9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14"/>
              <a:ext cx="408" cy="91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379CAC13-9C95-4882-8C89-4996808C60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08" y="448"/>
              <a:ext cx="5443" cy="23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3DE54548-34B6-48E5-9822-6A4D1AB79F6C}"/>
              </a:ext>
            </a:extLst>
          </p:cNvPr>
          <p:cNvSpPr/>
          <p:nvPr/>
        </p:nvSpPr>
        <p:spPr>
          <a:xfrm>
            <a:off x="647700" y="224144"/>
            <a:ext cx="73779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Lab 3: Respond to ARP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6C304A8-2171-4BD4-8A3E-9DB52B8E68ED}"/>
              </a:ext>
            </a:extLst>
          </p:cNvPr>
          <p:cNvSpPr/>
          <p:nvPr/>
        </p:nvSpPr>
        <p:spPr>
          <a:xfrm>
            <a:off x="696381" y="1131704"/>
            <a:ext cx="107992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实验说明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8BB76D0-7197-423B-8555-B979F981DE50}"/>
              </a:ext>
            </a:extLst>
          </p:cNvPr>
          <p:cNvSpPr/>
          <p:nvPr/>
        </p:nvSpPr>
        <p:spPr>
          <a:xfrm>
            <a:off x="696381" y="1898622"/>
            <a:ext cx="10799238" cy="3725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响应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ARP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（地址解析协议）请求，获取分配给路由器上接口的地址。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对未知以太网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MAC 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地址的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IP 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地址发出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ARP 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请求。 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（路由器通常需要将数据包发送到其他主机，并且需要以太网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MAC 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地址来执行此操作。）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接收并转发到达链路并发往其他主机的数据包。 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转发过程的一部分是在转发信息库中执行地址查找（“最长前缀匹配”查找）。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最终将仅在路由器中使用“静态”路由，而不是实现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RIP 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或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OSPF 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等动态路由协议。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响应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Internet 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控制消息协议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(ICMP) 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消息，例如回显请求（“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ping”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）。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必要时生成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ICMP 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错误消息，例如当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IP 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数据包的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TTL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（生存时间）值已递减至零时。</a:t>
            </a:r>
            <a:endParaRPr lang="en-US" altLang="zh-CN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E25363B-4A55-498B-9392-E31BCF4B3EA5}"/>
              </a:ext>
            </a:extLst>
          </p:cNvPr>
          <p:cNvSpPr/>
          <p:nvPr/>
        </p:nvSpPr>
        <p:spPr>
          <a:xfrm>
            <a:off x="696381" y="5978070"/>
            <a:ext cx="10530733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实验链接：</a:t>
            </a:r>
            <a:r>
              <a:rPr lang="en-US" altLang="zh-CN" dirty="0">
                <a:hlinkClick r:id="rId7"/>
              </a:rPr>
              <a:t>https://nju-cn-course.gitbook.io/nju-computer-network-lab-manual/ipv4-router/lab-3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101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29" y="6422767"/>
            <a:ext cx="2277689" cy="3313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6702CF7-2877-4D0A-9244-C80466EB3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175" y="70485"/>
            <a:ext cx="2409825" cy="1885950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4C9D4E31-A27A-4E50-8E99-D17BD983B5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08546" y="131523"/>
            <a:ext cx="3083454" cy="694928"/>
          </a:xfrm>
          <a:prstGeom prst="rect">
            <a:avLst/>
          </a:prstGeom>
        </p:spPr>
      </p:pic>
      <p:grpSp>
        <p:nvGrpSpPr>
          <p:cNvPr id="11" name="Group 8">
            <a:extLst>
              <a:ext uri="{FF2B5EF4-FFF2-40B4-BE49-F238E27FC236}">
                <a16:creationId xmlns:a16="http://schemas.microsoft.com/office/drawing/2014/main" id="{8921DF67-4AAF-452B-99FC-5AB2AD3CF969}"/>
              </a:ext>
            </a:extLst>
          </p:cNvPr>
          <p:cNvGrpSpPr/>
          <p:nvPr/>
        </p:nvGrpSpPr>
        <p:grpSpPr bwMode="auto">
          <a:xfrm>
            <a:off x="0" y="715335"/>
            <a:ext cx="9288463" cy="171451"/>
            <a:chOff x="0" y="414"/>
            <a:chExt cx="5851" cy="91"/>
          </a:xfrm>
          <a:gradFill flip="none" rotWithShape="1">
            <a:gsLst>
              <a:gs pos="0">
                <a:srgbClr val="9D4199">
                  <a:tint val="66000"/>
                  <a:satMod val="160000"/>
                  <a:lumMod val="75000"/>
                </a:srgbClr>
              </a:gs>
              <a:gs pos="66000">
                <a:srgbClr val="9D4199">
                  <a:tint val="23500"/>
                  <a:satMod val="160000"/>
                  <a:alpha val="16000"/>
                </a:srgbClr>
              </a:gs>
            </a:gsLst>
            <a:lin ang="0" scaled="1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25301465-F2AF-46E7-9460-80FAE73B9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14"/>
              <a:ext cx="408" cy="91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379CAC13-9C95-4882-8C89-4996808C60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08" y="448"/>
              <a:ext cx="5443" cy="23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 dirty="0"/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08CB1CED-F4AF-4284-B47A-EF3A11B95CA6}"/>
              </a:ext>
            </a:extLst>
          </p:cNvPr>
          <p:cNvSpPr/>
          <p:nvPr/>
        </p:nvSpPr>
        <p:spPr>
          <a:xfrm>
            <a:off x="647700" y="224144"/>
            <a:ext cx="73779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Lab 3: Respond to ARP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B40355A-F294-4677-AD84-67186C54A5E8}"/>
              </a:ext>
            </a:extLst>
          </p:cNvPr>
          <p:cNvSpPr/>
          <p:nvPr/>
        </p:nvSpPr>
        <p:spPr>
          <a:xfrm>
            <a:off x="863990" y="1505396"/>
            <a:ext cx="10464019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altLang="zh-CN" sz="2800" b="1" dirty="0"/>
              <a:t>Task 1: Preparation</a:t>
            </a:r>
          </a:p>
          <a:p>
            <a:pPr lvl="1"/>
            <a:r>
              <a:rPr lang="en-US" altLang="zh-CN" sz="2000" dirty="0"/>
              <a:t>Initiate your project with our template.</a:t>
            </a:r>
          </a:p>
          <a:p>
            <a:pPr lvl="1"/>
            <a:r>
              <a:rPr lang="en-US" altLang="zh-CN" sz="2000" dirty="0">
                <a:hlinkClick r:id="rId7"/>
              </a:rPr>
              <a:t>Start the task here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800" b="1" dirty="0"/>
              <a:t>Task 2: Handle ARP Requests</a:t>
            </a:r>
          </a:p>
          <a:p>
            <a:pPr lvl="1"/>
            <a:r>
              <a:rPr lang="en-US" altLang="zh-CN" sz="2000" dirty="0"/>
              <a:t>Ready to make ARP work.</a:t>
            </a:r>
          </a:p>
          <a:p>
            <a:pPr lvl="1"/>
            <a:r>
              <a:rPr lang="en-US" altLang="zh-CN" sz="2000" dirty="0">
                <a:hlinkClick r:id="rId8"/>
              </a:rPr>
              <a:t>Start the task here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800" b="1" dirty="0"/>
              <a:t>Task 3: Cached ARP Table</a:t>
            </a:r>
          </a:p>
          <a:p>
            <a:pPr lvl="1"/>
            <a:r>
              <a:rPr lang="en-US" altLang="zh-CN" sz="2000" dirty="0"/>
              <a:t>Maintain a correlation between each MAC address and its corresponding IP address.</a:t>
            </a:r>
          </a:p>
          <a:p>
            <a:pPr lvl="1"/>
            <a:r>
              <a:rPr lang="en-US" altLang="zh-CN" sz="2000" dirty="0">
                <a:hlinkClick r:id="rId9"/>
              </a:rPr>
              <a:t>Start the task here</a:t>
            </a:r>
            <a:endParaRPr lang="en-US" altLang="zh-CN" sz="20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99571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29" y="6422767"/>
            <a:ext cx="2277689" cy="3313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6702CF7-2877-4D0A-9244-C80466EB3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175" y="70485"/>
            <a:ext cx="2409825" cy="1885950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4C9D4E31-A27A-4E50-8E99-D17BD983B5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08546" y="131523"/>
            <a:ext cx="3083454" cy="694928"/>
          </a:xfrm>
          <a:prstGeom prst="rect">
            <a:avLst/>
          </a:prstGeom>
        </p:spPr>
      </p:pic>
      <p:grpSp>
        <p:nvGrpSpPr>
          <p:cNvPr id="11" name="Group 8">
            <a:extLst>
              <a:ext uri="{FF2B5EF4-FFF2-40B4-BE49-F238E27FC236}">
                <a16:creationId xmlns:a16="http://schemas.microsoft.com/office/drawing/2014/main" id="{8921DF67-4AAF-452B-99FC-5AB2AD3CF969}"/>
              </a:ext>
            </a:extLst>
          </p:cNvPr>
          <p:cNvGrpSpPr/>
          <p:nvPr/>
        </p:nvGrpSpPr>
        <p:grpSpPr bwMode="auto">
          <a:xfrm>
            <a:off x="0" y="715335"/>
            <a:ext cx="9288463" cy="171451"/>
            <a:chOff x="0" y="414"/>
            <a:chExt cx="5851" cy="91"/>
          </a:xfrm>
          <a:gradFill flip="none" rotWithShape="1">
            <a:gsLst>
              <a:gs pos="0">
                <a:srgbClr val="9D4199">
                  <a:tint val="66000"/>
                  <a:satMod val="160000"/>
                  <a:lumMod val="75000"/>
                </a:srgbClr>
              </a:gs>
              <a:gs pos="66000">
                <a:srgbClr val="9D4199">
                  <a:tint val="23500"/>
                  <a:satMod val="160000"/>
                  <a:alpha val="16000"/>
                </a:srgbClr>
              </a:gs>
            </a:gsLst>
            <a:lin ang="0" scaled="1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25301465-F2AF-46E7-9460-80FAE73B9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14"/>
              <a:ext cx="408" cy="91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379CAC13-9C95-4882-8C89-4996808C60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08" y="448"/>
              <a:ext cx="5443" cy="23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 dirty="0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07FC9FE7-9763-42FC-BAD1-75DCB77C1AD3}"/>
              </a:ext>
            </a:extLst>
          </p:cNvPr>
          <p:cNvSpPr/>
          <p:nvPr/>
        </p:nvSpPr>
        <p:spPr>
          <a:xfrm>
            <a:off x="647700" y="224144"/>
            <a:ext cx="73779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Task 1: Preparation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BF9930-373D-4415-B46D-EA736CF52B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853" y="3429000"/>
            <a:ext cx="10628018" cy="221297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938355F-F92C-40A3-B3E7-024CDE1F0601}"/>
              </a:ext>
            </a:extLst>
          </p:cNvPr>
          <p:cNvSpPr txBox="1"/>
          <p:nvPr/>
        </p:nvSpPr>
        <p:spPr>
          <a:xfrm>
            <a:off x="707853" y="1541725"/>
            <a:ext cx="107386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zh-CN" altLang="en-US" sz="2400" dirty="0"/>
              <a:t>下载</a:t>
            </a:r>
            <a:r>
              <a:rPr lang="en-US" altLang="zh-CN" sz="2400" dirty="0"/>
              <a:t>Lab3</a:t>
            </a:r>
            <a:r>
              <a:rPr lang="zh-CN" altLang="en-US" sz="2400" dirty="0"/>
              <a:t>模板代码：</a:t>
            </a:r>
            <a:endParaRPr lang="en-US" altLang="zh-CN" sz="2400" dirty="0"/>
          </a:p>
          <a:p>
            <a:pPr marL="800100" lvl="1" indent="-342900">
              <a:buFontTx/>
              <a:buAutoNum type="arabicPeriod"/>
            </a:pPr>
            <a:r>
              <a:rPr lang="en-US" altLang="zh-CN" sz="2400" dirty="0"/>
              <a:t>Lab-3 assignment in </a:t>
            </a:r>
            <a:r>
              <a:rPr lang="en-US" altLang="zh-CN" sz="2400" dirty="0" err="1"/>
              <a:t>Github</a:t>
            </a:r>
            <a:r>
              <a:rPr lang="en-US" altLang="zh-CN" sz="2400" dirty="0"/>
              <a:t> Classroom: </a:t>
            </a:r>
            <a:r>
              <a:rPr lang="en-US" altLang="zh-CN" sz="2400" dirty="0">
                <a:hlinkClick r:id="rId8"/>
              </a:rPr>
              <a:t>https://classroom.github.com/a/1pj5xcVy</a:t>
            </a:r>
            <a:endParaRPr lang="en-US" altLang="zh-CN" sz="2400" dirty="0"/>
          </a:p>
          <a:p>
            <a:pPr marL="800100" lvl="1" indent="-342900">
              <a:buFontTx/>
              <a:buAutoNum type="arabicPeriod"/>
            </a:pPr>
            <a:r>
              <a:rPr lang="en-US" altLang="zh-CN" sz="2400" dirty="0">
                <a:solidFill>
                  <a:srgbClr val="212529"/>
                </a:solidFill>
                <a:latin typeface="-apple-system"/>
              </a:rPr>
              <a:t>NJU-Box:</a:t>
            </a:r>
            <a:r>
              <a:rPr lang="zh-CN" altLang="en-US" sz="2400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altLang="zh-CN" sz="2400" dirty="0">
                <a:solidFill>
                  <a:srgbClr val="212529"/>
                </a:solidFill>
                <a:latin typeface="-apple-system"/>
                <a:hlinkClick r:id="rId9"/>
              </a:rPr>
              <a:t>https://box.nju.edu.cn/d/fd8ae0236cf4423c9ff9/</a:t>
            </a:r>
            <a:endParaRPr lang="en-US" altLang="zh-CN" sz="2400" dirty="0">
              <a:solidFill>
                <a:srgbClr val="212529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122214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29" y="6422767"/>
            <a:ext cx="2277689" cy="3313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6702CF7-2877-4D0A-9244-C80466EB3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175" y="70485"/>
            <a:ext cx="2409825" cy="1885950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4C9D4E31-A27A-4E50-8E99-D17BD983B5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08546" y="131523"/>
            <a:ext cx="3083454" cy="694928"/>
          </a:xfrm>
          <a:prstGeom prst="rect">
            <a:avLst/>
          </a:prstGeom>
        </p:spPr>
      </p:pic>
      <p:grpSp>
        <p:nvGrpSpPr>
          <p:cNvPr id="11" name="Group 8">
            <a:extLst>
              <a:ext uri="{FF2B5EF4-FFF2-40B4-BE49-F238E27FC236}">
                <a16:creationId xmlns:a16="http://schemas.microsoft.com/office/drawing/2014/main" id="{8921DF67-4AAF-452B-99FC-5AB2AD3CF969}"/>
              </a:ext>
            </a:extLst>
          </p:cNvPr>
          <p:cNvGrpSpPr/>
          <p:nvPr/>
        </p:nvGrpSpPr>
        <p:grpSpPr bwMode="auto">
          <a:xfrm>
            <a:off x="0" y="715335"/>
            <a:ext cx="9288463" cy="171451"/>
            <a:chOff x="0" y="414"/>
            <a:chExt cx="5851" cy="91"/>
          </a:xfrm>
          <a:gradFill flip="none" rotWithShape="1">
            <a:gsLst>
              <a:gs pos="0">
                <a:srgbClr val="9D4199">
                  <a:tint val="66000"/>
                  <a:satMod val="160000"/>
                  <a:lumMod val="75000"/>
                </a:srgbClr>
              </a:gs>
              <a:gs pos="66000">
                <a:srgbClr val="9D4199">
                  <a:tint val="23500"/>
                  <a:satMod val="160000"/>
                  <a:alpha val="16000"/>
                </a:srgbClr>
              </a:gs>
            </a:gsLst>
            <a:lin ang="0" scaled="1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25301465-F2AF-46E7-9460-80FAE73B9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14"/>
              <a:ext cx="408" cy="91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379CAC13-9C95-4882-8C89-4996808C60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08" y="448"/>
              <a:ext cx="5443" cy="23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 dirty="0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07FC9FE7-9763-42FC-BAD1-75DCB77C1AD3}"/>
              </a:ext>
            </a:extLst>
          </p:cNvPr>
          <p:cNvSpPr/>
          <p:nvPr/>
        </p:nvSpPr>
        <p:spPr>
          <a:xfrm>
            <a:off x="647700" y="224144"/>
            <a:ext cx="73779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Task 2: Handle ARP Requests</a:t>
            </a:r>
            <a:endParaRPr lang="zh-CN" altLang="en-US" sz="28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C04019E-06E2-4D94-ADFD-565FE0A3050E}"/>
              </a:ext>
            </a:extLst>
          </p:cNvPr>
          <p:cNvSpPr/>
          <p:nvPr/>
        </p:nvSpPr>
        <p:spPr>
          <a:xfrm>
            <a:off x="1354972" y="1734976"/>
            <a:ext cx="100949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收到报文后，根据包头判断是否是</a:t>
            </a:r>
            <a:r>
              <a:rPr lang="en-US" altLang="zh-CN" sz="2000" dirty="0"/>
              <a:t>ARP</a:t>
            </a:r>
            <a:r>
              <a:rPr lang="zh-CN" altLang="en-US" sz="2000" dirty="0"/>
              <a:t>包，若不是则抛弃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对于每个 </a:t>
            </a:r>
            <a:r>
              <a:rPr lang="en-US" altLang="zh-CN" sz="2000" dirty="0"/>
              <a:t>ARP </a:t>
            </a:r>
            <a:r>
              <a:rPr lang="zh-CN" altLang="en-US" sz="2000" dirty="0"/>
              <a:t>请求，应该确定 </a:t>
            </a:r>
            <a:r>
              <a:rPr lang="en-US" altLang="zh-CN" sz="2000" dirty="0"/>
              <a:t>ARP </a:t>
            </a:r>
            <a:r>
              <a:rPr lang="zh-CN" altLang="en-US" sz="2000" dirty="0"/>
              <a:t>标头中的 </a:t>
            </a:r>
            <a:r>
              <a:rPr lang="en-US" altLang="zh-CN" sz="2000" dirty="0" err="1"/>
              <a:t>targetprotoaddr</a:t>
            </a:r>
            <a:r>
              <a:rPr lang="en-US" altLang="zh-CN" sz="2000" dirty="0"/>
              <a:t> </a:t>
            </a:r>
            <a:r>
              <a:rPr lang="zh-CN" altLang="en-US" sz="2000" dirty="0"/>
              <a:t>字段（</a:t>
            </a:r>
            <a:r>
              <a:rPr lang="en-US" altLang="zh-CN" sz="2000" dirty="0"/>
              <a:t>IP </a:t>
            </a:r>
            <a:r>
              <a:rPr lang="zh-CN" altLang="en-US" sz="2000" dirty="0"/>
              <a:t>地址目标）是否是分配给路由器上接口之一的 </a:t>
            </a:r>
            <a:r>
              <a:rPr lang="en-US" altLang="zh-CN" sz="2000" dirty="0"/>
              <a:t>IP </a:t>
            </a:r>
            <a:r>
              <a:rPr lang="zh-CN" altLang="en-US" sz="2000" dirty="0"/>
              <a:t>地址。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如果目标 </a:t>
            </a:r>
            <a:r>
              <a:rPr lang="en-US" altLang="zh-CN" sz="2000" dirty="0"/>
              <a:t>IP </a:t>
            </a:r>
            <a:r>
              <a:rPr lang="zh-CN" altLang="en-US" sz="2000" dirty="0"/>
              <a:t>地址是分配给路由器接口的地址，则应创建并发送适当的 </a:t>
            </a:r>
            <a:r>
              <a:rPr lang="en-US" altLang="zh-CN" sz="2000" dirty="0"/>
              <a:t>ARP </a:t>
            </a:r>
            <a:r>
              <a:rPr lang="zh-CN" altLang="en-US" sz="2000" dirty="0"/>
              <a:t>回复。 （如果目标 </a:t>
            </a:r>
            <a:r>
              <a:rPr lang="en-US" altLang="zh-CN" sz="2000" dirty="0"/>
              <a:t>IP </a:t>
            </a:r>
            <a:r>
              <a:rPr lang="zh-CN" altLang="en-US" sz="2000" dirty="0"/>
              <a:t>地址未分配给路由器的接口之一，则不应使用 </a:t>
            </a:r>
            <a:r>
              <a:rPr lang="en-US" altLang="zh-CN" sz="2000" dirty="0"/>
              <a:t>ARP </a:t>
            </a:r>
            <a:r>
              <a:rPr lang="zh-CN" altLang="en-US" sz="2000" dirty="0"/>
              <a:t>回复进行响应）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如果在路由器中收到的数据包不是 </a:t>
            </a:r>
            <a:r>
              <a:rPr lang="en-US" altLang="zh-CN" sz="2000" dirty="0"/>
              <a:t>ARP </a:t>
            </a:r>
            <a:r>
              <a:rPr lang="zh-CN" altLang="en-US" sz="2000" dirty="0"/>
              <a:t>请求，您应该暂时忽略它（丢弃它）。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4A31587-F32E-44C4-9A6A-ED7A4928F6C1}"/>
              </a:ext>
            </a:extLst>
          </p:cNvPr>
          <p:cNvSpPr txBox="1"/>
          <p:nvPr/>
        </p:nvSpPr>
        <p:spPr>
          <a:xfrm>
            <a:off x="801859" y="1041591"/>
            <a:ext cx="10398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000FF"/>
                </a:solidFill>
              </a:rPr>
              <a:t>任务内容：</a:t>
            </a:r>
            <a:endParaRPr lang="zh-CN" altLang="en-US" sz="2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E47B233-E6D4-4AC5-8296-67F21E9C89EE}"/>
              </a:ext>
            </a:extLst>
          </p:cNvPr>
          <p:cNvSpPr txBox="1"/>
          <p:nvPr/>
        </p:nvSpPr>
        <p:spPr>
          <a:xfrm>
            <a:off x="801859" y="3971624"/>
            <a:ext cx="10398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0000FF"/>
                </a:solidFill>
              </a:rPr>
              <a:t>Coding</a:t>
            </a:r>
            <a:r>
              <a:rPr lang="zh-CN" altLang="en-US" sz="2800" dirty="0">
                <a:solidFill>
                  <a:srgbClr val="0000FF"/>
                </a:solidFill>
              </a:rPr>
              <a:t>：</a:t>
            </a:r>
            <a:endParaRPr lang="zh-CN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E17F8FD-E867-4CDF-8ED0-B47D71375B9F}"/>
              </a:ext>
            </a:extLst>
          </p:cNvPr>
          <p:cNvSpPr/>
          <p:nvPr/>
        </p:nvSpPr>
        <p:spPr>
          <a:xfrm>
            <a:off x="1424211" y="4549020"/>
            <a:ext cx="89330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Switchyard </a:t>
            </a:r>
            <a:r>
              <a:rPr lang="zh-CN" altLang="en-US" dirty="0"/>
              <a:t>文档包含一个介绍数据包解析和构造如何工作的部分。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实现上述逻辑在</a:t>
            </a:r>
            <a:r>
              <a:rPr lang="en-US" altLang="zh-CN" dirty="0"/>
              <a:t>myrouter.py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函数接口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21E57A2-49F0-43C9-9037-03642215C5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9831" y="5444934"/>
            <a:ext cx="8723857" cy="90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01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29" y="6422767"/>
            <a:ext cx="2277689" cy="3313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6702CF7-2877-4D0A-9244-C80466EB3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175" y="70485"/>
            <a:ext cx="2409825" cy="1885950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4C9D4E31-A27A-4E50-8E99-D17BD983B5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08546" y="131523"/>
            <a:ext cx="3083454" cy="694928"/>
          </a:xfrm>
          <a:prstGeom prst="rect">
            <a:avLst/>
          </a:prstGeom>
        </p:spPr>
      </p:pic>
      <p:grpSp>
        <p:nvGrpSpPr>
          <p:cNvPr id="11" name="Group 8">
            <a:extLst>
              <a:ext uri="{FF2B5EF4-FFF2-40B4-BE49-F238E27FC236}">
                <a16:creationId xmlns:a16="http://schemas.microsoft.com/office/drawing/2014/main" id="{8921DF67-4AAF-452B-99FC-5AB2AD3CF969}"/>
              </a:ext>
            </a:extLst>
          </p:cNvPr>
          <p:cNvGrpSpPr/>
          <p:nvPr/>
        </p:nvGrpSpPr>
        <p:grpSpPr bwMode="auto">
          <a:xfrm>
            <a:off x="0" y="715335"/>
            <a:ext cx="9288463" cy="171451"/>
            <a:chOff x="0" y="414"/>
            <a:chExt cx="5851" cy="91"/>
          </a:xfrm>
          <a:gradFill flip="none" rotWithShape="1">
            <a:gsLst>
              <a:gs pos="0">
                <a:srgbClr val="9D4199">
                  <a:tint val="66000"/>
                  <a:satMod val="160000"/>
                  <a:lumMod val="75000"/>
                </a:srgbClr>
              </a:gs>
              <a:gs pos="66000">
                <a:srgbClr val="9D4199">
                  <a:tint val="23500"/>
                  <a:satMod val="160000"/>
                  <a:alpha val="16000"/>
                </a:srgbClr>
              </a:gs>
            </a:gsLst>
            <a:lin ang="0" scaled="1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25301465-F2AF-46E7-9460-80FAE73B9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14"/>
              <a:ext cx="408" cy="91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379CAC13-9C95-4882-8C89-4996808C60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08" y="448"/>
              <a:ext cx="5443" cy="23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 dirty="0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07FC9FE7-9763-42FC-BAD1-75DCB77C1AD3}"/>
              </a:ext>
            </a:extLst>
          </p:cNvPr>
          <p:cNvSpPr/>
          <p:nvPr/>
        </p:nvSpPr>
        <p:spPr>
          <a:xfrm>
            <a:off x="647700" y="224144"/>
            <a:ext cx="73779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Task 2: Handle ARP Requests</a:t>
            </a:r>
            <a:endParaRPr lang="zh-CN" altLang="en-US" sz="2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ABB2985-DA32-4913-B485-4B20971740B4}"/>
              </a:ext>
            </a:extLst>
          </p:cNvPr>
          <p:cNvSpPr txBox="1"/>
          <p:nvPr/>
        </p:nvSpPr>
        <p:spPr>
          <a:xfrm>
            <a:off x="728177" y="1088511"/>
            <a:ext cx="103980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000FF"/>
                </a:solidFill>
              </a:rPr>
              <a:t>Switchyard 测试</a:t>
            </a:r>
            <a:endParaRPr lang="en-US" altLang="zh-CN" sz="2800" dirty="0"/>
          </a:p>
          <a:p>
            <a:pPr lvl="1"/>
            <a:r>
              <a:rPr lang="zh-CN" altLang="en-US" sz="2400" i="1" dirty="0">
                <a:solidFill>
                  <a:srgbClr val="0000FF"/>
                </a:solidFill>
                <a:highlight>
                  <a:srgbClr val="AFABAB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swyard -t testcases/myrouter1_testscenario.srpy myrouter.py</a:t>
            </a:r>
            <a:endParaRPr lang="en-US" altLang="zh-CN" sz="2400" i="1" dirty="0">
              <a:solidFill>
                <a:srgbClr val="0000FF"/>
              </a:solidFill>
              <a:highlight>
                <a:srgbClr val="AFABAB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04C01B9-9608-48EF-A238-B6BCF8831B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230" y="2158573"/>
            <a:ext cx="9033678" cy="90841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F2000DED-1627-4B21-B087-89C59939BD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8327" y="3825761"/>
            <a:ext cx="5116196" cy="2252846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3116F3AD-5663-4BFC-8DB6-D46CC3252B0F}"/>
              </a:ext>
            </a:extLst>
          </p:cNvPr>
          <p:cNvSpPr txBox="1"/>
          <p:nvPr/>
        </p:nvSpPr>
        <p:spPr>
          <a:xfrm>
            <a:off x="728177" y="3232199"/>
            <a:ext cx="10398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dirty="0"/>
              <a:t>测试结果实例</a:t>
            </a:r>
            <a:endParaRPr lang="en-US" altLang="zh-CN" sz="2800" i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39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29" y="6422767"/>
            <a:ext cx="2277689" cy="3313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6702CF7-2877-4D0A-9244-C80466EB3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175" y="70485"/>
            <a:ext cx="2409825" cy="1885950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4C9D4E31-A27A-4E50-8E99-D17BD983B5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08546" y="131523"/>
            <a:ext cx="3083454" cy="694928"/>
          </a:xfrm>
          <a:prstGeom prst="rect">
            <a:avLst/>
          </a:prstGeom>
        </p:spPr>
      </p:pic>
      <p:grpSp>
        <p:nvGrpSpPr>
          <p:cNvPr id="11" name="Group 8">
            <a:extLst>
              <a:ext uri="{FF2B5EF4-FFF2-40B4-BE49-F238E27FC236}">
                <a16:creationId xmlns:a16="http://schemas.microsoft.com/office/drawing/2014/main" id="{8921DF67-4AAF-452B-99FC-5AB2AD3CF969}"/>
              </a:ext>
            </a:extLst>
          </p:cNvPr>
          <p:cNvGrpSpPr/>
          <p:nvPr/>
        </p:nvGrpSpPr>
        <p:grpSpPr bwMode="auto">
          <a:xfrm>
            <a:off x="0" y="715335"/>
            <a:ext cx="9288463" cy="171451"/>
            <a:chOff x="0" y="414"/>
            <a:chExt cx="5851" cy="91"/>
          </a:xfrm>
          <a:gradFill flip="none" rotWithShape="1">
            <a:gsLst>
              <a:gs pos="0">
                <a:srgbClr val="9D4199">
                  <a:tint val="66000"/>
                  <a:satMod val="160000"/>
                  <a:lumMod val="75000"/>
                </a:srgbClr>
              </a:gs>
              <a:gs pos="66000">
                <a:srgbClr val="9D4199">
                  <a:tint val="23500"/>
                  <a:satMod val="160000"/>
                  <a:alpha val="16000"/>
                </a:srgbClr>
              </a:gs>
            </a:gsLst>
            <a:lin ang="0" scaled="1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25301465-F2AF-46E7-9460-80FAE73B9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14"/>
              <a:ext cx="408" cy="91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379CAC13-9C95-4882-8C89-4996808C60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08" y="448"/>
              <a:ext cx="5443" cy="23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 dirty="0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07FC9FE7-9763-42FC-BAD1-75DCB77C1AD3}"/>
              </a:ext>
            </a:extLst>
          </p:cNvPr>
          <p:cNvSpPr/>
          <p:nvPr/>
        </p:nvSpPr>
        <p:spPr>
          <a:xfrm>
            <a:off x="647700" y="224144"/>
            <a:ext cx="73779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Task 2: Handle ARP Requests</a:t>
            </a:r>
            <a:endParaRPr lang="zh-CN" altLang="en-US" sz="28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4435B93-41E1-4322-8AC7-E3EB13BA8C1C}"/>
              </a:ext>
            </a:extLst>
          </p:cNvPr>
          <p:cNvSpPr txBox="1"/>
          <p:nvPr/>
        </p:nvSpPr>
        <p:spPr>
          <a:xfrm>
            <a:off x="837027" y="1142412"/>
            <a:ext cx="10398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部署原理</a:t>
            </a:r>
            <a:endParaRPr lang="en-US" altLang="zh-CN" sz="28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6332B15-00B7-4D4D-A897-CB06C0C511B1}"/>
              </a:ext>
            </a:extLst>
          </p:cNvPr>
          <p:cNvSpPr/>
          <p:nvPr/>
        </p:nvSpPr>
        <p:spPr>
          <a:xfrm>
            <a:off x="1043343" y="2653252"/>
            <a:ext cx="432134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测试通过后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Mininet 中测试的路由器 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start_mininet.py 脚本可用于构建网络拓扑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1A5731-1344-433A-A798-92E9347E0E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3068" y="2216793"/>
            <a:ext cx="5882786" cy="344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343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29" y="6422767"/>
            <a:ext cx="2277689" cy="3313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6702CF7-2877-4D0A-9244-C80466EB3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175" y="70485"/>
            <a:ext cx="2409825" cy="1885950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4C9D4E31-A27A-4E50-8E99-D17BD983B5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08546" y="131523"/>
            <a:ext cx="3083454" cy="694928"/>
          </a:xfrm>
          <a:prstGeom prst="rect">
            <a:avLst/>
          </a:prstGeom>
        </p:spPr>
      </p:pic>
      <p:grpSp>
        <p:nvGrpSpPr>
          <p:cNvPr id="11" name="Group 8">
            <a:extLst>
              <a:ext uri="{FF2B5EF4-FFF2-40B4-BE49-F238E27FC236}">
                <a16:creationId xmlns:a16="http://schemas.microsoft.com/office/drawing/2014/main" id="{8921DF67-4AAF-452B-99FC-5AB2AD3CF969}"/>
              </a:ext>
            </a:extLst>
          </p:cNvPr>
          <p:cNvGrpSpPr/>
          <p:nvPr/>
        </p:nvGrpSpPr>
        <p:grpSpPr bwMode="auto">
          <a:xfrm>
            <a:off x="0" y="715335"/>
            <a:ext cx="9288463" cy="171451"/>
            <a:chOff x="0" y="414"/>
            <a:chExt cx="5851" cy="91"/>
          </a:xfrm>
          <a:gradFill flip="none" rotWithShape="1">
            <a:gsLst>
              <a:gs pos="0">
                <a:srgbClr val="9D4199">
                  <a:tint val="66000"/>
                  <a:satMod val="160000"/>
                  <a:lumMod val="75000"/>
                </a:srgbClr>
              </a:gs>
              <a:gs pos="66000">
                <a:srgbClr val="9D4199">
                  <a:tint val="23500"/>
                  <a:satMod val="160000"/>
                  <a:alpha val="16000"/>
                </a:srgbClr>
              </a:gs>
            </a:gsLst>
            <a:lin ang="0" scaled="1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25301465-F2AF-46E7-9460-80FAE73B9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14"/>
              <a:ext cx="408" cy="91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379CAC13-9C95-4882-8C89-4996808C60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08" y="448"/>
              <a:ext cx="5443" cy="23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 dirty="0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07FC9FE7-9763-42FC-BAD1-75DCB77C1AD3}"/>
              </a:ext>
            </a:extLst>
          </p:cNvPr>
          <p:cNvSpPr/>
          <p:nvPr/>
        </p:nvSpPr>
        <p:spPr>
          <a:xfrm>
            <a:off x="647700" y="224144"/>
            <a:ext cx="73779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Task 2: Handle ARP Requests</a:t>
            </a:r>
            <a:endParaRPr lang="zh-CN" altLang="en-US" sz="28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4435B93-41E1-4322-8AC7-E3EB13BA8C1C}"/>
              </a:ext>
            </a:extLst>
          </p:cNvPr>
          <p:cNvSpPr txBox="1"/>
          <p:nvPr/>
        </p:nvSpPr>
        <p:spPr>
          <a:xfrm>
            <a:off x="896989" y="1058058"/>
            <a:ext cx="10398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部署方法</a:t>
            </a:r>
            <a:endParaRPr lang="en-US" altLang="zh-CN" sz="28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54F3D622-BE9D-486F-AD0D-7D606702F0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6989" y="1900568"/>
            <a:ext cx="10645553" cy="386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69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29" y="6422767"/>
            <a:ext cx="2277689" cy="3313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6702CF7-2877-4D0A-9244-C80466EB3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175" y="70485"/>
            <a:ext cx="2409825" cy="1885950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4C9D4E31-A27A-4E50-8E99-D17BD983B5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08546" y="131523"/>
            <a:ext cx="3083454" cy="694928"/>
          </a:xfrm>
          <a:prstGeom prst="rect">
            <a:avLst/>
          </a:prstGeom>
        </p:spPr>
      </p:pic>
      <p:grpSp>
        <p:nvGrpSpPr>
          <p:cNvPr id="11" name="Group 8">
            <a:extLst>
              <a:ext uri="{FF2B5EF4-FFF2-40B4-BE49-F238E27FC236}">
                <a16:creationId xmlns:a16="http://schemas.microsoft.com/office/drawing/2014/main" id="{8921DF67-4AAF-452B-99FC-5AB2AD3CF969}"/>
              </a:ext>
            </a:extLst>
          </p:cNvPr>
          <p:cNvGrpSpPr/>
          <p:nvPr/>
        </p:nvGrpSpPr>
        <p:grpSpPr bwMode="auto">
          <a:xfrm>
            <a:off x="0" y="715335"/>
            <a:ext cx="9288463" cy="171451"/>
            <a:chOff x="0" y="414"/>
            <a:chExt cx="5851" cy="91"/>
          </a:xfrm>
          <a:gradFill flip="none" rotWithShape="1">
            <a:gsLst>
              <a:gs pos="0">
                <a:srgbClr val="9D4199">
                  <a:tint val="66000"/>
                  <a:satMod val="160000"/>
                  <a:lumMod val="75000"/>
                </a:srgbClr>
              </a:gs>
              <a:gs pos="66000">
                <a:srgbClr val="9D4199">
                  <a:tint val="23500"/>
                  <a:satMod val="160000"/>
                  <a:alpha val="16000"/>
                </a:srgbClr>
              </a:gs>
            </a:gsLst>
            <a:lin ang="0" scaled="1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25301465-F2AF-46E7-9460-80FAE73B9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14"/>
              <a:ext cx="408" cy="91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379CAC13-9C95-4882-8C89-4996808C60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08" y="448"/>
              <a:ext cx="5443" cy="23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 dirty="0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07FC9FE7-9763-42FC-BAD1-75DCB77C1AD3}"/>
              </a:ext>
            </a:extLst>
          </p:cNvPr>
          <p:cNvSpPr/>
          <p:nvPr/>
        </p:nvSpPr>
        <p:spPr>
          <a:xfrm>
            <a:off x="647700" y="224144"/>
            <a:ext cx="73779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Task 2: Handle ARP Requests</a:t>
            </a:r>
            <a:endParaRPr lang="zh-CN" altLang="en-US" sz="28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D4DF7E0-47A8-46F8-AC3A-284BD58B9F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176" y="2088856"/>
            <a:ext cx="10864666" cy="357536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7EFBC1E-1DC5-498B-88D7-6DE8841B471A}"/>
              </a:ext>
            </a:extLst>
          </p:cNvPr>
          <p:cNvSpPr txBox="1"/>
          <p:nvPr/>
        </p:nvSpPr>
        <p:spPr>
          <a:xfrm>
            <a:off x="896989" y="1058058"/>
            <a:ext cx="10398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部署方法</a:t>
            </a:r>
            <a:endParaRPr lang="en-US" altLang="zh-CN" sz="28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7754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5154deb2-1b1c-4455-ae47-bffb945ceb2e"/>
  <p:tag name="COMMONDATA" val="eyJoZGlkIjoiNzRjYTliOGRiMGFmZmQ3MTU5NTUwNTgwMTlmYmNjMWMifQ=="/>
</p:tagLst>
</file>

<file path=ppt/theme/theme1.xml><?xml version="1.0" encoding="utf-8"?>
<a:theme xmlns:a="http://schemas.openxmlformats.org/drawingml/2006/main" name="Contactless Sleep Apnea Detection on Smartphon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进度汇报_2023-11-27 Ultrasounds for Sensing" id="{C7C7D247-F0E6-458A-8714-71853E21C5CF}" vid="{854DBE4D-1BC6-4BB9-B5B5-71E334554BD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Lab3讲解</Template>
  <TotalTime>114</TotalTime>
  <Words>940</Words>
  <Application>Microsoft Macintosh PowerPoint</Application>
  <PresentationFormat>宽屏</PresentationFormat>
  <Paragraphs>95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__Roboto_0db11f</vt:lpstr>
      <vt:lpstr>-apple-system</vt:lpstr>
      <vt:lpstr>等线</vt:lpstr>
      <vt:lpstr>黑体</vt:lpstr>
      <vt:lpstr>微软雅黑</vt:lpstr>
      <vt:lpstr>Arial</vt:lpstr>
      <vt:lpstr>Calibri</vt:lpstr>
      <vt:lpstr>Wingdings</vt:lpstr>
      <vt:lpstr>Contactless Sleep Apnea Detection on Smartphones</vt:lpstr>
      <vt:lpstr>Lab 3: Respond to ARP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3: Respond to ARP</dc:title>
  <dc:creator>Dell</dc:creator>
  <cp:lastModifiedBy>Microsoft Office User</cp:lastModifiedBy>
  <cp:revision>98</cp:revision>
  <dcterms:created xsi:type="dcterms:W3CDTF">2024-05-10T01:37:44Z</dcterms:created>
  <dcterms:modified xsi:type="dcterms:W3CDTF">2024-05-12T12:37:31Z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5E2C577D3F1D48B7B2AB887146A4F507</vt:lpwstr>
  </property>
  <property fmtid="{D5CDD505-2E9C-101B-9397-08002B2CF9AE}" pid="3" name="KSOProductBuildVer">
    <vt:lpwstr>2052-11.1.0.14036</vt:lpwstr>
  </property>
</Properties>
</file>