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BBDF9-6B07-42D6-A95D-62157DE85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AE76B9-A9DF-4E5A-9BB7-50870CEA1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0222F-E74B-4F05-9A4F-6966C8F8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D6986-561D-437B-845B-9A1AF512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B30A8-30C1-4AF2-A456-21E41232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4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8E0AA-2936-4B32-91DC-34C99D74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1D7E6A-2271-4FB7-8560-7280D0903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B815D-E0B4-478C-94B7-D277EF5A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9C9A4-D9C9-4EAE-989D-874C7378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31A90-4D89-4E19-93C6-BA87DB74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1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EB37B2-F75B-4CD9-A6B5-0659ECF81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B6C5FA-E245-4A02-A5CB-20E66885A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17247-8EBF-4E99-98BD-CC280ABF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59C08-2DE0-4975-96C2-C382447D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5B325-CF17-42BA-A39E-DC119F48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25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8A211-ABB3-43F2-9346-5B198D1E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9514A-07F7-4098-8291-10217DFF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E5F95-2893-40C6-BE0C-A3ED9A97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3AECD-F229-4421-8683-74023359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D8A77-C6EE-461D-AA51-4802AC73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8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B550D-70B4-43FF-8DD8-552FDC08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ABDA6-AC8F-4967-8FBF-5B1EF367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3A1BB-C043-4BA7-BB4F-5F963DCA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11D1B-991D-4C2D-A593-68365BED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E2F9A-03E7-46DC-9BF5-C4FA0B2B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03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BBB14-216F-4A2F-8784-FFCBC305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D587E-59E8-4871-9DD1-93D5AE225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F5A11-E532-4B97-8750-F9DD8889C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3FFA2-7C1A-4342-9518-1F4D0E31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9D3CB-D7F9-44CF-8CE4-1CC9E427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1456E-B992-4295-8A4B-5A987BF8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3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242CA-E7D2-4188-93F6-DA659806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F9556-1881-41B3-B753-8AA767C0A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E97C10-93C2-4541-BA62-E6EA9982F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3FB29F-E3D9-4937-831D-A78303131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36D270-2A22-44BE-BB5A-28A901402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65DDD3-CC02-4584-A4ED-3D7DEFBB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2BB0DB-4808-468F-BFF1-591F38A5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226335-F923-4390-BB75-A9329F65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2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EBF5F-B420-42A5-9882-2CC7A995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B9D290-3E10-4250-A466-EE7A2170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97C4D3-9877-4BB6-A697-5A24C6C6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ABF613-8DA6-4FBC-849E-DAE4EB52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7F11C6-BB37-487E-BB09-931219BA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E77406-EE40-42B0-BD9F-A6FFD063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90BF21-BA9A-44F8-A1EE-9F44F194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9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4BEF2-9519-485E-963E-273DEAAE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AB652-ECA2-4CB1-A60C-71BB68D80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89FE25-D340-4CCE-AC3F-BE96E9C87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6D01BF-506C-4F8E-B521-DECF311E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9C9370-D476-46D2-AE86-59D82714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612E2-E975-4172-A3BF-62D5DD0E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2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C9D34-A070-4CF6-90E0-0A5A69DC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7DF38A-9DDF-4B6E-96B5-338AE45FE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D9495E-3FE9-4398-B4F6-A904641C7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A103E-6435-43E1-81D8-10A4B827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4BFC36-6EA0-4E7B-94D6-19EDBCEB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FA73B-6758-4E2C-BB48-DAFE42B4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2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6E05F7-BA70-4495-8A43-32158CA3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05D9D-F04C-4ADE-ACE1-6AC989F09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69B41-558D-4DDC-B7BE-DC994FAD5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3222-E4B6-4099-A8F4-51BDF86FD8B0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ED22C-1136-40C4-AE7A-95E720AD0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FEB6A-C90E-4055-A3E9-B2DA1E671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9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ju-cn-course.gitbook.io/nju-computer-network-lab-manual/lab-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ox.nju.edu.cn/f/4ed5463230d4414ebc2f/?dl=1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35E3DE1D-BEC0-42DA-AEAA-45D70F114F1B}"/>
              </a:ext>
            </a:extLst>
          </p:cNvPr>
          <p:cNvGrpSpPr/>
          <p:nvPr/>
        </p:nvGrpSpPr>
        <p:grpSpPr>
          <a:xfrm>
            <a:off x="251358" y="1237136"/>
            <a:ext cx="7024561" cy="4712391"/>
            <a:chOff x="414137" y="594208"/>
            <a:chExt cx="8231286" cy="529120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C8995CA-D897-41CB-A363-69A3FF18F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137" y="594208"/>
              <a:ext cx="5707104" cy="5291201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CA7E49A-2211-4DF7-9D7E-4F44AE7A6B9F}"/>
                </a:ext>
              </a:extLst>
            </p:cNvPr>
            <p:cNvSpPr/>
            <p:nvPr/>
          </p:nvSpPr>
          <p:spPr>
            <a:xfrm>
              <a:off x="6729712" y="1339371"/>
              <a:ext cx="1915711" cy="4146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/>
                <a:t>实验项目：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A8B798B7-A7F3-4B8E-AFA8-22CC71D2BBB1}"/>
              </a:ext>
            </a:extLst>
          </p:cNvPr>
          <p:cNvSpPr/>
          <p:nvPr/>
        </p:nvSpPr>
        <p:spPr>
          <a:xfrm>
            <a:off x="5693897" y="1069476"/>
            <a:ext cx="59638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hlinkClick r:id="rId3"/>
              </a:rPr>
              <a:t>https://nju-cn-course.gitbook.io/nju-computer-network-lab-manual/lab-6</a:t>
            </a:r>
            <a:r>
              <a:rPr lang="zh-CN" altLang="en-US" sz="1600"/>
              <a:t> 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BA5D8D-03CA-44BB-B111-665ED0ACBD4C}"/>
              </a:ext>
            </a:extLst>
          </p:cNvPr>
          <p:cNvSpPr/>
          <p:nvPr/>
        </p:nvSpPr>
        <p:spPr>
          <a:xfrm>
            <a:off x="5940891" y="5358418"/>
            <a:ext cx="220759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/>
              <a:t>blaster</a:t>
            </a:r>
            <a:endParaRPr lang="zh-CN" altLang="en-US" sz="2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4FEEEF5-2673-4677-B5AF-8ECA069F77FB}"/>
              </a:ext>
            </a:extLst>
          </p:cNvPr>
          <p:cNvSpPr/>
          <p:nvPr/>
        </p:nvSpPr>
        <p:spPr>
          <a:xfrm>
            <a:off x="7793516" y="5390032"/>
            <a:ext cx="1582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middlebox</a:t>
            </a:r>
            <a:endParaRPr lang="zh-CN" altLang="en-US" sz="24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0449E66-B35F-4C92-8CE4-C9F377B6C9C1}"/>
              </a:ext>
            </a:extLst>
          </p:cNvPr>
          <p:cNvSpPr/>
          <p:nvPr/>
        </p:nvSpPr>
        <p:spPr>
          <a:xfrm>
            <a:off x="10175367" y="5390032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blastee</a:t>
            </a:r>
            <a:endParaRPr lang="zh-CN" altLang="en-US" sz="240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0BF1342-E086-4C3E-BA5B-28206D2A1687}"/>
              </a:ext>
            </a:extLst>
          </p:cNvPr>
          <p:cNvCxnSpPr>
            <a:cxnSpLocks/>
          </p:cNvCxnSpPr>
          <p:nvPr/>
        </p:nvCxnSpPr>
        <p:spPr>
          <a:xfrm flipV="1">
            <a:off x="6994149" y="5655063"/>
            <a:ext cx="786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446F759-FDB5-48AA-A4FD-7CAEAD8214C2}"/>
              </a:ext>
            </a:extLst>
          </p:cNvPr>
          <p:cNvCxnSpPr>
            <a:cxnSpLocks/>
          </p:cNvCxnSpPr>
          <p:nvPr/>
        </p:nvCxnSpPr>
        <p:spPr>
          <a:xfrm flipV="1">
            <a:off x="9376000" y="5654851"/>
            <a:ext cx="786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F357347F-DB4E-4D76-AF4C-FF4E8B6FDF2D}"/>
              </a:ext>
            </a:extLst>
          </p:cNvPr>
          <p:cNvSpPr/>
          <p:nvPr/>
        </p:nvSpPr>
        <p:spPr>
          <a:xfrm>
            <a:off x="6976084" y="5251532"/>
            <a:ext cx="163486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/>
              <a:t>packets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5FEEC15-6DE4-4AE3-9302-3215B1EBA6AA}"/>
              </a:ext>
            </a:extLst>
          </p:cNvPr>
          <p:cNvSpPr/>
          <p:nvPr/>
        </p:nvSpPr>
        <p:spPr>
          <a:xfrm>
            <a:off x="9277324" y="5225096"/>
            <a:ext cx="163486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/>
              <a:t>packets</a:t>
            </a:r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0F5E8C96-4EA2-4B0F-8975-32F417046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897" y="3429000"/>
            <a:ext cx="5963893" cy="132531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707D5A4-B56F-469A-A7DC-0C2480744183}"/>
              </a:ext>
            </a:extLst>
          </p:cNvPr>
          <p:cNvSpPr/>
          <p:nvPr/>
        </p:nvSpPr>
        <p:spPr>
          <a:xfrm>
            <a:off x="5693897" y="2258359"/>
            <a:ext cx="5436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212529"/>
                </a:solidFill>
                <a:latin typeface="-apple-system"/>
                <a:hlinkClick r:id="rId5"/>
              </a:rPr>
              <a:t>https://box.nju.edu.cn/f/4ed5463230d4414ebc2f/?dl=1</a:t>
            </a:r>
            <a:r>
              <a:rPr lang="en-US" altLang="zh-CN">
                <a:solidFill>
                  <a:srgbClr val="212529"/>
                </a:solidFill>
                <a:latin typeface="-apple-system"/>
              </a:rPr>
              <a:t> 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4D35AA-9C91-4A31-9EFE-F0719DA03A0D}"/>
              </a:ext>
            </a:extLst>
          </p:cNvPr>
          <p:cNvSpPr/>
          <p:nvPr/>
        </p:nvSpPr>
        <p:spPr>
          <a:xfrm>
            <a:off x="5693897" y="653977"/>
            <a:ext cx="163486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/>
              <a:t>实验内容：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51F7D7-842C-4098-AF5F-3E10FAA23295}"/>
              </a:ext>
            </a:extLst>
          </p:cNvPr>
          <p:cNvSpPr/>
          <p:nvPr/>
        </p:nvSpPr>
        <p:spPr>
          <a:xfrm>
            <a:off x="5742439" y="3042569"/>
            <a:ext cx="163486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/>
              <a:t>实验具体内容：</a:t>
            </a:r>
          </a:p>
        </p:txBody>
      </p:sp>
    </p:spTree>
    <p:extLst>
      <p:ext uri="{BB962C8B-B14F-4D97-AF65-F5344CB8AC3E}">
        <p14:creationId xmlns:p14="http://schemas.microsoft.com/office/powerpoint/2010/main" val="343699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B16E1E5-D314-4DF6-B38C-C10EA4186613}"/>
              </a:ext>
            </a:extLst>
          </p:cNvPr>
          <p:cNvGrpSpPr/>
          <p:nvPr/>
        </p:nvGrpSpPr>
        <p:grpSpPr>
          <a:xfrm>
            <a:off x="848087" y="1059702"/>
            <a:ext cx="5336813" cy="2731995"/>
            <a:chOff x="686429" y="1399990"/>
            <a:chExt cx="6033869" cy="311659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43EB707-FC56-4577-AA45-7A8402EE8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429" y="1399990"/>
              <a:ext cx="6033869" cy="3116592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2868008-E210-4332-857B-ADB4F95F2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1018" y="3759200"/>
              <a:ext cx="1570182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2BEC020-EE15-4F84-846B-31226D5D8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455" y="4137890"/>
              <a:ext cx="2165927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右大括号 7">
            <a:extLst>
              <a:ext uri="{FF2B5EF4-FFF2-40B4-BE49-F238E27FC236}">
                <a16:creationId xmlns:a16="http://schemas.microsoft.com/office/drawing/2014/main" id="{FE109D9E-76A7-460F-ABE2-B133F6AA5957}"/>
              </a:ext>
            </a:extLst>
          </p:cNvPr>
          <p:cNvSpPr/>
          <p:nvPr/>
        </p:nvSpPr>
        <p:spPr>
          <a:xfrm>
            <a:off x="3363481" y="1960835"/>
            <a:ext cx="163945" cy="710324"/>
          </a:xfrm>
          <a:prstGeom prst="rightBrace">
            <a:avLst>
              <a:gd name="adj1" fmla="val 98568"/>
              <a:gd name="adj2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0FF918-C029-420C-B384-1A9F19706987}"/>
              </a:ext>
            </a:extLst>
          </p:cNvPr>
          <p:cNvSpPr/>
          <p:nvPr/>
        </p:nvSpPr>
        <p:spPr>
          <a:xfrm>
            <a:off x="3567402" y="2100571"/>
            <a:ext cx="191571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/>
              <a:t>需要完成的部分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F5A3B31-7E2B-474F-A682-BD002E7C53C3}"/>
              </a:ext>
            </a:extLst>
          </p:cNvPr>
          <p:cNvCxnSpPr/>
          <p:nvPr/>
        </p:nvCxnSpPr>
        <p:spPr>
          <a:xfrm flipH="1" flipV="1">
            <a:off x="3843771" y="2888503"/>
            <a:ext cx="554182" cy="2392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51BF2AC-9A92-461F-9690-25D372E090D2}"/>
              </a:ext>
            </a:extLst>
          </p:cNvPr>
          <p:cNvSpPr/>
          <p:nvPr/>
        </p:nvSpPr>
        <p:spPr>
          <a:xfrm>
            <a:off x="3926899" y="3127778"/>
            <a:ext cx="2207591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/>
              <a:t>提前准备好的代码，用于建立</a:t>
            </a:r>
            <a:r>
              <a:rPr lang="en-US" altLang="zh-CN"/>
              <a:t>blaster</a:t>
            </a:r>
            <a:r>
              <a:rPr lang="zh-CN" altLang="en-US"/>
              <a:t>、</a:t>
            </a:r>
            <a:r>
              <a:rPr lang="en-US" altLang="zh-CN"/>
              <a:t>blastee</a:t>
            </a:r>
            <a:r>
              <a:rPr lang="zh-CN" altLang="en-US"/>
              <a:t>和</a:t>
            </a:r>
            <a:r>
              <a:rPr lang="en-US" altLang="zh-CN"/>
              <a:t>middlebox</a:t>
            </a:r>
            <a:r>
              <a:rPr lang="zh-CN" altLang="en-US"/>
              <a:t>的虚拟节点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D7A0CE-A79A-4132-A0E4-77F144184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396" y="1003273"/>
            <a:ext cx="3100580" cy="292533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06D3703-0508-445D-8A01-B8A96179F419}"/>
              </a:ext>
            </a:extLst>
          </p:cNvPr>
          <p:cNvSpPr/>
          <p:nvPr/>
        </p:nvSpPr>
        <p:spPr>
          <a:xfrm>
            <a:off x="7742056" y="432810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需要实现的功能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ABB0249-3567-4A55-9D40-1F583FFF9FF7}"/>
              </a:ext>
            </a:extLst>
          </p:cNvPr>
          <p:cNvSpPr/>
          <p:nvPr/>
        </p:nvSpPr>
        <p:spPr>
          <a:xfrm>
            <a:off x="848087" y="5670061"/>
            <a:ext cx="7960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Wireshark</a:t>
            </a:r>
            <a:r>
              <a:rPr lang="zh-CN" altLang="en-US"/>
              <a:t>：网络抓包工具，测试网络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2CF2F9-0103-4543-B39C-37F35F2BFE3F}"/>
              </a:ext>
            </a:extLst>
          </p:cNvPr>
          <p:cNvSpPr/>
          <p:nvPr/>
        </p:nvSpPr>
        <p:spPr>
          <a:xfrm>
            <a:off x="848088" y="5136661"/>
            <a:ext cx="7960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Mininet</a:t>
            </a:r>
            <a:r>
              <a:rPr lang="zh-CN" altLang="en-US"/>
              <a:t>：网络仿真器，构建虚拟的终端节点、交换机、路由器</a:t>
            </a:r>
          </a:p>
        </p:txBody>
      </p:sp>
    </p:spTree>
    <p:extLst>
      <p:ext uri="{BB962C8B-B14F-4D97-AF65-F5344CB8AC3E}">
        <p14:creationId xmlns:p14="http://schemas.microsoft.com/office/powerpoint/2010/main" val="359570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8C76066-9C62-47A6-A2C7-57F1D5C72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8082"/>
            <a:ext cx="6695238" cy="29142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952CA7-E54D-402D-8059-ECBD2DEA6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34" y="1381125"/>
            <a:ext cx="5112885" cy="496288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700A090-237D-4305-B026-84BBFFFAFEE0}"/>
              </a:ext>
            </a:extLst>
          </p:cNvPr>
          <p:cNvSpPr/>
          <p:nvPr/>
        </p:nvSpPr>
        <p:spPr>
          <a:xfrm>
            <a:off x="8351021" y="1381125"/>
            <a:ext cx="1659754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428C269-D9BD-47FF-B959-10DDF0FAA966}"/>
              </a:ext>
            </a:extLst>
          </p:cNvPr>
          <p:cNvCxnSpPr>
            <a:cxnSpLocks/>
          </p:cNvCxnSpPr>
          <p:nvPr/>
        </p:nvCxnSpPr>
        <p:spPr>
          <a:xfrm flipH="1">
            <a:off x="10048875" y="1169214"/>
            <a:ext cx="752475" cy="302194"/>
          </a:xfrm>
          <a:prstGeom prst="straightConnector1">
            <a:avLst/>
          </a:prstGeom>
          <a:noFill/>
          <a:ln w="28575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F279DDC-1832-4559-B679-89F919C5EEAF}"/>
              </a:ext>
            </a:extLst>
          </p:cNvPr>
          <p:cNvSpPr/>
          <p:nvPr/>
        </p:nvSpPr>
        <p:spPr>
          <a:xfrm>
            <a:off x="9721908" y="585421"/>
            <a:ext cx="2470092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/>
              <a:t>①用我们已经构建好的</a:t>
            </a:r>
            <a:r>
              <a:rPr lang="en-US" altLang="zh-CN"/>
              <a:t>python</a:t>
            </a:r>
            <a:r>
              <a:rPr lang="zh-CN" altLang="en-US"/>
              <a:t>虚拟环境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36771DE-E712-495F-9543-8CC0BAA2B125}"/>
              </a:ext>
            </a:extLst>
          </p:cNvPr>
          <p:cNvCxnSpPr/>
          <p:nvPr/>
        </p:nvCxnSpPr>
        <p:spPr>
          <a:xfrm>
            <a:off x="9215438" y="1785938"/>
            <a:ext cx="1585912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F279DDC-1832-4559-B679-89F919C5EEAF}"/>
              </a:ext>
            </a:extLst>
          </p:cNvPr>
          <p:cNvSpPr/>
          <p:nvPr/>
        </p:nvSpPr>
        <p:spPr>
          <a:xfrm>
            <a:off x="9286039" y="2125794"/>
            <a:ext cx="2686049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②执行代码，在</a:t>
            </a:r>
            <a:r>
              <a:rPr lang="en-US" altLang="zh-CN">
                <a:solidFill>
                  <a:srgbClr val="FF0000"/>
                </a:solidFill>
              </a:rPr>
              <a:t>mininet</a:t>
            </a:r>
            <a:r>
              <a:rPr lang="zh-CN" altLang="en-US">
                <a:solidFill>
                  <a:srgbClr val="FF0000"/>
                </a:solidFill>
              </a:rPr>
              <a:t>上建立</a:t>
            </a:r>
            <a:r>
              <a:rPr lang="en-US" altLang="zh-CN">
                <a:solidFill>
                  <a:srgbClr val="FF0000"/>
                </a:solidFill>
              </a:rPr>
              <a:t>blastee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balster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middlebox</a:t>
            </a:r>
            <a:r>
              <a:rPr lang="zh-CN" altLang="en-US">
                <a:solidFill>
                  <a:srgbClr val="FF0000"/>
                </a:solidFill>
              </a:rPr>
              <a:t>三个节点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0D406F0-9AE0-46A6-92D4-D06CD421FB1C}"/>
              </a:ext>
            </a:extLst>
          </p:cNvPr>
          <p:cNvCxnSpPr>
            <a:cxnSpLocks/>
          </p:cNvCxnSpPr>
          <p:nvPr/>
        </p:nvCxnSpPr>
        <p:spPr>
          <a:xfrm flipH="1" flipV="1">
            <a:off x="10252826" y="1873801"/>
            <a:ext cx="548524" cy="251993"/>
          </a:xfrm>
          <a:prstGeom prst="straightConnector1">
            <a:avLst/>
          </a:prstGeom>
          <a:noFill/>
          <a:ln w="28575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F943D05-04CB-411F-AB7E-8F2E540EABA3}"/>
              </a:ext>
            </a:extLst>
          </p:cNvPr>
          <p:cNvCxnSpPr/>
          <p:nvPr/>
        </p:nvCxnSpPr>
        <p:spPr>
          <a:xfrm flipV="1">
            <a:off x="2678545" y="2186938"/>
            <a:ext cx="4016693" cy="80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744CB28B-45ED-4BD8-B751-1F9243A3C16B}"/>
              </a:ext>
            </a:extLst>
          </p:cNvPr>
          <p:cNvSpPr/>
          <p:nvPr/>
        </p:nvSpPr>
        <p:spPr>
          <a:xfrm>
            <a:off x="151824" y="1288200"/>
            <a:ext cx="474606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/>
              <a:t>实验步骤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B6FDB4-D02F-47E2-A900-4C6F1E5BDBDD}"/>
              </a:ext>
            </a:extLst>
          </p:cNvPr>
          <p:cNvSpPr/>
          <p:nvPr/>
        </p:nvSpPr>
        <p:spPr>
          <a:xfrm>
            <a:off x="4164326" y="2713948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、建立环境</a:t>
            </a:r>
          </a:p>
        </p:txBody>
      </p:sp>
    </p:spTree>
    <p:extLst>
      <p:ext uri="{BB962C8B-B14F-4D97-AF65-F5344CB8AC3E}">
        <p14:creationId xmlns:p14="http://schemas.microsoft.com/office/powerpoint/2010/main" val="149244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8C76066-9C62-47A6-A2C7-57F1D5C72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8082"/>
            <a:ext cx="6695238" cy="2914286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F943D05-04CB-411F-AB7E-8F2E540EABA3}"/>
              </a:ext>
            </a:extLst>
          </p:cNvPr>
          <p:cNvCxnSpPr>
            <a:cxnSpLocks/>
          </p:cNvCxnSpPr>
          <p:nvPr/>
        </p:nvCxnSpPr>
        <p:spPr>
          <a:xfrm flipV="1">
            <a:off x="2678545" y="1811420"/>
            <a:ext cx="4960505" cy="117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744CB28B-45ED-4BD8-B751-1F9243A3C16B}"/>
              </a:ext>
            </a:extLst>
          </p:cNvPr>
          <p:cNvSpPr/>
          <p:nvPr/>
        </p:nvSpPr>
        <p:spPr>
          <a:xfrm>
            <a:off x="151824" y="1288200"/>
            <a:ext cx="474606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/>
              <a:t>实验步骤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B6FDB4-D02F-47E2-A900-4C6F1E5BDBDD}"/>
              </a:ext>
            </a:extLst>
          </p:cNvPr>
          <p:cNvSpPr/>
          <p:nvPr/>
        </p:nvSpPr>
        <p:spPr>
          <a:xfrm>
            <a:off x="2841395" y="2854630"/>
            <a:ext cx="3853843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、在</a:t>
            </a:r>
            <a:r>
              <a:rPr lang="en-US" altLang="zh-CN"/>
              <a:t>mininet</a:t>
            </a:r>
            <a:r>
              <a:rPr lang="zh-CN" altLang="en-US"/>
              <a:t>上为</a:t>
            </a:r>
            <a:r>
              <a:rPr lang="en-US" altLang="zh-CN"/>
              <a:t>3</a:t>
            </a:r>
            <a:r>
              <a:rPr lang="zh-CN" altLang="en-US"/>
              <a:t>个节点都开启一个</a:t>
            </a:r>
            <a:r>
              <a:rPr lang="en-US" altLang="zh-CN"/>
              <a:t>xterm</a:t>
            </a:r>
            <a:r>
              <a:rPr lang="zh-CN" altLang="en-US"/>
              <a:t>，用于执行该节点的功能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BCFDE6-DB94-4937-AC3B-F0B7C42E5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452" y="1202191"/>
            <a:ext cx="2580952" cy="6952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5FD5935-C5D3-4EE5-8867-7CE8C6581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750" y="2435762"/>
            <a:ext cx="3660357" cy="418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9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8C76066-9C62-47A6-A2C7-57F1D5C72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8082"/>
            <a:ext cx="6695238" cy="2914286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F943D05-04CB-411F-AB7E-8F2E540EABA3}"/>
              </a:ext>
            </a:extLst>
          </p:cNvPr>
          <p:cNvCxnSpPr>
            <a:cxnSpLocks/>
          </p:cNvCxnSpPr>
          <p:nvPr/>
        </p:nvCxnSpPr>
        <p:spPr>
          <a:xfrm flipV="1">
            <a:off x="3971925" y="2419505"/>
            <a:ext cx="2962275" cy="206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744CB28B-45ED-4BD8-B751-1F9243A3C16B}"/>
              </a:ext>
            </a:extLst>
          </p:cNvPr>
          <p:cNvSpPr/>
          <p:nvPr/>
        </p:nvSpPr>
        <p:spPr>
          <a:xfrm>
            <a:off x="151824" y="1288200"/>
            <a:ext cx="474606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/>
              <a:t>实验步骤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B6FDB4-D02F-47E2-A900-4C6F1E5BDBDD}"/>
              </a:ext>
            </a:extLst>
          </p:cNvPr>
          <p:cNvSpPr/>
          <p:nvPr/>
        </p:nvSpPr>
        <p:spPr>
          <a:xfrm>
            <a:off x="3526140" y="3472405"/>
            <a:ext cx="3853843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、分别执行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7271D83-40D6-4F00-8A19-C46B3D5A4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848" y="218236"/>
            <a:ext cx="3641277" cy="264200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18929E-D38F-49BA-B53D-367AEC671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467" y="3184260"/>
            <a:ext cx="6384334" cy="345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9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44CB28B-45ED-4BD8-B751-1F9243A3C16B}"/>
              </a:ext>
            </a:extLst>
          </p:cNvPr>
          <p:cNvSpPr/>
          <p:nvPr/>
        </p:nvSpPr>
        <p:spPr>
          <a:xfrm>
            <a:off x="151824" y="1288200"/>
            <a:ext cx="474606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/>
              <a:t>使用</a:t>
            </a:r>
            <a:r>
              <a:rPr lang="en-US" altLang="zh-CN" sz="2800"/>
              <a:t>wireshark</a:t>
            </a:r>
            <a:r>
              <a:rPr lang="zh-CN" altLang="en-US" sz="2800"/>
              <a:t>查看抓包情况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39F7E9-CDC6-47EC-8FFF-21031B8EA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56" y="2191597"/>
            <a:ext cx="4624287" cy="32514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49B9015-4423-4018-992A-6DCD1E5FA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932" y="1339000"/>
            <a:ext cx="5820068" cy="47829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819DC80-154D-43E9-928A-DAE926AB6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22067"/>
            <a:ext cx="6037027" cy="23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5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63F8C8-E6E1-46D7-B928-F320D93E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38" y="1485900"/>
            <a:ext cx="6365829" cy="47793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894C915-546C-4A69-A8DA-14FA117DAF1B}"/>
              </a:ext>
            </a:extLst>
          </p:cNvPr>
          <p:cNvSpPr/>
          <p:nvPr/>
        </p:nvSpPr>
        <p:spPr>
          <a:xfrm>
            <a:off x="294698" y="583032"/>
            <a:ext cx="7058601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/>
              <a:t>终止抓包，保存抓包情况为</a:t>
            </a:r>
            <a:r>
              <a:rPr lang="en-US" altLang="zh-CN" sz="2800"/>
              <a:t>pcapng</a:t>
            </a:r>
            <a:r>
              <a:rPr lang="zh-CN" altLang="en-US" sz="2800"/>
              <a:t>文件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C5BA04-AB20-4448-9074-782E685B0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584" y="1999443"/>
            <a:ext cx="5120503" cy="3752305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4C940725-AB32-465A-8D5E-4A9220135C96}"/>
              </a:ext>
            </a:extLst>
          </p:cNvPr>
          <p:cNvSpPr/>
          <p:nvPr/>
        </p:nvSpPr>
        <p:spPr>
          <a:xfrm>
            <a:off x="7858125" y="5057775"/>
            <a:ext cx="923925" cy="5524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59EC5D6-9196-4CA4-A244-42941029F7A5}"/>
              </a:ext>
            </a:extLst>
          </p:cNvPr>
          <p:cNvSpPr/>
          <p:nvPr/>
        </p:nvSpPr>
        <p:spPr>
          <a:xfrm>
            <a:off x="57721" y="2476499"/>
            <a:ext cx="923925" cy="205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2BD508-B849-4DC7-AB6F-A6F3DD8BAA3F}"/>
              </a:ext>
            </a:extLst>
          </p:cNvPr>
          <p:cNvSpPr/>
          <p:nvPr/>
        </p:nvSpPr>
        <p:spPr>
          <a:xfrm>
            <a:off x="485198" y="669075"/>
            <a:ext cx="7058601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/>
              <a:t>最终提交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B887A4-9509-4CEA-AF2C-F49F3F47076A}"/>
              </a:ext>
            </a:extLst>
          </p:cNvPr>
          <p:cNvSpPr/>
          <p:nvPr/>
        </p:nvSpPr>
        <p:spPr>
          <a:xfrm>
            <a:off x="1038587" y="1726711"/>
            <a:ext cx="7960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文件夹名：学号</a:t>
            </a:r>
            <a:r>
              <a:rPr lang="en-US" altLang="zh-CN"/>
              <a:t>+</a:t>
            </a:r>
            <a:r>
              <a:rPr lang="zh-CN" altLang="en-US"/>
              <a:t>姓名</a:t>
            </a:r>
            <a:r>
              <a:rPr lang="en-US" altLang="zh-CN"/>
              <a:t>_lab6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B21D3F-3DE1-4C76-B34C-6CBA632EB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614" y="2462647"/>
            <a:ext cx="6561905" cy="30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89E3E2-12F9-4270-9F44-9ADC582A3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614" y="5348298"/>
            <a:ext cx="6523809" cy="961905"/>
          </a:xfrm>
          <a:prstGeom prst="rect">
            <a:avLst/>
          </a:prstGeom>
        </p:spPr>
      </p:pic>
      <p:sp>
        <p:nvSpPr>
          <p:cNvPr id="8" name="右大括号 7">
            <a:extLst>
              <a:ext uri="{FF2B5EF4-FFF2-40B4-BE49-F238E27FC236}">
                <a16:creationId xmlns:a16="http://schemas.microsoft.com/office/drawing/2014/main" id="{306AF9DE-076B-4C5C-AC36-C0CD4106B494}"/>
              </a:ext>
            </a:extLst>
          </p:cNvPr>
          <p:cNvSpPr/>
          <p:nvPr/>
        </p:nvSpPr>
        <p:spPr>
          <a:xfrm>
            <a:off x="3105150" y="3429000"/>
            <a:ext cx="161925" cy="704850"/>
          </a:xfrm>
          <a:prstGeom prst="rightBrace">
            <a:avLst>
              <a:gd name="adj1" fmla="val 55702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CCEE4401-6102-440A-AF49-0EF71CEC8016}"/>
              </a:ext>
            </a:extLst>
          </p:cNvPr>
          <p:cNvSpPr/>
          <p:nvPr/>
        </p:nvSpPr>
        <p:spPr>
          <a:xfrm>
            <a:off x="1523013" y="2997123"/>
            <a:ext cx="404847" cy="2268297"/>
          </a:xfrm>
          <a:custGeom>
            <a:avLst/>
            <a:gdLst>
              <a:gd name="connsiteX0" fmla="*/ 404847 w 404847"/>
              <a:gd name="connsiteY0" fmla="*/ 20397 h 2268297"/>
              <a:gd name="connsiteX1" fmla="*/ 987 w 404847"/>
              <a:gd name="connsiteY1" fmla="*/ 325197 h 2268297"/>
              <a:gd name="connsiteX2" fmla="*/ 313407 w 404847"/>
              <a:gd name="connsiteY2" fmla="*/ 2268297 h 226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847" h="2268297">
                <a:moveTo>
                  <a:pt x="404847" y="20397"/>
                </a:moveTo>
                <a:cubicBezTo>
                  <a:pt x="210537" y="-14528"/>
                  <a:pt x="16227" y="-49453"/>
                  <a:pt x="987" y="325197"/>
                </a:cubicBezTo>
                <a:cubicBezTo>
                  <a:pt x="-14253" y="699847"/>
                  <a:pt x="149577" y="1484072"/>
                  <a:pt x="313407" y="226829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A3B2BE-65C4-473A-9BE7-0A7EA602661A}"/>
              </a:ext>
            </a:extLst>
          </p:cNvPr>
          <p:cNvSpPr/>
          <p:nvPr/>
        </p:nvSpPr>
        <p:spPr>
          <a:xfrm>
            <a:off x="3425825" y="3452182"/>
            <a:ext cx="232842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/>
              <a:t>你写的代码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79C136-7FFB-4665-82B0-D622292BDEFB}"/>
              </a:ext>
            </a:extLst>
          </p:cNvPr>
          <p:cNvSpPr/>
          <p:nvPr/>
        </p:nvSpPr>
        <p:spPr>
          <a:xfrm>
            <a:off x="3767571" y="5567640"/>
            <a:ext cx="433272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/>
              <a:t>实验报告和抓包情况文件</a:t>
            </a:r>
          </a:p>
        </p:txBody>
      </p:sp>
    </p:spTree>
    <p:extLst>
      <p:ext uri="{BB962C8B-B14F-4D97-AF65-F5344CB8AC3E}">
        <p14:creationId xmlns:p14="http://schemas.microsoft.com/office/powerpoint/2010/main" val="377683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203</Words>
  <Application>Microsoft Office PowerPoint</Application>
  <PresentationFormat>宽屏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61</cp:revision>
  <dcterms:created xsi:type="dcterms:W3CDTF">2024-04-12T12:11:51Z</dcterms:created>
  <dcterms:modified xsi:type="dcterms:W3CDTF">2024-04-13T13:55:21Z</dcterms:modified>
</cp:coreProperties>
</file>