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2" r:id="rId3"/>
    <p:sldId id="260" r:id="rId4"/>
    <p:sldId id="263" r:id="rId5"/>
    <p:sldId id="261"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Muraletharan - [CB.EN.U4CSE17204]" initials="AM-[" lastIdx="1" clrIdx="0">
    <p:extLst>
      <p:ext uri="{19B8F6BF-5375-455C-9EA6-DF929625EA0E}">
        <p15:presenceInfo xmlns:p15="http://schemas.microsoft.com/office/powerpoint/2012/main" userId="S::cb.en.u4cse17204@cb.students.amrita.edu::5984b1df-d141-4d08-9189-68d5f5a485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7/18/2020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511354" y="1755327"/>
            <a:ext cx="9440034" cy="2648381"/>
          </a:xfrm>
        </p:spPr>
        <p:txBody>
          <a:bodyPr>
            <a:normAutofit/>
          </a:bodyPr>
          <a:lstStyle/>
          <a:p>
            <a:r>
              <a:rPr lang="en-US" sz="7200" dirty="0"/>
              <a:t>Toronto Neighborhood Analysis</a:t>
            </a:r>
            <a:br>
              <a:rPr lang="en-US" sz="7200" dirty="0"/>
            </a:br>
            <a:r>
              <a:rPr lang="en-US" sz="2200" dirty="0"/>
              <a:t>Finding ideal locations for a multi-cuisine restaurant setup</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C2A0-E616-4679-A540-4B17FCC62E0F}"/>
              </a:ext>
            </a:extLst>
          </p:cNvPr>
          <p:cNvSpPr>
            <a:spLocks noGrp="1"/>
          </p:cNvSpPr>
          <p:nvPr>
            <p:ph type="title"/>
          </p:nvPr>
        </p:nvSpPr>
        <p:spPr/>
        <p:txBody>
          <a:bodyPr/>
          <a:lstStyle/>
          <a:p>
            <a:r>
              <a:rPr lang="en-IN" dirty="0"/>
              <a:t>Result &amp; Conclusion</a:t>
            </a:r>
          </a:p>
        </p:txBody>
      </p:sp>
      <p:sp>
        <p:nvSpPr>
          <p:cNvPr id="4" name="Content Placeholder 2">
            <a:extLst>
              <a:ext uri="{FF2B5EF4-FFF2-40B4-BE49-F238E27FC236}">
                <a16:creationId xmlns:a16="http://schemas.microsoft.com/office/drawing/2014/main" id="{785420CB-4A75-4B4E-B797-9FD42FAAE0EB}"/>
              </a:ext>
            </a:extLst>
          </p:cNvPr>
          <p:cNvSpPr txBox="1">
            <a:spLocks/>
          </p:cNvSpPr>
          <p:nvPr/>
        </p:nvSpPr>
        <p:spPr>
          <a:xfrm>
            <a:off x="3818931" y="1776676"/>
            <a:ext cx="4543489" cy="571206"/>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IN" dirty="0"/>
              <a:t>Cluster 0 (Medium Restaurant Count)</a:t>
            </a:r>
          </a:p>
        </p:txBody>
      </p:sp>
      <p:pic>
        <p:nvPicPr>
          <p:cNvPr id="5" name="Picture 4" descr="A screenshot of a cell phone&#10;&#10;Description automatically generated">
            <a:extLst>
              <a:ext uri="{FF2B5EF4-FFF2-40B4-BE49-F238E27FC236}">
                <a16:creationId xmlns:a16="http://schemas.microsoft.com/office/drawing/2014/main" id="{5A557319-F594-4822-BA9E-6E8A93181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9" y="2590324"/>
            <a:ext cx="9090991" cy="3419536"/>
          </a:xfrm>
          <a:prstGeom prst="rect">
            <a:avLst/>
          </a:prstGeom>
        </p:spPr>
      </p:pic>
    </p:spTree>
    <p:extLst>
      <p:ext uri="{BB962C8B-B14F-4D97-AF65-F5344CB8AC3E}">
        <p14:creationId xmlns:p14="http://schemas.microsoft.com/office/powerpoint/2010/main" val="381859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C2A0-E616-4679-A540-4B17FCC62E0F}"/>
              </a:ext>
            </a:extLst>
          </p:cNvPr>
          <p:cNvSpPr>
            <a:spLocks noGrp="1"/>
          </p:cNvSpPr>
          <p:nvPr>
            <p:ph type="title"/>
          </p:nvPr>
        </p:nvSpPr>
        <p:spPr>
          <a:xfrm>
            <a:off x="913794" y="634448"/>
            <a:ext cx="10353762" cy="1257300"/>
          </a:xfrm>
        </p:spPr>
        <p:txBody>
          <a:bodyPr/>
          <a:lstStyle/>
          <a:p>
            <a:r>
              <a:rPr lang="en-IN" dirty="0"/>
              <a:t>Result &amp; Conclusion</a:t>
            </a:r>
          </a:p>
        </p:txBody>
      </p:sp>
      <p:sp>
        <p:nvSpPr>
          <p:cNvPr id="4" name="Content Placeholder 2">
            <a:extLst>
              <a:ext uri="{FF2B5EF4-FFF2-40B4-BE49-F238E27FC236}">
                <a16:creationId xmlns:a16="http://schemas.microsoft.com/office/drawing/2014/main" id="{785420CB-4A75-4B4E-B797-9FD42FAAE0EB}"/>
              </a:ext>
            </a:extLst>
          </p:cNvPr>
          <p:cNvSpPr txBox="1">
            <a:spLocks/>
          </p:cNvSpPr>
          <p:nvPr/>
        </p:nvSpPr>
        <p:spPr>
          <a:xfrm>
            <a:off x="3818930" y="1984479"/>
            <a:ext cx="4543489" cy="57120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IN" dirty="0"/>
              <a:t>Cluster 2 (High Restaurant Count)</a:t>
            </a:r>
          </a:p>
        </p:txBody>
      </p:sp>
      <p:pic>
        <p:nvPicPr>
          <p:cNvPr id="6" name="Picture 5" descr="A screenshot of a cell phone&#10;&#10;Description automatically generated">
            <a:extLst>
              <a:ext uri="{FF2B5EF4-FFF2-40B4-BE49-F238E27FC236}">
                <a16:creationId xmlns:a16="http://schemas.microsoft.com/office/drawing/2014/main" id="{05569275-10B5-4FF4-9C46-8F8F7A876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42" y="2941327"/>
            <a:ext cx="10323863" cy="1850340"/>
          </a:xfrm>
          <a:prstGeom prst="rect">
            <a:avLst/>
          </a:prstGeom>
        </p:spPr>
      </p:pic>
    </p:spTree>
    <p:extLst>
      <p:ext uri="{BB962C8B-B14F-4D97-AF65-F5344CB8AC3E}">
        <p14:creationId xmlns:p14="http://schemas.microsoft.com/office/powerpoint/2010/main" val="122381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F888-8B3B-4129-8007-5614E85E6394}"/>
              </a:ext>
            </a:extLst>
          </p:cNvPr>
          <p:cNvSpPr>
            <a:spLocks noGrp="1"/>
          </p:cNvSpPr>
          <p:nvPr>
            <p:ph type="title"/>
          </p:nvPr>
        </p:nvSpPr>
        <p:spPr/>
        <p:txBody>
          <a:bodyPr>
            <a:normAutofit/>
          </a:bodyPr>
          <a:lstStyle/>
          <a:p>
            <a:r>
              <a:rPr lang="en-IN" dirty="0"/>
              <a:t>Cleaning and Analysing </a:t>
            </a:r>
            <a:br>
              <a:rPr lang="en-IN" dirty="0"/>
            </a:br>
            <a:r>
              <a:rPr lang="en-IN" sz="2200" dirty="0"/>
              <a:t>Toronto Crime Dataset from Kaggle</a:t>
            </a:r>
          </a:p>
        </p:txBody>
      </p:sp>
      <p:sp>
        <p:nvSpPr>
          <p:cNvPr id="3" name="Content Placeholder 2">
            <a:extLst>
              <a:ext uri="{FF2B5EF4-FFF2-40B4-BE49-F238E27FC236}">
                <a16:creationId xmlns:a16="http://schemas.microsoft.com/office/drawing/2014/main" id="{58CE749A-956E-4F07-AB02-754215600B3C}"/>
              </a:ext>
            </a:extLst>
          </p:cNvPr>
          <p:cNvSpPr>
            <a:spLocks noGrp="1"/>
          </p:cNvSpPr>
          <p:nvPr>
            <p:ph idx="1"/>
          </p:nvPr>
        </p:nvSpPr>
        <p:spPr>
          <a:xfrm>
            <a:off x="3225888" y="2686929"/>
            <a:ext cx="6143194" cy="2461846"/>
          </a:xfrm>
        </p:spPr>
        <p:txBody>
          <a:bodyPr>
            <a:normAutofit/>
          </a:bodyPr>
          <a:lstStyle/>
          <a:p>
            <a:r>
              <a:rPr lang="en-IN" dirty="0"/>
              <a:t>We start by removing any null valued rows.</a:t>
            </a:r>
          </a:p>
          <a:p>
            <a:r>
              <a:rPr lang="en-IN" dirty="0"/>
              <a:t>We selected columns with features that aid us in reaching the output.</a:t>
            </a:r>
          </a:p>
          <a:p>
            <a:r>
              <a:rPr lang="en-IN" dirty="0"/>
              <a:t>We sum all crimes in a neighbourhood to get the total crime for each neighbourhood.</a:t>
            </a:r>
          </a:p>
          <a:p>
            <a:pPr marL="36900" indent="0">
              <a:buNone/>
            </a:pPr>
            <a:endParaRPr lang="en-IN" dirty="0"/>
          </a:p>
        </p:txBody>
      </p:sp>
    </p:spTree>
    <p:extLst>
      <p:ext uri="{BB962C8B-B14F-4D97-AF65-F5344CB8AC3E}">
        <p14:creationId xmlns:p14="http://schemas.microsoft.com/office/powerpoint/2010/main" val="114607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F888-8B3B-4129-8007-5614E85E6394}"/>
              </a:ext>
            </a:extLst>
          </p:cNvPr>
          <p:cNvSpPr>
            <a:spLocks noGrp="1"/>
          </p:cNvSpPr>
          <p:nvPr>
            <p:ph type="title"/>
          </p:nvPr>
        </p:nvSpPr>
        <p:spPr/>
        <p:txBody>
          <a:bodyPr>
            <a:normAutofit/>
          </a:bodyPr>
          <a:lstStyle/>
          <a:p>
            <a:r>
              <a:rPr lang="en-IN" dirty="0"/>
              <a:t>Analysis Methodology </a:t>
            </a:r>
            <a:endParaRPr lang="en-IN" sz="2200" dirty="0"/>
          </a:p>
        </p:txBody>
      </p:sp>
      <p:sp>
        <p:nvSpPr>
          <p:cNvPr id="3" name="Content Placeholder 2">
            <a:extLst>
              <a:ext uri="{FF2B5EF4-FFF2-40B4-BE49-F238E27FC236}">
                <a16:creationId xmlns:a16="http://schemas.microsoft.com/office/drawing/2014/main" id="{58CE749A-956E-4F07-AB02-754215600B3C}"/>
              </a:ext>
            </a:extLst>
          </p:cNvPr>
          <p:cNvSpPr>
            <a:spLocks noGrp="1"/>
          </p:cNvSpPr>
          <p:nvPr>
            <p:ph idx="1"/>
          </p:nvPr>
        </p:nvSpPr>
        <p:spPr>
          <a:xfrm>
            <a:off x="913795" y="2076450"/>
            <a:ext cx="4038033" cy="3714749"/>
          </a:xfrm>
        </p:spPr>
        <p:txBody>
          <a:bodyPr>
            <a:normAutofit fontScale="92500"/>
          </a:bodyPr>
          <a:lstStyle/>
          <a:p>
            <a:r>
              <a:rPr lang="en-IN" dirty="0"/>
              <a:t>We check whether Population and Crime have a proper linear correlation through a scatter plot. We see its not exactly linear, so it may contain neighbourhoods with low population and high crime, or even high population with low crime, which is what we are looking for.</a:t>
            </a:r>
          </a:p>
          <a:p>
            <a:pPr marL="36900" indent="0">
              <a:buNone/>
            </a:pPr>
            <a:endParaRPr lang="en-IN" dirty="0"/>
          </a:p>
        </p:txBody>
      </p:sp>
      <p:pic>
        <p:nvPicPr>
          <p:cNvPr id="5" name="Picture 4" descr="A screenshot of a cell phone&#10;&#10;Description automatically generated">
            <a:extLst>
              <a:ext uri="{FF2B5EF4-FFF2-40B4-BE49-F238E27FC236}">
                <a16:creationId xmlns:a16="http://schemas.microsoft.com/office/drawing/2014/main" id="{88664CCD-C617-4C71-BFF2-2796A6CFF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332" y="2238137"/>
            <a:ext cx="6030167" cy="33913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7510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F888-8B3B-4129-8007-5614E85E6394}"/>
              </a:ext>
            </a:extLst>
          </p:cNvPr>
          <p:cNvSpPr>
            <a:spLocks noGrp="1"/>
          </p:cNvSpPr>
          <p:nvPr>
            <p:ph type="title"/>
          </p:nvPr>
        </p:nvSpPr>
        <p:spPr/>
        <p:txBody>
          <a:bodyPr>
            <a:normAutofit/>
          </a:bodyPr>
          <a:lstStyle/>
          <a:p>
            <a:r>
              <a:rPr lang="en-IN" dirty="0"/>
              <a:t>Analysis Methodology </a:t>
            </a:r>
            <a:endParaRPr lang="en-IN" sz="2200" dirty="0"/>
          </a:p>
        </p:txBody>
      </p:sp>
      <p:sp>
        <p:nvSpPr>
          <p:cNvPr id="3" name="Content Placeholder 2">
            <a:extLst>
              <a:ext uri="{FF2B5EF4-FFF2-40B4-BE49-F238E27FC236}">
                <a16:creationId xmlns:a16="http://schemas.microsoft.com/office/drawing/2014/main" id="{58CE749A-956E-4F07-AB02-754215600B3C}"/>
              </a:ext>
            </a:extLst>
          </p:cNvPr>
          <p:cNvSpPr>
            <a:spLocks noGrp="1"/>
          </p:cNvSpPr>
          <p:nvPr>
            <p:ph idx="1"/>
          </p:nvPr>
        </p:nvSpPr>
        <p:spPr>
          <a:xfrm>
            <a:off x="913795" y="2076450"/>
            <a:ext cx="4038033" cy="3714749"/>
          </a:xfrm>
        </p:spPr>
        <p:txBody>
          <a:bodyPr>
            <a:normAutofit lnSpcReduction="10000"/>
          </a:bodyPr>
          <a:lstStyle/>
          <a:p>
            <a:r>
              <a:rPr lang="en-IN" dirty="0"/>
              <a:t>So now we add a column ’Ratio’ which is population/crime*2, which gives us a ratio to consider when filtering for good neighbourhoods.</a:t>
            </a:r>
          </a:p>
          <a:p>
            <a:r>
              <a:rPr lang="en-IN" dirty="0"/>
              <a:t>Higher the ratio, better the neighbourhood in terms of crime.</a:t>
            </a:r>
          </a:p>
          <a:p>
            <a:pPr marL="36900" indent="0">
              <a:buNone/>
            </a:pPr>
            <a:endParaRPr lang="en-IN" dirty="0"/>
          </a:p>
        </p:txBody>
      </p:sp>
      <p:pic>
        <p:nvPicPr>
          <p:cNvPr id="6" name="Picture 5" descr="A screenshot of a cell phone&#10;&#10;Description automatically generated">
            <a:extLst>
              <a:ext uri="{FF2B5EF4-FFF2-40B4-BE49-F238E27FC236}">
                <a16:creationId xmlns:a16="http://schemas.microsoft.com/office/drawing/2014/main" id="{AE48C187-157C-45C8-9291-9291C24AF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82" y="2076450"/>
            <a:ext cx="5630061" cy="33913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3646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F888-8B3B-4129-8007-5614E85E6394}"/>
              </a:ext>
            </a:extLst>
          </p:cNvPr>
          <p:cNvSpPr>
            <a:spLocks noGrp="1"/>
          </p:cNvSpPr>
          <p:nvPr>
            <p:ph type="title"/>
          </p:nvPr>
        </p:nvSpPr>
        <p:spPr/>
        <p:txBody>
          <a:bodyPr>
            <a:normAutofit/>
          </a:bodyPr>
          <a:lstStyle/>
          <a:p>
            <a:r>
              <a:rPr lang="en-IN" dirty="0"/>
              <a:t>Analysis Methodology </a:t>
            </a:r>
            <a:endParaRPr lang="en-IN" sz="2200" dirty="0"/>
          </a:p>
        </p:txBody>
      </p:sp>
      <p:sp>
        <p:nvSpPr>
          <p:cNvPr id="3" name="Content Placeholder 2">
            <a:extLst>
              <a:ext uri="{FF2B5EF4-FFF2-40B4-BE49-F238E27FC236}">
                <a16:creationId xmlns:a16="http://schemas.microsoft.com/office/drawing/2014/main" id="{58CE749A-956E-4F07-AB02-754215600B3C}"/>
              </a:ext>
            </a:extLst>
          </p:cNvPr>
          <p:cNvSpPr>
            <a:spLocks noGrp="1"/>
          </p:cNvSpPr>
          <p:nvPr>
            <p:ph idx="1"/>
          </p:nvPr>
        </p:nvSpPr>
        <p:spPr>
          <a:xfrm>
            <a:off x="913795" y="2076450"/>
            <a:ext cx="4038033" cy="3714749"/>
          </a:xfrm>
        </p:spPr>
        <p:txBody>
          <a:bodyPr>
            <a:normAutofit/>
          </a:bodyPr>
          <a:lstStyle/>
          <a:p>
            <a:r>
              <a:rPr lang="en-IN" dirty="0"/>
              <a:t>Now we filter the neighbourhoods based on their population average first and then their population-to-crime ratio.</a:t>
            </a:r>
          </a:p>
          <a:p>
            <a:r>
              <a:rPr lang="en-IN" dirty="0"/>
              <a:t>We take &gt; 20,000 Population and &gt; 0.4 Ratio.</a:t>
            </a:r>
          </a:p>
          <a:p>
            <a:pPr marL="36900" indent="0">
              <a:buNone/>
            </a:pPr>
            <a:endParaRPr lang="en-IN" dirty="0"/>
          </a:p>
        </p:txBody>
      </p:sp>
      <p:pic>
        <p:nvPicPr>
          <p:cNvPr id="8" name="Picture 7" descr="A picture containing table&#10;&#10;Description automatically generated">
            <a:extLst>
              <a:ext uri="{FF2B5EF4-FFF2-40B4-BE49-F238E27FC236}">
                <a16:creationId xmlns:a16="http://schemas.microsoft.com/office/drawing/2014/main" id="{020FDB09-17C2-4645-BE8D-9546CC49C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976" y="2182942"/>
            <a:ext cx="2184675" cy="314957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579EB174-2189-488D-AFB6-F0F429BDA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633" y="2182942"/>
            <a:ext cx="1106332" cy="3149572"/>
          </a:xfrm>
          <a:prstGeom prst="rect">
            <a:avLst/>
          </a:prstGeom>
        </p:spPr>
      </p:pic>
    </p:spTree>
    <p:extLst>
      <p:ext uri="{BB962C8B-B14F-4D97-AF65-F5344CB8AC3E}">
        <p14:creationId xmlns:p14="http://schemas.microsoft.com/office/powerpoint/2010/main" val="381828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8C28-5627-49B5-926A-53D4DE355B07}"/>
              </a:ext>
            </a:extLst>
          </p:cNvPr>
          <p:cNvSpPr>
            <a:spLocks noGrp="1"/>
          </p:cNvSpPr>
          <p:nvPr>
            <p:ph type="title"/>
          </p:nvPr>
        </p:nvSpPr>
        <p:spPr/>
        <p:txBody>
          <a:bodyPr/>
          <a:lstStyle/>
          <a:p>
            <a:r>
              <a:rPr lang="en-IN" dirty="0"/>
              <a:t>Analysis Methodology </a:t>
            </a:r>
          </a:p>
        </p:txBody>
      </p:sp>
      <p:pic>
        <p:nvPicPr>
          <p:cNvPr id="7" name="Content Placeholder 6" descr="A screenshot of a cell phone&#10;&#10;Description automatically generated">
            <a:extLst>
              <a:ext uri="{FF2B5EF4-FFF2-40B4-BE49-F238E27FC236}">
                <a16:creationId xmlns:a16="http://schemas.microsoft.com/office/drawing/2014/main" id="{BA6D23BA-66FC-4036-B062-0B3A97ACB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1084" y="1866900"/>
            <a:ext cx="6063176" cy="450273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8" name="Title 1">
            <a:extLst>
              <a:ext uri="{FF2B5EF4-FFF2-40B4-BE49-F238E27FC236}">
                <a16:creationId xmlns:a16="http://schemas.microsoft.com/office/drawing/2014/main" id="{EFE3EBB0-8B1F-43D1-A64B-15C2AEF50F7B}"/>
              </a:ext>
            </a:extLst>
          </p:cNvPr>
          <p:cNvSpPr txBox="1">
            <a:spLocks/>
          </p:cNvSpPr>
          <p:nvPr/>
        </p:nvSpPr>
        <p:spPr>
          <a:xfrm>
            <a:off x="603076" y="2188940"/>
            <a:ext cx="4149970" cy="3858650"/>
          </a:xfrm>
          <a:prstGeom prst="rect">
            <a:avLst/>
          </a:prstGeom>
          <a:effectLst>
            <a:outerShdw blurRad="25400" dir="17880000">
              <a:srgbClr val="000000">
                <a:alpha val="46000"/>
              </a:srgbClr>
            </a:outerShdw>
          </a:effectLst>
        </p:spPr>
        <p:txBody>
          <a:bodyPr vert="horz" lIns="91440" tIns="45720" rIns="91440" bIns="45720" rtlCol="0" anchor="ctr">
            <a:normAutofit fontScale="92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IN" sz="2300" dirty="0"/>
              <a:t>We use the foursquare API to find the venues nearby each neighbourhood within 1km radius.</a:t>
            </a:r>
          </a:p>
          <a:p>
            <a:pPr marL="342900" indent="-342900" algn="l">
              <a:buFont typeface="Arial" panose="020B0604020202020204" pitchFamily="34" charset="0"/>
              <a:buChar char="•"/>
            </a:pPr>
            <a:r>
              <a:rPr lang="en-IN" sz="2300" dirty="0"/>
              <a:t>We use one hot encoding to get the count of different venue categories per neighbourhood.</a:t>
            </a:r>
          </a:p>
          <a:p>
            <a:pPr marL="342900" indent="-342900" algn="l">
              <a:buFont typeface="Arial" panose="020B0604020202020204" pitchFamily="34" charset="0"/>
              <a:buChar char="•"/>
            </a:pPr>
            <a:r>
              <a:rPr lang="en-IN" sz="2300" dirty="0"/>
              <a:t>Then we filter venue categories to only restaurants.</a:t>
            </a:r>
          </a:p>
          <a:p>
            <a:pPr marL="342900" indent="-342900" algn="l">
              <a:buFont typeface="Arial" panose="020B0604020202020204" pitchFamily="34" charset="0"/>
              <a:buChar char="•"/>
            </a:pPr>
            <a:r>
              <a:rPr lang="en-IN" sz="2300" dirty="0"/>
              <a:t>Then we group by the data on the column ‘neighbourhood’ to get the total number of restaurants per neighbourhood.</a:t>
            </a:r>
          </a:p>
          <a:p>
            <a:pPr marL="342900" indent="-342900" algn="l">
              <a:buFont typeface="Arial" panose="020B0604020202020204" pitchFamily="34" charset="0"/>
              <a:buChar char="•"/>
            </a:pPr>
            <a:endParaRPr lang="en-IN" sz="2300" dirty="0"/>
          </a:p>
        </p:txBody>
      </p:sp>
    </p:spTree>
    <p:extLst>
      <p:ext uri="{BB962C8B-B14F-4D97-AF65-F5344CB8AC3E}">
        <p14:creationId xmlns:p14="http://schemas.microsoft.com/office/powerpoint/2010/main" val="162472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4F2BF-F6A1-40BE-AB7C-EBA90204FA7A}"/>
              </a:ext>
            </a:extLst>
          </p:cNvPr>
          <p:cNvSpPr>
            <a:spLocks noGrp="1"/>
          </p:cNvSpPr>
          <p:nvPr>
            <p:ph idx="1"/>
          </p:nvPr>
        </p:nvSpPr>
        <p:spPr>
          <a:xfrm>
            <a:off x="913795" y="2076450"/>
            <a:ext cx="3273892" cy="3913533"/>
          </a:xfrm>
        </p:spPr>
        <p:txBody>
          <a:bodyPr/>
          <a:lstStyle/>
          <a:p>
            <a:r>
              <a:rPr lang="en-IN" dirty="0"/>
              <a:t>Running K-means algorithm over the column ‘Total Restaurants’ with k=3, gives us 3 clusters of low, medium and high restaurant count. </a:t>
            </a:r>
          </a:p>
          <a:p>
            <a:r>
              <a:rPr lang="en-IN" dirty="0"/>
              <a:t>This is our final analysed data.</a:t>
            </a:r>
          </a:p>
        </p:txBody>
      </p:sp>
      <p:sp>
        <p:nvSpPr>
          <p:cNvPr id="4" name="Title 1">
            <a:extLst>
              <a:ext uri="{FF2B5EF4-FFF2-40B4-BE49-F238E27FC236}">
                <a16:creationId xmlns:a16="http://schemas.microsoft.com/office/drawing/2014/main" id="{3E63511C-EB66-43DD-A3C4-A87970CDCA3A}"/>
              </a:ext>
            </a:extLst>
          </p:cNvPr>
          <p:cNvSpPr>
            <a:spLocks noGrp="1"/>
          </p:cNvSpPr>
          <p:nvPr>
            <p:ph type="title"/>
          </p:nvPr>
        </p:nvSpPr>
        <p:spPr>
          <a:xfrm>
            <a:off x="914400" y="609600"/>
            <a:ext cx="10353675" cy="1257300"/>
          </a:xfrm>
        </p:spPr>
        <p:txBody>
          <a:bodyPr/>
          <a:lstStyle/>
          <a:p>
            <a:r>
              <a:rPr lang="en-IN" dirty="0"/>
              <a:t>Analysis Methodology </a:t>
            </a:r>
          </a:p>
        </p:txBody>
      </p:sp>
      <p:pic>
        <p:nvPicPr>
          <p:cNvPr id="6" name="Picture 5" descr="A close up of a map&#10;&#10;Description automatically generated">
            <a:extLst>
              <a:ext uri="{FF2B5EF4-FFF2-40B4-BE49-F238E27FC236}">
                <a16:creationId xmlns:a16="http://schemas.microsoft.com/office/drawing/2014/main" id="{E7851AE2-C753-47AF-BA00-B8C3F13ED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105" y="1909246"/>
            <a:ext cx="7192420" cy="4339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84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C2A0-E616-4679-A540-4B17FCC62E0F}"/>
              </a:ext>
            </a:extLst>
          </p:cNvPr>
          <p:cNvSpPr>
            <a:spLocks noGrp="1"/>
          </p:cNvSpPr>
          <p:nvPr>
            <p:ph type="title"/>
          </p:nvPr>
        </p:nvSpPr>
        <p:spPr/>
        <p:txBody>
          <a:bodyPr/>
          <a:lstStyle/>
          <a:p>
            <a:r>
              <a:rPr lang="en-IN" dirty="0"/>
              <a:t>Result &amp; Conclusion</a:t>
            </a:r>
          </a:p>
        </p:txBody>
      </p:sp>
      <p:sp>
        <p:nvSpPr>
          <p:cNvPr id="3" name="Content Placeholder 2">
            <a:extLst>
              <a:ext uri="{FF2B5EF4-FFF2-40B4-BE49-F238E27FC236}">
                <a16:creationId xmlns:a16="http://schemas.microsoft.com/office/drawing/2014/main" id="{ED03FBC5-DD1F-477F-AD2D-4C789EDE7BE7}"/>
              </a:ext>
            </a:extLst>
          </p:cNvPr>
          <p:cNvSpPr>
            <a:spLocks noGrp="1"/>
          </p:cNvSpPr>
          <p:nvPr>
            <p:ph idx="1"/>
          </p:nvPr>
        </p:nvSpPr>
        <p:spPr>
          <a:xfrm>
            <a:off x="913795" y="2509618"/>
            <a:ext cx="10642101" cy="3387599"/>
          </a:xfrm>
        </p:spPr>
        <p:txBody>
          <a:bodyPr>
            <a:normAutofit fontScale="92500" lnSpcReduction="10000"/>
          </a:bodyPr>
          <a:lstStyle/>
          <a:p>
            <a:r>
              <a:rPr lang="en-IN" sz="2500" dirty="0"/>
              <a:t>From these clusters, for a person new to the restaurant business, we can recommend clusters 1 and 0, because these clusters have low and medium restaurant counts.</a:t>
            </a:r>
          </a:p>
          <a:p>
            <a:r>
              <a:rPr lang="en-IN" sz="2500" dirty="0"/>
              <a:t>People already well established in the restaurant business could also look into neighbourhoods from cluster 2 (they are high in restaurant count and generally not recommended due to high competition).</a:t>
            </a:r>
          </a:p>
          <a:p>
            <a:r>
              <a:rPr lang="en-IN" sz="2500" dirty="0">
                <a:effectLst/>
                <a:ea typeface="Calibri" panose="020F0502020204030204" pitchFamily="34" charset="0"/>
                <a:cs typeface="Adobe Devanagari" panose="02040503050201020203" pitchFamily="18" charset="0"/>
              </a:rPr>
              <a:t>These recommendations are based on the only 2 parameters I have considered (population and crime). In reality, there are much more factors to consider, before choosing a neighbourhood for setting up a restaurant.</a:t>
            </a:r>
            <a:endParaRPr lang="en-IN" sz="25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6820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C2A0-E616-4679-A540-4B17FCC62E0F}"/>
              </a:ext>
            </a:extLst>
          </p:cNvPr>
          <p:cNvSpPr>
            <a:spLocks noGrp="1"/>
          </p:cNvSpPr>
          <p:nvPr>
            <p:ph type="title"/>
          </p:nvPr>
        </p:nvSpPr>
        <p:spPr/>
        <p:txBody>
          <a:bodyPr/>
          <a:lstStyle/>
          <a:p>
            <a:r>
              <a:rPr lang="en-IN" dirty="0"/>
              <a:t>Result &amp; Conclusion</a:t>
            </a:r>
          </a:p>
        </p:txBody>
      </p:sp>
      <p:sp>
        <p:nvSpPr>
          <p:cNvPr id="4" name="Content Placeholder 2">
            <a:extLst>
              <a:ext uri="{FF2B5EF4-FFF2-40B4-BE49-F238E27FC236}">
                <a16:creationId xmlns:a16="http://schemas.microsoft.com/office/drawing/2014/main" id="{785420CB-4A75-4B4E-B797-9FD42FAAE0EB}"/>
              </a:ext>
            </a:extLst>
          </p:cNvPr>
          <p:cNvSpPr txBox="1">
            <a:spLocks/>
          </p:cNvSpPr>
          <p:nvPr/>
        </p:nvSpPr>
        <p:spPr>
          <a:xfrm>
            <a:off x="3818931" y="1866900"/>
            <a:ext cx="4543489" cy="57120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IN" dirty="0"/>
              <a:t>Cluster 1 (Low Restaurant Count)</a:t>
            </a:r>
          </a:p>
        </p:txBody>
      </p:sp>
      <p:pic>
        <p:nvPicPr>
          <p:cNvPr id="9" name="Picture 8" descr="A screen shot of a social media post&#10;&#10;Description automatically generated">
            <a:extLst>
              <a:ext uri="{FF2B5EF4-FFF2-40B4-BE49-F238E27FC236}">
                <a16:creationId xmlns:a16="http://schemas.microsoft.com/office/drawing/2014/main" id="{B792B88E-BDBB-4AC8-9BD1-8AA63480E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009" y="2762603"/>
            <a:ext cx="9871332" cy="2502791"/>
          </a:xfrm>
          <a:prstGeom prst="rect">
            <a:avLst/>
          </a:prstGeom>
        </p:spPr>
      </p:pic>
    </p:spTree>
    <p:extLst>
      <p:ext uri="{BB962C8B-B14F-4D97-AF65-F5344CB8AC3E}">
        <p14:creationId xmlns:p14="http://schemas.microsoft.com/office/powerpoint/2010/main" val="2669025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{37DDBA57-FF6E-411B-ABC4-F79C806A4261}tf12214701</Template>
  <TotalTime>154</TotalTime>
  <Words>420</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Goudy Old Style</vt:lpstr>
      <vt:lpstr>Wingdings 2</vt:lpstr>
      <vt:lpstr>SlateVTI</vt:lpstr>
      <vt:lpstr>Toronto Neighborhood Analysis Finding ideal locations for a multi-cuisine restaurant setup</vt:lpstr>
      <vt:lpstr>Cleaning and Analysing  Toronto Crime Dataset from Kaggle</vt:lpstr>
      <vt:lpstr>Analysis Methodology </vt:lpstr>
      <vt:lpstr>Analysis Methodology </vt:lpstr>
      <vt:lpstr>Analysis Methodology </vt:lpstr>
      <vt:lpstr>Analysis Methodology </vt:lpstr>
      <vt:lpstr>Analysis Methodology </vt:lpstr>
      <vt:lpstr>Result &amp; Conclusion</vt:lpstr>
      <vt:lpstr>Result &amp; Conclusion</vt:lpstr>
      <vt:lpstr>Result &amp; Conclusion</vt:lpstr>
      <vt:lpstr>Result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Neighborhood Analysis Finding ideal locations for a multi-cuisine restaurant setup</dc:title>
  <dc:creator>Amit Muraletharan - [CB.EN.U4CSE17204]</dc:creator>
  <cp:lastModifiedBy>Amit Muraletharan - [CB.EN.U4CSE17204]</cp:lastModifiedBy>
  <cp:revision>10</cp:revision>
  <dcterms:created xsi:type="dcterms:W3CDTF">2020-07-18T13:37:42Z</dcterms:created>
  <dcterms:modified xsi:type="dcterms:W3CDTF">2020-07-18T16:12:50Z</dcterms:modified>
</cp:coreProperties>
</file>