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6" autoAdjust="0"/>
  </p:normalViewPr>
  <p:slideViewPr>
    <p:cSldViewPr>
      <p:cViewPr>
        <p:scale>
          <a:sx n="100" d="100"/>
          <a:sy n="100" d="100"/>
        </p:scale>
        <p:origin x="-43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83E0-963F-4A66-BB22-AA44E49C90EA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459-0967-496A-B790-914EEBD55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83E0-963F-4A66-BB22-AA44E49C90EA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459-0967-496A-B790-914EEBD55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4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83E0-963F-4A66-BB22-AA44E49C90EA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459-0967-496A-B790-914EEBD55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83E0-963F-4A66-BB22-AA44E49C90EA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459-0967-496A-B790-914EEBD55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83E0-963F-4A66-BB22-AA44E49C90EA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459-0967-496A-B790-914EEBD55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2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83E0-963F-4A66-BB22-AA44E49C90EA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459-0967-496A-B790-914EEBD55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83E0-963F-4A66-BB22-AA44E49C90EA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459-0967-496A-B790-914EEBD55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83E0-963F-4A66-BB22-AA44E49C90EA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459-0967-496A-B790-914EEBD55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7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83E0-963F-4A66-BB22-AA44E49C90EA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459-0967-496A-B790-914EEBD55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83E0-963F-4A66-BB22-AA44E49C90EA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459-0967-496A-B790-914EEBD55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4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83E0-963F-4A66-BB22-AA44E49C90EA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459-0967-496A-B790-914EEBD55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083E0-963F-4A66-BB22-AA44E49C90EA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A459-0967-496A-B790-914EEBD55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p-info.org/wiki/view/channel+status" TargetMode="External"/><Relationship Id="rId2" Type="http://schemas.openxmlformats.org/officeDocument/2006/relationships/hyperlink" Target="https://wiki.asterisk.org/wiki/display/AST/Channel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810000" y="2743200"/>
            <a:ext cx="3352800" cy="1308556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40316" y="2861846"/>
            <a:ext cx="1079484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Data displaying module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86200" y="3623846"/>
            <a:ext cx="1079484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Asterisk adapter module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7116" y="3623846"/>
            <a:ext cx="1079484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CRM adapter </a:t>
            </a:r>
          </a:p>
          <a:p>
            <a:pPr algn="ctr"/>
            <a:r>
              <a:rPr lang="en-US" sz="800" smtClean="0"/>
              <a:t>module</a:t>
            </a:r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>
            <a:off x="4965684" y="3793123"/>
            <a:ext cx="10414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0"/>
            <a:endCxn id="49" idx="3"/>
          </p:cNvCxnSpPr>
          <p:nvPr/>
        </p:nvCxnSpPr>
        <p:spPr>
          <a:xfrm flipH="1" flipV="1">
            <a:off x="6019800" y="3031123"/>
            <a:ext cx="527058" cy="592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72849" y="3823156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/>
              <a:t>Socket interface</a:t>
            </a:r>
            <a:endParaRPr lang="en-US" sz="800"/>
          </a:p>
        </p:txBody>
      </p:sp>
      <p:sp>
        <p:nvSpPr>
          <p:cNvPr id="60" name="TextBox 59"/>
          <p:cNvSpPr txBox="1"/>
          <p:nvPr/>
        </p:nvSpPr>
        <p:spPr>
          <a:xfrm>
            <a:off x="6292049" y="3200400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/>
              <a:t>API interface</a:t>
            </a:r>
            <a:endParaRPr lang="en-US" sz="800"/>
          </a:p>
        </p:txBody>
      </p:sp>
      <p:sp>
        <p:nvSpPr>
          <p:cNvPr id="61" name="TextBox 60"/>
          <p:cNvSpPr txBox="1"/>
          <p:nvPr/>
        </p:nvSpPr>
        <p:spPr>
          <a:xfrm>
            <a:off x="3886200" y="4280356"/>
            <a:ext cx="1079484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Asterisk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07116" y="4267200"/>
            <a:ext cx="1079484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CRM</a:t>
            </a:r>
          </a:p>
        </p:txBody>
      </p:sp>
      <p:cxnSp>
        <p:nvCxnSpPr>
          <p:cNvPr id="58" name="Straight Connector 57"/>
          <p:cNvCxnSpPr>
            <a:stCxn id="50" idx="2"/>
            <a:endCxn id="61" idx="0"/>
          </p:cNvCxnSpPr>
          <p:nvPr/>
        </p:nvCxnSpPr>
        <p:spPr>
          <a:xfrm>
            <a:off x="4425942" y="3962400"/>
            <a:ext cx="0" cy="31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51" idx="2"/>
            <a:endCxn id="62" idx="0"/>
          </p:cNvCxnSpPr>
          <p:nvPr/>
        </p:nvCxnSpPr>
        <p:spPr>
          <a:xfrm>
            <a:off x="6546858" y="3962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29000" y="457200"/>
            <a:ext cx="159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General diagram</a:t>
            </a:r>
            <a:endParaRPr lang="en-US" sz="1600" b="1"/>
          </a:p>
        </p:txBody>
      </p:sp>
      <p:sp>
        <p:nvSpPr>
          <p:cNvPr id="3" name="TextBox 2"/>
          <p:cNvSpPr txBox="1"/>
          <p:nvPr/>
        </p:nvSpPr>
        <p:spPr>
          <a:xfrm>
            <a:off x="304800" y="4924961"/>
            <a:ext cx="44358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smtClean="0"/>
              <a:t>SOME REMARKS</a:t>
            </a:r>
          </a:p>
          <a:p>
            <a:r>
              <a:rPr lang="en-US" sz="1000" b="1" smtClean="0"/>
              <a:t>1) Asterisk adapter module</a:t>
            </a:r>
          </a:p>
          <a:p>
            <a:r>
              <a:rPr lang="en-US" sz="1000" smtClean="0"/>
              <a:t>This module should run on server side, the machine at which Asterisk is deployed.</a:t>
            </a:r>
          </a:p>
          <a:p>
            <a:r>
              <a:rPr lang="en-US" sz="1000" b="1" smtClean="0"/>
              <a:t>2) CRM adapter module</a:t>
            </a:r>
          </a:p>
          <a:p>
            <a:r>
              <a:rPr lang="en-US" sz="1000" smtClean="0"/>
              <a:t>This module run on browser  </a:t>
            </a:r>
          </a:p>
          <a:p>
            <a:r>
              <a:rPr lang="en-US" sz="1000" b="1" smtClean="0"/>
              <a:t>3) Data displaying module</a:t>
            </a:r>
          </a:p>
          <a:p>
            <a:r>
              <a:rPr lang="en-US" sz="1000" smtClean="0"/>
              <a:t>This module run on browser</a:t>
            </a:r>
          </a:p>
          <a:p>
            <a:r>
              <a:rPr lang="en-US" sz="1000" b="1" smtClean="0"/>
              <a:t>4) Number of max calls is 12</a:t>
            </a:r>
            <a:r>
              <a:rPr lang="en-US" sz="1000" smtClean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8" y="838200"/>
            <a:ext cx="2933700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645296"/>
            <a:ext cx="1925328" cy="100290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429000" y="4280356"/>
            <a:ext cx="228600" cy="107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6200000">
            <a:off x="5279624" y="2498839"/>
            <a:ext cx="228600" cy="107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3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2984956"/>
            <a:ext cx="1441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solidFill>
                  <a:srgbClr val="00B050"/>
                </a:solidFill>
              </a:rPr>
              <a:t>1) User login on CRM with SIP</a:t>
            </a:r>
            <a:endParaRPr lang="en-US" sz="800" b="1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0642" y="1981200"/>
            <a:ext cx="1219200" cy="1329154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74252" y="1981200"/>
            <a:ext cx="10775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CRM adapter module</a:t>
            </a:r>
            <a:endParaRPr lang="en-US" sz="800"/>
          </a:p>
        </p:txBody>
      </p:sp>
      <p:sp>
        <p:nvSpPr>
          <p:cNvPr id="10" name="TextBox 9"/>
          <p:cNvSpPr txBox="1"/>
          <p:nvPr/>
        </p:nvSpPr>
        <p:spPr>
          <a:xfrm>
            <a:off x="2794897" y="2984956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Socket  client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20642" y="3581400"/>
            <a:ext cx="1219200" cy="1384756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30857" y="3594556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Asterisk adapter module</a:t>
            </a:r>
            <a:endParaRPr lang="en-US" sz="800"/>
          </a:p>
        </p:txBody>
      </p:sp>
      <p:sp>
        <p:nvSpPr>
          <p:cNvPr id="13" name="TextBox 12"/>
          <p:cNvSpPr txBox="1"/>
          <p:nvPr/>
        </p:nvSpPr>
        <p:spPr>
          <a:xfrm>
            <a:off x="2794897" y="3899356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Socket 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6842" y="4538246"/>
            <a:ext cx="1079484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ARI client/Socket client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20642" y="5105400"/>
            <a:ext cx="1219200" cy="68580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12012" y="5118556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Asterisk PBX</a:t>
            </a:r>
            <a:endParaRPr lang="en-US" sz="800"/>
          </a:p>
        </p:txBody>
      </p:sp>
      <p:sp>
        <p:nvSpPr>
          <p:cNvPr id="17" name="TextBox 16"/>
          <p:cNvSpPr txBox="1"/>
          <p:nvPr/>
        </p:nvSpPr>
        <p:spPr>
          <a:xfrm>
            <a:off x="2794897" y="5423356"/>
            <a:ext cx="1079484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ARI server</a:t>
            </a:r>
          </a:p>
        </p:txBody>
      </p:sp>
      <p:cxnSp>
        <p:nvCxnSpPr>
          <p:cNvPr id="21" name="Elbow Connector 20"/>
          <p:cNvCxnSpPr>
            <a:stCxn id="10" idx="3"/>
            <a:endCxn id="13" idx="3"/>
          </p:cNvCxnSpPr>
          <p:nvPr/>
        </p:nvCxnSpPr>
        <p:spPr>
          <a:xfrm>
            <a:off x="3874381" y="3092678"/>
            <a:ext cx="12700" cy="914400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4" idx="3"/>
            <a:endCxn id="17" idx="3"/>
          </p:cNvCxnSpPr>
          <p:nvPr/>
        </p:nvCxnSpPr>
        <p:spPr>
          <a:xfrm flipH="1">
            <a:off x="3874381" y="4707523"/>
            <a:ext cx="1945" cy="823555"/>
          </a:xfrm>
          <a:prstGeom prst="bentConnector3">
            <a:avLst>
              <a:gd name="adj1" fmla="val -117532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774" y="5347156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solidFill>
                  <a:srgbClr val="0E06AA"/>
                </a:solidFill>
              </a:rPr>
              <a:t>5) Icomming call to SIP</a:t>
            </a:r>
            <a:endParaRPr lang="en-US" sz="800" b="1">
              <a:solidFill>
                <a:srgbClr val="0E06AA"/>
              </a:solidFill>
            </a:endParaRPr>
          </a:p>
        </p:txBody>
      </p:sp>
      <p:cxnSp>
        <p:nvCxnSpPr>
          <p:cNvPr id="27" name="Straight Arrow Connector 26"/>
          <p:cNvCxnSpPr>
            <a:stCxn id="28" idx="3"/>
            <a:endCxn id="15" idx="1"/>
          </p:cNvCxnSpPr>
          <p:nvPr/>
        </p:nvCxnSpPr>
        <p:spPr>
          <a:xfrm flipV="1">
            <a:off x="1467036" y="5448300"/>
            <a:ext cx="1253606" cy="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7" idx="1"/>
            <a:endCxn id="14" idx="1"/>
          </p:cNvCxnSpPr>
          <p:nvPr/>
        </p:nvCxnSpPr>
        <p:spPr>
          <a:xfrm rot="10800000" flipH="1">
            <a:off x="2794896" y="4707524"/>
            <a:ext cx="1945" cy="823555"/>
          </a:xfrm>
          <a:prstGeom prst="bentConnector3">
            <a:avLst>
              <a:gd name="adj1" fmla="val -117532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1"/>
            <a:endCxn id="10" idx="1"/>
          </p:cNvCxnSpPr>
          <p:nvPr/>
        </p:nvCxnSpPr>
        <p:spPr>
          <a:xfrm rot="10800000">
            <a:off x="2794897" y="3092678"/>
            <a:ext cx="12700" cy="914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2666" y="3442156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>
                <a:solidFill>
                  <a:srgbClr val="00B050"/>
                </a:solidFill>
              </a:rPr>
              <a:t>2</a:t>
            </a:r>
            <a:r>
              <a:rPr lang="en-US" sz="800" b="1" smtClean="0">
                <a:solidFill>
                  <a:srgbClr val="00B050"/>
                </a:solidFill>
              </a:rPr>
              <a:t>) SIPEXTEN</a:t>
            </a:r>
            <a:endParaRPr lang="en-US" sz="800" b="1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22323" y="4191000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solidFill>
                  <a:srgbClr val="00B050"/>
                </a:solidFill>
              </a:rPr>
              <a:t>3) </a:t>
            </a:r>
            <a:r>
              <a:rPr lang="en-US" sz="800" b="1">
                <a:solidFill>
                  <a:srgbClr val="00B050"/>
                </a:solidFill>
              </a:rPr>
              <a:t>SIPEXTEN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22323" y="4966156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solidFill>
                  <a:srgbClr val="00B050"/>
                </a:solidFill>
              </a:rPr>
              <a:t>4) </a:t>
            </a:r>
            <a:r>
              <a:rPr lang="en-US" sz="800" b="1">
                <a:solidFill>
                  <a:srgbClr val="00B050"/>
                </a:solidFill>
              </a:rPr>
              <a:t>SIPEXTEN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9200" y="4966156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>
                <a:solidFill>
                  <a:srgbClr val="0E06AA"/>
                </a:solidFill>
              </a:rPr>
              <a:t>6</a:t>
            </a:r>
            <a:r>
              <a:rPr lang="en-US" sz="800" b="1" smtClean="0">
                <a:solidFill>
                  <a:srgbClr val="0E06AA"/>
                </a:solidFill>
              </a:rPr>
              <a:t>) Statis event</a:t>
            </a:r>
            <a:endParaRPr lang="en-US" sz="800" b="1">
              <a:solidFill>
                <a:srgbClr val="0E06AA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19200" y="4191000"/>
            <a:ext cx="9637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solidFill>
                  <a:srgbClr val="0E06AA"/>
                </a:solidFill>
              </a:rPr>
              <a:t>7) CALERID_STATE</a:t>
            </a:r>
            <a:endParaRPr lang="en-US" sz="800" b="1">
              <a:solidFill>
                <a:srgbClr val="0E06AA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67028" y="3429000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>
                <a:solidFill>
                  <a:srgbClr val="0E06AA"/>
                </a:solidFill>
              </a:rPr>
              <a:t>8</a:t>
            </a:r>
            <a:r>
              <a:rPr lang="en-US" sz="800" b="1" smtClean="0">
                <a:solidFill>
                  <a:srgbClr val="0E06AA"/>
                </a:solidFill>
              </a:rPr>
              <a:t>) CALERID_STATE_DATA</a:t>
            </a:r>
            <a:endParaRPr lang="en-US" sz="800" b="1">
              <a:solidFill>
                <a:srgbClr val="0E06AA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96842" y="2299156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Data collecting</a:t>
            </a:r>
          </a:p>
        </p:txBody>
      </p:sp>
      <p:cxnSp>
        <p:nvCxnSpPr>
          <p:cNvPr id="37" name="Straight Arrow Connector 36"/>
          <p:cNvCxnSpPr>
            <a:stCxn id="4" idx="3"/>
            <a:endCxn id="10" idx="1"/>
          </p:cNvCxnSpPr>
          <p:nvPr/>
        </p:nvCxnSpPr>
        <p:spPr>
          <a:xfrm>
            <a:off x="1517620" y="3092678"/>
            <a:ext cx="1277277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295400" y="2590800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solidFill>
                  <a:srgbClr val="0E06AA"/>
                </a:solidFill>
              </a:rPr>
              <a:t>9) CALERID_STATE_DATA</a:t>
            </a:r>
            <a:endParaRPr lang="en-US" sz="800" b="1">
              <a:solidFill>
                <a:srgbClr val="0E06AA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4200" y="533400"/>
            <a:ext cx="512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Flow to retrieve customer info by by CallerID of a SIP client</a:t>
            </a:r>
            <a:endParaRPr lang="en-US" sz="1600" b="1"/>
          </a:p>
        </p:txBody>
      </p:sp>
      <p:sp>
        <p:nvSpPr>
          <p:cNvPr id="75" name="Rectangle 74"/>
          <p:cNvSpPr/>
          <p:nvPr/>
        </p:nvSpPr>
        <p:spPr>
          <a:xfrm>
            <a:off x="2743200" y="1066800"/>
            <a:ext cx="1219200" cy="68580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971800" y="1079956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CRM system</a:t>
            </a:r>
            <a:endParaRPr lang="en-US" sz="800"/>
          </a:p>
        </p:txBody>
      </p:sp>
      <p:sp>
        <p:nvSpPr>
          <p:cNvPr id="77" name="TextBox 76"/>
          <p:cNvSpPr txBox="1"/>
          <p:nvPr/>
        </p:nvSpPr>
        <p:spPr>
          <a:xfrm>
            <a:off x="2817455" y="1384756"/>
            <a:ext cx="1079484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Database</a:t>
            </a:r>
          </a:p>
        </p:txBody>
      </p:sp>
      <p:cxnSp>
        <p:nvCxnSpPr>
          <p:cNvPr id="1033" name="Elbow Connector 1032"/>
          <p:cNvCxnSpPr>
            <a:stCxn id="44" idx="1"/>
            <a:endCxn id="77" idx="1"/>
          </p:cNvCxnSpPr>
          <p:nvPr/>
        </p:nvCxnSpPr>
        <p:spPr>
          <a:xfrm rot="10800000" flipH="1">
            <a:off x="2796841" y="1492478"/>
            <a:ext cx="20613" cy="914400"/>
          </a:xfrm>
          <a:prstGeom prst="bentConnector3">
            <a:avLst>
              <a:gd name="adj1" fmla="val -1109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59850" y="1828800"/>
            <a:ext cx="16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/>
              <a:t>10)</a:t>
            </a:r>
            <a:r>
              <a:rPr lang="en-US" sz="800" smtClean="0"/>
              <a:t> If DATA is Null then querry data;</a:t>
            </a:r>
          </a:p>
          <a:p>
            <a:r>
              <a:rPr lang="en-US" sz="800"/>
              <a:t>e</a:t>
            </a:r>
            <a:r>
              <a:rPr lang="en-US" sz="800" smtClean="0"/>
              <a:t>lse skip this step</a:t>
            </a:r>
            <a:endParaRPr lang="en-US" sz="800"/>
          </a:p>
        </p:txBody>
      </p:sp>
      <p:cxnSp>
        <p:nvCxnSpPr>
          <p:cNvPr id="1036" name="Elbow Connector 1035"/>
          <p:cNvCxnSpPr>
            <a:stCxn id="77" idx="3"/>
            <a:endCxn id="44" idx="3"/>
          </p:cNvCxnSpPr>
          <p:nvPr/>
        </p:nvCxnSpPr>
        <p:spPr>
          <a:xfrm flipH="1">
            <a:off x="3876326" y="1492478"/>
            <a:ext cx="20613" cy="914400"/>
          </a:xfrm>
          <a:prstGeom prst="bentConnector3">
            <a:avLst>
              <a:gd name="adj1" fmla="val -52215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957262" y="1752600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/>
              <a:t>11)</a:t>
            </a:r>
            <a:r>
              <a:rPr lang="en-US" sz="800" smtClean="0"/>
              <a:t> </a:t>
            </a:r>
            <a:r>
              <a:rPr lang="en-US" sz="800"/>
              <a:t>If </a:t>
            </a:r>
            <a:r>
              <a:rPr lang="en-US" sz="800" smtClean="0"/>
              <a:t>DATA </a:t>
            </a:r>
            <a:r>
              <a:rPr lang="en-US" sz="800"/>
              <a:t>is </a:t>
            </a:r>
            <a:r>
              <a:rPr lang="en-US" sz="800" smtClean="0"/>
              <a:t>null </a:t>
            </a:r>
            <a:r>
              <a:rPr lang="en-US" sz="800"/>
              <a:t>then </a:t>
            </a:r>
            <a:r>
              <a:rPr lang="en-US" sz="800" smtClean="0"/>
              <a:t>return data;</a:t>
            </a:r>
            <a:endParaRPr lang="en-US" sz="800"/>
          </a:p>
          <a:p>
            <a:r>
              <a:rPr lang="en-US" sz="800"/>
              <a:t>e</a:t>
            </a:r>
            <a:r>
              <a:rPr lang="en-US" sz="800" smtClean="0"/>
              <a:t>lse </a:t>
            </a:r>
            <a:r>
              <a:rPr lang="en-US" sz="800"/>
              <a:t>skip this </a:t>
            </a:r>
            <a:r>
              <a:rPr lang="en-US" sz="800" smtClean="0"/>
              <a:t>step</a:t>
            </a:r>
            <a:endParaRPr lang="en-US" sz="800"/>
          </a:p>
        </p:txBody>
      </p:sp>
      <p:sp>
        <p:nvSpPr>
          <p:cNvPr id="85" name="Rectangle 84"/>
          <p:cNvSpPr/>
          <p:nvPr/>
        </p:nvSpPr>
        <p:spPr>
          <a:xfrm>
            <a:off x="6781800" y="1981200"/>
            <a:ext cx="1219200" cy="99060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812854" y="1981200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Data displaying  module</a:t>
            </a:r>
            <a:endParaRPr lang="en-US" sz="800"/>
          </a:p>
        </p:txBody>
      </p:sp>
      <p:sp>
        <p:nvSpPr>
          <p:cNvPr id="88" name="TextBox 87"/>
          <p:cNvSpPr txBox="1"/>
          <p:nvPr/>
        </p:nvSpPr>
        <p:spPr>
          <a:xfrm>
            <a:off x="6858000" y="2299156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Data displaying</a:t>
            </a:r>
          </a:p>
        </p:txBody>
      </p:sp>
      <p:cxnSp>
        <p:nvCxnSpPr>
          <p:cNvPr id="1038" name="Straight Arrow Connector 1037"/>
          <p:cNvCxnSpPr>
            <a:stCxn id="44" idx="3"/>
            <a:endCxn id="88" idx="1"/>
          </p:cNvCxnSpPr>
          <p:nvPr/>
        </p:nvCxnSpPr>
        <p:spPr>
          <a:xfrm>
            <a:off x="3876326" y="2406878"/>
            <a:ext cx="29816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905907" y="2222956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/>
              <a:t>12)</a:t>
            </a:r>
            <a:r>
              <a:rPr lang="en-US" sz="800" smtClean="0"/>
              <a:t> DATA</a:t>
            </a:r>
            <a:endParaRPr lang="en-US" sz="800"/>
          </a:p>
        </p:txBody>
      </p:sp>
      <p:sp>
        <p:nvSpPr>
          <p:cNvPr id="93" name="TextBox 92"/>
          <p:cNvSpPr txBox="1"/>
          <p:nvPr/>
        </p:nvSpPr>
        <p:spPr>
          <a:xfrm>
            <a:off x="6156964" y="4101644"/>
            <a:ext cx="3002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smtClean="0"/>
              <a:t>SOME REMARKS</a:t>
            </a:r>
          </a:p>
          <a:p>
            <a:pPr marL="228600" indent="-228600">
              <a:buAutoNum type="arabicParenR"/>
            </a:pPr>
            <a:r>
              <a:rPr lang="en-US" sz="1000" b="1" smtClean="0"/>
              <a:t>How to minimize the number of querries to Database</a:t>
            </a:r>
          </a:p>
          <a:p>
            <a:r>
              <a:rPr lang="en-US" sz="1000" smtClean="0"/>
              <a:t>When there is an incomming call, in case of Onepas, all 12 SIP clients will be ringing. So :</a:t>
            </a:r>
          </a:p>
          <a:p>
            <a:pPr marL="171450" indent="-171450">
              <a:buFontTx/>
              <a:buChar char="-"/>
            </a:pPr>
            <a:r>
              <a:rPr lang="en-US" sz="1000" smtClean="0"/>
              <a:t>socket server needs to response CallerID &amp; status to a only selected Socket client</a:t>
            </a:r>
          </a:p>
          <a:p>
            <a:pPr marL="171450" indent="-171450">
              <a:buFontTx/>
              <a:buChar char="-"/>
            </a:pPr>
            <a:r>
              <a:rPr lang="en-US" sz="1000" smtClean="0"/>
              <a:t>selected Socket client then querries data from DB and send to Socket server the Json data </a:t>
            </a:r>
            <a:endParaRPr lang="en-US" sz="1000"/>
          </a:p>
          <a:p>
            <a:pPr marL="171450" indent="-171450">
              <a:buFontTx/>
              <a:buChar char="-"/>
            </a:pPr>
            <a:r>
              <a:rPr lang="en-US" sz="1000" smtClean="0"/>
              <a:t>Socket server will use this Json data to response 11 remained Socket clients</a:t>
            </a:r>
          </a:p>
          <a:p>
            <a:r>
              <a:rPr lang="en-US" sz="1000" b="1" smtClean="0"/>
              <a:t>2) How to choose a selected Socket client</a:t>
            </a:r>
          </a:p>
          <a:p>
            <a:pPr marL="171450" indent="-171450">
              <a:buFontTx/>
              <a:buChar char="-"/>
            </a:pPr>
            <a:r>
              <a:rPr lang="en-US" sz="1000" smtClean="0"/>
              <a:t>Preselect</a:t>
            </a:r>
          </a:p>
          <a:p>
            <a:pPr marL="171450" indent="-171450">
              <a:buFontTx/>
              <a:buChar char="-"/>
            </a:pPr>
            <a:r>
              <a:rPr lang="en-US" sz="1000" smtClean="0"/>
              <a:t>Or randomly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76800" y="2480846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/>
              <a:t>13)</a:t>
            </a:r>
            <a:r>
              <a:rPr lang="en-US" sz="800" smtClean="0"/>
              <a:t> </a:t>
            </a:r>
            <a:r>
              <a:rPr lang="en-US" sz="800"/>
              <a:t>If </a:t>
            </a:r>
            <a:r>
              <a:rPr lang="en-US" sz="800" smtClean="0"/>
              <a:t>DATA </a:t>
            </a:r>
            <a:r>
              <a:rPr lang="en-US" sz="800"/>
              <a:t>is </a:t>
            </a:r>
            <a:r>
              <a:rPr lang="en-US" sz="800" smtClean="0"/>
              <a:t>null </a:t>
            </a:r>
            <a:r>
              <a:rPr lang="en-US" sz="800"/>
              <a:t>then </a:t>
            </a:r>
            <a:r>
              <a:rPr lang="en-US" sz="800" smtClean="0"/>
              <a:t>send new DATA;</a:t>
            </a:r>
            <a:endParaRPr lang="en-US" sz="800"/>
          </a:p>
          <a:p>
            <a:r>
              <a:rPr lang="en-US" sz="800"/>
              <a:t>e</a:t>
            </a:r>
            <a:r>
              <a:rPr lang="en-US" sz="800" smtClean="0"/>
              <a:t>lse </a:t>
            </a:r>
            <a:r>
              <a:rPr lang="en-US" sz="800"/>
              <a:t>skip this </a:t>
            </a:r>
            <a:r>
              <a:rPr lang="en-US" sz="800" smtClean="0"/>
              <a:t>step</a:t>
            </a:r>
            <a:endParaRPr lang="en-US" sz="800"/>
          </a:p>
        </p:txBody>
      </p:sp>
      <p:cxnSp>
        <p:nvCxnSpPr>
          <p:cNvPr id="8" name="Elbow Connector 7"/>
          <p:cNvCxnSpPr>
            <a:stCxn id="10" idx="3"/>
            <a:endCxn id="13" idx="3"/>
          </p:cNvCxnSpPr>
          <p:nvPr/>
        </p:nvCxnSpPr>
        <p:spPr>
          <a:xfrm>
            <a:off x="3874381" y="3092678"/>
            <a:ext cx="12700" cy="914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76800" y="3395246"/>
            <a:ext cx="163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/>
              <a:t>14)</a:t>
            </a:r>
            <a:r>
              <a:rPr lang="en-US" sz="800" smtClean="0"/>
              <a:t> </a:t>
            </a:r>
            <a:r>
              <a:rPr lang="en-US" sz="800"/>
              <a:t>If DATA is null then send DATA;</a:t>
            </a:r>
          </a:p>
          <a:p>
            <a:r>
              <a:rPr lang="en-US" sz="800"/>
              <a:t>else skip this step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71800" y="2514600"/>
            <a:ext cx="0" cy="470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71030" y="2514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012012" y="4101644"/>
            <a:ext cx="0" cy="438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71030" y="4114800"/>
            <a:ext cx="0" cy="42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8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57200" y="1066800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Socket client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68516" y="2832556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Socket server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81200" y="3365956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ARI client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81200" y="3899356"/>
            <a:ext cx="1079484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Asterisk</a:t>
            </a:r>
          </a:p>
        </p:txBody>
      </p:sp>
      <p:cxnSp>
        <p:nvCxnSpPr>
          <p:cNvPr id="1024" name="Straight Connector 1023"/>
          <p:cNvCxnSpPr>
            <a:stCxn id="51" idx="2"/>
            <a:endCxn id="62" idx="0"/>
          </p:cNvCxnSpPr>
          <p:nvPr/>
        </p:nvCxnSpPr>
        <p:spPr>
          <a:xfrm>
            <a:off x="2520942" y="3581400"/>
            <a:ext cx="0" cy="31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33600" y="152400"/>
            <a:ext cx="4923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How </a:t>
            </a:r>
            <a:r>
              <a:rPr lang="en-US" sz="1600" b="1"/>
              <a:t>to minimize the number of connections to </a:t>
            </a:r>
            <a:r>
              <a:rPr lang="en-US" sz="1600" b="1" smtClean="0"/>
              <a:t>Asterisk</a:t>
            </a:r>
          </a:p>
          <a:p>
            <a:r>
              <a:rPr lang="en-US" sz="1600" b="1" smtClean="0"/>
              <a:t>and </a:t>
            </a:r>
            <a:r>
              <a:rPr lang="en-US" sz="1600" b="1"/>
              <a:t>the number of Stasis apps as well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6600" y="2691348"/>
            <a:ext cx="556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smtClean="0"/>
              <a:t>SOME REMARKS</a:t>
            </a:r>
          </a:p>
          <a:p>
            <a:pPr marL="228600" indent="-228600">
              <a:buAutoNum type="arabicParenR"/>
            </a:pPr>
            <a:r>
              <a:rPr lang="en-US" sz="1000" b="1" smtClean="0"/>
              <a:t>12 socket clients run on 12 Web Browsers</a:t>
            </a:r>
          </a:p>
          <a:p>
            <a:r>
              <a:rPr lang="en-US" sz="1000" smtClean="0"/>
              <a:t>Each socket client is identified by its SIP exten number; When a client connects, server adds its SIP exten to SIP_EXTEN_LIST. When that client disconnects, its SIP exten is removed.</a:t>
            </a:r>
          </a:p>
          <a:p>
            <a:r>
              <a:rPr lang="en-US" sz="1000" smtClean="0"/>
              <a:t>Each SIP softphone has a SIP outbound channel, when receiving incomming calls, according to </a:t>
            </a:r>
          </a:p>
          <a:p>
            <a:r>
              <a:rPr lang="en-US" sz="1000">
                <a:hlinkClick r:id="rId2"/>
              </a:rPr>
              <a:t>https://</a:t>
            </a:r>
            <a:r>
              <a:rPr lang="en-US" sz="1000" smtClean="0">
                <a:hlinkClick r:id="rId2"/>
              </a:rPr>
              <a:t>wiki.asterisk.org/wiki/display/AST/Channels</a:t>
            </a:r>
            <a:endParaRPr lang="en-US" sz="1000" smtClean="0"/>
          </a:p>
          <a:p>
            <a:endParaRPr lang="en-US" sz="1000" smtClean="0"/>
          </a:p>
          <a:p>
            <a:r>
              <a:rPr lang="en-US" sz="1000" b="1" smtClean="0"/>
              <a:t>2) </a:t>
            </a:r>
            <a:r>
              <a:rPr lang="en-US" sz="1000" b="1"/>
              <a:t>How to minimize the number of callings to Asterisk ARI</a:t>
            </a:r>
          </a:p>
          <a:p>
            <a:r>
              <a:rPr lang="en-US" sz="1000"/>
              <a:t>When socket server starts, it creates 01 ARI client and 01 Stasis application</a:t>
            </a:r>
          </a:p>
          <a:p>
            <a:endParaRPr lang="en-US" sz="1000" smtClean="0"/>
          </a:p>
          <a:p>
            <a:r>
              <a:rPr lang="en-US" sz="1000" b="1"/>
              <a:t>3</a:t>
            </a:r>
            <a:r>
              <a:rPr lang="en-US" sz="1000" b="1" smtClean="0"/>
              <a:t>) Socket server creates only 1 ARI client</a:t>
            </a:r>
          </a:p>
          <a:p>
            <a:r>
              <a:rPr lang="en-US" sz="1000" smtClean="0"/>
              <a:t>Server should maintain a Outbound channel status tables</a:t>
            </a:r>
          </a:p>
          <a:p>
            <a:r>
              <a:rPr lang="en-US" sz="1000" smtClean="0"/>
              <a:t>The Outbound </a:t>
            </a:r>
            <a:r>
              <a:rPr lang="en-US" sz="1000"/>
              <a:t>channel status could be </a:t>
            </a:r>
            <a:r>
              <a:rPr lang="en-US" sz="1000" smtClean="0"/>
              <a:t>collected by </a:t>
            </a:r>
            <a:r>
              <a:rPr lang="en-US" sz="1000"/>
              <a:t>wscat -c ws://</a:t>
            </a:r>
            <a:r>
              <a:rPr lang="en-US" sz="1000" smtClean="0"/>
              <a:t>localhost:8088/ari/channels?api_key=asterisk:asterisk</a:t>
            </a:r>
          </a:p>
          <a:p>
            <a:r>
              <a:rPr lang="en-US" sz="1000" u="sng" smtClean="0"/>
              <a:t>Status table:</a:t>
            </a:r>
          </a:p>
          <a:p>
            <a:r>
              <a:rPr lang="en-US" sz="1000" smtClean="0"/>
              <a:t>[SIP extension][Outbound channel id][Outbound channel status]</a:t>
            </a:r>
          </a:p>
          <a:p>
            <a:r>
              <a:rPr lang="en-US" sz="1000" u="sng"/>
              <a:t>Channel status </a:t>
            </a:r>
            <a:r>
              <a:rPr lang="en-US" sz="1000" smtClean="0"/>
              <a:t>are included in </a:t>
            </a:r>
            <a:r>
              <a:rPr lang="en-US" sz="1000" smtClean="0">
                <a:hlinkClick r:id="rId3"/>
              </a:rPr>
              <a:t>https</a:t>
            </a:r>
            <a:r>
              <a:rPr lang="en-US" sz="1000">
                <a:hlinkClick r:id="rId3"/>
              </a:rPr>
              <a:t>://</a:t>
            </a:r>
            <a:r>
              <a:rPr lang="en-US" sz="1000" smtClean="0">
                <a:hlinkClick r:id="rId3"/>
              </a:rPr>
              <a:t>www.voip-info.org/wiki/view/channel+status</a:t>
            </a:r>
            <a:r>
              <a:rPr lang="en-US" sz="100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sz="1000" smtClean="0"/>
              <a:t>2 </a:t>
            </a:r>
            <a:r>
              <a:rPr lang="en-US" sz="1000"/>
              <a:t>Channel is </a:t>
            </a:r>
            <a:r>
              <a:rPr lang="en-US" sz="1000" smtClean="0"/>
              <a:t>off hook</a:t>
            </a:r>
          </a:p>
          <a:p>
            <a:pPr marL="171450" indent="-171450">
              <a:buFontTx/>
              <a:buChar char="-"/>
            </a:pPr>
            <a:r>
              <a:rPr lang="en-US" sz="1000"/>
              <a:t>4 Line is ringing</a:t>
            </a:r>
          </a:p>
          <a:p>
            <a:r>
              <a:rPr lang="en-US" sz="1000" smtClean="0"/>
              <a:t>Server regularlty multicast  CALLERID_STATUS_DATA to connected clients </a:t>
            </a:r>
          </a:p>
          <a:p>
            <a:endParaRPr lang="en-US" sz="1000" smtClean="0"/>
          </a:p>
          <a:p>
            <a:r>
              <a:rPr lang="en-US" sz="1000" b="1"/>
              <a:t>4</a:t>
            </a:r>
            <a:r>
              <a:rPr lang="en-US" sz="1000" b="1" smtClean="0"/>
              <a:t>) On Asterisk, there is only 1 running Stasis application for all SIP extensions</a:t>
            </a:r>
          </a:p>
          <a:p>
            <a:r>
              <a:rPr lang="en-US" sz="1000"/>
              <a:t>Stasis app will return the information </a:t>
            </a:r>
            <a:r>
              <a:rPr lang="en-US" sz="1000" smtClean="0"/>
              <a:t>of the </a:t>
            </a:r>
            <a:r>
              <a:rPr lang="en-US" sz="1000"/>
              <a:t>Inbound channel, </a:t>
            </a:r>
            <a:r>
              <a:rPr lang="en-US" sz="1000" smtClean="0"/>
              <a:t>which is clarified at </a:t>
            </a:r>
          </a:p>
          <a:p>
            <a:r>
              <a:rPr lang="en-US" sz="1000" smtClean="0">
                <a:hlinkClick r:id="rId2"/>
              </a:rPr>
              <a:t>https</a:t>
            </a:r>
            <a:r>
              <a:rPr lang="en-US" sz="1000">
                <a:hlinkClick r:id="rId2"/>
              </a:rPr>
              <a:t>://</a:t>
            </a:r>
            <a:r>
              <a:rPr lang="en-US" sz="1000" smtClean="0">
                <a:hlinkClick r:id="rId2"/>
              </a:rPr>
              <a:t>wiki.asterisk.org/wiki/display/AST/Channels</a:t>
            </a:r>
            <a:endParaRPr lang="en-US" sz="100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968516" y="1066800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Socket client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44916" y="1066800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Socket client N</a:t>
            </a:r>
          </a:p>
        </p:txBody>
      </p:sp>
      <p:cxnSp>
        <p:nvCxnSpPr>
          <p:cNvPr id="6" name="Straight Connector 5"/>
          <p:cNvCxnSpPr>
            <a:stCxn id="49" idx="2"/>
            <a:endCxn id="50" idx="0"/>
          </p:cNvCxnSpPr>
          <p:nvPr/>
        </p:nvCxnSpPr>
        <p:spPr>
          <a:xfrm>
            <a:off x="996942" y="1282244"/>
            <a:ext cx="1511316" cy="155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7" idx="2"/>
            <a:endCxn id="50" idx="0"/>
          </p:cNvCxnSpPr>
          <p:nvPr/>
        </p:nvCxnSpPr>
        <p:spPr>
          <a:xfrm>
            <a:off x="2508258" y="1282244"/>
            <a:ext cx="0" cy="155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8" idx="2"/>
            <a:endCxn id="50" idx="0"/>
          </p:cNvCxnSpPr>
          <p:nvPr/>
        </p:nvCxnSpPr>
        <p:spPr>
          <a:xfrm flipH="1">
            <a:off x="2508258" y="1282244"/>
            <a:ext cx="1676400" cy="155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0" idx="2"/>
            <a:endCxn id="51" idx="0"/>
          </p:cNvCxnSpPr>
          <p:nvPr/>
        </p:nvCxnSpPr>
        <p:spPr>
          <a:xfrm>
            <a:off x="2508258" y="3048000"/>
            <a:ext cx="12684" cy="31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36684" y="1828800"/>
            <a:ext cx="2197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0E06AA"/>
                </a:solidFill>
              </a:rPr>
              <a:t>CALERID_STATUS_DATA is multicasted to clients</a:t>
            </a:r>
            <a:endParaRPr lang="en-US" sz="800" b="1">
              <a:solidFill>
                <a:srgbClr val="0E06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0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133600" y="1524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E06AA"/>
                </a:solidFill>
              </a:rPr>
              <a:t>CALERID_STATE_DATA</a:t>
            </a:r>
          </a:p>
          <a:p>
            <a:r>
              <a:rPr lang="en-US" sz="1000" b="1" smtClean="0">
                <a:solidFill>
                  <a:srgbClr val="0E06AA"/>
                </a:solidFill>
              </a:rPr>
              <a:t>Each incomming call will have a CALLERID_STATE_DATA</a:t>
            </a:r>
          </a:p>
          <a:p>
            <a:r>
              <a:rPr lang="en-US" sz="1000" b="1" smtClean="0">
                <a:solidFill>
                  <a:srgbClr val="0E06AA"/>
                </a:solidFill>
              </a:rPr>
              <a:t>Extens in CALLERID_STATE_DATA must be existed in SIP_EXTEN_LIST</a:t>
            </a:r>
            <a:endParaRPr lang="en-US" sz="1600" b="1"/>
          </a:p>
        </p:txBody>
      </p:sp>
      <p:sp>
        <p:nvSpPr>
          <p:cNvPr id="45" name="TextBox 44"/>
          <p:cNvSpPr txBox="1"/>
          <p:nvPr/>
        </p:nvSpPr>
        <p:spPr>
          <a:xfrm>
            <a:off x="152400" y="953631"/>
            <a:ext cx="8686800" cy="2554545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00" b="1" smtClean="0"/>
              <a:t>{ “callerId”: “84904859696”,</a:t>
            </a:r>
          </a:p>
          <a:p>
            <a:r>
              <a:rPr lang="en-US" sz="1000" b="1"/>
              <a:t> </a:t>
            </a:r>
            <a:r>
              <a:rPr lang="en-US" sz="1000" b="1" smtClean="0"/>
              <a:t> “state”:[</a:t>
            </a:r>
          </a:p>
          <a:p>
            <a:r>
              <a:rPr lang="en-US" sz="1000" b="1"/>
              <a:t> </a:t>
            </a:r>
            <a:r>
              <a:rPr lang="en-US" sz="1000" b="1" smtClean="0"/>
              <a:t>                  {“</a:t>
            </a:r>
            <a:r>
              <a:rPr lang="en-US" sz="1000" b="1"/>
              <a:t>e</a:t>
            </a:r>
            <a:r>
              <a:rPr lang="en-US" sz="1000" b="1" smtClean="0"/>
              <a:t>xten”:”1000”, “outboundChannelId”:”1234567.89”, “outboundChannelState”:”Ringing”},</a:t>
            </a:r>
          </a:p>
          <a:p>
            <a:r>
              <a:rPr lang="en-US" sz="1000" b="1"/>
              <a:t> </a:t>
            </a:r>
            <a:r>
              <a:rPr lang="en-US" sz="1000" b="1" smtClean="0"/>
              <a:t>                   ...</a:t>
            </a:r>
          </a:p>
          <a:p>
            <a:r>
              <a:rPr lang="en-US" sz="1000" b="1"/>
              <a:t>                   </a:t>
            </a:r>
            <a:r>
              <a:rPr lang="en-US" sz="1000" b="1" smtClean="0"/>
              <a:t>{“</a:t>
            </a:r>
            <a:r>
              <a:rPr lang="en-US" sz="1000" b="1"/>
              <a:t>e</a:t>
            </a:r>
            <a:r>
              <a:rPr lang="en-US" sz="1000" b="1" smtClean="0"/>
              <a:t>xten”:”2000</a:t>
            </a:r>
            <a:r>
              <a:rPr lang="en-US" sz="1000" b="1"/>
              <a:t>”, </a:t>
            </a:r>
            <a:r>
              <a:rPr lang="en-US" sz="1000" b="1" smtClean="0"/>
              <a:t>“outboundChannelId”:”7654321.98”, “outboundChannelState”:”Up”},,</a:t>
            </a:r>
            <a:endParaRPr lang="en-US" sz="1000" b="1"/>
          </a:p>
          <a:p>
            <a:r>
              <a:rPr lang="en-US" sz="1000" b="1" smtClean="0"/>
              <a:t>                  ],</a:t>
            </a:r>
          </a:p>
          <a:p>
            <a:r>
              <a:rPr lang="en-US" sz="1000" b="1"/>
              <a:t> </a:t>
            </a:r>
            <a:r>
              <a:rPr lang="en-US" sz="1000" b="1" smtClean="0"/>
              <a:t> “data”:{</a:t>
            </a:r>
          </a:p>
          <a:p>
            <a:r>
              <a:rPr lang="en-US" sz="1000" b="1" smtClean="0"/>
              <a:t>                 “phone”:”+84904958686”</a:t>
            </a:r>
          </a:p>
          <a:p>
            <a:r>
              <a:rPr lang="en-US" sz="1000" b="1" smtClean="0"/>
              <a:t>                 “name”:”Nguyễn Văn A”,</a:t>
            </a:r>
          </a:p>
          <a:p>
            <a:r>
              <a:rPr lang="en-US" sz="1000" b="1" smtClean="0"/>
              <a:t>                  “lastBooking”:{“info”:”Ngày 10/08/2017, 2 người lớn, 2 trẻ em, tại nhà hàng Song Dương Văn Cao”, “state”:”Chờ xác nhận”},</a:t>
            </a:r>
          </a:p>
          <a:p>
            <a:r>
              <a:rPr lang="en-US" sz="1000" b="1"/>
              <a:t> </a:t>
            </a:r>
            <a:r>
              <a:rPr lang="en-US" sz="1000" b="1" smtClean="0"/>
              <a:t>                 “totalBookingTimes”:{“info”:”</a:t>
            </a:r>
            <a:r>
              <a:rPr lang="en-US" sz="1000" b="1"/>
              <a:t>20”, </a:t>
            </a:r>
            <a:r>
              <a:rPr lang="en-US" sz="1000" b="1" smtClean="0"/>
              <a:t>“linkDetails”:” </a:t>
            </a:r>
            <a:r>
              <a:rPr lang="en-US" sz="1000" b="1"/>
              <a:t>https://</a:t>
            </a:r>
            <a:r>
              <a:rPr lang="en-US" sz="1000" b="1" smtClean="0"/>
              <a:t>partner.onepas.vn/abdefgh”},</a:t>
            </a:r>
            <a:endParaRPr lang="en-US" sz="1000" b="1"/>
          </a:p>
          <a:p>
            <a:r>
              <a:rPr lang="en-US" sz="1000" b="1" smtClean="0"/>
              <a:t>                  “totalCancelingTimes”:{“info”:”2”},</a:t>
            </a:r>
            <a:endParaRPr lang="en-US" sz="1000" b="1"/>
          </a:p>
          <a:p>
            <a:r>
              <a:rPr lang="en-US" sz="1000" b="1" smtClean="0"/>
              <a:t>                },</a:t>
            </a:r>
          </a:p>
          <a:p>
            <a:r>
              <a:rPr lang="en-US" sz="1000" b="1"/>
              <a:t> </a:t>
            </a:r>
            <a:r>
              <a:rPr lang="en-US" sz="1000" b="1" smtClean="0"/>
              <a:t>‘’outboundChannelId”:”9999999.999”,</a:t>
            </a:r>
          </a:p>
          <a:p>
            <a:r>
              <a:rPr lang="en-US" sz="1000" b="1"/>
              <a:t>“duration</a:t>
            </a:r>
            <a:r>
              <a:rPr lang="en-US" sz="1000" b="1" smtClean="0"/>
              <a:t>”:{“start”:” </a:t>
            </a:r>
            <a:r>
              <a:rPr lang="en-US" sz="1000" b="1"/>
              <a:t>2017/09/18 06:12:42”, “end”:” 2017/09/18 </a:t>
            </a:r>
            <a:r>
              <a:rPr lang="en-US" sz="1000" b="1" smtClean="0"/>
              <a:t>06:12:42”},</a:t>
            </a:r>
            <a:endParaRPr lang="en-US" sz="1000" b="1"/>
          </a:p>
          <a:p>
            <a:r>
              <a:rPr lang="en-US" sz="1000" b="1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4472226"/>
            <a:ext cx="8686800" cy="86177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00" b="1" smtClean="0"/>
              <a:t>[</a:t>
            </a:r>
          </a:p>
          <a:p>
            <a:r>
              <a:rPr lang="en-US" sz="1000" b="1" smtClean="0"/>
              <a:t>    {</a:t>
            </a:r>
            <a:r>
              <a:rPr lang="en-US" sz="1000" b="1"/>
              <a:t>'exten</a:t>
            </a:r>
            <a:r>
              <a:rPr lang="en-US" sz="1000" b="1" smtClean="0"/>
              <a:t>':1000, </a:t>
            </a:r>
            <a:r>
              <a:rPr lang="en-US" sz="1000" b="1"/>
              <a:t>'pingCounter':0, 'socket':</a:t>
            </a:r>
            <a:r>
              <a:rPr lang="en-US" sz="1000" b="1" smtClean="0"/>
              <a:t>socket1},</a:t>
            </a:r>
          </a:p>
          <a:p>
            <a:r>
              <a:rPr lang="en-US" sz="1000" b="1"/>
              <a:t>    {'exten</a:t>
            </a:r>
            <a:r>
              <a:rPr lang="en-US" sz="1000" b="1" smtClean="0"/>
              <a:t>':2000, </a:t>
            </a:r>
            <a:r>
              <a:rPr lang="en-US" sz="1000" b="1"/>
              <a:t>'pingCounter':0, 'socket':</a:t>
            </a:r>
            <a:r>
              <a:rPr lang="en-US" sz="1000" b="1" smtClean="0"/>
              <a:t>socket2},</a:t>
            </a:r>
          </a:p>
          <a:p>
            <a:r>
              <a:rPr lang="en-US" sz="1000" b="1"/>
              <a:t> </a:t>
            </a:r>
            <a:r>
              <a:rPr lang="en-US" sz="1000" b="1" smtClean="0"/>
              <a:t>   ...</a:t>
            </a:r>
            <a:endParaRPr lang="en-US" sz="1000" b="1"/>
          </a:p>
          <a:p>
            <a:r>
              <a:rPr lang="en-US" sz="1000" b="1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3604736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E06AA"/>
                </a:solidFill>
              </a:rPr>
              <a:t>SIP_EXTEN_LIST</a:t>
            </a:r>
          </a:p>
          <a:p>
            <a:r>
              <a:rPr lang="en-US" sz="1000" b="1" smtClean="0">
                <a:solidFill>
                  <a:srgbClr val="0E06AA"/>
                </a:solidFill>
              </a:rPr>
              <a:t>All socket clients, which have extens in SIP_EXTEN_LIST, must be connected to socket server</a:t>
            </a:r>
            <a:r>
              <a:rPr lang="en-US" sz="1600" b="1" smtClean="0"/>
              <a:t> 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43865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1642" y="1524000"/>
            <a:ext cx="1219200" cy="99060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55252" y="1524000"/>
            <a:ext cx="10775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CRM adapter module</a:t>
            </a:r>
            <a:endParaRPr lang="en-US" sz="800"/>
          </a:p>
        </p:txBody>
      </p:sp>
      <p:sp>
        <p:nvSpPr>
          <p:cNvPr id="44" name="TextBox 43"/>
          <p:cNvSpPr txBox="1"/>
          <p:nvPr/>
        </p:nvSpPr>
        <p:spPr>
          <a:xfrm>
            <a:off x="3177842" y="1841956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Data collecting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38400" y="76200"/>
            <a:ext cx="184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Update notes to DB</a:t>
            </a:r>
            <a:endParaRPr lang="en-US" sz="1600" b="1"/>
          </a:p>
        </p:txBody>
      </p:sp>
      <p:sp>
        <p:nvSpPr>
          <p:cNvPr id="75" name="Rectangle 74"/>
          <p:cNvSpPr/>
          <p:nvPr/>
        </p:nvSpPr>
        <p:spPr>
          <a:xfrm>
            <a:off x="3124200" y="609600"/>
            <a:ext cx="1219200" cy="68580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352800" y="622756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CRM system</a:t>
            </a:r>
            <a:endParaRPr lang="en-US" sz="800"/>
          </a:p>
        </p:txBody>
      </p:sp>
      <p:sp>
        <p:nvSpPr>
          <p:cNvPr id="77" name="TextBox 76"/>
          <p:cNvSpPr txBox="1"/>
          <p:nvPr/>
        </p:nvSpPr>
        <p:spPr>
          <a:xfrm>
            <a:off x="3198455" y="927556"/>
            <a:ext cx="1079484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Database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162800" y="1524000"/>
            <a:ext cx="1219200" cy="99060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7193854" y="1524000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Data displaying  module</a:t>
            </a:r>
            <a:endParaRPr lang="en-US" sz="800"/>
          </a:p>
        </p:txBody>
      </p:sp>
      <p:sp>
        <p:nvSpPr>
          <p:cNvPr id="88" name="TextBox 87"/>
          <p:cNvSpPr txBox="1"/>
          <p:nvPr/>
        </p:nvSpPr>
        <p:spPr>
          <a:xfrm>
            <a:off x="7239000" y="1841956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Data displaying</a:t>
            </a:r>
          </a:p>
        </p:txBody>
      </p:sp>
      <p:cxnSp>
        <p:nvCxnSpPr>
          <p:cNvPr id="1038" name="Straight Arrow Connector 1037"/>
          <p:cNvCxnSpPr>
            <a:stCxn id="44" idx="3"/>
            <a:endCxn id="88" idx="1"/>
          </p:cNvCxnSpPr>
          <p:nvPr/>
        </p:nvCxnSpPr>
        <p:spPr>
          <a:xfrm>
            <a:off x="4257326" y="1949678"/>
            <a:ext cx="298167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86907" y="1765756"/>
            <a:ext cx="9749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/>
              <a:t>1)</a:t>
            </a:r>
            <a:r>
              <a:rPr lang="en-US" sz="800" smtClean="0"/>
              <a:t> Send Notes data</a:t>
            </a:r>
            <a:endParaRPr lang="en-US" sz="800"/>
          </a:p>
        </p:txBody>
      </p:sp>
      <p:cxnSp>
        <p:nvCxnSpPr>
          <p:cNvPr id="7" name="Elbow Connector 6"/>
          <p:cNvCxnSpPr>
            <a:stCxn id="44" idx="1"/>
            <a:endCxn id="77" idx="1"/>
          </p:cNvCxnSpPr>
          <p:nvPr/>
        </p:nvCxnSpPr>
        <p:spPr>
          <a:xfrm rot="10800000" flipH="1">
            <a:off x="3177841" y="1035278"/>
            <a:ext cx="20613" cy="914400"/>
          </a:xfrm>
          <a:prstGeom prst="bentConnector3">
            <a:avLst>
              <a:gd name="adj1" fmla="val -1109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81200" y="1308556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/>
              <a:t>2)</a:t>
            </a:r>
            <a:r>
              <a:rPr lang="en-US" sz="800" smtClean="0"/>
              <a:t> Update data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9656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438400" y="76200"/>
            <a:ext cx="5364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Connections between Socket clients, Socket server, ARI client</a:t>
            </a:r>
            <a:endParaRPr 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1100260" y="1066800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Socket client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0260" y="1949678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Socket server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405060" y="1282244"/>
            <a:ext cx="0" cy="66743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67060" y="990600"/>
            <a:ext cx="14905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0) when user login, client sends EXTEN</a:t>
            </a:r>
          </a:p>
          <a:p>
            <a:endParaRPr lang="en-US" sz="800" smtClean="0"/>
          </a:p>
          <a:p>
            <a:r>
              <a:rPr lang="en-US" sz="800" smtClean="0"/>
              <a:t>1) Server starts sending a PING frequently, when a client send a EXTEN</a:t>
            </a:r>
          </a:p>
          <a:p>
            <a:endParaRPr lang="en-US" sz="800" smtClean="0"/>
          </a:p>
          <a:p>
            <a:r>
              <a:rPr lang="en-US" sz="800" smtClean="0"/>
              <a:t>2) Server waits for a PONG every PING sent</a:t>
            </a:r>
          </a:p>
          <a:p>
            <a:endParaRPr lang="en-US" sz="800" smtClean="0"/>
          </a:p>
          <a:p>
            <a:r>
              <a:rPr lang="en-US" sz="800" smtClean="0"/>
              <a:t>4) If 3 PINGs without a PONG, sever disconnect with client</a:t>
            </a:r>
          </a:p>
          <a:p>
            <a:endParaRPr lang="en-US" sz="800" smtClean="0"/>
          </a:p>
          <a:p>
            <a:r>
              <a:rPr lang="en-US" sz="800" smtClean="0"/>
              <a:t>5) Basing on PING/PONG server maintains </a:t>
            </a:r>
            <a:r>
              <a:rPr lang="en-US" sz="800" b="1"/>
              <a:t>SIP_EXTEN_LIST</a:t>
            </a:r>
            <a:endParaRPr lang="en-US" sz="800" b="1" smtClean="0"/>
          </a:p>
          <a:p>
            <a:pPr marL="228600" indent="-228600">
              <a:buAutoNum type="arabicParenR"/>
            </a:pPr>
            <a:endParaRPr lang="en-US" sz="80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862260" y="1295400"/>
            <a:ext cx="0" cy="667434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1447800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3) Client replies PONG</a:t>
            </a:r>
            <a:endParaRPr lang="en-US" sz="800"/>
          </a:p>
        </p:txBody>
      </p:sp>
      <p:sp>
        <p:nvSpPr>
          <p:cNvPr id="32" name="TextBox 31"/>
          <p:cNvSpPr txBox="1"/>
          <p:nvPr/>
        </p:nvSpPr>
        <p:spPr>
          <a:xfrm>
            <a:off x="4986460" y="990600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Socket client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86460" y="3594556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Socket server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867400" y="1206044"/>
            <a:ext cx="0" cy="238851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67400" y="1295400"/>
            <a:ext cx="1414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2) Client fetches DATA from DB, and replies with the DATA</a:t>
            </a:r>
          </a:p>
          <a:p>
            <a:endParaRPr lang="en-US" sz="800"/>
          </a:p>
          <a:p>
            <a:r>
              <a:rPr lang="en-US" sz="800" smtClean="0"/>
              <a:t>5) Clients must maintain state of its outbound SIP channel to open and close the popup</a:t>
            </a:r>
          </a:p>
          <a:p>
            <a:pPr marL="228600" indent="-228600">
              <a:buAutoNum type="arabicParenR"/>
            </a:pPr>
            <a:endParaRPr lang="en-US" sz="80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334000" y="1206044"/>
            <a:ext cx="0" cy="2388512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38600" y="1295400"/>
            <a:ext cx="1295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1) When </a:t>
            </a:r>
            <a:r>
              <a:rPr lang="en-US" sz="800"/>
              <a:t>server receives </a:t>
            </a:r>
            <a:r>
              <a:rPr lang="en-US" sz="800" smtClean="0"/>
              <a:t>CALLERID STATE DATA, </a:t>
            </a:r>
            <a:r>
              <a:rPr lang="en-US" sz="800"/>
              <a:t>it randomly selects a client, that have SIP outbound channels with RINING </a:t>
            </a:r>
            <a:r>
              <a:rPr lang="en-US" sz="800" smtClean="0"/>
              <a:t>state, and it sends the client CALLID, STATE, and DATA NULL</a:t>
            </a:r>
          </a:p>
          <a:p>
            <a:endParaRPr lang="en-US" sz="800" smtClean="0"/>
          </a:p>
          <a:p>
            <a:r>
              <a:rPr lang="en-US" sz="800" smtClean="0"/>
              <a:t>3) Server </a:t>
            </a:r>
            <a:r>
              <a:rPr lang="en-US" sz="800" b="1" smtClean="0"/>
              <a:t>Broadcasts</a:t>
            </a:r>
            <a:r>
              <a:rPr lang="en-US" sz="800" smtClean="0"/>
              <a:t> CALLERID_STATE_DATA to all clients that connect to it</a:t>
            </a:r>
          </a:p>
          <a:p>
            <a:endParaRPr lang="en-US" sz="800"/>
          </a:p>
          <a:p>
            <a:r>
              <a:rPr lang="en-US" sz="800" smtClean="0"/>
              <a:t>4) When a phone is pickedup, there is ONE outbound channel left in the SATE, and </a:t>
            </a:r>
            <a:r>
              <a:rPr lang="en-US" sz="800" b="1" smtClean="0"/>
              <a:t>Broadcasts</a:t>
            </a:r>
            <a:r>
              <a:rPr lang="en-US" sz="800" smtClean="0"/>
              <a:t> CALLERID_STATE_DATA to all </a:t>
            </a:r>
            <a:r>
              <a:rPr lang="en-US" sz="800"/>
              <a:t>clients that </a:t>
            </a:r>
            <a:r>
              <a:rPr lang="en-US" sz="800" smtClean="0"/>
              <a:t>connect to it</a:t>
            </a:r>
            <a:endParaRPr lang="en-US" sz="800"/>
          </a:p>
        </p:txBody>
      </p:sp>
      <p:sp>
        <p:nvSpPr>
          <p:cNvPr id="61" name="TextBox 60"/>
          <p:cNvSpPr txBox="1"/>
          <p:nvPr/>
        </p:nvSpPr>
        <p:spPr>
          <a:xfrm>
            <a:off x="1100260" y="2801779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Socket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00260" y="5042356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ARI client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405060" y="3017223"/>
            <a:ext cx="0" cy="1809689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167060" y="3200400"/>
            <a:ext cx="19477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1) ARI client  maintains CALLERID and STATE in </a:t>
            </a:r>
            <a:r>
              <a:rPr lang="en-US" sz="800" b="1" smtClean="0"/>
              <a:t>CALLERID_STATE_DATA</a:t>
            </a:r>
          </a:p>
          <a:p>
            <a:r>
              <a:rPr lang="en-US" sz="800" b="1" smtClean="0"/>
              <a:t>2) </a:t>
            </a:r>
            <a:r>
              <a:rPr lang="en-US" sz="800" smtClean="0"/>
              <a:t>Each incomming call will have a </a:t>
            </a:r>
            <a:r>
              <a:rPr lang="en-US" sz="800" b="1"/>
              <a:t>CALLERID_STATE_DATA</a:t>
            </a:r>
            <a:endParaRPr lang="en-US" sz="800" b="1" smtClean="0"/>
          </a:p>
          <a:p>
            <a:r>
              <a:rPr lang="en-US" sz="800" smtClean="0"/>
              <a:t> </a:t>
            </a:r>
          </a:p>
          <a:p>
            <a:r>
              <a:rPr lang="en-US" sz="800"/>
              <a:t>3</a:t>
            </a:r>
            <a:r>
              <a:rPr lang="en-US" sz="800" smtClean="0"/>
              <a:t>) ARI client syncs </a:t>
            </a:r>
            <a:r>
              <a:rPr lang="en-US" sz="800"/>
              <a:t>SIP outbound channel states </a:t>
            </a:r>
            <a:r>
              <a:rPr lang="en-US" sz="800" smtClean="0"/>
              <a:t>, STATE in </a:t>
            </a:r>
            <a:r>
              <a:rPr lang="en-US" sz="800" b="1"/>
              <a:t>CALLERID_STATE_DATA</a:t>
            </a:r>
            <a:r>
              <a:rPr lang="en-US" sz="800" smtClean="0"/>
              <a:t> with  </a:t>
            </a:r>
            <a:r>
              <a:rPr lang="en-US" sz="800" b="1" smtClean="0"/>
              <a:t>SIP_EXTEN_LIST</a:t>
            </a:r>
          </a:p>
          <a:p>
            <a:endParaRPr lang="en-US" sz="800"/>
          </a:p>
          <a:p>
            <a:r>
              <a:rPr lang="en-US" sz="800" smtClean="0"/>
              <a:t>3) Whenever ARI client update CALLERID_STATE_DATA, it starts a Socket client emit to send updated data to server</a:t>
            </a:r>
            <a:endParaRPr lang="en-US" sz="800"/>
          </a:p>
          <a:p>
            <a:pPr marL="228600" indent="-228600">
              <a:buAutoNum type="arabicParenR"/>
            </a:pPr>
            <a:endParaRPr lang="en-US" sz="8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862260" y="3030379"/>
            <a:ext cx="0" cy="1796533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0260" y="4826912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Socket client</a:t>
            </a:r>
          </a:p>
        </p:txBody>
      </p:sp>
    </p:spTree>
    <p:extLst>
      <p:ext uri="{BB962C8B-B14F-4D97-AF65-F5344CB8AC3E}">
        <p14:creationId xmlns:p14="http://schemas.microsoft.com/office/powerpoint/2010/main" val="177634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438400" y="76200"/>
            <a:ext cx="1971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Popup state machine</a:t>
            </a:r>
            <a:endParaRPr lang="en-US" sz="1600" b="1"/>
          </a:p>
        </p:txBody>
      </p:sp>
      <p:sp>
        <p:nvSpPr>
          <p:cNvPr id="2" name="Oval 1"/>
          <p:cNvSpPr/>
          <p:nvPr/>
        </p:nvSpPr>
        <p:spPr>
          <a:xfrm>
            <a:off x="3249911" y="414754"/>
            <a:ext cx="1066800" cy="819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Down</a:t>
            </a:r>
          </a:p>
          <a:p>
            <a:pPr algn="ctr"/>
            <a:r>
              <a:rPr lang="en-US" sz="1100" smtClean="0"/>
              <a:t>(hiding popup)</a:t>
            </a:r>
            <a:endParaRPr lang="en-US" sz="1100"/>
          </a:p>
        </p:txBody>
      </p:sp>
      <p:sp>
        <p:nvSpPr>
          <p:cNvPr id="17" name="Oval 16"/>
          <p:cNvSpPr/>
          <p:nvPr/>
        </p:nvSpPr>
        <p:spPr>
          <a:xfrm>
            <a:off x="5029200" y="22860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Ringing</a:t>
            </a:r>
          </a:p>
          <a:p>
            <a:pPr algn="ctr"/>
            <a:r>
              <a:rPr lang="en-US" sz="1100" smtClean="0"/>
              <a:t>(showing popup)</a:t>
            </a:r>
            <a:endParaRPr lang="en-US" sz="1100"/>
          </a:p>
        </p:txBody>
      </p:sp>
      <p:sp>
        <p:nvSpPr>
          <p:cNvPr id="18" name="Oval 17"/>
          <p:cNvSpPr/>
          <p:nvPr/>
        </p:nvSpPr>
        <p:spPr>
          <a:xfrm>
            <a:off x="1828800" y="310134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Up</a:t>
            </a:r>
          </a:p>
          <a:p>
            <a:pPr algn="ctr"/>
            <a:r>
              <a:rPr lang="en-US" sz="1100" smtClean="0"/>
              <a:t>(showing popup)</a:t>
            </a:r>
            <a:endParaRPr lang="en-US" sz="1100"/>
          </a:p>
        </p:txBody>
      </p:sp>
      <p:cxnSp>
        <p:nvCxnSpPr>
          <p:cNvPr id="4" name="Straight Arrow Connector 3"/>
          <p:cNvCxnSpPr>
            <a:stCxn id="2" idx="5"/>
            <a:endCxn id="17" idx="1"/>
          </p:cNvCxnSpPr>
          <p:nvPr/>
        </p:nvCxnSpPr>
        <p:spPr>
          <a:xfrm>
            <a:off x="4160482" y="1114526"/>
            <a:ext cx="1013788" cy="1294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35643" y="1427379"/>
            <a:ext cx="1036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0E06AA"/>
                </a:solidFill>
              </a:rPr>
              <a:t>CALERID_STATE_DATA[‘state’][‘</a:t>
            </a:r>
            <a:r>
              <a:rPr lang="en-US" sz="800" b="1"/>
              <a:t>outboundChannelState</a:t>
            </a:r>
            <a:r>
              <a:rPr lang="en-US" sz="800" b="1" smtClean="0">
                <a:solidFill>
                  <a:srgbClr val="0E06AA"/>
                </a:solidFill>
              </a:rPr>
              <a:t>’] = Ringing</a:t>
            </a:r>
            <a:endParaRPr lang="en-US" sz="800"/>
          </a:p>
        </p:txBody>
      </p:sp>
      <p:cxnSp>
        <p:nvCxnSpPr>
          <p:cNvPr id="13" name="Straight Arrow Connector 12"/>
          <p:cNvCxnSpPr>
            <a:stCxn id="17" idx="2"/>
            <a:endCxn id="18" idx="6"/>
          </p:cNvCxnSpPr>
          <p:nvPr/>
        </p:nvCxnSpPr>
        <p:spPr>
          <a:xfrm flipH="1">
            <a:off x="2819400" y="2705100"/>
            <a:ext cx="2209800" cy="815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62766" y="3276600"/>
            <a:ext cx="160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0E06AA"/>
                </a:solidFill>
              </a:rPr>
              <a:t>CALERID_STATE_DATA[‘state’][‘</a:t>
            </a:r>
            <a:r>
              <a:rPr lang="en-US" sz="800" b="1"/>
              <a:t>outboundChannelState</a:t>
            </a:r>
            <a:r>
              <a:rPr lang="en-US" sz="800" b="1" smtClean="0">
                <a:solidFill>
                  <a:srgbClr val="0E06AA"/>
                </a:solidFill>
              </a:rPr>
              <a:t>’] = Up</a:t>
            </a:r>
            <a:endParaRPr lang="en-US" sz="800"/>
          </a:p>
        </p:txBody>
      </p:sp>
      <p:sp>
        <p:nvSpPr>
          <p:cNvPr id="32" name="TextBox 31"/>
          <p:cNvSpPr txBox="1"/>
          <p:nvPr/>
        </p:nvSpPr>
        <p:spPr>
          <a:xfrm>
            <a:off x="1225546" y="1560493"/>
            <a:ext cx="1746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800" b="1" smtClean="0">
                <a:solidFill>
                  <a:srgbClr val="0E06AA"/>
                </a:solidFill>
              </a:rPr>
              <a:t>exten NOT FOUND IN CALERID_STATE_DATA[‘state’][‘</a:t>
            </a:r>
            <a:r>
              <a:rPr lang="en-US" sz="800" b="1" smtClean="0"/>
              <a:t>exten’]</a:t>
            </a:r>
          </a:p>
          <a:p>
            <a:pPr marL="228600" indent="-228600">
              <a:buAutoNum type="arabicParenR"/>
            </a:pPr>
            <a:r>
              <a:rPr lang="en-US" sz="800" b="1" smtClean="0"/>
              <a:t>Popup MANNUALY close, when:</a:t>
            </a:r>
          </a:p>
          <a:p>
            <a:r>
              <a:rPr lang="en-US" sz="800" b="1" smtClean="0"/>
              <a:t>+ callee ON HOOK</a:t>
            </a:r>
          </a:p>
          <a:p>
            <a:r>
              <a:rPr lang="en-US" sz="800" b="1" smtClean="0"/>
              <a:t>+ caller ON HOOK</a:t>
            </a:r>
            <a:endParaRPr lang="en-US" sz="800"/>
          </a:p>
        </p:txBody>
      </p:sp>
      <p:cxnSp>
        <p:nvCxnSpPr>
          <p:cNvPr id="20" name="Straight Arrow Connector 19"/>
          <p:cNvCxnSpPr>
            <a:stCxn id="18" idx="0"/>
            <a:endCxn id="2" idx="3"/>
          </p:cNvCxnSpPr>
          <p:nvPr/>
        </p:nvCxnSpPr>
        <p:spPr>
          <a:xfrm flipV="1">
            <a:off x="2324100" y="1114526"/>
            <a:ext cx="1082040" cy="1986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7"/>
            <a:endCxn id="2" idx="7"/>
          </p:cNvCxnSpPr>
          <p:nvPr/>
        </p:nvCxnSpPr>
        <p:spPr>
          <a:xfrm flipH="1" flipV="1">
            <a:off x="4160482" y="534816"/>
            <a:ext cx="1714248" cy="187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83146" y="909935"/>
            <a:ext cx="174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Popup MANNUALY close, when:</a:t>
            </a:r>
          </a:p>
          <a:p>
            <a:r>
              <a:rPr lang="en-US" sz="800" b="1" smtClean="0"/>
              <a:t>+ callee ON HOOK</a:t>
            </a:r>
          </a:p>
          <a:p>
            <a:r>
              <a:rPr lang="en-US" sz="800" b="1" smtClean="0"/>
              <a:t>+ caller ON HOOK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75516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438400" y="76200"/>
            <a:ext cx="3872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Socket clients, Socket server authentication</a:t>
            </a:r>
            <a:endParaRPr 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2776660" y="1660029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Socket client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6660" y="2542907"/>
            <a:ext cx="107948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Socket server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081460" y="1875473"/>
            <a:ext cx="0" cy="66743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43460" y="1583829"/>
            <a:ext cx="20239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1</a:t>
            </a:r>
            <a:r>
              <a:rPr lang="en-US" sz="800" smtClean="0"/>
              <a:t>) when user login, client sends EXTEN</a:t>
            </a:r>
            <a:endParaRPr lang="en-US" sz="800"/>
          </a:p>
          <a:p>
            <a:r>
              <a:rPr lang="en-US" sz="800" smtClean="0"/>
              <a:t>EXTEN = </a:t>
            </a:r>
          </a:p>
          <a:p>
            <a:r>
              <a:rPr lang="en-US" sz="800" smtClean="0"/>
              <a:t>{</a:t>
            </a:r>
            <a:br>
              <a:rPr lang="en-US" sz="800" smtClean="0"/>
            </a:br>
            <a:r>
              <a:rPr lang="en-US" sz="800" smtClean="0"/>
              <a:t>    ‘exten’:’2000’,</a:t>
            </a:r>
          </a:p>
          <a:p>
            <a:r>
              <a:rPr lang="en-US" sz="800"/>
              <a:t> </a:t>
            </a:r>
            <a:r>
              <a:rPr lang="en-US" sz="800" smtClean="0"/>
              <a:t>   ‘secretKey’:’onepas012017’</a:t>
            </a:r>
            <a:br>
              <a:rPr lang="en-US" sz="800" smtClean="0"/>
            </a:br>
            <a:r>
              <a:rPr lang="en-US" sz="800" smtClean="0"/>
              <a:t>}</a:t>
            </a:r>
          </a:p>
          <a:p>
            <a:endParaRPr lang="en-US" sz="800"/>
          </a:p>
          <a:p>
            <a:r>
              <a:rPr lang="en-US" sz="800" smtClean="0"/>
              <a:t>2) Server will check</a:t>
            </a:r>
          </a:p>
          <a:p>
            <a:r>
              <a:rPr lang="en-US" sz="800" b="1"/>
              <a:t>if (secretKey != STASIS_APP_NAME){</a:t>
            </a:r>
          </a:p>
          <a:p>
            <a:r>
              <a:rPr lang="en-US" sz="800"/>
              <a:t>    socket.disconnect(</a:t>
            </a:r>
            <a:r>
              <a:rPr lang="en-US" sz="800" b="1"/>
              <a:t>true);</a:t>
            </a:r>
          </a:p>
          <a:p>
            <a:r>
              <a:rPr lang="en-US" sz="800"/>
              <a:t>    }</a:t>
            </a:r>
            <a:r>
              <a:rPr lang="en-US" sz="800" b="1"/>
              <a:t>else</a:t>
            </a:r>
            <a:r>
              <a:rPr lang="en-US" sz="800" b="1" smtClean="0"/>
              <a:t>{</a:t>
            </a:r>
          </a:p>
          <a:p>
            <a:endParaRPr lang="en-US" sz="800" b="1"/>
          </a:p>
          <a:p>
            <a:r>
              <a:rPr lang="en-US" sz="800" b="1" smtClean="0"/>
              <a:t>}</a:t>
            </a:r>
            <a:endParaRPr lang="en-US" sz="800" smtClean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38660" y="1888629"/>
            <a:ext cx="0" cy="667434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7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438400" y="76200"/>
            <a:ext cx="218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Popup layout on screen</a:t>
            </a:r>
            <a:endParaRPr 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2362200" y="2069573"/>
            <a:ext cx="14478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r>
              <a:rPr lang="en-US" sz="800" smtClean="0"/>
              <a:t>Newest popup is on TOP</a:t>
            </a:r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endParaRPr lang="en-US" sz="8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062160" y="762000"/>
            <a:ext cx="130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Style: OPVERLAP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9300" y="1969546"/>
            <a:ext cx="14478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r>
              <a:rPr lang="en-US" sz="800" smtClean="0"/>
              <a:t>Newest popup is on TOP</a:t>
            </a:r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endParaRPr lang="en-US" sz="800" smtClean="0"/>
          </a:p>
        </p:txBody>
      </p:sp>
      <p:sp>
        <p:nvSpPr>
          <p:cNvPr id="9" name="TextBox 8"/>
          <p:cNvSpPr txBox="1"/>
          <p:nvPr/>
        </p:nvSpPr>
        <p:spPr>
          <a:xfrm>
            <a:off x="1714500" y="1857092"/>
            <a:ext cx="14478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r>
              <a:rPr lang="en-US" sz="800" smtClean="0"/>
              <a:t>Newest popup is on TOP</a:t>
            </a:r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endParaRPr lang="en-US" sz="80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04925" y="1733550"/>
            <a:ext cx="1447800" cy="129266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r>
              <a:rPr lang="en-US" sz="1100" smtClean="0"/>
              <a:t>Oldest popup is on TOP</a:t>
            </a:r>
            <a:endParaRPr lang="en-US" sz="800"/>
          </a:p>
          <a:p>
            <a:pPr algn="ctr"/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endParaRPr lang="en-US" sz="80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295400"/>
            <a:ext cx="1447800" cy="11233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r>
              <a:rPr lang="en-US" sz="1100" smtClean="0"/>
              <a:t>Popup 1</a:t>
            </a:r>
            <a:endParaRPr lang="en-US" sz="800"/>
          </a:p>
          <a:p>
            <a:pPr algn="ctr"/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endParaRPr lang="en-US" sz="80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1295400"/>
            <a:ext cx="1447800" cy="11233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r>
              <a:rPr lang="en-US" sz="1100" smtClean="0"/>
              <a:t>Popup 2</a:t>
            </a:r>
            <a:endParaRPr lang="en-US" sz="1100"/>
          </a:p>
          <a:p>
            <a:pPr algn="ctr"/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endParaRPr lang="en-US" sz="80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2669738"/>
            <a:ext cx="1447800" cy="10002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r>
              <a:rPr lang="en-US" sz="1100" smtClean="0"/>
              <a:t>Popup 3</a:t>
            </a:r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endParaRPr lang="en-US" sz="8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2667000"/>
            <a:ext cx="1447800" cy="10002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r>
              <a:rPr lang="en-US" sz="1100" smtClean="0"/>
              <a:t>Popup 4</a:t>
            </a:r>
            <a:endParaRPr lang="en-US" sz="800" smtClean="0"/>
          </a:p>
          <a:p>
            <a:pPr algn="ctr"/>
            <a:endParaRPr lang="en-US" sz="800"/>
          </a:p>
          <a:p>
            <a:pPr algn="ctr"/>
            <a:endParaRPr lang="en-US" sz="800" smtClean="0"/>
          </a:p>
          <a:p>
            <a:pPr algn="ctr"/>
            <a:endParaRPr lang="en-US" sz="80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719760" y="762000"/>
            <a:ext cx="130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Style: MOSAIC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3600" y="4038600"/>
            <a:ext cx="5486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E06AA"/>
                </a:solidFill>
              </a:rPr>
              <a:t>POPUP_LIST</a:t>
            </a:r>
          </a:p>
          <a:p>
            <a:r>
              <a:rPr lang="en-US" sz="1200" smtClean="0">
                <a:solidFill>
                  <a:srgbClr val="0E06AA"/>
                </a:solidFill>
              </a:rPr>
              <a:t>POPUP_LIST reflects HTML popup displaying on </a:t>
            </a:r>
            <a:r>
              <a:rPr lang="en-US" sz="1200" smtClean="0">
                <a:solidFill>
                  <a:srgbClr val="0E06AA"/>
                </a:solidFill>
              </a:rPr>
              <a:t>Screen, on the exactly same ORDER; </a:t>
            </a:r>
          </a:p>
          <a:p>
            <a:r>
              <a:rPr lang="en-US" sz="1200" smtClean="0">
                <a:solidFill>
                  <a:srgbClr val="0E06AA"/>
                </a:solidFill>
              </a:rPr>
              <a:t>Each popup, in the list, </a:t>
            </a:r>
            <a:r>
              <a:rPr lang="en-US" sz="1200" smtClean="0">
                <a:solidFill>
                  <a:srgbClr val="0E06AA"/>
                </a:solidFill>
              </a:rPr>
              <a:t>has a identical callerid value</a:t>
            </a:r>
            <a:r>
              <a:rPr lang="en-US" sz="1200" smtClean="0">
                <a:solidFill>
                  <a:srgbClr val="0E06AA"/>
                </a:solidFill>
              </a:rPr>
              <a:t>;  </a:t>
            </a:r>
          </a:p>
          <a:p>
            <a:r>
              <a:rPr lang="en-US" sz="1200" smtClean="0">
                <a:solidFill>
                  <a:srgbClr val="0E06AA"/>
                </a:solidFill>
              </a:rPr>
              <a:t>When a </a:t>
            </a:r>
            <a:r>
              <a:rPr lang="en-US" sz="1200" b="1" smtClean="0">
                <a:solidFill>
                  <a:srgbClr val="0E06AA"/>
                </a:solidFill>
              </a:rPr>
              <a:t>CALERID_STATE_DATA</a:t>
            </a:r>
            <a:r>
              <a:rPr lang="en-US" sz="1200" smtClean="0">
                <a:solidFill>
                  <a:srgbClr val="0E06AA"/>
                </a:solidFill>
              </a:rPr>
              <a:t> somes, it will be handle by a popup, that is identified by </a:t>
            </a:r>
            <a:r>
              <a:rPr lang="en-US" sz="1200" b="1" smtClean="0">
                <a:solidFill>
                  <a:srgbClr val="0E06AA"/>
                </a:solidFill>
              </a:rPr>
              <a:t>CALERID_STATE_DATA[‘</a:t>
            </a:r>
            <a:r>
              <a:rPr lang="en-US" sz="1200" smtClean="0">
                <a:solidFill>
                  <a:srgbClr val="0E06AA"/>
                </a:solidFill>
              </a:rPr>
              <a:t>callerid’]; if there is no such popup existed, a new popup is created and appended to POPUP_LIST;</a:t>
            </a:r>
            <a:endParaRPr lang="en-US" sz="1200">
              <a:solidFill>
                <a:srgbClr val="0E06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4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1203</Words>
  <Application>Microsoft Office PowerPoint</Application>
  <PresentationFormat>On-screen Show (4:3)</PresentationFormat>
  <Paragraphs>241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saocodon</dc:creator>
  <cp:lastModifiedBy>saocodon</cp:lastModifiedBy>
  <cp:revision>130</cp:revision>
  <dcterms:created xsi:type="dcterms:W3CDTF">2017-08-17T03:40:00Z</dcterms:created>
  <dcterms:modified xsi:type="dcterms:W3CDTF">2017-10-07T02:49:40Z</dcterms:modified>
</cp:coreProperties>
</file>