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8" r:id="rId3"/>
    <p:sldId id="260" r:id="rId4"/>
    <p:sldId id="295" r:id="rId5"/>
    <p:sldId id="288" r:id="rId6"/>
    <p:sldId id="296" r:id="rId7"/>
    <p:sldId id="293" r:id="rId8"/>
    <p:sldId id="262" r:id="rId9"/>
    <p:sldId id="259" r:id="rId10"/>
    <p:sldId id="287" r:id="rId11"/>
    <p:sldId id="297" r:id="rId12"/>
    <p:sldId id="298" r:id="rId13"/>
    <p:sldId id="261" r:id="rId14"/>
    <p:sldId id="294" r:id="rId15"/>
    <p:sldId id="28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6D70AB8-7B63-2046-91FA-CC2BAAAC90B9}">
          <p14:sldIdLst>
            <p14:sldId id="256"/>
            <p14:sldId id="258"/>
            <p14:sldId id="260"/>
            <p14:sldId id="295"/>
            <p14:sldId id="288"/>
            <p14:sldId id="296"/>
            <p14:sldId id="293"/>
            <p14:sldId id="262"/>
            <p14:sldId id="259"/>
            <p14:sldId id="287"/>
            <p14:sldId id="297"/>
            <p14:sldId id="298"/>
            <p14:sldId id="261"/>
            <p14:sldId id="294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F2EDAB9-C0CD-4697-ABF0-9168087AF2AB}">
  <a:tblStyle styleId="{CF2EDAB9-C0CD-4697-ABF0-9168087AF2A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49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18013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6FA8D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1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599" cy="276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1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1pPr>
            <a:lvl2pPr lvl="1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2pPr>
            <a:lvl3pPr lvl="2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3pPr>
            <a:lvl4pPr lvl="3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4pPr>
            <a:lvl5pPr lvl="4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5pPr>
            <a:lvl6pPr lvl="5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6pPr>
            <a:lvl7pPr lvl="6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7pPr>
            <a:lvl8pPr lvl="7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8pPr>
            <a:lvl9pPr lvl="8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1pPr>
            <a:lvl2pPr lvl="1" algn="r" rtl="0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2pPr>
            <a:lvl3pPr lvl="2" algn="r" rtl="0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3pPr>
            <a:lvl4pPr lvl="3" algn="r" rtl="0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4pPr>
            <a:lvl5pPr lvl="4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5pPr>
            <a:lvl6pPr lvl="5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6pPr>
            <a:lvl7pPr lvl="6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7pPr>
            <a:lvl8pPr lvl="7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8pPr>
            <a:lvl9pPr lvl="8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  <a:endParaRPr lang="en">
              <a:solidFill>
                <a:srgbClr val="9FC5E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aemelia_icons.pn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784250" y="222075"/>
            <a:ext cx="6549299" cy="260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4000" b="1" i="1"/>
            </a:lvl1pPr>
            <a:lvl2pPr lvl="1" rtl="0">
              <a:spcBef>
                <a:spcPts val="0"/>
              </a:spcBef>
              <a:buSzPct val="100000"/>
              <a:defRPr sz="4000" b="1" i="1"/>
            </a:lvl2pPr>
            <a:lvl3pPr lvl="2" rtl="0">
              <a:spcBef>
                <a:spcPts val="0"/>
              </a:spcBef>
              <a:buSzPct val="100000"/>
              <a:defRPr sz="4000" b="1" i="1"/>
            </a:lvl3pPr>
            <a:lvl4pPr lvl="3" rtl="0">
              <a:spcBef>
                <a:spcPts val="0"/>
              </a:spcBef>
              <a:buSzPct val="100000"/>
              <a:defRPr sz="4000" b="1" i="1"/>
            </a:lvl4pPr>
            <a:lvl5pPr lvl="4" rtl="0">
              <a:spcBef>
                <a:spcPts val="0"/>
              </a:spcBef>
              <a:buSzPct val="100000"/>
              <a:defRPr sz="4000" b="1" i="1"/>
            </a:lvl5pPr>
            <a:lvl6pPr lvl="5" rtl="0">
              <a:spcBef>
                <a:spcPts val="0"/>
              </a:spcBef>
              <a:buSzPct val="100000"/>
              <a:defRPr sz="4000" b="1" i="1"/>
            </a:lvl6pPr>
            <a:lvl7pPr lvl="6" rtl="0">
              <a:spcBef>
                <a:spcPts val="0"/>
              </a:spcBef>
              <a:buSzPct val="100000"/>
              <a:defRPr sz="4000" b="1" i="1"/>
            </a:lvl7pPr>
            <a:lvl8pPr lvl="7" rtl="0">
              <a:spcBef>
                <a:spcPts val="0"/>
              </a:spcBef>
              <a:buSzPct val="100000"/>
              <a:defRPr sz="4000" b="1" i="1"/>
            </a:lvl8pPr>
            <a:lvl9pPr lvl="8">
              <a:spcBef>
                <a:spcPts val="0"/>
              </a:spcBef>
              <a:buSzPct val="100000"/>
              <a:defRPr sz="4000" b="1" i="1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solidFill>
          <a:srgbClr val="6FA8DC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 flipH="1">
            <a:off x="2095199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874625" y="275338"/>
            <a:ext cx="5561999" cy="4428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6FA8DC"/>
              </a:buClr>
              <a:buChar char="▸"/>
              <a:defRPr/>
            </a:lvl1pPr>
            <a:lvl2pPr lvl="1">
              <a:spcBef>
                <a:spcPts val="0"/>
              </a:spcBef>
              <a:buClr>
                <a:srgbClr val="6FA8DC"/>
              </a:buClr>
              <a:defRPr/>
            </a:lvl2pPr>
            <a:lvl3pPr lvl="2">
              <a:spcBef>
                <a:spcPts val="0"/>
              </a:spcBef>
              <a:buClr>
                <a:srgbClr val="6FA8DC"/>
              </a:buClr>
              <a:defRPr/>
            </a:lvl3pPr>
            <a:lvl4pPr lvl="3">
              <a:spcBef>
                <a:spcPts val="0"/>
              </a:spcBef>
              <a:buClr>
                <a:srgbClr val="6FA8DC"/>
              </a:buClr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  <a:endParaRPr lang="en">
              <a:solidFill>
                <a:srgbClr val="9FC5E8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6FA8DC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1999" cy="42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FA8DC"/>
              </a:buClr>
              <a:buSzPct val="100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buChar char="■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6FA8DC"/>
              </a:buClr>
              <a:buSzPct val="1000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9600"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7" r:id="rId5"/>
    <p:sldLayoutId id="2147483658" r:id="rId6"/>
  </p:sldLayoutIdLst>
  <p:transition xmlns:p14="http://schemas.microsoft.com/office/powerpoint/2010/main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692727" y="1005359"/>
            <a:ext cx="7953697" cy="2955636"/>
          </a:xfrm>
          <a:prstGeom prst="rect">
            <a:avLst/>
          </a:prstGeom>
          <a:solidFill>
            <a:srgbClr val="6EA7DB"/>
          </a:solidFill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/>
              <a:t>Real Time Twitter Master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by </a:t>
            </a:r>
            <a:r>
              <a:rPr lang="en-US" sz="2400" dirty="0" smtClean="0"/>
              <a:t>Joseph Fang</a:t>
            </a:r>
            <a:br>
              <a:rPr lang="en-US" sz="2400" dirty="0" smtClean="0"/>
            </a:br>
            <a:r>
              <a:rPr lang="en-US" sz="2400" dirty="0" smtClean="0"/>
              <a:t>Github: sherlockjjj/capstone</a:t>
            </a:r>
            <a:endParaRPr lang="en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81000" y="1"/>
            <a:ext cx="6430818" cy="1650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000" dirty="0" smtClean="0"/>
              <a:t>Model Training and Updates</a:t>
            </a:r>
            <a:endParaRPr lang="en" sz="4000" dirty="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912" y="2682010"/>
            <a:ext cx="1454998" cy="1206014"/>
          </a:xfrm>
          <a:prstGeom prst="rect">
            <a:avLst/>
          </a:prstGeom>
        </p:spPr>
      </p:pic>
      <p:sp>
        <p:nvSpPr>
          <p:cNvPr id="8" name="Curved Down Arrow 7"/>
          <p:cNvSpPr/>
          <p:nvPr/>
        </p:nvSpPr>
        <p:spPr>
          <a:xfrm rot="10603808">
            <a:off x="3502788" y="3481837"/>
            <a:ext cx="1387017" cy="851686"/>
          </a:xfrm>
          <a:prstGeom prst="curved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Curved Down Arrow 9"/>
          <p:cNvSpPr/>
          <p:nvPr/>
        </p:nvSpPr>
        <p:spPr>
          <a:xfrm>
            <a:off x="3614475" y="2128520"/>
            <a:ext cx="1275338" cy="688571"/>
          </a:xfrm>
          <a:prstGeom prst="curved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79627" y="4372387"/>
            <a:ext cx="12800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Fetch Updated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67537" y="2828386"/>
            <a:ext cx="1575776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Save New Model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1928091"/>
            <a:ext cx="35861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Weekly Updates</a:t>
            </a:r>
            <a:endParaRPr lang="en-US" sz="3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259" y="2512867"/>
            <a:ext cx="1183383" cy="15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24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 idx="4294967295"/>
          </p:nvPr>
        </p:nvSpPr>
        <p:spPr>
          <a:xfrm>
            <a:off x="531092" y="2045898"/>
            <a:ext cx="8047182" cy="16647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5400" dirty="0" smtClean="0"/>
              <a:t>Daily Email Report</a:t>
            </a:r>
            <a:endParaRPr lang="en" sz="5400" dirty="0"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11</a:t>
            </a:fld>
            <a:endParaRPr lang="en">
              <a:solidFill>
                <a:srgbClr val="0B5394"/>
              </a:solidFill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1836939" y="98847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7" name="Shape 107"/>
          <p:cNvGrpSpPr/>
          <p:nvPr/>
        </p:nvGrpSpPr>
        <p:grpSpPr>
          <a:xfrm>
            <a:off x="2391964" y="496450"/>
            <a:ext cx="1426315" cy="1426402"/>
            <a:chOff x="6643075" y="3664250"/>
            <a:chExt cx="407950" cy="407975"/>
          </a:xfrm>
        </p:grpSpPr>
        <p:sp>
          <p:nvSpPr>
            <p:cNvPr id="108" name="Shape 10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0" name="Shape 110"/>
          <p:cNvGrpSpPr/>
          <p:nvPr/>
        </p:nvGrpSpPr>
        <p:grpSpPr>
          <a:xfrm>
            <a:off x="1415230" y="1774588"/>
            <a:ext cx="659664" cy="659627"/>
            <a:chOff x="576250" y="4319400"/>
            <a:chExt cx="442075" cy="442050"/>
          </a:xfrm>
        </p:grpSpPr>
        <p:sp>
          <p:nvSpPr>
            <p:cNvPr id="111" name="Shape 11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5" name="Shape 115"/>
          <p:cNvSpPr/>
          <p:nvPr/>
        </p:nvSpPr>
        <p:spPr>
          <a:xfrm rot="6223920">
            <a:off x="3953912" y="935425"/>
            <a:ext cx="317280" cy="30295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2746847" y="2045898"/>
            <a:ext cx="250223" cy="23892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719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12</a:t>
            </a:fld>
            <a:endParaRPr lang="en">
              <a:solidFill>
                <a:srgbClr val="9FC5E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687" y="0"/>
            <a:ext cx="3939312" cy="24277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687" y="2427793"/>
            <a:ext cx="3939312" cy="2617171"/>
          </a:xfrm>
          <a:prstGeom prst="rect">
            <a:avLst/>
          </a:prstGeom>
        </p:spPr>
      </p:pic>
      <p:pic>
        <p:nvPicPr>
          <p:cNvPr id="4" name="Picture 3" descr="Email_rep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04686" cy="18550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479" y="2925804"/>
            <a:ext cx="4245929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Current Version: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 email will be sent to the user via Amazon SES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attachment is html format containing one graph and one table of the aggregate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21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dirty="0" smtClean="0"/>
              <a:t>Tools</a:t>
            </a:r>
            <a:br>
              <a:rPr lang="en-US" sz="3200" dirty="0" smtClean="0"/>
            </a:br>
            <a:endParaRPr lang="en" sz="3200"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170545" y="275338"/>
            <a:ext cx="6266079" cy="442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Spark Streaming, SQL, ML lib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Kafka </a:t>
            </a: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Flask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Airflow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MongoDB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AWS: EC2, EMR, S3, SES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Twilio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Plotly</a:t>
            </a:r>
            <a:endParaRPr dirty="0"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dirty="0" smtClean="0"/>
              <a:t>Future</a:t>
            </a:r>
            <a:br>
              <a:rPr lang="en-US" sz="3200" dirty="0" smtClean="0"/>
            </a:br>
            <a:r>
              <a:rPr lang="en-US" sz="3200" dirty="0" smtClean="0"/>
              <a:t>Works</a:t>
            </a:r>
            <a:endParaRPr lang="en" sz="3200"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170545" y="275338"/>
            <a:ext cx="6266079" cy="442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sz="2000" dirty="0" smtClean="0"/>
              <a:t>Integrate RNN for training model with tensorflow and spark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000" dirty="0" smtClean="0"/>
              <a:t>Better Data Preprocessing and Feature Extractions for Twitter Feeds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000" dirty="0" smtClean="0"/>
              <a:t>Apache Cassandra as more robust database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000" dirty="0" smtClean="0"/>
              <a:t>Elasticsearch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000" dirty="0" smtClean="0"/>
              <a:t>Multiple Data Sources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000" dirty="0" smtClean="0"/>
              <a:t>Mobile App</a:t>
            </a:r>
          </a:p>
          <a:p>
            <a:pPr marL="228600" lvl="0" rtl="0">
              <a:spcBef>
                <a:spcPts val="0"/>
              </a:spcBef>
              <a:buNone/>
            </a:pPr>
            <a:endParaRPr lang="en-US" sz="2000" dirty="0" smtClean="0"/>
          </a:p>
          <a:p>
            <a:pPr marL="457200" lvl="0" indent="-228600" rtl="0">
              <a:spcBef>
                <a:spcPts val="0"/>
              </a:spcBef>
            </a:pPr>
            <a:endParaRPr lang="en-US" sz="2000" dirty="0" smtClean="0"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82544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Shape 328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73763"/>
                </a:solidFill>
              </a:rPr>
              <a:t>15</a:t>
            </a:fld>
            <a:endParaRPr lang="en">
              <a:solidFill>
                <a:srgbClr val="073763"/>
              </a:solidFill>
            </a:endParaRPr>
          </a:p>
        </p:txBody>
      </p:sp>
      <p:sp>
        <p:nvSpPr>
          <p:cNvPr id="330" name="Shape 330"/>
          <p:cNvSpPr txBox="1">
            <a:spLocks noGrp="1"/>
          </p:cNvSpPr>
          <p:nvPr>
            <p:ph type="ctrTitle" idx="4294967295"/>
          </p:nvPr>
        </p:nvSpPr>
        <p:spPr>
          <a:xfrm>
            <a:off x="2691650" y="440350"/>
            <a:ext cx="55713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0">
                <a:solidFill>
                  <a:srgbClr val="9FC5E8"/>
                </a:solidFill>
              </a:rPr>
              <a:t>THANKS!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subTitle" idx="4294967295"/>
          </p:nvPr>
        </p:nvSpPr>
        <p:spPr>
          <a:xfrm>
            <a:off x="2796050" y="1927875"/>
            <a:ext cx="5571300" cy="255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b="1" dirty="0"/>
              <a:t>Any questions?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/>
              <a:t>You can find me </a:t>
            </a:r>
            <a:r>
              <a:rPr lang="en" sz="2400" dirty="0" smtClean="0"/>
              <a:t>at</a:t>
            </a:r>
            <a:endParaRPr lang="en-US" sz="2400" dirty="0" smtClean="0"/>
          </a:p>
          <a:p>
            <a:pPr marL="342900" indent="-3429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</a:pPr>
            <a:r>
              <a:rPr lang="en-US" sz="2400" dirty="0" smtClean="0"/>
              <a:t>yfangfh15@gmail.com</a:t>
            </a:r>
          </a:p>
          <a:p>
            <a:pPr marL="342900" indent="-3429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</a:pPr>
            <a:r>
              <a:rPr lang="en-US" sz="2400" dirty="0" smtClean="0"/>
              <a:t>Github: sherlockjjj/capstone</a:t>
            </a:r>
          </a:p>
          <a:p>
            <a:pPr marL="342900" indent="-3429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</a:pPr>
            <a:endParaRPr lang="en-US" sz="2400" dirty="0" smtClean="0"/>
          </a:p>
          <a:p>
            <a:pPr marL="76200" lvl="0" rtl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endParaRPr lang="en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 idx="4294967295"/>
          </p:nvPr>
        </p:nvSpPr>
        <p:spPr>
          <a:xfrm>
            <a:off x="2086624" y="1"/>
            <a:ext cx="4623039" cy="9748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9FC5E8"/>
                </a:solidFill>
              </a:rPr>
              <a:t>Motivation</a:t>
            </a:r>
            <a:endParaRPr lang="en" sz="6000" dirty="0">
              <a:solidFill>
                <a:srgbClr val="9FC5E8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4294967295"/>
          </p:nvPr>
        </p:nvSpPr>
        <p:spPr>
          <a:xfrm>
            <a:off x="2086624" y="1205708"/>
            <a:ext cx="6280726" cy="31007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 smtClean="0">
                <a:latin typeface="Abadi MT Condensed Extra Bold"/>
                <a:cs typeface="Abadi MT Condensed Extra Bold"/>
              </a:rPr>
              <a:t>Real Time Data Product</a:t>
            </a:r>
          </a:p>
          <a:p>
            <a:pPr marL="342900" indent="-342900"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latin typeface="Abadi MT Condensed Extra Bold"/>
                <a:cs typeface="Abadi MT Condensed Extra Bold"/>
              </a:rPr>
              <a:t>Machine Learning at </a:t>
            </a:r>
            <a:r>
              <a:rPr lang="en-US" sz="2000" dirty="0" smtClean="0">
                <a:latin typeface="Abadi MT Condensed Extra Bold"/>
                <a:cs typeface="Abadi MT Condensed Extra Bold"/>
              </a:rPr>
              <a:t>Scale</a:t>
            </a:r>
          </a:p>
          <a:p>
            <a:pPr marL="342900" indent="-342900"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>
                <a:latin typeface="Abadi MT Condensed Extra Bold"/>
                <a:cs typeface="Abadi MT Condensed Extra Bold"/>
              </a:rPr>
              <a:t>Streaming Data</a:t>
            </a:r>
          </a:p>
          <a:p>
            <a:pPr marL="342900" indent="-342900"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>
                <a:latin typeface="Abadi MT Condensed Extra Bold"/>
                <a:cs typeface="Abadi MT Condensed Extra Bold"/>
              </a:rPr>
              <a:t>Horizontally Scalable </a:t>
            </a:r>
          </a:p>
          <a:p>
            <a:pPr marL="342900" indent="-342900"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>
                <a:latin typeface="Abadi MT Condensed Extra Bold"/>
                <a:cs typeface="Abadi MT Condensed Extra Bold"/>
              </a:rPr>
              <a:t>Low Cost for Iterative Development Cycles</a:t>
            </a:r>
          </a:p>
        </p:txBody>
      </p:sp>
      <p:pic>
        <p:nvPicPr>
          <p:cNvPr id="77" name="Shape 77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016674" y="333494"/>
            <a:ext cx="6616689" cy="444242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/>
              <a:t>   Product Features</a:t>
            </a:r>
            <a:endParaRPr lang="en-US" sz="2800" dirty="0" smtClean="0"/>
          </a:p>
          <a:p>
            <a:pPr marL="457200" indent="-457200">
              <a:lnSpc>
                <a:spcPct val="120000"/>
              </a:lnSpc>
              <a:buFont typeface="Wingdings" charset="2"/>
              <a:buChar char="Ø"/>
            </a:pPr>
            <a:r>
              <a:rPr lang="en-US" sz="2800" dirty="0" smtClean="0"/>
              <a:t>Real Time Web App Dashboard:</a:t>
            </a:r>
          </a:p>
          <a:p>
            <a:pPr marL="457200" lvl="4" indent="-457200">
              <a:lnSpc>
                <a:spcPct val="120000"/>
              </a:lnSpc>
              <a:buFont typeface="Wingdings" charset="2"/>
              <a:buChar char="Ø"/>
            </a:pPr>
            <a:r>
              <a:rPr lang="en-US" sz="2000" dirty="0" smtClean="0"/>
              <a:t>Sentiment Analysis</a:t>
            </a:r>
          </a:p>
          <a:p>
            <a:pPr marL="457200" lvl="4" indent="-457200">
              <a:lnSpc>
                <a:spcPct val="120000"/>
              </a:lnSpc>
              <a:buFont typeface="Wingdings" charset="2"/>
              <a:buChar char="Ø"/>
            </a:pPr>
            <a:r>
              <a:rPr lang="en-US" sz="2000" dirty="0" smtClean="0"/>
              <a:t>Tweets Search</a:t>
            </a:r>
          </a:p>
          <a:p>
            <a:pPr marL="457200" lvl="4" indent="-457200">
              <a:lnSpc>
                <a:spcPct val="120000"/>
              </a:lnSpc>
              <a:buFont typeface="Wingdings" charset="2"/>
              <a:buChar char="Ø"/>
            </a:pPr>
            <a:r>
              <a:rPr lang="en-US" sz="2000" dirty="0" smtClean="0"/>
              <a:t>Summary Statistics and Graphs </a:t>
            </a:r>
          </a:p>
          <a:p>
            <a:pPr marL="457200" lvl="4" indent="-457200">
              <a:lnSpc>
                <a:spcPct val="120000"/>
              </a:lnSpc>
              <a:buFont typeface="Wingdings" charset="2"/>
              <a:buChar char="Ø"/>
            </a:pPr>
            <a:r>
              <a:rPr lang="en-US" sz="2000" dirty="0" smtClean="0"/>
              <a:t>Message </a:t>
            </a:r>
            <a:r>
              <a:rPr lang="en-US" sz="2000" dirty="0"/>
              <a:t>A</a:t>
            </a:r>
            <a:r>
              <a:rPr lang="en-US" sz="2000" dirty="0" smtClean="0"/>
              <a:t>lert</a:t>
            </a:r>
          </a:p>
          <a:p>
            <a:pPr marL="457200" indent="-457200">
              <a:lnSpc>
                <a:spcPct val="120000"/>
              </a:lnSpc>
              <a:buFont typeface="Wingdings" charset="2"/>
              <a:buChar char="Ø"/>
            </a:pPr>
            <a:r>
              <a:rPr lang="en-US" sz="2800" dirty="0" smtClean="0"/>
              <a:t>Daily Email Report</a:t>
            </a:r>
          </a:p>
          <a:p>
            <a:pPr marL="457200" indent="-457200">
              <a:lnSpc>
                <a:spcPct val="120000"/>
              </a:lnSpc>
              <a:buFont typeface="Wingdings" charset="2"/>
              <a:buChar char="Ø"/>
            </a:pPr>
            <a:r>
              <a:rPr lang="en-US" sz="2800" dirty="0" smtClean="0"/>
              <a:t>Weekly Model Updates</a:t>
            </a:r>
          </a:p>
          <a:p>
            <a:pPr marL="457200" indent="-457200">
              <a:lnSpc>
                <a:spcPct val="120000"/>
              </a:lnSpc>
              <a:buFont typeface="Wingdings" charset="2"/>
              <a:buChar char="Ø"/>
            </a:pPr>
            <a:r>
              <a:rPr lang="en-US" sz="2800" dirty="0" smtClean="0"/>
              <a:t>Airflow Monitoring</a:t>
            </a:r>
          </a:p>
          <a:p>
            <a:pPr marL="457200" indent="-457200">
              <a:lnSpc>
                <a:spcPct val="120000"/>
              </a:lnSpc>
              <a:buFont typeface="Wingdings" charset="2"/>
              <a:buChar char="Ø"/>
            </a:pPr>
            <a:endParaRPr lang="en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0" y="275598"/>
            <a:ext cx="5238627" cy="4807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200" dirty="0" smtClean="0"/>
              <a:t>Real Time Data Flow</a:t>
            </a:r>
            <a:endParaRPr lang="en" sz="3200" dirty="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119" y="1322901"/>
            <a:ext cx="1120311" cy="91092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75" y="1398824"/>
            <a:ext cx="638831" cy="625239"/>
          </a:xfrm>
          <a:prstGeom prst="rect">
            <a:avLst/>
          </a:prstGeom>
        </p:spPr>
      </p:pic>
      <p:sp>
        <p:nvSpPr>
          <p:cNvPr id="46" name="Rounded Rectangle 45"/>
          <p:cNvSpPr/>
          <p:nvPr/>
        </p:nvSpPr>
        <p:spPr>
          <a:xfrm>
            <a:off x="7551408" y="2777574"/>
            <a:ext cx="1273509" cy="910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4" name="Striped Right Arrow 3"/>
          <p:cNvSpPr/>
          <p:nvPr/>
        </p:nvSpPr>
        <p:spPr>
          <a:xfrm>
            <a:off x="2518372" y="1683939"/>
            <a:ext cx="415220" cy="317462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612" y="1170149"/>
            <a:ext cx="1853738" cy="1015457"/>
          </a:xfrm>
          <a:prstGeom prst="rect">
            <a:avLst/>
          </a:prstGeom>
        </p:spPr>
      </p:pic>
      <p:sp>
        <p:nvSpPr>
          <p:cNvPr id="27" name="Striped Right Arrow 26"/>
          <p:cNvSpPr/>
          <p:nvPr/>
        </p:nvSpPr>
        <p:spPr>
          <a:xfrm>
            <a:off x="5070183" y="1703218"/>
            <a:ext cx="552095" cy="317462"/>
          </a:xfrm>
          <a:prstGeom prst="stripedRightArrow">
            <a:avLst>
              <a:gd name="adj1" fmla="val 42307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7172" y="1703218"/>
            <a:ext cx="1119572" cy="482388"/>
          </a:xfrm>
          <a:prstGeom prst="rect">
            <a:avLst/>
          </a:prstGeom>
        </p:spPr>
      </p:pic>
      <p:sp>
        <p:nvSpPr>
          <p:cNvPr id="31" name="Striped Right Arrow 30"/>
          <p:cNvSpPr/>
          <p:nvPr/>
        </p:nvSpPr>
        <p:spPr>
          <a:xfrm>
            <a:off x="6842231" y="1703218"/>
            <a:ext cx="532957" cy="317462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riped Right Arrow 32"/>
          <p:cNvSpPr/>
          <p:nvPr/>
        </p:nvSpPr>
        <p:spPr>
          <a:xfrm>
            <a:off x="872930" y="1682886"/>
            <a:ext cx="415220" cy="317462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 Arrow 11"/>
          <p:cNvSpPr/>
          <p:nvPr/>
        </p:nvSpPr>
        <p:spPr>
          <a:xfrm>
            <a:off x="4965350" y="800639"/>
            <a:ext cx="656928" cy="739019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1408" y="1398824"/>
            <a:ext cx="1290336" cy="10754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9479" y="146024"/>
            <a:ext cx="1183383" cy="1554977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5568722" y="2777574"/>
            <a:ext cx="1273509" cy="910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Distributed</a:t>
            </a:r>
            <a:endParaRPr lang="en-US" dirty="0"/>
          </a:p>
          <a:p>
            <a:pPr algn="ctr"/>
            <a:r>
              <a:rPr lang="en-US" dirty="0" smtClean="0"/>
              <a:t>Store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673026" y="2777574"/>
            <a:ext cx="1273509" cy="910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</a:t>
            </a:r>
          </a:p>
          <a:p>
            <a:pPr algn="ctr"/>
            <a:r>
              <a:rPr lang="en-US" dirty="0" smtClean="0"/>
              <a:t>Processing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622278" y="4045162"/>
            <a:ext cx="1273509" cy="910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Bulk Storage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803168" y="2777574"/>
            <a:ext cx="1273509" cy="910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 Collector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6742" y="2775152"/>
            <a:ext cx="1273509" cy="910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</a:p>
        </p:txBody>
      </p:sp>
      <p:sp>
        <p:nvSpPr>
          <p:cNvPr id="41" name="Striped Right Arrow 40"/>
          <p:cNvSpPr/>
          <p:nvPr/>
        </p:nvSpPr>
        <p:spPr>
          <a:xfrm>
            <a:off x="5016627" y="3015577"/>
            <a:ext cx="552095" cy="317462"/>
          </a:xfrm>
          <a:prstGeom prst="stripedRightArrow">
            <a:avLst>
              <a:gd name="adj1" fmla="val 42307"/>
              <a:gd name="adj2" fmla="val 5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riped Right Arrow 41"/>
          <p:cNvSpPr/>
          <p:nvPr/>
        </p:nvSpPr>
        <p:spPr>
          <a:xfrm>
            <a:off x="6920538" y="3025680"/>
            <a:ext cx="552095" cy="317462"/>
          </a:xfrm>
          <a:prstGeom prst="stripedRightArrow">
            <a:avLst>
              <a:gd name="adj1" fmla="val 42307"/>
              <a:gd name="adj2" fmla="val 5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riped Right Arrow 42"/>
          <p:cNvSpPr/>
          <p:nvPr/>
        </p:nvSpPr>
        <p:spPr>
          <a:xfrm>
            <a:off x="3111612" y="3015577"/>
            <a:ext cx="552095" cy="317462"/>
          </a:xfrm>
          <a:prstGeom prst="stripedRightArrow">
            <a:avLst>
              <a:gd name="adj1" fmla="val 42307"/>
              <a:gd name="adj2" fmla="val 5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 rot="7550090">
            <a:off x="5094629" y="3755542"/>
            <a:ext cx="318233" cy="528072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iped Right Arrow 25"/>
          <p:cNvSpPr/>
          <p:nvPr/>
        </p:nvSpPr>
        <p:spPr>
          <a:xfrm>
            <a:off x="1248794" y="3009246"/>
            <a:ext cx="552095" cy="317462"/>
          </a:xfrm>
          <a:prstGeom prst="stripedRightArrow">
            <a:avLst>
              <a:gd name="adj1" fmla="val 42307"/>
              <a:gd name="adj2" fmla="val 5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81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 idx="4294967295"/>
          </p:nvPr>
        </p:nvSpPr>
        <p:spPr>
          <a:xfrm>
            <a:off x="531092" y="1922852"/>
            <a:ext cx="8047182" cy="16647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5400" dirty="0" smtClean="0"/>
              <a:t>Real Time Web Application</a:t>
            </a:r>
            <a:endParaRPr lang="en" sz="5400" dirty="0"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5</a:t>
            </a:fld>
            <a:endParaRPr lang="en">
              <a:solidFill>
                <a:srgbClr val="0B5394"/>
              </a:solidFill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1836939" y="98847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7" name="Shape 107"/>
          <p:cNvGrpSpPr/>
          <p:nvPr/>
        </p:nvGrpSpPr>
        <p:grpSpPr>
          <a:xfrm>
            <a:off x="2391964" y="496450"/>
            <a:ext cx="1426315" cy="1426402"/>
            <a:chOff x="6643075" y="3664250"/>
            <a:chExt cx="407950" cy="407975"/>
          </a:xfrm>
        </p:grpSpPr>
        <p:sp>
          <p:nvSpPr>
            <p:cNvPr id="108" name="Shape 10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0" name="Shape 110"/>
          <p:cNvGrpSpPr/>
          <p:nvPr/>
        </p:nvGrpSpPr>
        <p:grpSpPr>
          <a:xfrm>
            <a:off x="1415230" y="1774588"/>
            <a:ext cx="659664" cy="659627"/>
            <a:chOff x="576250" y="4319400"/>
            <a:chExt cx="442075" cy="442050"/>
          </a:xfrm>
        </p:grpSpPr>
        <p:sp>
          <p:nvSpPr>
            <p:cNvPr id="111" name="Shape 11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5" name="Shape 115"/>
          <p:cNvSpPr/>
          <p:nvPr/>
        </p:nvSpPr>
        <p:spPr>
          <a:xfrm rot="6223920">
            <a:off x="3953912" y="935425"/>
            <a:ext cx="317280" cy="30295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2746847" y="2045898"/>
            <a:ext cx="250223" cy="23892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280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03875" y="541424"/>
            <a:ext cx="17124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dirty="0" smtClean="0"/>
              <a:t>Home Page</a:t>
            </a:r>
            <a:endParaRPr lang="en" sz="3200" dirty="0"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109076" y="2796110"/>
            <a:ext cx="180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Monaco"/>
                <a:cs typeface="Monaco"/>
              </a:rPr>
              <a:t>Tweets Report</a:t>
            </a:r>
            <a:endParaRPr lang="en-US" sz="32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312" y="2"/>
            <a:ext cx="7055687" cy="2661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312" y="2576328"/>
            <a:ext cx="7055688" cy="256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08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S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7"/>
            <a:ext cx="2891773" cy="5143500"/>
          </a:xfrm>
          <a:prstGeom prst="rect">
            <a:avLst/>
          </a:prstGeom>
        </p:spPr>
      </p:pic>
      <p:pic>
        <p:nvPicPr>
          <p:cNvPr id="6" name="Picture 5" descr="Cha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73" y="1716593"/>
            <a:ext cx="6153727" cy="3426907"/>
          </a:xfrm>
          <a:prstGeom prst="rect">
            <a:avLst/>
          </a:prstGeom>
        </p:spPr>
      </p:pic>
      <p:pic>
        <p:nvPicPr>
          <p:cNvPr id="7" name="Picture 6" descr="Search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73" y="0"/>
            <a:ext cx="6153727" cy="17165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3097" y="3694458"/>
            <a:ext cx="167309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Message Alert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08839" y="1062958"/>
            <a:ext cx="167309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Tweets Search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54771" y="2931101"/>
            <a:ext cx="167309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Real Time Graphs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0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 idx="4294967295"/>
          </p:nvPr>
        </p:nvSpPr>
        <p:spPr>
          <a:xfrm>
            <a:off x="531092" y="2045898"/>
            <a:ext cx="8047182" cy="16647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5400" dirty="0" smtClean="0"/>
              <a:t>Model Training and Updates</a:t>
            </a:r>
            <a:endParaRPr lang="en" sz="5400" dirty="0"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8</a:t>
            </a:fld>
            <a:endParaRPr lang="en">
              <a:solidFill>
                <a:srgbClr val="0B5394"/>
              </a:solidFill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1836939" y="98847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7" name="Shape 107"/>
          <p:cNvGrpSpPr/>
          <p:nvPr/>
        </p:nvGrpSpPr>
        <p:grpSpPr>
          <a:xfrm>
            <a:off x="2391964" y="496450"/>
            <a:ext cx="1426315" cy="1426402"/>
            <a:chOff x="6643075" y="3664250"/>
            <a:chExt cx="407950" cy="407975"/>
          </a:xfrm>
        </p:grpSpPr>
        <p:sp>
          <p:nvSpPr>
            <p:cNvPr id="108" name="Shape 10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0" name="Shape 110"/>
          <p:cNvGrpSpPr/>
          <p:nvPr/>
        </p:nvGrpSpPr>
        <p:grpSpPr>
          <a:xfrm>
            <a:off x="1415230" y="1774588"/>
            <a:ext cx="659664" cy="659627"/>
            <a:chOff x="576250" y="4319400"/>
            <a:chExt cx="442075" cy="442050"/>
          </a:xfrm>
        </p:grpSpPr>
        <p:sp>
          <p:nvSpPr>
            <p:cNvPr id="111" name="Shape 11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5" name="Shape 115"/>
          <p:cNvSpPr/>
          <p:nvPr/>
        </p:nvSpPr>
        <p:spPr>
          <a:xfrm rot="6223920">
            <a:off x="3953912" y="935425"/>
            <a:ext cx="317280" cy="30295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2746847" y="2045898"/>
            <a:ext cx="250223" cy="23892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81000" y="1"/>
            <a:ext cx="6430818" cy="1650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000" dirty="0" smtClean="0">
                <a:latin typeface="Arial Black"/>
                <a:cs typeface="Arial Black"/>
              </a:rPr>
              <a:t>Model Training and Updates</a:t>
            </a:r>
            <a:endParaRPr lang="en" sz="4000" dirty="0">
              <a:latin typeface="Arial Black"/>
              <a:cs typeface="Arial Black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273" y="2682010"/>
            <a:ext cx="1454998" cy="1206014"/>
          </a:xfrm>
          <a:prstGeom prst="rect">
            <a:avLst/>
          </a:prstGeom>
        </p:spPr>
      </p:pic>
      <p:sp>
        <p:nvSpPr>
          <p:cNvPr id="8" name="Curved Down Arrow 7"/>
          <p:cNvSpPr/>
          <p:nvPr/>
        </p:nvSpPr>
        <p:spPr>
          <a:xfrm rot="10591332">
            <a:off x="4389521" y="3617912"/>
            <a:ext cx="1381649" cy="715653"/>
          </a:xfrm>
          <a:prstGeom prst="curved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Curved Down Arrow 9"/>
          <p:cNvSpPr/>
          <p:nvPr/>
        </p:nvSpPr>
        <p:spPr>
          <a:xfrm>
            <a:off x="4412430" y="2128520"/>
            <a:ext cx="1379175" cy="688571"/>
          </a:xfrm>
          <a:prstGeom prst="curved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56985" y="4374813"/>
            <a:ext cx="123462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Fetch Initial Dataset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55208" y="2817091"/>
            <a:ext cx="100141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Save Model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1928091"/>
            <a:ext cx="417420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Model Training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611926" y="4220924"/>
            <a:ext cx="208589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 M+ tweets with label 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73275" y="2817091"/>
            <a:ext cx="1693620" cy="12210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Hashing TF</a:t>
            </a:r>
          </a:p>
          <a:p>
            <a:pPr algn="ctr"/>
            <a:r>
              <a:rPr lang="en-US" dirty="0" smtClean="0"/>
              <a:t>IDF</a:t>
            </a:r>
          </a:p>
          <a:p>
            <a:pPr algn="ctr"/>
            <a:r>
              <a:rPr lang="en-US" dirty="0" smtClean="0"/>
              <a:t>Random Forest </a:t>
            </a:r>
          </a:p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301" y="2483138"/>
            <a:ext cx="1183383" cy="15549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235</Words>
  <Application>Microsoft Macintosh PowerPoint</Application>
  <PresentationFormat>On-screen Show (16:9)</PresentationFormat>
  <Paragraphs>81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Aemelia template</vt:lpstr>
      <vt:lpstr>Real Time Twitter Master  by Joseph Fang Github: sherlockjjj/capstone</vt:lpstr>
      <vt:lpstr>Motivation</vt:lpstr>
      <vt:lpstr>PowerPoint Presentation</vt:lpstr>
      <vt:lpstr>Real Time Data Flow</vt:lpstr>
      <vt:lpstr>Real Time Web Application</vt:lpstr>
      <vt:lpstr>Home Page</vt:lpstr>
      <vt:lpstr>PowerPoint Presentation</vt:lpstr>
      <vt:lpstr>Model Training and Updates</vt:lpstr>
      <vt:lpstr>Model Training and Updates</vt:lpstr>
      <vt:lpstr>Model Training and Updates</vt:lpstr>
      <vt:lpstr>Daily Email Report</vt:lpstr>
      <vt:lpstr>PowerPoint Presentation</vt:lpstr>
      <vt:lpstr>Tools </vt:lpstr>
      <vt:lpstr>Future Works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Twitter Master by Joseph Fang Github: sherlockjjj/capstone </dc:title>
  <cp:lastModifiedBy>Yizhou Fang</cp:lastModifiedBy>
  <cp:revision>48</cp:revision>
  <dcterms:modified xsi:type="dcterms:W3CDTF">2017-09-01T22:09:09Z</dcterms:modified>
</cp:coreProperties>
</file>