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8" r:id="rId3"/>
    <p:sldId id="260" r:id="rId4"/>
    <p:sldId id="288" r:id="rId5"/>
    <p:sldId id="289" r:id="rId6"/>
    <p:sldId id="290" r:id="rId7"/>
    <p:sldId id="291" r:id="rId8"/>
    <p:sldId id="293" r:id="rId9"/>
    <p:sldId id="262" r:id="rId10"/>
    <p:sldId id="259" r:id="rId11"/>
    <p:sldId id="287" r:id="rId12"/>
    <p:sldId id="261" r:id="rId13"/>
    <p:sldId id="294" r:id="rId14"/>
    <p:sldId id="280" r:id="rId15"/>
    <p:sldId id="266" r:id="rId16"/>
    <p:sldId id="267" r:id="rId17"/>
    <p:sldId id="268" r:id="rId18"/>
    <p:sldId id="269" r:id="rId19"/>
    <p:sldId id="270" r:id="rId20"/>
    <p:sldId id="271" r:id="rId21"/>
    <p:sldId id="285" r:id="rId22"/>
    <p:sldId id="273" r:id="rId23"/>
    <p:sldId id="283" r:id="rId24"/>
    <p:sldId id="284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F2EDAB9-C0CD-4697-ABF0-9168087AF2AB}">
  <a:tblStyle styleId="{CF2EDAB9-C0CD-4697-ABF0-9168087AF2A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2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18013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Shape 8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599" cy="276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1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1pPr>
            <a:lvl2pPr lvl="1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2pPr>
            <a:lvl3pPr lvl="2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3pPr>
            <a:lvl4pPr lvl="3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4pPr>
            <a:lvl5pPr lvl="4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5pPr>
            <a:lvl6pPr lvl="5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6pPr>
            <a:lvl7pPr lvl="6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7pPr>
            <a:lvl8pPr lvl="7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8pPr>
            <a:lvl9pPr lvl="8" algn="r" rtl="0">
              <a:spcBef>
                <a:spcPts val="0"/>
              </a:spcBef>
              <a:buClr>
                <a:srgbClr val="073763"/>
              </a:buClr>
              <a:buSzPct val="100000"/>
              <a:defRPr sz="4800"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699" cy="784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1pPr>
            <a:lvl2pPr lvl="1"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2pPr>
            <a:lvl3pPr lvl="2" algn="r" rtl="0">
              <a:spcBef>
                <a:spcPts val="0"/>
              </a:spcBef>
              <a:buNone/>
              <a:defRPr>
                <a:solidFill>
                  <a:srgbClr val="6FA8DC"/>
                </a:solidFill>
              </a:defRPr>
            </a:lvl3pPr>
            <a:lvl4pPr lvl="3" algn="r" rtl="0">
              <a:spcBef>
                <a:spcPts val="0"/>
              </a:spcBef>
              <a:buSzPct val="100000"/>
              <a:buNone/>
              <a:defRPr sz="2400">
                <a:solidFill>
                  <a:srgbClr val="6FA8DC"/>
                </a:solidFill>
              </a:defRPr>
            </a:lvl4pPr>
            <a:lvl5pPr lvl="4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5pPr>
            <a:lvl6pPr lvl="5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6pPr>
            <a:lvl7pPr lvl="6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7pPr>
            <a:lvl8pPr lvl="7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8pPr>
            <a:lvl9pPr lvl="8" algn="r" rtl="0">
              <a:spcBef>
                <a:spcPts val="0"/>
              </a:spcBef>
              <a:buClr>
                <a:srgbClr val="6FA8DC"/>
              </a:buClr>
              <a:buSzPct val="100000"/>
              <a:buNone/>
              <a:defRPr sz="2400">
                <a:solidFill>
                  <a:srgbClr val="6FA8DC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  <a:endParaRPr lang="en">
              <a:solidFill>
                <a:srgbClr val="9FC5E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299" cy="260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4000" b="1" i="1"/>
            </a:lvl1pPr>
            <a:lvl2pPr lvl="1" rtl="0">
              <a:spcBef>
                <a:spcPts val="0"/>
              </a:spcBef>
              <a:buSzPct val="100000"/>
              <a:defRPr sz="4000" b="1" i="1"/>
            </a:lvl2pPr>
            <a:lvl3pPr lvl="2" rtl="0">
              <a:spcBef>
                <a:spcPts val="0"/>
              </a:spcBef>
              <a:buSzPct val="100000"/>
              <a:defRPr sz="4000" b="1" i="1"/>
            </a:lvl3pPr>
            <a:lvl4pPr lvl="3" rtl="0">
              <a:spcBef>
                <a:spcPts val="0"/>
              </a:spcBef>
              <a:buSzPct val="100000"/>
              <a:defRPr sz="4000" b="1" i="1"/>
            </a:lvl4pPr>
            <a:lvl5pPr lvl="4" rtl="0">
              <a:spcBef>
                <a:spcPts val="0"/>
              </a:spcBef>
              <a:buSzPct val="100000"/>
              <a:defRPr sz="4000" b="1" i="1"/>
            </a:lvl5pPr>
            <a:lvl6pPr lvl="5" rtl="0">
              <a:spcBef>
                <a:spcPts val="0"/>
              </a:spcBef>
              <a:buSzPct val="100000"/>
              <a:defRPr sz="4000" b="1" i="1"/>
            </a:lvl6pPr>
            <a:lvl7pPr lvl="6" rtl="0">
              <a:spcBef>
                <a:spcPts val="0"/>
              </a:spcBef>
              <a:buSzPct val="100000"/>
              <a:defRPr sz="4000" b="1" i="1"/>
            </a:lvl7pPr>
            <a:lvl8pPr lvl="7" rtl="0">
              <a:spcBef>
                <a:spcPts val="0"/>
              </a:spcBef>
              <a:buSzPct val="100000"/>
              <a:defRPr sz="4000" b="1" i="1"/>
            </a:lvl8pPr>
            <a:lvl9pPr lvl="8">
              <a:spcBef>
                <a:spcPts val="0"/>
              </a:spcBef>
              <a:buSzPct val="100000"/>
              <a:defRPr sz="4000" b="1" i="1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solidFill>
          <a:srgbClr val="6FA8DC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874625" y="275338"/>
            <a:ext cx="5561999" cy="4428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6FA8DC"/>
              </a:buClr>
              <a:buChar char="▸"/>
              <a:defRPr/>
            </a:lvl1pPr>
            <a:lvl2pPr lvl="1">
              <a:spcBef>
                <a:spcPts val="0"/>
              </a:spcBef>
              <a:buClr>
                <a:srgbClr val="6FA8DC"/>
              </a:buClr>
              <a:defRPr/>
            </a:lvl2pPr>
            <a:lvl3pPr lvl="2">
              <a:spcBef>
                <a:spcPts val="0"/>
              </a:spcBef>
              <a:buClr>
                <a:srgbClr val="6FA8DC"/>
              </a:buClr>
              <a:defRPr/>
            </a:lvl3pPr>
            <a:lvl4pPr lvl="3">
              <a:spcBef>
                <a:spcPts val="0"/>
              </a:spcBef>
              <a:buClr>
                <a:srgbClr val="6FA8DC"/>
              </a:buClr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rgbClr val="6FA8DC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6" name="Shape 46"/>
          <p:cNvSpPr/>
          <p:nvPr/>
        </p:nvSpPr>
        <p:spPr>
          <a:xfrm flipH="1">
            <a:off x="2095199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ig imag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  <a:endParaRPr lang="en">
              <a:solidFill>
                <a:srgbClr val="9FC5E8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6FA8D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1999" cy="42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FA8DC"/>
              </a:buClr>
              <a:buSzPct val="100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6FA8DC"/>
              </a:buClr>
              <a:buSzPct val="1000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6FA8DC"/>
              </a:buClr>
              <a:buSzPct val="1000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073763"/>
              </a:buClr>
              <a:buSzPct val="1000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9600"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7" r:id="rId7"/>
    <p:sldLayoutId id="2147483658" r:id="rId8"/>
  </p:sldLayoutIdLst>
  <p:transition xmlns:p14="http://schemas.microsoft.com/office/powerpoint/2010/main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poweredtemplate.com/%23check-aemelia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692727" y="992909"/>
            <a:ext cx="7953697" cy="295563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Real Time Twitter Master</a:t>
            </a:r>
            <a:br>
              <a:rPr lang="en-US" dirty="0" smtClean="0"/>
            </a:br>
            <a:r>
              <a:rPr lang="en-US" sz="3600" dirty="0" smtClean="0"/>
              <a:t>by Joseph Fang</a:t>
            </a:r>
            <a:br>
              <a:rPr lang="en-US" sz="3600" dirty="0" smtClean="0"/>
            </a:br>
            <a:r>
              <a:rPr lang="en-US" sz="3600" dirty="0" smtClean="0"/>
              <a:t>Github: sherlockjjj/capstone </a:t>
            </a:r>
            <a:endParaRPr lang="en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81000" y="1"/>
            <a:ext cx="6430818" cy="1650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 dirty="0" smtClean="0"/>
              <a:t>Model Training and Updates</a:t>
            </a:r>
            <a:endParaRPr lang="en" sz="4000"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001" y="2682010"/>
            <a:ext cx="1454998" cy="12060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585" y="2345551"/>
            <a:ext cx="1364414" cy="1692564"/>
          </a:xfrm>
          <a:prstGeom prst="rect">
            <a:avLst/>
          </a:prstGeom>
        </p:spPr>
      </p:pic>
      <p:sp>
        <p:nvSpPr>
          <p:cNvPr id="8" name="Curved Down Arrow 7"/>
          <p:cNvSpPr/>
          <p:nvPr/>
        </p:nvSpPr>
        <p:spPr>
          <a:xfrm rot="10591332">
            <a:off x="4389521" y="3617912"/>
            <a:ext cx="1381649" cy="715653"/>
          </a:xfrm>
          <a:prstGeom prst="curved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Curved Down Arrow 9"/>
          <p:cNvSpPr/>
          <p:nvPr/>
        </p:nvSpPr>
        <p:spPr>
          <a:xfrm>
            <a:off x="4370461" y="2168581"/>
            <a:ext cx="1379175" cy="688571"/>
          </a:xfrm>
          <a:prstGeom prst="curved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03818" y="4156364"/>
            <a:ext cx="1408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Amazon S3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70461" y="4372387"/>
            <a:ext cx="193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 Initial Dataset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70461" y="2817091"/>
            <a:ext cx="2618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 Model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1928091"/>
            <a:ext cx="4318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Model Training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50455" y="4038115"/>
            <a:ext cx="2112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M+ tweets with label 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73275" y="2817091"/>
            <a:ext cx="1962726" cy="1221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Hashing TF</a:t>
            </a:r>
          </a:p>
          <a:p>
            <a:pPr algn="ctr"/>
            <a:r>
              <a:rPr lang="en-US" dirty="0" smtClean="0"/>
              <a:t>IDF</a:t>
            </a:r>
          </a:p>
          <a:p>
            <a:pPr algn="ctr"/>
            <a:r>
              <a:rPr lang="en-US" dirty="0" smtClean="0"/>
              <a:t>Random Forest 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81000" y="1"/>
            <a:ext cx="6430818" cy="1650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 dirty="0" smtClean="0"/>
              <a:t>Model Training and Updates</a:t>
            </a:r>
            <a:endParaRPr lang="en" sz="4000"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912" y="2682010"/>
            <a:ext cx="1454998" cy="12060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313" y="2345551"/>
            <a:ext cx="1364414" cy="1692564"/>
          </a:xfrm>
          <a:prstGeom prst="rect">
            <a:avLst/>
          </a:prstGeom>
        </p:spPr>
      </p:pic>
      <p:sp>
        <p:nvSpPr>
          <p:cNvPr id="8" name="Curved Down Arrow 7"/>
          <p:cNvSpPr/>
          <p:nvPr/>
        </p:nvSpPr>
        <p:spPr>
          <a:xfrm rot="10603808">
            <a:off x="3502788" y="3481837"/>
            <a:ext cx="1387017" cy="851686"/>
          </a:xfrm>
          <a:prstGeom prst="curved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Curved Down Arrow 9"/>
          <p:cNvSpPr/>
          <p:nvPr/>
        </p:nvSpPr>
        <p:spPr>
          <a:xfrm>
            <a:off x="3614475" y="2228272"/>
            <a:ext cx="1275338" cy="688571"/>
          </a:xfrm>
          <a:prstGeom prst="curved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45545" y="4156364"/>
            <a:ext cx="1166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Amazon S3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79627" y="4372387"/>
            <a:ext cx="1865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Fetch Updated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79627" y="2817091"/>
            <a:ext cx="2424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 New Model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1928091"/>
            <a:ext cx="35861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Weekly Updates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8724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 smtClean="0"/>
              <a:t>Tools</a:t>
            </a:r>
            <a:br>
              <a:rPr lang="en-US" sz="3200" dirty="0" smtClean="0"/>
            </a:br>
            <a:endParaRPr lang="en" sz="3200"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170545" y="275338"/>
            <a:ext cx="6266079" cy="442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Spark Streaming, SQL, ML lib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Kafka 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Flask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Airflow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MongoDB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AWS: EC2, EMR, S3, SES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Twilio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Plotly</a:t>
            </a:r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 smtClean="0"/>
              <a:t>Future</a:t>
            </a:r>
            <a:br>
              <a:rPr lang="en-US" sz="3200" dirty="0" smtClean="0"/>
            </a:br>
            <a:r>
              <a:rPr lang="en-US" sz="3200" dirty="0" smtClean="0"/>
              <a:t>Works</a:t>
            </a:r>
            <a:endParaRPr lang="en" sz="3200"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170545" y="275338"/>
            <a:ext cx="6266079" cy="442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sz="2000" dirty="0" smtClean="0"/>
              <a:t>Integrate RNN for training model with tensorflow and spark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000" dirty="0" smtClean="0"/>
              <a:t>Better Data Preprocessing and Feature Extractions for Twitter Feeds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000" dirty="0" smtClean="0"/>
              <a:t>Apache Cassandra as more robust database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000" dirty="0" smtClean="0"/>
              <a:t>Elasticsearch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000" dirty="0" smtClean="0"/>
              <a:t>Multiple Data Sources</a:t>
            </a:r>
          </a:p>
          <a:p>
            <a:pPr marL="457200" lvl="0" indent="-228600" rtl="0">
              <a:spcBef>
                <a:spcPts val="0"/>
              </a:spcBef>
            </a:pPr>
            <a:endParaRPr lang="en-US" sz="2000" dirty="0" smtClean="0"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8254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Shape 328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73763"/>
                </a:solidFill>
              </a:rPr>
              <a:t>14</a:t>
            </a:fld>
            <a:endParaRPr lang="en">
              <a:solidFill>
                <a:srgbClr val="073763"/>
              </a:solidFill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0">
                <a:solidFill>
                  <a:srgbClr val="9FC5E8"/>
                </a:solidFill>
              </a:rPr>
              <a:t>THANKS!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subTitle" idx="4294967295"/>
          </p:nvPr>
        </p:nvSpPr>
        <p:spPr>
          <a:xfrm>
            <a:off x="2796050" y="1927875"/>
            <a:ext cx="5571300" cy="255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 dirty="0"/>
              <a:t>Any questions?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/>
              <a:t>You can find me </a:t>
            </a:r>
            <a:r>
              <a:rPr lang="en" sz="2400" dirty="0" smtClean="0"/>
              <a:t>at</a:t>
            </a:r>
            <a:endParaRPr lang="en-US" sz="2400" dirty="0" smtClean="0"/>
          </a:p>
          <a:p>
            <a:pPr marL="342900" indent="-3429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</a:pPr>
            <a:r>
              <a:rPr lang="en-US" sz="2400" dirty="0" smtClean="0"/>
              <a:t>yfangfh15@gmail.com</a:t>
            </a:r>
          </a:p>
          <a:p>
            <a:pPr marL="342900" indent="-34290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45833"/>
            </a:pPr>
            <a:r>
              <a:rPr lang="en-US" sz="2400" dirty="0" smtClean="0"/>
              <a:t>Github: sherlockjjj/capstone</a:t>
            </a:r>
          </a:p>
          <a:p>
            <a:pPr marL="76200" lvl="0" rtl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endParaRPr lang="en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 idx="4294967295"/>
          </p:nvPr>
        </p:nvSpPr>
        <p:spPr>
          <a:xfrm>
            <a:off x="208650" y="1710950"/>
            <a:ext cx="1909199" cy="155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/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 BIG IMAGE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IDEAS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154" name="Shape 154"/>
          <p:cNvSpPr/>
          <p:nvPr/>
        </p:nvSpPr>
        <p:spPr>
          <a:xfrm rot="5400000">
            <a:off x="3556671" y="425822"/>
            <a:ext cx="2321400" cy="2321400"/>
          </a:xfrm>
          <a:prstGeom prst="teardrop">
            <a:avLst>
              <a:gd name="adj" fmla="val 100000"/>
            </a:avLst>
          </a:prstGeom>
          <a:solidFill>
            <a:srgbClr val="0B539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 rot="5400000" flipH="1">
            <a:off x="4021126" y="2881007"/>
            <a:ext cx="1856944" cy="1856944"/>
          </a:xfrm>
          <a:prstGeom prst="teardrop">
            <a:avLst>
              <a:gd name="adj" fmla="val 100000"/>
            </a:avLst>
          </a:prstGeom>
          <a:solidFill>
            <a:srgbClr val="3D85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 rot="10800000">
            <a:off x="6011691" y="1464259"/>
            <a:ext cx="1282846" cy="1282846"/>
          </a:xfrm>
          <a:prstGeom prst="teardrop">
            <a:avLst>
              <a:gd name="adj" fmla="val 100000"/>
            </a:avLst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 flipH="1">
            <a:off x="6011839" y="2881007"/>
            <a:ext cx="1550105" cy="1550105"/>
          </a:xfrm>
          <a:prstGeom prst="teardrop">
            <a:avLst>
              <a:gd name="adj" fmla="val 100000"/>
            </a:avLst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8" name="Shape 158"/>
          <p:cNvGrpSpPr/>
          <p:nvPr/>
        </p:nvGrpSpPr>
        <p:grpSpPr>
          <a:xfrm>
            <a:off x="4224761" y="1222947"/>
            <a:ext cx="1042996" cy="801065"/>
            <a:chOff x="568950" y="3686775"/>
            <a:chExt cx="472500" cy="362900"/>
          </a:xfrm>
        </p:grpSpPr>
        <p:sp>
          <p:nvSpPr>
            <p:cNvPr id="159" name="Shape 15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4623716" y="3563713"/>
            <a:ext cx="731852" cy="491877"/>
            <a:chOff x="1244800" y="3717225"/>
            <a:chExt cx="449375" cy="302025"/>
          </a:xfrm>
        </p:grpSpPr>
        <p:sp>
          <p:nvSpPr>
            <p:cNvPr id="163" name="Shape 163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9" name="Shape 169"/>
          <p:cNvGrpSpPr/>
          <p:nvPr/>
        </p:nvGrpSpPr>
        <p:grpSpPr>
          <a:xfrm>
            <a:off x="6467153" y="3404589"/>
            <a:ext cx="631710" cy="493577"/>
            <a:chOff x="1923075" y="3694075"/>
            <a:chExt cx="437200" cy="341600"/>
          </a:xfrm>
        </p:grpSpPr>
        <p:sp>
          <p:nvSpPr>
            <p:cNvPr id="170" name="Shape 170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9" name="Shape 179"/>
          <p:cNvGrpSpPr/>
          <p:nvPr/>
        </p:nvGrpSpPr>
        <p:grpSpPr>
          <a:xfrm>
            <a:off x="6499186" y="1974453"/>
            <a:ext cx="387865" cy="318444"/>
            <a:chOff x="2599525" y="3688600"/>
            <a:chExt cx="428675" cy="351950"/>
          </a:xfrm>
        </p:grpSpPr>
        <p:sp>
          <p:nvSpPr>
            <p:cNvPr id="180" name="Shape 180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 rot="10800000" flipH="1">
            <a:off x="0" y="-125"/>
            <a:ext cx="9144000" cy="1607100"/>
          </a:xfrm>
          <a:prstGeom prst="rect">
            <a:avLst/>
          </a:prstGeom>
          <a:solidFill>
            <a:srgbClr val="FFFFFF">
              <a:alpha val="3037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title" idx="4294967295"/>
          </p:nvPr>
        </p:nvSpPr>
        <p:spPr>
          <a:xfrm>
            <a:off x="203875" y="18553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DIAGRAMS TO EXPLAIN COMPLEX IDEAS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17</a:t>
            </a:fld>
            <a:endParaRPr lang="en">
              <a:solidFill>
                <a:srgbClr val="0B5394"/>
              </a:solidFill>
            </a:endParaRPr>
          </a:p>
        </p:txBody>
      </p:sp>
      <p:grpSp>
        <p:nvGrpSpPr>
          <p:cNvPr id="190" name="Shape 190"/>
          <p:cNvGrpSpPr/>
          <p:nvPr/>
        </p:nvGrpSpPr>
        <p:grpSpPr>
          <a:xfrm>
            <a:off x="2696797" y="720917"/>
            <a:ext cx="2736682" cy="4131612"/>
            <a:chOff x="-6729413" y="-17360900"/>
            <a:chExt cx="26138325" cy="48436249"/>
          </a:xfrm>
        </p:grpSpPr>
        <p:sp>
          <p:nvSpPr>
            <p:cNvPr id="191" name="Shape 191"/>
            <p:cNvSpPr/>
            <p:nvPr/>
          </p:nvSpPr>
          <p:spPr>
            <a:xfrm>
              <a:off x="-6729413" y="-9364661"/>
              <a:ext cx="25398299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3276600" y="-17360900"/>
              <a:ext cx="10882199" cy="8842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2576175" y="-17360900"/>
              <a:ext cx="6832499" cy="1046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-6729413" y="-9364661"/>
              <a:ext cx="2358900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-6729413" y="-9364661"/>
              <a:ext cx="10005899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-6729413" y="-17360900"/>
              <a:ext cx="19305600" cy="8842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2752386" y="-9293225"/>
              <a:ext cx="5916600" cy="239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-6729413" y="-9364661"/>
              <a:ext cx="2358900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-6729413" y="-11442700"/>
              <a:ext cx="10005899" cy="2924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4158912" y="-11938000"/>
              <a:ext cx="5250000" cy="5040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2957511" y="-8518525"/>
              <a:ext cx="881100" cy="162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1728450" y="-6897686"/>
              <a:ext cx="6940499" cy="1564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-4899025" y="-698500"/>
              <a:ext cx="6378599" cy="17613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-4370387" y="-6897686"/>
              <a:ext cx="7327800" cy="619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9578975" y="8743950"/>
              <a:ext cx="4263900" cy="22331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1728450" y="-6897686"/>
              <a:ext cx="6940499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3838575" y="-6897686"/>
              <a:ext cx="7890000" cy="979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-1235075" y="-698500"/>
              <a:ext cx="8242200" cy="17613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-1235075" y="-5207000"/>
              <a:ext cx="12963599" cy="22121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-6305550" y="-6897686"/>
              <a:ext cx="7785000" cy="8804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1728450" y="-6897686"/>
              <a:ext cx="6940499" cy="8770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479550" y="-6897686"/>
              <a:ext cx="5527799" cy="979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-1373187" y="8743950"/>
              <a:ext cx="13101599" cy="13630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2994025" y="8743950"/>
              <a:ext cx="8734499" cy="22331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1728450" y="1873250"/>
              <a:ext cx="6835799" cy="1310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3276600" y="-9293225"/>
              <a:ext cx="10882199" cy="239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7469186" y="-6897686"/>
              <a:ext cx="5283300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Shape 219"/>
          <p:cNvSpPr/>
          <p:nvPr/>
        </p:nvSpPr>
        <p:spPr>
          <a:xfrm>
            <a:off x="6007850" y="35675"/>
            <a:ext cx="2733599" cy="1284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Example text.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 Go ahead and replace it with your own text. This is an example text.</a:t>
            </a:r>
            <a:r>
              <a:rPr lang="en" sz="1000" b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 </a:t>
            </a:r>
          </a:p>
        </p:txBody>
      </p:sp>
      <p:sp>
        <p:nvSpPr>
          <p:cNvPr id="220" name="Shape 220"/>
          <p:cNvSpPr/>
          <p:nvPr/>
        </p:nvSpPr>
        <p:spPr>
          <a:xfrm>
            <a:off x="6007850" y="1980800"/>
            <a:ext cx="2661900" cy="24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Example text.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 Go ahead and replace it with your own text. This is an example text.</a:t>
            </a:r>
            <a:r>
              <a:rPr lang="en" sz="1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</a:p>
          <a:p>
            <a:pPr marL="457200" lvl="0" indent="-2921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</a:p>
          <a:p>
            <a:pPr marL="457200" lvl="0" indent="-29210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is an example text.</a:t>
            </a:r>
            <a:r>
              <a:rPr lang="en" sz="1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03800" y="4072175"/>
            <a:ext cx="2319300" cy="62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Diagram featured by </a:t>
            </a:r>
            <a:r>
              <a:rPr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poweredtemplate.com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227" name="Shape 227"/>
          <p:cNvGraphicFramePr/>
          <p:nvPr/>
        </p:nvGraphicFramePr>
        <p:xfrm>
          <a:off x="2559200" y="536781"/>
          <a:ext cx="6054800" cy="4096000"/>
        </p:xfrm>
        <a:graphic>
          <a:graphicData uri="http://schemas.openxmlformats.org/drawingml/2006/table">
            <a:tbl>
              <a:tblPr>
                <a:noFill/>
                <a:tableStyleId>{CF2EDAB9-C0CD-4697-ABF0-9168087AF2AB}</a:tableStyleId>
              </a:tblPr>
              <a:tblGrid>
                <a:gridCol w="1513700"/>
                <a:gridCol w="1513700"/>
                <a:gridCol w="1513700"/>
                <a:gridCol w="1513700"/>
              </a:tblGrid>
              <a:tr h="1024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07376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0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  <a:tr h="10240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0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7376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07376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C5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1692749" y="872274"/>
            <a:ext cx="7679531" cy="3658359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title" idx="4294967295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35" name="Shape 235"/>
          <p:cNvSpPr/>
          <p:nvPr/>
        </p:nvSpPr>
        <p:spPr>
          <a:xfrm>
            <a:off x="2980675" y="1475025"/>
            <a:ext cx="549900" cy="405599"/>
          </a:xfrm>
          <a:prstGeom prst="wedgeRectCallout">
            <a:avLst>
              <a:gd name="adj1" fmla="val 8607"/>
              <a:gd name="adj2" fmla="val 78415"/>
            </a:avLst>
          </a:prstGeom>
          <a:solidFill>
            <a:srgbClr val="0B539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 office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237" name="Shape 237"/>
          <p:cNvSpPr/>
          <p:nvPr/>
        </p:nvSpPr>
        <p:spPr>
          <a:xfrm rot="10800000">
            <a:off x="2243124" y="1974300"/>
            <a:ext cx="187800" cy="162299"/>
          </a:xfrm>
          <a:prstGeom prst="triangle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B5394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 rot="10800000">
            <a:off x="3772674" y="3462150"/>
            <a:ext cx="187800" cy="162299"/>
          </a:xfrm>
          <a:prstGeom prst="triangle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B5394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 rot="10800000">
            <a:off x="4832774" y="1718325"/>
            <a:ext cx="187800" cy="162299"/>
          </a:xfrm>
          <a:prstGeom prst="triangle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B5394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 rot="10800000">
            <a:off x="5506824" y="3624450"/>
            <a:ext cx="187800" cy="162299"/>
          </a:xfrm>
          <a:prstGeom prst="triangle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B5394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 rot="10800000">
            <a:off x="7547599" y="2136600"/>
            <a:ext cx="187800" cy="162299"/>
          </a:xfrm>
          <a:prstGeom prst="triangle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B5394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 rot="10800000">
            <a:off x="8200799" y="3786750"/>
            <a:ext cx="187800" cy="162299"/>
          </a:xfrm>
          <a:prstGeom prst="triangle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2691650" y="254001"/>
            <a:ext cx="5571300" cy="11448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9FC5E8"/>
                </a:solidFill>
              </a:rPr>
              <a:t>Motivation</a:t>
            </a:r>
            <a:endParaRPr lang="en" sz="6000" dirty="0">
              <a:solidFill>
                <a:srgbClr val="9FC5E8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4294967295"/>
          </p:nvPr>
        </p:nvSpPr>
        <p:spPr>
          <a:xfrm>
            <a:off x="2796050" y="1524001"/>
            <a:ext cx="5571300" cy="278245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smtClean="0"/>
              <a:t>Real Time Data Product</a:t>
            </a:r>
          </a:p>
          <a:p>
            <a:pPr marL="342900" indent="-34290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Machine Learning at </a:t>
            </a:r>
            <a:r>
              <a:rPr lang="en-US" sz="2000" dirty="0" smtClean="0"/>
              <a:t>Scale</a:t>
            </a:r>
          </a:p>
          <a:p>
            <a:pPr marL="342900" indent="-342900"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/>
              <a:t>Streaming Data</a:t>
            </a:r>
          </a:p>
          <a:p>
            <a:pPr marL="342900" indent="-342900"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/>
              <a:t>Horizontally Scalable </a:t>
            </a:r>
          </a:p>
          <a:p>
            <a:pPr marL="342900" indent="-342900"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/>
              <a:t>Low Cost for Iterative Development Cycles</a:t>
            </a:r>
          </a:p>
        </p:txBody>
      </p:sp>
      <p:pic>
        <p:nvPicPr>
          <p:cNvPr id="77" name="Shape 77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ctrTitle" idx="4294967295"/>
          </p:nvPr>
        </p:nvSpPr>
        <p:spPr>
          <a:xfrm>
            <a:off x="292125" y="3183550"/>
            <a:ext cx="81659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0">
                <a:solidFill>
                  <a:srgbClr val="3D85C6"/>
                </a:solidFill>
              </a:rPr>
              <a:t>89,526,124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subTitle" idx="4294967295"/>
          </p:nvPr>
        </p:nvSpPr>
        <p:spPr>
          <a:xfrm>
            <a:off x="292125" y="4135454"/>
            <a:ext cx="81659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Whoa! That’s a big number, aren’t you proud?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20</a:t>
            </a:fld>
            <a:endParaRPr lang="en"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ctrTitle" idx="4294967295"/>
          </p:nvPr>
        </p:nvSpPr>
        <p:spPr>
          <a:xfrm>
            <a:off x="2438400" y="190800"/>
            <a:ext cx="59166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dirty="0"/>
              <a:t>89,526,124$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ubTitle" idx="4294967295"/>
          </p:nvPr>
        </p:nvSpPr>
        <p:spPr>
          <a:xfrm>
            <a:off x="2438400" y="1106507"/>
            <a:ext cx="59166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dirty="0"/>
              <a:t>That’s a lot of money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ctrTitle" idx="4294967295"/>
          </p:nvPr>
        </p:nvSpPr>
        <p:spPr>
          <a:xfrm>
            <a:off x="2438400" y="3505494"/>
            <a:ext cx="59166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100%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subTitle" idx="4294967295"/>
          </p:nvPr>
        </p:nvSpPr>
        <p:spPr>
          <a:xfrm>
            <a:off x="2438400" y="4421201"/>
            <a:ext cx="59166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ctrTitle" idx="4294967295"/>
          </p:nvPr>
        </p:nvSpPr>
        <p:spPr>
          <a:xfrm>
            <a:off x="2438400" y="1810047"/>
            <a:ext cx="59166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subTitle" idx="4294967295"/>
          </p:nvPr>
        </p:nvSpPr>
        <p:spPr>
          <a:xfrm>
            <a:off x="2438400" y="2725754"/>
            <a:ext cx="59166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21</a:t>
            </a:fld>
            <a:endParaRPr lang="en">
              <a:solidFill>
                <a:srgbClr val="0B5394"/>
              </a:solidFill>
            </a:endParaRPr>
          </a:p>
        </p:txBody>
      </p:sp>
      <p:cxnSp>
        <p:nvCxnSpPr>
          <p:cNvPr id="261" name="Shape 261"/>
          <p:cNvCxnSpPr/>
          <p:nvPr/>
        </p:nvCxnSpPr>
        <p:spPr>
          <a:xfrm>
            <a:off x="2566525" y="1787234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262" name="Shape 262"/>
          <p:cNvCxnSpPr/>
          <p:nvPr/>
        </p:nvCxnSpPr>
        <p:spPr>
          <a:xfrm>
            <a:off x="2566525" y="3463634"/>
            <a:ext cx="5487900" cy="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diamond" w="lg" len="lg"/>
            <a:tailEnd type="diamond" w="lg" len="lg"/>
          </a:ln>
        </p:spPr>
      </p:cxnSp>
    </p:spTree>
    <p:extLst>
      <p:ext uri="{BB962C8B-B14F-4D97-AF65-F5344CB8AC3E}">
        <p14:creationId xmlns:p14="http://schemas.microsoft.com/office/powerpoint/2010/main" val="2471492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269" name="Shape 269"/>
          <p:cNvSpPr/>
          <p:nvPr/>
        </p:nvSpPr>
        <p:spPr>
          <a:xfrm>
            <a:off x="2441325" y="2284800"/>
            <a:ext cx="6301500" cy="573900"/>
          </a:xfrm>
          <a:prstGeom prst="homePlate">
            <a:avLst>
              <a:gd name="adj" fmla="val 50000"/>
            </a:avLst>
          </a:prstGeom>
          <a:solidFill>
            <a:srgbClr val="CFE2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2695925" y="1846650"/>
            <a:ext cx="1450199" cy="1450199"/>
          </a:xfrm>
          <a:prstGeom prst="ellipse">
            <a:avLst/>
          </a:prstGeom>
          <a:solidFill>
            <a:srgbClr val="6FA8DC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</a:p>
        </p:txBody>
      </p:sp>
      <p:sp>
        <p:nvSpPr>
          <p:cNvPr id="271" name="Shape 271"/>
          <p:cNvSpPr/>
          <p:nvPr/>
        </p:nvSpPr>
        <p:spPr>
          <a:xfrm>
            <a:off x="4783162" y="1846650"/>
            <a:ext cx="1450199" cy="1450199"/>
          </a:xfrm>
          <a:prstGeom prst="ellipse">
            <a:avLst/>
          </a:prstGeom>
          <a:solidFill>
            <a:srgbClr val="3D85C6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</a:p>
        </p:txBody>
      </p:sp>
      <p:sp>
        <p:nvSpPr>
          <p:cNvPr id="272" name="Shape 272"/>
          <p:cNvSpPr/>
          <p:nvPr/>
        </p:nvSpPr>
        <p:spPr>
          <a:xfrm>
            <a:off x="6870400" y="1846650"/>
            <a:ext cx="1450199" cy="1450199"/>
          </a:xfrm>
          <a:prstGeom prst="ellipse">
            <a:avLst/>
          </a:prstGeom>
          <a:solidFill>
            <a:srgbClr val="0B5394"/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23</a:t>
            </a:fld>
            <a:endParaRPr lang="en">
              <a:solidFill>
                <a:srgbClr val="0B5394"/>
              </a:solidFill>
            </a:endParaRPr>
          </a:p>
        </p:txBody>
      </p:sp>
      <p:grpSp>
        <p:nvGrpSpPr>
          <p:cNvPr id="353" name="Shape 353"/>
          <p:cNvGrpSpPr/>
          <p:nvPr/>
        </p:nvGrpSpPr>
        <p:grpSpPr>
          <a:xfrm>
            <a:off x="3168146" y="333019"/>
            <a:ext cx="342902" cy="447293"/>
            <a:chOff x="590250" y="244200"/>
            <a:chExt cx="407975" cy="532175"/>
          </a:xfrm>
        </p:grpSpPr>
        <p:sp>
          <p:nvSpPr>
            <p:cNvPr id="354" name="Shape 35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3720838" y="399040"/>
            <a:ext cx="372593" cy="310144"/>
            <a:chOff x="1247825" y="322750"/>
            <a:chExt cx="443300" cy="369000"/>
          </a:xfrm>
        </p:grpSpPr>
        <p:sp>
          <p:nvSpPr>
            <p:cNvPr id="369" name="Shape 36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4294017" y="397506"/>
            <a:ext cx="356203" cy="313212"/>
            <a:chOff x="1929775" y="320925"/>
            <a:chExt cx="423800" cy="372650"/>
          </a:xfrm>
        </p:grpSpPr>
        <p:sp>
          <p:nvSpPr>
            <p:cNvPr id="375" name="Shape 375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0" name="Shape 380"/>
          <p:cNvSpPr/>
          <p:nvPr/>
        </p:nvSpPr>
        <p:spPr>
          <a:xfrm>
            <a:off x="4891319" y="3862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5476287" y="3872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2" name="Shape 382"/>
          <p:cNvGrpSpPr/>
          <p:nvPr/>
        </p:nvGrpSpPr>
        <p:grpSpPr>
          <a:xfrm>
            <a:off x="6563661" y="362184"/>
            <a:ext cx="336767" cy="383835"/>
            <a:chOff x="4630125" y="278900"/>
            <a:chExt cx="400675" cy="456675"/>
          </a:xfrm>
        </p:grpSpPr>
        <p:sp>
          <p:nvSpPr>
            <p:cNvPr id="383" name="Shape 383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7" name="Shape 387"/>
          <p:cNvSpPr/>
          <p:nvPr/>
        </p:nvSpPr>
        <p:spPr>
          <a:xfrm>
            <a:off x="7104251" y="3857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8" name="Shape 388"/>
          <p:cNvGrpSpPr/>
          <p:nvPr/>
        </p:nvGrpSpPr>
        <p:grpSpPr>
          <a:xfrm>
            <a:off x="3173273" y="908740"/>
            <a:ext cx="342881" cy="418127"/>
            <a:chOff x="596350" y="929175"/>
            <a:chExt cx="407950" cy="497475"/>
          </a:xfrm>
        </p:grpSpPr>
        <p:sp>
          <p:nvSpPr>
            <p:cNvPr id="389" name="Shape 38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4297589" y="969656"/>
            <a:ext cx="349059" cy="298881"/>
            <a:chOff x="1934025" y="1001650"/>
            <a:chExt cx="415300" cy="355600"/>
          </a:xfrm>
        </p:grpSpPr>
        <p:sp>
          <p:nvSpPr>
            <p:cNvPr id="397" name="Shape 39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1" name="Shape 401"/>
          <p:cNvSpPr/>
          <p:nvPr/>
        </p:nvSpPr>
        <p:spPr>
          <a:xfrm>
            <a:off x="4861648" y="9445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5427158" y="9619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5997270" y="9645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6573539" y="9676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5" name="Shape 405"/>
          <p:cNvGrpSpPr/>
          <p:nvPr/>
        </p:nvGrpSpPr>
        <p:grpSpPr>
          <a:xfrm>
            <a:off x="7121984" y="947130"/>
            <a:ext cx="350068" cy="350572"/>
            <a:chOff x="5294400" y="974850"/>
            <a:chExt cx="416500" cy="417100"/>
          </a:xfrm>
        </p:grpSpPr>
        <p:sp>
          <p:nvSpPr>
            <p:cNvPr id="406" name="Shape 40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7645006" y="907732"/>
            <a:ext cx="433992" cy="422729"/>
            <a:chOff x="5916675" y="927975"/>
            <a:chExt cx="516350" cy="502950"/>
          </a:xfrm>
        </p:grpSpPr>
        <p:sp>
          <p:nvSpPr>
            <p:cNvPr id="409" name="Shape 40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3146650" y="1557144"/>
            <a:ext cx="391000" cy="264085"/>
            <a:chOff x="564675" y="1700625"/>
            <a:chExt cx="465200" cy="314200"/>
          </a:xfrm>
        </p:grpSpPr>
        <p:sp>
          <p:nvSpPr>
            <p:cNvPr id="412" name="Shape 412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3711635" y="1492657"/>
            <a:ext cx="391000" cy="382826"/>
            <a:chOff x="1236875" y="1623900"/>
            <a:chExt cx="465200" cy="455475"/>
          </a:xfrm>
        </p:grpSpPr>
        <p:sp>
          <p:nvSpPr>
            <p:cNvPr id="416" name="Shape 41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4288890" y="1500852"/>
            <a:ext cx="366457" cy="366436"/>
            <a:chOff x="1923675" y="1633650"/>
            <a:chExt cx="436000" cy="435975"/>
          </a:xfrm>
        </p:grpSpPr>
        <p:sp>
          <p:nvSpPr>
            <p:cNvPr id="424" name="Shape 42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4852340" y="1499318"/>
            <a:ext cx="369504" cy="369504"/>
            <a:chOff x="2594050" y="1631825"/>
            <a:chExt cx="439625" cy="439625"/>
          </a:xfrm>
        </p:grpSpPr>
        <p:sp>
          <p:nvSpPr>
            <p:cNvPr id="431" name="Shape 43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5" name="Shape 435"/>
          <p:cNvSpPr/>
          <p:nvPr/>
        </p:nvSpPr>
        <p:spPr>
          <a:xfrm>
            <a:off x="5433798" y="15157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6" name="Shape 436"/>
          <p:cNvGrpSpPr/>
          <p:nvPr/>
        </p:nvGrpSpPr>
        <p:grpSpPr>
          <a:xfrm>
            <a:off x="6017105" y="1471686"/>
            <a:ext cx="299911" cy="424767"/>
            <a:chOff x="3979850" y="1598950"/>
            <a:chExt cx="356825" cy="505375"/>
          </a:xfrm>
        </p:grpSpPr>
        <p:sp>
          <p:nvSpPr>
            <p:cNvPr id="437" name="Shape 4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6534496" y="1562775"/>
            <a:ext cx="395098" cy="242589"/>
            <a:chOff x="4595425" y="1707325"/>
            <a:chExt cx="470075" cy="288625"/>
          </a:xfrm>
        </p:grpSpPr>
        <p:sp>
          <p:nvSpPr>
            <p:cNvPr id="440" name="Shape 44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7118412" y="1503415"/>
            <a:ext cx="357233" cy="361309"/>
            <a:chOff x="5290150" y="1636700"/>
            <a:chExt cx="425025" cy="429875"/>
          </a:xfrm>
        </p:grpSpPr>
        <p:sp>
          <p:nvSpPr>
            <p:cNvPr id="446" name="Shape 44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7682367" y="1492657"/>
            <a:ext cx="359271" cy="376691"/>
            <a:chOff x="5961125" y="1623900"/>
            <a:chExt cx="427450" cy="448175"/>
          </a:xfrm>
        </p:grpSpPr>
        <p:sp>
          <p:nvSpPr>
            <p:cNvPr id="449" name="Shape 44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8235058" y="1502386"/>
            <a:ext cx="383835" cy="363369"/>
            <a:chOff x="6618700" y="1635475"/>
            <a:chExt cx="456675" cy="432325"/>
          </a:xfrm>
        </p:grpSpPr>
        <p:sp>
          <p:nvSpPr>
            <p:cNvPr id="457" name="Shape 45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3190146" y="2085798"/>
            <a:ext cx="304008" cy="326513"/>
            <a:chOff x="616425" y="2329600"/>
            <a:chExt cx="361700" cy="388475"/>
          </a:xfrm>
        </p:grpSpPr>
        <p:sp>
          <p:nvSpPr>
            <p:cNvPr id="463" name="Shape 463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3746957" y="2088865"/>
            <a:ext cx="320377" cy="320377"/>
            <a:chOff x="1278900" y="2333250"/>
            <a:chExt cx="381175" cy="381175"/>
          </a:xfrm>
        </p:grpSpPr>
        <p:sp>
          <p:nvSpPr>
            <p:cNvPr id="472" name="Shape 472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4311920" y="2088865"/>
            <a:ext cx="320398" cy="320377"/>
            <a:chOff x="1951075" y="2333250"/>
            <a:chExt cx="381200" cy="381175"/>
          </a:xfrm>
        </p:grpSpPr>
        <p:sp>
          <p:nvSpPr>
            <p:cNvPr id="477" name="Shape 47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4876904" y="2088865"/>
            <a:ext cx="320377" cy="320377"/>
            <a:chOff x="2623275" y="2333250"/>
            <a:chExt cx="381175" cy="381175"/>
          </a:xfrm>
        </p:grpSpPr>
        <p:sp>
          <p:nvSpPr>
            <p:cNvPr id="482" name="Shape 482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5516608" y="2033603"/>
            <a:ext cx="170936" cy="426826"/>
            <a:chOff x="3384375" y="2267500"/>
            <a:chExt cx="203375" cy="507825"/>
          </a:xfrm>
        </p:grpSpPr>
        <p:sp>
          <p:nvSpPr>
            <p:cNvPr id="487" name="Shape 48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6661916" y="2087836"/>
            <a:ext cx="140237" cy="318339"/>
            <a:chOff x="4747025" y="2332025"/>
            <a:chExt cx="166850" cy="378750"/>
          </a:xfrm>
        </p:grpSpPr>
        <p:sp>
          <p:nvSpPr>
            <p:cNvPr id="490" name="Shape 490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6094389" y="2035641"/>
            <a:ext cx="145343" cy="422729"/>
            <a:chOff x="4071800" y="2269925"/>
            <a:chExt cx="172925" cy="502950"/>
          </a:xfrm>
        </p:grpSpPr>
        <p:sp>
          <p:nvSpPr>
            <p:cNvPr id="493" name="Shape 493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5" name="Shape 495"/>
          <p:cNvSpPr/>
          <p:nvPr/>
        </p:nvSpPr>
        <p:spPr>
          <a:xfrm>
            <a:off x="7137010" y="20802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6" name="Shape 496"/>
          <p:cNvGrpSpPr/>
          <p:nvPr/>
        </p:nvGrpSpPr>
        <p:grpSpPr>
          <a:xfrm>
            <a:off x="7692095" y="2086302"/>
            <a:ext cx="345970" cy="325504"/>
            <a:chOff x="5972700" y="2330200"/>
            <a:chExt cx="411625" cy="387275"/>
          </a:xfrm>
        </p:grpSpPr>
        <p:sp>
          <p:nvSpPr>
            <p:cNvPr id="497" name="Shape 49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3287392" y="2614430"/>
            <a:ext cx="109538" cy="399195"/>
            <a:chOff x="732125" y="2958550"/>
            <a:chExt cx="130325" cy="474950"/>
          </a:xfrm>
        </p:grpSpPr>
        <p:sp>
          <p:nvSpPr>
            <p:cNvPr id="500" name="Shape 500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8" name="Shape 508"/>
          <p:cNvSpPr/>
          <p:nvPr/>
        </p:nvSpPr>
        <p:spPr>
          <a:xfrm>
            <a:off x="4304312" y="25986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3782804" y="25986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0" name="Shape 510"/>
          <p:cNvGrpSpPr/>
          <p:nvPr/>
        </p:nvGrpSpPr>
        <p:grpSpPr>
          <a:xfrm>
            <a:off x="4843137" y="2627227"/>
            <a:ext cx="387932" cy="367466"/>
            <a:chOff x="2583100" y="2973775"/>
            <a:chExt cx="461550" cy="437200"/>
          </a:xfrm>
        </p:grpSpPr>
        <p:sp>
          <p:nvSpPr>
            <p:cNvPr id="511" name="Shape 511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3" name="Shape 513"/>
          <p:cNvSpPr/>
          <p:nvPr/>
        </p:nvSpPr>
        <p:spPr>
          <a:xfrm>
            <a:off x="6554081" y="26360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4" name="Shape 514"/>
          <p:cNvGrpSpPr/>
          <p:nvPr/>
        </p:nvGrpSpPr>
        <p:grpSpPr>
          <a:xfrm>
            <a:off x="7082586" y="2655383"/>
            <a:ext cx="435021" cy="323445"/>
            <a:chOff x="5247525" y="3007275"/>
            <a:chExt cx="517575" cy="384825"/>
          </a:xfrm>
        </p:grpSpPr>
        <p:sp>
          <p:nvSpPr>
            <p:cNvPr id="515" name="Shape 51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5993571" y="2636955"/>
            <a:ext cx="342881" cy="350068"/>
            <a:chOff x="3951850" y="2985350"/>
            <a:chExt cx="407950" cy="416500"/>
          </a:xfrm>
        </p:grpSpPr>
        <p:sp>
          <p:nvSpPr>
            <p:cNvPr id="518" name="Shape 51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3150244" y="3226503"/>
            <a:ext cx="397136" cy="305017"/>
            <a:chOff x="568950" y="3686775"/>
            <a:chExt cx="472500" cy="362900"/>
          </a:xfrm>
        </p:grpSpPr>
        <p:sp>
          <p:nvSpPr>
            <p:cNvPr id="523" name="Shape 523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6" name="Shape 526"/>
          <p:cNvSpPr/>
          <p:nvPr/>
        </p:nvSpPr>
        <p:spPr>
          <a:xfrm>
            <a:off x="7727085" y="26196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7" name="Shape 527"/>
          <p:cNvGrpSpPr/>
          <p:nvPr/>
        </p:nvGrpSpPr>
        <p:grpSpPr>
          <a:xfrm>
            <a:off x="3718295" y="3252096"/>
            <a:ext cx="377699" cy="253852"/>
            <a:chOff x="1244800" y="3717225"/>
            <a:chExt cx="449375" cy="302025"/>
          </a:xfrm>
        </p:grpSpPr>
        <p:sp>
          <p:nvSpPr>
            <p:cNvPr id="528" name="Shape 52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4288386" y="3232639"/>
            <a:ext cx="367466" cy="287114"/>
            <a:chOff x="1923075" y="3694075"/>
            <a:chExt cx="437200" cy="341600"/>
          </a:xfrm>
        </p:grpSpPr>
        <p:sp>
          <p:nvSpPr>
            <p:cNvPr id="535" name="Shape 535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4" name="Shape 544"/>
          <p:cNvGrpSpPr/>
          <p:nvPr/>
        </p:nvGrpSpPr>
        <p:grpSpPr>
          <a:xfrm>
            <a:off x="4856942" y="3228037"/>
            <a:ext cx="360301" cy="295813"/>
            <a:chOff x="2599525" y="3688600"/>
            <a:chExt cx="428675" cy="351950"/>
          </a:xfrm>
        </p:grpSpPr>
        <p:sp>
          <p:nvSpPr>
            <p:cNvPr id="545" name="Shape 545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8" name="Shape 548"/>
          <p:cNvGrpSpPr/>
          <p:nvPr/>
        </p:nvGrpSpPr>
        <p:grpSpPr>
          <a:xfrm>
            <a:off x="5439324" y="3207571"/>
            <a:ext cx="333699" cy="329076"/>
            <a:chOff x="3292425" y="3664250"/>
            <a:chExt cx="397025" cy="391525"/>
          </a:xfrm>
        </p:grpSpPr>
        <p:sp>
          <p:nvSpPr>
            <p:cNvPr id="549" name="Shape 54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5977181" y="3250037"/>
            <a:ext cx="369525" cy="268182"/>
            <a:chOff x="3932350" y="3714775"/>
            <a:chExt cx="439650" cy="319075"/>
          </a:xfrm>
        </p:grpSpPr>
        <p:sp>
          <p:nvSpPr>
            <p:cNvPr id="553" name="Shape 553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8" name="Shape 558"/>
          <p:cNvGrpSpPr/>
          <p:nvPr/>
        </p:nvGrpSpPr>
        <p:grpSpPr>
          <a:xfrm>
            <a:off x="6542165" y="3250037"/>
            <a:ext cx="369504" cy="268182"/>
            <a:chOff x="4604550" y="3714775"/>
            <a:chExt cx="439625" cy="319075"/>
          </a:xfrm>
        </p:grpSpPr>
        <p:sp>
          <p:nvSpPr>
            <p:cNvPr id="559" name="Shape 55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1" name="Shape 561"/>
          <p:cNvGrpSpPr/>
          <p:nvPr/>
        </p:nvGrpSpPr>
        <p:grpSpPr>
          <a:xfrm>
            <a:off x="7120450" y="3222406"/>
            <a:ext cx="353136" cy="313737"/>
            <a:chOff x="5292575" y="3681900"/>
            <a:chExt cx="420150" cy="373275"/>
          </a:xfrm>
        </p:grpSpPr>
        <p:sp>
          <p:nvSpPr>
            <p:cNvPr id="562" name="Shape 56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7665473" y="3182482"/>
            <a:ext cx="393059" cy="393059"/>
            <a:chOff x="5941025" y="3634400"/>
            <a:chExt cx="467650" cy="467650"/>
          </a:xfrm>
        </p:grpSpPr>
        <p:sp>
          <p:nvSpPr>
            <p:cNvPr id="570" name="Shape 57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6" name="Shape 576"/>
          <p:cNvGrpSpPr/>
          <p:nvPr/>
        </p:nvGrpSpPr>
        <p:grpSpPr>
          <a:xfrm>
            <a:off x="8255546" y="3207571"/>
            <a:ext cx="342881" cy="342902"/>
            <a:chOff x="6643075" y="3664250"/>
            <a:chExt cx="407950" cy="407975"/>
          </a:xfrm>
        </p:grpSpPr>
        <p:sp>
          <p:nvSpPr>
            <p:cNvPr id="577" name="Shape 57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9" name="Shape 579"/>
          <p:cNvGrpSpPr/>
          <p:nvPr/>
        </p:nvGrpSpPr>
        <p:grpSpPr>
          <a:xfrm>
            <a:off x="3156379" y="3758224"/>
            <a:ext cx="371564" cy="371543"/>
            <a:chOff x="576250" y="4319400"/>
            <a:chExt cx="442075" cy="442050"/>
          </a:xfrm>
        </p:grpSpPr>
        <p:sp>
          <p:nvSpPr>
            <p:cNvPr id="580" name="Shape 58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4" name="Shape 584"/>
          <p:cNvSpPr/>
          <p:nvPr/>
        </p:nvSpPr>
        <p:spPr>
          <a:xfrm>
            <a:off x="3706043" y="38305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5996766" y="37737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5431760" y="37951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6560237" y="37721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7099984" y="3777157"/>
            <a:ext cx="394068" cy="325504"/>
            <a:chOff x="5268225" y="4341925"/>
            <a:chExt cx="468850" cy="387275"/>
          </a:xfrm>
        </p:grpSpPr>
        <p:sp>
          <p:nvSpPr>
            <p:cNvPr id="589" name="Shape 58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7684930" y="3766924"/>
            <a:ext cx="354144" cy="354144"/>
            <a:chOff x="5964175" y="4329750"/>
            <a:chExt cx="421350" cy="421350"/>
          </a:xfrm>
        </p:grpSpPr>
        <p:sp>
          <p:nvSpPr>
            <p:cNvPr id="598" name="Shape 59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3720838" y="4331908"/>
            <a:ext cx="372593" cy="360301"/>
            <a:chOff x="1247825" y="5001950"/>
            <a:chExt cx="443300" cy="428675"/>
          </a:xfrm>
        </p:grpSpPr>
        <p:sp>
          <p:nvSpPr>
            <p:cNvPr id="601" name="Shape 60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4319085" y="4313984"/>
            <a:ext cx="306068" cy="389991"/>
            <a:chOff x="1959600" y="4980625"/>
            <a:chExt cx="364150" cy="464000"/>
          </a:xfrm>
        </p:grpSpPr>
        <p:sp>
          <p:nvSpPr>
            <p:cNvPr id="608" name="Shape 60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5" name="Shape 615"/>
          <p:cNvGrpSpPr/>
          <p:nvPr/>
        </p:nvGrpSpPr>
        <p:grpSpPr>
          <a:xfrm>
            <a:off x="4861565" y="4328840"/>
            <a:ext cx="351076" cy="360805"/>
            <a:chOff x="2605025" y="4998300"/>
            <a:chExt cx="417700" cy="429275"/>
          </a:xfrm>
        </p:grpSpPr>
        <p:sp>
          <p:nvSpPr>
            <p:cNvPr id="616" name="Shape 61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9" name="Shape 619"/>
          <p:cNvGrpSpPr/>
          <p:nvPr/>
        </p:nvGrpSpPr>
        <p:grpSpPr>
          <a:xfrm>
            <a:off x="5392256" y="4331908"/>
            <a:ext cx="419661" cy="349542"/>
            <a:chOff x="3236425" y="5001950"/>
            <a:chExt cx="499300" cy="415875"/>
          </a:xfrm>
        </p:grpSpPr>
        <p:sp>
          <p:nvSpPr>
            <p:cNvPr id="620" name="Shape 620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6007376" y="4313984"/>
            <a:ext cx="319368" cy="380263"/>
            <a:chOff x="3968275" y="4980625"/>
            <a:chExt cx="379975" cy="452425"/>
          </a:xfrm>
        </p:grpSpPr>
        <p:sp>
          <p:nvSpPr>
            <p:cNvPr id="627" name="Shape 62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0" name="Shape 630"/>
          <p:cNvGrpSpPr/>
          <p:nvPr/>
        </p:nvGrpSpPr>
        <p:grpSpPr>
          <a:xfrm>
            <a:off x="7662909" y="4398938"/>
            <a:ext cx="404322" cy="220084"/>
            <a:chOff x="5937975" y="5081700"/>
            <a:chExt cx="481050" cy="261850"/>
          </a:xfrm>
        </p:grpSpPr>
        <p:sp>
          <p:nvSpPr>
            <p:cNvPr id="631" name="Shape 631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4" name="Shape 634"/>
          <p:cNvGrpSpPr/>
          <p:nvPr/>
        </p:nvGrpSpPr>
        <p:grpSpPr>
          <a:xfrm>
            <a:off x="8281118" y="4356471"/>
            <a:ext cx="290182" cy="333678"/>
            <a:chOff x="6673500" y="5031175"/>
            <a:chExt cx="345250" cy="397000"/>
          </a:xfrm>
        </p:grpSpPr>
        <p:sp>
          <p:nvSpPr>
            <p:cNvPr id="635" name="Shape 635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0" name="Shape 640"/>
          <p:cNvGrpSpPr/>
          <p:nvPr/>
        </p:nvGrpSpPr>
        <p:grpSpPr>
          <a:xfrm>
            <a:off x="5973105" y="381116"/>
            <a:ext cx="387932" cy="345970"/>
            <a:chOff x="3927500" y="301425"/>
            <a:chExt cx="461550" cy="411625"/>
          </a:xfrm>
        </p:grpSpPr>
        <p:sp>
          <p:nvSpPr>
            <p:cNvPr id="641" name="Shape 641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8260652" y="387777"/>
            <a:ext cx="332669" cy="332669"/>
            <a:chOff x="6649150" y="309350"/>
            <a:chExt cx="395800" cy="395800"/>
          </a:xfrm>
        </p:grpSpPr>
        <p:sp>
          <p:nvSpPr>
            <p:cNvPr id="669" name="Shape 66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2" name="Shape 692"/>
          <p:cNvGrpSpPr/>
          <p:nvPr/>
        </p:nvGrpSpPr>
        <p:grpSpPr>
          <a:xfrm>
            <a:off x="7693104" y="395447"/>
            <a:ext cx="337796" cy="319873"/>
            <a:chOff x="5973900" y="318475"/>
            <a:chExt cx="401900" cy="380575"/>
          </a:xfrm>
        </p:grpSpPr>
        <p:sp>
          <p:nvSpPr>
            <p:cNvPr id="693" name="Shape 693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7" name="Shape 707"/>
          <p:cNvGrpSpPr/>
          <p:nvPr/>
        </p:nvGrpSpPr>
        <p:grpSpPr>
          <a:xfrm>
            <a:off x="3738257" y="908740"/>
            <a:ext cx="342881" cy="418127"/>
            <a:chOff x="1268550" y="929175"/>
            <a:chExt cx="407950" cy="497475"/>
          </a:xfrm>
        </p:grpSpPr>
        <p:sp>
          <p:nvSpPr>
            <p:cNvPr id="708" name="Shape 70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1" name="Shape 711"/>
          <p:cNvGrpSpPr/>
          <p:nvPr/>
        </p:nvGrpSpPr>
        <p:grpSpPr>
          <a:xfrm>
            <a:off x="8224321" y="924605"/>
            <a:ext cx="405331" cy="388962"/>
            <a:chOff x="6605925" y="948050"/>
            <a:chExt cx="482250" cy="462775"/>
          </a:xfrm>
        </p:grpSpPr>
        <p:sp>
          <p:nvSpPr>
            <p:cNvPr id="712" name="Shape 712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8" name="Shape 718"/>
          <p:cNvGrpSpPr/>
          <p:nvPr/>
        </p:nvGrpSpPr>
        <p:grpSpPr>
          <a:xfrm>
            <a:off x="8319003" y="2076573"/>
            <a:ext cx="215966" cy="342398"/>
            <a:chOff x="6718575" y="2318625"/>
            <a:chExt cx="256950" cy="407375"/>
          </a:xfrm>
        </p:grpSpPr>
        <p:sp>
          <p:nvSpPr>
            <p:cNvPr id="719" name="Shape 71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7" name="Shape 727"/>
          <p:cNvGrpSpPr/>
          <p:nvPr/>
        </p:nvGrpSpPr>
        <p:grpSpPr>
          <a:xfrm>
            <a:off x="5420392" y="2703481"/>
            <a:ext cx="363369" cy="221114"/>
            <a:chOff x="3269900" y="3064500"/>
            <a:chExt cx="432325" cy="263075"/>
          </a:xfrm>
        </p:grpSpPr>
        <p:sp>
          <p:nvSpPr>
            <p:cNvPr id="728" name="Shape 72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8294419" y="2635926"/>
            <a:ext cx="265114" cy="372593"/>
            <a:chOff x="6689325" y="2984125"/>
            <a:chExt cx="315425" cy="443300"/>
          </a:xfrm>
        </p:grpSpPr>
        <p:sp>
          <p:nvSpPr>
            <p:cNvPr id="732" name="Shape 732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7" name="Shape 737"/>
          <p:cNvGrpSpPr/>
          <p:nvPr/>
        </p:nvGrpSpPr>
        <p:grpSpPr>
          <a:xfrm>
            <a:off x="4343144" y="3730593"/>
            <a:ext cx="256415" cy="414534"/>
            <a:chOff x="1988225" y="4286525"/>
            <a:chExt cx="305075" cy="493200"/>
          </a:xfrm>
        </p:grpSpPr>
        <p:sp>
          <p:nvSpPr>
            <p:cNvPr id="738" name="Shape 7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5" name="Shape 745"/>
          <p:cNvGrpSpPr/>
          <p:nvPr/>
        </p:nvGrpSpPr>
        <p:grpSpPr>
          <a:xfrm>
            <a:off x="4887137" y="3759758"/>
            <a:ext cx="309640" cy="392030"/>
            <a:chOff x="2635450" y="4321225"/>
            <a:chExt cx="368400" cy="466425"/>
          </a:xfrm>
        </p:grpSpPr>
        <p:sp>
          <p:nvSpPr>
            <p:cNvPr id="746" name="Shape 74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8255546" y="3750030"/>
            <a:ext cx="342881" cy="383835"/>
            <a:chOff x="6643075" y="4309650"/>
            <a:chExt cx="407950" cy="456675"/>
          </a:xfrm>
        </p:grpSpPr>
        <p:sp>
          <p:nvSpPr>
            <p:cNvPr id="753" name="Shape 753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2" name="Shape 762"/>
          <p:cNvGrpSpPr/>
          <p:nvPr/>
        </p:nvGrpSpPr>
        <p:grpSpPr>
          <a:xfrm>
            <a:off x="7070819" y="4291984"/>
            <a:ext cx="452420" cy="433992"/>
            <a:chOff x="5233525" y="4954450"/>
            <a:chExt cx="538275" cy="516350"/>
          </a:xfrm>
        </p:grpSpPr>
        <p:sp>
          <p:nvSpPr>
            <p:cNvPr id="763" name="Shape 76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4" name="Shape 774"/>
          <p:cNvGrpSpPr/>
          <p:nvPr/>
        </p:nvGrpSpPr>
        <p:grpSpPr>
          <a:xfrm>
            <a:off x="6501737" y="4299654"/>
            <a:ext cx="460615" cy="418653"/>
            <a:chOff x="4556450" y="4963575"/>
            <a:chExt cx="548025" cy="498100"/>
          </a:xfrm>
        </p:grpSpPr>
        <p:sp>
          <p:nvSpPr>
            <p:cNvPr id="775" name="Shape 775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0" name="Shape 780"/>
          <p:cNvGrpSpPr/>
          <p:nvPr/>
        </p:nvGrpSpPr>
        <p:grpSpPr>
          <a:xfrm>
            <a:off x="3119019" y="4390238"/>
            <a:ext cx="445254" cy="246182"/>
            <a:chOff x="531800" y="5071350"/>
            <a:chExt cx="529750" cy="292900"/>
          </a:xfrm>
        </p:grpSpPr>
        <p:sp>
          <p:nvSpPr>
            <p:cNvPr id="781" name="Shape 781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88" name="Shape 788"/>
          <p:cNvSpPr txBox="1"/>
          <p:nvPr/>
        </p:nvSpPr>
        <p:spPr>
          <a:xfrm>
            <a:off x="173650" y="155715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Char char="●"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89" name="Shape 789"/>
          <p:cNvGrpSpPr/>
          <p:nvPr/>
        </p:nvGrpSpPr>
        <p:grpSpPr>
          <a:xfrm>
            <a:off x="1168969" y="3048475"/>
            <a:ext cx="433992" cy="422729"/>
            <a:chOff x="5916675" y="927975"/>
            <a:chExt cx="516350" cy="502950"/>
          </a:xfrm>
        </p:grpSpPr>
        <p:sp>
          <p:nvSpPr>
            <p:cNvPr id="790" name="Shape 79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284989" y="3754376"/>
            <a:ext cx="1079481" cy="1051467"/>
            <a:chOff x="5916675" y="927975"/>
            <a:chExt cx="516350" cy="502950"/>
          </a:xfrm>
        </p:grpSpPr>
        <p:sp>
          <p:nvSpPr>
            <p:cNvPr id="793" name="Shape 79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5" name="Shape 795"/>
          <p:cNvGrpSpPr/>
          <p:nvPr/>
        </p:nvGrpSpPr>
        <p:grpSpPr>
          <a:xfrm>
            <a:off x="285132" y="3048475"/>
            <a:ext cx="433992" cy="422729"/>
            <a:chOff x="5916675" y="927975"/>
            <a:chExt cx="516350" cy="502950"/>
          </a:xfrm>
        </p:grpSpPr>
        <p:sp>
          <p:nvSpPr>
            <p:cNvPr id="796" name="Shape 79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98" name="Shape 798"/>
          <p:cNvSpPr/>
          <p:nvPr/>
        </p:nvSpPr>
        <p:spPr>
          <a:xfrm>
            <a:off x="1361130" y="32848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9" name="Shape 799"/>
          <p:cNvSpPr/>
          <p:nvPr/>
        </p:nvSpPr>
        <p:spPr>
          <a:xfrm>
            <a:off x="477293" y="32848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762828" y="43423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806" name="Shape 806"/>
          <p:cNvSpPr txBox="1"/>
          <p:nvPr/>
        </p:nvSpPr>
        <p:spPr>
          <a:xfrm>
            <a:off x="3306850" y="457075"/>
            <a:ext cx="51663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Shape 807"/>
          <p:cNvSpPr txBox="1"/>
          <p:nvPr/>
        </p:nvSpPr>
        <p:spPr>
          <a:xfrm>
            <a:off x="1951100" y="2221850"/>
            <a:ext cx="67350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and many more...</a:t>
            </a:r>
          </a:p>
        </p:txBody>
      </p:sp>
      <p:sp>
        <p:nvSpPr>
          <p:cNvPr id="808" name="Shape 808"/>
          <p:cNvSpPr txBox="1"/>
          <p:nvPr/>
        </p:nvSpPr>
        <p:spPr>
          <a:xfrm>
            <a:off x="1791975" y="475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166092" y="383711"/>
            <a:ext cx="6084454" cy="3968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   Product Features</a:t>
            </a:r>
          </a:p>
          <a:p>
            <a:pPr marL="457200" indent="-457200">
              <a:buFont typeface="Wingdings" charset="2"/>
              <a:buChar char="ü"/>
            </a:pPr>
            <a:endParaRPr lang="en-US" sz="2800" dirty="0" smtClean="0"/>
          </a:p>
          <a:p>
            <a:pPr marL="457200" indent="-457200">
              <a:buFont typeface="Wingdings" charset="2"/>
              <a:buChar char="ü"/>
            </a:pPr>
            <a:r>
              <a:rPr lang="en-US" sz="2800" dirty="0" smtClean="0"/>
              <a:t>Real Time Web App Dashboard</a:t>
            </a:r>
          </a:p>
          <a:p>
            <a:pPr marL="457200" lvl="2" indent="-457200">
              <a:buFont typeface="Wingdings" charset="2"/>
              <a:buChar char="v"/>
            </a:pPr>
            <a:r>
              <a:rPr lang="en-US" sz="2000" dirty="0" smtClean="0"/>
              <a:t>Sentiment Analysis</a:t>
            </a:r>
          </a:p>
          <a:p>
            <a:pPr marL="457200" lvl="2" indent="-457200">
              <a:buFont typeface="Wingdings" charset="2"/>
              <a:buChar char="v"/>
            </a:pPr>
            <a:r>
              <a:rPr lang="en-US" sz="2000" dirty="0" smtClean="0"/>
              <a:t>Tweets Search</a:t>
            </a:r>
          </a:p>
          <a:p>
            <a:pPr marL="457200" indent="-457200">
              <a:buFont typeface="Wingdings" charset="2"/>
              <a:buChar char="v"/>
            </a:pPr>
            <a:r>
              <a:rPr lang="en-US" sz="2000" dirty="0" smtClean="0"/>
              <a:t>Summary Statistics and Graphs </a:t>
            </a:r>
          </a:p>
          <a:p>
            <a:pPr marL="457200" indent="-457200">
              <a:buFont typeface="Wingdings" charset="2"/>
              <a:buChar char="v"/>
            </a:pPr>
            <a:r>
              <a:rPr lang="en-US" sz="2000" dirty="0" smtClean="0"/>
              <a:t>Message </a:t>
            </a:r>
            <a:r>
              <a:rPr lang="en-US" sz="2000" dirty="0"/>
              <a:t>A</a:t>
            </a:r>
            <a:r>
              <a:rPr lang="en-US" sz="2000" dirty="0" smtClean="0"/>
              <a:t>lert</a:t>
            </a:r>
          </a:p>
          <a:p>
            <a:pPr marL="457200" indent="-457200">
              <a:buFont typeface="Wingdings" charset="2"/>
              <a:buChar char="ü"/>
            </a:pPr>
            <a:r>
              <a:rPr lang="en-US" sz="2800" dirty="0" smtClean="0"/>
              <a:t>Daily Email Report</a:t>
            </a:r>
          </a:p>
          <a:p>
            <a:pPr marL="457200" indent="-457200">
              <a:buFont typeface="Wingdings" charset="2"/>
              <a:buChar char="ü"/>
            </a:pPr>
            <a:r>
              <a:rPr lang="en-US" sz="2800" dirty="0" smtClean="0"/>
              <a:t>Weekly Model Updates</a:t>
            </a:r>
            <a:endParaRPr lang="en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 idx="4294967295"/>
          </p:nvPr>
        </p:nvSpPr>
        <p:spPr>
          <a:xfrm>
            <a:off x="531092" y="1922852"/>
            <a:ext cx="8047182" cy="16647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5400" dirty="0" smtClean="0"/>
              <a:t>Real Time Web Application</a:t>
            </a:r>
            <a:endParaRPr lang="en" sz="5400"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4</a:t>
            </a:fld>
            <a:endParaRPr lang="en">
              <a:solidFill>
                <a:srgbClr val="0B5394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1836939" y="98847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7" name="Shape 107"/>
          <p:cNvGrpSpPr/>
          <p:nvPr/>
        </p:nvGrpSpPr>
        <p:grpSpPr>
          <a:xfrm>
            <a:off x="2391964" y="496450"/>
            <a:ext cx="1426315" cy="1426402"/>
            <a:chOff x="6643075" y="3664250"/>
            <a:chExt cx="407950" cy="407975"/>
          </a:xfrm>
        </p:grpSpPr>
        <p:sp>
          <p:nvSpPr>
            <p:cNvPr id="108" name="Shape 10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111" name="Shape 11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5" name="Shape 115"/>
          <p:cNvSpPr/>
          <p:nvPr/>
        </p:nvSpPr>
        <p:spPr>
          <a:xfrm rot="6223920">
            <a:off x="3953912" y="935425"/>
            <a:ext cx="317280" cy="30295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2746847" y="2045898"/>
            <a:ext cx="250223" cy="23892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28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81000" y="2"/>
            <a:ext cx="5461000" cy="12930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000" dirty="0" smtClean="0"/>
              <a:t>Real Time Data Flow</a:t>
            </a:r>
            <a:endParaRPr lang="en" sz="4000"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981" y="1292444"/>
            <a:ext cx="1364414" cy="16925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09585" y="2703263"/>
            <a:ext cx="175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Amazon S3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833" y="3774520"/>
            <a:ext cx="2826301" cy="10154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0800000" flipV="1">
            <a:off x="2920999" y="4724840"/>
            <a:ext cx="2170546" cy="30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Stream Processing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603206"/>
            <a:ext cx="1569027" cy="12757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0112" y="4158902"/>
            <a:ext cx="1052865" cy="846052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5722043" y="4435993"/>
            <a:ext cx="1597775" cy="8219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99545" y="4051313"/>
            <a:ext cx="218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Sending Alerts via Twilio</a:t>
            </a:r>
          </a:p>
          <a:p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9637686">
            <a:off x="5340219" y="2891227"/>
            <a:ext cx="1364645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Saving Data</a:t>
            </a:r>
            <a:endParaRPr lang="en-US" dirty="0"/>
          </a:p>
        </p:txBody>
      </p:sp>
      <p:sp>
        <p:nvSpPr>
          <p:cNvPr id="26" name="Left Arrow 25"/>
          <p:cNvSpPr/>
          <p:nvPr/>
        </p:nvSpPr>
        <p:spPr>
          <a:xfrm rot="19806678">
            <a:off x="5587147" y="3125453"/>
            <a:ext cx="1402248" cy="63466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Model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000825" y="4268340"/>
            <a:ext cx="5520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802" y="1733380"/>
            <a:ext cx="931918" cy="912090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>
            <a:off x="802409" y="2818278"/>
            <a:ext cx="127000" cy="957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133436" y="3104123"/>
            <a:ext cx="0" cy="601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3824" y="2309091"/>
            <a:ext cx="2062018" cy="888458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 flipH="1">
            <a:off x="3583849" y="1942517"/>
            <a:ext cx="915555" cy="517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710545" y="1398824"/>
            <a:ext cx="1604819" cy="9102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0818"/>
            <a:ext cx="9144000" cy="522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57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ve Twee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983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5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91773" cy="5143500"/>
          </a:xfrm>
          <a:prstGeom prst="rect">
            <a:avLst/>
          </a:prstGeom>
        </p:spPr>
      </p:pic>
      <p:pic>
        <p:nvPicPr>
          <p:cNvPr id="6" name="Picture 5" descr="Cha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73" y="1716593"/>
            <a:ext cx="6153727" cy="3426907"/>
          </a:xfrm>
          <a:prstGeom prst="rect">
            <a:avLst/>
          </a:prstGeom>
        </p:spPr>
      </p:pic>
      <p:pic>
        <p:nvPicPr>
          <p:cNvPr id="7" name="Picture 6" descr="Search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73" y="0"/>
            <a:ext cx="6153727" cy="17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0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 idx="4294967295"/>
          </p:nvPr>
        </p:nvSpPr>
        <p:spPr>
          <a:xfrm>
            <a:off x="531092" y="2045898"/>
            <a:ext cx="8047182" cy="16647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5400" dirty="0" smtClean="0"/>
              <a:t>Model Training and Updates</a:t>
            </a:r>
            <a:endParaRPr lang="en" sz="5400" dirty="0"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9</a:t>
            </a:fld>
            <a:endParaRPr lang="en">
              <a:solidFill>
                <a:srgbClr val="0B5394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1836939" y="98847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7" name="Shape 107"/>
          <p:cNvGrpSpPr/>
          <p:nvPr/>
        </p:nvGrpSpPr>
        <p:grpSpPr>
          <a:xfrm>
            <a:off x="2391964" y="496450"/>
            <a:ext cx="1426315" cy="1426402"/>
            <a:chOff x="6643075" y="3664250"/>
            <a:chExt cx="407950" cy="407975"/>
          </a:xfrm>
        </p:grpSpPr>
        <p:sp>
          <p:nvSpPr>
            <p:cNvPr id="108" name="Shape 10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111" name="Shape 11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5" name="Shape 115"/>
          <p:cNvSpPr/>
          <p:nvPr/>
        </p:nvSpPr>
        <p:spPr>
          <a:xfrm rot="6223920">
            <a:off x="3953912" y="935425"/>
            <a:ext cx="317280" cy="30295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2746847" y="2045898"/>
            <a:ext cx="250223" cy="23892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475</Words>
  <Application>Microsoft Macintosh PowerPoint</Application>
  <PresentationFormat>On-screen Show (16:9)</PresentationFormat>
  <Paragraphs>138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Aemelia template</vt:lpstr>
      <vt:lpstr>Real Time Twitter Master by Joseph Fang Github: sherlockjjj/capstone </vt:lpstr>
      <vt:lpstr>Motivation</vt:lpstr>
      <vt:lpstr>PowerPoint Presentation</vt:lpstr>
      <vt:lpstr>Real Time Web Application</vt:lpstr>
      <vt:lpstr>Real Time Data Flow</vt:lpstr>
      <vt:lpstr>PowerPoint Presentation</vt:lpstr>
      <vt:lpstr>PowerPoint Presentation</vt:lpstr>
      <vt:lpstr>PowerPoint Presentation</vt:lpstr>
      <vt:lpstr>Model Training and Updates</vt:lpstr>
      <vt:lpstr>Model Training and Updates</vt:lpstr>
      <vt:lpstr>Model Training and Updates</vt:lpstr>
      <vt:lpstr>Tools </vt:lpstr>
      <vt:lpstr>Future Works</vt:lpstr>
      <vt:lpstr>THANKS!</vt:lpstr>
      <vt:lpstr>WANT BIG IMPACT? USE BIG IMAGE</vt:lpstr>
      <vt:lpstr>USE CHARTS TO EXPLAIN IDEAS</vt:lpstr>
      <vt:lpstr>OR DIAGRAMS TO EXPLAIN COMPLEX IDEAS</vt:lpstr>
      <vt:lpstr>AND TABLES TO COMPARE DATA</vt:lpstr>
      <vt:lpstr>MAPS</vt:lpstr>
      <vt:lpstr>89,526,124</vt:lpstr>
      <vt:lpstr>89,526,124$</vt:lpstr>
      <vt:lpstr>OUR PROCESS IS EASY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Twitter Master by Joseph Fang Github: sherlockjjj/capstone </dc:title>
  <cp:lastModifiedBy>Yizhou Fang</cp:lastModifiedBy>
  <cp:revision>22</cp:revision>
  <dcterms:modified xsi:type="dcterms:W3CDTF">2017-09-01T00:12:23Z</dcterms:modified>
</cp:coreProperties>
</file>