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65" r:id="rId2"/>
    <p:sldId id="264" r:id="rId3"/>
    <p:sldId id="260" r:id="rId4"/>
    <p:sldId id="258" r:id="rId5"/>
    <p:sldId id="261" r:id="rId6"/>
    <p:sldId id="262" r:id="rId7"/>
    <p:sldId id="266" r:id="rId8"/>
    <p:sldId id="270" r:id="rId9"/>
    <p:sldId id="272" r:id="rId10"/>
    <p:sldId id="273" r:id="rId11"/>
    <p:sldId id="271" r:id="rId12"/>
    <p:sldId id="274" r:id="rId13"/>
    <p:sldId id="275" r:id="rId14"/>
    <p:sldId id="276" r:id="rId15"/>
    <p:sldId id="277" r:id="rId16"/>
    <p:sldId id="279" r:id="rId17"/>
    <p:sldId id="280" r:id="rId18"/>
    <p:sldId id="281" r:id="rId19"/>
    <p:sldId id="282" r:id="rId20"/>
    <p:sldId id="283" r:id="rId21"/>
    <p:sldId id="284" r:id="rId22"/>
    <p:sldId id="292" r:id="rId23"/>
    <p:sldId id="293" r:id="rId24"/>
    <p:sldId id="294" r:id="rId25"/>
    <p:sldId id="295" r:id="rId26"/>
    <p:sldId id="296" r:id="rId27"/>
    <p:sldId id="297" r:id="rId28"/>
    <p:sldId id="313" r:id="rId29"/>
    <p:sldId id="314" r:id="rId30"/>
    <p:sldId id="290" r:id="rId31"/>
    <p:sldId id="291" r:id="rId32"/>
    <p:sldId id="286" r:id="rId33"/>
    <p:sldId id="300" r:id="rId34"/>
    <p:sldId id="299" r:id="rId35"/>
    <p:sldId id="298" r:id="rId36"/>
    <p:sldId id="301" r:id="rId37"/>
    <p:sldId id="306" r:id="rId38"/>
    <p:sldId id="307" r:id="rId39"/>
    <p:sldId id="308" r:id="rId40"/>
    <p:sldId id="309" r:id="rId41"/>
    <p:sldId id="310" r:id="rId4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A03B"/>
    <a:srgbClr val="983D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9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F8E23E-CAA2-484A-923B-ABAB2BA11529}" type="datetimeFigureOut">
              <a:rPr lang="tr-TR" smtClean="0"/>
              <a:t>8.11.2024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0BE316-BE3B-4B18-A57A-EF34540ECD0A}" type="slidenum">
              <a:rPr lang="tr-TR" smtClean="0"/>
              <a:t>‹#›</a:t>
            </a:fld>
            <a:endParaRPr lang="tr-TR"/>
          </a:p>
        </p:txBody>
      </p:sp>
    </p:spTree>
    <p:extLst>
      <p:ext uri="{BB962C8B-B14F-4D97-AF65-F5344CB8AC3E}">
        <p14:creationId xmlns:p14="http://schemas.microsoft.com/office/powerpoint/2010/main" val="1292105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80BE316-BE3B-4B18-A57A-EF34540ECD0A}" type="slidenum">
              <a:rPr lang="tr-TR" smtClean="0"/>
              <a:t>31</a:t>
            </a:fld>
            <a:endParaRPr lang="tr-TR"/>
          </a:p>
        </p:txBody>
      </p:sp>
    </p:spTree>
    <p:extLst>
      <p:ext uri="{BB962C8B-B14F-4D97-AF65-F5344CB8AC3E}">
        <p14:creationId xmlns:p14="http://schemas.microsoft.com/office/powerpoint/2010/main" val="3861487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D312BD-AF8E-0DBA-2516-DD75669E8613}"/>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0B15B595-160E-07CD-2326-2EF64DE9A3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8EAFC6BD-50AC-CC84-38D1-ACCFB67742BE}"/>
              </a:ext>
            </a:extLst>
          </p:cNvPr>
          <p:cNvSpPr>
            <a:spLocks noGrp="1"/>
          </p:cNvSpPr>
          <p:nvPr>
            <p:ph type="dt" sz="half" idx="10"/>
          </p:nvPr>
        </p:nvSpPr>
        <p:spPr/>
        <p:txBody>
          <a:bodyPr/>
          <a:lstStyle/>
          <a:p>
            <a:fld id="{A57C715B-17F7-4B08-849C-AFDD6B137EA8}" type="datetimeFigureOut">
              <a:rPr lang="tr-TR" smtClean="0"/>
              <a:t>8.11.2024</a:t>
            </a:fld>
            <a:endParaRPr lang="tr-TR"/>
          </a:p>
        </p:txBody>
      </p:sp>
      <p:sp>
        <p:nvSpPr>
          <p:cNvPr id="5" name="Alt Bilgi Yer Tutucusu 4">
            <a:extLst>
              <a:ext uri="{FF2B5EF4-FFF2-40B4-BE49-F238E27FC236}">
                <a16:creationId xmlns:a16="http://schemas.microsoft.com/office/drawing/2014/main" id="{AD7207D5-D098-49A1-AF5D-4DF11540757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D30C243-935A-825D-AC69-D35EA7D4A32F}"/>
              </a:ext>
            </a:extLst>
          </p:cNvPr>
          <p:cNvSpPr>
            <a:spLocks noGrp="1"/>
          </p:cNvSpPr>
          <p:nvPr>
            <p:ph type="sldNum" sz="quarter" idx="12"/>
          </p:nvPr>
        </p:nvSpPr>
        <p:spPr/>
        <p:txBody>
          <a:bodyPr/>
          <a:lstStyle/>
          <a:p>
            <a:fld id="{8D126BE2-60DD-401F-9BE7-2DAD6CF5CE0D}" type="slidenum">
              <a:rPr lang="tr-TR" smtClean="0"/>
              <a:t>‹#›</a:t>
            </a:fld>
            <a:endParaRPr lang="tr-TR"/>
          </a:p>
        </p:txBody>
      </p:sp>
    </p:spTree>
    <p:extLst>
      <p:ext uri="{BB962C8B-B14F-4D97-AF65-F5344CB8AC3E}">
        <p14:creationId xmlns:p14="http://schemas.microsoft.com/office/powerpoint/2010/main" val="3003347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B192C0-6636-E317-B9AA-318494652D0D}"/>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F9453891-1EB4-7F5B-0483-D64F55695DF7}"/>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24FE676-810E-0374-3702-EA1CFD151FCF}"/>
              </a:ext>
            </a:extLst>
          </p:cNvPr>
          <p:cNvSpPr>
            <a:spLocks noGrp="1"/>
          </p:cNvSpPr>
          <p:nvPr>
            <p:ph type="dt" sz="half" idx="10"/>
          </p:nvPr>
        </p:nvSpPr>
        <p:spPr/>
        <p:txBody>
          <a:bodyPr/>
          <a:lstStyle/>
          <a:p>
            <a:fld id="{A57C715B-17F7-4B08-849C-AFDD6B137EA8}" type="datetimeFigureOut">
              <a:rPr lang="tr-TR" smtClean="0"/>
              <a:t>8.11.2024</a:t>
            </a:fld>
            <a:endParaRPr lang="tr-TR"/>
          </a:p>
        </p:txBody>
      </p:sp>
      <p:sp>
        <p:nvSpPr>
          <p:cNvPr id="5" name="Alt Bilgi Yer Tutucusu 4">
            <a:extLst>
              <a:ext uri="{FF2B5EF4-FFF2-40B4-BE49-F238E27FC236}">
                <a16:creationId xmlns:a16="http://schemas.microsoft.com/office/drawing/2014/main" id="{AE356A94-F09B-3AEE-6AA8-CD85EADEC38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72D1178-52A5-EF4E-CC4E-B609DE801323}"/>
              </a:ext>
            </a:extLst>
          </p:cNvPr>
          <p:cNvSpPr>
            <a:spLocks noGrp="1"/>
          </p:cNvSpPr>
          <p:nvPr>
            <p:ph type="sldNum" sz="quarter" idx="12"/>
          </p:nvPr>
        </p:nvSpPr>
        <p:spPr/>
        <p:txBody>
          <a:bodyPr/>
          <a:lstStyle/>
          <a:p>
            <a:fld id="{8D126BE2-60DD-401F-9BE7-2DAD6CF5CE0D}" type="slidenum">
              <a:rPr lang="tr-TR" smtClean="0"/>
              <a:t>‹#›</a:t>
            </a:fld>
            <a:endParaRPr lang="tr-TR"/>
          </a:p>
        </p:txBody>
      </p:sp>
    </p:spTree>
    <p:extLst>
      <p:ext uri="{BB962C8B-B14F-4D97-AF65-F5344CB8AC3E}">
        <p14:creationId xmlns:p14="http://schemas.microsoft.com/office/powerpoint/2010/main" val="641557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6E7162B-14E9-1BF7-F321-74162E05A810}"/>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5A987E9B-546B-A767-05EF-1D635ACCC81F}"/>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02F6F05-8F59-39FF-3FA4-4E7FBA9451DC}"/>
              </a:ext>
            </a:extLst>
          </p:cNvPr>
          <p:cNvSpPr>
            <a:spLocks noGrp="1"/>
          </p:cNvSpPr>
          <p:nvPr>
            <p:ph type="dt" sz="half" idx="10"/>
          </p:nvPr>
        </p:nvSpPr>
        <p:spPr/>
        <p:txBody>
          <a:bodyPr/>
          <a:lstStyle/>
          <a:p>
            <a:fld id="{A57C715B-17F7-4B08-849C-AFDD6B137EA8}" type="datetimeFigureOut">
              <a:rPr lang="tr-TR" smtClean="0"/>
              <a:t>8.11.2024</a:t>
            </a:fld>
            <a:endParaRPr lang="tr-TR"/>
          </a:p>
        </p:txBody>
      </p:sp>
      <p:sp>
        <p:nvSpPr>
          <p:cNvPr id="5" name="Alt Bilgi Yer Tutucusu 4">
            <a:extLst>
              <a:ext uri="{FF2B5EF4-FFF2-40B4-BE49-F238E27FC236}">
                <a16:creationId xmlns:a16="http://schemas.microsoft.com/office/drawing/2014/main" id="{734849E9-C92E-D89B-69E7-BF26768F03B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99A72C5-7B94-7DFA-98A7-DA66069CE536}"/>
              </a:ext>
            </a:extLst>
          </p:cNvPr>
          <p:cNvSpPr>
            <a:spLocks noGrp="1"/>
          </p:cNvSpPr>
          <p:nvPr>
            <p:ph type="sldNum" sz="quarter" idx="12"/>
          </p:nvPr>
        </p:nvSpPr>
        <p:spPr/>
        <p:txBody>
          <a:bodyPr/>
          <a:lstStyle/>
          <a:p>
            <a:fld id="{8D126BE2-60DD-401F-9BE7-2DAD6CF5CE0D}" type="slidenum">
              <a:rPr lang="tr-TR" smtClean="0"/>
              <a:t>‹#›</a:t>
            </a:fld>
            <a:endParaRPr lang="tr-TR"/>
          </a:p>
        </p:txBody>
      </p:sp>
    </p:spTree>
    <p:extLst>
      <p:ext uri="{BB962C8B-B14F-4D97-AF65-F5344CB8AC3E}">
        <p14:creationId xmlns:p14="http://schemas.microsoft.com/office/powerpoint/2010/main" val="1175095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7EDDA0-04D0-428B-9504-277ACA18691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C471685-E249-5136-9237-35B372648E9C}"/>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D0914E0-6C48-C5F2-4297-293576B45D68}"/>
              </a:ext>
            </a:extLst>
          </p:cNvPr>
          <p:cNvSpPr>
            <a:spLocks noGrp="1"/>
          </p:cNvSpPr>
          <p:nvPr>
            <p:ph type="dt" sz="half" idx="10"/>
          </p:nvPr>
        </p:nvSpPr>
        <p:spPr/>
        <p:txBody>
          <a:bodyPr/>
          <a:lstStyle/>
          <a:p>
            <a:fld id="{A57C715B-17F7-4B08-849C-AFDD6B137EA8}" type="datetimeFigureOut">
              <a:rPr lang="tr-TR" smtClean="0"/>
              <a:t>8.11.2024</a:t>
            </a:fld>
            <a:endParaRPr lang="tr-TR"/>
          </a:p>
        </p:txBody>
      </p:sp>
      <p:sp>
        <p:nvSpPr>
          <p:cNvPr id="5" name="Alt Bilgi Yer Tutucusu 4">
            <a:extLst>
              <a:ext uri="{FF2B5EF4-FFF2-40B4-BE49-F238E27FC236}">
                <a16:creationId xmlns:a16="http://schemas.microsoft.com/office/drawing/2014/main" id="{B6A9D52A-A863-42A6-EB42-6A1BA40F254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7E6A340-9A18-DDF6-29F5-83E9EF4EBFA8}"/>
              </a:ext>
            </a:extLst>
          </p:cNvPr>
          <p:cNvSpPr>
            <a:spLocks noGrp="1"/>
          </p:cNvSpPr>
          <p:nvPr>
            <p:ph type="sldNum" sz="quarter" idx="12"/>
          </p:nvPr>
        </p:nvSpPr>
        <p:spPr/>
        <p:txBody>
          <a:bodyPr/>
          <a:lstStyle/>
          <a:p>
            <a:fld id="{8D126BE2-60DD-401F-9BE7-2DAD6CF5CE0D}" type="slidenum">
              <a:rPr lang="tr-TR" smtClean="0"/>
              <a:t>‹#›</a:t>
            </a:fld>
            <a:endParaRPr lang="tr-TR"/>
          </a:p>
        </p:txBody>
      </p:sp>
    </p:spTree>
    <p:extLst>
      <p:ext uri="{BB962C8B-B14F-4D97-AF65-F5344CB8AC3E}">
        <p14:creationId xmlns:p14="http://schemas.microsoft.com/office/powerpoint/2010/main" val="1860038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32172B-382F-3DF0-37D4-D67CD82A804A}"/>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619B2BD3-A591-991C-A369-6BF00AE2D44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0667A729-9499-F3C9-E806-8959E3440616}"/>
              </a:ext>
            </a:extLst>
          </p:cNvPr>
          <p:cNvSpPr>
            <a:spLocks noGrp="1"/>
          </p:cNvSpPr>
          <p:nvPr>
            <p:ph type="dt" sz="half" idx="10"/>
          </p:nvPr>
        </p:nvSpPr>
        <p:spPr/>
        <p:txBody>
          <a:bodyPr/>
          <a:lstStyle/>
          <a:p>
            <a:fld id="{A57C715B-17F7-4B08-849C-AFDD6B137EA8}" type="datetimeFigureOut">
              <a:rPr lang="tr-TR" smtClean="0"/>
              <a:t>8.11.2024</a:t>
            </a:fld>
            <a:endParaRPr lang="tr-TR"/>
          </a:p>
        </p:txBody>
      </p:sp>
      <p:sp>
        <p:nvSpPr>
          <p:cNvPr id="5" name="Alt Bilgi Yer Tutucusu 4">
            <a:extLst>
              <a:ext uri="{FF2B5EF4-FFF2-40B4-BE49-F238E27FC236}">
                <a16:creationId xmlns:a16="http://schemas.microsoft.com/office/drawing/2014/main" id="{24591571-F5D8-407D-8BE6-9D6895F1152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53F3FA7-EF78-AFAC-B614-37DE96E1B446}"/>
              </a:ext>
            </a:extLst>
          </p:cNvPr>
          <p:cNvSpPr>
            <a:spLocks noGrp="1"/>
          </p:cNvSpPr>
          <p:nvPr>
            <p:ph type="sldNum" sz="quarter" idx="12"/>
          </p:nvPr>
        </p:nvSpPr>
        <p:spPr/>
        <p:txBody>
          <a:bodyPr/>
          <a:lstStyle/>
          <a:p>
            <a:fld id="{8D126BE2-60DD-401F-9BE7-2DAD6CF5CE0D}" type="slidenum">
              <a:rPr lang="tr-TR" smtClean="0"/>
              <a:t>‹#›</a:t>
            </a:fld>
            <a:endParaRPr lang="tr-TR"/>
          </a:p>
        </p:txBody>
      </p:sp>
    </p:spTree>
    <p:extLst>
      <p:ext uri="{BB962C8B-B14F-4D97-AF65-F5344CB8AC3E}">
        <p14:creationId xmlns:p14="http://schemas.microsoft.com/office/powerpoint/2010/main" val="3846655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33B81A-6B81-4AA7-E193-ECEC3356965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2029661-7A55-B260-AF4F-FE92F887730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445F35EA-3554-166C-4D0A-BE3EF0F08B4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DBA0F321-D7AA-6573-AAF1-A78DF2DE3477}"/>
              </a:ext>
            </a:extLst>
          </p:cNvPr>
          <p:cNvSpPr>
            <a:spLocks noGrp="1"/>
          </p:cNvSpPr>
          <p:nvPr>
            <p:ph type="dt" sz="half" idx="10"/>
          </p:nvPr>
        </p:nvSpPr>
        <p:spPr/>
        <p:txBody>
          <a:bodyPr/>
          <a:lstStyle/>
          <a:p>
            <a:fld id="{A57C715B-17F7-4B08-849C-AFDD6B137EA8}" type="datetimeFigureOut">
              <a:rPr lang="tr-TR" smtClean="0"/>
              <a:t>8.11.2024</a:t>
            </a:fld>
            <a:endParaRPr lang="tr-TR"/>
          </a:p>
        </p:txBody>
      </p:sp>
      <p:sp>
        <p:nvSpPr>
          <p:cNvPr id="6" name="Alt Bilgi Yer Tutucusu 5">
            <a:extLst>
              <a:ext uri="{FF2B5EF4-FFF2-40B4-BE49-F238E27FC236}">
                <a16:creationId xmlns:a16="http://schemas.microsoft.com/office/drawing/2014/main" id="{6FBDD742-6A55-E91A-8C51-0C24AB4FD97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0573E4C-5C81-28EB-5CDD-8D5F4D67E0A5}"/>
              </a:ext>
            </a:extLst>
          </p:cNvPr>
          <p:cNvSpPr>
            <a:spLocks noGrp="1"/>
          </p:cNvSpPr>
          <p:nvPr>
            <p:ph type="sldNum" sz="quarter" idx="12"/>
          </p:nvPr>
        </p:nvSpPr>
        <p:spPr/>
        <p:txBody>
          <a:bodyPr/>
          <a:lstStyle/>
          <a:p>
            <a:fld id="{8D126BE2-60DD-401F-9BE7-2DAD6CF5CE0D}" type="slidenum">
              <a:rPr lang="tr-TR" smtClean="0"/>
              <a:t>‹#›</a:t>
            </a:fld>
            <a:endParaRPr lang="tr-TR"/>
          </a:p>
        </p:txBody>
      </p:sp>
    </p:spTree>
    <p:extLst>
      <p:ext uri="{BB962C8B-B14F-4D97-AF65-F5344CB8AC3E}">
        <p14:creationId xmlns:p14="http://schemas.microsoft.com/office/powerpoint/2010/main" val="1087702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0F9E4B-9690-C03A-A2CD-0DB327C664D1}"/>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9786B02-89F6-7E61-6602-B00D6F629A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C1E96B0-7405-8560-6571-63178621D099}"/>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C249A061-3AD1-7344-0BC2-0589D4C371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0EDE15DB-680E-72C2-189A-6A79FFA3FA5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275E2D5E-ECC6-DEF7-C6E0-C6EC3B20D017}"/>
              </a:ext>
            </a:extLst>
          </p:cNvPr>
          <p:cNvSpPr>
            <a:spLocks noGrp="1"/>
          </p:cNvSpPr>
          <p:nvPr>
            <p:ph type="dt" sz="half" idx="10"/>
          </p:nvPr>
        </p:nvSpPr>
        <p:spPr/>
        <p:txBody>
          <a:bodyPr/>
          <a:lstStyle/>
          <a:p>
            <a:fld id="{A57C715B-17F7-4B08-849C-AFDD6B137EA8}" type="datetimeFigureOut">
              <a:rPr lang="tr-TR" smtClean="0"/>
              <a:t>8.11.2024</a:t>
            </a:fld>
            <a:endParaRPr lang="tr-TR"/>
          </a:p>
        </p:txBody>
      </p:sp>
      <p:sp>
        <p:nvSpPr>
          <p:cNvPr id="8" name="Alt Bilgi Yer Tutucusu 7">
            <a:extLst>
              <a:ext uri="{FF2B5EF4-FFF2-40B4-BE49-F238E27FC236}">
                <a16:creationId xmlns:a16="http://schemas.microsoft.com/office/drawing/2014/main" id="{2506E2D3-3408-FE2E-8EDE-5B0D44D924F1}"/>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82DF3E14-5EFE-9C9D-503B-217122325D18}"/>
              </a:ext>
            </a:extLst>
          </p:cNvPr>
          <p:cNvSpPr>
            <a:spLocks noGrp="1"/>
          </p:cNvSpPr>
          <p:nvPr>
            <p:ph type="sldNum" sz="quarter" idx="12"/>
          </p:nvPr>
        </p:nvSpPr>
        <p:spPr/>
        <p:txBody>
          <a:bodyPr/>
          <a:lstStyle/>
          <a:p>
            <a:fld id="{8D126BE2-60DD-401F-9BE7-2DAD6CF5CE0D}" type="slidenum">
              <a:rPr lang="tr-TR" smtClean="0"/>
              <a:t>‹#›</a:t>
            </a:fld>
            <a:endParaRPr lang="tr-TR"/>
          </a:p>
        </p:txBody>
      </p:sp>
    </p:spTree>
    <p:extLst>
      <p:ext uri="{BB962C8B-B14F-4D97-AF65-F5344CB8AC3E}">
        <p14:creationId xmlns:p14="http://schemas.microsoft.com/office/powerpoint/2010/main" val="28530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13A380-4A5B-1E86-AA41-42E4B8CB941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E435C58D-210D-85A0-CFB5-3655A7DF9C59}"/>
              </a:ext>
            </a:extLst>
          </p:cNvPr>
          <p:cNvSpPr>
            <a:spLocks noGrp="1"/>
          </p:cNvSpPr>
          <p:nvPr>
            <p:ph type="dt" sz="half" idx="10"/>
          </p:nvPr>
        </p:nvSpPr>
        <p:spPr/>
        <p:txBody>
          <a:bodyPr/>
          <a:lstStyle/>
          <a:p>
            <a:fld id="{A57C715B-17F7-4B08-849C-AFDD6B137EA8}" type="datetimeFigureOut">
              <a:rPr lang="tr-TR" smtClean="0"/>
              <a:t>8.11.2024</a:t>
            </a:fld>
            <a:endParaRPr lang="tr-TR"/>
          </a:p>
        </p:txBody>
      </p:sp>
      <p:sp>
        <p:nvSpPr>
          <p:cNvPr id="4" name="Alt Bilgi Yer Tutucusu 3">
            <a:extLst>
              <a:ext uri="{FF2B5EF4-FFF2-40B4-BE49-F238E27FC236}">
                <a16:creationId xmlns:a16="http://schemas.microsoft.com/office/drawing/2014/main" id="{6461C74D-0747-4370-902B-BD66EA700B31}"/>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CB9F6EE9-FBCE-D978-5755-F25FEB297EBA}"/>
              </a:ext>
            </a:extLst>
          </p:cNvPr>
          <p:cNvSpPr>
            <a:spLocks noGrp="1"/>
          </p:cNvSpPr>
          <p:nvPr>
            <p:ph type="sldNum" sz="quarter" idx="12"/>
          </p:nvPr>
        </p:nvSpPr>
        <p:spPr/>
        <p:txBody>
          <a:bodyPr/>
          <a:lstStyle/>
          <a:p>
            <a:fld id="{8D126BE2-60DD-401F-9BE7-2DAD6CF5CE0D}" type="slidenum">
              <a:rPr lang="tr-TR" smtClean="0"/>
              <a:t>‹#›</a:t>
            </a:fld>
            <a:endParaRPr lang="tr-TR"/>
          </a:p>
        </p:txBody>
      </p:sp>
    </p:spTree>
    <p:extLst>
      <p:ext uri="{BB962C8B-B14F-4D97-AF65-F5344CB8AC3E}">
        <p14:creationId xmlns:p14="http://schemas.microsoft.com/office/powerpoint/2010/main" val="1581806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CA56FE24-883B-214A-FA75-8BC98AF2744B}"/>
              </a:ext>
            </a:extLst>
          </p:cNvPr>
          <p:cNvSpPr>
            <a:spLocks noGrp="1"/>
          </p:cNvSpPr>
          <p:nvPr>
            <p:ph type="dt" sz="half" idx="10"/>
          </p:nvPr>
        </p:nvSpPr>
        <p:spPr/>
        <p:txBody>
          <a:bodyPr/>
          <a:lstStyle/>
          <a:p>
            <a:fld id="{A57C715B-17F7-4B08-849C-AFDD6B137EA8}" type="datetimeFigureOut">
              <a:rPr lang="tr-TR" smtClean="0"/>
              <a:t>8.11.2024</a:t>
            </a:fld>
            <a:endParaRPr lang="tr-TR"/>
          </a:p>
        </p:txBody>
      </p:sp>
      <p:sp>
        <p:nvSpPr>
          <p:cNvPr id="3" name="Alt Bilgi Yer Tutucusu 2">
            <a:extLst>
              <a:ext uri="{FF2B5EF4-FFF2-40B4-BE49-F238E27FC236}">
                <a16:creationId xmlns:a16="http://schemas.microsoft.com/office/drawing/2014/main" id="{65CB5393-6328-96EF-046D-0F783065A959}"/>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3B5A1D82-A2B2-4782-FF86-BE3D8B7B732B}"/>
              </a:ext>
            </a:extLst>
          </p:cNvPr>
          <p:cNvSpPr>
            <a:spLocks noGrp="1"/>
          </p:cNvSpPr>
          <p:nvPr>
            <p:ph type="sldNum" sz="quarter" idx="12"/>
          </p:nvPr>
        </p:nvSpPr>
        <p:spPr/>
        <p:txBody>
          <a:bodyPr/>
          <a:lstStyle/>
          <a:p>
            <a:fld id="{8D126BE2-60DD-401F-9BE7-2DAD6CF5CE0D}" type="slidenum">
              <a:rPr lang="tr-TR" smtClean="0"/>
              <a:t>‹#›</a:t>
            </a:fld>
            <a:endParaRPr lang="tr-TR"/>
          </a:p>
        </p:txBody>
      </p:sp>
    </p:spTree>
    <p:extLst>
      <p:ext uri="{BB962C8B-B14F-4D97-AF65-F5344CB8AC3E}">
        <p14:creationId xmlns:p14="http://schemas.microsoft.com/office/powerpoint/2010/main" val="1108285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05FFFA-5294-A100-7775-FC7BEA2AA53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2DA65A5A-4101-A1CB-DBAD-F5C9E3DFCA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70DB94F6-F6B3-A83A-4981-F294605763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8B076F4-5C34-FE12-0378-86BEFA3665B0}"/>
              </a:ext>
            </a:extLst>
          </p:cNvPr>
          <p:cNvSpPr>
            <a:spLocks noGrp="1"/>
          </p:cNvSpPr>
          <p:nvPr>
            <p:ph type="dt" sz="half" idx="10"/>
          </p:nvPr>
        </p:nvSpPr>
        <p:spPr/>
        <p:txBody>
          <a:bodyPr/>
          <a:lstStyle/>
          <a:p>
            <a:fld id="{A57C715B-17F7-4B08-849C-AFDD6B137EA8}" type="datetimeFigureOut">
              <a:rPr lang="tr-TR" smtClean="0"/>
              <a:t>8.11.2024</a:t>
            </a:fld>
            <a:endParaRPr lang="tr-TR"/>
          </a:p>
        </p:txBody>
      </p:sp>
      <p:sp>
        <p:nvSpPr>
          <p:cNvPr id="6" name="Alt Bilgi Yer Tutucusu 5">
            <a:extLst>
              <a:ext uri="{FF2B5EF4-FFF2-40B4-BE49-F238E27FC236}">
                <a16:creationId xmlns:a16="http://schemas.microsoft.com/office/drawing/2014/main" id="{537DBA4C-F607-3014-F8B8-07971F550EC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96D50A1-13DB-46D1-6CB6-8E5270AE20C1}"/>
              </a:ext>
            </a:extLst>
          </p:cNvPr>
          <p:cNvSpPr>
            <a:spLocks noGrp="1"/>
          </p:cNvSpPr>
          <p:nvPr>
            <p:ph type="sldNum" sz="quarter" idx="12"/>
          </p:nvPr>
        </p:nvSpPr>
        <p:spPr/>
        <p:txBody>
          <a:bodyPr/>
          <a:lstStyle/>
          <a:p>
            <a:fld id="{8D126BE2-60DD-401F-9BE7-2DAD6CF5CE0D}" type="slidenum">
              <a:rPr lang="tr-TR" smtClean="0"/>
              <a:t>‹#›</a:t>
            </a:fld>
            <a:endParaRPr lang="tr-TR"/>
          </a:p>
        </p:txBody>
      </p:sp>
    </p:spTree>
    <p:extLst>
      <p:ext uri="{BB962C8B-B14F-4D97-AF65-F5344CB8AC3E}">
        <p14:creationId xmlns:p14="http://schemas.microsoft.com/office/powerpoint/2010/main" val="3635971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ED2373-9D68-D3EC-55D7-C9C9F8151F0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8FA81640-DF62-2977-6CBA-0B8EFD07C2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FCD1263D-6E21-B416-A957-DE15737AE5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7D0112D-59F0-EA12-6802-7E7AA17C5309}"/>
              </a:ext>
            </a:extLst>
          </p:cNvPr>
          <p:cNvSpPr>
            <a:spLocks noGrp="1"/>
          </p:cNvSpPr>
          <p:nvPr>
            <p:ph type="dt" sz="half" idx="10"/>
          </p:nvPr>
        </p:nvSpPr>
        <p:spPr/>
        <p:txBody>
          <a:bodyPr/>
          <a:lstStyle/>
          <a:p>
            <a:fld id="{A57C715B-17F7-4B08-849C-AFDD6B137EA8}" type="datetimeFigureOut">
              <a:rPr lang="tr-TR" smtClean="0"/>
              <a:t>8.11.2024</a:t>
            </a:fld>
            <a:endParaRPr lang="tr-TR"/>
          </a:p>
        </p:txBody>
      </p:sp>
      <p:sp>
        <p:nvSpPr>
          <p:cNvPr id="6" name="Alt Bilgi Yer Tutucusu 5">
            <a:extLst>
              <a:ext uri="{FF2B5EF4-FFF2-40B4-BE49-F238E27FC236}">
                <a16:creationId xmlns:a16="http://schemas.microsoft.com/office/drawing/2014/main" id="{8826C4A3-6DDA-24FD-59C6-5F128D05DDD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BCD8317-4473-DC17-A8EF-2A67938BF856}"/>
              </a:ext>
            </a:extLst>
          </p:cNvPr>
          <p:cNvSpPr>
            <a:spLocks noGrp="1"/>
          </p:cNvSpPr>
          <p:nvPr>
            <p:ph type="sldNum" sz="quarter" idx="12"/>
          </p:nvPr>
        </p:nvSpPr>
        <p:spPr/>
        <p:txBody>
          <a:bodyPr/>
          <a:lstStyle/>
          <a:p>
            <a:fld id="{8D126BE2-60DD-401F-9BE7-2DAD6CF5CE0D}" type="slidenum">
              <a:rPr lang="tr-TR" smtClean="0"/>
              <a:t>‹#›</a:t>
            </a:fld>
            <a:endParaRPr lang="tr-TR"/>
          </a:p>
        </p:txBody>
      </p:sp>
    </p:spTree>
    <p:extLst>
      <p:ext uri="{BB962C8B-B14F-4D97-AF65-F5344CB8AC3E}">
        <p14:creationId xmlns:p14="http://schemas.microsoft.com/office/powerpoint/2010/main" val="2510453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C8FF4BD1-1EE0-E814-1EB0-9F731311FD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AEE80E8-3CEE-1D0F-771C-93BE586E44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54279FF-8E9E-4CAD-6F5F-45A8FDCDC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57C715B-17F7-4B08-849C-AFDD6B137EA8}" type="datetimeFigureOut">
              <a:rPr lang="tr-TR" smtClean="0"/>
              <a:t>8.11.2024</a:t>
            </a:fld>
            <a:endParaRPr lang="tr-TR"/>
          </a:p>
        </p:txBody>
      </p:sp>
      <p:sp>
        <p:nvSpPr>
          <p:cNvPr id="5" name="Alt Bilgi Yer Tutucusu 4">
            <a:extLst>
              <a:ext uri="{FF2B5EF4-FFF2-40B4-BE49-F238E27FC236}">
                <a16:creationId xmlns:a16="http://schemas.microsoft.com/office/drawing/2014/main" id="{1BD4DF7E-9120-A617-BAF4-BFF22E792C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E6E29032-1220-6BD3-91D5-49544FADD3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D126BE2-60DD-401F-9BE7-2DAD6CF5CE0D}" type="slidenum">
              <a:rPr lang="tr-TR" smtClean="0"/>
              <a:t>‹#›</a:t>
            </a:fld>
            <a:endParaRPr lang="tr-TR"/>
          </a:p>
        </p:txBody>
      </p:sp>
    </p:spTree>
    <p:extLst>
      <p:ext uri="{BB962C8B-B14F-4D97-AF65-F5344CB8AC3E}">
        <p14:creationId xmlns:p14="http://schemas.microsoft.com/office/powerpoint/2010/main" val="2913541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83D10"/>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1A0BD52-677B-1A9E-9705-D8CB984F749A}"/>
              </a:ext>
            </a:extLst>
          </p:cNvPr>
          <p:cNvSpPr/>
          <p:nvPr/>
        </p:nvSpPr>
        <p:spPr>
          <a:xfrm>
            <a:off x="3832979" y="-901539"/>
            <a:ext cx="4231251" cy="4183219"/>
          </a:xfrm>
          <a:prstGeom prst="ellipse">
            <a:avLst/>
          </a:prstGeom>
          <a:solidFill>
            <a:schemeClr val="bg1"/>
          </a:solidFill>
          <a:ln w="76200">
            <a:solidFill>
              <a:schemeClr val="accent2">
                <a:lumMod val="60000"/>
                <a:lumOff val="40000"/>
              </a:schemeClr>
            </a:solidFill>
          </a:ln>
          <a:effectLst>
            <a:glow rad="1397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Oval 4">
            <a:extLst>
              <a:ext uri="{FF2B5EF4-FFF2-40B4-BE49-F238E27FC236}">
                <a16:creationId xmlns:a16="http://schemas.microsoft.com/office/drawing/2014/main" id="{A48ABFCC-75CE-9983-1583-16B01CA25B85}"/>
              </a:ext>
            </a:extLst>
          </p:cNvPr>
          <p:cNvSpPr/>
          <p:nvPr/>
        </p:nvSpPr>
        <p:spPr>
          <a:xfrm>
            <a:off x="7894320" y="2346960"/>
            <a:ext cx="5177061" cy="5036972"/>
          </a:xfrm>
          <a:prstGeom prst="ellipse">
            <a:avLst/>
          </a:prstGeom>
          <a:solidFill>
            <a:schemeClr val="bg1"/>
          </a:solidFill>
          <a:ln w="76200">
            <a:solidFill>
              <a:schemeClr val="accent2">
                <a:lumMod val="60000"/>
                <a:lumOff val="40000"/>
              </a:schemeClr>
            </a:solidFill>
          </a:ln>
          <a:effectLst>
            <a:glow rad="1397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Alt Başlık 2">
            <a:extLst>
              <a:ext uri="{FF2B5EF4-FFF2-40B4-BE49-F238E27FC236}">
                <a16:creationId xmlns:a16="http://schemas.microsoft.com/office/drawing/2014/main" id="{1B56B092-524A-E97A-E5E7-E09E337250AD}"/>
              </a:ext>
            </a:extLst>
          </p:cNvPr>
          <p:cNvSpPr txBox="1">
            <a:spLocks/>
          </p:cNvSpPr>
          <p:nvPr/>
        </p:nvSpPr>
        <p:spPr>
          <a:xfrm>
            <a:off x="4297162" y="416245"/>
            <a:ext cx="3296033" cy="179228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r>
              <a:rPr lang="en-US" b="1" dirty="0">
                <a:solidFill>
                  <a:schemeClr val="accent2">
                    <a:lumMod val="75000"/>
                  </a:schemeClr>
                </a:solidFill>
              </a:rPr>
              <a:t>MOUNTAİN CAR</a:t>
            </a:r>
          </a:p>
          <a:p>
            <a:pPr marL="342900"/>
            <a:r>
              <a:rPr lang="en-US" b="1" dirty="0">
                <a:solidFill>
                  <a:schemeClr val="accent2">
                    <a:lumMod val="75000"/>
                  </a:schemeClr>
                </a:solidFill>
              </a:rPr>
              <a:t>BLACKJACK</a:t>
            </a:r>
          </a:p>
        </p:txBody>
      </p:sp>
      <p:sp>
        <p:nvSpPr>
          <p:cNvPr id="7" name="Metin kutusu 6">
            <a:extLst>
              <a:ext uri="{FF2B5EF4-FFF2-40B4-BE49-F238E27FC236}">
                <a16:creationId xmlns:a16="http://schemas.microsoft.com/office/drawing/2014/main" id="{B1209C4C-9C29-F0A5-03E5-B7D142E97CCB}"/>
              </a:ext>
            </a:extLst>
          </p:cNvPr>
          <p:cNvSpPr txBox="1"/>
          <p:nvPr/>
        </p:nvSpPr>
        <p:spPr>
          <a:xfrm>
            <a:off x="9851979" y="3562352"/>
            <a:ext cx="3474621" cy="2780412"/>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4000" b="1" dirty="0">
                <a:solidFill>
                  <a:schemeClr val="accent2">
                    <a:lumMod val="75000"/>
                  </a:schemeClr>
                </a:solidFill>
              </a:rPr>
              <a:t>A2C</a:t>
            </a:r>
          </a:p>
          <a:p>
            <a:pPr marL="342900" indent="-228600">
              <a:lnSpc>
                <a:spcPct val="90000"/>
              </a:lnSpc>
              <a:spcAft>
                <a:spcPts val="600"/>
              </a:spcAft>
              <a:buFont typeface="Arial" panose="020B0604020202020204" pitchFamily="34" charset="0"/>
              <a:buChar char="•"/>
            </a:pPr>
            <a:r>
              <a:rPr lang="en-US" sz="4000" b="1" dirty="0">
                <a:solidFill>
                  <a:schemeClr val="accent2">
                    <a:lumMod val="75000"/>
                  </a:schemeClr>
                </a:solidFill>
              </a:rPr>
              <a:t>PPO</a:t>
            </a:r>
          </a:p>
          <a:p>
            <a:pPr marL="342900" indent="-228600">
              <a:lnSpc>
                <a:spcPct val="90000"/>
              </a:lnSpc>
              <a:spcAft>
                <a:spcPts val="600"/>
              </a:spcAft>
              <a:buFont typeface="Arial" panose="020B0604020202020204" pitchFamily="34" charset="0"/>
              <a:buChar char="•"/>
            </a:pPr>
            <a:r>
              <a:rPr lang="en-US" sz="4000" b="1" dirty="0">
                <a:solidFill>
                  <a:schemeClr val="accent2">
                    <a:lumMod val="75000"/>
                  </a:schemeClr>
                </a:solidFill>
              </a:rPr>
              <a:t>DDBG</a:t>
            </a:r>
          </a:p>
        </p:txBody>
      </p:sp>
      <p:sp>
        <p:nvSpPr>
          <p:cNvPr id="8" name="Başlık 1">
            <a:extLst>
              <a:ext uri="{FF2B5EF4-FFF2-40B4-BE49-F238E27FC236}">
                <a16:creationId xmlns:a16="http://schemas.microsoft.com/office/drawing/2014/main" id="{04F95E67-0F27-449D-54C0-56D9AE5D27F7}"/>
              </a:ext>
            </a:extLst>
          </p:cNvPr>
          <p:cNvSpPr txBox="1">
            <a:spLocks/>
          </p:cNvSpPr>
          <p:nvPr/>
        </p:nvSpPr>
        <p:spPr>
          <a:xfrm>
            <a:off x="731520" y="3281680"/>
            <a:ext cx="6086987" cy="26421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FFFF"/>
                </a:solidFill>
              </a:rPr>
              <a:t>ROBOT TASARIMI </a:t>
            </a:r>
            <a:r>
              <a:rPr lang="en-US" dirty="0" err="1">
                <a:solidFill>
                  <a:srgbClr val="FFFFFF"/>
                </a:solidFill>
              </a:rPr>
              <a:t>ve</a:t>
            </a:r>
            <a:r>
              <a:rPr lang="en-US" dirty="0">
                <a:solidFill>
                  <a:srgbClr val="FFFFFF"/>
                </a:solidFill>
              </a:rPr>
              <a:t> UYGULAMALARI</a:t>
            </a:r>
            <a:br>
              <a:rPr lang="en-US" dirty="0">
                <a:solidFill>
                  <a:srgbClr val="FFFFFF"/>
                </a:solidFill>
              </a:rPr>
            </a:br>
            <a:r>
              <a:rPr lang="en-US" dirty="0">
                <a:solidFill>
                  <a:srgbClr val="FFFFFF"/>
                </a:solidFill>
              </a:rPr>
              <a:t>PROJESİ</a:t>
            </a:r>
          </a:p>
        </p:txBody>
      </p:sp>
    </p:spTree>
    <p:extLst>
      <p:ext uri="{BB962C8B-B14F-4D97-AF65-F5344CB8AC3E}">
        <p14:creationId xmlns:p14="http://schemas.microsoft.com/office/powerpoint/2010/main" val="700986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23D7A4-6417-FDD2-993C-B8D20E14F16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FE876C-71D2-B970-F780-F50DCF6F6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6F2B87D-2C6B-D33C-40CC-D159874B8FCB}"/>
              </a:ext>
            </a:extLst>
          </p:cNvPr>
          <p:cNvSpPr>
            <a:spLocks noGrp="1"/>
          </p:cNvSpPr>
          <p:nvPr>
            <p:ph type="title"/>
          </p:nvPr>
        </p:nvSpPr>
        <p:spPr>
          <a:xfrm>
            <a:off x="1325038" y="552091"/>
            <a:ext cx="3128874" cy="5431536"/>
          </a:xfrm>
        </p:spPr>
        <p:txBody>
          <a:bodyPr>
            <a:normAutofit/>
          </a:bodyPr>
          <a:lstStyle/>
          <a:p>
            <a:r>
              <a:rPr lang="tr-TR" sz="3800" dirty="0">
                <a:effectLst>
                  <a:outerShdw blurRad="38100" dist="38100" dir="2700000" algn="tl">
                    <a:srgbClr val="000000">
                      <a:alpha val="43137"/>
                    </a:srgbClr>
                  </a:outerShdw>
                </a:effectLst>
              </a:rPr>
              <a:t>ALGORİTHM</a:t>
            </a:r>
          </a:p>
        </p:txBody>
      </p:sp>
      <p:sp>
        <p:nvSpPr>
          <p:cNvPr id="10" name="sketch line">
            <a:extLst>
              <a:ext uri="{FF2B5EF4-FFF2-40B4-BE49-F238E27FC236}">
                <a16:creationId xmlns:a16="http://schemas.microsoft.com/office/drawing/2014/main" id="{CC947BEF-E09B-03AD-9C94-A8900F4435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D44B34A3-F9C3-83F1-DB09-198C231D9D88}"/>
              </a:ext>
            </a:extLst>
          </p:cNvPr>
          <p:cNvSpPr>
            <a:spLocks noGrp="1"/>
          </p:cNvSpPr>
          <p:nvPr>
            <p:ph idx="1"/>
          </p:nvPr>
        </p:nvSpPr>
        <p:spPr>
          <a:xfrm>
            <a:off x="4921034" y="428017"/>
            <a:ext cx="6946711" cy="6303524"/>
          </a:xfrm>
        </p:spPr>
        <p:txBody>
          <a:bodyPr anchor="ctr">
            <a:normAutofit/>
          </a:bodyPr>
          <a:lstStyle/>
          <a:p>
            <a:pPr marL="0" indent="0">
              <a:buNone/>
            </a:pPr>
            <a:r>
              <a:rPr lang="tr-TR" sz="2000" dirty="0"/>
              <a:t>Advantage </a:t>
            </a:r>
            <a:r>
              <a:rPr lang="tr-TR" sz="2000" dirty="0" err="1"/>
              <a:t>Actor-Critic</a:t>
            </a:r>
            <a:r>
              <a:rPr lang="tr-TR" sz="2000" dirty="0"/>
              <a:t> (A2C), </a:t>
            </a:r>
            <a:r>
              <a:rPr lang="tr-TR" sz="2000" dirty="0" err="1"/>
              <a:t>Proximal</a:t>
            </a:r>
            <a:r>
              <a:rPr lang="tr-TR" sz="2000" dirty="0"/>
              <a:t> </a:t>
            </a:r>
            <a:r>
              <a:rPr lang="tr-TR" sz="2000" dirty="0" err="1"/>
              <a:t>Policy</a:t>
            </a:r>
            <a:r>
              <a:rPr lang="tr-TR" sz="2000" dirty="0"/>
              <a:t> </a:t>
            </a:r>
            <a:r>
              <a:rPr lang="tr-TR" sz="2000" dirty="0" err="1"/>
              <a:t>Optimization</a:t>
            </a:r>
            <a:r>
              <a:rPr lang="tr-TR" sz="2000" dirty="0"/>
              <a:t> (PPO), ve </a:t>
            </a:r>
            <a:r>
              <a:rPr lang="tr-TR" sz="2000" dirty="0" err="1"/>
              <a:t>Deep</a:t>
            </a:r>
            <a:r>
              <a:rPr lang="tr-TR" sz="2000" dirty="0"/>
              <a:t> </a:t>
            </a:r>
            <a:r>
              <a:rPr lang="tr-TR" sz="2000" dirty="0" err="1"/>
              <a:t>Deterministic</a:t>
            </a:r>
            <a:r>
              <a:rPr lang="tr-TR" sz="2000" dirty="0"/>
              <a:t> </a:t>
            </a:r>
            <a:r>
              <a:rPr lang="tr-TR" sz="2000" dirty="0" err="1"/>
              <a:t>Policy</a:t>
            </a:r>
            <a:r>
              <a:rPr lang="tr-TR" sz="2000" dirty="0"/>
              <a:t> </a:t>
            </a:r>
            <a:r>
              <a:rPr lang="tr-TR" sz="2000" dirty="0" err="1"/>
              <a:t>Gradient</a:t>
            </a:r>
            <a:r>
              <a:rPr lang="tr-TR" sz="2000" dirty="0"/>
              <a:t> (DDPG) algoritmaları, pekiştirmeli öğrenmede sıklıkla kullanılan üç temel yöntemdir.</a:t>
            </a:r>
          </a:p>
          <a:p>
            <a:pPr>
              <a:buFont typeface="Arial" panose="020B0604020202020204" pitchFamily="34" charset="0"/>
              <a:buChar char="•"/>
            </a:pPr>
            <a:r>
              <a:rPr lang="tr-TR" sz="2000" b="1" dirty="0"/>
              <a:t>A2C</a:t>
            </a:r>
            <a:r>
              <a:rPr lang="tr-TR" sz="2000" dirty="0"/>
              <a:t>: Senkronize bir aktör-eleştirmen algoritması olan A2C, politika (aktör) ve değer tahmini (eleştirmen) süreçlerini birlikte kullanarak daha dengeli ve istikrarlı öğrenme sağlar.</a:t>
            </a:r>
          </a:p>
          <a:p>
            <a:pPr>
              <a:buFont typeface="Arial" panose="020B0604020202020204" pitchFamily="34" charset="0"/>
              <a:buChar char="•"/>
            </a:pPr>
            <a:r>
              <a:rPr lang="tr-TR" sz="2000" b="1" dirty="0"/>
              <a:t>PPO</a:t>
            </a:r>
            <a:r>
              <a:rPr lang="tr-TR" sz="2000" dirty="0"/>
              <a:t>: Politika güncellemelerini sınırlayarak öğrenmeyi daha güvenilir hale getirir. "</a:t>
            </a:r>
            <a:r>
              <a:rPr lang="tr-TR" sz="2000" dirty="0" err="1"/>
              <a:t>Clipping</a:t>
            </a:r>
            <a:r>
              <a:rPr lang="tr-TR" sz="2000" dirty="0"/>
              <a:t>" tekniği ile aşırı değişikliklerin önüne geçerek dengeli bir eğitim sunar, bu da pekiştirmeli öğrenmede popülerliğini artırır.</a:t>
            </a:r>
          </a:p>
          <a:p>
            <a:pPr>
              <a:buFont typeface="Arial" panose="020B0604020202020204" pitchFamily="34" charset="0"/>
              <a:buChar char="•"/>
            </a:pPr>
            <a:r>
              <a:rPr lang="tr-TR" sz="2000" b="1" dirty="0"/>
              <a:t>DDPG</a:t>
            </a:r>
            <a:r>
              <a:rPr lang="tr-TR" sz="2000" dirty="0"/>
              <a:t>: Sürekli aksiyon alanlarında çalışan bu algoritma, deterministik politikasıyla, özellikle yüksek boyutlu ve sürekli aksiyon gerektiren ortamlarda başarılı sonuçlar verir.</a:t>
            </a:r>
          </a:p>
          <a:p>
            <a:pPr marL="0" indent="0">
              <a:buNone/>
            </a:pPr>
            <a:r>
              <a:rPr lang="tr-TR" sz="2000" dirty="0"/>
              <a:t>Bu algoritmalar, farklı pekiştirmeli öğrenme problemlerine uygun çözümler sunarak eğitim süreçlerinde verimliliği artırır.</a:t>
            </a:r>
          </a:p>
          <a:p>
            <a:pPr marL="0" indent="0">
              <a:buNone/>
            </a:pPr>
            <a:endParaRPr lang="tr-TR" sz="2400" dirty="0"/>
          </a:p>
        </p:txBody>
      </p:sp>
    </p:spTree>
    <p:extLst>
      <p:ext uri="{BB962C8B-B14F-4D97-AF65-F5344CB8AC3E}">
        <p14:creationId xmlns:p14="http://schemas.microsoft.com/office/powerpoint/2010/main" val="2519068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DBD4D8-22EA-9543-BB5D-661250540F3D}"/>
              </a:ext>
            </a:extLst>
          </p:cNvPr>
          <p:cNvSpPr>
            <a:spLocks noGrp="1"/>
          </p:cNvSpPr>
          <p:nvPr>
            <p:ph type="title"/>
          </p:nvPr>
        </p:nvSpPr>
        <p:spPr>
          <a:xfrm>
            <a:off x="0" y="258846"/>
            <a:ext cx="12191999" cy="844382"/>
          </a:xfrm>
          <a:solidFill>
            <a:schemeClr val="accent2"/>
          </a:solidFill>
          <a:ln w="76200">
            <a:solidFill>
              <a:schemeClr val="accent2">
                <a:lumMod val="75000"/>
              </a:schemeClr>
            </a:solidFill>
          </a:ln>
        </p:spPr>
        <p:style>
          <a:lnRef idx="0">
            <a:scrgbClr r="0" g="0" b="0"/>
          </a:lnRef>
          <a:fillRef idx="0">
            <a:scrgbClr r="0" g="0" b="0"/>
          </a:fillRef>
          <a:effectRef idx="0">
            <a:scrgbClr r="0" g="0" b="0"/>
          </a:effectRef>
          <a:fontRef idx="minor">
            <a:schemeClr val="lt1"/>
          </a:fontRef>
        </p:style>
        <p:txBody>
          <a:bodyPr/>
          <a:lstStyle/>
          <a:p>
            <a:pPr algn="ctr"/>
            <a:r>
              <a:rPr lang="tr-TR" dirty="0"/>
              <a:t>A2C ALGORİTMASI</a:t>
            </a:r>
          </a:p>
        </p:txBody>
      </p:sp>
      <p:sp>
        <p:nvSpPr>
          <p:cNvPr id="3" name="İçerik Yer Tutucusu 2">
            <a:extLst>
              <a:ext uri="{FF2B5EF4-FFF2-40B4-BE49-F238E27FC236}">
                <a16:creationId xmlns:a16="http://schemas.microsoft.com/office/drawing/2014/main" id="{9441F34A-9118-D9F6-D359-34C935678D6F}"/>
              </a:ext>
            </a:extLst>
          </p:cNvPr>
          <p:cNvSpPr>
            <a:spLocks noGrp="1"/>
          </p:cNvSpPr>
          <p:nvPr>
            <p:ph idx="1"/>
          </p:nvPr>
        </p:nvSpPr>
        <p:spPr>
          <a:xfrm>
            <a:off x="632298" y="1206231"/>
            <a:ext cx="10721502" cy="2393004"/>
          </a:xfrm>
        </p:spPr>
        <p:txBody>
          <a:bodyPr/>
          <a:lstStyle/>
          <a:p>
            <a:r>
              <a:rPr lang="tr-TR" sz="1800" kern="100" dirty="0">
                <a:effectLst/>
                <a:latin typeface="Aptos" panose="020B0004020202020204" pitchFamily="34" charset="0"/>
                <a:ea typeface="Aptos" panose="020B0004020202020204" pitchFamily="34" charset="0"/>
                <a:cs typeface="Times New Roman" panose="02020603050405020304" pitchFamily="18" charset="0"/>
              </a:rPr>
              <a:t>A2C (Avantajlı Aktör-</a:t>
            </a:r>
            <a:r>
              <a:rPr lang="tr-TR" sz="1800" kern="100" dirty="0" err="1">
                <a:effectLst/>
                <a:latin typeface="Aptos" panose="020B0004020202020204" pitchFamily="34" charset="0"/>
                <a:ea typeface="Aptos" panose="020B0004020202020204" pitchFamily="34" charset="0"/>
                <a:cs typeface="Times New Roman" panose="02020603050405020304" pitchFamily="18" charset="0"/>
              </a:rPr>
              <a:t>Krıtik</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algoritması, </a:t>
            </a:r>
            <a:r>
              <a:rPr lang="tr-TR" sz="1800" kern="100" dirty="0" err="1">
                <a:effectLst/>
                <a:latin typeface="Aptos" panose="020B0004020202020204" pitchFamily="34" charset="0"/>
                <a:ea typeface="Aptos" panose="020B0004020202020204" pitchFamily="34" charset="0"/>
                <a:cs typeface="Times New Roman" panose="02020603050405020304" pitchFamily="18" charset="0"/>
              </a:rPr>
              <a:t>Reinforcement</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Learning (pekiştirmeli öğrenme) alanında kullanılan bir tür aktör-eleştirmen (</a:t>
            </a:r>
            <a:r>
              <a:rPr lang="tr-TR" sz="1800" kern="100" dirty="0" err="1">
                <a:effectLst/>
                <a:latin typeface="Aptos" panose="020B0004020202020204" pitchFamily="34" charset="0"/>
                <a:ea typeface="Aptos" panose="020B0004020202020204" pitchFamily="34" charset="0"/>
                <a:cs typeface="Times New Roman" panose="02020603050405020304" pitchFamily="18" charset="0"/>
              </a:rPr>
              <a:t>actor-critic</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algoritmasıdır.</a:t>
            </a:r>
          </a:p>
          <a:p>
            <a:r>
              <a:rPr lang="tr-TR" sz="1800" kern="100" dirty="0">
                <a:effectLst/>
                <a:latin typeface="Aptos" panose="020B0004020202020204" pitchFamily="34" charset="0"/>
                <a:ea typeface="Aptos" panose="020B0004020202020204" pitchFamily="34" charset="0"/>
                <a:cs typeface="Times New Roman" panose="02020603050405020304" pitchFamily="18" charset="0"/>
              </a:rPr>
              <a:t>A2C, genellikle sürekli veya karmaşık aksiyon alanları olan görevlerde kullanılmaktadır ve politika gradyanı (</a:t>
            </a:r>
            <a:r>
              <a:rPr lang="tr-TR" sz="1800" kern="100" dirty="0" err="1">
                <a:effectLst/>
                <a:latin typeface="Aptos" panose="020B0004020202020204" pitchFamily="34" charset="0"/>
                <a:ea typeface="Aptos" panose="020B0004020202020204" pitchFamily="34" charset="0"/>
                <a:cs typeface="Times New Roman" panose="02020603050405020304" pitchFamily="18" charset="0"/>
              </a:rPr>
              <a:t>policy</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a:t>
            </a:r>
            <a:r>
              <a:rPr lang="tr-TR" sz="1800" kern="100" dirty="0" err="1">
                <a:effectLst/>
                <a:latin typeface="Aptos" panose="020B0004020202020204" pitchFamily="34" charset="0"/>
                <a:ea typeface="Aptos" panose="020B0004020202020204" pitchFamily="34" charset="0"/>
                <a:cs typeface="Times New Roman" panose="02020603050405020304" pitchFamily="18" charset="0"/>
              </a:rPr>
              <a:t>gradient</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yöntemlerinin bir varyasyonudur.</a:t>
            </a:r>
          </a:p>
          <a:p>
            <a:r>
              <a:rPr lang="tr-TR" sz="1800" kern="100" dirty="0">
                <a:effectLst/>
                <a:latin typeface="Aptos" panose="020B0004020202020204" pitchFamily="34" charset="0"/>
                <a:ea typeface="Aptos" panose="020B0004020202020204" pitchFamily="34" charset="0"/>
                <a:cs typeface="Times New Roman" panose="02020603050405020304" pitchFamily="18" charset="0"/>
              </a:rPr>
              <a:t> </a:t>
            </a:r>
            <a:r>
              <a:rPr lang="tr-TR" sz="1800" b="1" kern="100" dirty="0">
                <a:effectLst/>
                <a:latin typeface="Aptos" panose="020B0004020202020204" pitchFamily="34" charset="0"/>
                <a:ea typeface="Aptos" panose="020B0004020202020204" pitchFamily="34" charset="0"/>
                <a:cs typeface="Times New Roman" panose="02020603050405020304" pitchFamily="18" charset="0"/>
              </a:rPr>
              <a:t>Bu algoritma, iki temel bileşen olan </a:t>
            </a:r>
            <a:r>
              <a:rPr lang="tr-TR" sz="1800" b="1" kern="100" dirty="0" err="1">
                <a:effectLst/>
                <a:latin typeface="Aptos" panose="020B0004020202020204" pitchFamily="34" charset="0"/>
                <a:ea typeface="Aptos" panose="020B0004020202020204" pitchFamily="34" charset="0"/>
                <a:cs typeface="Times New Roman" panose="02020603050405020304" pitchFamily="18" charset="0"/>
              </a:rPr>
              <a:t>Actor</a:t>
            </a:r>
            <a:r>
              <a:rPr lang="tr-TR" sz="1800" b="1" kern="100" dirty="0">
                <a:effectLst/>
                <a:latin typeface="Aptos" panose="020B0004020202020204" pitchFamily="34" charset="0"/>
                <a:ea typeface="Aptos" panose="020B0004020202020204" pitchFamily="34" charset="0"/>
                <a:cs typeface="Times New Roman" panose="02020603050405020304" pitchFamily="18" charset="0"/>
              </a:rPr>
              <a:t> (Oyuncu) ve </a:t>
            </a:r>
            <a:r>
              <a:rPr lang="tr-TR" sz="1800" b="1" kern="100" dirty="0" err="1">
                <a:effectLst/>
                <a:latin typeface="Aptos" panose="020B0004020202020204" pitchFamily="34" charset="0"/>
                <a:ea typeface="Aptos" panose="020B0004020202020204" pitchFamily="34" charset="0"/>
                <a:cs typeface="Times New Roman" panose="02020603050405020304" pitchFamily="18" charset="0"/>
              </a:rPr>
              <a:t>Critic</a:t>
            </a:r>
            <a:r>
              <a:rPr lang="tr-TR" sz="1800" b="1" kern="100" dirty="0">
                <a:effectLst/>
                <a:latin typeface="Aptos" panose="020B0004020202020204" pitchFamily="34" charset="0"/>
                <a:ea typeface="Aptos" panose="020B0004020202020204" pitchFamily="34" charset="0"/>
                <a:cs typeface="Times New Roman" panose="02020603050405020304" pitchFamily="18" charset="0"/>
              </a:rPr>
              <a:t> (Eleştirici) ile çalışır. Bu bileşenler birlikte çalışarak, ajanların çevreyi daha iyi öğrenmesini ve karar vermesini sağlar.</a:t>
            </a:r>
          </a:p>
          <a:p>
            <a:pPr algn="ctr"/>
            <a:r>
              <a:rPr lang="tr-TR" sz="1800" b="1" kern="100" dirty="0">
                <a:solidFill>
                  <a:schemeClr val="accent2">
                    <a:lumMod val="75000"/>
                  </a:schemeClr>
                </a:solidFill>
                <a:effectLst/>
                <a:latin typeface="Aptos" panose="020B0004020202020204" pitchFamily="34" charset="0"/>
                <a:ea typeface="Aptos" panose="020B0004020202020204" pitchFamily="34" charset="0"/>
                <a:cs typeface="Times New Roman" panose="02020603050405020304" pitchFamily="18" charset="0"/>
              </a:rPr>
              <a:t>A2C Algoritmasının Temel Bileşenleri</a:t>
            </a:r>
            <a:endParaRPr lang="tr-TR" sz="1800" kern="100" dirty="0">
              <a:solidFill>
                <a:schemeClr val="accent2">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p>
            <a:endParaRPr lang="tr-TR"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p:txBody>
      </p:sp>
      <p:sp>
        <p:nvSpPr>
          <p:cNvPr id="5" name="Metin kutusu 4">
            <a:extLst>
              <a:ext uri="{FF2B5EF4-FFF2-40B4-BE49-F238E27FC236}">
                <a16:creationId xmlns:a16="http://schemas.microsoft.com/office/drawing/2014/main" id="{879819B4-ED12-1A55-1C7B-5DDB9538AF74}"/>
              </a:ext>
            </a:extLst>
          </p:cNvPr>
          <p:cNvSpPr txBox="1"/>
          <p:nvPr/>
        </p:nvSpPr>
        <p:spPr>
          <a:xfrm>
            <a:off x="1031132" y="3702238"/>
            <a:ext cx="4455267" cy="3602012"/>
          </a:xfrm>
          <a:prstGeom prst="rect">
            <a:avLst/>
          </a:prstGeom>
          <a:noFill/>
        </p:spPr>
        <p:txBody>
          <a:bodyPr wrap="square" rtlCol="0">
            <a:spAutoFit/>
          </a:bodyPr>
          <a:lstStyle/>
          <a:p>
            <a:pPr algn="ctr"/>
            <a:r>
              <a:rPr lang="tr-TR" b="1" u="sng" dirty="0" err="1">
                <a:solidFill>
                  <a:schemeClr val="accent2">
                    <a:lumMod val="75000"/>
                  </a:schemeClr>
                </a:solidFill>
              </a:rPr>
              <a:t>Actor</a:t>
            </a:r>
            <a:endParaRPr lang="tr-TR" b="1" u="sng" dirty="0">
              <a:solidFill>
                <a:schemeClr val="accent2">
                  <a:lumMod val="75000"/>
                </a:schemeClr>
              </a:solidFill>
            </a:endParaRPr>
          </a:p>
          <a:p>
            <a:pPr>
              <a:lnSpc>
                <a:spcPct val="107000"/>
              </a:lnSpc>
              <a:spcAft>
                <a:spcPts val="800"/>
              </a:spcAft>
            </a:pPr>
            <a:r>
              <a:rPr lang="tr-TR" sz="1800" kern="100" dirty="0">
                <a:effectLst/>
                <a:latin typeface="Aptos" panose="020B0004020202020204" pitchFamily="34" charset="0"/>
                <a:ea typeface="Aptos" panose="020B0004020202020204" pitchFamily="34" charset="0"/>
                <a:cs typeface="Times New Roman" panose="02020603050405020304" pitchFamily="18" charset="0"/>
              </a:rPr>
              <a:t>Ajanın hangi eylemi (</a:t>
            </a:r>
            <a:r>
              <a:rPr lang="tr-TR" sz="1800" kern="100" dirty="0" err="1">
                <a:effectLst/>
                <a:latin typeface="Aptos" panose="020B0004020202020204" pitchFamily="34" charset="0"/>
                <a:ea typeface="Aptos" panose="020B0004020202020204" pitchFamily="34" charset="0"/>
                <a:cs typeface="Times New Roman" panose="02020603050405020304" pitchFamily="18" charset="0"/>
              </a:rPr>
              <a:t>action</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seçmesi gerektiğini belirler.</a:t>
            </a:r>
          </a:p>
          <a:p>
            <a:pPr>
              <a:lnSpc>
                <a:spcPct val="107000"/>
              </a:lnSpc>
              <a:spcAft>
                <a:spcPts val="800"/>
              </a:spcAft>
            </a:pPr>
            <a:r>
              <a:rPr lang="tr-TR" sz="1800" kern="100" dirty="0">
                <a:effectLst/>
                <a:latin typeface="Aptos" panose="020B0004020202020204" pitchFamily="34" charset="0"/>
                <a:ea typeface="Aptos" panose="020B0004020202020204" pitchFamily="34" charset="0"/>
                <a:cs typeface="Times New Roman" panose="02020603050405020304" pitchFamily="18" charset="0"/>
              </a:rPr>
              <a:t>Çıktı olarak bir politika (</a:t>
            </a:r>
            <a:r>
              <a:rPr lang="tr-TR" sz="1800" kern="100" dirty="0" err="1">
                <a:effectLst/>
                <a:latin typeface="Aptos" panose="020B0004020202020204" pitchFamily="34" charset="0"/>
                <a:ea typeface="Aptos" panose="020B0004020202020204" pitchFamily="34" charset="0"/>
                <a:cs typeface="Times New Roman" panose="02020603050405020304" pitchFamily="18" charset="0"/>
              </a:rPr>
              <a:t>policy</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üretir, yani her durum için bir eylem dağılımı (</a:t>
            </a:r>
            <a:r>
              <a:rPr lang="tr-TR" sz="1800" kern="100" dirty="0" err="1">
                <a:effectLst/>
                <a:latin typeface="Aptos" panose="020B0004020202020204" pitchFamily="34" charset="0"/>
                <a:ea typeface="Aptos" panose="020B0004020202020204" pitchFamily="34" charset="0"/>
                <a:cs typeface="Times New Roman" panose="02020603050405020304" pitchFamily="18" charset="0"/>
              </a:rPr>
              <a:t>action</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a:t>
            </a:r>
            <a:r>
              <a:rPr lang="tr-TR" sz="1800" kern="100" dirty="0" err="1">
                <a:effectLst/>
                <a:latin typeface="Aptos" panose="020B0004020202020204" pitchFamily="34" charset="0"/>
                <a:ea typeface="Aptos" panose="020B0004020202020204" pitchFamily="34" charset="0"/>
                <a:cs typeface="Times New Roman" panose="02020603050405020304" pitchFamily="18" charset="0"/>
              </a:rPr>
              <a:t>distribution</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sunar.</a:t>
            </a:r>
          </a:p>
          <a:p>
            <a:pPr>
              <a:lnSpc>
                <a:spcPct val="107000"/>
              </a:lnSpc>
              <a:spcAft>
                <a:spcPts val="800"/>
              </a:spcAft>
            </a:pPr>
            <a:r>
              <a:rPr lang="tr-TR" sz="1800" kern="100" dirty="0">
                <a:effectLst/>
                <a:latin typeface="Aptos" panose="020B0004020202020204" pitchFamily="34" charset="0"/>
                <a:ea typeface="Aptos" panose="020B0004020202020204" pitchFamily="34" charset="0"/>
                <a:cs typeface="Times New Roman" panose="02020603050405020304" pitchFamily="18" charset="0"/>
              </a:rPr>
              <a:t>Bu bileşen, politikanın güncellenmesi için bir </a:t>
            </a:r>
            <a:r>
              <a:rPr lang="tr-TR" sz="1800" b="1" kern="100" dirty="0">
                <a:effectLst/>
                <a:latin typeface="Aptos" panose="020B0004020202020204" pitchFamily="34" charset="0"/>
                <a:ea typeface="Aptos" panose="020B0004020202020204" pitchFamily="34" charset="0"/>
                <a:cs typeface="Times New Roman" panose="02020603050405020304" pitchFamily="18" charset="0"/>
              </a:rPr>
              <a:t>politika gradyanı</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yöntemini kullanarak öğrenir.</a:t>
            </a:r>
          </a:p>
          <a:p>
            <a:endParaRPr lang="tr-TR" dirty="0"/>
          </a:p>
          <a:p>
            <a:endParaRPr lang="tr-TR" dirty="0"/>
          </a:p>
        </p:txBody>
      </p:sp>
      <p:sp>
        <p:nvSpPr>
          <p:cNvPr id="6" name="Metin kutusu 5">
            <a:extLst>
              <a:ext uri="{FF2B5EF4-FFF2-40B4-BE49-F238E27FC236}">
                <a16:creationId xmlns:a16="http://schemas.microsoft.com/office/drawing/2014/main" id="{6E16F68C-923B-1683-41A9-06F58FD9D84C}"/>
              </a:ext>
            </a:extLst>
          </p:cNvPr>
          <p:cNvSpPr txBox="1"/>
          <p:nvPr/>
        </p:nvSpPr>
        <p:spPr>
          <a:xfrm>
            <a:off x="5716623" y="3599235"/>
            <a:ext cx="5103778" cy="3621376"/>
          </a:xfrm>
          <a:prstGeom prst="rect">
            <a:avLst/>
          </a:prstGeom>
          <a:noFill/>
        </p:spPr>
        <p:txBody>
          <a:bodyPr wrap="square" rtlCol="0">
            <a:spAutoFit/>
          </a:bodyPr>
          <a:lstStyle/>
          <a:p>
            <a:pPr algn="ctr"/>
            <a:r>
              <a:rPr lang="tr-TR" b="1" u="sng" dirty="0" err="1">
                <a:solidFill>
                  <a:schemeClr val="accent2">
                    <a:lumMod val="75000"/>
                  </a:schemeClr>
                </a:solidFill>
              </a:rPr>
              <a:t>Critic</a:t>
            </a:r>
            <a:endParaRPr lang="tr-TR" b="1" u="sng" dirty="0">
              <a:solidFill>
                <a:schemeClr val="accent2">
                  <a:lumMod val="75000"/>
                </a:schemeClr>
              </a:solidFill>
            </a:endParaRPr>
          </a:p>
          <a:p>
            <a:pPr>
              <a:lnSpc>
                <a:spcPct val="107000"/>
              </a:lnSpc>
              <a:spcAft>
                <a:spcPts val="800"/>
              </a:spcAft>
            </a:pPr>
            <a:r>
              <a:rPr lang="tr-TR" sz="1800" kern="100" dirty="0">
                <a:effectLst/>
                <a:latin typeface="Aptos" panose="020B0004020202020204" pitchFamily="34" charset="0"/>
                <a:ea typeface="Aptos" panose="020B0004020202020204" pitchFamily="34" charset="0"/>
                <a:cs typeface="Times New Roman" panose="02020603050405020304" pitchFamily="18" charset="0"/>
              </a:rPr>
              <a:t>Ajanın belirli bir durumdan başlatarak elde edeceği beklenen ödülü tahmin eder.</a:t>
            </a:r>
          </a:p>
          <a:p>
            <a:pPr>
              <a:lnSpc>
                <a:spcPct val="107000"/>
              </a:lnSpc>
              <a:spcAft>
                <a:spcPts val="800"/>
              </a:spcAft>
            </a:pPr>
            <a:r>
              <a:rPr lang="tr-TR" sz="1800" kern="100" dirty="0">
                <a:effectLst/>
                <a:latin typeface="Aptos" panose="020B0004020202020204" pitchFamily="34" charset="0"/>
                <a:ea typeface="Aptos" panose="020B0004020202020204" pitchFamily="34" charset="0"/>
                <a:cs typeface="Times New Roman" panose="02020603050405020304" pitchFamily="18" charset="0"/>
              </a:rPr>
              <a:t>Değer fonksiyonunu (</a:t>
            </a:r>
            <a:r>
              <a:rPr lang="tr-TR" sz="1800" kern="100" dirty="0" err="1">
                <a:effectLst/>
                <a:latin typeface="Aptos" panose="020B0004020202020204" pitchFamily="34" charset="0"/>
                <a:ea typeface="Aptos" panose="020B0004020202020204" pitchFamily="34" charset="0"/>
                <a:cs typeface="Times New Roman" panose="02020603050405020304" pitchFamily="18" charset="0"/>
              </a:rPr>
              <a:t>value</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a:t>
            </a:r>
            <a:r>
              <a:rPr lang="tr-TR" sz="1800" kern="100" dirty="0" err="1">
                <a:effectLst/>
                <a:latin typeface="Aptos" panose="020B0004020202020204" pitchFamily="34" charset="0"/>
                <a:ea typeface="Aptos" panose="020B0004020202020204" pitchFamily="34" charset="0"/>
                <a:cs typeface="Times New Roman" panose="02020603050405020304" pitchFamily="18" charset="0"/>
              </a:rPr>
              <a:t>function</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kullanır ve her durum için "avantaj" hesaplayarak </a:t>
            </a:r>
            <a:r>
              <a:rPr lang="tr-TR" sz="1800" kern="100" dirty="0" err="1">
                <a:effectLst/>
                <a:latin typeface="Aptos" panose="020B0004020202020204" pitchFamily="34" charset="0"/>
                <a:ea typeface="Aptos" panose="020B0004020202020204" pitchFamily="34" charset="0"/>
                <a:cs typeface="Times New Roman" panose="02020603050405020304" pitchFamily="18" charset="0"/>
              </a:rPr>
              <a:t>Actor'un</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politikasını güncellemeye yardımcı olur.</a:t>
            </a:r>
          </a:p>
          <a:p>
            <a:pPr>
              <a:lnSpc>
                <a:spcPct val="107000"/>
              </a:lnSpc>
              <a:spcAft>
                <a:spcPts val="800"/>
              </a:spcAft>
            </a:pPr>
            <a:r>
              <a:rPr lang="tr-TR" sz="1800" b="1" kern="100" dirty="0">
                <a:effectLst/>
                <a:latin typeface="Aptos" panose="020B0004020202020204" pitchFamily="34" charset="0"/>
                <a:ea typeface="Aptos" panose="020B0004020202020204" pitchFamily="34" charset="0"/>
                <a:cs typeface="Times New Roman" panose="02020603050405020304" pitchFamily="18" charset="0"/>
              </a:rPr>
              <a:t>"Avantaj" (Advantage) terimi, bir durumdaki belirli bir eylemin ne kadar iyi olduğunu ifade eder.</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Bu, </a:t>
            </a:r>
            <a:r>
              <a:rPr lang="tr-TR" sz="1800" kern="100" dirty="0" err="1">
                <a:effectLst/>
                <a:latin typeface="Aptos" panose="020B0004020202020204" pitchFamily="34" charset="0"/>
                <a:ea typeface="Aptos" panose="020B0004020202020204" pitchFamily="34" charset="0"/>
                <a:cs typeface="Times New Roman" panose="02020603050405020304" pitchFamily="18" charset="0"/>
              </a:rPr>
              <a:t>Critic</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bileşeni tarafından tahmin edilen durum değerinden (</a:t>
            </a:r>
            <a:r>
              <a:rPr lang="tr-TR" sz="1800" kern="100" dirty="0" err="1">
                <a:effectLst/>
                <a:latin typeface="Aptos" panose="020B0004020202020204" pitchFamily="34" charset="0"/>
                <a:ea typeface="Aptos" panose="020B0004020202020204" pitchFamily="34" charset="0"/>
                <a:cs typeface="Times New Roman" panose="02020603050405020304" pitchFamily="18" charset="0"/>
              </a:rPr>
              <a:t>value</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çıkarılarak hesaplanır.</a:t>
            </a:r>
          </a:p>
          <a:p>
            <a:endParaRPr lang="tr-TR" dirty="0"/>
          </a:p>
        </p:txBody>
      </p:sp>
    </p:spTree>
    <p:extLst>
      <p:ext uri="{BB962C8B-B14F-4D97-AF65-F5344CB8AC3E}">
        <p14:creationId xmlns:p14="http://schemas.microsoft.com/office/powerpoint/2010/main" val="2719207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F2469-7E68-D542-ABFB-4A82141EADF7}"/>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98FBC5E3-DCBD-51A2-0A98-C5B8787557ED}"/>
              </a:ext>
            </a:extLst>
          </p:cNvPr>
          <p:cNvSpPr>
            <a:spLocks noGrp="1"/>
          </p:cNvSpPr>
          <p:nvPr>
            <p:ph type="title"/>
          </p:nvPr>
        </p:nvSpPr>
        <p:spPr>
          <a:xfrm>
            <a:off x="0" y="258846"/>
            <a:ext cx="12191999" cy="844382"/>
          </a:xfrm>
          <a:solidFill>
            <a:schemeClr val="accent2"/>
          </a:solidFill>
          <a:ln w="76200">
            <a:solidFill>
              <a:schemeClr val="accent2">
                <a:lumMod val="75000"/>
              </a:schemeClr>
            </a:solidFill>
          </a:ln>
        </p:spPr>
        <p:style>
          <a:lnRef idx="0">
            <a:scrgbClr r="0" g="0" b="0"/>
          </a:lnRef>
          <a:fillRef idx="0">
            <a:scrgbClr r="0" g="0" b="0"/>
          </a:fillRef>
          <a:effectRef idx="0">
            <a:scrgbClr r="0" g="0" b="0"/>
          </a:effectRef>
          <a:fontRef idx="minor">
            <a:schemeClr val="lt1"/>
          </a:fontRef>
        </p:style>
        <p:txBody>
          <a:bodyPr/>
          <a:lstStyle/>
          <a:p>
            <a:pPr algn="ctr"/>
            <a:r>
              <a:rPr lang="tr-TR" dirty="0"/>
              <a:t>A2C ALGORİTMASI</a:t>
            </a:r>
          </a:p>
        </p:txBody>
      </p:sp>
      <p:sp>
        <p:nvSpPr>
          <p:cNvPr id="3" name="İçerik Yer Tutucusu 2">
            <a:extLst>
              <a:ext uri="{FF2B5EF4-FFF2-40B4-BE49-F238E27FC236}">
                <a16:creationId xmlns:a16="http://schemas.microsoft.com/office/drawing/2014/main" id="{6336B5F6-A578-23E8-8132-EF7F4C1A928C}"/>
              </a:ext>
            </a:extLst>
          </p:cNvPr>
          <p:cNvSpPr>
            <a:spLocks noGrp="1"/>
          </p:cNvSpPr>
          <p:nvPr>
            <p:ph idx="1"/>
          </p:nvPr>
        </p:nvSpPr>
        <p:spPr>
          <a:xfrm>
            <a:off x="838200" y="1536970"/>
            <a:ext cx="6934200" cy="4951379"/>
          </a:xfrm>
        </p:spPr>
        <p:txBody>
          <a:bodyPr/>
          <a:lstStyle/>
          <a:p>
            <a:pPr algn="ctr"/>
            <a:r>
              <a:rPr lang="tr-TR" b="1" kern="100" dirty="0">
                <a:solidFill>
                  <a:schemeClr val="accent2">
                    <a:lumMod val="75000"/>
                  </a:schemeClr>
                </a:solidFill>
                <a:effectLst/>
                <a:latin typeface="Aptos" panose="020B0004020202020204" pitchFamily="34" charset="0"/>
                <a:ea typeface="Aptos" panose="020B0004020202020204" pitchFamily="34" charset="0"/>
                <a:cs typeface="Times New Roman" panose="02020603050405020304" pitchFamily="18" charset="0"/>
              </a:rPr>
              <a:t>A2C’nin Çalışma Prensibi</a:t>
            </a:r>
            <a:endParaRPr lang="tr-TR" kern="100" dirty="0">
              <a:solidFill>
                <a:schemeClr val="accent2">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p>
            <a:r>
              <a:rPr lang="tr-TR" sz="2400" dirty="0"/>
              <a:t>Ajan bir duruma girer ve </a:t>
            </a:r>
            <a:r>
              <a:rPr lang="tr-TR" sz="2400" dirty="0" err="1"/>
              <a:t>Actor</a:t>
            </a:r>
            <a:r>
              <a:rPr lang="tr-TR" sz="2400" dirty="0"/>
              <a:t> bileşeni aracılığıyla bir eylem seçer.</a:t>
            </a:r>
          </a:p>
          <a:p>
            <a:r>
              <a:rPr lang="tr-TR" sz="2400" dirty="0"/>
              <a:t>Çevre (</a:t>
            </a:r>
            <a:r>
              <a:rPr lang="tr-TR" sz="2400" dirty="0" err="1"/>
              <a:t>environment</a:t>
            </a:r>
            <a:r>
              <a:rPr lang="tr-TR" sz="2400" dirty="0"/>
              <a:t>), yapılan eyleme göre bir ödül (</a:t>
            </a:r>
            <a:r>
              <a:rPr lang="tr-TR" sz="2400" dirty="0" err="1"/>
              <a:t>reward</a:t>
            </a:r>
            <a:r>
              <a:rPr lang="tr-TR" sz="2400" dirty="0"/>
              <a:t>) ve yeni bir durum döner.</a:t>
            </a:r>
          </a:p>
          <a:p>
            <a:r>
              <a:rPr lang="tr-TR" sz="2400" dirty="0" err="1"/>
              <a:t>Critic</a:t>
            </a:r>
            <a:r>
              <a:rPr lang="tr-TR" sz="2400" dirty="0"/>
              <a:t>, bu yeni durum için tahmin edilen ödül değerini hesaplar.</a:t>
            </a:r>
          </a:p>
          <a:p>
            <a:r>
              <a:rPr lang="tr-TR" sz="2400" dirty="0"/>
              <a:t>Ajan, bu tahmini kullanarak "avantajı" hesaplar ve bu avantajı kullanarak politikasını günceller.</a:t>
            </a:r>
          </a:p>
          <a:p>
            <a:r>
              <a:rPr lang="tr-TR" sz="2400" dirty="0"/>
              <a:t>Bu süreç, ajan optimal bir politikaya ulaşana kadar tekrarlanır</a:t>
            </a:r>
          </a:p>
          <a:p>
            <a:endParaRPr lang="tr-TR" dirty="0"/>
          </a:p>
        </p:txBody>
      </p:sp>
      <p:pic>
        <p:nvPicPr>
          <p:cNvPr id="4" name="Resim 3">
            <a:extLst>
              <a:ext uri="{FF2B5EF4-FFF2-40B4-BE49-F238E27FC236}">
                <a16:creationId xmlns:a16="http://schemas.microsoft.com/office/drawing/2014/main" id="{90763540-A1E7-E540-DB6A-B632B3D1250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32587" y="1984442"/>
            <a:ext cx="3818747" cy="3236879"/>
          </a:xfrm>
          <a:prstGeom prst="rect">
            <a:avLst/>
          </a:prstGeom>
          <a:noFill/>
        </p:spPr>
      </p:pic>
    </p:spTree>
    <p:extLst>
      <p:ext uri="{BB962C8B-B14F-4D97-AF65-F5344CB8AC3E}">
        <p14:creationId xmlns:p14="http://schemas.microsoft.com/office/powerpoint/2010/main" val="3074070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1D1942-DD52-14F4-120E-B51B56C30FE9}"/>
              </a:ext>
            </a:extLst>
          </p:cNvPr>
          <p:cNvSpPr>
            <a:spLocks noGrp="1"/>
          </p:cNvSpPr>
          <p:nvPr>
            <p:ph type="title"/>
          </p:nvPr>
        </p:nvSpPr>
        <p:spPr>
          <a:xfrm>
            <a:off x="556098" y="121934"/>
            <a:ext cx="10515600" cy="1325563"/>
          </a:xfrm>
        </p:spPr>
        <p:txBody>
          <a:bodyPr>
            <a:normAutofit/>
          </a:bodyPr>
          <a:lstStyle/>
          <a:p>
            <a:r>
              <a:rPr lang="tr-TR" sz="4000" dirty="0">
                <a:solidFill>
                  <a:schemeClr val="accent2">
                    <a:lumMod val="75000"/>
                  </a:schemeClr>
                </a:solidFill>
              </a:rPr>
              <a:t>A2C Algoritmasının anahtar terimleri:</a:t>
            </a:r>
          </a:p>
        </p:txBody>
      </p:sp>
      <p:sp>
        <p:nvSpPr>
          <p:cNvPr id="3" name="İçerik Yer Tutucusu 2">
            <a:extLst>
              <a:ext uri="{FF2B5EF4-FFF2-40B4-BE49-F238E27FC236}">
                <a16:creationId xmlns:a16="http://schemas.microsoft.com/office/drawing/2014/main" id="{7CA69E22-2081-414E-6E57-B60C30AE62C5}"/>
              </a:ext>
            </a:extLst>
          </p:cNvPr>
          <p:cNvSpPr>
            <a:spLocks noGrp="1"/>
          </p:cNvSpPr>
          <p:nvPr>
            <p:ph idx="1"/>
          </p:nvPr>
        </p:nvSpPr>
        <p:spPr/>
        <p:txBody>
          <a:bodyPr>
            <a:normAutofit/>
          </a:bodyPr>
          <a:lstStyle/>
          <a:p>
            <a:r>
              <a:rPr lang="tr-TR" dirty="0" err="1">
                <a:solidFill>
                  <a:schemeClr val="accent2">
                    <a:lumMod val="75000"/>
                  </a:schemeClr>
                </a:solidFill>
              </a:rPr>
              <a:t>Policy</a:t>
            </a:r>
            <a:r>
              <a:rPr lang="tr-TR" dirty="0">
                <a:solidFill>
                  <a:schemeClr val="accent2">
                    <a:lumMod val="75000"/>
                  </a:schemeClr>
                </a:solidFill>
              </a:rPr>
              <a:t> (</a:t>
            </a:r>
            <a:r>
              <a:rPr lang="tr-TR" dirty="0" err="1">
                <a:solidFill>
                  <a:schemeClr val="accent2">
                    <a:lumMod val="75000"/>
                  </a:schemeClr>
                </a:solidFill>
              </a:rPr>
              <a:t>Actor</a:t>
            </a:r>
            <a:r>
              <a:rPr lang="tr-TR" dirty="0">
                <a:solidFill>
                  <a:schemeClr val="accent2">
                    <a:lumMod val="75000"/>
                  </a:schemeClr>
                </a:solidFill>
              </a:rPr>
              <a:t>) : </a:t>
            </a:r>
          </a:p>
          <a:p>
            <a:pPr marL="457200" lvl="1" indent="0">
              <a:buNone/>
            </a:pPr>
            <a:r>
              <a:rPr lang="el-GR" dirty="0"/>
              <a:t>π (</a:t>
            </a:r>
            <a:r>
              <a:rPr lang="tr-TR" dirty="0" err="1"/>
              <a:t>a|s</a:t>
            </a:r>
            <a:r>
              <a:rPr lang="tr-TR" dirty="0"/>
              <a:t>)  ile gösterilen politika, s durumunda a eyleminin gerçekleştirilme olasılığını temsil eder.</a:t>
            </a:r>
          </a:p>
          <a:p>
            <a:pPr marL="457200" lvl="1" indent="0">
              <a:buNone/>
            </a:pPr>
            <a:r>
              <a:rPr lang="tr-TR" dirty="0"/>
              <a:t>Aktör bu politikayı optimize ederek beklenen getiriyi maksimize etmeyi </a:t>
            </a:r>
            <a:r>
              <a:rPr lang="tr-TR" dirty="0" err="1"/>
              <a:t>amaçlamaktadır.Politika</a:t>
            </a:r>
            <a:r>
              <a:rPr lang="tr-TR" dirty="0"/>
              <a:t>, aktör ağı tarafından modellenmiştir ve parametreleri şu şekilde gösterilir: </a:t>
            </a:r>
            <a:r>
              <a:rPr lang="el-GR" dirty="0"/>
              <a:t>θ</a:t>
            </a:r>
          </a:p>
          <a:p>
            <a:r>
              <a:rPr lang="tr-TR" dirty="0">
                <a:solidFill>
                  <a:schemeClr val="accent2">
                    <a:lumMod val="75000"/>
                  </a:schemeClr>
                </a:solidFill>
              </a:rPr>
              <a:t>Value </a:t>
            </a:r>
            <a:r>
              <a:rPr lang="tr-TR" dirty="0" err="1">
                <a:solidFill>
                  <a:schemeClr val="accent2">
                    <a:lumMod val="75000"/>
                  </a:schemeClr>
                </a:solidFill>
              </a:rPr>
              <a:t>Function</a:t>
            </a:r>
            <a:r>
              <a:rPr lang="tr-TR" dirty="0">
                <a:solidFill>
                  <a:schemeClr val="accent2">
                    <a:lumMod val="75000"/>
                  </a:schemeClr>
                </a:solidFill>
              </a:rPr>
              <a:t> (</a:t>
            </a:r>
            <a:r>
              <a:rPr lang="tr-TR" dirty="0" err="1">
                <a:solidFill>
                  <a:schemeClr val="accent2">
                    <a:lumMod val="75000"/>
                  </a:schemeClr>
                </a:solidFill>
              </a:rPr>
              <a:t>Critic</a:t>
            </a:r>
            <a:r>
              <a:rPr lang="tr-TR" dirty="0">
                <a:solidFill>
                  <a:schemeClr val="accent2">
                    <a:lumMod val="75000"/>
                  </a:schemeClr>
                </a:solidFill>
              </a:rPr>
              <a:t>) : </a:t>
            </a:r>
          </a:p>
          <a:p>
            <a:pPr marL="457200" lvl="1" indent="0">
              <a:buNone/>
            </a:pPr>
            <a:r>
              <a:rPr lang="tr-TR" dirty="0"/>
              <a:t>Değer fonksiyonu,  V(s) olarak gösterilir ve s durumundan başlayarak beklenen kümülatif ödülü tahmin eder.</a:t>
            </a:r>
          </a:p>
          <a:p>
            <a:pPr marL="457200" lvl="1" indent="0">
              <a:buNone/>
            </a:pPr>
            <a:r>
              <a:rPr lang="tr-TR" dirty="0"/>
              <a:t>Değer fonksiyonu, eleştiri ağı (</a:t>
            </a:r>
            <a:r>
              <a:rPr lang="tr-TR" dirty="0" err="1"/>
              <a:t>critic</a:t>
            </a:r>
            <a:r>
              <a:rPr lang="tr-TR" dirty="0"/>
              <a:t> network) tarafından modellenmiştir ve parametreleri w ile gösterilmiştir.</a:t>
            </a:r>
          </a:p>
          <a:p>
            <a:endParaRPr lang="tr-TR" dirty="0"/>
          </a:p>
        </p:txBody>
      </p:sp>
      <p:cxnSp>
        <p:nvCxnSpPr>
          <p:cNvPr id="5" name="Düz Bağlayıcı 4">
            <a:extLst>
              <a:ext uri="{FF2B5EF4-FFF2-40B4-BE49-F238E27FC236}">
                <a16:creationId xmlns:a16="http://schemas.microsoft.com/office/drawing/2014/main" id="{BB74A877-2FAE-5B39-C47D-0A64CC449AD7}"/>
              </a:ext>
            </a:extLst>
          </p:cNvPr>
          <p:cNvCxnSpPr/>
          <p:nvPr/>
        </p:nvCxnSpPr>
        <p:spPr>
          <a:xfrm>
            <a:off x="136187" y="1361872"/>
            <a:ext cx="10515600" cy="0"/>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0320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2AA433-616C-7DEC-0380-6FC7BEDF8FB7}"/>
              </a:ext>
            </a:extLst>
          </p:cNvPr>
          <p:cNvSpPr>
            <a:spLocks noGrp="1"/>
          </p:cNvSpPr>
          <p:nvPr>
            <p:ph type="title"/>
          </p:nvPr>
        </p:nvSpPr>
        <p:spPr>
          <a:xfrm>
            <a:off x="342089" y="102479"/>
            <a:ext cx="10515600" cy="1325563"/>
          </a:xfrm>
        </p:spPr>
        <p:txBody>
          <a:bodyPr/>
          <a:lstStyle/>
          <a:p>
            <a:r>
              <a:rPr lang="tr-TR" dirty="0" err="1">
                <a:solidFill>
                  <a:schemeClr val="accent2">
                    <a:lumMod val="75000"/>
                  </a:schemeClr>
                </a:solidFill>
              </a:rPr>
              <a:t>Actor</a:t>
            </a:r>
            <a:r>
              <a:rPr lang="tr-TR" dirty="0">
                <a:solidFill>
                  <a:schemeClr val="accent2">
                    <a:lumMod val="75000"/>
                  </a:schemeClr>
                </a:solidFill>
              </a:rPr>
              <a:t> </a:t>
            </a:r>
            <a:r>
              <a:rPr lang="tr-TR" dirty="0" err="1">
                <a:solidFill>
                  <a:schemeClr val="accent2">
                    <a:lumMod val="75000"/>
                  </a:schemeClr>
                </a:solidFill>
              </a:rPr>
              <a:t>Critic</a:t>
            </a:r>
            <a:r>
              <a:rPr lang="tr-TR" dirty="0">
                <a:solidFill>
                  <a:schemeClr val="accent2">
                    <a:lumMod val="75000"/>
                  </a:schemeClr>
                </a:solidFill>
              </a:rPr>
              <a:t> Algoritmasının Adımları:</a:t>
            </a:r>
          </a:p>
        </p:txBody>
      </p:sp>
      <p:sp>
        <p:nvSpPr>
          <p:cNvPr id="3" name="İçerik Yer Tutucusu 2">
            <a:extLst>
              <a:ext uri="{FF2B5EF4-FFF2-40B4-BE49-F238E27FC236}">
                <a16:creationId xmlns:a16="http://schemas.microsoft.com/office/drawing/2014/main" id="{38A84DCD-49FB-17BB-E651-0888BF68A186}"/>
              </a:ext>
            </a:extLst>
          </p:cNvPr>
          <p:cNvSpPr>
            <a:spLocks noGrp="1"/>
          </p:cNvSpPr>
          <p:nvPr>
            <p:ph idx="1"/>
          </p:nvPr>
        </p:nvSpPr>
        <p:spPr/>
        <p:txBody>
          <a:bodyPr>
            <a:normAutofit/>
          </a:bodyPr>
          <a:lstStyle/>
          <a:p>
            <a:pPr marL="0" lvl="0" indent="0">
              <a:lnSpc>
                <a:spcPct val="107000"/>
              </a:lnSpc>
              <a:buNone/>
            </a:pPr>
            <a:r>
              <a:rPr lang="tr-TR" sz="1600" b="1" i="1" kern="100" dirty="0">
                <a:effectLst/>
                <a:latin typeface="Aptos" panose="020B0004020202020204" pitchFamily="34" charset="0"/>
                <a:ea typeface="Aptos" panose="020B0004020202020204" pitchFamily="34" charset="0"/>
                <a:cs typeface="Times New Roman" panose="02020603050405020304" pitchFamily="18" charset="0"/>
              </a:rPr>
              <a:t>1.Başlatma ( </a:t>
            </a:r>
            <a:r>
              <a:rPr lang="tr-TR" sz="1600" b="1" i="1" kern="100" dirty="0" err="1">
                <a:effectLst/>
                <a:latin typeface="Aptos" panose="020B0004020202020204" pitchFamily="34" charset="0"/>
                <a:ea typeface="Aptos" panose="020B0004020202020204" pitchFamily="34" charset="0"/>
                <a:cs typeface="Times New Roman" panose="02020603050405020304" pitchFamily="18" charset="0"/>
              </a:rPr>
              <a:t>Initialization</a:t>
            </a:r>
            <a:r>
              <a:rPr lang="tr-TR" sz="1600" b="1" i="1" kern="100" dirty="0">
                <a:effectLst/>
                <a:latin typeface="Aptos" panose="020B0004020202020204" pitchFamily="34" charset="0"/>
                <a:ea typeface="Aptos" panose="020B0004020202020204" pitchFamily="34" charset="0"/>
                <a:cs typeface="Times New Roman" panose="02020603050405020304" pitchFamily="18" charset="0"/>
              </a:rPr>
              <a:t> ) :</a:t>
            </a:r>
            <a:endParaRPr lang="tr-TR" sz="16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7000"/>
              </a:lnSpc>
            </a:pPr>
            <a:r>
              <a:rPr lang="tr-TR" sz="1600" kern="100" dirty="0">
                <a:effectLst/>
                <a:latin typeface="Aptos" panose="020B0004020202020204" pitchFamily="34" charset="0"/>
                <a:ea typeface="Aptos" panose="020B0004020202020204" pitchFamily="34" charset="0"/>
                <a:cs typeface="Times New Roman" panose="02020603050405020304" pitchFamily="18" charset="0"/>
              </a:rPr>
              <a:t>Politika parametrelerini θ (</a:t>
            </a:r>
            <a:r>
              <a:rPr lang="tr-TR" sz="1600" kern="100" dirty="0" err="1">
                <a:effectLst/>
                <a:latin typeface="Aptos" panose="020B0004020202020204" pitchFamily="34" charset="0"/>
                <a:ea typeface="Aptos" panose="020B0004020202020204" pitchFamily="34" charset="0"/>
                <a:cs typeface="Times New Roman" panose="02020603050405020304" pitchFamily="18" charset="0"/>
              </a:rPr>
              <a:t>actor</a:t>
            </a:r>
            <a:r>
              <a:rPr lang="tr-TR" sz="1600" kern="100" dirty="0">
                <a:effectLst/>
                <a:latin typeface="Aptos" panose="020B0004020202020204" pitchFamily="34" charset="0"/>
                <a:ea typeface="Aptos" panose="020B0004020202020204" pitchFamily="34" charset="0"/>
                <a:cs typeface="Times New Roman" panose="02020603050405020304" pitchFamily="18" charset="0"/>
              </a:rPr>
              <a:t>) ve değer fonksiyonu parametrelerini ϕ (</a:t>
            </a:r>
            <a:r>
              <a:rPr lang="tr-TR" sz="1600" kern="100" dirty="0" err="1">
                <a:effectLst/>
                <a:latin typeface="Aptos" panose="020B0004020202020204" pitchFamily="34" charset="0"/>
                <a:ea typeface="Aptos" panose="020B0004020202020204" pitchFamily="34" charset="0"/>
                <a:cs typeface="Times New Roman" panose="02020603050405020304" pitchFamily="18" charset="0"/>
              </a:rPr>
              <a:t>critic</a:t>
            </a:r>
            <a:r>
              <a:rPr lang="tr-TR" sz="1600" kern="100" dirty="0">
                <a:effectLst/>
                <a:latin typeface="Aptos" panose="020B0004020202020204" pitchFamily="34" charset="0"/>
                <a:ea typeface="Aptos" panose="020B0004020202020204" pitchFamily="34" charset="0"/>
                <a:cs typeface="Times New Roman" panose="02020603050405020304" pitchFamily="18" charset="0"/>
              </a:rPr>
              <a:t>) başlatın.</a:t>
            </a:r>
          </a:p>
          <a:p>
            <a:pPr marL="0" lvl="0" indent="0">
              <a:lnSpc>
                <a:spcPct val="107000"/>
              </a:lnSpc>
              <a:buNone/>
            </a:pPr>
            <a:r>
              <a:rPr lang="tr-TR" sz="1600" b="1" i="1" kern="100" dirty="0">
                <a:effectLst/>
                <a:latin typeface="Aptos" panose="020B0004020202020204" pitchFamily="34" charset="0"/>
                <a:ea typeface="Aptos" panose="020B0004020202020204" pitchFamily="34" charset="0"/>
                <a:cs typeface="Times New Roman" panose="02020603050405020304" pitchFamily="18" charset="0"/>
              </a:rPr>
              <a:t>2.Çevre ile Etkileşim ( </a:t>
            </a:r>
            <a:r>
              <a:rPr lang="tr-TR" sz="1600" b="1" i="1" kern="100" dirty="0" err="1">
                <a:effectLst/>
                <a:latin typeface="Aptos" panose="020B0004020202020204" pitchFamily="34" charset="0"/>
                <a:ea typeface="Aptos" panose="020B0004020202020204" pitchFamily="34" charset="0"/>
                <a:cs typeface="Times New Roman" panose="02020603050405020304" pitchFamily="18" charset="0"/>
              </a:rPr>
              <a:t>Interaction</a:t>
            </a:r>
            <a:r>
              <a:rPr lang="tr-TR" sz="1600" b="1" i="1" kern="100" dirty="0">
                <a:effectLst/>
                <a:latin typeface="Aptos" panose="020B0004020202020204" pitchFamily="34" charset="0"/>
                <a:ea typeface="Aptos" panose="020B0004020202020204" pitchFamily="34" charset="0"/>
                <a:cs typeface="Times New Roman" panose="02020603050405020304" pitchFamily="18" charset="0"/>
              </a:rPr>
              <a:t> </a:t>
            </a:r>
            <a:r>
              <a:rPr lang="tr-TR" sz="1600" b="1" i="1" kern="100" dirty="0" err="1">
                <a:effectLst/>
                <a:latin typeface="Aptos" panose="020B0004020202020204" pitchFamily="34" charset="0"/>
                <a:ea typeface="Aptos" panose="020B0004020202020204" pitchFamily="34" charset="0"/>
                <a:cs typeface="Times New Roman" panose="02020603050405020304" pitchFamily="18" charset="0"/>
              </a:rPr>
              <a:t>with</a:t>
            </a:r>
            <a:r>
              <a:rPr lang="tr-TR" sz="1600" b="1" i="1" kern="100" dirty="0">
                <a:effectLst/>
                <a:latin typeface="Aptos" panose="020B0004020202020204" pitchFamily="34" charset="0"/>
                <a:ea typeface="Aptos" panose="020B0004020202020204" pitchFamily="34" charset="0"/>
                <a:cs typeface="Times New Roman" panose="02020603050405020304" pitchFamily="18" charset="0"/>
              </a:rPr>
              <a:t> </a:t>
            </a:r>
            <a:r>
              <a:rPr lang="tr-TR" sz="1600" b="1" i="1" kern="100" dirty="0" err="1">
                <a:effectLst/>
                <a:latin typeface="Aptos" panose="020B0004020202020204" pitchFamily="34" charset="0"/>
                <a:ea typeface="Aptos" panose="020B0004020202020204" pitchFamily="34" charset="0"/>
                <a:cs typeface="Times New Roman" panose="02020603050405020304" pitchFamily="18" charset="0"/>
              </a:rPr>
              <a:t>the</a:t>
            </a:r>
            <a:r>
              <a:rPr lang="tr-TR" sz="1600" b="1" i="1" kern="100" dirty="0">
                <a:effectLst/>
                <a:latin typeface="Aptos" panose="020B0004020202020204" pitchFamily="34" charset="0"/>
                <a:ea typeface="Aptos" panose="020B0004020202020204" pitchFamily="34" charset="0"/>
                <a:cs typeface="Times New Roman" panose="02020603050405020304" pitchFamily="18" charset="0"/>
              </a:rPr>
              <a:t> Environment ):</a:t>
            </a:r>
            <a:endParaRPr lang="tr-TR" sz="16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7000"/>
              </a:lnSpc>
            </a:pPr>
            <a:r>
              <a:rPr lang="tr-TR" sz="1600" kern="100" dirty="0">
                <a:effectLst/>
                <a:latin typeface="Aptos" panose="020B0004020202020204" pitchFamily="34" charset="0"/>
                <a:ea typeface="Aptos" panose="020B0004020202020204" pitchFamily="34" charset="0"/>
                <a:cs typeface="Times New Roman" panose="02020603050405020304" pitchFamily="18" charset="0"/>
              </a:rPr>
              <a:t>Ajan, mevcut politikaya göre eylemlerde bulunarak çevreyle etkileşime girer ve karşılığında gözlem ve ödüller alır.</a:t>
            </a:r>
          </a:p>
          <a:p>
            <a:pPr marL="0" lvl="0" indent="0">
              <a:lnSpc>
                <a:spcPct val="107000"/>
              </a:lnSpc>
              <a:buNone/>
            </a:pPr>
            <a:r>
              <a:rPr lang="tr-TR" sz="1600" b="1" i="1" kern="100" dirty="0">
                <a:effectLst/>
                <a:latin typeface="Aptos" panose="020B0004020202020204" pitchFamily="34" charset="0"/>
                <a:ea typeface="Aptos" panose="020B0004020202020204" pitchFamily="34" charset="0"/>
                <a:cs typeface="Times New Roman" panose="02020603050405020304" pitchFamily="18" charset="0"/>
              </a:rPr>
              <a:t>3.Avantaj Hesaplaması( Advantage </a:t>
            </a:r>
            <a:r>
              <a:rPr lang="tr-TR" sz="1600" b="1" i="1" kern="100" dirty="0" err="1">
                <a:effectLst/>
                <a:latin typeface="Aptos" panose="020B0004020202020204" pitchFamily="34" charset="0"/>
                <a:ea typeface="Aptos" panose="020B0004020202020204" pitchFamily="34" charset="0"/>
                <a:cs typeface="Times New Roman" panose="02020603050405020304" pitchFamily="18" charset="0"/>
              </a:rPr>
              <a:t>Computation</a:t>
            </a:r>
            <a:r>
              <a:rPr lang="tr-TR" sz="1600" b="1" i="1" kern="100" dirty="0">
                <a:effectLst/>
                <a:latin typeface="Aptos" panose="020B0004020202020204" pitchFamily="34" charset="0"/>
                <a:ea typeface="Aptos" panose="020B0004020202020204" pitchFamily="34" charset="0"/>
                <a:cs typeface="Times New Roman" panose="02020603050405020304" pitchFamily="18" charset="0"/>
              </a:rPr>
              <a:t> ):</a:t>
            </a:r>
            <a:endParaRPr lang="tr-TR" sz="16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7000"/>
              </a:lnSpc>
            </a:pPr>
            <a:r>
              <a:rPr lang="tr-TR" sz="1600" kern="100" dirty="0">
                <a:effectLst/>
                <a:latin typeface="Aptos" panose="020B0004020202020204" pitchFamily="34" charset="0"/>
                <a:ea typeface="Aptos" panose="020B0004020202020204" pitchFamily="34" charset="0"/>
                <a:cs typeface="Times New Roman" panose="02020603050405020304" pitchFamily="18" charset="0"/>
              </a:rPr>
              <a:t>Mevcut politika ve değer tahminlerine dayanarak avantaj fonksiyonu A(</a:t>
            </a:r>
            <a:r>
              <a:rPr lang="tr-TR" sz="1600" kern="100" dirty="0" err="1">
                <a:effectLst/>
                <a:latin typeface="Aptos" panose="020B0004020202020204" pitchFamily="34" charset="0"/>
                <a:ea typeface="Aptos" panose="020B0004020202020204" pitchFamily="34" charset="0"/>
                <a:cs typeface="Times New Roman" panose="02020603050405020304" pitchFamily="18" charset="0"/>
              </a:rPr>
              <a:t>s,a</a:t>
            </a:r>
            <a:r>
              <a:rPr lang="tr-TR" sz="1600" kern="100" dirty="0">
                <a:effectLst/>
                <a:latin typeface="Aptos" panose="020B0004020202020204" pitchFamily="34" charset="0"/>
                <a:ea typeface="Aptos" panose="020B0004020202020204" pitchFamily="34" charset="0"/>
                <a:cs typeface="Times New Roman" panose="02020603050405020304" pitchFamily="18" charset="0"/>
              </a:rPr>
              <a:t>)' </a:t>
            </a:r>
            <a:r>
              <a:rPr lang="tr-TR" sz="1600" kern="100" dirty="0" err="1">
                <a:effectLst/>
                <a:latin typeface="Aptos" panose="020B0004020202020204" pitchFamily="34" charset="0"/>
                <a:ea typeface="Aptos" panose="020B0004020202020204" pitchFamily="34" charset="0"/>
                <a:cs typeface="Times New Roman" panose="02020603050405020304" pitchFamily="18" charset="0"/>
              </a:rPr>
              <a:t>yı</a:t>
            </a:r>
            <a:r>
              <a:rPr lang="tr-TR" sz="1600" kern="100" dirty="0">
                <a:effectLst/>
                <a:latin typeface="Aptos" panose="020B0004020202020204" pitchFamily="34" charset="0"/>
                <a:ea typeface="Aptos" panose="020B0004020202020204" pitchFamily="34" charset="0"/>
                <a:cs typeface="Times New Roman" panose="02020603050405020304" pitchFamily="18" charset="0"/>
              </a:rPr>
              <a:t> hesaplayın.</a:t>
            </a:r>
          </a:p>
          <a:p>
            <a:pPr marL="0" lvl="0" indent="0">
              <a:lnSpc>
                <a:spcPct val="107000"/>
              </a:lnSpc>
              <a:buNone/>
            </a:pPr>
            <a:r>
              <a:rPr lang="tr-TR" sz="1600" b="1" i="1" kern="100" dirty="0">
                <a:effectLst/>
                <a:latin typeface="Aptos" panose="020B0004020202020204" pitchFamily="34" charset="0"/>
                <a:ea typeface="Aptos" panose="020B0004020202020204" pitchFamily="34" charset="0"/>
                <a:cs typeface="Times New Roman" panose="02020603050405020304" pitchFamily="18" charset="0"/>
              </a:rPr>
              <a:t>4.Politika ve Değer Güncellemeleri ( </a:t>
            </a:r>
            <a:r>
              <a:rPr lang="tr-TR" sz="1600" b="1" i="1" kern="100" dirty="0" err="1">
                <a:effectLst/>
                <a:latin typeface="Aptos" panose="020B0004020202020204" pitchFamily="34" charset="0"/>
                <a:ea typeface="Aptos" panose="020B0004020202020204" pitchFamily="34" charset="0"/>
                <a:cs typeface="Times New Roman" panose="02020603050405020304" pitchFamily="18" charset="0"/>
              </a:rPr>
              <a:t>Policy</a:t>
            </a:r>
            <a:r>
              <a:rPr lang="tr-TR" sz="1600" b="1" i="1" kern="100" dirty="0">
                <a:effectLst/>
                <a:latin typeface="Aptos" panose="020B0004020202020204" pitchFamily="34" charset="0"/>
                <a:ea typeface="Aptos" panose="020B0004020202020204" pitchFamily="34" charset="0"/>
                <a:cs typeface="Times New Roman" panose="02020603050405020304" pitchFamily="18" charset="0"/>
              </a:rPr>
              <a:t> </a:t>
            </a:r>
            <a:r>
              <a:rPr lang="tr-TR" sz="1600" b="1" i="1" kern="100" dirty="0" err="1">
                <a:effectLst/>
                <a:latin typeface="Aptos" panose="020B0004020202020204" pitchFamily="34" charset="0"/>
                <a:ea typeface="Aptos" panose="020B0004020202020204" pitchFamily="34" charset="0"/>
                <a:cs typeface="Times New Roman" panose="02020603050405020304" pitchFamily="18" charset="0"/>
              </a:rPr>
              <a:t>and</a:t>
            </a:r>
            <a:r>
              <a:rPr lang="tr-TR" sz="1600" b="1" i="1" kern="100" dirty="0">
                <a:effectLst/>
                <a:latin typeface="Aptos" panose="020B0004020202020204" pitchFamily="34" charset="0"/>
                <a:ea typeface="Aptos" panose="020B0004020202020204" pitchFamily="34" charset="0"/>
                <a:cs typeface="Times New Roman" panose="02020603050405020304" pitchFamily="18" charset="0"/>
              </a:rPr>
              <a:t> Value </a:t>
            </a:r>
            <a:r>
              <a:rPr lang="tr-TR" sz="1600" b="1" i="1" kern="100" dirty="0" err="1">
                <a:effectLst/>
                <a:latin typeface="Aptos" panose="020B0004020202020204" pitchFamily="34" charset="0"/>
                <a:ea typeface="Aptos" panose="020B0004020202020204" pitchFamily="34" charset="0"/>
                <a:cs typeface="Times New Roman" panose="02020603050405020304" pitchFamily="18" charset="0"/>
              </a:rPr>
              <a:t>Updates</a:t>
            </a:r>
            <a:r>
              <a:rPr lang="tr-TR" sz="1600" b="1" i="1" kern="100" dirty="0">
                <a:effectLst/>
                <a:latin typeface="Aptos" panose="020B0004020202020204" pitchFamily="34" charset="0"/>
                <a:ea typeface="Aptos" panose="020B0004020202020204" pitchFamily="34" charset="0"/>
                <a:cs typeface="Times New Roman" panose="02020603050405020304" pitchFamily="18" charset="0"/>
              </a:rPr>
              <a:t> ):</a:t>
            </a:r>
            <a:endParaRPr lang="tr-TR"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Aptos" panose="020B0004020202020204" pitchFamily="34" charset="0"/>
              <a:buChar char="-"/>
            </a:pPr>
            <a:r>
              <a:rPr lang="tr-TR" sz="1600" kern="100" dirty="0" err="1">
                <a:effectLst/>
                <a:latin typeface="Aptos" panose="020B0004020202020204" pitchFamily="34" charset="0"/>
                <a:ea typeface="Aptos" panose="020B0004020202020204" pitchFamily="34" charset="0"/>
                <a:cs typeface="Times New Roman" panose="02020603050405020304" pitchFamily="18" charset="0"/>
              </a:rPr>
              <a:t>Actor’un</a:t>
            </a:r>
            <a:r>
              <a:rPr lang="tr-TR" sz="1600" kern="100" dirty="0">
                <a:effectLst/>
                <a:latin typeface="Aptos" panose="020B0004020202020204" pitchFamily="34" charset="0"/>
                <a:ea typeface="Aptos" panose="020B0004020202020204" pitchFamily="34" charset="0"/>
                <a:cs typeface="Times New Roman" panose="02020603050405020304" pitchFamily="18" charset="0"/>
              </a:rPr>
              <a:t> parametrelerini( θ )politika eğimini kullanarak eş zamanlı olarak güncelleyin. Politika eğimi avantaj fonksiyonundan türetilir ve aktörü daha yüksek avantajlara yol açan eylemlerin olasılıklarını artırmaya yönlendirir.</a:t>
            </a:r>
          </a:p>
          <a:p>
            <a:pPr marL="342900" lvl="0" indent="-342900">
              <a:lnSpc>
                <a:spcPct val="107000"/>
              </a:lnSpc>
              <a:spcAft>
                <a:spcPts val="800"/>
              </a:spcAft>
              <a:buFont typeface="Aptos" panose="020B0004020202020204" pitchFamily="34" charset="0"/>
              <a:buChar char="-"/>
            </a:pPr>
            <a:r>
              <a:rPr lang="tr-TR" sz="1600" kern="100" dirty="0" err="1">
                <a:effectLst/>
                <a:latin typeface="Aptos" panose="020B0004020202020204" pitchFamily="34" charset="0"/>
                <a:ea typeface="Aptos" panose="020B0004020202020204" pitchFamily="34" charset="0"/>
                <a:cs typeface="Times New Roman" panose="02020603050405020304" pitchFamily="18" charset="0"/>
              </a:rPr>
              <a:t>Critic’in</a:t>
            </a:r>
            <a:r>
              <a:rPr lang="tr-TR" sz="1600" kern="100" dirty="0">
                <a:effectLst/>
                <a:latin typeface="Aptos" panose="020B0004020202020204" pitchFamily="34" charset="0"/>
                <a:ea typeface="Aptos" panose="020B0004020202020204" pitchFamily="34" charset="0"/>
                <a:cs typeface="Times New Roman" panose="02020603050405020304" pitchFamily="18" charset="0"/>
              </a:rPr>
              <a:t> parametrelerini( ϕ )değer tabanlı bir yöntem kullanarak eş zamanlı olarak güncelleyin. Bu genellikle gözlemlenen ödüller ile tahmin edilen değerler arasındaki fark olan zamansal fark (TD) hatasını en aza indirmeyi içerir.</a:t>
            </a:r>
          </a:p>
          <a:p>
            <a:pPr marL="0" indent="0">
              <a:buNone/>
            </a:pPr>
            <a:endParaRPr lang="tr-TR" dirty="0"/>
          </a:p>
        </p:txBody>
      </p:sp>
      <p:cxnSp>
        <p:nvCxnSpPr>
          <p:cNvPr id="5" name="Düz Bağlayıcı 4">
            <a:extLst>
              <a:ext uri="{FF2B5EF4-FFF2-40B4-BE49-F238E27FC236}">
                <a16:creationId xmlns:a16="http://schemas.microsoft.com/office/drawing/2014/main" id="{F163BA2F-A3AB-D6BE-1427-A9055661DB93}"/>
              </a:ext>
            </a:extLst>
          </p:cNvPr>
          <p:cNvCxnSpPr/>
          <p:nvPr/>
        </p:nvCxnSpPr>
        <p:spPr>
          <a:xfrm>
            <a:off x="214009" y="1206230"/>
            <a:ext cx="10204314"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5532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A34FEF-DB96-5CE7-0106-1E7834E36316}"/>
              </a:ext>
            </a:extLst>
          </p:cNvPr>
          <p:cNvSpPr>
            <a:spLocks noGrp="1"/>
          </p:cNvSpPr>
          <p:nvPr>
            <p:ph type="title"/>
          </p:nvPr>
        </p:nvSpPr>
        <p:spPr>
          <a:xfrm>
            <a:off x="1488331" y="-165371"/>
            <a:ext cx="9106711" cy="1217358"/>
          </a:xfrm>
          <a:ln w="76200">
            <a:solidFill>
              <a:schemeClr val="accent2">
                <a:lumMod val="75000"/>
              </a:schemeClr>
            </a:solidFill>
          </a:ln>
        </p:spPr>
        <p:txBody>
          <a:bodyPr/>
          <a:lstStyle/>
          <a:p>
            <a:pPr algn="ctr"/>
            <a:r>
              <a:rPr lang="tr-TR" dirty="0">
                <a:solidFill>
                  <a:schemeClr val="accent2">
                    <a:lumMod val="75000"/>
                  </a:schemeClr>
                </a:solidFill>
              </a:rPr>
              <a:t>AKIŞ DİYAGRAMI</a:t>
            </a:r>
          </a:p>
        </p:txBody>
      </p:sp>
      <p:sp>
        <p:nvSpPr>
          <p:cNvPr id="3" name="İçerik Yer Tutucusu 2">
            <a:extLst>
              <a:ext uri="{FF2B5EF4-FFF2-40B4-BE49-F238E27FC236}">
                <a16:creationId xmlns:a16="http://schemas.microsoft.com/office/drawing/2014/main" id="{21402EAE-F494-24DE-7ECF-7D0D8D09DD1A}"/>
              </a:ext>
            </a:extLst>
          </p:cNvPr>
          <p:cNvSpPr>
            <a:spLocks noGrp="1"/>
          </p:cNvSpPr>
          <p:nvPr>
            <p:ph idx="1"/>
          </p:nvPr>
        </p:nvSpPr>
        <p:spPr>
          <a:xfrm>
            <a:off x="1488331" y="1153727"/>
            <a:ext cx="9106711" cy="5626452"/>
          </a:xfrm>
          <a:noFill/>
          <a:ln w="57150">
            <a:solidFill>
              <a:schemeClr val="accent2">
                <a:lumMod val="75000"/>
              </a:schemeClr>
            </a:solidFill>
          </a:ln>
        </p:spPr>
        <p:txBody>
          <a:bodyPr/>
          <a:lstStyle/>
          <a:p>
            <a:pPr marL="0" indent="0">
              <a:buNone/>
            </a:pPr>
            <a:endParaRPr lang="tr-TR" dirty="0"/>
          </a:p>
        </p:txBody>
      </p:sp>
      <p:pic>
        <p:nvPicPr>
          <p:cNvPr id="4" name="Picture 4" descr="Flowchart showing the structure of actor critic algorithm | Download  Scientific Diagram">
            <a:extLst>
              <a:ext uri="{FF2B5EF4-FFF2-40B4-BE49-F238E27FC236}">
                <a16:creationId xmlns:a16="http://schemas.microsoft.com/office/drawing/2014/main" id="{4458D1C7-A9E3-8274-C8C2-63821B662C09}"/>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3745" y="1264489"/>
            <a:ext cx="6418634" cy="5233075"/>
          </a:xfrm>
          <a:prstGeom prst="rect">
            <a:avLst/>
          </a:prstGeom>
          <a:noFill/>
        </p:spPr>
      </p:pic>
    </p:spTree>
    <p:extLst>
      <p:ext uri="{BB962C8B-B14F-4D97-AF65-F5344CB8AC3E}">
        <p14:creationId xmlns:p14="http://schemas.microsoft.com/office/powerpoint/2010/main" val="2676042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3DE366-F6A1-A7D4-36DF-469A6CE65807}"/>
              </a:ext>
            </a:extLst>
          </p:cNvPr>
          <p:cNvSpPr>
            <a:spLocks noGrp="1"/>
          </p:cNvSpPr>
          <p:nvPr>
            <p:ph type="title"/>
          </p:nvPr>
        </p:nvSpPr>
        <p:spPr>
          <a:xfrm>
            <a:off x="488004" y="241941"/>
            <a:ext cx="9521757" cy="831377"/>
          </a:xfrm>
        </p:spPr>
        <p:txBody>
          <a:bodyPr/>
          <a:lstStyle/>
          <a:p>
            <a:r>
              <a:rPr lang="tr-TR" dirty="0">
                <a:solidFill>
                  <a:schemeClr val="accent2">
                    <a:lumMod val="75000"/>
                  </a:schemeClr>
                </a:solidFill>
              </a:rPr>
              <a:t>A2C SÖZDE KODU</a:t>
            </a:r>
          </a:p>
        </p:txBody>
      </p:sp>
      <p:sp>
        <p:nvSpPr>
          <p:cNvPr id="3" name="İçerik Yer Tutucusu 2">
            <a:extLst>
              <a:ext uri="{FF2B5EF4-FFF2-40B4-BE49-F238E27FC236}">
                <a16:creationId xmlns:a16="http://schemas.microsoft.com/office/drawing/2014/main" id="{F66E5347-728E-9A9F-2CF6-F831F1CB604F}"/>
              </a:ext>
            </a:extLst>
          </p:cNvPr>
          <p:cNvSpPr>
            <a:spLocks noGrp="1"/>
          </p:cNvSpPr>
          <p:nvPr>
            <p:ph idx="1"/>
          </p:nvPr>
        </p:nvSpPr>
        <p:spPr>
          <a:xfrm>
            <a:off x="236707" y="1311309"/>
            <a:ext cx="10601528" cy="4925371"/>
          </a:xfrm>
        </p:spPr>
        <p:txBody>
          <a:bodyPr>
            <a:normAutofit fontScale="92500" lnSpcReduction="20000"/>
          </a:bodyPr>
          <a:lstStyle/>
          <a:p>
            <a:pPr marL="0" indent="0">
              <a:buNone/>
            </a:pPr>
            <a:r>
              <a:rPr lang="tr-TR" sz="1800" b="1" dirty="0"/>
              <a:t>Başlat:</a:t>
            </a:r>
          </a:p>
          <a:p>
            <a:pPr marL="0" indent="0">
              <a:buNone/>
            </a:pPr>
            <a:r>
              <a:rPr lang="tr-TR" sz="1800" b="1" dirty="0"/>
              <a:t>1- Başlangıç parametrelerini ve değerleri ayarla</a:t>
            </a:r>
          </a:p>
          <a:p>
            <a:pPr marL="0" indent="0">
              <a:buNone/>
            </a:pPr>
            <a:r>
              <a:rPr lang="tr-TR" sz="1800" dirty="0" err="1"/>
              <a:t>repeat</a:t>
            </a:r>
            <a:r>
              <a:rPr lang="tr-TR" sz="1800" dirty="0"/>
              <a:t> // Döngü başlat</a:t>
            </a:r>
          </a:p>
          <a:p>
            <a:pPr marL="0" indent="0">
              <a:buNone/>
            </a:pPr>
            <a:r>
              <a:rPr lang="tr-TR" sz="1800" b="1" dirty="0"/>
              <a:t>2- Çevreden veri topla</a:t>
            </a:r>
          </a:p>
          <a:p>
            <a:pPr marL="0" indent="0">
              <a:buNone/>
            </a:pPr>
            <a:r>
              <a:rPr lang="tr-TR" sz="1800" dirty="0"/>
              <a:t>    Veri ← </a:t>
            </a:r>
            <a:r>
              <a:rPr lang="tr-TR" sz="1800" dirty="0" err="1"/>
              <a:t>çevreden_topla</a:t>
            </a:r>
            <a:r>
              <a:rPr lang="tr-TR" sz="1800" dirty="0"/>
              <a:t>()</a:t>
            </a:r>
          </a:p>
          <a:p>
            <a:pPr marL="0" indent="0">
              <a:buNone/>
            </a:pPr>
            <a:r>
              <a:rPr lang="tr-TR" sz="1800" b="1" dirty="0"/>
              <a:t>3- Avantaj hesapla</a:t>
            </a:r>
          </a:p>
          <a:p>
            <a:pPr marL="0" indent="0">
              <a:buNone/>
            </a:pPr>
            <a:r>
              <a:rPr lang="tr-TR" sz="1800" dirty="0"/>
              <a:t>    Avantaj ← </a:t>
            </a:r>
            <a:r>
              <a:rPr lang="tr-TR" sz="1800" dirty="0" err="1"/>
              <a:t>avantaj_hesapla</a:t>
            </a:r>
            <a:r>
              <a:rPr lang="tr-TR" sz="1800" dirty="0"/>
              <a:t>(Veri)</a:t>
            </a:r>
          </a:p>
          <a:p>
            <a:pPr marL="0" indent="0">
              <a:buNone/>
            </a:pPr>
            <a:r>
              <a:rPr lang="tr-TR" sz="1800" b="1" dirty="0"/>
              <a:t>4- Clip oranını kullanarak kayıp fonksiyonunu hesapla</a:t>
            </a:r>
          </a:p>
          <a:p>
            <a:pPr marL="0" indent="0">
              <a:buNone/>
            </a:pPr>
            <a:r>
              <a:rPr lang="tr-TR" sz="1800" dirty="0"/>
              <a:t>    Kayıp ← </a:t>
            </a:r>
            <a:r>
              <a:rPr lang="tr-TR" sz="1800" dirty="0" err="1"/>
              <a:t>kayıp_fonksiyonu</a:t>
            </a:r>
            <a:r>
              <a:rPr lang="tr-TR" sz="1800" dirty="0"/>
              <a:t>(Veri, Avantaj, </a:t>
            </a:r>
            <a:r>
              <a:rPr lang="tr-TR" sz="1800" dirty="0" err="1"/>
              <a:t>Clip_oranı</a:t>
            </a:r>
            <a:r>
              <a:rPr lang="tr-TR" sz="1800" dirty="0"/>
              <a:t>)</a:t>
            </a:r>
          </a:p>
          <a:p>
            <a:pPr marL="0" indent="0">
              <a:buNone/>
            </a:pPr>
            <a:r>
              <a:rPr lang="tr-TR" sz="1800" b="1" dirty="0"/>
              <a:t>  5- Politika parametrelerini optimize et</a:t>
            </a:r>
          </a:p>
          <a:p>
            <a:pPr marL="0" indent="0">
              <a:buNone/>
            </a:pPr>
            <a:r>
              <a:rPr lang="tr-TR" sz="1800" dirty="0"/>
              <a:t>    </a:t>
            </a:r>
            <a:r>
              <a:rPr lang="tr-TR" sz="1800" dirty="0" err="1"/>
              <a:t>Politika_parametreleri</a:t>
            </a:r>
            <a:r>
              <a:rPr lang="tr-TR" sz="1800" dirty="0"/>
              <a:t> ← </a:t>
            </a:r>
            <a:r>
              <a:rPr lang="tr-TR" sz="1800" dirty="0" err="1"/>
              <a:t>optimize_et</a:t>
            </a:r>
            <a:r>
              <a:rPr lang="tr-TR" sz="1800" dirty="0"/>
              <a:t>(Kayıp)</a:t>
            </a:r>
          </a:p>
          <a:p>
            <a:pPr marL="0" indent="0">
              <a:buNone/>
            </a:pPr>
            <a:r>
              <a:rPr lang="tr-TR" sz="1800" b="1" dirty="0"/>
              <a:t> 6- Eski politikayı yeni politika ile güncelle</a:t>
            </a:r>
          </a:p>
          <a:p>
            <a:pPr marL="0" indent="0">
              <a:buNone/>
            </a:pPr>
            <a:r>
              <a:rPr lang="tr-TR" sz="1800" dirty="0"/>
              <a:t>    Politika ← </a:t>
            </a:r>
            <a:r>
              <a:rPr lang="tr-TR" sz="1800" dirty="0" err="1"/>
              <a:t>yeni_politika_ile_güncelle</a:t>
            </a:r>
            <a:r>
              <a:rPr lang="tr-TR" sz="1800" dirty="0"/>
              <a:t>(</a:t>
            </a:r>
            <a:r>
              <a:rPr lang="tr-TR" sz="1800" dirty="0" err="1"/>
              <a:t>Politika_parametreleri</a:t>
            </a:r>
            <a:r>
              <a:rPr lang="tr-TR" sz="1800" dirty="0"/>
              <a:t>)</a:t>
            </a:r>
          </a:p>
          <a:p>
            <a:pPr marL="0" indent="0">
              <a:buNone/>
            </a:pPr>
            <a:r>
              <a:rPr lang="tr-TR" sz="1800" b="1" dirty="0"/>
              <a:t> 7- Sonlandırma koşulu sağlanana kadar döngüyü devam ettir</a:t>
            </a:r>
          </a:p>
          <a:p>
            <a:pPr marL="0" indent="0">
              <a:buNone/>
            </a:pPr>
            <a:r>
              <a:rPr lang="tr-TR" sz="1800" dirty="0" err="1"/>
              <a:t>until</a:t>
            </a:r>
            <a:r>
              <a:rPr lang="tr-TR" sz="1800" dirty="0"/>
              <a:t> </a:t>
            </a:r>
            <a:r>
              <a:rPr lang="tr-TR" sz="1800" dirty="0" err="1"/>
              <a:t>Sonlandırma_koşulu</a:t>
            </a:r>
            <a:r>
              <a:rPr lang="tr-TR" sz="1800" dirty="0"/>
              <a:t>() // Koşul sağlanana kadar döngüyü tekrar et</a:t>
            </a:r>
          </a:p>
          <a:p>
            <a:pPr marL="0" indent="0">
              <a:buNone/>
            </a:pPr>
            <a:r>
              <a:rPr lang="tr-TR" sz="1800" b="1" dirty="0"/>
              <a:t>Son // Döngü sonu, algoritmanın bitişi</a:t>
            </a:r>
          </a:p>
          <a:p>
            <a:pPr marL="0" indent="0">
              <a:buNone/>
            </a:pPr>
            <a:endParaRPr lang="tr-TR" sz="1000" dirty="0"/>
          </a:p>
        </p:txBody>
      </p:sp>
      <p:cxnSp>
        <p:nvCxnSpPr>
          <p:cNvPr id="5" name="Düz Bağlayıcı 4">
            <a:extLst>
              <a:ext uri="{FF2B5EF4-FFF2-40B4-BE49-F238E27FC236}">
                <a16:creationId xmlns:a16="http://schemas.microsoft.com/office/drawing/2014/main" id="{3F4458A8-9442-DB9A-3E91-5580B5F3AE1B}"/>
              </a:ext>
            </a:extLst>
          </p:cNvPr>
          <p:cNvCxnSpPr/>
          <p:nvPr/>
        </p:nvCxnSpPr>
        <p:spPr>
          <a:xfrm>
            <a:off x="136187" y="1031132"/>
            <a:ext cx="8959175" cy="0"/>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pic>
        <p:nvPicPr>
          <p:cNvPr id="6" name="İçerik Yer Tutucusu 4" descr="metin, ekran görüntüsü, yazı tipi, sayı, numara içeren bir resim&#10;&#10;Açıklama otomatik olarak oluşturuldu">
            <a:extLst>
              <a:ext uri="{FF2B5EF4-FFF2-40B4-BE49-F238E27FC236}">
                <a16:creationId xmlns:a16="http://schemas.microsoft.com/office/drawing/2014/main" id="{2CFD53A3-033D-3BB6-BC77-58942A247746}"/>
              </a:ext>
            </a:extLst>
          </p:cNvPr>
          <p:cNvPicPr>
            <a:picLocks noChangeAspect="1"/>
          </p:cNvPicPr>
          <p:nvPr/>
        </p:nvPicPr>
        <p:blipFill>
          <a:blip r:embed="rId2">
            <a:extLst>
              <a:ext uri="{28A0092B-C50C-407E-A947-70E740481C1C}">
                <a14:useLocalDpi xmlns:a14="http://schemas.microsoft.com/office/drawing/2010/main" val="0"/>
              </a:ext>
            </a:extLst>
          </a:blip>
          <a:srcRect r="5150"/>
          <a:stretch/>
        </p:blipFill>
        <p:spPr>
          <a:xfrm>
            <a:off x="5713435" y="78486"/>
            <a:ext cx="6241858" cy="3706488"/>
          </a:xfrm>
          <a:prstGeom prst="rect">
            <a:avLst/>
          </a:prstGeom>
        </p:spPr>
      </p:pic>
      <p:pic>
        <p:nvPicPr>
          <p:cNvPr id="7" name="Resim 6">
            <a:extLst>
              <a:ext uri="{FF2B5EF4-FFF2-40B4-BE49-F238E27FC236}">
                <a16:creationId xmlns:a16="http://schemas.microsoft.com/office/drawing/2014/main" id="{BBED25C4-6512-AEA9-D9F1-8233C15DC4F1}"/>
              </a:ext>
            </a:extLst>
          </p:cNvPr>
          <p:cNvPicPr>
            <a:picLocks noChangeAspect="1"/>
          </p:cNvPicPr>
          <p:nvPr/>
        </p:nvPicPr>
        <p:blipFill>
          <a:blip r:embed="rId3"/>
          <a:stretch>
            <a:fillRect/>
          </a:stretch>
        </p:blipFill>
        <p:spPr>
          <a:xfrm>
            <a:off x="8069045" y="4055422"/>
            <a:ext cx="3881432" cy="2184072"/>
          </a:xfrm>
          <a:prstGeom prst="rect">
            <a:avLst/>
          </a:prstGeom>
        </p:spPr>
      </p:pic>
    </p:spTree>
    <p:extLst>
      <p:ext uri="{BB962C8B-B14F-4D97-AF65-F5344CB8AC3E}">
        <p14:creationId xmlns:p14="http://schemas.microsoft.com/office/powerpoint/2010/main" val="2058089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3796A1-EF41-7495-46B9-401173A3FD53}"/>
              </a:ext>
            </a:extLst>
          </p:cNvPr>
          <p:cNvSpPr>
            <a:spLocks noGrp="1"/>
          </p:cNvSpPr>
          <p:nvPr>
            <p:ph type="title"/>
          </p:nvPr>
        </p:nvSpPr>
        <p:spPr>
          <a:xfrm>
            <a:off x="1113813" y="29183"/>
            <a:ext cx="6634272" cy="963037"/>
          </a:xfrm>
        </p:spPr>
        <p:txBody>
          <a:bodyPr>
            <a:noAutofit/>
          </a:bodyPr>
          <a:lstStyle/>
          <a:p>
            <a:r>
              <a:rPr lang="tr-TR" sz="2800" dirty="0">
                <a:solidFill>
                  <a:schemeClr val="accent2">
                    <a:lumMod val="75000"/>
                  </a:schemeClr>
                </a:solidFill>
              </a:rPr>
              <a:t>MOUNTAIN CAR Üzerinde </a:t>
            </a:r>
            <a:br>
              <a:rPr lang="tr-TR" sz="2800" dirty="0">
                <a:solidFill>
                  <a:schemeClr val="accent2">
                    <a:lumMod val="75000"/>
                  </a:schemeClr>
                </a:solidFill>
              </a:rPr>
            </a:br>
            <a:r>
              <a:rPr lang="tr-TR" sz="2800" dirty="0">
                <a:solidFill>
                  <a:schemeClr val="accent2">
                    <a:lumMod val="75000"/>
                  </a:schemeClr>
                </a:solidFill>
              </a:rPr>
              <a:t>Algoritmayı Uygulama</a:t>
            </a:r>
          </a:p>
        </p:txBody>
      </p:sp>
      <p:cxnSp>
        <p:nvCxnSpPr>
          <p:cNvPr id="5" name="Düz Bağlayıcı 4">
            <a:extLst>
              <a:ext uri="{FF2B5EF4-FFF2-40B4-BE49-F238E27FC236}">
                <a16:creationId xmlns:a16="http://schemas.microsoft.com/office/drawing/2014/main" id="{B43EB46C-1FBF-6D08-FD19-00CD0DE7A495}"/>
              </a:ext>
            </a:extLst>
          </p:cNvPr>
          <p:cNvCxnSpPr>
            <a:cxnSpLocks/>
          </p:cNvCxnSpPr>
          <p:nvPr/>
        </p:nvCxnSpPr>
        <p:spPr>
          <a:xfrm>
            <a:off x="261632" y="1022857"/>
            <a:ext cx="5834368" cy="0"/>
          </a:xfrm>
          <a:prstGeom prst="line">
            <a:avLst/>
          </a:prstGeom>
          <a:ln w="28575">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sp>
        <p:nvSpPr>
          <p:cNvPr id="9" name="İçerik Yer Tutucusu 8">
            <a:extLst>
              <a:ext uri="{FF2B5EF4-FFF2-40B4-BE49-F238E27FC236}">
                <a16:creationId xmlns:a16="http://schemas.microsoft.com/office/drawing/2014/main" id="{288F309D-751B-EDB4-FD6C-0C40F796B987}"/>
              </a:ext>
            </a:extLst>
          </p:cNvPr>
          <p:cNvSpPr>
            <a:spLocks noGrp="1"/>
          </p:cNvSpPr>
          <p:nvPr>
            <p:ph idx="1"/>
          </p:nvPr>
        </p:nvSpPr>
        <p:spPr>
          <a:xfrm>
            <a:off x="6746136" y="783853"/>
            <a:ext cx="5334000" cy="5591270"/>
          </a:xfrm>
        </p:spPr>
        <p:txBody>
          <a:bodyPr>
            <a:normAutofit lnSpcReduction="10000"/>
          </a:bodyPr>
          <a:lstStyle/>
          <a:p>
            <a:r>
              <a:rPr lang="tr-TR" sz="2400" dirty="0" err="1">
                <a:solidFill>
                  <a:schemeClr val="tx2">
                    <a:lumMod val="90000"/>
                    <a:lumOff val="10000"/>
                  </a:schemeClr>
                </a:solidFill>
              </a:rPr>
              <a:t>Actor</a:t>
            </a:r>
            <a:r>
              <a:rPr lang="tr-TR" sz="2400" dirty="0">
                <a:solidFill>
                  <a:schemeClr val="tx2">
                    <a:lumMod val="90000"/>
                    <a:lumOff val="10000"/>
                  </a:schemeClr>
                </a:solidFill>
              </a:rPr>
              <a:t> Network:</a:t>
            </a:r>
          </a:p>
          <a:p>
            <a:pPr marL="0" indent="0">
              <a:buNone/>
            </a:pPr>
            <a:r>
              <a:rPr lang="tr-TR" sz="2000" dirty="0" err="1">
                <a:solidFill>
                  <a:schemeClr val="tx2">
                    <a:lumMod val="90000"/>
                    <a:lumOff val="10000"/>
                  </a:schemeClr>
                </a:solidFill>
              </a:rPr>
              <a:t>Actor</a:t>
            </a:r>
            <a:r>
              <a:rPr lang="tr-TR" sz="2000" dirty="0">
                <a:solidFill>
                  <a:schemeClr val="tx2">
                    <a:lumMod val="90000"/>
                    <a:lumOff val="10000"/>
                  </a:schemeClr>
                </a:solidFill>
              </a:rPr>
              <a:t> sinir ağı</a:t>
            </a:r>
            <a:r>
              <a:rPr lang="tr-TR" sz="2000" dirty="0"/>
              <a:t>, verilen durumdan bir aksiyon dağılımı çıkarmakla sorumludur.</a:t>
            </a:r>
          </a:p>
          <a:p>
            <a:r>
              <a:rPr lang="tr-TR" sz="2000" dirty="0">
                <a:solidFill>
                  <a:schemeClr val="tx2">
                    <a:lumMod val="90000"/>
                    <a:lumOff val="10000"/>
                  </a:schemeClr>
                </a:solidFill>
              </a:rPr>
              <a:t>fc1:</a:t>
            </a:r>
            <a:r>
              <a:rPr lang="tr-TR" sz="2000" dirty="0"/>
              <a:t> İlk tam bağlantılı katman, giriş boyutunu (</a:t>
            </a:r>
            <a:r>
              <a:rPr lang="tr-TR" sz="2000" dirty="0" err="1"/>
              <a:t>state</a:t>
            </a:r>
            <a:r>
              <a:rPr lang="tr-TR" sz="2000" dirty="0"/>
              <a:t> boyutu) 64 birime dönüştürür.</a:t>
            </a:r>
          </a:p>
          <a:p>
            <a:r>
              <a:rPr lang="tr-TR" sz="2000" dirty="0">
                <a:solidFill>
                  <a:schemeClr val="tx2">
                    <a:lumMod val="90000"/>
                    <a:lumOff val="10000"/>
                  </a:schemeClr>
                </a:solidFill>
              </a:rPr>
              <a:t>fc2:</a:t>
            </a:r>
            <a:r>
              <a:rPr lang="tr-TR" sz="2000" dirty="0"/>
              <a:t> İkinci tam bağlantılı katman, 64 birimi aksiyon sayısına dönüştürür.</a:t>
            </a:r>
          </a:p>
          <a:p>
            <a:r>
              <a:rPr lang="tr-TR" sz="2000" dirty="0" err="1">
                <a:solidFill>
                  <a:schemeClr val="tx2">
                    <a:lumMod val="90000"/>
                    <a:lumOff val="10000"/>
                  </a:schemeClr>
                </a:solidFill>
              </a:rPr>
              <a:t>Softmax</a:t>
            </a:r>
            <a:r>
              <a:rPr lang="tr-TR" sz="2000" dirty="0">
                <a:solidFill>
                  <a:schemeClr val="tx2">
                    <a:lumMod val="90000"/>
                    <a:lumOff val="10000"/>
                  </a:schemeClr>
                </a:solidFill>
              </a:rPr>
              <a:t> f</a:t>
            </a:r>
            <a:r>
              <a:rPr lang="tr-TR" sz="2000" dirty="0"/>
              <a:t>onksiyonu kullanılarak, aksiyonların olasılıkları hesaplanır.</a:t>
            </a:r>
          </a:p>
          <a:p>
            <a:r>
              <a:rPr lang="tr-TR" sz="2400" dirty="0" err="1">
                <a:solidFill>
                  <a:schemeClr val="tx2">
                    <a:lumMod val="90000"/>
                    <a:lumOff val="10000"/>
                  </a:schemeClr>
                </a:solidFill>
              </a:rPr>
              <a:t>Critic</a:t>
            </a:r>
            <a:r>
              <a:rPr lang="tr-TR" sz="2400" dirty="0">
                <a:solidFill>
                  <a:schemeClr val="tx2">
                    <a:lumMod val="90000"/>
                    <a:lumOff val="10000"/>
                  </a:schemeClr>
                </a:solidFill>
              </a:rPr>
              <a:t> Network:</a:t>
            </a:r>
          </a:p>
          <a:p>
            <a:r>
              <a:rPr lang="tr-TR" sz="2000" dirty="0" err="1">
                <a:solidFill>
                  <a:schemeClr val="tx2">
                    <a:lumMod val="90000"/>
                    <a:lumOff val="10000"/>
                  </a:schemeClr>
                </a:solidFill>
              </a:rPr>
              <a:t>Critic</a:t>
            </a:r>
            <a:r>
              <a:rPr lang="tr-TR" sz="2000" dirty="0">
                <a:solidFill>
                  <a:schemeClr val="tx2">
                    <a:lumMod val="90000"/>
                    <a:lumOff val="10000"/>
                  </a:schemeClr>
                </a:solidFill>
              </a:rPr>
              <a:t> sinir ağı</a:t>
            </a:r>
            <a:r>
              <a:rPr lang="tr-TR" sz="2000" dirty="0"/>
              <a:t>, verilen durum için değer fonksiyonunu (V(s)) hesaplamakla sorumludur.</a:t>
            </a:r>
          </a:p>
          <a:p>
            <a:r>
              <a:rPr lang="tr-TR" sz="2000" dirty="0"/>
              <a:t>İlk katman giriş boyutunu 64 birime dönüştürür, </a:t>
            </a:r>
          </a:p>
          <a:p>
            <a:r>
              <a:rPr lang="tr-TR" sz="2000" dirty="0"/>
              <a:t>ikinci katman ise tek bir değer döndürür (durumun değer fonksiyonu).</a:t>
            </a:r>
          </a:p>
        </p:txBody>
      </p:sp>
      <p:cxnSp>
        <p:nvCxnSpPr>
          <p:cNvPr id="11" name="Düz Bağlayıcı 10">
            <a:extLst>
              <a:ext uri="{FF2B5EF4-FFF2-40B4-BE49-F238E27FC236}">
                <a16:creationId xmlns:a16="http://schemas.microsoft.com/office/drawing/2014/main" id="{7B68CC8D-EC96-19BF-D8C2-F5CCE4765218}"/>
              </a:ext>
            </a:extLst>
          </p:cNvPr>
          <p:cNvCxnSpPr/>
          <p:nvPr/>
        </p:nvCxnSpPr>
        <p:spPr>
          <a:xfrm>
            <a:off x="6530503" y="554577"/>
            <a:ext cx="0" cy="6391072"/>
          </a:xfrm>
          <a:prstGeom prst="line">
            <a:avLst/>
          </a:prstGeom>
        </p:spPr>
        <p:style>
          <a:lnRef idx="2">
            <a:schemeClr val="accent1"/>
          </a:lnRef>
          <a:fillRef idx="0">
            <a:schemeClr val="accent1"/>
          </a:fillRef>
          <a:effectRef idx="1">
            <a:schemeClr val="accent1"/>
          </a:effectRef>
          <a:fontRef idx="minor">
            <a:schemeClr val="tx1"/>
          </a:fontRef>
        </p:style>
      </p:cxnSp>
      <p:pic>
        <p:nvPicPr>
          <p:cNvPr id="13" name="Resim 12">
            <a:extLst>
              <a:ext uri="{FF2B5EF4-FFF2-40B4-BE49-F238E27FC236}">
                <a16:creationId xmlns:a16="http://schemas.microsoft.com/office/drawing/2014/main" id="{7A92764A-EE26-4B16-122B-879FC1129B48}"/>
              </a:ext>
            </a:extLst>
          </p:cNvPr>
          <p:cNvPicPr>
            <a:picLocks noChangeAspect="1"/>
          </p:cNvPicPr>
          <p:nvPr/>
        </p:nvPicPr>
        <p:blipFill>
          <a:blip r:embed="rId2"/>
          <a:stretch>
            <a:fillRect/>
          </a:stretch>
        </p:blipFill>
        <p:spPr>
          <a:xfrm>
            <a:off x="460037" y="1145025"/>
            <a:ext cx="4629150" cy="5210175"/>
          </a:xfrm>
          <a:prstGeom prst="rect">
            <a:avLst/>
          </a:prstGeom>
        </p:spPr>
      </p:pic>
    </p:spTree>
    <p:extLst>
      <p:ext uri="{BB962C8B-B14F-4D97-AF65-F5344CB8AC3E}">
        <p14:creationId xmlns:p14="http://schemas.microsoft.com/office/powerpoint/2010/main" val="3669804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D819B6A-8B01-E6F3-3187-EC0C47C3780F}"/>
              </a:ext>
            </a:extLst>
          </p:cNvPr>
          <p:cNvSpPr>
            <a:spLocks noGrp="1"/>
          </p:cNvSpPr>
          <p:nvPr>
            <p:ph idx="1"/>
          </p:nvPr>
        </p:nvSpPr>
        <p:spPr>
          <a:xfrm>
            <a:off x="8158639" y="705254"/>
            <a:ext cx="3767472" cy="4248531"/>
          </a:xfrm>
        </p:spPr>
        <p:txBody>
          <a:bodyPr>
            <a:normAutofit/>
          </a:bodyPr>
          <a:lstStyle/>
          <a:p>
            <a:r>
              <a:rPr lang="tr-TR" sz="2000" b="1" dirty="0" err="1">
                <a:solidFill>
                  <a:schemeClr val="tx2">
                    <a:lumMod val="90000"/>
                    <a:lumOff val="10000"/>
                  </a:schemeClr>
                </a:solidFill>
              </a:rPr>
              <a:t>optimizer_actor</a:t>
            </a:r>
            <a:r>
              <a:rPr lang="tr-TR" sz="2000" b="1" dirty="0">
                <a:solidFill>
                  <a:schemeClr val="tx2">
                    <a:lumMod val="90000"/>
                    <a:lumOff val="10000"/>
                  </a:schemeClr>
                </a:solidFill>
              </a:rPr>
              <a:t> ve </a:t>
            </a:r>
            <a:r>
              <a:rPr lang="tr-TR" sz="2000" b="1" dirty="0" err="1">
                <a:solidFill>
                  <a:schemeClr val="tx2">
                    <a:lumMod val="90000"/>
                    <a:lumOff val="10000"/>
                  </a:schemeClr>
                </a:solidFill>
              </a:rPr>
              <a:t>optimizer_critic</a:t>
            </a:r>
            <a:r>
              <a:rPr lang="tr-TR" sz="2000" b="1" dirty="0"/>
              <a:t>, </a:t>
            </a:r>
            <a:r>
              <a:rPr lang="tr-TR" sz="2000" dirty="0" err="1"/>
              <a:t>Actor</a:t>
            </a:r>
            <a:r>
              <a:rPr lang="tr-TR" sz="2000" dirty="0"/>
              <a:t> ve </a:t>
            </a:r>
            <a:r>
              <a:rPr lang="tr-TR" sz="2000" dirty="0" err="1"/>
              <a:t>Critic</a:t>
            </a:r>
            <a:r>
              <a:rPr lang="tr-TR" sz="2000" dirty="0"/>
              <a:t> ağlarını optimize etmek için </a:t>
            </a:r>
            <a:r>
              <a:rPr lang="tr-TR" sz="2000" dirty="0" err="1"/>
              <a:t>AdamW</a:t>
            </a:r>
            <a:r>
              <a:rPr lang="tr-TR" sz="2000" dirty="0"/>
              <a:t> </a:t>
            </a:r>
            <a:r>
              <a:rPr lang="tr-TR" sz="2000" dirty="0" err="1"/>
              <a:t>optimizatörleri</a:t>
            </a:r>
            <a:r>
              <a:rPr lang="tr-TR" sz="2000" dirty="0"/>
              <a:t> oluşturur.</a:t>
            </a:r>
          </a:p>
          <a:p>
            <a:r>
              <a:rPr lang="tr-TR" sz="2000" b="1" dirty="0" err="1">
                <a:solidFill>
                  <a:schemeClr val="tx2">
                    <a:lumMod val="90000"/>
                    <a:lumOff val="10000"/>
                  </a:schemeClr>
                </a:solidFill>
              </a:rPr>
              <a:t>gym.make</a:t>
            </a:r>
            <a:r>
              <a:rPr lang="tr-TR" sz="2000" b="1" dirty="0">
                <a:solidFill>
                  <a:schemeClr val="tx2">
                    <a:lumMod val="90000"/>
                    <a:lumOff val="10000"/>
                  </a:schemeClr>
                </a:solidFill>
              </a:rPr>
              <a:t>('MountainCar-v0'): </a:t>
            </a:r>
            <a:r>
              <a:rPr lang="tr-TR" sz="2000" dirty="0" err="1"/>
              <a:t>OpenAI</a:t>
            </a:r>
            <a:r>
              <a:rPr lang="tr-TR" sz="2000" dirty="0"/>
              <a:t> </a:t>
            </a:r>
            <a:r>
              <a:rPr lang="tr-TR" sz="2000" dirty="0" err="1"/>
              <a:t>Gym</a:t>
            </a:r>
            <a:r>
              <a:rPr lang="tr-TR" sz="2000" dirty="0"/>
              <a:t> ortamında MountainCar-v0'ı seçer. Bu çevrede ajan, bir aracı bir tepeye doğru hızlandırmaya çalışır.</a:t>
            </a:r>
          </a:p>
          <a:p>
            <a:r>
              <a:rPr lang="tr-TR" sz="2000" b="1" dirty="0" err="1">
                <a:solidFill>
                  <a:schemeClr val="tx2">
                    <a:lumMod val="90000"/>
                    <a:lumOff val="10000"/>
                  </a:schemeClr>
                </a:solidFill>
              </a:rPr>
              <a:t>input_size</a:t>
            </a:r>
            <a:r>
              <a:rPr lang="tr-TR" sz="2000" b="1" dirty="0">
                <a:solidFill>
                  <a:schemeClr val="tx2">
                    <a:lumMod val="90000"/>
                    <a:lumOff val="10000"/>
                  </a:schemeClr>
                </a:solidFill>
              </a:rPr>
              <a:t> ve </a:t>
            </a:r>
            <a:r>
              <a:rPr lang="tr-TR" sz="2000" b="1" dirty="0" err="1">
                <a:solidFill>
                  <a:schemeClr val="tx2">
                    <a:lumMod val="90000"/>
                    <a:lumOff val="10000"/>
                  </a:schemeClr>
                </a:solidFill>
              </a:rPr>
              <a:t>num_actions</a:t>
            </a:r>
            <a:r>
              <a:rPr lang="tr-TR" sz="2000" b="1" dirty="0">
                <a:solidFill>
                  <a:schemeClr val="tx2">
                    <a:lumMod val="90000"/>
                    <a:lumOff val="10000"/>
                  </a:schemeClr>
                </a:solidFill>
              </a:rPr>
              <a:t>: </a:t>
            </a:r>
            <a:r>
              <a:rPr lang="tr-TR" sz="2000" dirty="0"/>
              <a:t>Çevreye ait durum sayısı ve aksiyon sayısını alır.</a:t>
            </a:r>
          </a:p>
          <a:p>
            <a:endParaRPr lang="tr-TR" sz="2000" dirty="0"/>
          </a:p>
        </p:txBody>
      </p:sp>
      <p:pic>
        <p:nvPicPr>
          <p:cNvPr id="5" name="Resim 4">
            <a:extLst>
              <a:ext uri="{FF2B5EF4-FFF2-40B4-BE49-F238E27FC236}">
                <a16:creationId xmlns:a16="http://schemas.microsoft.com/office/drawing/2014/main" id="{983CB410-3AAA-EE04-AA8F-60C586A0962A}"/>
              </a:ext>
            </a:extLst>
          </p:cNvPr>
          <p:cNvPicPr>
            <a:picLocks noChangeAspect="1"/>
          </p:cNvPicPr>
          <p:nvPr/>
        </p:nvPicPr>
        <p:blipFill>
          <a:blip r:embed="rId2"/>
          <a:srcRect l="-1004" t="3573" r="-1" b="40115"/>
          <a:stretch/>
        </p:blipFill>
        <p:spPr>
          <a:xfrm>
            <a:off x="265889" y="834197"/>
            <a:ext cx="7341551" cy="2879337"/>
          </a:xfrm>
          <a:prstGeom prst="rect">
            <a:avLst/>
          </a:prstGeom>
        </p:spPr>
      </p:pic>
      <p:cxnSp>
        <p:nvCxnSpPr>
          <p:cNvPr id="7" name="Düz Bağlayıcı 6">
            <a:extLst>
              <a:ext uri="{FF2B5EF4-FFF2-40B4-BE49-F238E27FC236}">
                <a16:creationId xmlns:a16="http://schemas.microsoft.com/office/drawing/2014/main" id="{467B635D-E282-2601-7D07-02FDB114C62D}"/>
              </a:ext>
            </a:extLst>
          </p:cNvPr>
          <p:cNvCxnSpPr>
            <a:cxnSpLocks/>
          </p:cNvCxnSpPr>
          <p:nvPr/>
        </p:nvCxnSpPr>
        <p:spPr>
          <a:xfrm>
            <a:off x="7746830" y="705254"/>
            <a:ext cx="0" cy="37013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Düz Bağlayıcı 12">
            <a:extLst>
              <a:ext uri="{FF2B5EF4-FFF2-40B4-BE49-F238E27FC236}">
                <a16:creationId xmlns:a16="http://schemas.microsoft.com/office/drawing/2014/main" id="{321C29D0-AA0A-3270-2E00-7C2458BC33D3}"/>
              </a:ext>
            </a:extLst>
          </p:cNvPr>
          <p:cNvCxnSpPr>
            <a:cxnSpLocks/>
          </p:cNvCxnSpPr>
          <p:nvPr/>
        </p:nvCxnSpPr>
        <p:spPr>
          <a:xfrm flipH="1">
            <a:off x="710485" y="4311760"/>
            <a:ext cx="6585625"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Metin kutusu 20">
            <a:extLst>
              <a:ext uri="{FF2B5EF4-FFF2-40B4-BE49-F238E27FC236}">
                <a16:creationId xmlns:a16="http://schemas.microsoft.com/office/drawing/2014/main" id="{200E0C7C-3947-AEB4-5243-92ABAE0C7FF6}"/>
              </a:ext>
            </a:extLst>
          </p:cNvPr>
          <p:cNvSpPr txBox="1"/>
          <p:nvPr/>
        </p:nvSpPr>
        <p:spPr>
          <a:xfrm>
            <a:off x="632664" y="4688733"/>
            <a:ext cx="6779813" cy="1508105"/>
          </a:xfrm>
          <a:prstGeom prst="rect">
            <a:avLst/>
          </a:prstGeom>
          <a:noFill/>
        </p:spPr>
        <p:txBody>
          <a:bodyPr wrap="square" rtlCol="0">
            <a:spAutoFit/>
          </a:bodyPr>
          <a:lstStyle/>
          <a:p>
            <a:r>
              <a:rPr lang="tr-TR" sz="2000" b="1" dirty="0" err="1">
                <a:solidFill>
                  <a:schemeClr val="tx2">
                    <a:lumMod val="90000"/>
                    <a:lumOff val="10000"/>
                  </a:schemeClr>
                </a:solidFill>
              </a:rPr>
              <a:t>For</a:t>
            </a:r>
            <a:r>
              <a:rPr lang="tr-TR" sz="2000" b="1" dirty="0">
                <a:solidFill>
                  <a:schemeClr val="tx2">
                    <a:lumMod val="90000"/>
                    <a:lumOff val="10000"/>
                  </a:schemeClr>
                </a:solidFill>
              </a:rPr>
              <a:t> döngüsü </a:t>
            </a:r>
            <a:r>
              <a:rPr lang="tr-TR" dirty="0">
                <a:solidFill>
                  <a:schemeClr val="tx2">
                    <a:lumMod val="90000"/>
                    <a:lumOff val="10000"/>
                  </a:schemeClr>
                </a:solidFill>
              </a:rPr>
              <a:t>:</a:t>
            </a:r>
          </a:p>
          <a:p>
            <a:r>
              <a:rPr lang="tr-TR" dirty="0" err="1"/>
              <a:t>episode</a:t>
            </a:r>
            <a:r>
              <a:rPr lang="tr-TR" dirty="0"/>
              <a:t> başlatılır, her bölümde ajan çevre ile etkileşime geçer.</a:t>
            </a:r>
          </a:p>
          <a:p>
            <a:r>
              <a:rPr lang="tr-TR" b="1" dirty="0" err="1">
                <a:solidFill>
                  <a:schemeClr val="tx2">
                    <a:lumMod val="90000"/>
                    <a:lumOff val="10000"/>
                  </a:schemeClr>
                </a:solidFill>
              </a:rPr>
              <a:t>state</a:t>
            </a:r>
            <a:r>
              <a:rPr lang="tr-TR" b="1" dirty="0">
                <a:solidFill>
                  <a:schemeClr val="tx2">
                    <a:lumMod val="90000"/>
                    <a:lumOff val="10000"/>
                  </a:schemeClr>
                </a:solidFill>
              </a:rPr>
              <a:t> = </a:t>
            </a:r>
            <a:r>
              <a:rPr lang="tr-TR" b="1" dirty="0" err="1">
                <a:solidFill>
                  <a:schemeClr val="tx2">
                    <a:lumMod val="90000"/>
                    <a:lumOff val="10000"/>
                  </a:schemeClr>
                </a:solidFill>
              </a:rPr>
              <a:t>env.reset</a:t>
            </a:r>
            <a:r>
              <a:rPr lang="tr-TR" b="1" dirty="0">
                <a:solidFill>
                  <a:schemeClr val="tx2">
                    <a:lumMod val="90000"/>
                    <a:lumOff val="10000"/>
                  </a:schemeClr>
                </a:solidFill>
              </a:rPr>
              <a:t>()[0]: </a:t>
            </a:r>
            <a:r>
              <a:rPr lang="tr-TR" dirty="0"/>
              <a:t>Çevre sıfırlanır ve başlangıç durumu alınır.</a:t>
            </a:r>
          </a:p>
          <a:p>
            <a:r>
              <a:rPr lang="tr-TR" b="1" dirty="0" err="1">
                <a:solidFill>
                  <a:schemeClr val="tx2">
                    <a:lumMod val="90000"/>
                    <a:lumOff val="10000"/>
                  </a:schemeClr>
                </a:solidFill>
              </a:rPr>
              <a:t>ep_return</a:t>
            </a:r>
            <a:r>
              <a:rPr lang="tr-TR" b="1" dirty="0"/>
              <a:t> </a:t>
            </a:r>
            <a:r>
              <a:rPr lang="tr-TR" dirty="0"/>
              <a:t>toplam ödül,</a:t>
            </a:r>
          </a:p>
          <a:p>
            <a:r>
              <a:rPr lang="tr-TR" b="1" dirty="0">
                <a:solidFill>
                  <a:schemeClr val="tx2">
                    <a:lumMod val="90000"/>
                    <a:lumOff val="10000"/>
                  </a:schemeClr>
                </a:solidFill>
              </a:rPr>
              <a:t>done </a:t>
            </a:r>
            <a:r>
              <a:rPr lang="tr-TR" dirty="0"/>
              <a:t>bölüme son verilip verilmediğini belirler.</a:t>
            </a:r>
          </a:p>
        </p:txBody>
      </p:sp>
    </p:spTree>
    <p:extLst>
      <p:ext uri="{BB962C8B-B14F-4D97-AF65-F5344CB8AC3E}">
        <p14:creationId xmlns:p14="http://schemas.microsoft.com/office/powerpoint/2010/main" val="3746574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FD65E5-E552-16D5-E6C6-26B953824581}"/>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321BF78-D759-AAE6-DACA-43ED72731B85}"/>
              </a:ext>
            </a:extLst>
          </p:cNvPr>
          <p:cNvSpPr>
            <a:spLocks noGrp="1"/>
          </p:cNvSpPr>
          <p:nvPr>
            <p:ph idx="1"/>
          </p:nvPr>
        </p:nvSpPr>
        <p:spPr>
          <a:xfrm>
            <a:off x="7626485" y="2033081"/>
            <a:ext cx="3727315" cy="4143882"/>
          </a:xfrm>
        </p:spPr>
        <p:txBody>
          <a:bodyPr>
            <a:normAutofit fontScale="92500" lnSpcReduction="10000"/>
          </a:bodyPr>
          <a:lstStyle/>
          <a:p>
            <a:r>
              <a:rPr lang="tr-TR" dirty="0" err="1"/>
              <a:t>Actor'dan</a:t>
            </a:r>
            <a:r>
              <a:rPr lang="tr-TR" dirty="0"/>
              <a:t> alınan durum ile aksiyon olasılıkları hesaplanır.</a:t>
            </a:r>
          </a:p>
          <a:p>
            <a:r>
              <a:rPr lang="tr-TR" dirty="0" err="1"/>
              <a:t>Categorical</a:t>
            </a:r>
            <a:r>
              <a:rPr lang="tr-TR" dirty="0"/>
              <a:t> dağılımından aksiyon seçilir.</a:t>
            </a:r>
          </a:p>
          <a:p>
            <a:r>
              <a:rPr lang="tr-TR" dirty="0"/>
              <a:t>Çevrede aksiyon uygulanır ve bir sonraki durum, ödül, ve "done" (bölüm bitip bitmediği) bilgileri alınır.</a:t>
            </a:r>
          </a:p>
        </p:txBody>
      </p:sp>
      <p:pic>
        <p:nvPicPr>
          <p:cNvPr id="4" name="Resim 3">
            <a:extLst>
              <a:ext uri="{FF2B5EF4-FFF2-40B4-BE49-F238E27FC236}">
                <a16:creationId xmlns:a16="http://schemas.microsoft.com/office/drawing/2014/main" id="{90F3F3DE-2A10-CCCA-C0DA-EA9C2B188B28}"/>
              </a:ext>
            </a:extLst>
          </p:cNvPr>
          <p:cNvPicPr>
            <a:picLocks noChangeAspect="1"/>
          </p:cNvPicPr>
          <p:nvPr/>
        </p:nvPicPr>
        <p:blipFill>
          <a:blip r:embed="rId2"/>
          <a:srcRect l="2937" t="36426" r="13609" b="1077"/>
          <a:stretch/>
        </p:blipFill>
        <p:spPr>
          <a:xfrm>
            <a:off x="838200" y="2324911"/>
            <a:ext cx="6186791" cy="3112851"/>
          </a:xfrm>
          <a:prstGeom prst="rect">
            <a:avLst/>
          </a:prstGeom>
        </p:spPr>
      </p:pic>
      <p:sp>
        <p:nvSpPr>
          <p:cNvPr id="5" name="Dikdörtgen 4">
            <a:extLst>
              <a:ext uri="{FF2B5EF4-FFF2-40B4-BE49-F238E27FC236}">
                <a16:creationId xmlns:a16="http://schemas.microsoft.com/office/drawing/2014/main" id="{7AA60C47-7AD5-0C82-6D76-83BB35677AF7}"/>
              </a:ext>
            </a:extLst>
          </p:cNvPr>
          <p:cNvSpPr/>
          <p:nvPr/>
        </p:nvSpPr>
        <p:spPr>
          <a:xfrm>
            <a:off x="1079770" y="3336587"/>
            <a:ext cx="5107021" cy="23443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7" name="Düz Ok Bağlayıcısı 6">
            <a:extLst>
              <a:ext uri="{FF2B5EF4-FFF2-40B4-BE49-F238E27FC236}">
                <a16:creationId xmlns:a16="http://schemas.microsoft.com/office/drawing/2014/main" id="{689F1159-5D2D-B068-299B-5C47782D8190}"/>
              </a:ext>
            </a:extLst>
          </p:cNvPr>
          <p:cNvCxnSpPr/>
          <p:nvPr/>
        </p:nvCxnSpPr>
        <p:spPr>
          <a:xfrm>
            <a:off x="6303523" y="4124528"/>
            <a:ext cx="132296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5322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BB93AF-CBC1-62F6-6CDF-8562234B54FA}"/>
              </a:ext>
            </a:extLst>
          </p:cNvPr>
          <p:cNvSpPr>
            <a:spLocks noGrp="1"/>
          </p:cNvSpPr>
          <p:nvPr>
            <p:ph type="title"/>
          </p:nvPr>
        </p:nvSpPr>
        <p:spPr>
          <a:xfrm>
            <a:off x="731196" y="216610"/>
            <a:ext cx="4969213" cy="1325563"/>
          </a:xfrm>
        </p:spPr>
        <p:txBody>
          <a:bodyPr/>
          <a:lstStyle/>
          <a:p>
            <a:r>
              <a:rPr lang="tr-TR" sz="4400" dirty="0"/>
              <a:t>Seçilen Environment</a:t>
            </a:r>
            <a:br>
              <a:rPr lang="tr-TR" sz="4400" dirty="0"/>
            </a:br>
            <a:r>
              <a:rPr lang="tr-TR" sz="4400" dirty="0"/>
              <a:t> ve </a:t>
            </a:r>
            <a:r>
              <a:rPr lang="tr-TR" sz="4400" dirty="0" err="1"/>
              <a:t>Algorithm</a:t>
            </a:r>
            <a:r>
              <a:rPr lang="tr-TR" sz="4400" dirty="0"/>
              <a:t> </a:t>
            </a:r>
            <a:endParaRPr lang="tr-TR" dirty="0"/>
          </a:p>
        </p:txBody>
      </p:sp>
      <p:cxnSp>
        <p:nvCxnSpPr>
          <p:cNvPr id="5" name="Düz Bağlayıcı 4">
            <a:extLst>
              <a:ext uri="{FF2B5EF4-FFF2-40B4-BE49-F238E27FC236}">
                <a16:creationId xmlns:a16="http://schemas.microsoft.com/office/drawing/2014/main" id="{1BDA1791-8C07-700F-204C-7F9BFD81E288}"/>
              </a:ext>
            </a:extLst>
          </p:cNvPr>
          <p:cNvCxnSpPr/>
          <p:nvPr/>
        </p:nvCxnSpPr>
        <p:spPr>
          <a:xfrm>
            <a:off x="0" y="1566153"/>
            <a:ext cx="7480570" cy="0"/>
          </a:xfrm>
          <a:prstGeom prst="line">
            <a:avLst/>
          </a:prstGeom>
          <a:ln>
            <a:solidFill>
              <a:schemeClr val="accent2"/>
            </a:solidFill>
          </a:ln>
        </p:spPr>
        <p:style>
          <a:lnRef idx="2">
            <a:schemeClr val="dk1"/>
          </a:lnRef>
          <a:fillRef idx="0">
            <a:schemeClr val="dk1"/>
          </a:fillRef>
          <a:effectRef idx="1">
            <a:schemeClr val="dk1"/>
          </a:effectRef>
          <a:fontRef idx="minor">
            <a:schemeClr val="tx1"/>
          </a:fontRef>
        </p:style>
      </p:cxnSp>
      <p:sp>
        <p:nvSpPr>
          <p:cNvPr id="6" name="Dikdörtgen 5">
            <a:extLst>
              <a:ext uri="{FF2B5EF4-FFF2-40B4-BE49-F238E27FC236}">
                <a16:creationId xmlns:a16="http://schemas.microsoft.com/office/drawing/2014/main" id="{DE31E87E-2A71-5812-3E2D-8E1CFE75FEA0}"/>
              </a:ext>
            </a:extLst>
          </p:cNvPr>
          <p:cNvSpPr/>
          <p:nvPr/>
        </p:nvSpPr>
        <p:spPr>
          <a:xfrm>
            <a:off x="7647561" y="192969"/>
            <a:ext cx="3706239" cy="3005841"/>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Dikdörtgen 6">
            <a:extLst>
              <a:ext uri="{FF2B5EF4-FFF2-40B4-BE49-F238E27FC236}">
                <a16:creationId xmlns:a16="http://schemas.microsoft.com/office/drawing/2014/main" id="{593BB783-19AB-7745-8D0E-EF23820028E5}"/>
              </a:ext>
            </a:extLst>
          </p:cNvPr>
          <p:cNvSpPr/>
          <p:nvPr/>
        </p:nvSpPr>
        <p:spPr>
          <a:xfrm>
            <a:off x="6963383" y="3458281"/>
            <a:ext cx="3706239" cy="3005841"/>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Resim 7" descr="metin, ekran görüntüsü içeren bir resim&#10;&#10;Açıklama otomatik olarak oluşturuldu">
            <a:extLst>
              <a:ext uri="{FF2B5EF4-FFF2-40B4-BE49-F238E27FC236}">
                <a16:creationId xmlns:a16="http://schemas.microsoft.com/office/drawing/2014/main" id="{8A9689AA-5CBB-4E22-6246-3419DF7B2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9961" y="303624"/>
            <a:ext cx="3341438" cy="2784532"/>
          </a:xfrm>
          <a:prstGeom prst="rect">
            <a:avLst/>
          </a:prstGeom>
        </p:spPr>
      </p:pic>
      <p:pic>
        <p:nvPicPr>
          <p:cNvPr id="9" name="İçerik Yer Tutucusu 8" descr="taslak, tasarım, sanat içeren bir resim&#10;&#10;Açıklama otomatik olarak oluşturuldu">
            <a:extLst>
              <a:ext uri="{FF2B5EF4-FFF2-40B4-BE49-F238E27FC236}">
                <a16:creationId xmlns:a16="http://schemas.microsoft.com/office/drawing/2014/main" id="{BD1D7A8C-A66D-4746-1B00-73D498FFAC7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45261" y="3799455"/>
            <a:ext cx="3542482" cy="2361655"/>
          </a:xfrm>
          <a:prstGeom prst="rect">
            <a:avLst/>
          </a:prstGeom>
        </p:spPr>
      </p:pic>
      <p:sp>
        <p:nvSpPr>
          <p:cNvPr id="10" name="İçerik Yer Tutucusu 2">
            <a:extLst>
              <a:ext uri="{FF2B5EF4-FFF2-40B4-BE49-F238E27FC236}">
                <a16:creationId xmlns:a16="http://schemas.microsoft.com/office/drawing/2014/main" id="{B5E671E6-5865-9C29-B3E9-B5F40F0A1C17}"/>
              </a:ext>
            </a:extLst>
          </p:cNvPr>
          <p:cNvSpPr txBox="1">
            <a:spLocks/>
          </p:cNvSpPr>
          <p:nvPr/>
        </p:nvSpPr>
        <p:spPr>
          <a:xfrm>
            <a:off x="1043299" y="2245258"/>
            <a:ext cx="4800600" cy="37115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b="1" dirty="0"/>
              <a:t>Environment</a:t>
            </a:r>
          </a:p>
          <a:p>
            <a:pPr marL="457200" lvl="1" indent="0">
              <a:buFont typeface="Arial" panose="020B0604020202020204" pitchFamily="34" charset="0"/>
              <a:buNone/>
            </a:pPr>
            <a:r>
              <a:rPr lang="tr-TR" sz="2800" dirty="0" err="1"/>
              <a:t>Mountain</a:t>
            </a:r>
            <a:r>
              <a:rPr lang="tr-TR" sz="2800" dirty="0"/>
              <a:t> car </a:t>
            </a:r>
          </a:p>
          <a:p>
            <a:pPr marL="457200" lvl="1" indent="0">
              <a:buFont typeface="Arial" panose="020B0604020202020204" pitchFamily="34" charset="0"/>
              <a:buNone/>
            </a:pPr>
            <a:r>
              <a:rPr lang="tr-TR" sz="2800" dirty="0" err="1"/>
              <a:t>Blackjack</a:t>
            </a:r>
            <a:endParaRPr lang="tr-TR" sz="2800" dirty="0"/>
          </a:p>
          <a:p>
            <a:pPr marL="457200" lvl="1" indent="0">
              <a:buFont typeface="Arial" panose="020B0604020202020204" pitchFamily="34" charset="0"/>
              <a:buNone/>
            </a:pPr>
            <a:endParaRPr lang="tr-TR" sz="2800" b="1" dirty="0"/>
          </a:p>
          <a:p>
            <a:r>
              <a:rPr lang="tr-TR" b="1" dirty="0" err="1"/>
              <a:t>Algorithm</a:t>
            </a:r>
            <a:endParaRPr lang="tr-TR" b="1" dirty="0"/>
          </a:p>
          <a:p>
            <a:pPr marL="457200" lvl="1" indent="0">
              <a:buFont typeface="Arial" panose="020B0604020202020204" pitchFamily="34" charset="0"/>
              <a:buNone/>
            </a:pPr>
            <a:r>
              <a:rPr lang="tr-TR" sz="2800" dirty="0"/>
              <a:t>A2C</a:t>
            </a:r>
          </a:p>
          <a:p>
            <a:pPr marL="457200" lvl="1" indent="0">
              <a:buFont typeface="Arial" panose="020B0604020202020204" pitchFamily="34" charset="0"/>
              <a:buNone/>
            </a:pPr>
            <a:r>
              <a:rPr lang="tr-TR" sz="2800" dirty="0"/>
              <a:t>PPO</a:t>
            </a:r>
          </a:p>
          <a:p>
            <a:pPr marL="457200" lvl="1" indent="0">
              <a:buFont typeface="Arial" panose="020B0604020202020204" pitchFamily="34" charset="0"/>
              <a:buNone/>
            </a:pPr>
            <a:r>
              <a:rPr lang="tr-TR" sz="2800" dirty="0"/>
              <a:t>DDBG</a:t>
            </a:r>
          </a:p>
        </p:txBody>
      </p:sp>
    </p:spTree>
    <p:extLst>
      <p:ext uri="{BB962C8B-B14F-4D97-AF65-F5344CB8AC3E}">
        <p14:creationId xmlns:p14="http://schemas.microsoft.com/office/powerpoint/2010/main" val="2387271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78D0364-E2FE-1ADA-6397-FC2683FFE37D}"/>
              </a:ext>
            </a:extLst>
          </p:cNvPr>
          <p:cNvSpPr>
            <a:spLocks noGrp="1"/>
          </p:cNvSpPr>
          <p:nvPr>
            <p:ph idx="1"/>
          </p:nvPr>
        </p:nvSpPr>
        <p:spPr>
          <a:xfrm>
            <a:off x="6511044" y="564305"/>
            <a:ext cx="5438979" cy="4591355"/>
          </a:xfrm>
        </p:spPr>
        <p:txBody>
          <a:bodyPr>
            <a:normAutofit/>
          </a:bodyPr>
          <a:lstStyle/>
          <a:p>
            <a:r>
              <a:rPr lang="tr-TR" sz="1600" b="1" dirty="0" err="1">
                <a:solidFill>
                  <a:schemeClr val="tx2">
                    <a:lumMod val="90000"/>
                    <a:lumOff val="10000"/>
                  </a:schemeClr>
                </a:solidFill>
              </a:rPr>
              <a:t>Critic</a:t>
            </a:r>
            <a:r>
              <a:rPr lang="tr-TR" sz="1600" b="1" dirty="0">
                <a:solidFill>
                  <a:schemeClr val="tx2">
                    <a:lumMod val="90000"/>
                    <a:lumOff val="10000"/>
                  </a:schemeClr>
                </a:solidFill>
              </a:rPr>
              <a:t> Güncellemesi ve Kayıp Hesaplama:</a:t>
            </a:r>
          </a:p>
          <a:p>
            <a:pPr>
              <a:buFont typeface="Wingdings" panose="05000000000000000000" pitchFamily="2" charset="2"/>
              <a:buChar char="Ø"/>
            </a:pPr>
            <a:r>
              <a:rPr lang="tr-TR" sz="1600" dirty="0" err="1"/>
              <a:t>Critic'ten</a:t>
            </a:r>
            <a:r>
              <a:rPr lang="tr-TR" sz="1600" dirty="0"/>
              <a:t> mevcut durumun değer fonksiyonu ve bir sonraki durumun değeri alınır.</a:t>
            </a:r>
          </a:p>
          <a:p>
            <a:pPr>
              <a:buFont typeface="Wingdings" panose="05000000000000000000" pitchFamily="2" charset="2"/>
              <a:buChar char="Ø"/>
            </a:pPr>
            <a:r>
              <a:rPr lang="tr-TR" sz="1600" dirty="0"/>
              <a:t>TD hedefi (</a:t>
            </a:r>
            <a:r>
              <a:rPr lang="tr-TR" sz="1600" dirty="0" err="1"/>
              <a:t>td_target</a:t>
            </a:r>
            <a:r>
              <a:rPr lang="tr-TR" sz="1600" dirty="0"/>
              <a:t>) hesaplanır ve avantaj (</a:t>
            </a:r>
            <a:r>
              <a:rPr lang="tr-TR" sz="1600" dirty="0" err="1"/>
              <a:t>advantage</a:t>
            </a:r>
            <a:r>
              <a:rPr lang="tr-TR" sz="1600" dirty="0"/>
              <a:t>) bulunur.</a:t>
            </a:r>
          </a:p>
          <a:p>
            <a:pPr>
              <a:buFont typeface="Wingdings" panose="05000000000000000000" pitchFamily="2" charset="2"/>
              <a:buChar char="Ø"/>
            </a:pPr>
            <a:r>
              <a:rPr lang="tr-TR" sz="1600" dirty="0" err="1"/>
              <a:t>Critic</a:t>
            </a:r>
            <a:r>
              <a:rPr lang="tr-TR" sz="1600" dirty="0"/>
              <a:t> kaybı (MSE </a:t>
            </a:r>
            <a:r>
              <a:rPr lang="tr-TR" sz="1600" dirty="0" err="1"/>
              <a:t>Loss</a:t>
            </a:r>
            <a:r>
              <a:rPr lang="tr-TR" sz="1600" dirty="0"/>
              <a:t>), mevcut değer ile TD hedefi arasındaki farkı minimize etmek için hesaplanır.</a:t>
            </a:r>
          </a:p>
          <a:p>
            <a:pPr>
              <a:buFont typeface="Wingdings" panose="05000000000000000000" pitchFamily="2" charset="2"/>
              <a:buChar char="Ø"/>
            </a:pPr>
            <a:r>
              <a:rPr lang="tr-TR" sz="1600" dirty="0" err="1"/>
              <a:t>Critic</a:t>
            </a:r>
            <a:r>
              <a:rPr lang="tr-TR" sz="1600" dirty="0"/>
              <a:t> optimizasyonu: MSE kaybı üzerinden geri yayılım (</a:t>
            </a:r>
            <a:r>
              <a:rPr lang="tr-TR" sz="1600" dirty="0" err="1"/>
              <a:t>backpropagation</a:t>
            </a:r>
            <a:r>
              <a:rPr lang="tr-TR" sz="1600" dirty="0"/>
              <a:t>) yapılır ve ağırlıklar güncellenir.</a:t>
            </a:r>
          </a:p>
          <a:p>
            <a:pPr>
              <a:buFont typeface="Wingdings" panose="05000000000000000000" pitchFamily="2" charset="2"/>
              <a:buChar char="Ø"/>
            </a:pPr>
            <a:endParaRPr lang="tr-TR" sz="1600" dirty="0"/>
          </a:p>
          <a:p>
            <a:pPr>
              <a:buFont typeface="Wingdings" panose="05000000000000000000" pitchFamily="2" charset="2"/>
              <a:buChar char="Ø"/>
            </a:pPr>
            <a:endParaRPr lang="tr-TR" sz="1600" dirty="0"/>
          </a:p>
          <a:p>
            <a:pPr marL="0" indent="0">
              <a:buNone/>
            </a:pPr>
            <a:endParaRPr lang="tr-TR" sz="1600" dirty="0"/>
          </a:p>
          <a:p>
            <a:pPr marL="0" indent="0">
              <a:buNone/>
            </a:pPr>
            <a:endParaRPr lang="tr-TR" sz="1600" dirty="0"/>
          </a:p>
          <a:p>
            <a:pPr>
              <a:buFont typeface="Wingdings" panose="05000000000000000000" pitchFamily="2" charset="2"/>
              <a:buChar char="Ø"/>
            </a:pPr>
            <a:r>
              <a:rPr lang="tr-TR" sz="1600" dirty="0" err="1"/>
              <a:t>Actor</a:t>
            </a:r>
            <a:r>
              <a:rPr lang="tr-TR" sz="1600" dirty="0"/>
              <a:t> güncellemesi ve bölüm ilerlemesi</a:t>
            </a:r>
          </a:p>
          <a:p>
            <a:pPr>
              <a:buFont typeface="Wingdings" panose="05000000000000000000" pitchFamily="2" charset="2"/>
              <a:buChar char="Ø"/>
            </a:pPr>
            <a:endParaRPr lang="tr-TR" sz="1600" dirty="0"/>
          </a:p>
        </p:txBody>
      </p:sp>
      <p:pic>
        <p:nvPicPr>
          <p:cNvPr id="5" name="Resim 4">
            <a:extLst>
              <a:ext uri="{FF2B5EF4-FFF2-40B4-BE49-F238E27FC236}">
                <a16:creationId xmlns:a16="http://schemas.microsoft.com/office/drawing/2014/main" id="{64FCFFEF-CA5E-AB55-018F-83FC4DCE5880}"/>
              </a:ext>
            </a:extLst>
          </p:cNvPr>
          <p:cNvPicPr>
            <a:picLocks noChangeAspect="1"/>
          </p:cNvPicPr>
          <p:nvPr/>
        </p:nvPicPr>
        <p:blipFill>
          <a:blip r:embed="rId2"/>
          <a:stretch>
            <a:fillRect/>
          </a:stretch>
        </p:blipFill>
        <p:spPr>
          <a:xfrm>
            <a:off x="390322" y="681037"/>
            <a:ext cx="4991100" cy="5429250"/>
          </a:xfrm>
          <a:prstGeom prst="rect">
            <a:avLst/>
          </a:prstGeom>
        </p:spPr>
      </p:pic>
      <p:sp>
        <p:nvSpPr>
          <p:cNvPr id="7" name="Dikdörtgen 6">
            <a:extLst>
              <a:ext uri="{FF2B5EF4-FFF2-40B4-BE49-F238E27FC236}">
                <a16:creationId xmlns:a16="http://schemas.microsoft.com/office/drawing/2014/main" id="{8888577D-A58A-9543-E487-C901510D5C79}"/>
              </a:ext>
            </a:extLst>
          </p:cNvPr>
          <p:cNvSpPr/>
          <p:nvPr/>
        </p:nvSpPr>
        <p:spPr>
          <a:xfrm>
            <a:off x="710119" y="428017"/>
            <a:ext cx="4815192" cy="309339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9" name="Düz Ok Bağlayıcısı 8">
            <a:extLst>
              <a:ext uri="{FF2B5EF4-FFF2-40B4-BE49-F238E27FC236}">
                <a16:creationId xmlns:a16="http://schemas.microsoft.com/office/drawing/2014/main" id="{21AE3A20-6538-A0FD-CC5D-04F7FE0D74CA}"/>
              </a:ext>
            </a:extLst>
          </p:cNvPr>
          <p:cNvCxnSpPr/>
          <p:nvPr/>
        </p:nvCxnSpPr>
        <p:spPr>
          <a:xfrm>
            <a:off x="5701219" y="1789889"/>
            <a:ext cx="66148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Dikdörtgen 9">
            <a:extLst>
              <a:ext uri="{FF2B5EF4-FFF2-40B4-BE49-F238E27FC236}">
                <a16:creationId xmlns:a16="http://schemas.microsoft.com/office/drawing/2014/main" id="{DBFCD67D-BFBA-EA0B-BB8B-7845D43C4AC0}"/>
              </a:ext>
            </a:extLst>
          </p:cNvPr>
          <p:cNvSpPr/>
          <p:nvPr/>
        </p:nvSpPr>
        <p:spPr>
          <a:xfrm>
            <a:off x="763825" y="3647872"/>
            <a:ext cx="4689542" cy="247082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2" name="Düz Ok Bağlayıcısı 11">
            <a:extLst>
              <a:ext uri="{FF2B5EF4-FFF2-40B4-BE49-F238E27FC236}">
                <a16:creationId xmlns:a16="http://schemas.microsoft.com/office/drawing/2014/main" id="{9243873D-502D-D5ED-F56F-C5E8F153115E}"/>
              </a:ext>
            </a:extLst>
          </p:cNvPr>
          <p:cNvCxnSpPr/>
          <p:nvPr/>
        </p:nvCxnSpPr>
        <p:spPr>
          <a:xfrm>
            <a:off x="5525311" y="4698459"/>
            <a:ext cx="8373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8300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B8DEF7-4C87-D2FC-D675-AAB30E503167}"/>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F26F9511-18D4-1035-59A2-F40880771795}"/>
              </a:ext>
            </a:extLst>
          </p:cNvPr>
          <p:cNvSpPr>
            <a:spLocks noGrp="1"/>
          </p:cNvSpPr>
          <p:nvPr>
            <p:ph idx="1"/>
          </p:nvPr>
        </p:nvSpPr>
        <p:spPr>
          <a:xfrm>
            <a:off x="3035029" y="4746750"/>
            <a:ext cx="6266235" cy="7237871"/>
          </a:xfrm>
        </p:spPr>
        <p:txBody>
          <a:bodyPr>
            <a:normAutofit/>
          </a:bodyPr>
          <a:lstStyle/>
          <a:p>
            <a:pPr>
              <a:buFont typeface="Wingdings" panose="05000000000000000000" pitchFamily="2" charset="2"/>
              <a:buChar char="Ø"/>
            </a:pPr>
            <a:r>
              <a:rPr lang="tr-TR" sz="2000" dirty="0"/>
              <a:t>İstatistiklerin Kaydedilmesi ve Çıktı</a:t>
            </a:r>
          </a:p>
          <a:p>
            <a:pPr>
              <a:buFont typeface="Wingdings" panose="05000000000000000000" pitchFamily="2" charset="2"/>
              <a:buChar char="Ø"/>
            </a:pPr>
            <a:r>
              <a:rPr lang="tr-TR" sz="2000" dirty="0"/>
              <a:t>Eğitim Sonu</a:t>
            </a:r>
          </a:p>
          <a:p>
            <a:pPr>
              <a:buFont typeface="Wingdings" panose="05000000000000000000" pitchFamily="2" charset="2"/>
              <a:buChar char="Ø"/>
            </a:pPr>
            <a:r>
              <a:rPr lang="tr-TR" sz="2000" dirty="0"/>
              <a:t>Modelin Oluşturulması ve Eğitim</a:t>
            </a:r>
          </a:p>
          <a:p>
            <a:endParaRPr lang="tr-TR" sz="2000" dirty="0"/>
          </a:p>
          <a:p>
            <a:endParaRPr lang="tr-TR" sz="2000" dirty="0"/>
          </a:p>
        </p:txBody>
      </p:sp>
      <p:pic>
        <p:nvPicPr>
          <p:cNvPr id="5" name="Resim 4">
            <a:extLst>
              <a:ext uri="{FF2B5EF4-FFF2-40B4-BE49-F238E27FC236}">
                <a16:creationId xmlns:a16="http://schemas.microsoft.com/office/drawing/2014/main" id="{6089ACC4-2CFB-04D2-1367-FF6B3DFF4E53}"/>
              </a:ext>
            </a:extLst>
          </p:cNvPr>
          <p:cNvPicPr>
            <a:picLocks noChangeAspect="1"/>
          </p:cNvPicPr>
          <p:nvPr/>
        </p:nvPicPr>
        <p:blipFill>
          <a:blip r:embed="rId2"/>
          <a:srcRect t="7084" b="3106"/>
          <a:stretch/>
        </p:blipFill>
        <p:spPr>
          <a:xfrm>
            <a:off x="379379" y="288705"/>
            <a:ext cx="11168974" cy="3073840"/>
          </a:xfrm>
          <a:prstGeom prst="rect">
            <a:avLst/>
          </a:prstGeom>
        </p:spPr>
      </p:pic>
      <p:sp>
        <p:nvSpPr>
          <p:cNvPr id="10" name="Dikdörtgen 9">
            <a:extLst>
              <a:ext uri="{FF2B5EF4-FFF2-40B4-BE49-F238E27FC236}">
                <a16:creationId xmlns:a16="http://schemas.microsoft.com/office/drawing/2014/main" id="{F6E01F4A-608F-1B82-400F-40267A524FE9}"/>
              </a:ext>
            </a:extLst>
          </p:cNvPr>
          <p:cNvSpPr/>
          <p:nvPr/>
        </p:nvSpPr>
        <p:spPr>
          <a:xfrm>
            <a:off x="77821" y="0"/>
            <a:ext cx="11974749" cy="359923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2" name="Düz Ok Bağlayıcısı 11">
            <a:extLst>
              <a:ext uri="{FF2B5EF4-FFF2-40B4-BE49-F238E27FC236}">
                <a16:creationId xmlns:a16="http://schemas.microsoft.com/office/drawing/2014/main" id="{81F9BF01-4D22-C3A3-DC7B-DF75A1E7A38D}"/>
              </a:ext>
            </a:extLst>
          </p:cNvPr>
          <p:cNvCxnSpPr/>
          <p:nvPr/>
        </p:nvCxnSpPr>
        <p:spPr>
          <a:xfrm>
            <a:off x="5457217" y="3599234"/>
            <a:ext cx="0" cy="10214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4324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1E895A5-242A-6F55-A001-CF4563CDB5E0}"/>
              </a:ext>
            </a:extLst>
          </p:cNvPr>
          <p:cNvSpPr>
            <a:spLocks noGrp="1"/>
          </p:cNvSpPr>
          <p:nvPr>
            <p:ph idx="1"/>
          </p:nvPr>
        </p:nvSpPr>
        <p:spPr>
          <a:xfrm>
            <a:off x="419911" y="1427302"/>
            <a:ext cx="6048983" cy="5051319"/>
          </a:xfrm>
        </p:spPr>
        <p:txBody>
          <a:bodyPr>
            <a:normAutofit fontScale="92500" lnSpcReduction="10000"/>
          </a:bodyPr>
          <a:lstStyle/>
          <a:p>
            <a:r>
              <a:rPr lang="tr-TR" sz="2400" dirty="0"/>
              <a:t>Nedir?</a:t>
            </a:r>
          </a:p>
          <a:p>
            <a:r>
              <a:rPr lang="tr-TR" sz="2400" dirty="0"/>
              <a:t>PPO, RL algoritmalarından biridir ve bir aracının karmaşık görevleri başarmak için karar verme fonksiyonunu öğrenmesini sağlar.</a:t>
            </a:r>
          </a:p>
          <a:p>
            <a:r>
              <a:rPr lang="tr-TR" sz="2400" dirty="0"/>
              <a:t> PPO, politika gradyanı yöntemlerinden biridir;</a:t>
            </a:r>
          </a:p>
          <a:p>
            <a:r>
              <a:rPr lang="tr-TR" sz="2400" dirty="0"/>
              <a:t> yani aracının politika ağını eğitmek için kullanılır. Bu politika ağı, aracının hangi durumlarda hangi eylemleri gerçekleştirmesi gerektiğini belirler</a:t>
            </a:r>
          </a:p>
          <a:p>
            <a:r>
              <a:rPr lang="tr-TR" sz="2400" dirty="0"/>
              <a:t>PPO, basitlik, kararlılık ve örnek verimliliği bakımından avantajlıdır. Etkenin politikasını güncellerken adım boyutunu dikkatli şekilde ayarlar. </a:t>
            </a:r>
            <a:r>
              <a:rPr lang="tr-TR" sz="2400" b="1" dirty="0"/>
              <a:t>Bunun için bir klip fonksiyonu kullanarak politika güncellemelerini belirli sınırlar içinde tutar.</a:t>
            </a:r>
          </a:p>
        </p:txBody>
      </p:sp>
      <p:sp>
        <p:nvSpPr>
          <p:cNvPr id="4" name="Başlık 1">
            <a:extLst>
              <a:ext uri="{FF2B5EF4-FFF2-40B4-BE49-F238E27FC236}">
                <a16:creationId xmlns:a16="http://schemas.microsoft.com/office/drawing/2014/main" id="{41118A0B-D219-5420-2AC7-6DEBE08FDA81}"/>
              </a:ext>
            </a:extLst>
          </p:cNvPr>
          <p:cNvSpPr txBox="1">
            <a:spLocks/>
          </p:cNvSpPr>
          <p:nvPr/>
        </p:nvSpPr>
        <p:spPr>
          <a:xfrm>
            <a:off x="0" y="258846"/>
            <a:ext cx="12191999" cy="844382"/>
          </a:xfrm>
          <a:prstGeom prst="rect">
            <a:avLst/>
          </a:prstGeom>
          <a:solidFill>
            <a:schemeClr val="accent2"/>
          </a:solidFill>
          <a:ln w="76200">
            <a:solidFill>
              <a:schemeClr val="accent2">
                <a:lumMod val="75000"/>
              </a:schemeClr>
            </a:solid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1" algn="ctr"/>
            <a:r>
              <a:rPr lang="tr-TR" sz="2800" dirty="0"/>
              <a:t>PPO ALGORİTMASI</a:t>
            </a:r>
          </a:p>
        </p:txBody>
      </p:sp>
      <p:pic>
        <p:nvPicPr>
          <p:cNvPr id="2" name="Resim 1">
            <a:extLst>
              <a:ext uri="{FF2B5EF4-FFF2-40B4-BE49-F238E27FC236}">
                <a16:creationId xmlns:a16="http://schemas.microsoft.com/office/drawing/2014/main" id="{9240E6D3-E462-C7F4-0B70-218C0034FD3B}"/>
              </a:ext>
            </a:extLst>
          </p:cNvPr>
          <p:cNvPicPr>
            <a:picLocks noChangeAspect="1"/>
          </p:cNvPicPr>
          <p:nvPr/>
        </p:nvPicPr>
        <p:blipFill>
          <a:blip r:embed="rId2"/>
          <a:stretch>
            <a:fillRect/>
          </a:stretch>
        </p:blipFill>
        <p:spPr>
          <a:xfrm>
            <a:off x="6732439" y="2651692"/>
            <a:ext cx="4966463" cy="2426146"/>
          </a:xfrm>
          <a:prstGeom prst="rect">
            <a:avLst/>
          </a:prstGeom>
        </p:spPr>
      </p:pic>
    </p:spTree>
    <p:extLst>
      <p:ext uri="{BB962C8B-B14F-4D97-AF65-F5344CB8AC3E}">
        <p14:creationId xmlns:p14="http://schemas.microsoft.com/office/powerpoint/2010/main" val="469128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35548ED-6A42-DE1B-CFBC-23E40D860FAF}"/>
              </a:ext>
            </a:extLst>
          </p:cNvPr>
          <p:cNvSpPr>
            <a:spLocks noGrp="1"/>
          </p:cNvSpPr>
          <p:nvPr>
            <p:ph type="title"/>
          </p:nvPr>
        </p:nvSpPr>
        <p:spPr>
          <a:xfrm>
            <a:off x="1171074" y="1396686"/>
            <a:ext cx="3240506" cy="4064628"/>
          </a:xfrm>
        </p:spPr>
        <p:txBody>
          <a:bodyPr>
            <a:normAutofit/>
          </a:bodyPr>
          <a:lstStyle/>
          <a:p>
            <a:r>
              <a:rPr lang="tr-TR">
                <a:solidFill>
                  <a:srgbClr val="FFFFFF"/>
                </a:solidFill>
              </a:rPr>
              <a:t>Amacı nedir? </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6DD43E6F-987B-866B-B1BF-8FFE4F0066A5}"/>
              </a:ext>
            </a:extLst>
          </p:cNvPr>
          <p:cNvSpPr>
            <a:spLocks noGrp="1"/>
          </p:cNvSpPr>
          <p:nvPr>
            <p:ph idx="1"/>
          </p:nvPr>
        </p:nvSpPr>
        <p:spPr>
          <a:xfrm>
            <a:off x="5370153" y="1526033"/>
            <a:ext cx="5536397" cy="3935281"/>
          </a:xfrm>
        </p:spPr>
        <p:txBody>
          <a:bodyPr>
            <a:normAutofit/>
          </a:bodyPr>
          <a:lstStyle/>
          <a:p>
            <a:r>
              <a:rPr lang="tr-TR" dirty="0" err="1"/>
              <a:t>PPO'nun</a:t>
            </a:r>
            <a:r>
              <a:rPr lang="tr-TR" dirty="0"/>
              <a:t> temel amacı, uygulama kolaylığı, ayar stabilitesi, örnek verimliliği ve politika güncellemelerinin maliyetini dengelemektir. Bu yaklaşımıyla PPO, </a:t>
            </a:r>
            <a:r>
              <a:rPr lang="tr-TR" dirty="0" err="1"/>
              <a:t>RL’de</a:t>
            </a:r>
            <a:r>
              <a:rPr lang="tr-TR" dirty="0"/>
              <a:t> </a:t>
            </a:r>
            <a:r>
              <a:rPr lang="tr-TR" dirty="0" err="1"/>
              <a:t>hiperparametre</a:t>
            </a:r>
            <a:r>
              <a:rPr lang="tr-TR" dirty="0"/>
              <a:t> duyarlılığı gibi sorunları azaltırken, politika güncellemelerinde denge sağlar.</a:t>
            </a:r>
          </a:p>
        </p:txBody>
      </p:sp>
    </p:spTree>
    <p:extLst>
      <p:ext uri="{BB962C8B-B14F-4D97-AF65-F5344CB8AC3E}">
        <p14:creationId xmlns:p14="http://schemas.microsoft.com/office/powerpoint/2010/main" val="282693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96F421C-12DD-80BA-E223-7C41D25D5E39}"/>
              </a:ext>
            </a:extLst>
          </p:cNvPr>
          <p:cNvSpPr>
            <a:spLocks noGrp="1"/>
          </p:cNvSpPr>
          <p:nvPr>
            <p:ph type="title"/>
          </p:nvPr>
        </p:nvSpPr>
        <p:spPr>
          <a:xfrm>
            <a:off x="838200" y="365125"/>
            <a:ext cx="10515600" cy="1325563"/>
          </a:xfrm>
        </p:spPr>
        <p:txBody>
          <a:bodyPr>
            <a:normAutofit/>
          </a:bodyPr>
          <a:lstStyle/>
          <a:p>
            <a:r>
              <a:rPr lang="tr-TR" sz="5400"/>
              <a:t>PPO’nun mimarisi</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7040A031-FD2B-B32B-CC5C-61E93BAA0A6C}"/>
              </a:ext>
            </a:extLst>
          </p:cNvPr>
          <p:cNvSpPr>
            <a:spLocks noGrp="1"/>
          </p:cNvSpPr>
          <p:nvPr>
            <p:ph idx="1"/>
          </p:nvPr>
        </p:nvSpPr>
        <p:spPr>
          <a:xfrm>
            <a:off x="838200" y="1929384"/>
            <a:ext cx="10515600" cy="4251960"/>
          </a:xfrm>
        </p:spPr>
        <p:txBody>
          <a:bodyPr>
            <a:normAutofit/>
          </a:bodyPr>
          <a:lstStyle/>
          <a:p>
            <a:r>
              <a:rPr lang="tr-TR" sz="2200" b="1"/>
              <a:t>Policy Network ( Politika Ağı  ):</a:t>
            </a:r>
            <a:r>
              <a:rPr lang="tr-TR" sz="2200"/>
              <a:t>ortamın mevcut durumunu girdi olarak alan ve olası eylemler üzerinde bir olasılık dağılımı çıkaran bir sinir ağıdır</a:t>
            </a:r>
          </a:p>
          <a:p>
            <a:r>
              <a:rPr lang="tr-TR" sz="2200" b="1"/>
              <a:t>Value Network ( Değer Ağı ):</a:t>
            </a:r>
            <a:r>
              <a:rPr lang="tr-TR" sz="2200"/>
              <a:t>belirli bir durumda olmanın beklenen kümülatif ödülünü (değeri) tahmin eder.</a:t>
            </a:r>
          </a:p>
          <a:p>
            <a:pPr lvl="1"/>
            <a:r>
              <a:rPr lang="tr-TR" sz="2200"/>
              <a:t>Bu tahmin, politika eğimi tahminlerinin varyansını azaltmaya yardımcı olur ve öğrenme için ek sinyal sağlar.</a:t>
            </a:r>
          </a:p>
          <a:p>
            <a:r>
              <a:rPr lang="tr-TR" sz="2200" b="1"/>
              <a:t>Activation Functions ( Aktivasyon Fonksiyonları ):</a:t>
            </a:r>
            <a:r>
              <a:rPr lang="tr-TR" sz="2200"/>
              <a:t>Hem politika hem de değer ağlarında, ağa doğrusal olmayanları tanıtmak için çeşitli aktivasyon fonksiyonları kullanılır.</a:t>
            </a:r>
          </a:p>
        </p:txBody>
      </p:sp>
    </p:spTree>
    <p:extLst>
      <p:ext uri="{BB962C8B-B14F-4D97-AF65-F5344CB8AC3E}">
        <p14:creationId xmlns:p14="http://schemas.microsoft.com/office/powerpoint/2010/main" val="231809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aşlık 1">
            <a:extLst>
              <a:ext uri="{FF2B5EF4-FFF2-40B4-BE49-F238E27FC236}">
                <a16:creationId xmlns:a16="http://schemas.microsoft.com/office/drawing/2014/main" id="{C3F1B412-836D-A250-9E08-33666BE4A4E9}"/>
              </a:ext>
            </a:extLst>
          </p:cNvPr>
          <p:cNvSpPr>
            <a:spLocks noGrp="1"/>
          </p:cNvSpPr>
          <p:nvPr>
            <p:ph type="title"/>
          </p:nvPr>
        </p:nvSpPr>
        <p:spPr>
          <a:xfrm>
            <a:off x="838200" y="365125"/>
            <a:ext cx="10515600" cy="1325563"/>
          </a:xfrm>
        </p:spPr>
        <p:txBody>
          <a:bodyPr>
            <a:normAutofit/>
          </a:bodyPr>
          <a:lstStyle/>
          <a:p>
            <a:r>
              <a:rPr lang="tr-TR" sz="5400"/>
              <a:t>PPO’nun mimarisi</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82A88893-37C0-4913-85B2-6548554FCA90}"/>
              </a:ext>
            </a:extLst>
          </p:cNvPr>
          <p:cNvSpPr>
            <a:spLocks noGrp="1"/>
          </p:cNvSpPr>
          <p:nvPr>
            <p:ph idx="1"/>
          </p:nvPr>
        </p:nvSpPr>
        <p:spPr>
          <a:xfrm>
            <a:off x="838200" y="1929384"/>
            <a:ext cx="10515600" cy="4251960"/>
          </a:xfrm>
        </p:spPr>
        <p:txBody>
          <a:bodyPr>
            <a:normAutofit/>
          </a:bodyPr>
          <a:lstStyle/>
          <a:p>
            <a:r>
              <a:rPr lang="tr-TR" sz="2200" b="1" dirty="0" err="1"/>
              <a:t>Loss</a:t>
            </a:r>
            <a:r>
              <a:rPr lang="tr-TR" sz="2200" b="1" dirty="0"/>
              <a:t> </a:t>
            </a:r>
            <a:r>
              <a:rPr lang="tr-TR" sz="2200" b="1" dirty="0" err="1"/>
              <a:t>Functions</a:t>
            </a:r>
            <a:r>
              <a:rPr lang="tr-TR" sz="2200" b="1" dirty="0"/>
              <a:t>   ( Kayıp Fonksiyonları ):</a:t>
            </a:r>
            <a:r>
              <a:rPr lang="tr-TR" sz="2200" dirty="0"/>
              <a:t>Hem politika hem de değer ağlarında, ağa doğrusal olmayanları tanıtmak için çeşitli aktivasyon fonksiyonları kullanılır.</a:t>
            </a:r>
          </a:p>
          <a:p>
            <a:r>
              <a:rPr lang="tr-TR" sz="2200" b="1" dirty="0" err="1"/>
              <a:t>Optimization</a:t>
            </a:r>
            <a:r>
              <a:rPr lang="tr-TR" sz="2200" b="1" dirty="0"/>
              <a:t> </a:t>
            </a:r>
            <a:r>
              <a:rPr lang="tr-TR" sz="2200" b="1" dirty="0" err="1"/>
              <a:t>Algorithm</a:t>
            </a:r>
            <a:r>
              <a:rPr lang="tr-TR" sz="2200" b="1" dirty="0"/>
              <a:t> (Optimizasyon Algoritması ):</a:t>
            </a:r>
            <a:r>
              <a:rPr lang="tr-TR" sz="2200" dirty="0"/>
              <a:t>PPO, hesaplanan kayıp fonksiyonlarına dayalı olarak politika ve değer ağlarının parametrelerini güncellemek için optimizasyon algoritmaları kullanır. </a:t>
            </a:r>
          </a:p>
        </p:txBody>
      </p:sp>
    </p:spTree>
    <p:extLst>
      <p:ext uri="{BB962C8B-B14F-4D97-AF65-F5344CB8AC3E}">
        <p14:creationId xmlns:p14="http://schemas.microsoft.com/office/powerpoint/2010/main" val="3754139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57DB47-9E59-23E8-DCC3-C06F60BE5F2F}"/>
              </a:ext>
            </a:extLst>
          </p:cNvPr>
          <p:cNvSpPr>
            <a:spLocks noGrp="1"/>
          </p:cNvSpPr>
          <p:nvPr>
            <p:ph type="title"/>
          </p:nvPr>
        </p:nvSpPr>
        <p:spPr>
          <a:xfrm>
            <a:off x="1003572" y="365125"/>
            <a:ext cx="3636522" cy="734101"/>
          </a:xfrm>
        </p:spPr>
        <p:txBody>
          <a:bodyPr>
            <a:normAutofit fontScale="90000"/>
          </a:bodyPr>
          <a:lstStyle/>
          <a:p>
            <a:r>
              <a:rPr lang="tr-TR" b="1" dirty="0">
                <a:solidFill>
                  <a:schemeClr val="accent2">
                    <a:lumMod val="75000"/>
                  </a:schemeClr>
                </a:solidFill>
              </a:rPr>
              <a:t>Nasıl Çalışıyor?</a:t>
            </a:r>
          </a:p>
        </p:txBody>
      </p:sp>
      <p:sp>
        <p:nvSpPr>
          <p:cNvPr id="4" name="Rectangle 1">
            <a:extLst>
              <a:ext uri="{FF2B5EF4-FFF2-40B4-BE49-F238E27FC236}">
                <a16:creationId xmlns:a16="http://schemas.microsoft.com/office/drawing/2014/main" id="{50D6DED7-1F55-9B3D-024F-46D0303FA3D9}"/>
              </a:ext>
            </a:extLst>
          </p:cNvPr>
          <p:cNvSpPr>
            <a:spLocks noGrp="1" noChangeArrowheads="1"/>
          </p:cNvSpPr>
          <p:nvPr>
            <p:ph idx="1"/>
          </p:nvPr>
        </p:nvSpPr>
        <p:spPr bwMode="auto">
          <a:xfrm>
            <a:off x="564206" y="1695621"/>
            <a:ext cx="1122674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400" b="1" i="0" u="none" strike="noStrike" cap="none" normalizeH="0" baseline="0" dirty="0">
                <a:ln>
                  <a:noFill/>
                </a:ln>
                <a:solidFill>
                  <a:schemeClr val="accent2">
                    <a:lumMod val="75000"/>
                  </a:schemeClr>
                </a:solidFill>
                <a:effectLst/>
              </a:rPr>
              <a:t>Politika Eğim Yöntemleri (</a:t>
            </a:r>
            <a:r>
              <a:rPr kumimoji="0" lang="tr-TR" altLang="tr-TR" sz="2400" b="1" i="0" u="none" strike="noStrike" cap="none" normalizeH="0" baseline="0" dirty="0" err="1">
                <a:ln>
                  <a:noFill/>
                </a:ln>
                <a:solidFill>
                  <a:schemeClr val="accent2">
                    <a:lumMod val="75000"/>
                  </a:schemeClr>
                </a:solidFill>
                <a:effectLst/>
              </a:rPr>
              <a:t>Policy</a:t>
            </a:r>
            <a:r>
              <a:rPr kumimoji="0" lang="tr-TR" altLang="tr-TR" sz="2400" b="1" i="0" u="none" strike="noStrike" cap="none" normalizeH="0" baseline="0" dirty="0">
                <a:ln>
                  <a:noFill/>
                </a:ln>
                <a:solidFill>
                  <a:schemeClr val="accent2">
                    <a:lumMod val="75000"/>
                  </a:schemeClr>
                </a:solidFill>
                <a:effectLst/>
              </a:rPr>
              <a:t> </a:t>
            </a:r>
            <a:r>
              <a:rPr kumimoji="0" lang="tr-TR" altLang="tr-TR" sz="2400" b="1" i="0" u="none" strike="noStrike" cap="none" normalizeH="0" baseline="0" dirty="0" err="1">
                <a:ln>
                  <a:noFill/>
                </a:ln>
                <a:solidFill>
                  <a:schemeClr val="accent2">
                    <a:lumMod val="75000"/>
                  </a:schemeClr>
                </a:solidFill>
                <a:effectLst/>
              </a:rPr>
              <a:t>Gradient</a:t>
            </a:r>
            <a:r>
              <a:rPr kumimoji="0" lang="tr-TR" altLang="tr-TR" sz="2400" b="1" i="0" u="none" strike="noStrike" cap="none" normalizeH="0" baseline="0" dirty="0">
                <a:ln>
                  <a:noFill/>
                </a:ln>
                <a:solidFill>
                  <a:schemeClr val="accent2">
                    <a:lumMod val="75000"/>
                  </a:schemeClr>
                </a:solidFill>
                <a:effectLst/>
              </a:rPr>
              <a:t> </a:t>
            </a:r>
            <a:r>
              <a:rPr kumimoji="0" lang="tr-TR" altLang="tr-TR" sz="2400" b="1" i="0" u="none" strike="noStrike" cap="none" normalizeH="0" baseline="0" dirty="0" err="1">
                <a:ln>
                  <a:noFill/>
                </a:ln>
                <a:solidFill>
                  <a:schemeClr val="accent2">
                    <a:lumMod val="75000"/>
                  </a:schemeClr>
                </a:solidFill>
                <a:effectLst/>
              </a:rPr>
              <a:t>Methods</a:t>
            </a:r>
            <a:r>
              <a:rPr kumimoji="0" lang="tr-TR" altLang="tr-TR" sz="2400" b="1" i="0" u="none" strike="noStrike" cap="none" normalizeH="0" baseline="0" dirty="0">
                <a:ln>
                  <a:noFill/>
                </a:ln>
                <a:solidFill>
                  <a:schemeClr val="accent2">
                    <a:lumMod val="75000"/>
                  </a:schemeClr>
                </a:solidFill>
                <a:effectLst/>
              </a:rPr>
              <a:t>)</a:t>
            </a:r>
            <a:br>
              <a:rPr kumimoji="0" lang="tr-TR" altLang="tr-TR" sz="2400" b="0" i="0" u="none" strike="noStrike" cap="none" normalizeH="0" baseline="0" dirty="0">
                <a:ln>
                  <a:noFill/>
                </a:ln>
                <a:solidFill>
                  <a:schemeClr val="tx1"/>
                </a:solidFill>
                <a:effectLst/>
              </a:rPr>
            </a:br>
            <a:r>
              <a:rPr kumimoji="0" lang="tr-TR" altLang="tr-TR" sz="2400" b="0" i="0" u="none" strike="noStrike" cap="none" normalizeH="0" baseline="0" dirty="0">
                <a:ln>
                  <a:noFill/>
                </a:ln>
                <a:solidFill>
                  <a:schemeClr val="tx1"/>
                </a:solidFill>
                <a:effectLst/>
              </a:rPr>
              <a:t>PPO, politika işlevini doğrudan optimize eden bir politika eğim yöntemidir.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400" b="0" i="0" u="none" strike="noStrike" cap="none" normalizeH="0" baseline="0" dirty="0">
                <a:ln>
                  <a:noFill/>
                </a:ln>
                <a:solidFill>
                  <a:schemeClr val="tx1"/>
                </a:solidFill>
                <a:effectLst/>
              </a:rPr>
              <a:t> Bu yöntem, politika güncellemeleri yaparak durumları eylemlere eşler.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400" b="1" i="0" u="none" strike="noStrike" cap="none" normalizeH="0" baseline="0" dirty="0">
                <a:ln>
                  <a:noFill/>
                </a:ln>
                <a:solidFill>
                  <a:schemeClr val="accent2">
                    <a:lumMod val="75000"/>
                  </a:schemeClr>
                </a:solidFill>
                <a:effectLst/>
              </a:rPr>
              <a:t>Amaç Fonksiyonu ( </a:t>
            </a:r>
            <a:r>
              <a:rPr kumimoji="0" lang="tr-TR" altLang="tr-TR" sz="2400" b="1" i="0" u="none" strike="noStrike" cap="none" normalizeH="0" baseline="0" dirty="0" err="1">
                <a:ln>
                  <a:noFill/>
                </a:ln>
                <a:solidFill>
                  <a:schemeClr val="accent2">
                    <a:lumMod val="75000"/>
                  </a:schemeClr>
                </a:solidFill>
                <a:effectLst/>
              </a:rPr>
              <a:t>Objective</a:t>
            </a:r>
            <a:r>
              <a:rPr kumimoji="0" lang="tr-TR" altLang="tr-TR" sz="2400" b="1" i="0" u="none" strike="noStrike" cap="none" normalizeH="0" baseline="0" dirty="0">
                <a:ln>
                  <a:noFill/>
                </a:ln>
                <a:solidFill>
                  <a:schemeClr val="accent2">
                    <a:lumMod val="75000"/>
                  </a:schemeClr>
                </a:solidFill>
                <a:effectLst/>
              </a:rPr>
              <a:t> </a:t>
            </a:r>
            <a:r>
              <a:rPr kumimoji="0" lang="tr-TR" altLang="tr-TR" sz="2400" b="1" i="0" u="none" strike="noStrike" cap="none" normalizeH="0" baseline="0" dirty="0" err="1">
                <a:ln>
                  <a:noFill/>
                </a:ln>
                <a:solidFill>
                  <a:schemeClr val="accent2">
                    <a:lumMod val="75000"/>
                  </a:schemeClr>
                </a:solidFill>
                <a:effectLst/>
              </a:rPr>
              <a:t>Function</a:t>
            </a:r>
            <a:r>
              <a:rPr kumimoji="0" lang="tr-TR" altLang="tr-TR" sz="2400" b="1" i="0" u="none" strike="noStrike" cap="none" normalizeH="0" baseline="0" dirty="0">
                <a:ln>
                  <a:noFill/>
                </a:ln>
                <a:solidFill>
                  <a:schemeClr val="accent2">
                    <a:lumMod val="75000"/>
                  </a:schemeClr>
                </a:solidFill>
                <a:effectLst/>
              </a:rPr>
              <a:t> )</a:t>
            </a:r>
            <a:br>
              <a:rPr kumimoji="0" lang="tr-TR" altLang="tr-TR" sz="2400" b="0" i="0" u="none" strike="noStrike" cap="none" normalizeH="0" baseline="0" dirty="0">
                <a:ln>
                  <a:noFill/>
                </a:ln>
                <a:solidFill>
                  <a:schemeClr val="tx1"/>
                </a:solidFill>
                <a:effectLst/>
              </a:rPr>
            </a:br>
            <a:r>
              <a:rPr kumimoji="0" lang="tr-TR" altLang="tr-TR" sz="2400" b="0" i="0" u="none" strike="noStrike" cap="none" normalizeH="0" baseline="0" dirty="0" err="1">
                <a:ln>
                  <a:noFill/>
                </a:ln>
                <a:solidFill>
                  <a:schemeClr val="tx1"/>
                </a:solidFill>
                <a:effectLst/>
              </a:rPr>
              <a:t>PPO'nun</a:t>
            </a:r>
            <a:r>
              <a:rPr kumimoji="0" lang="tr-TR" altLang="tr-TR" sz="2400" b="0" i="0" u="none" strike="noStrike" cap="none" normalizeH="0" baseline="0" dirty="0">
                <a:ln>
                  <a:noFill/>
                </a:ln>
                <a:solidFill>
                  <a:schemeClr val="tx1"/>
                </a:solidFill>
                <a:effectLst/>
              </a:rPr>
              <a:t> amacı, çevreden alınan kümülatif ödülü maksimize etmektir.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400" b="0" i="0" u="none" strike="noStrike" cap="none" normalizeH="0" baseline="0" dirty="0">
                <a:ln>
                  <a:noFill/>
                </a:ln>
                <a:solidFill>
                  <a:schemeClr val="tx1"/>
                </a:solidFill>
                <a:effectLst/>
              </a:rPr>
              <a:t> Bunu, politika iyileştirmesi için kullanılan vekil bir amaç fonksiyonunu maksimize ederek yapar.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400" b="1" i="0" u="none" strike="noStrike" cap="none" normalizeH="0" baseline="0" dirty="0">
                <a:ln>
                  <a:noFill/>
                </a:ln>
                <a:solidFill>
                  <a:schemeClr val="accent2">
                    <a:lumMod val="75000"/>
                  </a:schemeClr>
                </a:solidFill>
                <a:effectLst/>
              </a:rPr>
              <a:t>Kesilmiş Vekil Hedef ( </a:t>
            </a:r>
            <a:r>
              <a:rPr kumimoji="0" lang="tr-TR" altLang="tr-TR" sz="2400" b="1" i="0" u="none" strike="noStrike" cap="none" normalizeH="0" baseline="0" dirty="0" err="1">
                <a:ln>
                  <a:noFill/>
                </a:ln>
                <a:solidFill>
                  <a:schemeClr val="accent2">
                    <a:lumMod val="75000"/>
                  </a:schemeClr>
                </a:solidFill>
                <a:effectLst/>
              </a:rPr>
              <a:t>Clipped</a:t>
            </a:r>
            <a:r>
              <a:rPr kumimoji="0" lang="tr-TR" altLang="tr-TR" sz="2400" b="1" i="0" u="none" strike="noStrike" cap="none" normalizeH="0" baseline="0" dirty="0">
                <a:ln>
                  <a:noFill/>
                </a:ln>
                <a:solidFill>
                  <a:schemeClr val="accent2">
                    <a:lumMod val="75000"/>
                  </a:schemeClr>
                </a:solidFill>
                <a:effectLst/>
              </a:rPr>
              <a:t> </a:t>
            </a:r>
            <a:r>
              <a:rPr kumimoji="0" lang="tr-TR" altLang="tr-TR" sz="2400" b="1" i="0" u="none" strike="noStrike" cap="none" normalizeH="0" baseline="0" dirty="0" err="1">
                <a:ln>
                  <a:noFill/>
                </a:ln>
                <a:solidFill>
                  <a:schemeClr val="accent2">
                    <a:lumMod val="75000"/>
                  </a:schemeClr>
                </a:solidFill>
                <a:effectLst/>
              </a:rPr>
              <a:t>Surrogate</a:t>
            </a:r>
            <a:r>
              <a:rPr kumimoji="0" lang="tr-TR" altLang="tr-TR" sz="2400" b="1" i="0" u="none" strike="noStrike" cap="none" normalizeH="0" baseline="0" dirty="0">
                <a:ln>
                  <a:noFill/>
                </a:ln>
                <a:solidFill>
                  <a:schemeClr val="accent2">
                    <a:lumMod val="75000"/>
                  </a:schemeClr>
                </a:solidFill>
                <a:effectLst/>
              </a:rPr>
              <a:t> </a:t>
            </a:r>
            <a:r>
              <a:rPr kumimoji="0" lang="tr-TR" altLang="tr-TR" sz="2400" b="1" i="0" u="none" strike="noStrike" cap="none" normalizeH="0" baseline="0" dirty="0" err="1">
                <a:ln>
                  <a:noFill/>
                </a:ln>
                <a:solidFill>
                  <a:schemeClr val="accent2">
                    <a:lumMod val="75000"/>
                  </a:schemeClr>
                </a:solidFill>
                <a:effectLst/>
              </a:rPr>
              <a:t>Objective</a:t>
            </a:r>
            <a:r>
              <a:rPr kumimoji="0" lang="tr-TR" altLang="tr-TR" sz="2400" b="1" i="0" u="none" strike="noStrike" cap="none" normalizeH="0" baseline="0" dirty="0">
                <a:ln>
                  <a:noFill/>
                </a:ln>
                <a:solidFill>
                  <a:schemeClr val="accent2">
                    <a:lumMod val="75000"/>
                  </a:schemeClr>
                </a:solidFill>
                <a:effectLst/>
              </a:rPr>
              <a:t> )</a:t>
            </a:r>
            <a:br>
              <a:rPr kumimoji="0" lang="tr-TR" altLang="tr-TR" sz="2400" b="0" i="0" u="none" strike="noStrike" cap="none" normalizeH="0" baseline="0" dirty="0">
                <a:ln>
                  <a:noFill/>
                </a:ln>
                <a:solidFill>
                  <a:schemeClr val="tx1"/>
                </a:solidFill>
                <a:effectLst/>
              </a:rPr>
            </a:br>
            <a:r>
              <a:rPr kumimoji="0" lang="tr-TR" altLang="tr-TR" sz="2400" b="0" i="0" u="none" strike="noStrike" cap="none" normalizeH="0" baseline="0" dirty="0">
                <a:ln>
                  <a:noFill/>
                </a:ln>
                <a:solidFill>
                  <a:schemeClr val="tx1"/>
                </a:solidFill>
                <a:effectLst/>
              </a:rPr>
              <a:t>PPO, yeni ve eski politika arasındaki eylem olasılıklarını sınırlayarak büyük güncellemeleri engeller.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400" b="0" i="0" u="none" strike="noStrike" cap="none" normalizeH="0" baseline="0" dirty="0">
                <a:ln>
                  <a:noFill/>
                </a:ln>
                <a:solidFill>
                  <a:schemeClr val="tx1"/>
                </a:solidFill>
                <a:effectLst/>
              </a:rPr>
              <a:t> Bu "klip" işlemiyle politika güncellemesi güvenli bir aralıkta tutulur.</a:t>
            </a:r>
          </a:p>
        </p:txBody>
      </p:sp>
      <p:cxnSp>
        <p:nvCxnSpPr>
          <p:cNvPr id="5" name="Düz Bağlayıcı 4">
            <a:extLst>
              <a:ext uri="{FF2B5EF4-FFF2-40B4-BE49-F238E27FC236}">
                <a16:creationId xmlns:a16="http://schemas.microsoft.com/office/drawing/2014/main" id="{66BBE590-1A3B-6D15-32FF-A175EC0CF112}"/>
              </a:ext>
            </a:extLst>
          </p:cNvPr>
          <p:cNvCxnSpPr>
            <a:cxnSpLocks/>
          </p:cNvCxnSpPr>
          <p:nvPr/>
        </p:nvCxnSpPr>
        <p:spPr>
          <a:xfrm>
            <a:off x="564205" y="1128409"/>
            <a:ext cx="4562272" cy="0"/>
          </a:xfrm>
          <a:prstGeom prst="line">
            <a:avLst/>
          </a:prstGeom>
          <a:ln w="3810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9109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EB53747-C8A8-CB34-A441-D44C8C7EC42F}"/>
              </a:ext>
            </a:extLst>
          </p:cNvPr>
          <p:cNvSpPr>
            <a:spLocks noGrp="1" noChangeArrowheads="1"/>
          </p:cNvSpPr>
          <p:nvPr>
            <p:ph idx="1"/>
          </p:nvPr>
        </p:nvSpPr>
        <p:spPr bwMode="auto">
          <a:xfrm>
            <a:off x="115027" y="1556789"/>
            <a:ext cx="12076973"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200" b="1" i="0" u="none" strike="noStrike" cap="none" normalizeH="0" baseline="0" dirty="0">
                <a:ln>
                  <a:noFill/>
                </a:ln>
                <a:solidFill>
                  <a:schemeClr val="accent2">
                    <a:lumMod val="75000"/>
                  </a:schemeClr>
                </a:solidFill>
                <a:effectLst/>
              </a:rPr>
              <a:t>Çoklu Dönem ve Mini-Toplu Güncellemeler </a:t>
            </a:r>
            <a:r>
              <a:rPr kumimoji="0" lang="en-US" altLang="tr-TR" sz="2200" b="1" i="0" u="none" strike="noStrike" cap="none" normalizeH="0" baseline="0" dirty="0">
                <a:ln>
                  <a:noFill/>
                </a:ln>
                <a:solidFill>
                  <a:schemeClr val="accent2">
                    <a:lumMod val="75000"/>
                  </a:schemeClr>
                </a:solidFill>
                <a:effectLst/>
              </a:rPr>
              <a:t>(Multiple Epochs and Mini-Batch Updates)</a:t>
            </a:r>
            <a:br>
              <a:rPr kumimoji="0" lang="tr-TR" altLang="tr-TR" sz="2400" b="0" i="0" u="none" strike="noStrike" cap="none" normalizeH="0" baseline="0" dirty="0">
                <a:ln>
                  <a:noFill/>
                </a:ln>
                <a:solidFill>
                  <a:schemeClr val="tx1"/>
                </a:solidFill>
                <a:effectLst/>
              </a:rPr>
            </a:br>
            <a:r>
              <a:rPr kumimoji="0" lang="tr-TR" altLang="tr-TR" sz="2000" b="0" i="0" u="none" strike="noStrike" cap="none" normalizeH="0" baseline="0" dirty="0">
                <a:ln>
                  <a:noFill/>
                </a:ln>
                <a:solidFill>
                  <a:schemeClr val="tx1"/>
                </a:solidFill>
                <a:effectLst/>
              </a:rPr>
              <a:t>PPO, çevreyle etkileşimden çoklu dönemler toplar ve </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000" b="0" i="0" u="none" strike="noStrike" cap="none" normalizeH="0" baseline="0" dirty="0">
                <a:ln>
                  <a:noFill/>
                </a:ln>
                <a:solidFill>
                  <a:schemeClr val="tx1"/>
                </a:solidFill>
                <a:effectLst/>
              </a:rPr>
              <a:t>her bir dönemde mini-toplu güncellemelerle politikayı optimize eder.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400" b="1" i="0" u="none" strike="noStrike" cap="none" normalizeH="0" baseline="0" dirty="0">
                <a:ln>
                  <a:noFill/>
                </a:ln>
                <a:solidFill>
                  <a:schemeClr val="accent2">
                    <a:lumMod val="75000"/>
                  </a:schemeClr>
                </a:solidFill>
                <a:effectLst/>
              </a:rPr>
              <a:t>Değer Fonksiyonu Tahmini( Value </a:t>
            </a:r>
            <a:r>
              <a:rPr kumimoji="0" lang="tr-TR" altLang="tr-TR" sz="2400" b="1" i="0" u="none" strike="noStrike" cap="none" normalizeH="0" baseline="0" dirty="0" err="1">
                <a:ln>
                  <a:noFill/>
                </a:ln>
                <a:solidFill>
                  <a:schemeClr val="accent2">
                    <a:lumMod val="75000"/>
                  </a:schemeClr>
                </a:solidFill>
                <a:effectLst/>
              </a:rPr>
              <a:t>Function</a:t>
            </a:r>
            <a:r>
              <a:rPr kumimoji="0" lang="tr-TR" altLang="tr-TR" sz="2400" b="1" i="0" u="none" strike="noStrike" cap="none" normalizeH="0" baseline="0" dirty="0">
                <a:ln>
                  <a:noFill/>
                </a:ln>
                <a:solidFill>
                  <a:schemeClr val="accent2">
                    <a:lumMod val="75000"/>
                  </a:schemeClr>
                </a:solidFill>
                <a:effectLst/>
              </a:rPr>
              <a:t> </a:t>
            </a:r>
            <a:r>
              <a:rPr kumimoji="0" lang="tr-TR" altLang="tr-TR" sz="2400" b="1" i="0" u="none" strike="noStrike" cap="none" normalizeH="0" baseline="0" dirty="0" err="1">
                <a:ln>
                  <a:noFill/>
                </a:ln>
                <a:solidFill>
                  <a:schemeClr val="accent2">
                    <a:lumMod val="75000"/>
                  </a:schemeClr>
                </a:solidFill>
                <a:effectLst/>
              </a:rPr>
              <a:t>Estimation</a:t>
            </a:r>
            <a:r>
              <a:rPr kumimoji="0" lang="tr-TR" altLang="tr-TR" sz="2400" b="1" i="0" u="none" strike="noStrike" cap="none" normalizeH="0" baseline="0" dirty="0">
                <a:ln>
                  <a:noFill/>
                </a:ln>
                <a:solidFill>
                  <a:schemeClr val="accent2">
                    <a:lumMod val="75000"/>
                  </a:schemeClr>
                </a:solidFill>
                <a:effectLst/>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400" b="0" i="0" u="none" strike="noStrike" cap="none" normalizeH="0" baseline="0" dirty="0">
                <a:ln>
                  <a:noFill/>
                </a:ln>
                <a:solidFill>
                  <a:schemeClr val="tx1"/>
                </a:solidFill>
                <a:effectLst/>
              </a:rPr>
              <a:t>Gradyan tahminlerinde varyansı azaltmak ve eğitimi stabilize etmek için değer fonksiyonu tahmini içerir.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400" b="0" i="0" u="none" strike="noStrike" cap="none" normalizeH="0" baseline="0" dirty="0">
                <a:ln>
                  <a:noFill/>
                </a:ln>
                <a:solidFill>
                  <a:schemeClr val="tx1"/>
                </a:solidFill>
                <a:effectLst/>
              </a:rPr>
              <a:t> Bu tahmin, örnek verimliliğini de artırır.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400" b="1" i="0" u="none" strike="noStrike" cap="none" normalizeH="0" baseline="0" dirty="0">
                <a:ln>
                  <a:noFill/>
                </a:ln>
                <a:solidFill>
                  <a:schemeClr val="accent2">
                    <a:lumMod val="75000"/>
                  </a:schemeClr>
                </a:solidFill>
                <a:effectLst/>
              </a:rPr>
              <a:t>Değer Fonksiyonu Tahmini( </a:t>
            </a:r>
            <a:r>
              <a:rPr kumimoji="0" lang="tr-TR" altLang="tr-TR" sz="2400" b="1" i="0" u="none" strike="noStrike" cap="none" normalizeH="0" baseline="0" dirty="0" err="1">
                <a:ln>
                  <a:noFill/>
                </a:ln>
                <a:solidFill>
                  <a:schemeClr val="accent2">
                    <a:lumMod val="75000"/>
                  </a:schemeClr>
                </a:solidFill>
                <a:effectLst/>
              </a:rPr>
              <a:t>Parallelization</a:t>
            </a:r>
            <a:r>
              <a:rPr kumimoji="0" lang="tr-TR" altLang="tr-TR" sz="2400" b="1" i="0" u="none" strike="noStrike" cap="none" normalizeH="0" baseline="0" dirty="0">
                <a:ln>
                  <a:noFill/>
                </a:ln>
                <a:solidFill>
                  <a:schemeClr val="accent2">
                    <a:lumMod val="75000"/>
                  </a:schemeClr>
                </a:solidFill>
                <a:effectLst/>
              </a:rPr>
              <a:t>)</a:t>
            </a:r>
            <a:br>
              <a:rPr kumimoji="0" lang="tr-TR" altLang="tr-TR" sz="2400" b="0" i="0" u="none" strike="noStrike" cap="none" normalizeH="0" baseline="0" dirty="0">
                <a:ln>
                  <a:noFill/>
                </a:ln>
                <a:solidFill>
                  <a:schemeClr val="tx1"/>
                </a:solidFill>
                <a:effectLst/>
              </a:rPr>
            </a:br>
            <a:r>
              <a:rPr kumimoji="0" lang="tr-TR" altLang="tr-TR" sz="2400" b="0" i="0" u="none" strike="noStrike" cap="none" normalizeH="0" baseline="0" dirty="0">
                <a:ln>
                  <a:noFill/>
                </a:ln>
                <a:solidFill>
                  <a:schemeClr val="tx1"/>
                </a:solidFill>
                <a:effectLst/>
              </a:rPr>
              <a:t>PPO, çok sayıda gradyan güncellemesini paralel olarak gerçekleştirerek eğitim sürecini hızlandırır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400" b="0" i="0" u="none" strike="noStrike" cap="none" normalizeH="0" baseline="0" dirty="0">
                <a:ln>
                  <a:noFill/>
                </a:ln>
                <a:solidFill>
                  <a:schemeClr val="tx1"/>
                </a:solidFill>
                <a:effectLst/>
              </a:rPr>
              <a:t> ve varyansı azaltır.</a:t>
            </a:r>
          </a:p>
        </p:txBody>
      </p:sp>
      <p:sp>
        <p:nvSpPr>
          <p:cNvPr id="6" name="Başlık 1">
            <a:extLst>
              <a:ext uri="{FF2B5EF4-FFF2-40B4-BE49-F238E27FC236}">
                <a16:creationId xmlns:a16="http://schemas.microsoft.com/office/drawing/2014/main" id="{0EF8795D-3D09-A471-CE50-094FA8A8626E}"/>
              </a:ext>
            </a:extLst>
          </p:cNvPr>
          <p:cNvSpPr>
            <a:spLocks noGrp="1"/>
          </p:cNvSpPr>
          <p:nvPr>
            <p:ph type="title"/>
          </p:nvPr>
        </p:nvSpPr>
        <p:spPr>
          <a:xfrm>
            <a:off x="1003572" y="365125"/>
            <a:ext cx="3636522" cy="734101"/>
          </a:xfrm>
        </p:spPr>
        <p:txBody>
          <a:bodyPr>
            <a:normAutofit fontScale="90000"/>
          </a:bodyPr>
          <a:lstStyle/>
          <a:p>
            <a:r>
              <a:rPr lang="tr-TR" b="1" dirty="0">
                <a:solidFill>
                  <a:schemeClr val="accent2">
                    <a:lumMod val="75000"/>
                  </a:schemeClr>
                </a:solidFill>
              </a:rPr>
              <a:t>Nasıl Çalışıyor?</a:t>
            </a:r>
          </a:p>
        </p:txBody>
      </p:sp>
      <p:cxnSp>
        <p:nvCxnSpPr>
          <p:cNvPr id="7" name="Düz Bağlayıcı 6">
            <a:extLst>
              <a:ext uri="{FF2B5EF4-FFF2-40B4-BE49-F238E27FC236}">
                <a16:creationId xmlns:a16="http://schemas.microsoft.com/office/drawing/2014/main" id="{E55ED155-6BA6-785E-DD82-B19427506889}"/>
              </a:ext>
            </a:extLst>
          </p:cNvPr>
          <p:cNvCxnSpPr>
            <a:cxnSpLocks/>
          </p:cNvCxnSpPr>
          <p:nvPr/>
        </p:nvCxnSpPr>
        <p:spPr>
          <a:xfrm>
            <a:off x="644416" y="1104688"/>
            <a:ext cx="4562272" cy="0"/>
          </a:xfrm>
          <a:prstGeom prst="line">
            <a:avLst/>
          </a:prstGeom>
          <a:ln w="3810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623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ikdörtgen 7">
            <a:extLst>
              <a:ext uri="{FF2B5EF4-FFF2-40B4-BE49-F238E27FC236}">
                <a16:creationId xmlns:a16="http://schemas.microsoft.com/office/drawing/2014/main" id="{26D1B143-9EAD-16EA-FFA0-9F588FFD7192}"/>
              </a:ext>
            </a:extLst>
          </p:cNvPr>
          <p:cNvSpPr/>
          <p:nvPr/>
        </p:nvSpPr>
        <p:spPr>
          <a:xfrm>
            <a:off x="205656" y="2010132"/>
            <a:ext cx="7049729" cy="4144861"/>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p>
            <a:pPr algn="ctr"/>
            <a:endParaRPr lang="tr-TR"/>
          </a:p>
        </p:txBody>
      </p:sp>
      <p:sp>
        <p:nvSpPr>
          <p:cNvPr id="3" name="İçerik Yer Tutucusu 2">
            <a:extLst>
              <a:ext uri="{FF2B5EF4-FFF2-40B4-BE49-F238E27FC236}">
                <a16:creationId xmlns:a16="http://schemas.microsoft.com/office/drawing/2014/main" id="{5C007EC6-5E1A-A353-6E05-7D29A081CBD4}"/>
              </a:ext>
            </a:extLst>
          </p:cNvPr>
          <p:cNvSpPr>
            <a:spLocks noGrp="1"/>
          </p:cNvSpPr>
          <p:nvPr>
            <p:ph idx="1"/>
          </p:nvPr>
        </p:nvSpPr>
        <p:spPr>
          <a:xfrm>
            <a:off x="274482" y="1803655"/>
            <a:ext cx="6980903" cy="4351338"/>
          </a:xfrm>
        </p:spPr>
        <p:txBody>
          <a:bodyPr>
            <a:normAutofit fontScale="70000" lnSpcReduction="20000"/>
          </a:bodyPr>
          <a:lstStyle/>
          <a:p>
            <a:pPr marL="0" indent="0">
              <a:buNone/>
            </a:pPr>
            <a:endParaRPr lang="tr-TR" dirty="0"/>
          </a:p>
          <a:p>
            <a:pPr>
              <a:buFont typeface="+mj-lt"/>
              <a:buAutoNum type="arabicPeriod"/>
            </a:pPr>
            <a:r>
              <a:rPr lang="tr-TR" sz="2300" b="1" dirty="0"/>
              <a:t>Başlangıç</a:t>
            </a:r>
            <a:r>
              <a:rPr lang="tr-TR" sz="2300" dirty="0"/>
              <a:t>:</a:t>
            </a:r>
          </a:p>
          <a:p>
            <a:pPr marL="742950" lvl="1" indent="-285750">
              <a:buFont typeface="+mj-lt"/>
              <a:buAutoNum type="arabicPeriod"/>
            </a:pPr>
            <a:r>
              <a:rPr lang="tr-TR" sz="2300" dirty="0"/>
              <a:t>Aktör ağı </a:t>
            </a:r>
            <a:r>
              <a:rPr lang="el-GR" sz="2300" b="1" dirty="0"/>
              <a:t>μ</a:t>
            </a:r>
            <a:r>
              <a:rPr lang="el-GR" sz="2300" dirty="0"/>
              <a:t> </a:t>
            </a:r>
            <a:r>
              <a:rPr lang="tr-TR" sz="2300" dirty="0"/>
              <a:t>ve </a:t>
            </a:r>
            <a:r>
              <a:rPr lang="el-GR" sz="2300" b="1" dirty="0"/>
              <a:t>σ</a:t>
            </a:r>
            <a:r>
              <a:rPr lang="el-GR" sz="2300" dirty="0"/>
              <a:t> </a:t>
            </a:r>
            <a:r>
              <a:rPr lang="tr-TR" sz="2300" dirty="0"/>
              <a:t>başlatılır: </a:t>
            </a:r>
            <a:r>
              <a:rPr lang="el-GR" sz="2300" b="1" dirty="0"/>
              <a:t>μ: </a:t>
            </a:r>
            <a:r>
              <a:rPr lang="tr-TR" sz="2300" b="1" dirty="0"/>
              <a:t>S → R^{m+1}</a:t>
            </a:r>
            <a:r>
              <a:rPr lang="tr-TR" sz="2300" dirty="0"/>
              <a:t>, </a:t>
            </a:r>
            <a:r>
              <a:rPr lang="el-GR" sz="2300" b="1" dirty="0"/>
              <a:t>σ: </a:t>
            </a:r>
            <a:r>
              <a:rPr lang="tr-TR" sz="2300" b="1" dirty="0"/>
              <a:t>S → </a:t>
            </a:r>
            <a:r>
              <a:rPr lang="tr-TR" sz="2300" b="1" dirty="0" err="1"/>
              <a:t>diag</a:t>
            </a:r>
            <a:r>
              <a:rPr lang="tr-TR" sz="2300" b="1" dirty="0"/>
              <a:t>(</a:t>
            </a:r>
            <a:r>
              <a:rPr lang="el-GR" sz="2300" b="1" dirty="0"/>
              <a:t>σ₁, σ₂, ..., σ</a:t>
            </a:r>
            <a:r>
              <a:rPr lang="tr-TR" sz="2300" b="1" dirty="0"/>
              <a:t>ₘ₋₁)</a:t>
            </a:r>
            <a:endParaRPr lang="tr-TR" sz="2300" dirty="0"/>
          </a:p>
          <a:p>
            <a:pPr>
              <a:buFont typeface="+mj-lt"/>
              <a:buAutoNum type="arabicPeriod"/>
            </a:pPr>
            <a:r>
              <a:rPr lang="tr-TR" sz="2300" b="1" dirty="0"/>
              <a:t>Politika Simülasyonu</a:t>
            </a:r>
            <a:r>
              <a:rPr lang="tr-TR" sz="2300" dirty="0"/>
              <a:t>:</a:t>
            </a:r>
          </a:p>
          <a:p>
            <a:pPr marL="742950" lvl="1" indent="-285750">
              <a:buFont typeface="+mj-lt"/>
              <a:buAutoNum type="arabicPeriod"/>
            </a:pPr>
            <a:r>
              <a:rPr lang="tr-TR" sz="2300" b="1" dirty="0"/>
              <a:t>M</a:t>
            </a:r>
            <a:r>
              <a:rPr lang="tr-TR" sz="2300" dirty="0"/>
              <a:t> iterasyonu için:</a:t>
            </a:r>
          </a:p>
          <a:p>
            <a:pPr marL="1143000" lvl="2" indent="-228600">
              <a:buFont typeface="+mj-lt"/>
              <a:buAutoNum type="arabicPeriod"/>
            </a:pPr>
            <a:r>
              <a:rPr lang="tr-TR" sz="2300" dirty="0"/>
              <a:t>Politika </a:t>
            </a:r>
            <a:r>
              <a:rPr lang="el-GR" sz="2300" b="1" dirty="0"/>
              <a:t>π_θ</a:t>
            </a:r>
            <a:r>
              <a:rPr lang="el-GR" sz="2300" dirty="0"/>
              <a:t> </a:t>
            </a:r>
            <a:r>
              <a:rPr lang="tr-TR" sz="2300" dirty="0"/>
              <a:t>çalıştırılır: </a:t>
            </a:r>
            <a:r>
              <a:rPr lang="el-GR" sz="2300" b="1" dirty="0"/>
              <a:t>μ(</a:t>
            </a:r>
            <a:r>
              <a:rPr lang="tr-TR" sz="2300" b="1" dirty="0"/>
              <a:t>s), </a:t>
            </a:r>
            <a:r>
              <a:rPr lang="el-GR" sz="2300" b="1" dirty="0"/>
              <a:t>σ(</a:t>
            </a:r>
            <a:r>
              <a:rPr lang="tr-TR" sz="2300" b="1" dirty="0"/>
              <a:t>s)</a:t>
            </a:r>
            <a:r>
              <a:rPr lang="tr-TR" sz="2300" dirty="0"/>
              <a:t> kullanılarak </a:t>
            </a:r>
            <a:r>
              <a:rPr lang="tr-TR" sz="2300" b="1" dirty="0"/>
              <a:t>N</a:t>
            </a:r>
            <a:r>
              <a:rPr lang="tr-TR" sz="2300" dirty="0"/>
              <a:t> adım simüle edilir.</a:t>
            </a:r>
          </a:p>
          <a:p>
            <a:pPr marL="1143000" lvl="2" indent="-228600">
              <a:buFont typeface="+mj-lt"/>
              <a:buAutoNum type="arabicPeriod"/>
            </a:pPr>
            <a:r>
              <a:rPr lang="tr-TR" sz="2300" dirty="0"/>
              <a:t>Deneyim toplanır: </a:t>
            </a:r>
            <a:r>
              <a:rPr lang="tr-TR" sz="2300" b="1" dirty="0"/>
              <a:t>(sₜ, aₜ, rₜ)</a:t>
            </a:r>
            <a:r>
              <a:rPr lang="tr-TR" sz="2300" dirty="0"/>
              <a:t>.</a:t>
            </a:r>
          </a:p>
          <a:p>
            <a:pPr>
              <a:buFont typeface="+mj-lt"/>
              <a:buAutoNum type="arabicPeriod"/>
            </a:pPr>
            <a:r>
              <a:rPr lang="tr-TR" sz="2300" b="1" dirty="0"/>
              <a:t>Avantaj Hesaplama</a:t>
            </a:r>
            <a:r>
              <a:rPr lang="tr-TR" sz="2300" dirty="0"/>
              <a:t>:</a:t>
            </a:r>
          </a:p>
          <a:p>
            <a:pPr marL="742950" lvl="1" indent="-285750">
              <a:buFont typeface="+mj-lt"/>
              <a:buAutoNum type="arabicPeriod"/>
            </a:pPr>
            <a:r>
              <a:rPr lang="tr-TR" sz="2300" b="1" dirty="0"/>
              <a:t>Âₜ = </a:t>
            </a:r>
            <a:r>
              <a:rPr lang="el-GR" sz="2300" b="1" dirty="0"/>
              <a:t>Σ(</a:t>
            </a:r>
            <a:r>
              <a:rPr lang="tr-TR" sz="2300" b="1" dirty="0"/>
              <a:t>t' &gt; t) </a:t>
            </a:r>
            <a:r>
              <a:rPr lang="el-GR" sz="2300" b="1" dirty="0"/>
              <a:t>γ^(</a:t>
            </a:r>
            <a:r>
              <a:rPr lang="tr-TR" sz="2300" b="1" dirty="0"/>
              <a:t>t' - t) rₜ' - v(sₜ)</a:t>
            </a:r>
            <a:r>
              <a:rPr lang="tr-TR" sz="2300" dirty="0"/>
              <a:t> ile avantaj hesaplanır.</a:t>
            </a:r>
          </a:p>
          <a:p>
            <a:pPr>
              <a:buFont typeface="+mj-lt"/>
              <a:buAutoNum type="arabicPeriod"/>
            </a:pPr>
            <a:r>
              <a:rPr lang="tr-TR" sz="2300" b="1" dirty="0"/>
              <a:t>Politika Güncelleme</a:t>
            </a:r>
            <a:r>
              <a:rPr lang="tr-TR" sz="2300" dirty="0"/>
              <a:t>:</a:t>
            </a:r>
          </a:p>
          <a:p>
            <a:pPr marL="742950" lvl="1" indent="-285750">
              <a:buFont typeface="+mj-lt"/>
              <a:buAutoNum type="arabicPeriod"/>
            </a:pPr>
            <a:r>
              <a:rPr lang="el-GR" sz="2300" b="1" dirty="0"/>
              <a:t>π</a:t>
            </a:r>
            <a:r>
              <a:rPr lang="tr-TR" sz="2300" b="1" dirty="0"/>
              <a:t>ₒₗd ← </a:t>
            </a:r>
            <a:r>
              <a:rPr lang="el-GR" sz="2300" b="1" dirty="0"/>
              <a:t>π₀</a:t>
            </a:r>
            <a:r>
              <a:rPr lang="el-GR" sz="2300" dirty="0"/>
              <a:t> (</a:t>
            </a:r>
            <a:r>
              <a:rPr lang="tr-TR" sz="2300" dirty="0"/>
              <a:t>eski politika yeni </a:t>
            </a:r>
            <a:r>
              <a:rPr lang="tr-TR" sz="2300" dirty="0" err="1"/>
              <a:t>politikalaya</a:t>
            </a:r>
            <a:r>
              <a:rPr lang="tr-TR" sz="2300" dirty="0"/>
              <a:t> eşitlenir).</a:t>
            </a:r>
          </a:p>
          <a:p>
            <a:pPr>
              <a:buFont typeface="+mj-lt"/>
              <a:buAutoNum type="arabicPeriod"/>
            </a:pPr>
            <a:r>
              <a:rPr lang="tr-TR" sz="2300" b="1" dirty="0"/>
              <a:t>Aktör ve Kritikleri Güncelleme</a:t>
            </a:r>
            <a:r>
              <a:rPr lang="tr-TR" sz="2300" dirty="0"/>
              <a:t>:</a:t>
            </a:r>
          </a:p>
          <a:p>
            <a:pPr marL="742950" lvl="1" indent="-285750">
              <a:buFont typeface="+mj-lt"/>
              <a:buAutoNum type="arabicPeriod"/>
            </a:pPr>
            <a:r>
              <a:rPr lang="tr-TR" sz="2300" dirty="0"/>
              <a:t>Aktör, politika gradyanı ile güncellenir.  </a:t>
            </a:r>
            <a:r>
              <a:rPr lang="it-IT" sz="2300" b="1" dirty="0"/>
              <a:t>E[ΔL_i^clip(ϕ)]</a:t>
            </a:r>
            <a:endParaRPr lang="tr-TR" sz="2300" b="1" dirty="0"/>
          </a:p>
          <a:p>
            <a:pPr marL="742950" lvl="1" indent="-285750">
              <a:buFont typeface="+mj-lt"/>
              <a:buAutoNum type="arabicPeriod"/>
            </a:pPr>
            <a:r>
              <a:rPr lang="tr-TR" sz="2300" dirty="0"/>
              <a:t>Kritik güncellenir: </a:t>
            </a:r>
            <a:r>
              <a:rPr lang="el-GR" sz="2300" b="1" dirty="0"/>
              <a:t>Δ</a:t>
            </a:r>
            <a:r>
              <a:rPr lang="tr-TR" sz="2300" b="1" dirty="0"/>
              <a:t>L(</a:t>
            </a:r>
            <a:r>
              <a:rPr lang="el-GR" sz="2300" b="1" dirty="0"/>
              <a:t>ϕ) = - </a:t>
            </a:r>
            <a:r>
              <a:rPr lang="tr-TR" sz="2300" b="1" dirty="0"/>
              <a:t>E[</a:t>
            </a:r>
            <a:r>
              <a:rPr lang="el-GR" sz="2300" b="1" dirty="0"/>
              <a:t>Δ </a:t>
            </a:r>
            <a:r>
              <a:rPr lang="tr-TR" sz="2300" b="1" dirty="0"/>
              <a:t>Âₜ²]</a:t>
            </a:r>
            <a:br>
              <a:rPr lang="tr-TR" sz="2300" dirty="0"/>
            </a:br>
            <a:br>
              <a:rPr lang="tr-TR" dirty="0"/>
            </a:br>
            <a:endParaRPr lang="tr-TR" dirty="0"/>
          </a:p>
          <a:p>
            <a:pPr marL="742950" lvl="1" indent="-285750">
              <a:buFont typeface="+mj-lt"/>
              <a:buAutoNum type="arabicPeriod"/>
            </a:pPr>
            <a:endParaRPr lang="tr-TR" dirty="0"/>
          </a:p>
          <a:p>
            <a:endParaRPr lang="tr-TR" dirty="0"/>
          </a:p>
        </p:txBody>
      </p:sp>
      <p:sp>
        <p:nvSpPr>
          <p:cNvPr id="7" name="Başlık 1">
            <a:extLst>
              <a:ext uri="{FF2B5EF4-FFF2-40B4-BE49-F238E27FC236}">
                <a16:creationId xmlns:a16="http://schemas.microsoft.com/office/drawing/2014/main" id="{47E70F0D-0D61-F3E9-8A75-4C1D2552BAB8}"/>
              </a:ext>
            </a:extLst>
          </p:cNvPr>
          <p:cNvSpPr>
            <a:spLocks noGrp="1"/>
          </p:cNvSpPr>
          <p:nvPr>
            <p:ph type="title"/>
          </p:nvPr>
        </p:nvSpPr>
        <p:spPr>
          <a:xfrm>
            <a:off x="444909" y="361334"/>
            <a:ext cx="10515600" cy="1325563"/>
          </a:xfrm>
        </p:spPr>
        <p:txBody>
          <a:bodyPr/>
          <a:lstStyle/>
          <a:p>
            <a:r>
              <a:rPr lang="tr-TR" dirty="0">
                <a:solidFill>
                  <a:schemeClr val="accent2">
                    <a:lumMod val="75000"/>
                  </a:schemeClr>
                </a:solidFill>
              </a:rPr>
              <a:t>PPO SÖZDE KODU</a:t>
            </a:r>
          </a:p>
        </p:txBody>
      </p:sp>
      <p:pic>
        <p:nvPicPr>
          <p:cNvPr id="10" name="Resim 9">
            <a:extLst>
              <a:ext uri="{FF2B5EF4-FFF2-40B4-BE49-F238E27FC236}">
                <a16:creationId xmlns:a16="http://schemas.microsoft.com/office/drawing/2014/main" id="{2EED699E-21C4-AF05-48FA-D57CB5F9CA1C}"/>
              </a:ext>
            </a:extLst>
          </p:cNvPr>
          <p:cNvPicPr>
            <a:picLocks noChangeAspect="1"/>
          </p:cNvPicPr>
          <p:nvPr/>
        </p:nvPicPr>
        <p:blipFill>
          <a:blip r:embed="rId2"/>
          <a:stretch>
            <a:fillRect/>
          </a:stretch>
        </p:blipFill>
        <p:spPr>
          <a:xfrm>
            <a:off x="7368815" y="197976"/>
            <a:ext cx="4739026" cy="2948347"/>
          </a:xfrm>
          <a:prstGeom prst="rect">
            <a:avLst/>
          </a:prstGeom>
        </p:spPr>
      </p:pic>
    </p:spTree>
    <p:extLst>
      <p:ext uri="{BB962C8B-B14F-4D97-AF65-F5344CB8AC3E}">
        <p14:creationId xmlns:p14="http://schemas.microsoft.com/office/powerpoint/2010/main" val="725109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O algorithm training flow chart. | Download Scientific Diagram">
            <a:extLst>
              <a:ext uri="{FF2B5EF4-FFF2-40B4-BE49-F238E27FC236}">
                <a16:creationId xmlns:a16="http://schemas.microsoft.com/office/drawing/2014/main" id="{C1CEECEC-4540-A385-7B7A-BAE75BCC9D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0879" y="2034103"/>
            <a:ext cx="7964545" cy="4085343"/>
          </a:xfrm>
          <a:prstGeom prst="rect">
            <a:avLst/>
          </a:prstGeom>
          <a:noFill/>
          <a:extLst>
            <a:ext uri="{909E8E84-426E-40DD-AFC4-6F175D3DCCD1}">
              <a14:hiddenFill xmlns:a14="http://schemas.microsoft.com/office/drawing/2010/main">
                <a:solidFill>
                  <a:srgbClr val="FFFFFF"/>
                </a:solidFill>
              </a14:hiddenFill>
            </a:ext>
          </a:extLst>
        </p:spPr>
      </p:pic>
      <p:sp>
        <p:nvSpPr>
          <p:cNvPr id="4" name="Başlık 1">
            <a:extLst>
              <a:ext uri="{FF2B5EF4-FFF2-40B4-BE49-F238E27FC236}">
                <a16:creationId xmlns:a16="http://schemas.microsoft.com/office/drawing/2014/main" id="{EE147F24-C286-10BB-371E-5FB99E9A8757}"/>
              </a:ext>
            </a:extLst>
          </p:cNvPr>
          <p:cNvSpPr>
            <a:spLocks noGrp="1"/>
          </p:cNvSpPr>
          <p:nvPr>
            <p:ph type="title"/>
          </p:nvPr>
        </p:nvSpPr>
        <p:spPr>
          <a:xfrm>
            <a:off x="838200" y="365125"/>
            <a:ext cx="10515600" cy="1325563"/>
          </a:xfrm>
          <a:ln w="38100">
            <a:solidFill>
              <a:schemeClr val="accent2">
                <a:lumMod val="75000"/>
              </a:schemeClr>
            </a:solidFill>
          </a:ln>
        </p:spPr>
        <p:txBody>
          <a:bodyPr/>
          <a:lstStyle/>
          <a:p>
            <a:pPr algn="ctr"/>
            <a:r>
              <a:rPr lang="tr-TR" dirty="0">
                <a:solidFill>
                  <a:schemeClr val="accent2">
                    <a:lumMod val="75000"/>
                  </a:schemeClr>
                </a:solidFill>
              </a:rPr>
              <a:t>PPO AKIŞ DİYAGRAMI</a:t>
            </a:r>
          </a:p>
        </p:txBody>
      </p:sp>
    </p:spTree>
    <p:extLst>
      <p:ext uri="{BB962C8B-B14F-4D97-AF65-F5344CB8AC3E}">
        <p14:creationId xmlns:p14="http://schemas.microsoft.com/office/powerpoint/2010/main" val="3224350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D97DA20-BA11-D005-C90E-F99942739FC8}"/>
              </a:ext>
            </a:extLst>
          </p:cNvPr>
          <p:cNvSpPr>
            <a:spLocks noGrp="1"/>
          </p:cNvSpPr>
          <p:nvPr>
            <p:ph type="title"/>
          </p:nvPr>
        </p:nvSpPr>
        <p:spPr>
          <a:xfrm>
            <a:off x="841248" y="548640"/>
            <a:ext cx="3600860" cy="5431536"/>
          </a:xfrm>
        </p:spPr>
        <p:txBody>
          <a:bodyPr>
            <a:normAutofit/>
          </a:bodyPr>
          <a:lstStyle/>
          <a:p>
            <a:r>
              <a:rPr lang="tr-TR" sz="3800" dirty="0">
                <a:effectLst>
                  <a:outerShdw blurRad="38100" dist="38100" dir="2700000" algn="tl">
                    <a:srgbClr val="000000">
                      <a:alpha val="43137"/>
                    </a:srgbClr>
                  </a:outerShdw>
                </a:effectLst>
              </a:rPr>
              <a:t>ENVIRONMENT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688B41F4-9E0D-6C9A-7361-C19A3FDC26A6}"/>
              </a:ext>
            </a:extLst>
          </p:cNvPr>
          <p:cNvSpPr>
            <a:spLocks noGrp="1"/>
          </p:cNvSpPr>
          <p:nvPr>
            <p:ph idx="1"/>
          </p:nvPr>
        </p:nvSpPr>
        <p:spPr>
          <a:xfrm>
            <a:off x="5126418" y="552091"/>
            <a:ext cx="6224335" cy="5431536"/>
          </a:xfrm>
        </p:spPr>
        <p:txBody>
          <a:bodyPr anchor="ctr">
            <a:normAutofit/>
          </a:bodyPr>
          <a:lstStyle/>
          <a:p>
            <a:pPr marL="45720" indent="0">
              <a:buNone/>
            </a:pPr>
            <a:r>
              <a:rPr lang="tr-TR" sz="2200"/>
              <a:t>Bu projede, pekiştirmeli öğrenme algoritmalarının performanslarını iki klasik problem olan </a:t>
            </a:r>
            <a:r>
              <a:rPr lang="tr-TR" sz="2200" b="1"/>
              <a:t>Blackjack </a:t>
            </a:r>
            <a:r>
              <a:rPr lang="tr-TR" sz="2200"/>
              <a:t>ve </a:t>
            </a:r>
            <a:r>
              <a:rPr lang="tr-TR" sz="2200" b="1"/>
              <a:t>Mountain Car </a:t>
            </a:r>
            <a:r>
              <a:rPr lang="tr-TR" sz="2200"/>
              <a:t>üzerinde test ederek karşılaştıracağız. Basit ve etkili yapılarıyla bu iki problem, algoritmaların davranışlarını anlamak ve geliştirmek için ideal bir ortam sunuyor.</a:t>
            </a:r>
          </a:p>
          <a:p>
            <a:pPr marL="45720" indent="0">
              <a:buNone/>
            </a:pPr>
            <a:r>
              <a:rPr lang="tr-TR" sz="2200"/>
              <a:t>Bu iki problem, pekiştirmeli öğrenme için uygun ortamlardır çünkü oyuncunun veya aracın aksiyonları ve bu aksiyonların sonuçları net olarak tanımlanmıştır.</a:t>
            </a:r>
          </a:p>
          <a:p>
            <a:pPr marL="45720" indent="0">
              <a:buNone/>
            </a:pPr>
            <a:r>
              <a:rPr lang="tr-TR" sz="2200" b="1"/>
              <a:t>Blackjack</a:t>
            </a:r>
            <a:r>
              <a:rPr lang="tr-TR" sz="2200"/>
              <a:t>, daha ayrık bir yapıya sahipken </a:t>
            </a:r>
            <a:r>
              <a:rPr lang="tr-TR" sz="2200" b="1"/>
              <a:t>Mountain Car </a:t>
            </a:r>
            <a:r>
              <a:rPr lang="tr-TR" sz="2200"/>
              <a:t>daha sürekli bir ortam sunar, bu da algoritmalar arasında karşılaştırma yaparken farklı dinamikler sağlar.</a:t>
            </a:r>
          </a:p>
          <a:p>
            <a:endParaRPr lang="tr-TR" sz="2200"/>
          </a:p>
        </p:txBody>
      </p:sp>
    </p:spTree>
    <p:extLst>
      <p:ext uri="{BB962C8B-B14F-4D97-AF65-F5344CB8AC3E}">
        <p14:creationId xmlns:p14="http://schemas.microsoft.com/office/powerpoint/2010/main" val="876540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36BBA-34B0-D0DA-882C-C8EE3E3CB1C4}"/>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1AABAEDC-7DE3-288F-9291-DD05013A467D}"/>
              </a:ext>
            </a:extLst>
          </p:cNvPr>
          <p:cNvSpPr>
            <a:spLocks noGrp="1"/>
          </p:cNvSpPr>
          <p:nvPr>
            <p:ph type="title"/>
          </p:nvPr>
        </p:nvSpPr>
        <p:spPr>
          <a:xfrm>
            <a:off x="0" y="258846"/>
            <a:ext cx="12191999" cy="844382"/>
          </a:xfrm>
          <a:solidFill>
            <a:schemeClr val="accent2"/>
          </a:solidFill>
          <a:ln w="76200">
            <a:solidFill>
              <a:schemeClr val="accent2">
                <a:lumMod val="75000"/>
              </a:schemeClr>
            </a:solidFill>
          </a:ln>
        </p:spPr>
        <p:style>
          <a:lnRef idx="0">
            <a:scrgbClr r="0" g="0" b="0"/>
          </a:lnRef>
          <a:fillRef idx="0">
            <a:scrgbClr r="0" g="0" b="0"/>
          </a:fillRef>
          <a:effectRef idx="0">
            <a:scrgbClr r="0" g="0" b="0"/>
          </a:effectRef>
          <a:fontRef idx="minor">
            <a:schemeClr val="lt1"/>
          </a:fontRef>
        </p:style>
        <p:txBody>
          <a:bodyPr/>
          <a:lstStyle/>
          <a:p>
            <a:pPr algn="ctr"/>
            <a:r>
              <a:rPr lang="tr-TR" dirty="0"/>
              <a:t>DDPG ALGORİTMASI</a:t>
            </a:r>
          </a:p>
        </p:txBody>
      </p:sp>
      <p:sp>
        <p:nvSpPr>
          <p:cNvPr id="3" name="İçerik Yer Tutucusu 2">
            <a:extLst>
              <a:ext uri="{FF2B5EF4-FFF2-40B4-BE49-F238E27FC236}">
                <a16:creationId xmlns:a16="http://schemas.microsoft.com/office/drawing/2014/main" id="{F7809B38-B507-B98C-A9FF-0B0C3522043C}"/>
              </a:ext>
            </a:extLst>
          </p:cNvPr>
          <p:cNvSpPr>
            <a:spLocks noGrp="1"/>
          </p:cNvSpPr>
          <p:nvPr>
            <p:ph idx="1"/>
          </p:nvPr>
        </p:nvSpPr>
        <p:spPr>
          <a:xfrm>
            <a:off x="632298" y="1206231"/>
            <a:ext cx="10721502" cy="2393004"/>
          </a:xfrm>
        </p:spPr>
        <p:txBody>
          <a:bodyPr/>
          <a:lstStyle/>
          <a:p>
            <a:r>
              <a:rPr lang="tr-TR" sz="1800" kern="100" dirty="0">
                <a:effectLst/>
                <a:latin typeface="Aptos" panose="020B0004020202020204" pitchFamily="34" charset="0"/>
                <a:ea typeface="Aptos" panose="020B0004020202020204" pitchFamily="34" charset="0"/>
                <a:cs typeface="Times New Roman" panose="02020603050405020304" pitchFamily="18" charset="0"/>
              </a:rPr>
              <a:t>DDPG (</a:t>
            </a:r>
            <a:r>
              <a:rPr lang="tr-TR" sz="1800" kern="100" dirty="0" err="1">
                <a:effectLst/>
                <a:latin typeface="Aptos" panose="020B0004020202020204" pitchFamily="34" charset="0"/>
                <a:ea typeface="Aptos" panose="020B0004020202020204" pitchFamily="34" charset="0"/>
                <a:cs typeface="Times New Roman" panose="02020603050405020304" pitchFamily="18" charset="0"/>
              </a:rPr>
              <a:t>Deterministic</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a:t>
            </a:r>
            <a:r>
              <a:rPr lang="tr-TR" sz="1800" kern="100" dirty="0" err="1">
                <a:effectLst/>
                <a:latin typeface="Aptos" panose="020B0004020202020204" pitchFamily="34" charset="0"/>
                <a:ea typeface="Aptos" panose="020B0004020202020204" pitchFamily="34" charset="0"/>
                <a:cs typeface="Times New Roman" panose="02020603050405020304" pitchFamily="18" charset="0"/>
              </a:rPr>
              <a:t>Deep</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a:t>
            </a:r>
            <a:r>
              <a:rPr lang="tr-TR" sz="1800" kern="100" dirty="0" err="1">
                <a:effectLst/>
                <a:latin typeface="Aptos" panose="020B0004020202020204" pitchFamily="34" charset="0"/>
                <a:ea typeface="Aptos" panose="020B0004020202020204" pitchFamily="34" charset="0"/>
                <a:cs typeface="Times New Roman" panose="02020603050405020304" pitchFamily="18" charset="0"/>
              </a:rPr>
              <a:t>Policy</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a:t>
            </a:r>
            <a:r>
              <a:rPr lang="tr-TR" sz="1800" kern="100" dirty="0" err="1">
                <a:effectLst/>
                <a:latin typeface="Aptos" panose="020B0004020202020204" pitchFamily="34" charset="0"/>
                <a:ea typeface="Aptos" panose="020B0004020202020204" pitchFamily="34" charset="0"/>
                <a:cs typeface="Times New Roman" panose="02020603050405020304" pitchFamily="18" charset="0"/>
              </a:rPr>
              <a:t>Gradient</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sürekli aksiyon alanlarında kullanılan bir pekiştirmeli öğrenme algoritmasıdır ve özellikle deterministik politikalara dayalıdır. DDPG, aktör-eleştirmen (</a:t>
            </a:r>
            <a:r>
              <a:rPr lang="tr-TR" sz="1800" kern="100" dirty="0" err="1">
                <a:effectLst/>
                <a:latin typeface="Aptos" panose="020B0004020202020204" pitchFamily="34" charset="0"/>
                <a:ea typeface="Aptos" panose="020B0004020202020204" pitchFamily="34" charset="0"/>
                <a:cs typeface="Times New Roman" panose="02020603050405020304" pitchFamily="18" charset="0"/>
              </a:rPr>
              <a:t>actor-critic</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yapısını temel alır ve derin öğrenme tekniklerini kullanarak daha karmaşık görevleri çözmeye olanak tanır. Bu algoritma, politika gradyanı yöntemlerinin bir varyasyonu olup, özellikle sürekli aksiyon uzayında başarılı sonuçlar elde etmek için tasarlanmıştır.</a:t>
            </a:r>
            <a:endParaRPr lang="tr-TR"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tr-TR" sz="2000" b="1" kern="100" dirty="0">
                <a:solidFill>
                  <a:schemeClr val="accent6">
                    <a:lumMod val="75000"/>
                  </a:schemeClr>
                </a:solidFill>
                <a:effectLst/>
                <a:latin typeface="Aptos" panose="020B0004020202020204" pitchFamily="34" charset="0"/>
                <a:ea typeface="Aptos" panose="020B0004020202020204" pitchFamily="34" charset="0"/>
                <a:cs typeface="Times New Roman" panose="02020603050405020304" pitchFamily="18" charset="0"/>
              </a:rPr>
              <a:t>DDPG Algoritmasının Temel Bileşenleri</a:t>
            </a:r>
          </a:p>
          <a:p>
            <a:endParaRPr lang="tr-TR" dirty="0"/>
          </a:p>
        </p:txBody>
      </p:sp>
      <p:sp>
        <p:nvSpPr>
          <p:cNvPr id="5" name="Metin kutusu 4">
            <a:extLst>
              <a:ext uri="{FF2B5EF4-FFF2-40B4-BE49-F238E27FC236}">
                <a16:creationId xmlns:a16="http://schemas.microsoft.com/office/drawing/2014/main" id="{76FD070D-3F71-FEAC-46DF-7FD056AFD473}"/>
              </a:ext>
            </a:extLst>
          </p:cNvPr>
          <p:cNvSpPr txBox="1"/>
          <p:nvPr/>
        </p:nvSpPr>
        <p:spPr>
          <a:xfrm>
            <a:off x="1031132" y="3702238"/>
            <a:ext cx="4455267" cy="3416320"/>
          </a:xfrm>
          <a:prstGeom prst="rect">
            <a:avLst/>
          </a:prstGeom>
          <a:noFill/>
        </p:spPr>
        <p:txBody>
          <a:bodyPr wrap="square" rtlCol="0">
            <a:spAutoFit/>
          </a:bodyPr>
          <a:lstStyle/>
          <a:p>
            <a:r>
              <a:rPr lang="tr-TR" b="1" dirty="0" err="1">
                <a:solidFill>
                  <a:schemeClr val="accent6">
                    <a:lumMod val="60000"/>
                    <a:lumOff val="40000"/>
                  </a:schemeClr>
                </a:solidFill>
              </a:rPr>
              <a:t>Actor</a:t>
            </a:r>
            <a:r>
              <a:rPr lang="tr-TR" b="1" dirty="0">
                <a:solidFill>
                  <a:schemeClr val="accent6">
                    <a:lumMod val="60000"/>
                    <a:lumOff val="40000"/>
                  </a:schemeClr>
                </a:solidFill>
              </a:rPr>
              <a:t> (Oyuncu)</a:t>
            </a:r>
            <a:endParaRPr lang="tr-TR" dirty="0">
              <a:solidFill>
                <a:schemeClr val="accent6">
                  <a:lumMod val="60000"/>
                  <a:lumOff val="40000"/>
                </a:schemeClr>
              </a:solidFill>
            </a:endParaRPr>
          </a:p>
          <a:p>
            <a:pPr>
              <a:buFont typeface="Arial" panose="020B0604020202020204" pitchFamily="34" charset="0"/>
              <a:buChar char="•"/>
            </a:pPr>
            <a:r>
              <a:rPr lang="tr-TR" dirty="0"/>
              <a:t>Ajanın hangi eylemi seçmesi gerektiğini belirler.</a:t>
            </a:r>
          </a:p>
          <a:p>
            <a:pPr>
              <a:buFont typeface="Arial" panose="020B0604020202020204" pitchFamily="34" charset="0"/>
              <a:buChar char="•"/>
            </a:pPr>
            <a:r>
              <a:rPr lang="tr-TR" dirty="0"/>
              <a:t>Çıktı olarak bir politika (</a:t>
            </a:r>
            <a:r>
              <a:rPr lang="tr-TR" dirty="0" err="1"/>
              <a:t>policy</a:t>
            </a:r>
            <a:r>
              <a:rPr lang="tr-TR" dirty="0"/>
              <a:t>) üretir, yani her durum için bir aksiyon (</a:t>
            </a:r>
            <a:r>
              <a:rPr lang="tr-TR" dirty="0" err="1"/>
              <a:t>action</a:t>
            </a:r>
            <a:r>
              <a:rPr lang="tr-TR" dirty="0"/>
              <a:t>) belirler. Bu, deterministik bir politika olup, her durum için tek bir eylem seçilir.</a:t>
            </a:r>
          </a:p>
          <a:p>
            <a:pPr>
              <a:buFont typeface="Arial" panose="020B0604020202020204" pitchFamily="34" charset="0"/>
              <a:buChar char="•"/>
            </a:pPr>
            <a:r>
              <a:rPr lang="tr-TR" dirty="0" err="1"/>
              <a:t>Actor</a:t>
            </a:r>
            <a:r>
              <a:rPr lang="tr-TR" dirty="0"/>
              <a:t>, politikayı bir derin sinir ağı kullanarak öğrenir ve doğrudan eylemleri seçen ağ olarak işlev görür.</a:t>
            </a:r>
          </a:p>
          <a:p>
            <a:endParaRPr lang="tr-TR" dirty="0"/>
          </a:p>
          <a:p>
            <a:endParaRPr lang="tr-TR" dirty="0"/>
          </a:p>
        </p:txBody>
      </p:sp>
      <p:sp>
        <p:nvSpPr>
          <p:cNvPr id="6" name="Metin kutusu 5">
            <a:extLst>
              <a:ext uri="{FF2B5EF4-FFF2-40B4-BE49-F238E27FC236}">
                <a16:creationId xmlns:a16="http://schemas.microsoft.com/office/drawing/2014/main" id="{C2199F1F-B3D9-1A14-D0B1-BB79314BD227}"/>
              </a:ext>
            </a:extLst>
          </p:cNvPr>
          <p:cNvSpPr txBox="1"/>
          <p:nvPr/>
        </p:nvSpPr>
        <p:spPr>
          <a:xfrm>
            <a:off x="5716623" y="3599235"/>
            <a:ext cx="5103778" cy="3416320"/>
          </a:xfrm>
          <a:prstGeom prst="rect">
            <a:avLst/>
          </a:prstGeom>
          <a:noFill/>
        </p:spPr>
        <p:txBody>
          <a:bodyPr wrap="square" rtlCol="0">
            <a:spAutoFit/>
          </a:bodyPr>
          <a:lstStyle/>
          <a:p>
            <a:r>
              <a:rPr lang="tr-TR" b="1" dirty="0" err="1">
                <a:solidFill>
                  <a:schemeClr val="accent6">
                    <a:lumMod val="60000"/>
                    <a:lumOff val="40000"/>
                  </a:schemeClr>
                </a:solidFill>
              </a:rPr>
              <a:t>Critic</a:t>
            </a:r>
            <a:r>
              <a:rPr lang="tr-TR" b="1" dirty="0">
                <a:solidFill>
                  <a:schemeClr val="accent6">
                    <a:lumMod val="60000"/>
                    <a:lumOff val="40000"/>
                  </a:schemeClr>
                </a:solidFill>
              </a:rPr>
              <a:t> (Eleştirici)</a:t>
            </a:r>
            <a:endParaRPr lang="tr-TR" dirty="0">
              <a:solidFill>
                <a:schemeClr val="accent6">
                  <a:lumMod val="60000"/>
                  <a:lumOff val="40000"/>
                </a:schemeClr>
              </a:solidFill>
            </a:endParaRPr>
          </a:p>
          <a:p>
            <a:pPr>
              <a:buFont typeface="Arial" panose="020B0604020202020204" pitchFamily="34" charset="0"/>
              <a:buChar char="•"/>
            </a:pPr>
            <a:r>
              <a:rPr lang="tr-TR" dirty="0"/>
              <a:t>Ajanın belirli bir durumdan başlatarak alacağı beklenen ödülü tahmin eder.</a:t>
            </a:r>
          </a:p>
          <a:p>
            <a:pPr>
              <a:buFont typeface="Arial" panose="020B0604020202020204" pitchFamily="34" charset="0"/>
              <a:buChar char="•"/>
            </a:pPr>
            <a:r>
              <a:rPr lang="tr-TR" dirty="0"/>
              <a:t>Değer fonksiyonu (</a:t>
            </a:r>
            <a:r>
              <a:rPr lang="tr-TR" dirty="0" err="1"/>
              <a:t>value</a:t>
            </a:r>
            <a:r>
              <a:rPr lang="tr-TR" dirty="0"/>
              <a:t> </a:t>
            </a:r>
            <a:r>
              <a:rPr lang="tr-TR" dirty="0" err="1"/>
              <a:t>function</a:t>
            </a:r>
            <a:r>
              <a:rPr lang="tr-TR" dirty="0"/>
              <a:t>) kullanarak, her durum için bir değer tahmininde bulunur ve bu tahminleri </a:t>
            </a:r>
            <a:r>
              <a:rPr lang="tr-TR" dirty="0" err="1"/>
              <a:t>Actor'un</a:t>
            </a:r>
            <a:r>
              <a:rPr lang="tr-TR" dirty="0"/>
              <a:t> politikasını güncellemek için kullanır.</a:t>
            </a:r>
          </a:p>
          <a:p>
            <a:pPr>
              <a:buFont typeface="Arial" panose="020B0604020202020204" pitchFamily="34" charset="0"/>
              <a:buChar char="•"/>
            </a:pPr>
            <a:r>
              <a:rPr lang="tr-TR" dirty="0" err="1"/>
              <a:t>Critic</a:t>
            </a:r>
            <a:r>
              <a:rPr lang="tr-TR" dirty="0"/>
              <a:t>, her durumda alınan eylemin ne kadar iyi olduğunu değerlendiren "Q-değeri" (</a:t>
            </a:r>
            <a:r>
              <a:rPr lang="tr-TR" dirty="0" err="1"/>
              <a:t>quality</a:t>
            </a:r>
            <a:r>
              <a:rPr lang="tr-TR" dirty="0"/>
              <a:t> </a:t>
            </a:r>
            <a:r>
              <a:rPr lang="tr-TR" dirty="0" err="1"/>
              <a:t>value</a:t>
            </a:r>
            <a:r>
              <a:rPr lang="tr-TR" dirty="0"/>
              <a:t>) hesaplar ve bu değer, </a:t>
            </a:r>
            <a:r>
              <a:rPr lang="tr-TR" dirty="0" err="1"/>
              <a:t>Actor'un</a:t>
            </a:r>
            <a:r>
              <a:rPr lang="tr-TR" dirty="0"/>
              <a:t> öğrenmesine katkı sağlar.</a:t>
            </a:r>
          </a:p>
          <a:p>
            <a:endParaRPr lang="tr-TR" dirty="0"/>
          </a:p>
        </p:txBody>
      </p:sp>
    </p:spTree>
    <p:extLst>
      <p:ext uri="{BB962C8B-B14F-4D97-AF65-F5344CB8AC3E}">
        <p14:creationId xmlns:p14="http://schemas.microsoft.com/office/powerpoint/2010/main" val="3524938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D49CF-4B9A-B5F5-A233-1DF7BC0E0B90}"/>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4A0607B6-BD1E-27F0-B92F-FA7DBF44B157}"/>
              </a:ext>
            </a:extLst>
          </p:cNvPr>
          <p:cNvSpPr>
            <a:spLocks noGrp="1"/>
          </p:cNvSpPr>
          <p:nvPr>
            <p:ph type="title"/>
          </p:nvPr>
        </p:nvSpPr>
        <p:spPr>
          <a:xfrm>
            <a:off x="0" y="258846"/>
            <a:ext cx="12191999" cy="844382"/>
          </a:xfrm>
          <a:solidFill>
            <a:schemeClr val="accent2"/>
          </a:solidFill>
          <a:ln w="76200">
            <a:solidFill>
              <a:schemeClr val="accent2">
                <a:lumMod val="75000"/>
              </a:schemeClr>
            </a:solidFill>
          </a:ln>
        </p:spPr>
        <p:style>
          <a:lnRef idx="0">
            <a:scrgbClr r="0" g="0" b="0"/>
          </a:lnRef>
          <a:fillRef idx="0">
            <a:scrgbClr r="0" g="0" b="0"/>
          </a:fillRef>
          <a:effectRef idx="0">
            <a:scrgbClr r="0" g="0" b="0"/>
          </a:effectRef>
          <a:fontRef idx="minor">
            <a:schemeClr val="lt1"/>
          </a:fontRef>
        </p:style>
        <p:txBody>
          <a:bodyPr/>
          <a:lstStyle/>
          <a:p>
            <a:pPr algn="ctr"/>
            <a:r>
              <a:rPr lang="tr-TR" dirty="0"/>
              <a:t>DDPG ALGORİTMASI</a:t>
            </a:r>
          </a:p>
        </p:txBody>
      </p:sp>
      <p:sp>
        <p:nvSpPr>
          <p:cNvPr id="3" name="İçerik Yer Tutucusu 2">
            <a:extLst>
              <a:ext uri="{FF2B5EF4-FFF2-40B4-BE49-F238E27FC236}">
                <a16:creationId xmlns:a16="http://schemas.microsoft.com/office/drawing/2014/main" id="{BA27FF11-BE38-276A-7E58-4B5624E20FAF}"/>
              </a:ext>
            </a:extLst>
          </p:cNvPr>
          <p:cNvSpPr>
            <a:spLocks noGrp="1"/>
          </p:cNvSpPr>
          <p:nvPr>
            <p:ph idx="1"/>
          </p:nvPr>
        </p:nvSpPr>
        <p:spPr>
          <a:xfrm>
            <a:off x="539415" y="1413398"/>
            <a:ext cx="11113168" cy="537635"/>
          </a:xfrm>
        </p:spPr>
        <p:txBody>
          <a:bodyPr>
            <a:normAutofit/>
          </a:bodyPr>
          <a:lstStyle/>
          <a:p>
            <a:pPr algn="ctr"/>
            <a:r>
              <a:rPr lang="tr-TR" b="1" kern="100" dirty="0" err="1">
                <a:solidFill>
                  <a:schemeClr val="accent6">
                    <a:lumMod val="75000"/>
                  </a:schemeClr>
                </a:solidFill>
                <a:effectLst/>
                <a:latin typeface="Aptos" panose="020B0004020202020204" pitchFamily="34" charset="0"/>
                <a:ea typeface="Aptos" panose="020B0004020202020204" pitchFamily="34" charset="0"/>
                <a:cs typeface="Times New Roman" panose="02020603050405020304" pitchFamily="18" charset="0"/>
              </a:rPr>
              <a:t>DDPG’nin</a:t>
            </a:r>
            <a:r>
              <a:rPr lang="tr-TR" b="1" kern="100" dirty="0">
                <a:solidFill>
                  <a:schemeClr val="accent6">
                    <a:lumMod val="75000"/>
                  </a:schemeClr>
                </a:solidFill>
                <a:effectLst/>
                <a:latin typeface="Aptos" panose="020B0004020202020204" pitchFamily="34" charset="0"/>
                <a:ea typeface="Aptos" panose="020B0004020202020204" pitchFamily="34" charset="0"/>
                <a:cs typeface="Times New Roman" panose="02020603050405020304" pitchFamily="18" charset="0"/>
              </a:rPr>
              <a:t> </a:t>
            </a:r>
            <a:r>
              <a:rPr lang="tr-TR" b="1" kern="100" dirty="0">
                <a:solidFill>
                  <a:schemeClr val="accent6">
                    <a:lumMod val="75000"/>
                  </a:schemeClr>
                </a:solidFill>
                <a:latin typeface="Aptos" panose="020B0004020202020204" pitchFamily="34" charset="0"/>
                <a:ea typeface="Aptos" panose="020B0004020202020204" pitchFamily="34" charset="0"/>
                <a:cs typeface="Times New Roman" panose="02020603050405020304" pitchFamily="18" charset="0"/>
              </a:rPr>
              <a:t>Temel Bileşenleri</a:t>
            </a:r>
            <a:endParaRPr lang="tr-TR" kern="100" dirty="0">
              <a:solidFill>
                <a:schemeClr val="accent6">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Metin kutusu 4">
            <a:extLst>
              <a:ext uri="{FF2B5EF4-FFF2-40B4-BE49-F238E27FC236}">
                <a16:creationId xmlns:a16="http://schemas.microsoft.com/office/drawing/2014/main" id="{E50120FD-790B-5224-9CBC-39AA21DD63C8}"/>
              </a:ext>
            </a:extLst>
          </p:cNvPr>
          <p:cNvSpPr txBox="1"/>
          <p:nvPr/>
        </p:nvSpPr>
        <p:spPr>
          <a:xfrm>
            <a:off x="840239" y="2159315"/>
            <a:ext cx="5103778" cy="2862322"/>
          </a:xfrm>
          <a:prstGeom prst="rect">
            <a:avLst/>
          </a:prstGeom>
          <a:noFill/>
        </p:spPr>
        <p:txBody>
          <a:bodyPr wrap="square" rtlCol="0">
            <a:spAutoFit/>
          </a:bodyPr>
          <a:lstStyle/>
          <a:p>
            <a:r>
              <a:rPr lang="tr-TR" sz="1800" b="1" dirty="0">
                <a:solidFill>
                  <a:schemeClr val="accent6">
                    <a:lumMod val="60000"/>
                    <a:lumOff val="40000"/>
                  </a:schemeClr>
                </a:solidFill>
              </a:rPr>
              <a:t>Hedef Ağı (</a:t>
            </a:r>
            <a:r>
              <a:rPr lang="tr-TR" sz="1800" b="1" dirty="0" err="1">
                <a:solidFill>
                  <a:schemeClr val="accent6">
                    <a:lumMod val="60000"/>
                    <a:lumOff val="40000"/>
                  </a:schemeClr>
                </a:solidFill>
              </a:rPr>
              <a:t>Target</a:t>
            </a:r>
            <a:r>
              <a:rPr lang="tr-TR" sz="1800" b="1" dirty="0">
                <a:solidFill>
                  <a:schemeClr val="accent6">
                    <a:lumMod val="60000"/>
                    <a:lumOff val="40000"/>
                  </a:schemeClr>
                </a:solidFill>
              </a:rPr>
              <a:t> Networks) </a:t>
            </a:r>
          </a:p>
          <a:p>
            <a:pPr marL="285750" indent="-285750">
              <a:buFont typeface="Arial" panose="020B0604020202020204" pitchFamily="34" charset="0"/>
              <a:buChar char="•"/>
            </a:pPr>
            <a:r>
              <a:rPr lang="tr-TR" sz="1800" dirty="0"/>
              <a:t>DDPG, hedef ağlar (</a:t>
            </a:r>
            <a:r>
              <a:rPr lang="tr-TR" sz="1800" dirty="0" err="1"/>
              <a:t>target</a:t>
            </a:r>
            <a:r>
              <a:rPr lang="tr-TR" sz="1800" dirty="0"/>
              <a:t> </a:t>
            </a:r>
            <a:r>
              <a:rPr lang="tr-TR" sz="1800" dirty="0" err="1"/>
              <a:t>networks</a:t>
            </a:r>
            <a:r>
              <a:rPr lang="tr-TR" sz="1800" dirty="0"/>
              <a:t>) kullanarak öğrenmeyi stabil hale getirir. </a:t>
            </a:r>
          </a:p>
          <a:p>
            <a:pPr marL="285750" indent="-285750">
              <a:buFont typeface="Arial" panose="020B0604020202020204" pitchFamily="34" charset="0"/>
              <a:buChar char="•"/>
            </a:pPr>
            <a:r>
              <a:rPr lang="tr-TR" sz="1800" dirty="0"/>
              <a:t>Bu ağlar, </a:t>
            </a:r>
            <a:r>
              <a:rPr lang="tr-TR" sz="1800" dirty="0" err="1"/>
              <a:t>Actor</a:t>
            </a:r>
            <a:r>
              <a:rPr lang="tr-TR" sz="1800" dirty="0"/>
              <a:t> ve </a:t>
            </a:r>
            <a:r>
              <a:rPr lang="tr-TR" sz="1800" dirty="0" err="1"/>
              <a:t>Critic'in</a:t>
            </a:r>
            <a:r>
              <a:rPr lang="tr-TR" sz="1800" dirty="0"/>
              <a:t> kopyalarını oluşturur ve her adımda güncellenir. </a:t>
            </a:r>
          </a:p>
          <a:p>
            <a:pPr marL="285750" indent="-285750">
              <a:buFont typeface="Arial" panose="020B0604020202020204" pitchFamily="34" charset="0"/>
              <a:buChar char="•"/>
            </a:pPr>
            <a:r>
              <a:rPr lang="tr-TR" sz="1800" dirty="0"/>
              <a:t>Bu teknik, Q-değerlerinin daha kararlı bir şekilde öğrenilmesini sağlar.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endParaRPr lang="tr-TR" dirty="0"/>
          </a:p>
          <a:p>
            <a:endParaRPr lang="tr-TR" dirty="0"/>
          </a:p>
        </p:txBody>
      </p:sp>
      <p:sp>
        <p:nvSpPr>
          <p:cNvPr id="6" name="Metin kutusu 5">
            <a:extLst>
              <a:ext uri="{FF2B5EF4-FFF2-40B4-BE49-F238E27FC236}">
                <a16:creationId xmlns:a16="http://schemas.microsoft.com/office/drawing/2014/main" id="{2474260E-E2FB-4462-1D21-F62097C21EDA}"/>
              </a:ext>
            </a:extLst>
          </p:cNvPr>
          <p:cNvSpPr txBox="1"/>
          <p:nvPr/>
        </p:nvSpPr>
        <p:spPr>
          <a:xfrm>
            <a:off x="6106252" y="2159315"/>
            <a:ext cx="5103778" cy="2862322"/>
          </a:xfrm>
          <a:prstGeom prst="rect">
            <a:avLst/>
          </a:prstGeom>
          <a:noFill/>
        </p:spPr>
        <p:txBody>
          <a:bodyPr wrap="square" rtlCol="0">
            <a:spAutoFit/>
          </a:bodyPr>
          <a:lstStyle/>
          <a:p>
            <a:r>
              <a:rPr lang="tr-TR" sz="1800" b="1" dirty="0" err="1">
                <a:solidFill>
                  <a:schemeClr val="accent6">
                    <a:lumMod val="60000"/>
                    <a:lumOff val="40000"/>
                  </a:schemeClr>
                </a:solidFill>
              </a:rPr>
              <a:t>Replay</a:t>
            </a:r>
            <a:r>
              <a:rPr lang="tr-TR" sz="1800" b="1" dirty="0">
                <a:solidFill>
                  <a:schemeClr val="accent6">
                    <a:lumMod val="60000"/>
                    <a:lumOff val="40000"/>
                  </a:schemeClr>
                </a:solidFill>
              </a:rPr>
              <a:t> </a:t>
            </a:r>
            <a:r>
              <a:rPr lang="tr-TR" sz="1800" b="1" dirty="0" err="1">
                <a:solidFill>
                  <a:schemeClr val="accent6">
                    <a:lumMod val="60000"/>
                    <a:lumOff val="40000"/>
                  </a:schemeClr>
                </a:solidFill>
              </a:rPr>
              <a:t>Buffer</a:t>
            </a:r>
            <a:r>
              <a:rPr lang="tr-TR" sz="1800" b="1" dirty="0">
                <a:solidFill>
                  <a:schemeClr val="accent6">
                    <a:lumMod val="60000"/>
                    <a:lumOff val="40000"/>
                  </a:schemeClr>
                </a:solidFill>
              </a:rPr>
              <a:t> (Deneyim Havuzu)</a:t>
            </a:r>
          </a:p>
          <a:p>
            <a:pPr marL="285750" indent="-285750">
              <a:buFont typeface="Arial" panose="020B0604020202020204" pitchFamily="34" charset="0"/>
              <a:buChar char="•"/>
            </a:pPr>
            <a:r>
              <a:rPr lang="tr-TR" sz="1800" dirty="0"/>
              <a:t>DDPG algoritması, deneyim havuzu (</a:t>
            </a:r>
            <a:r>
              <a:rPr lang="tr-TR" sz="1800" dirty="0" err="1"/>
              <a:t>replay</a:t>
            </a:r>
            <a:r>
              <a:rPr lang="tr-TR" sz="1800" dirty="0"/>
              <a:t> </a:t>
            </a:r>
            <a:r>
              <a:rPr lang="tr-TR" sz="1800" dirty="0" err="1"/>
              <a:t>buffer</a:t>
            </a:r>
            <a:r>
              <a:rPr lang="tr-TR" sz="1800" dirty="0"/>
              <a:t>) kullanarak geçmiş deneyimlerden öğrenir. </a:t>
            </a:r>
          </a:p>
          <a:p>
            <a:pPr marL="285750" indent="-285750">
              <a:buFont typeface="Arial" panose="020B0604020202020204" pitchFamily="34" charset="0"/>
              <a:buChar char="•"/>
            </a:pPr>
            <a:r>
              <a:rPr lang="tr-TR" sz="1800" dirty="0"/>
              <a:t>Ajan her etkileşimde çevre ile deneyim kazandıkça, bu deneyimler havuzda depolanır ve rastgele örnekleme yoluyla güncellenir. </a:t>
            </a:r>
          </a:p>
          <a:p>
            <a:pPr marL="285750" indent="-285750">
              <a:buFont typeface="Arial" panose="020B0604020202020204" pitchFamily="34" charset="0"/>
              <a:buChar char="•"/>
            </a:pPr>
            <a:r>
              <a:rPr lang="tr-TR" sz="1800" dirty="0"/>
              <a:t>Bu, öğrenmenin daha verimli ve kararlı olmasını sağlar.</a:t>
            </a:r>
          </a:p>
          <a:p>
            <a:endParaRPr lang="tr-TR" dirty="0"/>
          </a:p>
        </p:txBody>
      </p:sp>
      <p:sp>
        <p:nvSpPr>
          <p:cNvPr id="7" name="Metin kutusu 6">
            <a:extLst>
              <a:ext uri="{FF2B5EF4-FFF2-40B4-BE49-F238E27FC236}">
                <a16:creationId xmlns:a16="http://schemas.microsoft.com/office/drawing/2014/main" id="{39BEC780-3377-3ADD-028F-107C48FCF4D7}"/>
              </a:ext>
            </a:extLst>
          </p:cNvPr>
          <p:cNvSpPr txBox="1"/>
          <p:nvPr/>
        </p:nvSpPr>
        <p:spPr>
          <a:xfrm>
            <a:off x="499248" y="5223500"/>
            <a:ext cx="11402959" cy="1200329"/>
          </a:xfrm>
          <a:prstGeom prst="rect">
            <a:avLst/>
          </a:prstGeom>
          <a:noFill/>
        </p:spPr>
        <p:txBody>
          <a:bodyPr wrap="square" rtlCol="0">
            <a:spAutoFit/>
          </a:bodyPr>
          <a:lstStyle/>
          <a:p>
            <a:pPr marL="285750" indent="-285750">
              <a:buFont typeface="Arial" panose="020B0604020202020204" pitchFamily="34" charset="0"/>
              <a:buChar char="•"/>
            </a:pPr>
            <a:r>
              <a:rPr lang="tr-TR" sz="1800" dirty="0"/>
              <a:t>DDPG, sürekli aksiyon alanlarında yüksek performans sergileyen ve deterministik politikalara dayalı bir pekiştirmeli öğrenme algoritması olarak, özellikle robotik ve otonom sistemler gibi karmaşık görevlerde yaygın olarak kullanılır.</a:t>
            </a:r>
          </a:p>
          <a:p>
            <a:endParaRPr lang="tr-TR" dirty="0"/>
          </a:p>
        </p:txBody>
      </p:sp>
    </p:spTree>
    <p:extLst>
      <p:ext uri="{BB962C8B-B14F-4D97-AF65-F5344CB8AC3E}">
        <p14:creationId xmlns:p14="http://schemas.microsoft.com/office/powerpoint/2010/main" val="2355758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9DE3D52A-9B87-1F49-4A65-C7F92593B82B}"/>
              </a:ext>
            </a:extLst>
          </p:cNvPr>
          <p:cNvSpPr>
            <a:spLocks noGrp="1"/>
          </p:cNvSpPr>
          <p:nvPr>
            <p:ph type="title"/>
          </p:nvPr>
        </p:nvSpPr>
        <p:spPr>
          <a:xfrm>
            <a:off x="838200" y="382110"/>
            <a:ext cx="6634272" cy="963037"/>
          </a:xfrm>
        </p:spPr>
        <p:txBody>
          <a:bodyPr>
            <a:noAutofit/>
          </a:bodyPr>
          <a:lstStyle/>
          <a:p>
            <a:r>
              <a:rPr lang="tr-TR" sz="2800" dirty="0">
                <a:solidFill>
                  <a:schemeClr val="accent2">
                    <a:lumMod val="75000"/>
                  </a:schemeClr>
                </a:solidFill>
              </a:rPr>
              <a:t>BLACKJACK Üzerinde </a:t>
            </a:r>
            <a:br>
              <a:rPr lang="tr-TR" sz="2800" dirty="0">
                <a:solidFill>
                  <a:schemeClr val="accent2">
                    <a:lumMod val="75000"/>
                  </a:schemeClr>
                </a:solidFill>
              </a:rPr>
            </a:br>
            <a:r>
              <a:rPr lang="tr-TR" sz="2800" dirty="0">
                <a:solidFill>
                  <a:schemeClr val="accent2">
                    <a:lumMod val="75000"/>
                  </a:schemeClr>
                </a:solidFill>
              </a:rPr>
              <a:t>Algoritmayı Uygulama</a:t>
            </a:r>
          </a:p>
        </p:txBody>
      </p:sp>
      <p:cxnSp>
        <p:nvCxnSpPr>
          <p:cNvPr id="5" name="Düz Bağlayıcı 4">
            <a:extLst>
              <a:ext uri="{FF2B5EF4-FFF2-40B4-BE49-F238E27FC236}">
                <a16:creationId xmlns:a16="http://schemas.microsoft.com/office/drawing/2014/main" id="{1A1E0B20-460D-CAE9-06FD-BF1B914F4DCE}"/>
              </a:ext>
            </a:extLst>
          </p:cNvPr>
          <p:cNvCxnSpPr>
            <a:cxnSpLocks/>
          </p:cNvCxnSpPr>
          <p:nvPr/>
        </p:nvCxnSpPr>
        <p:spPr>
          <a:xfrm>
            <a:off x="630600" y="1196145"/>
            <a:ext cx="5834368" cy="0"/>
          </a:xfrm>
          <a:prstGeom prst="line">
            <a:avLst/>
          </a:prstGeom>
          <a:ln w="28575">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Düz Bağlayıcı 5">
            <a:extLst>
              <a:ext uri="{FF2B5EF4-FFF2-40B4-BE49-F238E27FC236}">
                <a16:creationId xmlns:a16="http://schemas.microsoft.com/office/drawing/2014/main" id="{FD5555EB-0D25-220D-E9C4-B1CF2BDCA17D}"/>
              </a:ext>
            </a:extLst>
          </p:cNvPr>
          <p:cNvCxnSpPr/>
          <p:nvPr/>
        </p:nvCxnSpPr>
        <p:spPr>
          <a:xfrm>
            <a:off x="6771135" y="233464"/>
            <a:ext cx="0" cy="6391072"/>
          </a:xfrm>
          <a:prstGeom prst="line">
            <a:avLst/>
          </a:prstGeom>
        </p:spPr>
        <p:style>
          <a:lnRef idx="2">
            <a:schemeClr val="accent1"/>
          </a:lnRef>
          <a:fillRef idx="0">
            <a:schemeClr val="accent1"/>
          </a:fillRef>
          <a:effectRef idx="1">
            <a:schemeClr val="accent1"/>
          </a:effectRef>
          <a:fontRef idx="minor">
            <a:schemeClr val="tx1"/>
          </a:fontRef>
        </p:style>
      </p:cxnSp>
      <p:sp>
        <p:nvSpPr>
          <p:cNvPr id="7" name="İçerik Yer Tutucusu 2">
            <a:extLst>
              <a:ext uri="{FF2B5EF4-FFF2-40B4-BE49-F238E27FC236}">
                <a16:creationId xmlns:a16="http://schemas.microsoft.com/office/drawing/2014/main" id="{E086BE1D-8B99-ADEA-B7D1-71F341391A3C}"/>
              </a:ext>
            </a:extLst>
          </p:cNvPr>
          <p:cNvSpPr txBox="1">
            <a:spLocks/>
          </p:cNvSpPr>
          <p:nvPr/>
        </p:nvSpPr>
        <p:spPr>
          <a:xfrm>
            <a:off x="7472472" y="863628"/>
            <a:ext cx="4040801" cy="525901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err="1"/>
              <a:t>DDPGAgent</a:t>
            </a:r>
            <a:r>
              <a:rPr lang="tr-TR" dirty="0"/>
              <a:t>, </a:t>
            </a:r>
            <a:r>
              <a:rPr lang="tr-TR" dirty="0" err="1"/>
              <a:t>Actor</a:t>
            </a:r>
            <a:r>
              <a:rPr lang="tr-TR" dirty="0"/>
              <a:t> ve </a:t>
            </a:r>
            <a:r>
              <a:rPr lang="tr-TR" dirty="0" err="1"/>
              <a:t>Critic</a:t>
            </a:r>
            <a:r>
              <a:rPr lang="tr-TR" dirty="0"/>
              <a:t> modeller tanımlanır ve eğitim sürecini bu sınıfta yürütür. </a:t>
            </a:r>
          </a:p>
          <a:p>
            <a:pPr lvl="1"/>
            <a:r>
              <a:rPr lang="tr-TR" dirty="0" err="1"/>
              <a:t>state_size</a:t>
            </a:r>
            <a:r>
              <a:rPr lang="tr-TR" dirty="0"/>
              <a:t>: Ortamın durum boyutu </a:t>
            </a:r>
          </a:p>
          <a:p>
            <a:pPr lvl="1"/>
            <a:r>
              <a:rPr lang="tr-TR" dirty="0" err="1"/>
              <a:t>action_size</a:t>
            </a:r>
            <a:r>
              <a:rPr lang="tr-TR" dirty="0"/>
              <a:t>: Aksiyon boyutu</a:t>
            </a:r>
          </a:p>
          <a:p>
            <a:pPr lvl="1"/>
            <a:r>
              <a:rPr lang="tr-TR" dirty="0" err="1"/>
              <a:t>learning_rate</a:t>
            </a:r>
            <a:r>
              <a:rPr lang="tr-TR" dirty="0"/>
              <a:t>: Ağların öğrenme hızı</a:t>
            </a:r>
          </a:p>
          <a:p>
            <a:pPr lvl="1"/>
            <a:r>
              <a:rPr lang="tr-TR" dirty="0"/>
              <a:t>gamma: uzun vadeli ödülleri hesaba katmamızı sağlar</a:t>
            </a:r>
          </a:p>
          <a:p>
            <a:pPr lvl="1"/>
            <a:r>
              <a:rPr lang="tr-TR" dirty="0" err="1"/>
              <a:t>tau</a:t>
            </a:r>
            <a:r>
              <a:rPr lang="tr-TR" dirty="0"/>
              <a:t>: hedef ağları güncellerken kullanılan parametre</a:t>
            </a:r>
          </a:p>
          <a:p>
            <a:pPr lvl="1"/>
            <a:r>
              <a:rPr lang="tr-TR" dirty="0" err="1"/>
              <a:t>replay_buffer</a:t>
            </a:r>
            <a:r>
              <a:rPr lang="tr-TR" dirty="0"/>
              <a:t>: Ajanın deneyimleri depoladığı bir bellek </a:t>
            </a:r>
          </a:p>
          <a:p>
            <a:pPr lvl="1"/>
            <a:endParaRPr lang="tr-TR" dirty="0"/>
          </a:p>
          <a:p>
            <a:r>
              <a:rPr lang="tr-TR" dirty="0"/>
              <a:t>Aktör modeli, ajan için aksiyonları seçmeye yarar. 2 gizli katmanlı bir derin sinir ağı</a:t>
            </a:r>
          </a:p>
          <a:p>
            <a:pPr lvl="1"/>
            <a:r>
              <a:rPr lang="tr-TR" dirty="0"/>
              <a:t>Adam optimizasyon algoritması kullanarak modelin öğrenmesi hızlandırılır</a:t>
            </a:r>
          </a:p>
          <a:p>
            <a:pPr lvl="1"/>
            <a:r>
              <a:rPr lang="tr-TR" dirty="0" err="1"/>
              <a:t>learning_rate</a:t>
            </a:r>
            <a:r>
              <a:rPr lang="tr-TR" dirty="0"/>
              <a:t> ağırlıkların güncelleme oranı</a:t>
            </a:r>
          </a:p>
        </p:txBody>
      </p:sp>
      <p:pic>
        <p:nvPicPr>
          <p:cNvPr id="11" name="İçerik Yer Tutucusu 10">
            <a:extLst>
              <a:ext uri="{FF2B5EF4-FFF2-40B4-BE49-F238E27FC236}">
                <a16:creationId xmlns:a16="http://schemas.microsoft.com/office/drawing/2014/main" id="{6745AC50-44CD-1D97-7E64-6E3CFEE5534F}"/>
              </a:ext>
            </a:extLst>
          </p:cNvPr>
          <p:cNvPicPr>
            <a:picLocks noGrp="1" noChangeAspect="1"/>
          </p:cNvPicPr>
          <p:nvPr>
            <p:ph idx="1"/>
          </p:nvPr>
        </p:nvPicPr>
        <p:blipFill>
          <a:blip r:embed="rId2"/>
          <a:stretch>
            <a:fillRect/>
          </a:stretch>
        </p:blipFill>
        <p:spPr>
          <a:xfrm>
            <a:off x="469122" y="1696332"/>
            <a:ext cx="6253887" cy="2282754"/>
          </a:xfrm>
        </p:spPr>
      </p:pic>
      <p:pic>
        <p:nvPicPr>
          <p:cNvPr id="13" name="Resim 12">
            <a:extLst>
              <a:ext uri="{FF2B5EF4-FFF2-40B4-BE49-F238E27FC236}">
                <a16:creationId xmlns:a16="http://schemas.microsoft.com/office/drawing/2014/main" id="{739645A4-E12C-2E39-6597-B358B0C431E0}"/>
              </a:ext>
            </a:extLst>
          </p:cNvPr>
          <p:cNvPicPr>
            <a:picLocks noChangeAspect="1"/>
          </p:cNvPicPr>
          <p:nvPr/>
        </p:nvPicPr>
        <p:blipFill>
          <a:blip r:embed="rId3"/>
          <a:stretch>
            <a:fillRect/>
          </a:stretch>
        </p:blipFill>
        <p:spPr>
          <a:xfrm>
            <a:off x="725906" y="4195078"/>
            <a:ext cx="5870990" cy="1643239"/>
          </a:xfrm>
          <a:prstGeom prst="rect">
            <a:avLst/>
          </a:prstGeom>
        </p:spPr>
      </p:pic>
      <p:sp>
        <p:nvSpPr>
          <p:cNvPr id="2" name="Dikdörtgen 1">
            <a:extLst>
              <a:ext uri="{FF2B5EF4-FFF2-40B4-BE49-F238E27FC236}">
                <a16:creationId xmlns:a16="http://schemas.microsoft.com/office/drawing/2014/main" id="{71009FDA-B6CA-9D47-D0F8-28A36D2149A1}"/>
              </a:ext>
            </a:extLst>
          </p:cNvPr>
          <p:cNvSpPr/>
          <p:nvPr/>
        </p:nvSpPr>
        <p:spPr>
          <a:xfrm>
            <a:off x="420841" y="1590637"/>
            <a:ext cx="6302168" cy="2477727"/>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tr-TR"/>
          </a:p>
        </p:txBody>
      </p:sp>
      <p:sp>
        <p:nvSpPr>
          <p:cNvPr id="3" name="Dikdörtgen 2">
            <a:extLst>
              <a:ext uri="{FF2B5EF4-FFF2-40B4-BE49-F238E27FC236}">
                <a16:creationId xmlns:a16="http://schemas.microsoft.com/office/drawing/2014/main" id="{E1EB1D88-31CF-25CC-7C19-BE6F3D66D5BE}"/>
              </a:ext>
            </a:extLst>
          </p:cNvPr>
          <p:cNvSpPr/>
          <p:nvPr/>
        </p:nvSpPr>
        <p:spPr>
          <a:xfrm>
            <a:off x="725906" y="4195078"/>
            <a:ext cx="5870990" cy="182226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9" name="Düz Ok Bağlayıcısı 8">
            <a:extLst>
              <a:ext uri="{FF2B5EF4-FFF2-40B4-BE49-F238E27FC236}">
                <a16:creationId xmlns:a16="http://schemas.microsoft.com/office/drawing/2014/main" id="{DDC515AE-73A1-673F-0657-7E7C44390D0E}"/>
              </a:ext>
            </a:extLst>
          </p:cNvPr>
          <p:cNvCxnSpPr/>
          <p:nvPr/>
        </p:nvCxnSpPr>
        <p:spPr>
          <a:xfrm flipV="1">
            <a:off x="6723009" y="1196145"/>
            <a:ext cx="749463" cy="6424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Düz Ok Bağlayıcısı 11">
            <a:extLst>
              <a:ext uri="{FF2B5EF4-FFF2-40B4-BE49-F238E27FC236}">
                <a16:creationId xmlns:a16="http://schemas.microsoft.com/office/drawing/2014/main" id="{6FCD8476-8795-4F58-D9D5-C57DF4CC523D}"/>
              </a:ext>
            </a:extLst>
          </p:cNvPr>
          <p:cNvCxnSpPr/>
          <p:nvPr/>
        </p:nvCxnSpPr>
        <p:spPr>
          <a:xfrm flipV="1">
            <a:off x="6596896" y="4195078"/>
            <a:ext cx="973943" cy="267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699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787D09-8A9E-5961-DEF4-D61C1467C5B3}"/>
            </a:ext>
          </a:extLst>
        </p:cNvPr>
        <p:cNvGrpSpPr/>
        <p:nvPr/>
      </p:nvGrpSpPr>
      <p:grpSpPr>
        <a:xfrm>
          <a:off x="0" y="0"/>
          <a:ext cx="0" cy="0"/>
          <a:chOff x="0" y="0"/>
          <a:chExt cx="0" cy="0"/>
        </a:xfrm>
      </p:grpSpPr>
      <p:sp>
        <p:nvSpPr>
          <p:cNvPr id="4" name="Başlık 1">
            <a:extLst>
              <a:ext uri="{FF2B5EF4-FFF2-40B4-BE49-F238E27FC236}">
                <a16:creationId xmlns:a16="http://schemas.microsoft.com/office/drawing/2014/main" id="{B24657F4-DEFD-A61B-78D8-2764175A7EAE}"/>
              </a:ext>
            </a:extLst>
          </p:cNvPr>
          <p:cNvSpPr>
            <a:spLocks noGrp="1"/>
          </p:cNvSpPr>
          <p:nvPr>
            <p:ph type="title"/>
          </p:nvPr>
        </p:nvSpPr>
        <p:spPr>
          <a:xfrm>
            <a:off x="838200" y="382110"/>
            <a:ext cx="6634272" cy="963037"/>
          </a:xfrm>
        </p:spPr>
        <p:txBody>
          <a:bodyPr>
            <a:noAutofit/>
          </a:bodyPr>
          <a:lstStyle/>
          <a:p>
            <a:r>
              <a:rPr lang="tr-TR" sz="2800" dirty="0">
                <a:solidFill>
                  <a:schemeClr val="accent2">
                    <a:lumMod val="75000"/>
                  </a:schemeClr>
                </a:solidFill>
              </a:rPr>
              <a:t>BLACKJACK Üzerinde </a:t>
            </a:r>
            <a:br>
              <a:rPr lang="tr-TR" sz="2800" dirty="0">
                <a:solidFill>
                  <a:schemeClr val="accent2">
                    <a:lumMod val="75000"/>
                  </a:schemeClr>
                </a:solidFill>
              </a:rPr>
            </a:br>
            <a:r>
              <a:rPr lang="tr-TR" sz="2800" dirty="0">
                <a:solidFill>
                  <a:schemeClr val="accent2">
                    <a:lumMod val="75000"/>
                  </a:schemeClr>
                </a:solidFill>
              </a:rPr>
              <a:t>Algoritmayı Uygulama</a:t>
            </a:r>
          </a:p>
        </p:txBody>
      </p:sp>
      <p:cxnSp>
        <p:nvCxnSpPr>
          <p:cNvPr id="5" name="Düz Bağlayıcı 4">
            <a:extLst>
              <a:ext uri="{FF2B5EF4-FFF2-40B4-BE49-F238E27FC236}">
                <a16:creationId xmlns:a16="http://schemas.microsoft.com/office/drawing/2014/main" id="{A8C6FCF7-B980-6B81-F4B0-FA56921A05A6}"/>
              </a:ext>
            </a:extLst>
          </p:cNvPr>
          <p:cNvCxnSpPr>
            <a:cxnSpLocks/>
          </p:cNvCxnSpPr>
          <p:nvPr/>
        </p:nvCxnSpPr>
        <p:spPr>
          <a:xfrm>
            <a:off x="630600" y="1196145"/>
            <a:ext cx="5834368" cy="0"/>
          </a:xfrm>
          <a:prstGeom prst="line">
            <a:avLst/>
          </a:prstGeom>
          <a:ln w="28575">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Düz Bağlayıcı 5">
            <a:extLst>
              <a:ext uri="{FF2B5EF4-FFF2-40B4-BE49-F238E27FC236}">
                <a16:creationId xmlns:a16="http://schemas.microsoft.com/office/drawing/2014/main" id="{B9F13C66-48C2-D4FA-03E8-969AE9D64857}"/>
              </a:ext>
            </a:extLst>
          </p:cNvPr>
          <p:cNvCxnSpPr/>
          <p:nvPr/>
        </p:nvCxnSpPr>
        <p:spPr>
          <a:xfrm>
            <a:off x="6771135" y="233464"/>
            <a:ext cx="0" cy="639107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İçerik Yer Tutucusu 8">
            <a:extLst>
              <a:ext uri="{FF2B5EF4-FFF2-40B4-BE49-F238E27FC236}">
                <a16:creationId xmlns:a16="http://schemas.microsoft.com/office/drawing/2014/main" id="{28D62DFA-FF25-1A3B-2957-1020232FA17B}"/>
              </a:ext>
            </a:extLst>
          </p:cNvPr>
          <p:cNvPicPr>
            <a:picLocks noGrp="1" noChangeAspect="1"/>
          </p:cNvPicPr>
          <p:nvPr>
            <p:ph idx="1"/>
          </p:nvPr>
        </p:nvPicPr>
        <p:blipFill>
          <a:blip r:embed="rId2"/>
          <a:stretch>
            <a:fillRect/>
          </a:stretch>
        </p:blipFill>
        <p:spPr>
          <a:xfrm>
            <a:off x="657911" y="1388731"/>
            <a:ext cx="5545244" cy="2682655"/>
          </a:xfrm>
        </p:spPr>
      </p:pic>
      <p:pic>
        <p:nvPicPr>
          <p:cNvPr id="12" name="Resim 11">
            <a:extLst>
              <a:ext uri="{FF2B5EF4-FFF2-40B4-BE49-F238E27FC236}">
                <a16:creationId xmlns:a16="http://schemas.microsoft.com/office/drawing/2014/main" id="{E2DE61EB-79C2-2554-2CC2-28771B1CF90B}"/>
              </a:ext>
            </a:extLst>
          </p:cNvPr>
          <p:cNvPicPr>
            <a:picLocks noChangeAspect="1"/>
          </p:cNvPicPr>
          <p:nvPr/>
        </p:nvPicPr>
        <p:blipFill>
          <a:blip r:embed="rId3"/>
          <a:stretch>
            <a:fillRect/>
          </a:stretch>
        </p:blipFill>
        <p:spPr>
          <a:xfrm>
            <a:off x="657911" y="4126586"/>
            <a:ext cx="5829234" cy="2604551"/>
          </a:xfrm>
          <a:prstGeom prst="rect">
            <a:avLst/>
          </a:prstGeom>
        </p:spPr>
      </p:pic>
      <p:sp>
        <p:nvSpPr>
          <p:cNvPr id="14" name="İçerik Yer Tutucusu 2">
            <a:extLst>
              <a:ext uri="{FF2B5EF4-FFF2-40B4-BE49-F238E27FC236}">
                <a16:creationId xmlns:a16="http://schemas.microsoft.com/office/drawing/2014/main" id="{F6C19F96-8750-77AA-139E-CFB9C7978C50}"/>
              </a:ext>
            </a:extLst>
          </p:cNvPr>
          <p:cNvSpPr txBox="1">
            <a:spLocks/>
          </p:cNvSpPr>
          <p:nvPr/>
        </p:nvSpPr>
        <p:spPr>
          <a:xfrm>
            <a:off x="7279767" y="1345147"/>
            <a:ext cx="4538311" cy="441227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a:t>Kritik Model</a:t>
            </a:r>
          </a:p>
          <a:p>
            <a:pPr lvl="1"/>
            <a:r>
              <a:rPr lang="tr-TR" dirty="0"/>
              <a:t>Girdi katmanları</a:t>
            </a:r>
          </a:p>
          <a:p>
            <a:pPr lvl="2"/>
            <a:r>
              <a:rPr lang="tr-TR" dirty="0" err="1"/>
              <a:t>State_input</a:t>
            </a:r>
            <a:r>
              <a:rPr lang="tr-TR" dirty="0"/>
              <a:t>: Durum bilgisi için</a:t>
            </a:r>
          </a:p>
          <a:p>
            <a:pPr lvl="2"/>
            <a:r>
              <a:rPr lang="tr-TR" dirty="0" err="1"/>
              <a:t>action_input</a:t>
            </a:r>
            <a:r>
              <a:rPr lang="tr-TR" dirty="0"/>
              <a:t>: Aksiyon bilgisi için</a:t>
            </a:r>
          </a:p>
          <a:p>
            <a:pPr lvl="1"/>
            <a:r>
              <a:rPr lang="tr-TR" dirty="0"/>
              <a:t>Gizli Katmanlar</a:t>
            </a:r>
          </a:p>
          <a:p>
            <a:pPr lvl="2"/>
            <a:r>
              <a:rPr lang="tr-TR" dirty="0" err="1"/>
              <a:t>state_hidden</a:t>
            </a:r>
            <a:r>
              <a:rPr lang="tr-TR" dirty="0"/>
              <a:t>: Durum girdisi 400 nöronla işler</a:t>
            </a:r>
          </a:p>
          <a:p>
            <a:pPr lvl="2"/>
            <a:r>
              <a:rPr lang="tr-TR" dirty="0" err="1"/>
              <a:t>action_hidden</a:t>
            </a:r>
            <a:r>
              <a:rPr lang="tr-TR" dirty="0"/>
              <a:t> : Aksiyon girdisini 400 nöronla işler</a:t>
            </a:r>
          </a:p>
          <a:p>
            <a:pPr lvl="1"/>
            <a:r>
              <a:rPr lang="tr-TR" dirty="0"/>
              <a:t>Bunlar bir araya gelerek 300 </a:t>
            </a:r>
            <a:r>
              <a:rPr lang="tr-TR" dirty="0" err="1"/>
              <a:t>nöronluk</a:t>
            </a:r>
            <a:r>
              <a:rPr lang="tr-TR" dirty="0"/>
              <a:t> bir </a:t>
            </a:r>
            <a:r>
              <a:rPr lang="tr-TR" dirty="0" err="1"/>
              <a:t>ReLU</a:t>
            </a:r>
            <a:r>
              <a:rPr lang="tr-TR" dirty="0"/>
              <a:t> katmanına girer</a:t>
            </a:r>
          </a:p>
          <a:p>
            <a:pPr lvl="1"/>
            <a:r>
              <a:rPr lang="tr-TR" dirty="0" err="1"/>
              <a:t>linear</a:t>
            </a:r>
            <a:r>
              <a:rPr lang="tr-TR" dirty="0"/>
              <a:t>  aktivasyonuyla tek bir değer döndürür, bu da aksiyonun beklenen ödülü (Q-değeri)</a:t>
            </a:r>
          </a:p>
          <a:p>
            <a:pPr marL="457200" lvl="1" indent="0">
              <a:buNone/>
            </a:pPr>
            <a:endParaRPr lang="tr-TR" dirty="0"/>
          </a:p>
          <a:p>
            <a:r>
              <a:rPr lang="tr-TR" dirty="0"/>
              <a:t>Aksiyon Seçimi</a:t>
            </a:r>
          </a:p>
          <a:p>
            <a:pPr lvl="1"/>
            <a:r>
              <a:rPr lang="tr-TR" dirty="0"/>
              <a:t>Bu fonksiyon epsilon-</a:t>
            </a:r>
            <a:r>
              <a:rPr lang="tr-TR" dirty="0" err="1"/>
              <a:t>greedy</a:t>
            </a:r>
            <a:r>
              <a:rPr lang="tr-TR" dirty="0"/>
              <a:t> stratejisi ile aksiyon seçer.</a:t>
            </a:r>
          </a:p>
          <a:p>
            <a:pPr marL="457200" lvl="1" indent="0">
              <a:buNone/>
            </a:pPr>
            <a:endParaRPr lang="tr-TR" dirty="0"/>
          </a:p>
          <a:p>
            <a:endParaRPr lang="tr-TR" dirty="0"/>
          </a:p>
          <a:p>
            <a:pPr marL="457200" lvl="1" indent="0">
              <a:buNone/>
            </a:pPr>
            <a:endParaRPr lang="tr-TR" dirty="0"/>
          </a:p>
        </p:txBody>
      </p:sp>
      <p:sp>
        <p:nvSpPr>
          <p:cNvPr id="2" name="Dikdörtgen 1">
            <a:extLst>
              <a:ext uri="{FF2B5EF4-FFF2-40B4-BE49-F238E27FC236}">
                <a16:creationId xmlns:a16="http://schemas.microsoft.com/office/drawing/2014/main" id="{F8D822CD-33E9-974A-A0C3-357A126CC933}"/>
              </a:ext>
            </a:extLst>
          </p:cNvPr>
          <p:cNvSpPr/>
          <p:nvPr/>
        </p:nvSpPr>
        <p:spPr>
          <a:xfrm>
            <a:off x="598567" y="1333533"/>
            <a:ext cx="5663932" cy="27378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Dikdörtgen 2">
            <a:extLst>
              <a:ext uri="{FF2B5EF4-FFF2-40B4-BE49-F238E27FC236}">
                <a16:creationId xmlns:a16="http://schemas.microsoft.com/office/drawing/2014/main" id="{C3960340-E9AA-75BB-C1B4-8A6AC183D71D}"/>
              </a:ext>
            </a:extLst>
          </p:cNvPr>
          <p:cNvSpPr/>
          <p:nvPr/>
        </p:nvSpPr>
        <p:spPr>
          <a:xfrm>
            <a:off x="598567" y="4126584"/>
            <a:ext cx="5969372" cy="26045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8" name="Düz Ok Bağlayıcısı 7">
            <a:extLst>
              <a:ext uri="{FF2B5EF4-FFF2-40B4-BE49-F238E27FC236}">
                <a16:creationId xmlns:a16="http://schemas.microsoft.com/office/drawing/2014/main" id="{397C9904-08F7-A425-667B-72057F35E546}"/>
              </a:ext>
            </a:extLst>
          </p:cNvPr>
          <p:cNvCxnSpPr/>
          <p:nvPr/>
        </p:nvCxnSpPr>
        <p:spPr>
          <a:xfrm flipV="1">
            <a:off x="6262500" y="1493793"/>
            <a:ext cx="1017267" cy="1088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Düz Ok Bağlayıcısı 10">
            <a:extLst>
              <a:ext uri="{FF2B5EF4-FFF2-40B4-BE49-F238E27FC236}">
                <a16:creationId xmlns:a16="http://schemas.microsoft.com/office/drawing/2014/main" id="{55987F0D-1C35-0386-C556-E9E35FD199AA}"/>
              </a:ext>
            </a:extLst>
          </p:cNvPr>
          <p:cNvCxnSpPr/>
          <p:nvPr/>
        </p:nvCxnSpPr>
        <p:spPr>
          <a:xfrm>
            <a:off x="6567939" y="4866968"/>
            <a:ext cx="711828" cy="1769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29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F7BE7C-179B-DDDA-7E75-45FAC2E5896F}"/>
            </a:ext>
          </a:extLst>
        </p:cNvPr>
        <p:cNvGrpSpPr/>
        <p:nvPr/>
      </p:nvGrpSpPr>
      <p:grpSpPr>
        <a:xfrm>
          <a:off x="0" y="0"/>
          <a:ext cx="0" cy="0"/>
          <a:chOff x="0" y="0"/>
          <a:chExt cx="0" cy="0"/>
        </a:xfrm>
      </p:grpSpPr>
      <p:sp>
        <p:nvSpPr>
          <p:cNvPr id="4" name="Başlık 1">
            <a:extLst>
              <a:ext uri="{FF2B5EF4-FFF2-40B4-BE49-F238E27FC236}">
                <a16:creationId xmlns:a16="http://schemas.microsoft.com/office/drawing/2014/main" id="{4B4E242F-2D43-E4E5-FF59-1DF55365D4B0}"/>
              </a:ext>
            </a:extLst>
          </p:cNvPr>
          <p:cNvSpPr>
            <a:spLocks noGrp="1"/>
          </p:cNvSpPr>
          <p:nvPr>
            <p:ph type="title"/>
          </p:nvPr>
        </p:nvSpPr>
        <p:spPr>
          <a:xfrm>
            <a:off x="838200" y="382110"/>
            <a:ext cx="6634272" cy="963037"/>
          </a:xfrm>
        </p:spPr>
        <p:txBody>
          <a:bodyPr>
            <a:noAutofit/>
          </a:bodyPr>
          <a:lstStyle/>
          <a:p>
            <a:r>
              <a:rPr lang="tr-TR" sz="2800" dirty="0">
                <a:solidFill>
                  <a:schemeClr val="accent2">
                    <a:lumMod val="75000"/>
                  </a:schemeClr>
                </a:solidFill>
              </a:rPr>
              <a:t>BLACKJACK Üzerinde </a:t>
            </a:r>
            <a:br>
              <a:rPr lang="tr-TR" sz="2800" dirty="0">
                <a:solidFill>
                  <a:schemeClr val="accent2">
                    <a:lumMod val="75000"/>
                  </a:schemeClr>
                </a:solidFill>
              </a:rPr>
            </a:br>
            <a:r>
              <a:rPr lang="tr-TR" sz="2800" dirty="0">
                <a:solidFill>
                  <a:schemeClr val="accent2">
                    <a:lumMod val="75000"/>
                  </a:schemeClr>
                </a:solidFill>
              </a:rPr>
              <a:t>Algoritmayı Uygulama</a:t>
            </a:r>
          </a:p>
        </p:txBody>
      </p:sp>
      <p:cxnSp>
        <p:nvCxnSpPr>
          <p:cNvPr id="5" name="Düz Bağlayıcı 4">
            <a:extLst>
              <a:ext uri="{FF2B5EF4-FFF2-40B4-BE49-F238E27FC236}">
                <a16:creationId xmlns:a16="http://schemas.microsoft.com/office/drawing/2014/main" id="{C2A13075-B77E-1960-2CDB-F025F6CDE95C}"/>
              </a:ext>
            </a:extLst>
          </p:cNvPr>
          <p:cNvCxnSpPr>
            <a:cxnSpLocks/>
          </p:cNvCxnSpPr>
          <p:nvPr/>
        </p:nvCxnSpPr>
        <p:spPr>
          <a:xfrm>
            <a:off x="630600" y="1196145"/>
            <a:ext cx="5834368" cy="0"/>
          </a:xfrm>
          <a:prstGeom prst="line">
            <a:avLst/>
          </a:prstGeom>
          <a:ln w="28575">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Düz Bağlayıcı 5">
            <a:extLst>
              <a:ext uri="{FF2B5EF4-FFF2-40B4-BE49-F238E27FC236}">
                <a16:creationId xmlns:a16="http://schemas.microsoft.com/office/drawing/2014/main" id="{E320B2FD-59D0-6432-B9DA-8B5DE2150096}"/>
              </a:ext>
            </a:extLst>
          </p:cNvPr>
          <p:cNvCxnSpPr/>
          <p:nvPr/>
        </p:nvCxnSpPr>
        <p:spPr>
          <a:xfrm>
            <a:off x="6771135" y="233464"/>
            <a:ext cx="0" cy="6391072"/>
          </a:xfrm>
          <a:prstGeom prst="line">
            <a:avLst/>
          </a:prstGeom>
        </p:spPr>
        <p:style>
          <a:lnRef idx="2">
            <a:schemeClr val="accent1"/>
          </a:lnRef>
          <a:fillRef idx="0">
            <a:schemeClr val="accent1"/>
          </a:fillRef>
          <a:effectRef idx="1">
            <a:schemeClr val="accent1"/>
          </a:effectRef>
          <a:fontRef idx="minor">
            <a:schemeClr val="tx1"/>
          </a:fontRef>
        </p:style>
      </p:cxnSp>
      <p:sp>
        <p:nvSpPr>
          <p:cNvPr id="3" name="İçerik Yer Tutucusu 2">
            <a:extLst>
              <a:ext uri="{FF2B5EF4-FFF2-40B4-BE49-F238E27FC236}">
                <a16:creationId xmlns:a16="http://schemas.microsoft.com/office/drawing/2014/main" id="{C28D73E5-2F94-78E1-F949-F6F2FFD57308}"/>
              </a:ext>
            </a:extLst>
          </p:cNvPr>
          <p:cNvSpPr>
            <a:spLocks noGrp="1"/>
          </p:cNvSpPr>
          <p:nvPr>
            <p:ph idx="1"/>
          </p:nvPr>
        </p:nvSpPr>
        <p:spPr>
          <a:xfrm>
            <a:off x="6835303" y="1397540"/>
            <a:ext cx="5356697" cy="3616950"/>
          </a:xfrm>
        </p:spPr>
        <p:txBody>
          <a:bodyPr>
            <a:normAutofit/>
          </a:bodyPr>
          <a:lstStyle/>
          <a:p>
            <a:r>
              <a:rPr lang="tr-TR" dirty="0"/>
              <a:t>Eğitme İşlemi</a:t>
            </a:r>
          </a:p>
          <a:p>
            <a:r>
              <a:rPr lang="tr-TR" dirty="0"/>
              <a:t>Bu fonksiyon modelin eğitimini sağlar.</a:t>
            </a:r>
          </a:p>
          <a:p>
            <a:pPr lvl="1"/>
            <a:r>
              <a:rPr lang="tr-TR" dirty="0"/>
              <a:t>Eğer </a:t>
            </a:r>
            <a:r>
              <a:rPr lang="tr-TR" dirty="0" err="1"/>
              <a:t>replay_buffer</a:t>
            </a:r>
            <a:r>
              <a:rPr lang="tr-TR" dirty="0"/>
              <a:t> içindeki örnek sayısı </a:t>
            </a:r>
            <a:r>
              <a:rPr lang="tr-TR" dirty="0" err="1"/>
              <a:t>batch_size’dan</a:t>
            </a:r>
            <a:r>
              <a:rPr lang="tr-TR" dirty="0"/>
              <a:t> küçükse eğitim yapılmaz.</a:t>
            </a:r>
          </a:p>
          <a:p>
            <a:pPr lvl="1"/>
            <a:r>
              <a:rPr lang="tr-TR" dirty="0" err="1"/>
              <a:t>Replay</a:t>
            </a:r>
            <a:r>
              <a:rPr lang="tr-TR" dirty="0"/>
              <a:t> </a:t>
            </a:r>
            <a:r>
              <a:rPr lang="tr-TR" dirty="0" err="1"/>
              <a:t>Buffer</a:t>
            </a:r>
            <a:r>
              <a:rPr lang="tr-TR" dirty="0"/>
              <a:t>: Eğitim için </a:t>
            </a:r>
            <a:r>
              <a:rPr lang="tr-TR" dirty="0" err="1"/>
              <a:t>batch_size</a:t>
            </a:r>
            <a:r>
              <a:rPr lang="tr-TR" dirty="0"/>
              <a:t> kadar rastgele deneyim örneği alır.</a:t>
            </a:r>
          </a:p>
          <a:p>
            <a:endParaRPr lang="tr-TR" dirty="0"/>
          </a:p>
          <a:p>
            <a:pPr marL="457200" lvl="1" indent="0">
              <a:buNone/>
            </a:pPr>
            <a:endParaRPr lang="tr-TR" dirty="0"/>
          </a:p>
        </p:txBody>
      </p:sp>
      <p:pic>
        <p:nvPicPr>
          <p:cNvPr id="9" name="Resim 8">
            <a:extLst>
              <a:ext uri="{FF2B5EF4-FFF2-40B4-BE49-F238E27FC236}">
                <a16:creationId xmlns:a16="http://schemas.microsoft.com/office/drawing/2014/main" id="{F2A87412-79ED-55F6-F466-728D7096BE1D}"/>
              </a:ext>
            </a:extLst>
          </p:cNvPr>
          <p:cNvPicPr>
            <a:picLocks noChangeAspect="1"/>
          </p:cNvPicPr>
          <p:nvPr/>
        </p:nvPicPr>
        <p:blipFill>
          <a:blip r:embed="rId2"/>
          <a:srcRect b="32181"/>
          <a:stretch/>
        </p:blipFill>
        <p:spPr>
          <a:xfrm>
            <a:off x="838200" y="2534114"/>
            <a:ext cx="5106113" cy="1343802"/>
          </a:xfrm>
          <a:prstGeom prst="rect">
            <a:avLst/>
          </a:prstGeom>
        </p:spPr>
      </p:pic>
    </p:spTree>
    <p:extLst>
      <p:ext uri="{BB962C8B-B14F-4D97-AF65-F5344CB8AC3E}">
        <p14:creationId xmlns:p14="http://schemas.microsoft.com/office/powerpoint/2010/main" val="6111218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3A3DE6-EE55-9B33-4253-646C19320FD0}"/>
            </a:ext>
          </a:extLst>
        </p:cNvPr>
        <p:cNvGrpSpPr/>
        <p:nvPr/>
      </p:nvGrpSpPr>
      <p:grpSpPr>
        <a:xfrm>
          <a:off x="0" y="0"/>
          <a:ext cx="0" cy="0"/>
          <a:chOff x="0" y="0"/>
          <a:chExt cx="0" cy="0"/>
        </a:xfrm>
      </p:grpSpPr>
      <p:sp>
        <p:nvSpPr>
          <p:cNvPr id="4" name="Başlık 1">
            <a:extLst>
              <a:ext uri="{FF2B5EF4-FFF2-40B4-BE49-F238E27FC236}">
                <a16:creationId xmlns:a16="http://schemas.microsoft.com/office/drawing/2014/main" id="{F7A036D1-7105-256B-2CC2-82D3B6C3F40E}"/>
              </a:ext>
            </a:extLst>
          </p:cNvPr>
          <p:cNvSpPr>
            <a:spLocks noGrp="1"/>
          </p:cNvSpPr>
          <p:nvPr>
            <p:ph type="title"/>
          </p:nvPr>
        </p:nvSpPr>
        <p:spPr>
          <a:xfrm>
            <a:off x="838200" y="382110"/>
            <a:ext cx="6634272" cy="963037"/>
          </a:xfrm>
        </p:spPr>
        <p:txBody>
          <a:bodyPr>
            <a:noAutofit/>
          </a:bodyPr>
          <a:lstStyle/>
          <a:p>
            <a:r>
              <a:rPr lang="tr-TR" sz="2800" dirty="0">
                <a:solidFill>
                  <a:schemeClr val="accent2">
                    <a:lumMod val="75000"/>
                  </a:schemeClr>
                </a:solidFill>
              </a:rPr>
              <a:t>BLACKJACK Üzerinde </a:t>
            </a:r>
            <a:br>
              <a:rPr lang="tr-TR" sz="2800" dirty="0">
                <a:solidFill>
                  <a:schemeClr val="accent2">
                    <a:lumMod val="75000"/>
                  </a:schemeClr>
                </a:solidFill>
              </a:rPr>
            </a:br>
            <a:r>
              <a:rPr lang="tr-TR" sz="2800" dirty="0">
                <a:solidFill>
                  <a:schemeClr val="accent2">
                    <a:lumMod val="75000"/>
                  </a:schemeClr>
                </a:solidFill>
              </a:rPr>
              <a:t>Algoritmayı Uygulama</a:t>
            </a:r>
          </a:p>
        </p:txBody>
      </p:sp>
      <p:cxnSp>
        <p:nvCxnSpPr>
          <p:cNvPr id="5" name="Düz Bağlayıcı 4">
            <a:extLst>
              <a:ext uri="{FF2B5EF4-FFF2-40B4-BE49-F238E27FC236}">
                <a16:creationId xmlns:a16="http://schemas.microsoft.com/office/drawing/2014/main" id="{FC8BF9BE-50A3-31DF-7C30-220C95007744}"/>
              </a:ext>
            </a:extLst>
          </p:cNvPr>
          <p:cNvCxnSpPr>
            <a:cxnSpLocks/>
          </p:cNvCxnSpPr>
          <p:nvPr/>
        </p:nvCxnSpPr>
        <p:spPr>
          <a:xfrm>
            <a:off x="630600" y="1196145"/>
            <a:ext cx="5834368" cy="0"/>
          </a:xfrm>
          <a:prstGeom prst="line">
            <a:avLst/>
          </a:prstGeom>
          <a:ln w="28575">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Düz Bağlayıcı 5">
            <a:extLst>
              <a:ext uri="{FF2B5EF4-FFF2-40B4-BE49-F238E27FC236}">
                <a16:creationId xmlns:a16="http://schemas.microsoft.com/office/drawing/2014/main" id="{7128DA8D-5ED8-DDFB-A7FE-18B7067D1E04}"/>
              </a:ext>
            </a:extLst>
          </p:cNvPr>
          <p:cNvCxnSpPr/>
          <p:nvPr/>
        </p:nvCxnSpPr>
        <p:spPr>
          <a:xfrm>
            <a:off x="6771135" y="233464"/>
            <a:ext cx="0" cy="6391072"/>
          </a:xfrm>
          <a:prstGeom prst="line">
            <a:avLst/>
          </a:prstGeom>
        </p:spPr>
        <p:style>
          <a:lnRef idx="2">
            <a:schemeClr val="accent1"/>
          </a:lnRef>
          <a:fillRef idx="0">
            <a:schemeClr val="accent1"/>
          </a:fillRef>
          <a:effectRef idx="1">
            <a:schemeClr val="accent1"/>
          </a:effectRef>
          <a:fontRef idx="minor">
            <a:schemeClr val="tx1"/>
          </a:fontRef>
        </p:style>
      </p:cxnSp>
      <p:sp>
        <p:nvSpPr>
          <p:cNvPr id="3" name="İçerik Yer Tutucusu 2">
            <a:extLst>
              <a:ext uri="{FF2B5EF4-FFF2-40B4-BE49-F238E27FC236}">
                <a16:creationId xmlns:a16="http://schemas.microsoft.com/office/drawing/2014/main" id="{27A15B72-0AC0-CF26-0C49-34D49F75ADF1}"/>
              </a:ext>
            </a:extLst>
          </p:cNvPr>
          <p:cNvSpPr>
            <a:spLocks noGrp="1"/>
          </p:cNvSpPr>
          <p:nvPr>
            <p:ph idx="1"/>
          </p:nvPr>
        </p:nvSpPr>
        <p:spPr>
          <a:xfrm>
            <a:off x="7202916" y="1493793"/>
            <a:ext cx="4150883" cy="4683170"/>
          </a:xfrm>
        </p:spPr>
        <p:txBody>
          <a:bodyPr>
            <a:normAutofit fontScale="85000" lnSpcReduction="10000"/>
          </a:bodyPr>
          <a:lstStyle/>
          <a:p>
            <a:r>
              <a:rPr lang="tr-TR" dirty="0"/>
              <a:t>Ajanı Eğitme </a:t>
            </a:r>
          </a:p>
          <a:p>
            <a:r>
              <a:rPr lang="tr-TR" dirty="0"/>
              <a:t>Görevleri </a:t>
            </a:r>
          </a:p>
          <a:p>
            <a:pPr lvl="1"/>
            <a:r>
              <a:rPr lang="tr-TR" dirty="0"/>
              <a:t>Başlatma : Ortamı sıfırlar ve başlangıç durumunu alır</a:t>
            </a:r>
          </a:p>
          <a:p>
            <a:pPr lvl="1"/>
            <a:r>
              <a:rPr lang="tr-TR" dirty="0"/>
              <a:t>Aksiyon Seçimi: Ajanın aktör modeliyle bir aksiyon seçilir.</a:t>
            </a:r>
          </a:p>
          <a:p>
            <a:pPr lvl="1"/>
            <a:r>
              <a:rPr lang="tr-TR" dirty="0"/>
              <a:t>Sonuçları Alma: Aksiyon sonrası yeni durum ve ödül alınır</a:t>
            </a:r>
          </a:p>
          <a:p>
            <a:pPr lvl="1"/>
            <a:r>
              <a:rPr lang="tr-TR" dirty="0" err="1"/>
              <a:t>Replay</a:t>
            </a:r>
            <a:r>
              <a:rPr lang="tr-TR" dirty="0"/>
              <a:t> </a:t>
            </a:r>
            <a:r>
              <a:rPr lang="tr-TR" dirty="0" err="1"/>
              <a:t>Buffer</a:t>
            </a:r>
            <a:r>
              <a:rPr lang="tr-TR" dirty="0"/>
              <a:t> Güncellemesi : Her adımda yeni deneyimler </a:t>
            </a:r>
            <a:r>
              <a:rPr lang="tr-TR" dirty="0" err="1"/>
              <a:t>replay</a:t>
            </a:r>
            <a:r>
              <a:rPr lang="tr-TR" dirty="0"/>
              <a:t> </a:t>
            </a:r>
            <a:r>
              <a:rPr lang="tr-TR" dirty="0" err="1"/>
              <a:t>buffer’a</a:t>
            </a:r>
            <a:r>
              <a:rPr lang="tr-TR" dirty="0"/>
              <a:t> eklenir</a:t>
            </a:r>
          </a:p>
          <a:p>
            <a:pPr lvl="1"/>
            <a:r>
              <a:rPr lang="tr-TR" dirty="0"/>
              <a:t>Eğitim (Training): </a:t>
            </a:r>
            <a:r>
              <a:rPr lang="tr-TR" dirty="0" err="1"/>
              <a:t>Buffer’a</a:t>
            </a:r>
            <a:r>
              <a:rPr lang="tr-TR" dirty="0"/>
              <a:t> her deneyim eklenişte </a:t>
            </a:r>
            <a:r>
              <a:rPr lang="tr-TR" dirty="0" err="1"/>
              <a:t>train</a:t>
            </a:r>
            <a:r>
              <a:rPr lang="tr-TR" dirty="0"/>
              <a:t>() fonksiyonu çağrılarak öğrenme sağlanır</a:t>
            </a:r>
          </a:p>
          <a:p>
            <a:pPr lvl="1"/>
            <a:endParaRPr lang="tr-TR" dirty="0"/>
          </a:p>
        </p:txBody>
      </p:sp>
      <p:pic>
        <p:nvPicPr>
          <p:cNvPr id="12" name="Resim 11">
            <a:extLst>
              <a:ext uri="{FF2B5EF4-FFF2-40B4-BE49-F238E27FC236}">
                <a16:creationId xmlns:a16="http://schemas.microsoft.com/office/drawing/2014/main" id="{E5E4953E-F8D1-BA46-F3C9-60FFA79BBFCB}"/>
              </a:ext>
            </a:extLst>
          </p:cNvPr>
          <p:cNvPicPr>
            <a:picLocks noChangeAspect="1"/>
          </p:cNvPicPr>
          <p:nvPr/>
        </p:nvPicPr>
        <p:blipFill>
          <a:blip r:embed="rId2"/>
          <a:stretch>
            <a:fillRect/>
          </a:stretch>
        </p:blipFill>
        <p:spPr>
          <a:xfrm>
            <a:off x="406010" y="1493793"/>
            <a:ext cx="6061418" cy="4982095"/>
          </a:xfrm>
          <a:prstGeom prst="rect">
            <a:avLst/>
          </a:prstGeom>
        </p:spPr>
      </p:pic>
    </p:spTree>
    <p:extLst>
      <p:ext uri="{BB962C8B-B14F-4D97-AF65-F5344CB8AC3E}">
        <p14:creationId xmlns:p14="http://schemas.microsoft.com/office/powerpoint/2010/main" val="29919483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C6B72-2C0E-A70A-9B42-BE67942FE04D}"/>
            </a:ext>
          </a:extLst>
        </p:cNvPr>
        <p:cNvGrpSpPr/>
        <p:nvPr/>
      </p:nvGrpSpPr>
      <p:grpSpPr>
        <a:xfrm>
          <a:off x="0" y="0"/>
          <a:ext cx="0" cy="0"/>
          <a:chOff x="0" y="0"/>
          <a:chExt cx="0" cy="0"/>
        </a:xfrm>
      </p:grpSpPr>
      <p:sp>
        <p:nvSpPr>
          <p:cNvPr id="4" name="Başlık 1">
            <a:extLst>
              <a:ext uri="{FF2B5EF4-FFF2-40B4-BE49-F238E27FC236}">
                <a16:creationId xmlns:a16="http://schemas.microsoft.com/office/drawing/2014/main" id="{BEFF1400-B4C2-A27C-8FED-A4F831F9D222}"/>
              </a:ext>
            </a:extLst>
          </p:cNvPr>
          <p:cNvSpPr>
            <a:spLocks noGrp="1"/>
          </p:cNvSpPr>
          <p:nvPr>
            <p:ph type="title"/>
          </p:nvPr>
        </p:nvSpPr>
        <p:spPr>
          <a:xfrm>
            <a:off x="838199" y="382111"/>
            <a:ext cx="10515599" cy="644584"/>
          </a:xfrm>
        </p:spPr>
        <p:txBody>
          <a:bodyPr>
            <a:noAutofit/>
          </a:bodyPr>
          <a:lstStyle/>
          <a:p>
            <a:pPr algn="ctr"/>
            <a:r>
              <a:rPr lang="tr-TR" sz="2800" dirty="0">
                <a:solidFill>
                  <a:schemeClr val="accent2">
                    <a:lumMod val="75000"/>
                  </a:schemeClr>
                </a:solidFill>
              </a:rPr>
              <a:t>BLACKJACK Üzerinde Algoritmayı Uygulama</a:t>
            </a:r>
          </a:p>
        </p:txBody>
      </p:sp>
      <p:cxnSp>
        <p:nvCxnSpPr>
          <p:cNvPr id="5" name="Düz Bağlayıcı 4">
            <a:extLst>
              <a:ext uri="{FF2B5EF4-FFF2-40B4-BE49-F238E27FC236}">
                <a16:creationId xmlns:a16="http://schemas.microsoft.com/office/drawing/2014/main" id="{770932B9-6C32-E446-D3F4-4224D62CBCEA}"/>
              </a:ext>
            </a:extLst>
          </p:cNvPr>
          <p:cNvCxnSpPr>
            <a:cxnSpLocks/>
          </p:cNvCxnSpPr>
          <p:nvPr/>
        </p:nvCxnSpPr>
        <p:spPr>
          <a:xfrm>
            <a:off x="630600" y="1196145"/>
            <a:ext cx="11015968" cy="0"/>
          </a:xfrm>
          <a:prstGeom prst="line">
            <a:avLst/>
          </a:prstGeom>
          <a:ln w="28575">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sp>
        <p:nvSpPr>
          <p:cNvPr id="3" name="İçerik Yer Tutucusu 2">
            <a:extLst>
              <a:ext uri="{FF2B5EF4-FFF2-40B4-BE49-F238E27FC236}">
                <a16:creationId xmlns:a16="http://schemas.microsoft.com/office/drawing/2014/main" id="{D4FC889D-A555-4B42-3FE9-8CE5EC873AB1}"/>
              </a:ext>
            </a:extLst>
          </p:cNvPr>
          <p:cNvSpPr>
            <a:spLocks noGrp="1"/>
          </p:cNvSpPr>
          <p:nvPr>
            <p:ph idx="1"/>
          </p:nvPr>
        </p:nvSpPr>
        <p:spPr>
          <a:xfrm>
            <a:off x="630600" y="1829144"/>
            <a:ext cx="5005137" cy="786018"/>
          </a:xfrm>
        </p:spPr>
        <p:txBody>
          <a:bodyPr>
            <a:normAutofit/>
          </a:bodyPr>
          <a:lstStyle/>
          <a:p>
            <a:pPr marL="0" indent="0">
              <a:buNone/>
            </a:pPr>
            <a:r>
              <a:rPr lang="tr-TR" b="1" dirty="0">
                <a:solidFill>
                  <a:schemeClr val="bg2">
                    <a:lumMod val="50000"/>
                  </a:schemeClr>
                </a:solidFill>
              </a:rPr>
              <a:t>Sonuç Görselleştirildiğinde </a:t>
            </a:r>
          </a:p>
          <a:p>
            <a:pPr lvl="1"/>
            <a:endParaRPr lang="tr-TR" dirty="0"/>
          </a:p>
        </p:txBody>
      </p:sp>
      <p:pic>
        <p:nvPicPr>
          <p:cNvPr id="8" name="Resim 7">
            <a:extLst>
              <a:ext uri="{FF2B5EF4-FFF2-40B4-BE49-F238E27FC236}">
                <a16:creationId xmlns:a16="http://schemas.microsoft.com/office/drawing/2014/main" id="{94D27ADF-5875-FF33-A056-2A60B17EC1E5}"/>
              </a:ext>
            </a:extLst>
          </p:cNvPr>
          <p:cNvPicPr>
            <a:picLocks noChangeAspect="1"/>
          </p:cNvPicPr>
          <p:nvPr/>
        </p:nvPicPr>
        <p:blipFill>
          <a:blip r:embed="rId2"/>
          <a:stretch>
            <a:fillRect/>
          </a:stretch>
        </p:blipFill>
        <p:spPr>
          <a:xfrm>
            <a:off x="630600" y="2615162"/>
            <a:ext cx="4814076" cy="1283023"/>
          </a:xfrm>
          <a:prstGeom prst="rect">
            <a:avLst/>
          </a:prstGeom>
        </p:spPr>
      </p:pic>
      <p:sp>
        <p:nvSpPr>
          <p:cNvPr id="11" name="Ok: Sağ 10">
            <a:extLst>
              <a:ext uri="{FF2B5EF4-FFF2-40B4-BE49-F238E27FC236}">
                <a16:creationId xmlns:a16="http://schemas.microsoft.com/office/drawing/2014/main" id="{76389641-EE86-27C9-0865-51DED899C479}"/>
              </a:ext>
            </a:extLst>
          </p:cNvPr>
          <p:cNvSpPr/>
          <p:nvPr/>
        </p:nvSpPr>
        <p:spPr>
          <a:xfrm>
            <a:off x="5635737" y="2903621"/>
            <a:ext cx="593558" cy="1604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4" name="Resim 13">
            <a:extLst>
              <a:ext uri="{FF2B5EF4-FFF2-40B4-BE49-F238E27FC236}">
                <a16:creationId xmlns:a16="http://schemas.microsoft.com/office/drawing/2014/main" id="{8E733FB1-EFB7-9AAA-5272-15E013EEA901}"/>
              </a:ext>
            </a:extLst>
          </p:cNvPr>
          <p:cNvPicPr>
            <a:picLocks noChangeAspect="1"/>
          </p:cNvPicPr>
          <p:nvPr/>
        </p:nvPicPr>
        <p:blipFill>
          <a:blip r:embed="rId3"/>
          <a:stretch>
            <a:fillRect/>
          </a:stretch>
        </p:blipFill>
        <p:spPr>
          <a:xfrm>
            <a:off x="6551101" y="1571799"/>
            <a:ext cx="5010299" cy="3714402"/>
          </a:xfrm>
          <a:prstGeom prst="rect">
            <a:avLst/>
          </a:prstGeom>
        </p:spPr>
      </p:pic>
    </p:spTree>
    <p:extLst>
      <p:ext uri="{BB962C8B-B14F-4D97-AF65-F5344CB8AC3E}">
        <p14:creationId xmlns:p14="http://schemas.microsoft.com/office/powerpoint/2010/main" val="25216163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F5A45-BC18-3922-3E85-C13F533D9D70}"/>
            </a:ext>
          </a:extLst>
        </p:cNvPr>
        <p:cNvGrpSpPr/>
        <p:nvPr/>
      </p:nvGrpSpPr>
      <p:grpSpPr>
        <a:xfrm>
          <a:off x="0" y="0"/>
          <a:ext cx="0" cy="0"/>
          <a:chOff x="0" y="0"/>
          <a:chExt cx="0" cy="0"/>
        </a:xfrm>
      </p:grpSpPr>
      <p:sp>
        <p:nvSpPr>
          <p:cNvPr id="4" name="Başlık 1">
            <a:extLst>
              <a:ext uri="{FF2B5EF4-FFF2-40B4-BE49-F238E27FC236}">
                <a16:creationId xmlns:a16="http://schemas.microsoft.com/office/drawing/2014/main" id="{870D1BCB-6A0F-06FD-41FB-20F0BEF71532}"/>
              </a:ext>
            </a:extLst>
          </p:cNvPr>
          <p:cNvSpPr>
            <a:spLocks noGrp="1"/>
          </p:cNvSpPr>
          <p:nvPr>
            <p:ph type="title"/>
          </p:nvPr>
        </p:nvSpPr>
        <p:spPr>
          <a:xfrm>
            <a:off x="838200" y="382110"/>
            <a:ext cx="6634272" cy="963037"/>
          </a:xfrm>
        </p:spPr>
        <p:txBody>
          <a:bodyPr>
            <a:noAutofit/>
          </a:bodyPr>
          <a:lstStyle/>
          <a:p>
            <a:r>
              <a:rPr lang="tr-TR" sz="2800" dirty="0">
                <a:solidFill>
                  <a:schemeClr val="accent2">
                    <a:lumMod val="75000"/>
                  </a:schemeClr>
                </a:solidFill>
              </a:rPr>
              <a:t>MOUNTAIN CAR Üzerinde </a:t>
            </a:r>
            <a:br>
              <a:rPr lang="tr-TR" sz="2800" dirty="0">
                <a:solidFill>
                  <a:schemeClr val="accent2">
                    <a:lumMod val="75000"/>
                  </a:schemeClr>
                </a:solidFill>
              </a:rPr>
            </a:br>
            <a:r>
              <a:rPr lang="tr-TR" sz="2800" dirty="0">
                <a:solidFill>
                  <a:schemeClr val="accent2">
                    <a:lumMod val="75000"/>
                  </a:schemeClr>
                </a:solidFill>
              </a:rPr>
              <a:t>Algoritmayı Uygulama</a:t>
            </a:r>
          </a:p>
        </p:txBody>
      </p:sp>
      <p:cxnSp>
        <p:nvCxnSpPr>
          <p:cNvPr id="5" name="Düz Bağlayıcı 4">
            <a:extLst>
              <a:ext uri="{FF2B5EF4-FFF2-40B4-BE49-F238E27FC236}">
                <a16:creationId xmlns:a16="http://schemas.microsoft.com/office/drawing/2014/main" id="{7E3502A1-595A-E3ED-58E7-6C2ABC56564B}"/>
              </a:ext>
            </a:extLst>
          </p:cNvPr>
          <p:cNvCxnSpPr>
            <a:cxnSpLocks/>
          </p:cNvCxnSpPr>
          <p:nvPr/>
        </p:nvCxnSpPr>
        <p:spPr>
          <a:xfrm>
            <a:off x="630600" y="1196145"/>
            <a:ext cx="5834368" cy="0"/>
          </a:xfrm>
          <a:prstGeom prst="line">
            <a:avLst/>
          </a:prstGeom>
          <a:ln w="28575">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Düz Bağlayıcı 5">
            <a:extLst>
              <a:ext uri="{FF2B5EF4-FFF2-40B4-BE49-F238E27FC236}">
                <a16:creationId xmlns:a16="http://schemas.microsoft.com/office/drawing/2014/main" id="{DACF8023-2CCE-65A0-DD73-86E4DE597612}"/>
              </a:ext>
            </a:extLst>
          </p:cNvPr>
          <p:cNvCxnSpPr/>
          <p:nvPr/>
        </p:nvCxnSpPr>
        <p:spPr>
          <a:xfrm>
            <a:off x="6833199" y="233464"/>
            <a:ext cx="0" cy="6391072"/>
          </a:xfrm>
          <a:prstGeom prst="line">
            <a:avLst/>
          </a:prstGeom>
        </p:spPr>
        <p:style>
          <a:lnRef idx="2">
            <a:schemeClr val="accent1"/>
          </a:lnRef>
          <a:fillRef idx="0">
            <a:schemeClr val="accent1"/>
          </a:fillRef>
          <a:effectRef idx="1">
            <a:schemeClr val="accent1"/>
          </a:effectRef>
          <a:fontRef idx="minor">
            <a:schemeClr val="tx1"/>
          </a:fontRef>
        </p:style>
      </p:cxnSp>
      <p:sp>
        <p:nvSpPr>
          <p:cNvPr id="7" name="İçerik Yer Tutucusu 2">
            <a:extLst>
              <a:ext uri="{FF2B5EF4-FFF2-40B4-BE49-F238E27FC236}">
                <a16:creationId xmlns:a16="http://schemas.microsoft.com/office/drawing/2014/main" id="{37346384-4BF0-E4BF-C78E-A6639E5DD6FA}"/>
              </a:ext>
            </a:extLst>
          </p:cNvPr>
          <p:cNvSpPr txBox="1">
            <a:spLocks/>
          </p:cNvSpPr>
          <p:nvPr/>
        </p:nvSpPr>
        <p:spPr>
          <a:xfrm>
            <a:off x="7315200" y="898853"/>
            <a:ext cx="4557247" cy="557703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err="1"/>
              <a:t>DDPGAgent</a:t>
            </a:r>
            <a:r>
              <a:rPr lang="tr-TR" dirty="0"/>
              <a:t> Sınıfı</a:t>
            </a:r>
          </a:p>
          <a:p>
            <a:pPr lvl="1"/>
            <a:r>
              <a:rPr lang="tr-TR" dirty="0" err="1"/>
              <a:t>state_size</a:t>
            </a:r>
            <a:r>
              <a:rPr lang="tr-TR" dirty="0"/>
              <a:t>: Durum vektörünün </a:t>
            </a:r>
            <a:r>
              <a:rPr lang="tr-TR" dirty="0" err="1"/>
              <a:t>boyutu.action</a:t>
            </a:r>
            <a:r>
              <a:rPr lang="tr-TR" dirty="0"/>
              <a:t>_</a:t>
            </a:r>
          </a:p>
          <a:p>
            <a:pPr lvl="1"/>
            <a:r>
              <a:rPr lang="tr-TR" dirty="0"/>
              <a:t>size: Aksiyon alanının boyutu (örneğin, iki aksiyon).</a:t>
            </a:r>
          </a:p>
          <a:p>
            <a:pPr lvl="1"/>
            <a:r>
              <a:rPr lang="tr-TR" dirty="0" err="1"/>
              <a:t>learning_rate</a:t>
            </a:r>
            <a:r>
              <a:rPr lang="tr-TR" dirty="0"/>
              <a:t>: Öğrenme oranı.</a:t>
            </a:r>
          </a:p>
          <a:p>
            <a:pPr lvl="1"/>
            <a:r>
              <a:rPr lang="tr-TR" dirty="0"/>
              <a:t>gamma: Ödül indirgeme katsayısı.</a:t>
            </a:r>
          </a:p>
          <a:p>
            <a:pPr lvl="1"/>
            <a:r>
              <a:rPr lang="tr-TR" dirty="0" err="1"/>
              <a:t>tau</a:t>
            </a:r>
            <a:r>
              <a:rPr lang="tr-TR" dirty="0"/>
              <a:t>: Hedef ağları güncelleme oranı.</a:t>
            </a:r>
          </a:p>
          <a:p>
            <a:pPr lvl="1"/>
            <a:r>
              <a:rPr lang="tr-TR" dirty="0" err="1"/>
              <a:t>buffer_size</a:t>
            </a:r>
            <a:r>
              <a:rPr lang="tr-TR" dirty="0"/>
              <a:t> ve </a:t>
            </a:r>
            <a:r>
              <a:rPr lang="tr-TR" dirty="0" err="1"/>
              <a:t>batch_size</a:t>
            </a:r>
            <a:r>
              <a:rPr lang="tr-TR" dirty="0"/>
              <a:t>: </a:t>
            </a:r>
            <a:r>
              <a:rPr lang="tr-TR" dirty="0" err="1"/>
              <a:t>Replay</a:t>
            </a:r>
            <a:r>
              <a:rPr lang="tr-TR" dirty="0"/>
              <a:t> </a:t>
            </a:r>
            <a:r>
              <a:rPr lang="tr-TR" dirty="0" err="1"/>
              <a:t>buffer</a:t>
            </a:r>
            <a:r>
              <a:rPr lang="tr-TR" dirty="0"/>
              <a:t> büyüklüğü ve eğitimde kullanılan mini-</a:t>
            </a:r>
            <a:r>
              <a:rPr lang="tr-TR" dirty="0" err="1"/>
              <a:t>batch</a:t>
            </a:r>
            <a:r>
              <a:rPr lang="tr-TR" dirty="0"/>
              <a:t> boyutu.</a:t>
            </a:r>
          </a:p>
          <a:p>
            <a:pPr lvl="1"/>
            <a:r>
              <a:rPr lang="tr-TR" dirty="0" err="1"/>
              <a:t>self.actor_model</a:t>
            </a:r>
            <a:r>
              <a:rPr lang="tr-TR" dirty="0"/>
              <a:t> ve </a:t>
            </a:r>
            <a:r>
              <a:rPr lang="tr-TR" dirty="0" err="1"/>
              <a:t>self.critic_model</a:t>
            </a:r>
            <a:r>
              <a:rPr lang="tr-TR" dirty="0"/>
              <a:t>: Aktör ve kritik modellerini </a:t>
            </a:r>
            <a:r>
              <a:rPr lang="tr-TR" dirty="0" err="1"/>
              <a:t>oluşturur.GFG</a:t>
            </a:r>
            <a:endParaRPr lang="tr-TR" dirty="0"/>
          </a:p>
          <a:p>
            <a:pPr marL="0" indent="0">
              <a:buNone/>
            </a:pPr>
            <a:endParaRPr lang="tr-TR" dirty="0"/>
          </a:p>
          <a:p>
            <a:r>
              <a:rPr lang="tr-TR" dirty="0" err="1"/>
              <a:t>build_actor</a:t>
            </a:r>
            <a:r>
              <a:rPr lang="tr-TR" dirty="0"/>
              <a:t>: Aktör modelini oluşturur. Girdi olarak durum boyutunu alır.</a:t>
            </a:r>
          </a:p>
          <a:p>
            <a:pPr lvl="1"/>
            <a:r>
              <a:rPr lang="tr-TR" dirty="0"/>
              <a:t>Katmanlar: 64 ve 32 nöronlu katmanlardan oluşur.</a:t>
            </a:r>
          </a:p>
          <a:p>
            <a:pPr lvl="1"/>
            <a:r>
              <a:rPr lang="tr-TR" dirty="0"/>
              <a:t>Son katman: </a:t>
            </a:r>
            <a:r>
              <a:rPr lang="tr-TR" dirty="0" err="1"/>
              <a:t>self.action_size</a:t>
            </a:r>
            <a:r>
              <a:rPr lang="tr-TR" dirty="0"/>
              <a:t> kadar çıkış ve </a:t>
            </a:r>
            <a:r>
              <a:rPr lang="tr-TR" dirty="0" err="1"/>
              <a:t>softmax</a:t>
            </a:r>
            <a:r>
              <a:rPr lang="tr-TR" dirty="0"/>
              <a:t> aktivasyon fonksiyonuna sahiptir.</a:t>
            </a:r>
          </a:p>
        </p:txBody>
      </p:sp>
      <p:pic>
        <p:nvPicPr>
          <p:cNvPr id="15" name="Resim 14">
            <a:extLst>
              <a:ext uri="{FF2B5EF4-FFF2-40B4-BE49-F238E27FC236}">
                <a16:creationId xmlns:a16="http://schemas.microsoft.com/office/drawing/2014/main" id="{D48870CC-29E6-CABF-F316-ECE2E1CEC0FA}"/>
              </a:ext>
            </a:extLst>
          </p:cNvPr>
          <p:cNvPicPr>
            <a:picLocks noChangeAspect="1"/>
          </p:cNvPicPr>
          <p:nvPr/>
        </p:nvPicPr>
        <p:blipFill>
          <a:blip r:embed="rId2"/>
          <a:stretch>
            <a:fillRect/>
          </a:stretch>
        </p:blipFill>
        <p:spPr>
          <a:xfrm>
            <a:off x="240885" y="1688008"/>
            <a:ext cx="6529092" cy="3973847"/>
          </a:xfrm>
          <a:prstGeom prst="rect">
            <a:avLst/>
          </a:prstGeom>
        </p:spPr>
      </p:pic>
      <p:sp>
        <p:nvSpPr>
          <p:cNvPr id="2" name="Dikdörtgen 1">
            <a:extLst>
              <a:ext uri="{FF2B5EF4-FFF2-40B4-BE49-F238E27FC236}">
                <a16:creationId xmlns:a16="http://schemas.microsoft.com/office/drawing/2014/main" id="{A608EF44-209E-73BD-0417-D4B8925E41F2}"/>
              </a:ext>
            </a:extLst>
          </p:cNvPr>
          <p:cNvSpPr/>
          <p:nvPr/>
        </p:nvSpPr>
        <p:spPr>
          <a:xfrm>
            <a:off x="240885" y="1688008"/>
            <a:ext cx="6529092" cy="23825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0" name="Düz Ok Bağlayıcısı 9">
            <a:extLst>
              <a:ext uri="{FF2B5EF4-FFF2-40B4-BE49-F238E27FC236}">
                <a16:creationId xmlns:a16="http://schemas.microsoft.com/office/drawing/2014/main" id="{9E6A33F2-3B9A-01BA-27E9-4F3130382147}"/>
              </a:ext>
            </a:extLst>
          </p:cNvPr>
          <p:cNvCxnSpPr/>
          <p:nvPr/>
        </p:nvCxnSpPr>
        <p:spPr>
          <a:xfrm flipV="1">
            <a:off x="6769977" y="1061884"/>
            <a:ext cx="614049" cy="6261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Dikdörtgen 10">
            <a:extLst>
              <a:ext uri="{FF2B5EF4-FFF2-40B4-BE49-F238E27FC236}">
                <a16:creationId xmlns:a16="http://schemas.microsoft.com/office/drawing/2014/main" id="{38F5AEA5-CC77-B5D0-4437-26166B5E5479}"/>
              </a:ext>
            </a:extLst>
          </p:cNvPr>
          <p:cNvSpPr/>
          <p:nvPr/>
        </p:nvSpPr>
        <p:spPr>
          <a:xfrm>
            <a:off x="442452" y="4208206"/>
            <a:ext cx="5279920" cy="156332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3" name="Düz Ok Bağlayıcısı 12">
            <a:extLst>
              <a:ext uri="{FF2B5EF4-FFF2-40B4-BE49-F238E27FC236}">
                <a16:creationId xmlns:a16="http://schemas.microsoft.com/office/drawing/2014/main" id="{3DCA8DE6-73E9-4207-DA82-3F6724CBA5A9}"/>
              </a:ext>
            </a:extLst>
          </p:cNvPr>
          <p:cNvCxnSpPr/>
          <p:nvPr/>
        </p:nvCxnSpPr>
        <p:spPr>
          <a:xfrm>
            <a:off x="5722371" y="4277032"/>
            <a:ext cx="1592829" cy="2064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4119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8D8EC9-617C-0BB2-552A-6C161CB687A5}"/>
            </a:ext>
          </a:extLst>
        </p:cNvPr>
        <p:cNvGrpSpPr/>
        <p:nvPr/>
      </p:nvGrpSpPr>
      <p:grpSpPr>
        <a:xfrm>
          <a:off x="0" y="0"/>
          <a:ext cx="0" cy="0"/>
          <a:chOff x="0" y="0"/>
          <a:chExt cx="0" cy="0"/>
        </a:xfrm>
      </p:grpSpPr>
      <p:sp>
        <p:nvSpPr>
          <p:cNvPr id="4" name="Başlık 1">
            <a:extLst>
              <a:ext uri="{FF2B5EF4-FFF2-40B4-BE49-F238E27FC236}">
                <a16:creationId xmlns:a16="http://schemas.microsoft.com/office/drawing/2014/main" id="{2A23AA0D-1863-665E-6458-B3DD8E7811EC}"/>
              </a:ext>
            </a:extLst>
          </p:cNvPr>
          <p:cNvSpPr>
            <a:spLocks noGrp="1"/>
          </p:cNvSpPr>
          <p:nvPr>
            <p:ph type="title"/>
          </p:nvPr>
        </p:nvSpPr>
        <p:spPr>
          <a:xfrm>
            <a:off x="838200" y="382110"/>
            <a:ext cx="6634272" cy="963037"/>
          </a:xfrm>
        </p:spPr>
        <p:txBody>
          <a:bodyPr>
            <a:noAutofit/>
          </a:bodyPr>
          <a:lstStyle/>
          <a:p>
            <a:r>
              <a:rPr lang="tr-TR" sz="2800" dirty="0">
                <a:solidFill>
                  <a:schemeClr val="accent2">
                    <a:lumMod val="75000"/>
                  </a:schemeClr>
                </a:solidFill>
              </a:rPr>
              <a:t>MOUNTAIN CAR Üzerinde </a:t>
            </a:r>
            <a:br>
              <a:rPr lang="tr-TR" sz="2800" dirty="0">
                <a:solidFill>
                  <a:schemeClr val="accent2">
                    <a:lumMod val="75000"/>
                  </a:schemeClr>
                </a:solidFill>
              </a:rPr>
            </a:br>
            <a:r>
              <a:rPr lang="tr-TR" sz="2800" dirty="0">
                <a:solidFill>
                  <a:schemeClr val="accent2">
                    <a:lumMod val="75000"/>
                  </a:schemeClr>
                </a:solidFill>
              </a:rPr>
              <a:t>Algoritmayı Uygulama</a:t>
            </a:r>
          </a:p>
        </p:txBody>
      </p:sp>
      <p:cxnSp>
        <p:nvCxnSpPr>
          <p:cNvPr id="5" name="Düz Bağlayıcı 4">
            <a:extLst>
              <a:ext uri="{FF2B5EF4-FFF2-40B4-BE49-F238E27FC236}">
                <a16:creationId xmlns:a16="http://schemas.microsoft.com/office/drawing/2014/main" id="{C0DD61E6-B9E8-0BA4-D424-9D0C6D7EFEA1}"/>
              </a:ext>
            </a:extLst>
          </p:cNvPr>
          <p:cNvCxnSpPr>
            <a:cxnSpLocks/>
          </p:cNvCxnSpPr>
          <p:nvPr/>
        </p:nvCxnSpPr>
        <p:spPr>
          <a:xfrm>
            <a:off x="630600" y="1196145"/>
            <a:ext cx="5834368" cy="0"/>
          </a:xfrm>
          <a:prstGeom prst="line">
            <a:avLst/>
          </a:prstGeom>
          <a:ln w="28575">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Düz Bağlayıcı 5">
            <a:extLst>
              <a:ext uri="{FF2B5EF4-FFF2-40B4-BE49-F238E27FC236}">
                <a16:creationId xmlns:a16="http://schemas.microsoft.com/office/drawing/2014/main" id="{990972B0-3170-8764-98B1-3D190C8E1F9C}"/>
              </a:ext>
            </a:extLst>
          </p:cNvPr>
          <p:cNvCxnSpPr/>
          <p:nvPr/>
        </p:nvCxnSpPr>
        <p:spPr>
          <a:xfrm>
            <a:off x="6771135" y="233464"/>
            <a:ext cx="0" cy="6391072"/>
          </a:xfrm>
          <a:prstGeom prst="line">
            <a:avLst/>
          </a:prstGeom>
        </p:spPr>
        <p:style>
          <a:lnRef idx="2">
            <a:schemeClr val="accent1"/>
          </a:lnRef>
          <a:fillRef idx="0">
            <a:schemeClr val="accent1"/>
          </a:fillRef>
          <a:effectRef idx="1">
            <a:schemeClr val="accent1"/>
          </a:effectRef>
          <a:fontRef idx="minor">
            <a:schemeClr val="tx1"/>
          </a:fontRef>
        </p:style>
      </p:cxnSp>
      <p:sp>
        <p:nvSpPr>
          <p:cNvPr id="14" name="İçerik Yer Tutucusu 2">
            <a:extLst>
              <a:ext uri="{FF2B5EF4-FFF2-40B4-BE49-F238E27FC236}">
                <a16:creationId xmlns:a16="http://schemas.microsoft.com/office/drawing/2014/main" id="{D4D0EF07-D589-32D1-3EA1-DE8377F44155}"/>
              </a:ext>
            </a:extLst>
          </p:cNvPr>
          <p:cNvSpPr txBox="1">
            <a:spLocks/>
          </p:cNvSpPr>
          <p:nvPr/>
        </p:nvSpPr>
        <p:spPr>
          <a:xfrm>
            <a:off x="7325037" y="1493793"/>
            <a:ext cx="4555328" cy="417942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a:t>Kritik Model</a:t>
            </a:r>
          </a:p>
          <a:p>
            <a:pPr lvl="1"/>
            <a:r>
              <a:rPr lang="tr-TR" dirty="0" err="1"/>
              <a:t>build_critic</a:t>
            </a:r>
            <a:r>
              <a:rPr lang="tr-TR" dirty="0"/>
              <a:t> : Kritiği eğitmek için durum ve aksiyon girişlerini alır</a:t>
            </a:r>
          </a:p>
          <a:p>
            <a:pPr lvl="2"/>
            <a:r>
              <a:rPr lang="tr-TR" dirty="0"/>
              <a:t>Durum ve aksiyon girişlerinden gelen bilgiyi birleştirir</a:t>
            </a:r>
          </a:p>
          <a:p>
            <a:pPr lvl="2"/>
            <a:r>
              <a:rPr lang="tr-TR" dirty="0"/>
              <a:t>Çıkış katmanı 1 nöronludur ve </a:t>
            </a:r>
            <a:r>
              <a:rPr lang="tr-TR" dirty="0" err="1"/>
              <a:t>linear</a:t>
            </a:r>
            <a:r>
              <a:rPr lang="tr-TR" dirty="0"/>
              <a:t> aktivasyon fonksiyonu kullanır</a:t>
            </a:r>
          </a:p>
          <a:p>
            <a:pPr marL="457200" lvl="1" indent="0">
              <a:buNone/>
            </a:pPr>
            <a:endParaRPr lang="tr-TR" dirty="0"/>
          </a:p>
          <a:p>
            <a:r>
              <a:rPr lang="tr-TR" dirty="0"/>
              <a:t>Aksiyon Seçimi</a:t>
            </a:r>
          </a:p>
          <a:p>
            <a:pPr lvl="1"/>
            <a:r>
              <a:rPr lang="tr-TR" dirty="0" err="1"/>
              <a:t>Select_action</a:t>
            </a:r>
            <a:r>
              <a:rPr lang="tr-TR" dirty="0"/>
              <a:t>: Epsilon-</a:t>
            </a:r>
            <a:r>
              <a:rPr lang="tr-TR" dirty="0" err="1"/>
              <a:t>greedy</a:t>
            </a:r>
            <a:r>
              <a:rPr lang="tr-TR" dirty="0"/>
              <a:t> stratejisi ile aksiyon seçimini sağlar</a:t>
            </a:r>
          </a:p>
          <a:p>
            <a:pPr lvl="2"/>
            <a:r>
              <a:rPr lang="tr-TR" dirty="0"/>
              <a:t>Epsilon değerine bağlı olarak rastgele veya en yüksek olasılığa sahip aksiyonu seçer</a:t>
            </a:r>
          </a:p>
          <a:p>
            <a:pPr marL="914400" lvl="2" indent="0">
              <a:buNone/>
            </a:pPr>
            <a:endParaRPr lang="tr-TR" dirty="0"/>
          </a:p>
          <a:p>
            <a:pPr marL="457200" lvl="1" indent="0">
              <a:buNone/>
            </a:pPr>
            <a:endParaRPr lang="tr-TR" dirty="0"/>
          </a:p>
          <a:p>
            <a:endParaRPr lang="tr-TR" dirty="0"/>
          </a:p>
          <a:p>
            <a:pPr marL="457200" lvl="1" indent="0">
              <a:buNone/>
            </a:pPr>
            <a:endParaRPr lang="tr-TR" dirty="0"/>
          </a:p>
        </p:txBody>
      </p:sp>
      <p:pic>
        <p:nvPicPr>
          <p:cNvPr id="8" name="Resim 7">
            <a:extLst>
              <a:ext uri="{FF2B5EF4-FFF2-40B4-BE49-F238E27FC236}">
                <a16:creationId xmlns:a16="http://schemas.microsoft.com/office/drawing/2014/main" id="{510925FE-01A2-5EEB-70D5-0A995539A93A}"/>
              </a:ext>
            </a:extLst>
          </p:cNvPr>
          <p:cNvPicPr>
            <a:picLocks noChangeAspect="1"/>
          </p:cNvPicPr>
          <p:nvPr/>
        </p:nvPicPr>
        <p:blipFill>
          <a:blip r:embed="rId2"/>
          <a:stretch>
            <a:fillRect/>
          </a:stretch>
        </p:blipFill>
        <p:spPr>
          <a:xfrm>
            <a:off x="311622" y="1757582"/>
            <a:ext cx="6306430" cy="4048690"/>
          </a:xfrm>
          <a:prstGeom prst="rect">
            <a:avLst/>
          </a:prstGeom>
        </p:spPr>
      </p:pic>
      <p:sp>
        <p:nvSpPr>
          <p:cNvPr id="2" name="Dikdörtgen 1">
            <a:extLst>
              <a:ext uri="{FF2B5EF4-FFF2-40B4-BE49-F238E27FC236}">
                <a16:creationId xmlns:a16="http://schemas.microsoft.com/office/drawing/2014/main" id="{123684A1-738C-AABD-0793-F3A31D9F5C31}"/>
              </a:ext>
            </a:extLst>
          </p:cNvPr>
          <p:cNvSpPr/>
          <p:nvPr/>
        </p:nvSpPr>
        <p:spPr>
          <a:xfrm>
            <a:off x="630600" y="2143432"/>
            <a:ext cx="5691542" cy="199594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Dikdörtgen 8">
            <a:extLst>
              <a:ext uri="{FF2B5EF4-FFF2-40B4-BE49-F238E27FC236}">
                <a16:creationId xmlns:a16="http://schemas.microsoft.com/office/drawing/2014/main" id="{1B168F95-B9BB-B55A-CDA3-8610BA9736C1}"/>
              </a:ext>
            </a:extLst>
          </p:cNvPr>
          <p:cNvSpPr/>
          <p:nvPr/>
        </p:nvSpPr>
        <p:spPr>
          <a:xfrm>
            <a:off x="630600" y="4277032"/>
            <a:ext cx="5987450" cy="16714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1" name="Düz Ok Bağlayıcısı 10">
            <a:extLst>
              <a:ext uri="{FF2B5EF4-FFF2-40B4-BE49-F238E27FC236}">
                <a16:creationId xmlns:a16="http://schemas.microsoft.com/office/drawing/2014/main" id="{9902DEF0-44CA-6DA9-A3CF-D0710DFABF86}"/>
              </a:ext>
            </a:extLst>
          </p:cNvPr>
          <p:cNvCxnSpPr/>
          <p:nvPr/>
        </p:nvCxnSpPr>
        <p:spPr>
          <a:xfrm flipV="1">
            <a:off x="6322142" y="1757582"/>
            <a:ext cx="1002895" cy="5824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Düz Ok Bağlayıcısı 12">
            <a:extLst>
              <a:ext uri="{FF2B5EF4-FFF2-40B4-BE49-F238E27FC236}">
                <a16:creationId xmlns:a16="http://schemas.microsoft.com/office/drawing/2014/main" id="{A2DFA6E8-E1B1-2BA1-8062-558BDC90EDB4}"/>
              </a:ext>
            </a:extLst>
          </p:cNvPr>
          <p:cNvCxnSpPr/>
          <p:nvPr/>
        </p:nvCxnSpPr>
        <p:spPr>
          <a:xfrm flipV="1">
            <a:off x="6618050" y="3952568"/>
            <a:ext cx="706986" cy="5726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06095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EF67E4-B8E1-D417-123F-F931850C2AC4}"/>
            </a:ext>
          </a:extLst>
        </p:cNvPr>
        <p:cNvGrpSpPr/>
        <p:nvPr/>
      </p:nvGrpSpPr>
      <p:grpSpPr>
        <a:xfrm>
          <a:off x="0" y="0"/>
          <a:ext cx="0" cy="0"/>
          <a:chOff x="0" y="0"/>
          <a:chExt cx="0" cy="0"/>
        </a:xfrm>
      </p:grpSpPr>
      <p:sp>
        <p:nvSpPr>
          <p:cNvPr id="4" name="Başlık 1">
            <a:extLst>
              <a:ext uri="{FF2B5EF4-FFF2-40B4-BE49-F238E27FC236}">
                <a16:creationId xmlns:a16="http://schemas.microsoft.com/office/drawing/2014/main" id="{D9B89BE3-7803-4428-A363-96F20A5109FF}"/>
              </a:ext>
            </a:extLst>
          </p:cNvPr>
          <p:cNvSpPr>
            <a:spLocks noGrp="1"/>
          </p:cNvSpPr>
          <p:nvPr>
            <p:ph type="title"/>
          </p:nvPr>
        </p:nvSpPr>
        <p:spPr>
          <a:xfrm>
            <a:off x="838200" y="382110"/>
            <a:ext cx="6634272" cy="963037"/>
          </a:xfrm>
        </p:spPr>
        <p:txBody>
          <a:bodyPr>
            <a:noAutofit/>
          </a:bodyPr>
          <a:lstStyle/>
          <a:p>
            <a:r>
              <a:rPr lang="tr-TR" sz="2800" dirty="0">
                <a:solidFill>
                  <a:schemeClr val="accent2">
                    <a:lumMod val="75000"/>
                  </a:schemeClr>
                </a:solidFill>
              </a:rPr>
              <a:t>MOUNTAIN CAR Üzerinde </a:t>
            </a:r>
            <a:br>
              <a:rPr lang="tr-TR" sz="2800" dirty="0">
                <a:solidFill>
                  <a:schemeClr val="accent2">
                    <a:lumMod val="75000"/>
                  </a:schemeClr>
                </a:solidFill>
              </a:rPr>
            </a:br>
            <a:r>
              <a:rPr lang="tr-TR" sz="2800" dirty="0">
                <a:solidFill>
                  <a:schemeClr val="accent2">
                    <a:lumMod val="75000"/>
                  </a:schemeClr>
                </a:solidFill>
              </a:rPr>
              <a:t>Algoritmayı Uygulama</a:t>
            </a:r>
          </a:p>
        </p:txBody>
      </p:sp>
      <p:cxnSp>
        <p:nvCxnSpPr>
          <p:cNvPr id="5" name="Düz Bağlayıcı 4">
            <a:extLst>
              <a:ext uri="{FF2B5EF4-FFF2-40B4-BE49-F238E27FC236}">
                <a16:creationId xmlns:a16="http://schemas.microsoft.com/office/drawing/2014/main" id="{2B8467A2-1C44-7D45-E159-1A91EA665D23}"/>
              </a:ext>
            </a:extLst>
          </p:cNvPr>
          <p:cNvCxnSpPr>
            <a:cxnSpLocks/>
          </p:cNvCxnSpPr>
          <p:nvPr/>
        </p:nvCxnSpPr>
        <p:spPr>
          <a:xfrm>
            <a:off x="630600" y="1196145"/>
            <a:ext cx="5834368" cy="0"/>
          </a:xfrm>
          <a:prstGeom prst="line">
            <a:avLst/>
          </a:prstGeom>
          <a:ln w="28575">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Düz Bağlayıcı 5">
            <a:extLst>
              <a:ext uri="{FF2B5EF4-FFF2-40B4-BE49-F238E27FC236}">
                <a16:creationId xmlns:a16="http://schemas.microsoft.com/office/drawing/2014/main" id="{8BCB71F5-7869-7E77-86ED-4E94A1088F4F}"/>
              </a:ext>
            </a:extLst>
          </p:cNvPr>
          <p:cNvCxnSpPr/>
          <p:nvPr/>
        </p:nvCxnSpPr>
        <p:spPr>
          <a:xfrm>
            <a:off x="6771135" y="233464"/>
            <a:ext cx="0" cy="6391072"/>
          </a:xfrm>
          <a:prstGeom prst="line">
            <a:avLst/>
          </a:prstGeom>
        </p:spPr>
        <p:style>
          <a:lnRef idx="2">
            <a:schemeClr val="accent1"/>
          </a:lnRef>
          <a:fillRef idx="0">
            <a:schemeClr val="accent1"/>
          </a:fillRef>
          <a:effectRef idx="1">
            <a:schemeClr val="accent1"/>
          </a:effectRef>
          <a:fontRef idx="minor">
            <a:schemeClr val="tx1"/>
          </a:fontRef>
        </p:style>
      </p:cxnSp>
      <p:sp>
        <p:nvSpPr>
          <p:cNvPr id="3" name="İçerik Yer Tutucusu 2">
            <a:extLst>
              <a:ext uri="{FF2B5EF4-FFF2-40B4-BE49-F238E27FC236}">
                <a16:creationId xmlns:a16="http://schemas.microsoft.com/office/drawing/2014/main" id="{43DD5505-95F1-2BCA-EE69-66CD48FFB0AA}"/>
              </a:ext>
            </a:extLst>
          </p:cNvPr>
          <p:cNvSpPr>
            <a:spLocks noGrp="1"/>
          </p:cNvSpPr>
          <p:nvPr>
            <p:ph idx="1"/>
          </p:nvPr>
        </p:nvSpPr>
        <p:spPr>
          <a:xfrm>
            <a:off x="7374194" y="1634197"/>
            <a:ext cx="4366419" cy="2721493"/>
          </a:xfrm>
        </p:spPr>
        <p:txBody>
          <a:bodyPr>
            <a:normAutofit fontScale="85000" lnSpcReduction="20000"/>
          </a:bodyPr>
          <a:lstStyle/>
          <a:p>
            <a:r>
              <a:rPr lang="tr-TR" dirty="0" err="1"/>
              <a:t>train</a:t>
            </a:r>
            <a:r>
              <a:rPr lang="tr-TR" dirty="0"/>
              <a:t> Metodu</a:t>
            </a:r>
          </a:p>
          <a:p>
            <a:pPr lvl="1"/>
            <a:r>
              <a:rPr lang="tr-TR" dirty="0"/>
              <a:t>Train: yeterli sayıda örnek varsa </a:t>
            </a:r>
            <a:r>
              <a:rPr lang="tr-TR" dirty="0" err="1"/>
              <a:t>replay</a:t>
            </a:r>
            <a:r>
              <a:rPr lang="tr-TR" dirty="0"/>
              <a:t> </a:t>
            </a:r>
            <a:r>
              <a:rPr lang="tr-TR" dirty="0" err="1"/>
              <a:t>buffer’dan</a:t>
            </a:r>
            <a:r>
              <a:rPr lang="tr-TR" dirty="0"/>
              <a:t> rastgele bir mini </a:t>
            </a:r>
            <a:r>
              <a:rPr lang="tr-TR" dirty="0" err="1"/>
              <a:t>batch</a:t>
            </a:r>
            <a:r>
              <a:rPr lang="tr-TR" dirty="0"/>
              <a:t> seçer.</a:t>
            </a:r>
          </a:p>
          <a:p>
            <a:pPr marL="457200" lvl="1" indent="0">
              <a:buNone/>
            </a:pPr>
            <a:endParaRPr lang="tr-TR" dirty="0"/>
          </a:p>
          <a:p>
            <a:r>
              <a:rPr lang="tr-TR" dirty="0" err="1"/>
              <a:t>train_ddpg</a:t>
            </a:r>
            <a:r>
              <a:rPr lang="tr-TR" dirty="0"/>
              <a:t> Fonksiyonu</a:t>
            </a:r>
          </a:p>
          <a:p>
            <a:pPr lvl="1"/>
            <a:r>
              <a:rPr lang="tr-TR" dirty="0"/>
              <a:t>MountainCar-v0 ortamında ajanı eğitir</a:t>
            </a:r>
          </a:p>
          <a:p>
            <a:pPr lvl="1"/>
            <a:r>
              <a:rPr lang="tr-TR" dirty="0"/>
              <a:t>Her bölüm başında ortam reset edilir ve ilk durum elde edilir</a:t>
            </a:r>
          </a:p>
          <a:p>
            <a:pPr marL="457200" lvl="1" indent="0">
              <a:buNone/>
            </a:pPr>
            <a:endParaRPr lang="tr-TR" dirty="0"/>
          </a:p>
          <a:p>
            <a:endParaRPr lang="tr-TR" dirty="0"/>
          </a:p>
          <a:p>
            <a:pPr marL="457200" lvl="1" indent="0">
              <a:buNone/>
            </a:pPr>
            <a:endParaRPr lang="tr-TR" dirty="0"/>
          </a:p>
        </p:txBody>
      </p:sp>
      <p:pic>
        <p:nvPicPr>
          <p:cNvPr id="7" name="Resim 6">
            <a:extLst>
              <a:ext uri="{FF2B5EF4-FFF2-40B4-BE49-F238E27FC236}">
                <a16:creationId xmlns:a16="http://schemas.microsoft.com/office/drawing/2014/main" id="{A2EC3769-A386-D625-073A-BB40B63BD9D9}"/>
              </a:ext>
            </a:extLst>
          </p:cNvPr>
          <p:cNvPicPr>
            <a:picLocks noChangeAspect="1"/>
          </p:cNvPicPr>
          <p:nvPr/>
        </p:nvPicPr>
        <p:blipFill>
          <a:blip r:embed="rId2"/>
          <a:stretch>
            <a:fillRect/>
          </a:stretch>
        </p:blipFill>
        <p:spPr>
          <a:xfrm>
            <a:off x="387169" y="2010180"/>
            <a:ext cx="6209807" cy="3027037"/>
          </a:xfrm>
          <a:prstGeom prst="rect">
            <a:avLst/>
          </a:prstGeom>
        </p:spPr>
      </p:pic>
      <p:sp>
        <p:nvSpPr>
          <p:cNvPr id="2" name="Dikdörtgen 1">
            <a:extLst>
              <a:ext uri="{FF2B5EF4-FFF2-40B4-BE49-F238E27FC236}">
                <a16:creationId xmlns:a16="http://schemas.microsoft.com/office/drawing/2014/main" id="{CDCC368F-3F3F-9082-4B25-CA4F67A4F1C7}"/>
              </a:ext>
            </a:extLst>
          </p:cNvPr>
          <p:cNvSpPr/>
          <p:nvPr/>
        </p:nvSpPr>
        <p:spPr>
          <a:xfrm>
            <a:off x="630600" y="2448232"/>
            <a:ext cx="5032781" cy="8554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Dikdörtgen 7">
            <a:extLst>
              <a:ext uri="{FF2B5EF4-FFF2-40B4-BE49-F238E27FC236}">
                <a16:creationId xmlns:a16="http://schemas.microsoft.com/office/drawing/2014/main" id="{A26C5CB9-6EF4-E3ED-959F-1A97C7E01B36}"/>
              </a:ext>
            </a:extLst>
          </p:cNvPr>
          <p:cNvSpPr/>
          <p:nvPr/>
        </p:nvSpPr>
        <p:spPr>
          <a:xfrm>
            <a:off x="323002" y="3429000"/>
            <a:ext cx="6273973" cy="160821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0" name="Düz Ok Bağlayıcısı 9">
            <a:extLst>
              <a:ext uri="{FF2B5EF4-FFF2-40B4-BE49-F238E27FC236}">
                <a16:creationId xmlns:a16="http://schemas.microsoft.com/office/drawing/2014/main" id="{80B99635-C04C-D927-D91B-DBA64D924222}"/>
              </a:ext>
            </a:extLst>
          </p:cNvPr>
          <p:cNvCxnSpPr>
            <a:cxnSpLocks/>
          </p:cNvCxnSpPr>
          <p:nvPr/>
        </p:nvCxnSpPr>
        <p:spPr>
          <a:xfrm flipV="1">
            <a:off x="5663381" y="1861179"/>
            <a:ext cx="1710813" cy="5870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Düz Ok Bağlayıcısı 11">
            <a:extLst>
              <a:ext uri="{FF2B5EF4-FFF2-40B4-BE49-F238E27FC236}">
                <a16:creationId xmlns:a16="http://schemas.microsoft.com/office/drawing/2014/main" id="{2E6AE031-DEAA-7040-DDC3-2657EB1EE89D}"/>
              </a:ext>
            </a:extLst>
          </p:cNvPr>
          <p:cNvCxnSpPr>
            <a:cxnSpLocks/>
          </p:cNvCxnSpPr>
          <p:nvPr/>
        </p:nvCxnSpPr>
        <p:spPr>
          <a:xfrm flipV="1">
            <a:off x="6596975" y="3262266"/>
            <a:ext cx="777219" cy="2920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4271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812CD95-F4DD-25CD-61DD-5081BE6794FE}"/>
              </a:ext>
            </a:extLst>
          </p:cNvPr>
          <p:cNvSpPr>
            <a:spLocks noGrp="1"/>
          </p:cNvSpPr>
          <p:nvPr>
            <p:ph type="title"/>
          </p:nvPr>
        </p:nvSpPr>
        <p:spPr>
          <a:xfrm>
            <a:off x="321558" y="709263"/>
            <a:ext cx="4818888" cy="1481328"/>
          </a:xfrm>
        </p:spPr>
        <p:txBody>
          <a:bodyPr anchor="b">
            <a:normAutofit/>
          </a:bodyPr>
          <a:lstStyle/>
          <a:p>
            <a:r>
              <a:rPr lang="tr-TR" sz="5400" dirty="0"/>
              <a:t>MOUNTAIN CAR</a:t>
            </a:r>
          </a:p>
        </p:txBody>
      </p:sp>
      <p:sp>
        <p:nvSpPr>
          <p:cNvPr id="2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2EB6EEFC-E91D-3142-6895-0066B8F6C249}"/>
              </a:ext>
            </a:extLst>
          </p:cNvPr>
          <p:cNvSpPr>
            <a:spLocks noGrp="1"/>
          </p:cNvSpPr>
          <p:nvPr>
            <p:ph idx="1"/>
          </p:nvPr>
        </p:nvSpPr>
        <p:spPr>
          <a:xfrm>
            <a:off x="5658948" y="220159"/>
            <a:ext cx="6218155" cy="6417681"/>
          </a:xfrm>
        </p:spPr>
        <p:txBody>
          <a:bodyPr anchor="t">
            <a:normAutofit lnSpcReduction="10000"/>
          </a:bodyPr>
          <a:lstStyle/>
          <a:p>
            <a:r>
              <a:rPr lang="tr-TR" sz="2000" b="1" dirty="0" err="1"/>
              <a:t>Mountain</a:t>
            </a:r>
            <a:r>
              <a:rPr lang="tr-TR" sz="2000" b="1" dirty="0"/>
              <a:t> Car </a:t>
            </a:r>
            <a:r>
              <a:rPr lang="tr-TR" sz="2000" dirty="0"/>
              <a:t>problemi, bir “çukur” içinde sıkışmış bir aracı ele alır. Araç, çukurdan doğrudan çıkabilecek güce sahip değildir; ancak, çukurdan çıkmak için gerekli enerjiyi elde edene kadar ileri ve geri hızlanarak momentum kazanmak zorundadır.</a:t>
            </a:r>
          </a:p>
          <a:p>
            <a:r>
              <a:rPr lang="tr-TR" sz="2000" dirty="0"/>
              <a:t> </a:t>
            </a:r>
            <a:r>
              <a:rPr lang="en-US" sz="2000" dirty="0"/>
              <a:t>Mountain Car, </a:t>
            </a:r>
            <a:r>
              <a:rPr lang="en-US" sz="2000" dirty="0" err="1"/>
              <a:t>takviye</a:t>
            </a:r>
            <a:r>
              <a:rPr lang="en-US" sz="2000" dirty="0"/>
              <a:t> </a:t>
            </a:r>
            <a:r>
              <a:rPr lang="en-US" sz="2000" dirty="0" err="1"/>
              <a:t>öğrenmede</a:t>
            </a:r>
            <a:r>
              <a:rPr lang="en-US" sz="2000" dirty="0"/>
              <a:t> </a:t>
            </a:r>
            <a:r>
              <a:rPr lang="en-US" sz="2000" dirty="0" err="1"/>
              <a:t>standart</a:t>
            </a:r>
            <a:r>
              <a:rPr lang="en-US" sz="2000" dirty="0"/>
              <a:t> </a:t>
            </a:r>
            <a:r>
              <a:rPr lang="en-US" sz="2000" dirty="0" err="1"/>
              <a:t>bir</a:t>
            </a:r>
            <a:r>
              <a:rPr lang="en-US" sz="2000" dirty="0"/>
              <a:t> test </a:t>
            </a:r>
            <a:r>
              <a:rPr lang="en-US" sz="2000" dirty="0" err="1"/>
              <a:t>alanıdır</a:t>
            </a:r>
            <a:endParaRPr lang="tr-TR" sz="2000" dirty="0"/>
          </a:p>
          <a:p>
            <a:r>
              <a:rPr lang="tr-TR" sz="2000" b="1" dirty="0">
                <a:solidFill>
                  <a:schemeClr val="accent2"/>
                </a:solidFill>
              </a:rPr>
              <a:t>Mantık nedir?</a:t>
            </a:r>
          </a:p>
          <a:p>
            <a:pPr lvl="1"/>
            <a:r>
              <a:rPr lang="tr-TR" sz="2000" dirty="0"/>
              <a:t>Araç başlangıçta vadi içinde konumlandırılmıştır ve yetersiz gücü nedeniyle doğrudan hedefe ulaşamaz. Amacı, aracı sağa ve sola yönlendirerek gerekli ivmeyi kazanmak ve hedefe ulaşmaktır. Bu şekilde, araç gerekli hıza ulaşıp tepeye çıkabilir.</a:t>
            </a:r>
          </a:p>
          <a:p>
            <a:pPr lvl="1"/>
            <a:r>
              <a:rPr lang="tr-TR" sz="2000" dirty="0"/>
              <a:t>Bu amaçla, aracın önce geriye doğru hızlanarak momentum kazanması ve sonra tepeye ulaşmak için hızlanmayı kullanması gerekir.</a:t>
            </a:r>
          </a:p>
          <a:p>
            <a:pPr lvl="1"/>
            <a:r>
              <a:rPr lang="tr-TR" sz="2000" dirty="0"/>
              <a:t>Bu süreç, yalnızca mevcut anlık ödülleri değil, uzun vadeli başarı için en uygun eylemleri öğrenmeyi içerir. Aracın amacına ulaşması için ödüllendirilmesi, öğrenme algoritmasının bu tür stratejik kararları alabilmesine katkı sağlar.</a:t>
            </a:r>
          </a:p>
        </p:txBody>
      </p:sp>
      <p:pic>
        <p:nvPicPr>
          <p:cNvPr id="4" name="Resim 3">
            <a:extLst>
              <a:ext uri="{FF2B5EF4-FFF2-40B4-BE49-F238E27FC236}">
                <a16:creationId xmlns:a16="http://schemas.microsoft.com/office/drawing/2014/main" id="{15E1D580-BB40-BE51-689F-38EEFEEED3B2}"/>
              </a:ext>
            </a:extLst>
          </p:cNvPr>
          <p:cNvPicPr>
            <a:picLocks noChangeAspect="1"/>
          </p:cNvPicPr>
          <p:nvPr/>
        </p:nvPicPr>
        <p:blipFill>
          <a:blip r:embed="rId2"/>
          <a:stretch>
            <a:fillRect/>
          </a:stretch>
        </p:blipFill>
        <p:spPr>
          <a:xfrm>
            <a:off x="819543" y="2948496"/>
            <a:ext cx="4013201" cy="2829306"/>
          </a:xfrm>
          <a:prstGeom prst="rect">
            <a:avLst/>
          </a:prstGeom>
        </p:spPr>
      </p:pic>
    </p:spTree>
    <p:extLst>
      <p:ext uri="{BB962C8B-B14F-4D97-AF65-F5344CB8AC3E}">
        <p14:creationId xmlns:p14="http://schemas.microsoft.com/office/powerpoint/2010/main" val="1724334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0345E-7ED7-C163-8DD9-2ADEC0A80B8A}"/>
            </a:ext>
          </a:extLst>
        </p:cNvPr>
        <p:cNvGrpSpPr/>
        <p:nvPr/>
      </p:nvGrpSpPr>
      <p:grpSpPr>
        <a:xfrm>
          <a:off x="0" y="0"/>
          <a:ext cx="0" cy="0"/>
          <a:chOff x="0" y="0"/>
          <a:chExt cx="0" cy="0"/>
        </a:xfrm>
      </p:grpSpPr>
      <p:sp>
        <p:nvSpPr>
          <p:cNvPr id="4" name="Başlık 1">
            <a:extLst>
              <a:ext uri="{FF2B5EF4-FFF2-40B4-BE49-F238E27FC236}">
                <a16:creationId xmlns:a16="http://schemas.microsoft.com/office/drawing/2014/main" id="{B8A397A4-1518-EC9E-AD0E-12036104C2FE}"/>
              </a:ext>
            </a:extLst>
          </p:cNvPr>
          <p:cNvSpPr>
            <a:spLocks noGrp="1"/>
          </p:cNvSpPr>
          <p:nvPr>
            <p:ph type="title"/>
          </p:nvPr>
        </p:nvSpPr>
        <p:spPr>
          <a:xfrm>
            <a:off x="838200" y="382110"/>
            <a:ext cx="6634272" cy="963037"/>
          </a:xfrm>
        </p:spPr>
        <p:txBody>
          <a:bodyPr>
            <a:noAutofit/>
          </a:bodyPr>
          <a:lstStyle/>
          <a:p>
            <a:r>
              <a:rPr lang="tr-TR" sz="2800" dirty="0">
                <a:solidFill>
                  <a:schemeClr val="accent2">
                    <a:lumMod val="75000"/>
                  </a:schemeClr>
                </a:solidFill>
              </a:rPr>
              <a:t>MOUNTAIN CAR Üzerinde </a:t>
            </a:r>
            <a:br>
              <a:rPr lang="tr-TR" sz="2800" dirty="0">
                <a:solidFill>
                  <a:schemeClr val="accent2">
                    <a:lumMod val="75000"/>
                  </a:schemeClr>
                </a:solidFill>
              </a:rPr>
            </a:br>
            <a:r>
              <a:rPr lang="tr-TR" sz="2800" dirty="0">
                <a:solidFill>
                  <a:schemeClr val="accent2">
                    <a:lumMod val="75000"/>
                  </a:schemeClr>
                </a:solidFill>
              </a:rPr>
              <a:t>Algoritmayı Uygulama</a:t>
            </a:r>
          </a:p>
        </p:txBody>
      </p:sp>
      <p:cxnSp>
        <p:nvCxnSpPr>
          <p:cNvPr id="5" name="Düz Bağlayıcı 4">
            <a:extLst>
              <a:ext uri="{FF2B5EF4-FFF2-40B4-BE49-F238E27FC236}">
                <a16:creationId xmlns:a16="http://schemas.microsoft.com/office/drawing/2014/main" id="{CA7EC608-74F3-2B53-6E52-EDF83C6A4446}"/>
              </a:ext>
            </a:extLst>
          </p:cNvPr>
          <p:cNvCxnSpPr>
            <a:cxnSpLocks/>
          </p:cNvCxnSpPr>
          <p:nvPr/>
        </p:nvCxnSpPr>
        <p:spPr>
          <a:xfrm>
            <a:off x="630600" y="1196145"/>
            <a:ext cx="5834368" cy="0"/>
          </a:xfrm>
          <a:prstGeom prst="line">
            <a:avLst/>
          </a:prstGeom>
          <a:ln w="28575">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Düz Bağlayıcı 5">
            <a:extLst>
              <a:ext uri="{FF2B5EF4-FFF2-40B4-BE49-F238E27FC236}">
                <a16:creationId xmlns:a16="http://schemas.microsoft.com/office/drawing/2014/main" id="{5E561C1A-46B9-082C-A0D4-F8D9BAD6F557}"/>
              </a:ext>
            </a:extLst>
          </p:cNvPr>
          <p:cNvCxnSpPr/>
          <p:nvPr/>
        </p:nvCxnSpPr>
        <p:spPr>
          <a:xfrm>
            <a:off x="6771135" y="233464"/>
            <a:ext cx="0" cy="6391072"/>
          </a:xfrm>
          <a:prstGeom prst="line">
            <a:avLst/>
          </a:prstGeom>
        </p:spPr>
        <p:style>
          <a:lnRef idx="2">
            <a:schemeClr val="accent1"/>
          </a:lnRef>
          <a:fillRef idx="0">
            <a:schemeClr val="accent1"/>
          </a:fillRef>
          <a:effectRef idx="1">
            <a:schemeClr val="accent1"/>
          </a:effectRef>
          <a:fontRef idx="minor">
            <a:schemeClr val="tx1"/>
          </a:fontRef>
        </p:style>
      </p:cxnSp>
      <p:sp>
        <p:nvSpPr>
          <p:cNvPr id="3" name="İçerik Yer Tutucusu 2">
            <a:extLst>
              <a:ext uri="{FF2B5EF4-FFF2-40B4-BE49-F238E27FC236}">
                <a16:creationId xmlns:a16="http://schemas.microsoft.com/office/drawing/2014/main" id="{EA45A563-3F6D-0012-4CD6-F79A1F3AAEA6}"/>
              </a:ext>
            </a:extLst>
          </p:cNvPr>
          <p:cNvSpPr>
            <a:spLocks noGrp="1"/>
          </p:cNvSpPr>
          <p:nvPr>
            <p:ph idx="1"/>
          </p:nvPr>
        </p:nvSpPr>
        <p:spPr>
          <a:xfrm>
            <a:off x="7077303" y="855407"/>
            <a:ext cx="4924020" cy="5299587"/>
          </a:xfrm>
        </p:spPr>
        <p:txBody>
          <a:bodyPr>
            <a:normAutofit fontScale="70000" lnSpcReduction="20000"/>
          </a:bodyPr>
          <a:lstStyle/>
          <a:p>
            <a:r>
              <a:rPr lang="tr-TR" dirty="0"/>
              <a:t>Eylem Seçimi ve Ortam Adımı</a:t>
            </a:r>
          </a:p>
          <a:p>
            <a:pPr lvl="1"/>
            <a:r>
              <a:rPr lang="tr-TR" dirty="0"/>
              <a:t>Ajan </a:t>
            </a:r>
            <a:r>
              <a:rPr lang="tr-TR" dirty="0" err="1"/>
              <a:t>select_action</a:t>
            </a:r>
            <a:r>
              <a:rPr lang="tr-TR" dirty="0"/>
              <a:t> metoduyla eylem seçer ve </a:t>
            </a:r>
            <a:r>
              <a:rPr lang="tr-TR" dirty="0" err="1"/>
              <a:t>env.step</a:t>
            </a:r>
            <a:r>
              <a:rPr lang="tr-TR" dirty="0"/>
              <a:t>(</a:t>
            </a:r>
            <a:r>
              <a:rPr lang="tr-TR" dirty="0" err="1"/>
              <a:t>action</a:t>
            </a:r>
            <a:r>
              <a:rPr lang="tr-TR" dirty="0"/>
              <a:t>) ile bu eylemi gerçekleştirir</a:t>
            </a:r>
          </a:p>
          <a:p>
            <a:pPr lvl="1"/>
            <a:r>
              <a:rPr lang="tr-TR" dirty="0"/>
              <a:t>Ortamın step fonksiyonunun çıktısına göre durumu ve ödülü ayarlama işlemleri yapılır</a:t>
            </a:r>
          </a:p>
          <a:p>
            <a:pPr lvl="1"/>
            <a:endParaRPr lang="tr-TR" dirty="0"/>
          </a:p>
          <a:p>
            <a:r>
              <a:rPr lang="tr-TR" dirty="0" err="1"/>
              <a:t>Replay</a:t>
            </a:r>
            <a:r>
              <a:rPr lang="tr-TR" dirty="0"/>
              <a:t> </a:t>
            </a:r>
            <a:r>
              <a:rPr lang="tr-TR" dirty="0" err="1"/>
              <a:t>Buffer</a:t>
            </a:r>
            <a:r>
              <a:rPr lang="tr-TR" dirty="0"/>
              <a:t> ve Eğitimi</a:t>
            </a:r>
          </a:p>
          <a:p>
            <a:pPr lvl="1"/>
            <a:r>
              <a:rPr lang="tr-TR" dirty="0" err="1"/>
              <a:t>state</a:t>
            </a:r>
            <a:r>
              <a:rPr lang="tr-TR" dirty="0"/>
              <a:t>, </a:t>
            </a:r>
            <a:r>
              <a:rPr lang="tr-TR" dirty="0" err="1"/>
              <a:t>action</a:t>
            </a:r>
            <a:r>
              <a:rPr lang="tr-TR" dirty="0"/>
              <a:t>, </a:t>
            </a:r>
            <a:r>
              <a:rPr lang="tr-TR" dirty="0" err="1"/>
              <a:t>reward</a:t>
            </a:r>
            <a:r>
              <a:rPr lang="tr-TR" dirty="0"/>
              <a:t>, </a:t>
            </a:r>
            <a:r>
              <a:rPr lang="tr-TR" dirty="0" err="1"/>
              <a:t>next_state</a:t>
            </a:r>
            <a:r>
              <a:rPr lang="tr-TR" dirty="0"/>
              <a:t>, done değişkenleri </a:t>
            </a:r>
            <a:r>
              <a:rPr lang="tr-TR" dirty="0" err="1"/>
              <a:t>replay</a:t>
            </a:r>
            <a:r>
              <a:rPr lang="tr-TR" dirty="0"/>
              <a:t> </a:t>
            </a:r>
            <a:r>
              <a:rPr lang="tr-TR" dirty="0" err="1"/>
              <a:t>buffer’a</a:t>
            </a:r>
            <a:r>
              <a:rPr lang="tr-TR" dirty="0"/>
              <a:t> eklenir</a:t>
            </a:r>
          </a:p>
          <a:p>
            <a:pPr lvl="1"/>
            <a:r>
              <a:rPr lang="tr-TR" dirty="0" err="1"/>
              <a:t>agent.train</a:t>
            </a:r>
            <a:r>
              <a:rPr lang="tr-TR" dirty="0"/>
              <a:t>() ile ajan eğitilir</a:t>
            </a:r>
          </a:p>
          <a:p>
            <a:pPr lvl="1"/>
            <a:r>
              <a:rPr lang="tr-TR" dirty="0"/>
              <a:t>Yeni durum </a:t>
            </a:r>
            <a:r>
              <a:rPr lang="tr-TR" dirty="0" err="1"/>
              <a:t>state</a:t>
            </a:r>
            <a:r>
              <a:rPr lang="tr-TR" dirty="0"/>
              <a:t> olarak güncellenir ve ödül </a:t>
            </a:r>
            <a:r>
              <a:rPr lang="tr-TR" dirty="0" err="1"/>
              <a:t>episode_reward</a:t>
            </a:r>
            <a:r>
              <a:rPr lang="tr-TR" dirty="0"/>
              <a:t> değişkenine eklenir</a:t>
            </a:r>
          </a:p>
          <a:p>
            <a:pPr lvl="1"/>
            <a:endParaRPr lang="tr-TR" dirty="0"/>
          </a:p>
          <a:p>
            <a:r>
              <a:rPr lang="tr-TR" dirty="0"/>
              <a:t>Ortamın ve Ajanın Başlatılması ve Eğitilmesi</a:t>
            </a:r>
          </a:p>
          <a:p>
            <a:pPr lvl="1"/>
            <a:r>
              <a:rPr lang="tr-TR" dirty="0" err="1"/>
              <a:t>env</a:t>
            </a:r>
            <a:r>
              <a:rPr lang="tr-TR" dirty="0"/>
              <a:t> ve </a:t>
            </a:r>
            <a:r>
              <a:rPr lang="tr-TR" dirty="0" err="1"/>
              <a:t>agent</a:t>
            </a:r>
            <a:r>
              <a:rPr lang="tr-TR" dirty="0"/>
              <a:t> Oluşturulması</a:t>
            </a:r>
          </a:p>
          <a:p>
            <a:pPr lvl="1"/>
            <a:r>
              <a:rPr lang="tr-TR" dirty="0"/>
              <a:t>MountainCar-v0 ortamı yaratılır ve durum boyutu belirlenir</a:t>
            </a:r>
          </a:p>
          <a:p>
            <a:pPr lvl="1"/>
            <a:r>
              <a:rPr lang="tr-TR" dirty="0" err="1"/>
              <a:t>train_ddpg</a:t>
            </a:r>
            <a:r>
              <a:rPr lang="tr-TR" dirty="0"/>
              <a:t> fonksiyonu ile ajan eğitilir</a:t>
            </a:r>
          </a:p>
          <a:p>
            <a:pPr lvl="1"/>
            <a:endParaRPr lang="tr-TR" dirty="0"/>
          </a:p>
        </p:txBody>
      </p:sp>
      <p:pic>
        <p:nvPicPr>
          <p:cNvPr id="7" name="Resim 6">
            <a:extLst>
              <a:ext uri="{FF2B5EF4-FFF2-40B4-BE49-F238E27FC236}">
                <a16:creationId xmlns:a16="http://schemas.microsoft.com/office/drawing/2014/main" id="{7ED04EFB-F1F8-5045-B7BD-C7304470364C}"/>
              </a:ext>
            </a:extLst>
          </p:cNvPr>
          <p:cNvPicPr>
            <a:picLocks noChangeAspect="1"/>
          </p:cNvPicPr>
          <p:nvPr/>
        </p:nvPicPr>
        <p:blipFill>
          <a:blip r:embed="rId2"/>
          <a:stretch>
            <a:fillRect/>
          </a:stretch>
        </p:blipFill>
        <p:spPr>
          <a:xfrm>
            <a:off x="417199" y="1450771"/>
            <a:ext cx="6287415" cy="4996521"/>
          </a:xfrm>
          <a:prstGeom prst="rect">
            <a:avLst/>
          </a:prstGeom>
        </p:spPr>
      </p:pic>
      <p:pic>
        <p:nvPicPr>
          <p:cNvPr id="9" name="Resim 8">
            <a:extLst>
              <a:ext uri="{FF2B5EF4-FFF2-40B4-BE49-F238E27FC236}">
                <a16:creationId xmlns:a16="http://schemas.microsoft.com/office/drawing/2014/main" id="{3244DEC8-46D3-27C4-3E28-6A4512F3EF6B}"/>
              </a:ext>
            </a:extLst>
          </p:cNvPr>
          <p:cNvPicPr>
            <a:picLocks noChangeAspect="1"/>
          </p:cNvPicPr>
          <p:nvPr/>
        </p:nvPicPr>
        <p:blipFill>
          <a:blip r:embed="rId3"/>
          <a:stretch>
            <a:fillRect/>
          </a:stretch>
        </p:blipFill>
        <p:spPr>
          <a:xfrm>
            <a:off x="404076" y="6499572"/>
            <a:ext cx="2505520" cy="249927"/>
          </a:xfrm>
          <a:prstGeom prst="rect">
            <a:avLst/>
          </a:prstGeom>
        </p:spPr>
      </p:pic>
      <p:sp>
        <p:nvSpPr>
          <p:cNvPr id="2" name="Dikdörtgen 1">
            <a:extLst>
              <a:ext uri="{FF2B5EF4-FFF2-40B4-BE49-F238E27FC236}">
                <a16:creationId xmlns:a16="http://schemas.microsoft.com/office/drawing/2014/main" id="{E74CC045-B2B5-B1A2-A651-E2318108AFED}"/>
              </a:ext>
            </a:extLst>
          </p:cNvPr>
          <p:cNvSpPr/>
          <p:nvPr/>
        </p:nvSpPr>
        <p:spPr>
          <a:xfrm>
            <a:off x="404076" y="5771535"/>
            <a:ext cx="2929053" cy="98757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Dikdörtgen 12">
            <a:extLst>
              <a:ext uri="{FF2B5EF4-FFF2-40B4-BE49-F238E27FC236}">
                <a16:creationId xmlns:a16="http://schemas.microsoft.com/office/drawing/2014/main" id="{3F52EDD0-E5AF-9A18-6057-6F0B4DB8B558}"/>
              </a:ext>
            </a:extLst>
          </p:cNvPr>
          <p:cNvSpPr/>
          <p:nvPr/>
        </p:nvSpPr>
        <p:spPr>
          <a:xfrm>
            <a:off x="334297" y="1345147"/>
            <a:ext cx="5834361" cy="251891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Dikdörtgen 13">
            <a:extLst>
              <a:ext uri="{FF2B5EF4-FFF2-40B4-BE49-F238E27FC236}">
                <a16:creationId xmlns:a16="http://schemas.microsoft.com/office/drawing/2014/main" id="{8A85C1B6-626B-71C0-E326-CDF22C15AE56}"/>
              </a:ext>
            </a:extLst>
          </p:cNvPr>
          <p:cNvSpPr/>
          <p:nvPr/>
        </p:nvSpPr>
        <p:spPr>
          <a:xfrm>
            <a:off x="530942" y="3916345"/>
            <a:ext cx="6173671" cy="18029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6" name="Düz Ok Bağlayıcısı 15">
            <a:extLst>
              <a:ext uri="{FF2B5EF4-FFF2-40B4-BE49-F238E27FC236}">
                <a16:creationId xmlns:a16="http://schemas.microsoft.com/office/drawing/2014/main" id="{31BC6229-972E-8DA8-9F12-AE3875589D6E}"/>
              </a:ext>
            </a:extLst>
          </p:cNvPr>
          <p:cNvCxnSpPr/>
          <p:nvPr/>
        </p:nvCxnSpPr>
        <p:spPr>
          <a:xfrm flipV="1">
            <a:off x="6168658" y="1047144"/>
            <a:ext cx="908645" cy="3502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Düz Ok Bağlayıcısı 17">
            <a:extLst>
              <a:ext uri="{FF2B5EF4-FFF2-40B4-BE49-F238E27FC236}">
                <a16:creationId xmlns:a16="http://schemas.microsoft.com/office/drawing/2014/main" id="{D12F9E8B-6458-0428-ADA1-D055194DB7EC}"/>
              </a:ext>
            </a:extLst>
          </p:cNvPr>
          <p:cNvCxnSpPr/>
          <p:nvPr/>
        </p:nvCxnSpPr>
        <p:spPr>
          <a:xfrm flipV="1">
            <a:off x="6376258" y="2674374"/>
            <a:ext cx="801290" cy="12419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Yay 18">
            <a:extLst>
              <a:ext uri="{FF2B5EF4-FFF2-40B4-BE49-F238E27FC236}">
                <a16:creationId xmlns:a16="http://schemas.microsoft.com/office/drawing/2014/main" id="{A6041715-3637-8080-EDAA-D4D45D481BDC}"/>
              </a:ext>
            </a:extLst>
          </p:cNvPr>
          <p:cNvSpPr/>
          <p:nvPr/>
        </p:nvSpPr>
        <p:spPr>
          <a:xfrm flipV="1">
            <a:off x="-776746" y="5092741"/>
            <a:ext cx="8278672" cy="1211253"/>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tr-TR"/>
          </a:p>
        </p:txBody>
      </p:sp>
    </p:spTree>
    <p:extLst>
      <p:ext uri="{BB962C8B-B14F-4D97-AF65-F5344CB8AC3E}">
        <p14:creationId xmlns:p14="http://schemas.microsoft.com/office/powerpoint/2010/main" val="1001049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55948-FE25-39C1-E2C4-8AB50E596A9D}"/>
            </a:ext>
          </a:extLst>
        </p:cNvPr>
        <p:cNvGrpSpPr/>
        <p:nvPr/>
      </p:nvGrpSpPr>
      <p:grpSpPr>
        <a:xfrm>
          <a:off x="0" y="0"/>
          <a:ext cx="0" cy="0"/>
          <a:chOff x="0" y="0"/>
          <a:chExt cx="0" cy="0"/>
        </a:xfrm>
      </p:grpSpPr>
      <p:sp>
        <p:nvSpPr>
          <p:cNvPr id="4" name="Başlık 1">
            <a:extLst>
              <a:ext uri="{FF2B5EF4-FFF2-40B4-BE49-F238E27FC236}">
                <a16:creationId xmlns:a16="http://schemas.microsoft.com/office/drawing/2014/main" id="{D1A64B7A-6F75-8DCD-CCD2-196A7568258A}"/>
              </a:ext>
            </a:extLst>
          </p:cNvPr>
          <p:cNvSpPr>
            <a:spLocks noGrp="1"/>
          </p:cNvSpPr>
          <p:nvPr>
            <p:ph type="title"/>
          </p:nvPr>
        </p:nvSpPr>
        <p:spPr>
          <a:xfrm>
            <a:off x="838199" y="382111"/>
            <a:ext cx="10515599" cy="644584"/>
          </a:xfrm>
        </p:spPr>
        <p:txBody>
          <a:bodyPr>
            <a:noAutofit/>
          </a:bodyPr>
          <a:lstStyle/>
          <a:p>
            <a:pPr algn="ctr"/>
            <a:r>
              <a:rPr lang="tr-TR" sz="2800" dirty="0">
                <a:solidFill>
                  <a:schemeClr val="accent2">
                    <a:lumMod val="75000"/>
                  </a:schemeClr>
                </a:solidFill>
              </a:rPr>
              <a:t>MOUNTAIN CAR Üzerinde Algoritmayı Uygulama</a:t>
            </a:r>
          </a:p>
        </p:txBody>
      </p:sp>
      <p:cxnSp>
        <p:nvCxnSpPr>
          <p:cNvPr id="5" name="Düz Bağlayıcı 4">
            <a:extLst>
              <a:ext uri="{FF2B5EF4-FFF2-40B4-BE49-F238E27FC236}">
                <a16:creationId xmlns:a16="http://schemas.microsoft.com/office/drawing/2014/main" id="{DB736589-94C4-7186-88F0-E05F6456D17D}"/>
              </a:ext>
            </a:extLst>
          </p:cNvPr>
          <p:cNvCxnSpPr>
            <a:cxnSpLocks/>
          </p:cNvCxnSpPr>
          <p:nvPr/>
        </p:nvCxnSpPr>
        <p:spPr>
          <a:xfrm>
            <a:off x="630600" y="1196145"/>
            <a:ext cx="11015968" cy="0"/>
          </a:xfrm>
          <a:prstGeom prst="line">
            <a:avLst/>
          </a:prstGeom>
          <a:ln w="28575">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sp>
        <p:nvSpPr>
          <p:cNvPr id="3" name="İçerik Yer Tutucusu 2">
            <a:extLst>
              <a:ext uri="{FF2B5EF4-FFF2-40B4-BE49-F238E27FC236}">
                <a16:creationId xmlns:a16="http://schemas.microsoft.com/office/drawing/2014/main" id="{DEA2FE81-121E-D531-4018-798F34649818}"/>
              </a:ext>
            </a:extLst>
          </p:cNvPr>
          <p:cNvSpPr>
            <a:spLocks noGrp="1"/>
          </p:cNvSpPr>
          <p:nvPr>
            <p:ph idx="1"/>
          </p:nvPr>
        </p:nvSpPr>
        <p:spPr>
          <a:xfrm>
            <a:off x="630600" y="2037690"/>
            <a:ext cx="5005137" cy="786018"/>
          </a:xfrm>
        </p:spPr>
        <p:txBody>
          <a:bodyPr>
            <a:normAutofit/>
          </a:bodyPr>
          <a:lstStyle/>
          <a:p>
            <a:pPr marL="0" indent="0">
              <a:buNone/>
            </a:pPr>
            <a:r>
              <a:rPr lang="tr-TR" b="1" dirty="0">
                <a:solidFill>
                  <a:schemeClr val="bg2">
                    <a:lumMod val="50000"/>
                  </a:schemeClr>
                </a:solidFill>
              </a:rPr>
              <a:t>Sonuç Görselleştirildiğinde </a:t>
            </a:r>
          </a:p>
          <a:p>
            <a:pPr lvl="1"/>
            <a:endParaRPr lang="tr-TR" dirty="0"/>
          </a:p>
        </p:txBody>
      </p:sp>
      <p:sp>
        <p:nvSpPr>
          <p:cNvPr id="11" name="Ok: Sağ 10">
            <a:extLst>
              <a:ext uri="{FF2B5EF4-FFF2-40B4-BE49-F238E27FC236}">
                <a16:creationId xmlns:a16="http://schemas.microsoft.com/office/drawing/2014/main" id="{B347DAF2-C0A7-205F-91FB-280B1D91840A}"/>
              </a:ext>
            </a:extLst>
          </p:cNvPr>
          <p:cNvSpPr/>
          <p:nvPr/>
        </p:nvSpPr>
        <p:spPr>
          <a:xfrm>
            <a:off x="5459275" y="2903621"/>
            <a:ext cx="593558" cy="1604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6" name="Resim 5">
            <a:extLst>
              <a:ext uri="{FF2B5EF4-FFF2-40B4-BE49-F238E27FC236}">
                <a16:creationId xmlns:a16="http://schemas.microsoft.com/office/drawing/2014/main" id="{905CE007-AD18-C1DD-B6DD-D7E3677679E6}"/>
              </a:ext>
            </a:extLst>
          </p:cNvPr>
          <p:cNvPicPr>
            <a:picLocks noChangeAspect="1"/>
          </p:cNvPicPr>
          <p:nvPr/>
        </p:nvPicPr>
        <p:blipFill>
          <a:blip r:embed="rId2"/>
          <a:stretch>
            <a:fillRect/>
          </a:stretch>
        </p:blipFill>
        <p:spPr>
          <a:xfrm>
            <a:off x="838199" y="2803655"/>
            <a:ext cx="4353533" cy="1247949"/>
          </a:xfrm>
          <a:prstGeom prst="rect">
            <a:avLst/>
          </a:prstGeom>
        </p:spPr>
      </p:pic>
      <p:pic>
        <p:nvPicPr>
          <p:cNvPr id="9" name="Resim 8">
            <a:extLst>
              <a:ext uri="{FF2B5EF4-FFF2-40B4-BE49-F238E27FC236}">
                <a16:creationId xmlns:a16="http://schemas.microsoft.com/office/drawing/2014/main" id="{D7F5C218-51FE-F0F7-938F-F55308FEF8A0}"/>
              </a:ext>
            </a:extLst>
          </p:cNvPr>
          <p:cNvPicPr>
            <a:picLocks noChangeAspect="1"/>
          </p:cNvPicPr>
          <p:nvPr/>
        </p:nvPicPr>
        <p:blipFill>
          <a:blip r:embed="rId3"/>
          <a:stretch>
            <a:fillRect/>
          </a:stretch>
        </p:blipFill>
        <p:spPr>
          <a:xfrm>
            <a:off x="6314465" y="1445425"/>
            <a:ext cx="5332103" cy="3967149"/>
          </a:xfrm>
          <a:prstGeom prst="rect">
            <a:avLst/>
          </a:prstGeom>
        </p:spPr>
      </p:pic>
    </p:spTree>
    <p:extLst>
      <p:ext uri="{BB962C8B-B14F-4D97-AF65-F5344CB8AC3E}">
        <p14:creationId xmlns:p14="http://schemas.microsoft.com/office/powerpoint/2010/main" val="2612601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ikdörtgen: Köşeleri Yuvarlatılmış 7">
            <a:extLst>
              <a:ext uri="{FF2B5EF4-FFF2-40B4-BE49-F238E27FC236}">
                <a16:creationId xmlns:a16="http://schemas.microsoft.com/office/drawing/2014/main" id="{7061B410-A702-2349-7463-6FBAAAD448EE}"/>
              </a:ext>
            </a:extLst>
          </p:cNvPr>
          <p:cNvSpPr/>
          <p:nvPr/>
        </p:nvSpPr>
        <p:spPr>
          <a:xfrm>
            <a:off x="166991" y="369651"/>
            <a:ext cx="11858017" cy="6118698"/>
          </a:xfrm>
          <a:prstGeom prst="roundRect">
            <a:avLst/>
          </a:prstGeom>
          <a:solidFill>
            <a:schemeClr val="bg1"/>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solidFill>
                <a:schemeClr val="tx2"/>
              </a:solidFill>
            </a:endParaRPr>
          </a:p>
        </p:txBody>
      </p:sp>
      <p:sp>
        <p:nvSpPr>
          <p:cNvPr id="3" name="İçerik Yer Tutucusu 2">
            <a:extLst>
              <a:ext uri="{FF2B5EF4-FFF2-40B4-BE49-F238E27FC236}">
                <a16:creationId xmlns:a16="http://schemas.microsoft.com/office/drawing/2014/main" id="{7A9C1DA5-7E77-4CC9-AC84-61DF7E938A61}"/>
              </a:ext>
            </a:extLst>
          </p:cNvPr>
          <p:cNvSpPr>
            <a:spLocks noGrp="1"/>
          </p:cNvSpPr>
          <p:nvPr>
            <p:ph idx="1"/>
          </p:nvPr>
        </p:nvSpPr>
        <p:spPr>
          <a:xfrm>
            <a:off x="604735" y="667618"/>
            <a:ext cx="10982529" cy="2498735"/>
          </a:xfrm>
        </p:spPr>
        <p:txBody>
          <a:bodyPr>
            <a:normAutofit fontScale="85000" lnSpcReduction="10000"/>
          </a:bodyPr>
          <a:lstStyle/>
          <a:p>
            <a:pPr marL="0" indent="0">
              <a:buNone/>
            </a:pPr>
            <a:r>
              <a:rPr lang="tr-TR" b="1" dirty="0">
                <a:solidFill>
                  <a:srgbClr val="002060"/>
                </a:solidFill>
              </a:rPr>
              <a:t>   </a:t>
            </a:r>
            <a:r>
              <a:rPr lang="tr-TR" b="1" dirty="0">
                <a:solidFill>
                  <a:schemeClr val="accent2">
                    <a:lumMod val="75000"/>
                  </a:schemeClr>
                </a:solidFill>
              </a:rPr>
              <a:t>Başlangıç Durumu ve Araç Konumu:</a:t>
            </a:r>
          </a:p>
          <a:p>
            <a:r>
              <a:rPr lang="tr-TR" dirty="0"/>
              <a:t>Araba, başlangıçta vadinin dibinde yer alır. Bu konum her seferinde rastgele (stokastik olarak) belirlenir ancak vadi tabanında kalır. Bu, her denemede arabanın biraz farklı bir noktadan başlamasını sağlar, ama genelde vadi içinde olur.</a:t>
            </a:r>
            <a:r>
              <a:rPr lang="tr-TR" sz="2800" dirty="0"/>
              <a:t> </a:t>
            </a:r>
          </a:p>
          <a:p>
            <a:r>
              <a:rPr lang="tr-TR" sz="2800" dirty="0" err="1"/>
              <a:t>Mountain</a:t>
            </a:r>
            <a:r>
              <a:rPr lang="tr-TR" sz="2800" dirty="0"/>
              <a:t> Car probleminin </a:t>
            </a:r>
            <a:r>
              <a:rPr lang="tr-TR" sz="2800" b="1" dirty="0"/>
              <a:t>durum alanı sürekli bir uzaya sahiptir. </a:t>
            </a:r>
            <a:r>
              <a:rPr lang="tr-TR" sz="2800" dirty="0"/>
              <a:t>Arabanın hızı ve pozisyonu süreklidir, yani sonsuz sayıda olası değer alabilir.</a:t>
            </a:r>
          </a:p>
          <a:p>
            <a:pPr>
              <a:buFont typeface="Arial" panose="020B0604020202020204" pitchFamily="34" charset="0"/>
              <a:buChar char="•"/>
            </a:pPr>
            <a:endParaRPr lang="tr-TR" dirty="0"/>
          </a:p>
          <a:p>
            <a:pPr marL="0" indent="0">
              <a:buNone/>
            </a:pPr>
            <a:endParaRPr lang="tr-TR" dirty="0"/>
          </a:p>
          <a:p>
            <a:pPr marL="0" indent="0">
              <a:buNone/>
            </a:pPr>
            <a:endParaRPr lang="tr-TR" u="sng" dirty="0"/>
          </a:p>
          <a:p>
            <a:pPr marL="514350" indent="-514350">
              <a:buFont typeface="+mj-lt"/>
              <a:buAutoNum type="arabicPeriod"/>
            </a:pPr>
            <a:endParaRPr lang="tr-TR" dirty="0"/>
          </a:p>
        </p:txBody>
      </p:sp>
      <p:sp>
        <p:nvSpPr>
          <p:cNvPr id="5" name="Metin kutusu 4">
            <a:extLst>
              <a:ext uri="{FF2B5EF4-FFF2-40B4-BE49-F238E27FC236}">
                <a16:creationId xmlns:a16="http://schemas.microsoft.com/office/drawing/2014/main" id="{E6ACCF6F-09C0-3028-DFA0-D8BA60D94501}"/>
              </a:ext>
            </a:extLst>
          </p:cNvPr>
          <p:cNvSpPr txBox="1"/>
          <p:nvPr/>
        </p:nvSpPr>
        <p:spPr>
          <a:xfrm>
            <a:off x="604735" y="3081839"/>
            <a:ext cx="10758791" cy="3108543"/>
          </a:xfrm>
          <a:prstGeom prst="rect">
            <a:avLst/>
          </a:prstGeom>
          <a:noFill/>
        </p:spPr>
        <p:txBody>
          <a:bodyPr wrap="square" rtlCol="0">
            <a:spAutoFit/>
          </a:bodyPr>
          <a:lstStyle/>
          <a:p>
            <a:r>
              <a:rPr lang="tr-TR" sz="2000" b="1" dirty="0">
                <a:solidFill>
                  <a:schemeClr val="accent2">
                    <a:lumMod val="75000"/>
                  </a:schemeClr>
                </a:solidFill>
              </a:rPr>
              <a:t>  </a:t>
            </a:r>
            <a:r>
              <a:rPr lang="tr-TR" sz="2400" b="1" dirty="0">
                <a:solidFill>
                  <a:schemeClr val="accent2">
                    <a:lumMod val="75000"/>
                  </a:schemeClr>
                </a:solidFill>
              </a:rPr>
              <a:t>Eylemler (Aksiyonlar):</a:t>
            </a:r>
          </a:p>
          <a:p>
            <a:pPr marL="342900" indent="-342900">
              <a:buFont typeface="Arial" panose="020B0604020202020204" pitchFamily="34" charset="0"/>
              <a:buChar char="•"/>
            </a:pPr>
            <a:r>
              <a:rPr lang="tr-TR" sz="2400" dirty="0"/>
              <a:t>Eylem Uzayı: Ayrık (</a:t>
            </a:r>
            <a:r>
              <a:rPr lang="tr-TR" sz="2400" dirty="0" err="1"/>
              <a:t>Discrete</a:t>
            </a:r>
            <a:r>
              <a:rPr lang="tr-TR" sz="2400" dirty="0"/>
              <a:t>)</a:t>
            </a:r>
          </a:p>
          <a:p>
            <a:pPr marL="342900" indent="-342900">
              <a:buFont typeface="Arial" panose="020B0604020202020204" pitchFamily="34" charset="0"/>
              <a:buChar char="•"/>
            </a:pPr>
            <a:r>
              <a:rPr lang="tr-TR" sz="2400" dirty="0"/>
              <a:t>Eylemler: Bu sürümde aracın alabileceği 3 farklı eylem vardır:</a:t>
            </a:r>
          </a:p>
          <a:p>
            <a:pPr marL="800100" lvl="1" indent="-342900">
              <a:buFont typeface="Arial" panose="020B0604020202020204" pitchFamily="34" charset="0"/>
              <a:buChar char="•"/>
            </a:pPr>
            <a:r>
              <a:rPr lang="tr-TR" sz="2400" dirty="0"/>
              <a:t>0: Sola hızlan</a:t>
            </a:r>
          </a:p>
          <a:p>
            <a:pPr marL="800100" lvl="1" indent="-342900">
              <a:buFont typeface="Arial" panose="020B0604020202020204" pitchFamily="34" charset="0"/>
              <a:buChar char="•"/>
            </a:pPr>
            <a:r>
              <a:rPr lang="tr-TR" sz="2400" dirty="0"/>
              <a:t>1: Hiçbir şey yapma (Dur)</a:t>
            </a:r>
          </a:p>
          <a:p>
            <a:pPr marL="800100" lvl="1" indent="-342900">
              <a:buFont typeface="Arial" panose="020B0604020202020204" pitchFamily="34" charset="0"/>
              <a:buChar char="•"/>
            </a:pPr>
            <a:r>
              <a:rPr lang="tr-TR" sz="2400" dirty="0"/>
              <a:t>2: Sağa hızlan</a:t>
            </a:r>
          </a:p>
          <a:p>
            <a:pPr marL="342900" indent="-342900">
              <a:buFont typeface="Arial" panose="020B0604020202020204" pitchFamily="34" charset="0"/>
              <a:buChar char="•"/>
            </a:pPr>
            <a:r>
              <a:rPr lang="tr-TR" sz="2400" b="1" dirty="0"/>
              <a:t>Bu eylemler belirli ve sınırlıdır, </a:t>
            </a:r>
            <a:r>
              <a:rPr lang="tr-TR" sz="2400" dirty="0"/>
              <a:t>yani aracın alabileceği eylemler yalnızca 3 seçeneğe dayanır</a:t>
            </a:r>
            <a:r>
              <a:rPr lang="tr-TR" sz="2000" dirty="0"/>
              <a:t>.</a:t>
            </a:r>
          </a:p>
        </p:txBody>
      </p:sp>
    </p:spTree>
    <p:extLst>
      <p:ext uri="{BB962C8B-B14F-4D97-AF65-F5344CB8AC3E}">
        <p14:creationId xmlns:p14="http://schemas.microsoft.com/office/powerpoint/2010/main" val="1033285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Metin kutusu 18">
            <a:extLst>
              <a:ext uri="{FF2B5EF4-FFF2-40B4-BE49-F238E27FC236}">
                <a16:creationId xmlns:a16="http://schemas.microsoft.com/office/drawing/2014/main" id="{B38DB251-BD07-E3B6-13C5-90DCB08051E3}"/>
              </a:ext>
            </a:extLst>
          </p:cNvPr>
          <p:cNvSpPr txBox="1"/>
          <p:nvPr/>
        </p:nvSpPr>
        <p:spPr>
          <a:xfrm>
            <a:off x="2312682" y="5845128"/>
            <a:ext cx="7728763" cy="943957"/>
          </a:xfrm>
          <a:prstGeom prst="rect">
            <a:avLst/>
          </a:prstGeom>
          <a:solidFill>
            <a:schemeClr val="accent2">
              <a:lumMod val="75000"/>
            </a:schemeClr>
          </a:solidFill>
          <a:ln cap="rnd">
            <a:solidFill>
              <a:schemeClr val="accent2">
                <a:lumMod val="60000"/>
                <a:lumOff val="40000"/>
              </a:schemeClr>
            </a:solidFill>
          </a:ln>
        </p:spPr>
        <p:txBody>
          <a:bodyPr wrap="square" rtlCol="0">
            <a:spAutoFit/>
          </a:bodyPr>
          <a:lstStyle/>
          <a:p>
            <a:pPr algn="ctr"/>
            <a:r>
              <a:rPr lang="tr-TR" dirty="0">
                <a:solidFill>
                  <a:schemeClr val="bg1"/>
                </a:solidFill>
              </a:rPr>
              <a:t>Bu sınırlar, arabanın hareketini gerçekçi</a:t>
            </a:r>
          </a:p>
          <a:p>
            <a:pPr algn="ctr"/>
            <a:r>
              <a:rPr lang="tr-TR" dirty="0">
                <a:solidFill>
                  <a:schemeClr val="bg1"/>
                </a:solidFill>
              </a:rPr>
              <a:t> ve çözülebilir bir alanda tutmak amacıyla belirlenmiştir. Böylece araba, vadiyi sol veya sağ sınırları aşamaz ve hızları da aşırı yüksek olmamalıdır.</a:t>
            </a:r>
          </a:p>
        </p:txBody>
      </p:sp>
      <p:sp>
        <p:nvSpPr>
          <p:cNvPr id="18" name="Oval 17">
            <a:extLst>
              <a:ext uri="{FF2B5EF4-FFF2-40B4-BE49-F238E27FC236}">
                <a16:creationId xmlns:a16="http://schemas.microsoft.com/office/drawing/2014/main" id="{C0D95A28-D613-7C73-C237-15126E67D1DE}"/>
              </a:ext>
            </a:extLst>
          </p:cNvPr>
          <p:cNvSpPr/>
          <p:nvPr/>
        </p:nvSpPr>
        <p:spPr>
          <a:xfrm>
            <a:off x="6313250" y="991441"/>
            <a:ext cx="5878749" cy="4716143"/>
          </a:xfrm>
          <a:prstGeom prst="ellipse">
            <a:avLst/>
          </a:prstGeom>
          <a:solidFill>
            <a:schemeClr val="accent2">
              <a:lumMod val="75000"/>
            </a:schemeClr>
          </a:solidFill>
          <a:ln w="76200">
            <a:solidFill>
              <a:schemeClr val="accent2">
                <a:lumMod val="60000"/>
                <a:lumOff val="40000"/>
              </a:schemeClr>
            </a:solidFill>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2" name="Başlık 1">
            <a:extLst>
              <a:ext uri="{FF2B5EF4-FFF2-40B4-BE49-F238E27FC236}">
                <a16:creationId xmlns:a16="http://schemas.microsoft.com/office/drawing/2014/main" id="{553D93EF-268D-A015-16EE-425B01755C14}"/>
              </a:ext>
            </a:extLst>
          </p:cNvPr>
          <p:cNvSpPr>
            <a:spLocks noGrp="1"/>
          </p:cNvSpPr>
          <p:nvPr>
            <p:ph type="title"/>
          </p:nvPr>
        </p:nvSpPr>
        <p:spPr>
          <a:xfrm>
            <a:off x="1020317" y="58293"/>
            <a:ext cx="10384954" cy="784986"/>
          </a:xfrm>
          <a:noFill/>
          <a:ln>
            <a:noFill/>
          </a:ln>
        </p:spPr>
        <p:txBody>
          <a:bodyPr/>
          <a:lstStyle/>
          <a:p>
            <a:pPr algn="ctr"/>
            <a:r>
              <a:rPr lang="tr-TR" dirty="0">
                <a:ln w="0"/>
                <a:solidFill>
                  <a:schemeClr val="accent2">
                    <a:lumMod val="75000"/>
                  </a:schemeClr>
                </a:solidFill>
                <a:effectLst>
                  <a:outerShdw blurRad="38100" dist="25400" dir="5400000" algn="ctr" rotWithShape="0">
                    <a:srgbClr val="6E747A">
                      <a:alpha val="43000"/>
                    </a:srgbClr>
                  </a:outerShdw>
                </a:effectLst>
              </a:rPr>
              <a:t>MOUNTAIN CAR SINIRLARI</a:t>
            </a:r>
          </a:p>
        </p:txBody>
      </p:sp>
      <p:cxnSp>
        <p:nvCxnSpPr>
          <p:cNvPr id="5" name="Düz Bağlayıcı 4">
            <a:extLst>
              <a:ext uri="{FF2B5EF4-FFF2-40B4-BE49-F238E27FC236}">
                <a16:creationId xmlns:a16="http://schemas.microsoft.com/office/drawing/2014/main" id="{3BB3575C-F21A-39BA-F253-617D6B21B371}"/>
              </a:ext>
            </a:extLst>
          </p:cNvPr>
          <p:cNvCxnSpPr/>
          <p:nvPr/>
        </p:nvCxnSpPr>
        <p:spPr>
          <a:xfrm>
            <a:off x="325120" y="843280"/>
            <a:ext cx="11399520" cy="0"/>
          </a:xfrm>
          <a:prstGeom prst="line">
            <a:avLst/>
          </a:prstGeom>
          <a:ln>
            <a:solidFill>
              <a:schemeClr val="accent2">
                <a:lumMod val="75000"/>
              </a:schemeClr>
            </a:solidFill>
          </a:ln>
          <a:effectLst>
            <a:glow rad="101600">
              <a:schemeClr val="accent2">
                <a:satMod val="175000"/>
                <a:alpha val="40000"/>
              </a:schemeClr>
            </a:glow>
          </a:effectLst>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7DAE060A-E264-CDC0-17AF-CAFB64E9EF28}"/>
              </a:ext>
            </a:extLst>
          </p:cNvPr>
          <p:cNvSpPr/>
          <p:nvPr/>
        </p:nvSpPr>
        <p:spPr>
          <a:xfrm>
            <a:off x="110744" y="981128"/>
            <a:ext cx="6066320" cy="4726460"/>
          </a:xfrm>
          <a:prstGeom prst="ellipse">
            <a:avLst/>
          </a:prstGeom>
          <a:solidFill>
            <a:schemeClr val="accent2">
              <a:lumMod val="75000"/>
            </a:schemeClr>
          </a:solidFill>
          <a:ln w="76200">
            <a:solidFill>
              <a:schemeClr val="accent2">
                <a:lumMod val="60000"/>
                <a:lumOff val="40000"/>
              </a:schemeClr>
            </a:solidFill>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İçerik Yer Tutucusu 12">
            <a:extLst>
              <a:ext uri="{FF2B5EF4-FFF2-40B4-BE49-F238E27FC236}">
                <a16:creationId xmlns:a16="http://schemas.microsoft.com/office/drawing/2014/main" id="{7AE20F81-74ED-7BBF-9FE2-37991547AEE5}"/>
              </a:ext>
            </a:extLst>
          </p:cNvPr>
          <p:cNvSpPr>
            <a:spLocks noGrp="1"/>
          </p:cNvSpPr>
          <p:nvPr>
            <p:ph idx="1"/>
          </p:nvPr>
        </p:nvSpPr>
        <p:spPr>
          <a:xfrm>
            <a:off x="797668" y="1546698"/>
            <a:ext cx="5029200" cy="3514285"/>
          </a:xfrm>
        </p:spPr>
        <p:txBody>
          <a:bodyPr>
            <a:normAutofit fontScale="92500" lnSpcReduction="10000"/>
          </a:bodyPr>
          <a:lstStyle/>
          <a:p>
            <a:pPr marL="0" indent="0">
              <a:buNone/>
            </a:pPr>
            <a:endParaRPr lang="tr-TR" dirty="0"/>
          </a:p>
          <a:p>
            <a:r>
              <a:rPr lang="tr-TR" b="1" dirty="0">
                <a:solidFill>
                  <a:schemeClr val="bg1"/>
                </a:solidFill>
              </a:rPr>
              <a:t>1. Pozisyon Sınırları: </a:t>
            </a:r>
          </a:p>
          <a:p>
            <a:r>
              <a:rPr lang="tr-TR" dirty="0">
                <a:solidFill>
                  <a:schemeClr val="bg1"/>
                </a:solidFill>
              </a:rPr>
              <a:t>Arabanın pozisyonu, x ekseninde  </a:t>
            </a:r>
            <a:r>
              <a:rPr lang="tr-TR" b="1" dirty="0">
                <a:solidFill>
                  <a:schemeClr val="bg1"/>
                </a:solidFill>
              </a:rPr>
              <a:t>[-1.2, 0.6] </a:t>
            </a:r>
            <a:r>
              <a:rPr lang="tr-TR" dirty="0">
                <a:solidFill>
                  <a:schemeClr val="bg1"/>
                </a:solidFill>
              </a:rPr>
              <a:t>aralığına sıkıştırılmıştır. Bu, arabayı vadinin sol ve sağ uçlarında hareket ettirebileceği minimum ve maksimum pozisyonları belirler</a:t>
            </a:r>
            <a:r>
              <a:rPr lang="tr-TR" dirty="0"/>
              <a:t>.</a:t>
            </a:r>
          </a:p>
          <a:p>
            <a:endParaRPr lang="tr-TR" dirty="0"/>
          </a:p>
          <a:p>
            <a:pPr marL="0" indent="0">
              <a:buNone/>
            </a:pPr>
            <a:endParaRPr lang="tr-TR" dirty="0"/>
          </a:p>
        </p:txBody>
      </p:sp>
      <p:sp>
        <p:nvSpPr>
          <p:cNvPr id="16" name="Metin kutusu 15">
            <a:extLst>
              <a:ext uri="{FF2B5EF4-FFF2-40B4-BE49-F238E27FC236}">
                <a16:creationId xmlns:a16="http://schemas.microsoft.com/office/drawing/2014/main" id="{EA38C394-F7E4-3D51-FD28-CFC622230D25}"/>
              </a:ext>
            </a:extLst>
          </p:cNvPr>
          <p:cNvSpPr txBox="1"/>
          <p:nvPr/>
        </p:nvSpPr>
        <p:spPr>
          <a:xfrm>
            <a:off x="7038589" y="1617392"/>
            <a:ext cx="5042667" cy="3443591"/>
          </a:xfrm>
          <a:prstGeom prst="rect">
            <a:avLst/>
          </a:prstGeom>
          <a:noFill/>
        </p:spPr>
        <p:txBody>
          <a:bodyPr wrap="square" rtlCol="0">
            <a:spAutoFit/>
          </a:bodyPr>
          <a:lstStyle/>
          <a:p>
            <a:pPr marL="685800" lvl="1" indent="-228600">
              <a:lnSpc>
                <a:spcPct val="90000"/>
              </a:lnSpc>
              <a:spcBef>
                <a:spcPts val="1000"/>
              </a:spcBef>
              <a:buSzPts val="2600"/>
              <a:buFont typeface="Arial" panose="020B0604020202020204" pitchFamily="34" charset="0"/>
              <a:buChar char="•"/>
            </a:pPr>
            <a:r>
              <a:rPr lang="tr-TR" sz="2800" b="1" kern="1200" dirty="0">
                <a:solidFill>
                  <a:schemeClr val="bg1"/>
                </a:solidFill>
                <a:effectLst/>
                <a:latin typeface="Aptos" panose="020B0004020202020204" pitchFamily="34" charset="0"/>
                <a:ea typeface="+mn-ea"/>
                <a:cs typeface="+mn-cs"/>
              </a:rPr>
              <a:t>2. Hız Sınırları: </a:t>
            </a:r>
          </a:p>
          <a:p>
            <a:pPr marL="228600" indent="-228600" rtl="0" eaLnBrk="1" latinLnBrk="0" hangingPunct="1">
              <a:lnSpc>
                <a:spcPct val="90000"/>
              </a:lnSpc>
              <a:spcBef>
                <a:spcPts val="1000"/>
              </a:spcBef>
              <a:buClrTx/>
              <a:buSzPts val="2600"/>
              <a:buFont typeface="Arial" panose="020B0604020202020204" pitchFamily="34" charset="0"/>
              <a:buChar char="•"/>
            </a:pPr>
            <a:r>
              <a:rPr lang="tr-TR" sz="2800" kern="1200" dirty="0">
                <a:solidFill>
                  <a:schemeClr val="bg1"/>
                </a:solidFill>
                <a:effectLst/>
                <a:latin typeface="Aptos" panose="020B0004020202020204" pitchFamily="34" charset="0"/>
                <a:ea typeface="+mn-ea"/>
                <a:cs typeface="+mn-cs"/>
              </a:rPr>
              <a:t>Arabanın hızı,</a:t>
            </a:r>
          </a:p>
          <a:p>
            <a:pPr rtl="0" eaLnBrk="1" latinLnBrk="0" hangingPunct="1">
              <a:lnSpc>
                <a:spcPct val="90000"/>
              </a:lnSpc>
              <a:spcBef>
                <a:spcPts val="1000"/>
              </a:spcBef>
              <a:buClrTx/>
              <a:buSzPts val="2600"/>
            </a:pPr>
            <a:r>
              <a:rPr lang="tr-TR" sz="2800" kern="1200" dirty="0">
                <a:solidFill>
                  <a:schemeClr val="bg1"/>
                </a:solidFill>
                <a:effectLst/>
                <a:latin typeface="Aptos" panose="020B0004020202020204" pitchFamily="34" charset="0"/>
                <a:ea typeface="+mn-ea"/>
                <a:cs typeface="+mn-cs"/>
              </a:rPr>
              <a:t> </a:t>
            </a:r>
            <a:r>
              <a:rPr lang="tr-TR" sz="2800" b="1" kern="1200" dirty="0">
                <a:solidFill>
                  <a:schemeClr val="bg1"/>
                </a:solidFill>
                <a:effectLst/>
                <a:latin typeface="Aptos" panose="020B0004020202020204" pitchFamily="34" charset="0"/>
                <a:ea typeface="+mn-ea"/>
                <a:cs typeface="+mn-cs"/>
              </a:rPr>
              <a:t>[-0.07, 0.07] </a:t>
            </a:r>
            <a:r>
              <a:rPr lang="tr-TR" sz="2800" kern="1200" dirty="0">
                <a:solidFill>
                  <a:schemeClr val="bg1"/>
                </a:solidFill>
                <a:effectLst/>
                <a:latin typeface="Aptos" panose="020B0004020202020204" pitchFamily="34" charset="0"/>
                <a:ea typeface="+mn-ea"/>
                <a:cs typeface="+mn-cs"/>
              </a:rPr>
              <a:t>aralığında sıkıştırılmıştır. Bu hız aralığı, arabaların simülasyon sırasında ulaşabileceği maksimum ve minimum hızları temsil eder.</a:t>
            </a:r>
            <a:endParaRPr lang="tr-TR" sz="2800" dirty="0">
              <a:solidFill>
                <a:schemeClr val="bg1"/>
              </a:solidFill>
              <a:effectLst/>
            </a:endParaRPr>
          </a:p>
          <a:p>
            <a:endParaRPr lang="tr-TR" sz="2400" dirty="0">
              <a:solidFill>
                <a:schemeClr val="bg1"/>
              </a:solidFill>
            </a:endParaRPr>
          </a:p>
        </p:txBody>
      </p:sp>
    </p:spTree>
    <p:extLst>
      <p:ext uri="{BB962C8B-B14F-4D97-AF65-F5344CB8AC3E}">
        <p14:creationId xmlns:p14="http://schemas.microsoft.com/office/powerpoint/2010/main" val="1512143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2761E93-CB4A-A8A1-4D7A-0AD33C54FA03}"/>
              </a:ext>
            </a:extLst>
          </p:cNvPr>
          <p:cNvSpPr>
            <a:spLocks noGrp="1"/>
          </p:cNvSpPr>
          <p:nvPr>
            <p:ph type="title"/>
          </p:nvPr>
        </p:nvSpPr>
        <p:spPr>
          <a:xfrm>
            <a:off x="740779" y="461430"/>
            <a:ext cx="3835975" cy="976621"/>
          </a:xfrm>
        </p:spPr>
        <p:txBody>
          <a:bodyPr anchor="b">
            <a:normAutofit/>
          </a:bodyPr>
          <a:lstStyle/>
          <a:p>
            <a:r>
              <a:rPr lang="tr-TR" sz="5400" dirty="0"/>
              <a:t>BLACKJACK</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91CA7D76-2540-A6AD-E110-315F86C65929}"/>
              </a:ext>
            </a:extLst>
          </p:cNvPr>
          <p:cNvSpPr>
            <a:spLocks noGrp="1"/>
          </p:cNvSpPr>
          <p:nvPr>
            <p:ph idx="1"/>
          </p:nvPr>
        </p:nvSpPr>
        <p:spPr>
          <a:xfrm>
            <a:off x="1011677" y="2899343"/>
            <a:ext cx="6569740" cy="2364669"/>
          </a:xfrm>
        </p:spPr>
        <p:txBody>
          <a:bodyPr anchor="t">
            <a:normAutofit/>
          </a:bodyPr>
          <a:lstStyle/>
          <a:p>
            <a:pPr marL="0" indent="0">
              <a:buNone/>
            </a:pPr>
            <a:r>
              <a:rPr lang="tr-TR" sz="2000" b="1" dirty="0" err="1"/>
              <a:t>Blackjack</a:t>
            </a:r>
            <a:r>
              <a:rPr lang="tr-TR" sz="2000" b="1" dirty="0"/>
              <a:t> (21) ortamı</a:t>
            </a:r>
            <a:r>
              <a:rPr lang="tr-TR" sz="2000" dirty="0"/>
              <a:t>, genellikle </a:t>
            </a:r>
            <a:r>
              <a:rPr lang="tr-TR" sz="2000" dirty="0" err="1"/>
              <a:t>OpenAI</a:t>
            </a:r>
            <a:r>
              <a:rPr lang="tr-TR" sz="2000" dirty="0"/>
              <a:t> </a:t>
            </a:r>
            <a:r>
              <a:rPr lang="tr-TR" sz="2000" dirty="0" err="1"/>
              <a:t>Gym'de</a:t>
            </a:r>
            <a:r>
              <a:rPr lang="tr-TR" sz="2000" dirty="0"/>
              <a:t> bulunan ve pek çok güçlendirme öğrenme (</a:t>
            </a:r>
            <a:r>
              <a:rPr lang="tr-TR" sz="2000" dirty="0" err="1"/>
              <a:t>reinforcement</a:t>
            </a:r>
            <a:r>
              <a:rPr lang="tr-TR" sz="2000" dirty="0"/>
              <a:t> </a:t>
            </a:r>
            <a:r>
              <a:rPr lang="tr-TR" sz="2000" dirty="0" err="1"/>
              <a:t>learning</a:t>
            </a:r>
            <a:r>
              <a:rPr lang="tr-TR" sz="2000" dirty="0"/>
              <a:t>) çalışmasında kullanılan klasik bir kart oyununu simüle eder. Bu oyunda oyuncu, bir dağıtıcıya (dealer) karşı oynar ve </a:t>
            </a:r>
            <a:r>
              <a:rPr lang="tr-TR" sz="2000" b="1" dirty="0"/>
              <a:t>hedefi, kartlarının toplam değerini 21'e en yakın şekilde tutmak, ancak 21'i geçmemektir</a:t>
            </a:r>
            <a:r>
              <a:rPr lang="tr-TR" sz="1600" b="1" dirty="0"/>
              <a:t>.</a:t>
            </a:r>
            <a:endParaRPr lang="tr-TR" sz="2200" b="1" dirty="0"/>
          </a:p>
        </p:txBody>
      </p:sp>
      <p:pic>
        <p:nvPicPr>
          <p:cNvPr id="4" name="Resim 3">
            <a:extLst>
              <a:ext uri="{FF2B5EF4-FFF2-40B4-BE49-F238E27FC236}">
                <a16:creationId xmlns:a16="http://schemas.microsoft.com/office/drawing/2014/main" id="{D1B34E3A-8705-354B-6D59-F0DE91652462}"/>
              </a:ext>
            </a:extLst>
          </p:cNvPr>
          <p:cNvPicPr>
            <a:picLocks noChangeAspect="1"/>
          </p:cNvPicPr>
          <p:nvPr/>
        </p:nvPicPr>
        <p:blipFill>
          <a:blip r:embed="rId2"/>
          <a:srcRect l="13210" r="14636"/>
          <a:stretch/>
        </p:blipFill>
        <p:spPr>
          <a:xfrm>
            <a:off x="8727311" y="238540"/>
            <a:ext cx="2863702" cy="2976656"/>
          </a:xfrm>
          <a:prstGeom prst="rect">
            <a:avLst/>
          </a:prstGeom>
        </p:spPr>
      </p:pic>
      <p:sp>
        <p:nvSpPr>
          <p:cNvPr id="5" name="Dikdörtgen 4">
            <a:extLst>
              <a:ext uri="{FF2B5EF4-FFF2-40B4-BE49-F238E27FC236}">
                <a16:creationId xmlns:a16="http://schemas.microsoft.com/office/drawing/2014/main" id="{89A57C7C-AA50-B2E6-4C63-32D76EA0B445}"/>
              </a:ext>
            </a:extLst>
          </p:cNvPr>
          <p:cNvSpPr/>
          <p:nvPr/>
        </p:nvSpPr>
        <p:spPr>
          <a:xfrm>
            <a:off x="8507393" y="81023"/>
            <a:ext cx="3264060" cy="3347977"/>
          </a:xfrm>
          <a:prstGeom prst="rect">
            <a:avLst/>
          </a:prstGeom>
          <a:no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353429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2EFABA9-D49C-E693-14B2-655A3DFD261A}"/>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A59038-77BF-CCE4-F3BF-4D873A2B03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6B40A53-4EC7-BEFE-64EC-0692E06E36F2}"/>
              </a:ext>
            </a:extLst>
          </p:cNvPr>
          <p:cNvSpPr>
            <a:spLocks noGrp="1"/>
          </p:cNvSpPr>
          <p:nvPr>
            <p:ph type="title"/>
          </p:nvPr>
        </p:nvSpPr>
        <p:spPr>
          <a:xfrm>
            <a:off x="706838" y="321207"/>
            <a:ext cx="6868543" cy="1067881"/>
          </a:xfrm>
        </p:spPr>
        <p:txBody>
          <a:bodyPr anchor="b">
            <a:normAutofit/>
          </a:bodyPr>
          <a:lstStyle/>
          <a:p>
            <a:r>
              <a:rPr lang="tr-TR" sz="3200" dirty="0" err="1">
                <a:solidFill>
                  <a:schemeClr val="accent2">
                    <a:lumMod val="75000"/>
                  </a:schemeClr>
                </a:solidFill>
              </a:rPr>
              <a:t>Blackjack</a:t>
            </a:r>
            <a:r>
              <a:rPr lang="tr-TR" sz="3200" dirty="0">
                <a:solidFill>
                  <a:schemeClr val="accent2">
                    <a:lumMod val="75000"/>
                  </a:schemeClr>
                </a:solidFill>
              </a:rPr>
              <a:t> Ortamının Temel Mantığı:</a:t>
            </a:r>
            <a:endParaRPr lang="tr-TR" sz="6600" dirty="0">
              <a:solidFill>
                <a:schemeClr val="accent2">
                  <a:lumMod val="75000"/>
                </a:schemeClr>
              </a:solidFill>
            </a:endParaRPr>
          </a:p>
        </p:txBody>
      </p:sp>
      <p:sp>
        <p:nvSpPr>
          <p:cNvPr id="11" name="sketchy line">
            <a:extLst>
              <a:ext uri="{FF2B5EF4-FFF2-40B4-BE49-F238E27FC236}">
                <a16:creationId xmlns:a16="http://schemas.microsoft.com/office/drawing/2014/main" id="{5CCD83DA-3BA4-40C3-5F95-6F51A77AD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6EA90483-6512-ED9A-0685-30A43B63AEDB}"/>
              </a:ext>
            </a:extLst>
          </p:cNvPr>
          <p:cNvSpPr>
            <a:spLocks noGrp="1"/>
          </p:cNvSpPr>
          <p:nvPr>
            <p:ph idx="1"/>
          </p:nvPr>
        </p:nvSpPr>
        <p:spPr>
          <a:xfrm>
            <a:off x="572493" y="1818986"/>
            <a:ext cx="11236887" cy="5077838"/>
          </a:xfrm>
        </p:spPr>
        <p:txBody>
          <a:bodyPr anchor="t">
            <a:normAutofit fontScale="77500" lnSpcReduction="20000"/>
          </a:bodyPr>
          <a:lstStyle/>
          <a:p>
            <a:pPr marL="0" indent="0">
              <a:buNone/>
            </a:pPr>
            <a:r>
              <a:rPr lang="tr-TR" sz="2200" b="1" dirty="0">
                <a:solidFill>
                  <a:schemeClr val="accent2">
                    <a:lumMod val="75000"/>
                  </a:schemeClr>
                </a:solidFill>
              </a:rPr>
              <a:t>1.Amaç: </a:t>
            </a:r>
          </a:p>
          <a:p>
            <a:r>
              <a:rPr lang="tr-TR" sz="2200" dirty="0"/>
              <a:t>Oyuncunun amacı, kartlarının toplam değeri 21’e yakın olmalı, ancak 21’i geçmemelidir. Oyuncu, dağıtıcının elinden daha yakın bir değere sahip olursa veya dağıtıcı 21’i geçerse kazanır (</a:t>
            </a:r>
            <a:r>
              <a:rPr lang="tr-TR" sz="2200" dirty="0" err="1"/>
              <a:t>bust</a:t>
            </a:r>
            <a:r>
              <a:rPr lang="tr-TR" sz="2200" dirty="0"/>
              <a:t>).</a:t>
            </a:r>
          </a:p>
          <a:p>
            <a:pPr marL="0" indent="0">
              <a:buNone/>
            </a:pPr>
            <a:r>
              <a:rPr lang="tr-TR" sz="2200" b="1" dirty="0">
                <a:solidFill>
                  <a:schemeClr val="accent2">
                    <a:lumMod val="75000"/>
                  </a:schemeClr>
                </a:solidFill>
              </a:rPr>
              <a:t>2.Kart Değerleri:</a:t>
            </a:r>
          </a:p>
          <a:p>
            <a:r>
              <a:rPr lang="tr-TR" sz="2200" dirty="0"/>
              <a:t>Sayı kartları (2-10) kendi yüz değerini alır.</a:t>
            </a:r>
          </a:p>
          <a:p>
            <a:r>
              <a:rPr lang="tr-TR" sz="2200" dirty="0"/>
              <a:t>Resimli kartlar (Vale, Kız, Papaz) 10 puan değerindedir.</a:t>
            </a:r>
          </a:p>
          <a:p>
            <a:r>
              <a:rPr lang="tr-TR" sz="2200" dirty="0"/>
              <a:t>As ise ya 1 ya da 11 değerinde olabilir, hangisi oyuncu için daha avantajlıysa o şekilde sayılır.</a:t>
            </a:r>
          </a:p>
          <a:p>
            <a:pPr marL="0" indent="0">
              <a:buNone/>
            </a:pPr>
            <a:r>
              <a:rPr lang="tr-TR" sz="2200" b="1" dirty="0">
                <a:solidFill>
                  <a:schemeClr val="accent2">
                    <a:lumMod val="75000"/>
                  </a:schemeClr>
                </a:solidFill>
              </a:rPr>
              <a:t>3.Eylemler:</a:t>
            </a:r>
          </a:p>
          <a:p>
            <a:r>
              <a:rPr lang="tr-TR" sz="2200" dirty="0"/>
              <a:t>Hit: Yeni bir kart çekmek.</a:t>
            </a:r>
          </a:p>
          <a:p>
            <a:r>
              <a:rPr lang="tr-TR" sz="2200" dirty="0" err="1"/>
              <a:t>Stick</a:t>
            </a:r>
            <a:r>
              <a:rPr lang="tr-TR" sz="2200" dirty="0"/>
              <a:t> (</a:t>
            </a:r>
            <a:r>
              <a:rPr lang="tr-TR" sz="2200" dirty="0" err="1"/>
              <a:t>Stand</a:t>
            </a:r>
            <a:r>
              <a:rPr lang="tr-TR" sz="2200" dirty="0"/>
              <a:t>): Oyuncu durmak isterse, yani bir kart daha çekmeden mevcut el ile devam etmek.</a:t>
            </a:r>
          </a:p>
          <a:p>
            <a:pPr marL="0" indent="0">
              <a:buNone/>
            </a:pPr>
            <a:r>
              <a:rPr lang="tr-TR" sz="2200" b="1" dirty="0">
                <a:solidFill>
                  <a:schemeClr val="accent2">
                    <a:lumMod val="75000"/>
                  </a:schemeClr>
                </a:solidFill>
              </a:rPr>
              <a:t>4.Durum Uzayı (</a:t>
            </a:r>
            <a:r>
              <a:rPr lang="tr-TR" sz="2200" b="1" dirty="0" err="1">
                <a:solidFill>
                  <a:schemeClr val="accent2">
                    <a:lumMod val="75000"/>
                  </a:schemeClr>
                </a:solidFill>
              </a:rPr>
              <a:t>State</a:t>
            </a:r>
            <a:r>
              <a:rPr lang="tr-TR" sz="2200" b="1" dirty="0">
                <a:solidFill>
                  <a:schemeClr val="accent2">
                    <a:lumMod val="75000"/>
                  </a:schemeClr>
                </a:solidFill>
              </a:rPr>
              <a:t> Space):</a:t>
            </a:r>
          </a:p>
          <a:p>
            <a:r>
              <a:rPr lang="tr-TR" sz="2200" dirty="0"/>
              <a:t>Durum, iki elemandan oluşur:</a:t>
            </a:r>
          </a:p>
          <a:p>
            <a:pPr lvl="1"/>
            <a:r>
              <a:rPr lang="tr-TR" sz="1800" dirty="0"/>
              <a:t>Oyuncunun mevcut el değeri.</a:t>
            </a:r>
          </a:p>
          <a:p>
            <a:pPr lvl="1"/>
            <a:r>
              <a:rPr lang="tr-TR" sz="1800" dirty="0"/>
              <a:t>Dağıtıcının açık kartı (dağıtıcının bir kartı yüzü yukarıdır).</a:t>
            </a:r>
          </a:p>
          <a:p>
            <a:pPr marL="0" indent="0">
              <a:buNone/>
            </a:pPr>
            <a:r>
              <a:rPr lang="tr-TR" sz="2200" b="1" dirty="0">
                <a:solidFill>
                  <a:schemeClr val="accent2">
                    <a:lumMod val="75000"/>
                  </a:schemeClr>
                </a:solidFill>
              </a:rPr>
              <a:t>5.Ödüller:</a:t>
            </a:r>
          </a:p>
          <a:p>
            <a:r>
              <a:rPr lang="tr-TR" sz="2200" dirty="0"/>
              <a:t>Oyuncu pozitif ödül alırsa, el değeri dağıtıcının elinden büyükse veya dağıtıcı 21’i geçerse (</a:t>
            </a:r>
            <a:r>
              <a:rPr lang="tr-TR" sz="2200" dirty="0" err="1"/>
              <a:t>bust</a:t>
            </a:r>
            <a:r>
              <a:rPr lang="tr-TR" sz="2200" dirty="0"/>
              <a:t>).</a:t>
            </a:r>
          </a:p>
          <a:p>
            <a:r>
              <a:rPr lang="tr-TR" sz="2200" dirty="0"/>
              <a:t>Oyuncu negatif ödül alırsa, kaybettiğinde veya 21’i geçip "</a:t>
            </a:r>
            <a:r>
              <a:rPr lang="tr-TR" sz="2200" dirty="0" err="1"/>
              <a:t>bust</a:t>
            </a:r>
            <a:r>
              <a:rPr lang="tr-TR" sz="2200" dirty="0"/>
              <a:t>" yaptığında.</a:t>
            </a:r>
          </a:p>
        </p:txBody>
      </p:sp>
    </p:spTree>
    <p:extLst>
      <p:ext uri="{BB962C8B-B14F-4D97-AF65-F5344CB8AC3E}">
        <p14:creationId xmlns:p14="http://schemas.microsoft.com/office/powerpoint/2010/main" val="2282063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C5FB53-2098-7205-C740-39DEFE1E3818}"/>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A839EC-BD37-1686-9052-65BAF524B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y line">
            <a:extLst>
              <a:ext uri="{FF2B5EF4-FFF2-40B4-BE49-F238E27FC236}">
                <a16:creationId xmlns:a16="http://schemas.microsoft.com/office/drawing/2014/main" id="{77C5B854-1561-9E18-AEE7-9C0C9FAE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aşlık 1">
            <a:extLst>
              <a:ext uri="{FF2B5EF4-FFF2-40B4-BE49-F238E27FC236}">
                <a16:creationId xmlns:a16="http://schemas.microsoft.com/office/drawing/2014/main" id="{F0C4E63A-9CF3-8C1C-3626-5969D7E6D790}"/>
              </a:ext>
            </a:extLst>
          </p:cNvPr>
          <p:cNvSpPr txBox="1">
            <a:spLocks/>
          </p:cNvSpPr>
          <p:nvPr/>
        </p:nvSpPr>
        <p:spPr>
          <a:xfrm>
            <a:off x="486383" y="633886"/>
            <a:ext cx="10680970" cy="8592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dirty="0">
                <a:solidFill>
                  <a:schemeClr val="accent2">
                    <a:lumMod val="75000"/>
                  </a:schemeClr>
                </a:solidFill>
              </a:rPr>
              <a:t>Sınırları ve Aksiyon ,Durum Alanları:</a:t>
            </a:r>
          </a:p>
        </p:txBody>
      </p:sp>
      <p:sp>
        <p:nvSpPr>
          <p:cNvPr id="10" name="İçerik Yer Tutucusu 2">
            <a:extLst>
              <a:ext uri="{FF2B5EF4-FFF2-40B4-BE49-F238E27FC236}">
                <a16:creationId xmlns:a16="http://schemas.microsoft.com/office/drawing/2014/main" id="{7E395AC7-4C35-03B4-5856-AA96B4FA164B}"/>
              </a:ext>
            </a:extLst>
          </p:cNvPr>
          <p:cNvSpPr>
            <a:spLocks noGrp="1"/>
          </p:cNvSpPr>
          <p:nvPr>
            <p:ph idx="1"/>
          </p:nvPr>
        </p:nvSpPr>
        <p:spPr>
          <a:xfrm>
            <a:off x="467110" y="2103247"/>
            <a:ext cx="11078183" cy="4351338"/>
          </a:xfrm>
        </p:spPr>
        <p:txBody>
          <a:bodyPr>
            <a:normAutofit/>
          </a:bodyPr>
          <a:lstStyle/>
          <a:p>
            <a:pPr marL="45720" indent="0">
              <a:buNone/>
            </a:pPr>
            <a:r>
              <a:rPr lang="tr-TR" sz="2400" b="1" dirty="0">
                <a:solidFill>
                  <a:schemeClr val="accent2">
                    <a:lumMod val="75000"/>
                  </a:schemeClr>
                </a:solidFill>
              </a:rPr>
              <a:t>Problemin Sınırları Nedir?</a:t>
            </a:r>
          </a:p>
          <a:p>
            <a:r>
              <a:rPr lang="tr-TR" sz="2400" dirty="0"/>
              <a:t>Kart çekmeye devam ettiğinizde, toplam puan 21’i geçerse otomatik olarak kaybedersiniz. Oyunda iki ana durum vardır: ya oyuncu kazandığı için ödüllendirilir ya da kaybettiği için ceza alır. Oyuncu durmak istediğinde ise dağıtıcı kendi hamlesini yapar ve sonuç belirlenir.</a:t>
            </a:r>
          </a:p>
          <a:p>
            <a:pPr marL="45720" indent="0">
              <a:buNone/>
            </a:pPr>
            <a:r>
              <a:rPr lang="tr-TR" sz="2400" b="1" dirty="0">
                <a:solidFill>
                  <a:schemeClr val="accent2">
                    <a:lumMod val="75000"/>
                  </a:schemeClr>
                </a:solidFill>
              </a:rPr>
              <a:t>Aksiyon ve Durum Alanı</a:t>
            </a:r>
          </a:p>
          <a:p>
            <a:r>
              <a:rPr lang="tr-TR" sz="2400" dirty="0" err="1"/>
              <a:t>Blackjack’in</a:t>
            </a:r>
            <a:r>
              <a:rPr lang="tr-TR" sz="2400" dirty="0"/>
              <a:t> </a:t>
            </a:r>
            <a:r>
              <a:rPr lang="tr-TR" sz="2400" b="1" dirty="0"/>
              <a:t>durum uzayı ayrıktır</a:t>
            </a:r>
            <a:r>
              <a:rPr lang="tr-TR" sz="2400" dirty="0"/>
              <a:t>, çünkü oyuncunun toplam puanı, dağıtıcının açık kartı ve oyuncunun ‘</a:t>
            </a:r>
            <a:r>
              <a:rPr lang="tr-TR" sz="2400" dirty="0" err="1"/>
              <a:t>usable</a:t>
            </a:r>
            <a:r>
              <a:rPr lang="tr-TR" sz="2400" dirty="0"/>
              <a:t> </a:t>
            </a:r>
            <a:r>
              <a:rPr lang="tr-TR" sz="2400" dirty="0" err="1"/>
              <a:t>ace</a:t>
            </a:r>
            <a:r>
              <a:rPr lang="tr-TR" sz="2400" dirty="0"/>
              <a:t>’ durumu gibi belirli değişkenlere dayalıdır.</a:t>
            </a:r>
          </a:p>
          <a:p>
            <a:r>
              <a:rPr lang="tr-TR" sz="2400" b="1" dirty="0"/>
              <a:t>Aksiyon uzayı da ayrıktır</a:t>
            </a:r>
            <a:r>
              <a:rPr lang="tr-TR" sz="2400" dirty="0"/>
              <a:t>. İki temel aksiyon vardır: ‘</a:t>
            </a:r>
            <a:r>
              <a:rPr lang="tr-TR" sz="2400" i="1" dirty="0"/>
              <a:t>Hit’ (kart çek) ve ‘</a:t>
            </a:r>
            <a:r>
              <a:rPr lang="tr-TR" sz="2400" i="1" dirty="0" err="1"/>
              <a:t>Stand</a:t>
            </a:r>
            <a:r>
              <a:rPr lang="tr-TR" sz="2400" i="1" dirty="0"/>
              <a:t>’ (dur).</a:t>
            </a:r>
          </a:p>
          <a:p>
            <a:endParaRPr lang="tr-TR" dirty="0"/>
          </a:p>
        </p:txBody>
      </p:sp>
    </p:spTree>
    <p:extLst>
      <p:ext uri="{BB962C8B-B14F-4D97-AF65-F5344CB8AC3E}">
        <p14:creationId xmlns:p14="http://schemas.microsoft.com/office/powerpoint/2010/main" val="105103488"/>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1098</TotalTime>
  <Words>3495</Words>
  <Application>Microsoft Office PowerPoint</Application>
  <PresentationFormat>Geniş ekran</PresentationFormat>
  <Paragraphs>329</Paragraphs>
  <Slides>41</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41</vt:i4>
      </vt:variant>
    </vt:vector>
  </HeadingPairs>
  <TitlesOfParts>
    <vt:vector size="47" baseType="lpstr">
      <vt:lpstr>Aptos</vt:lpstr>
      <vt:lpstr>Aptos Display</vt:lpstr>
      <vt:lpstr>Arial</vt:lpstr>
      <vt:lpstr>Calibri</vt:lpstr>
      <vt:lpstr>Wingdings</vt:lpstr>
      <vt:lpstr>Office Teması</vt:lpstr>
      <vt:lpstr>PowerPoint Sunusu</vt:lpstr>
      <vt:lpstr>Seçilen Environment  ve Algorithm </vt:lpstr>
      <vt:lpstr>ENVIRONMENT</vt:lpstr>
      <vt:lpstr>MOUNTAIN CAR</vt:lpstr>
      <vt:lpstr>PowerPoint Sunusu</vt:lpstr>
      <vt:lpstr>MOUNTAIN CAR SINIRLARI</vt:lpstr>
      <vt:lpstr>BLACKJACK</vt:lpstr>
      <vt:lpstr>Blackjack Ortamının Temel Mantığı:</vt:lpstr>
      <vt:lpstr>PowerPoint Sunusu</vt:lpstr>
      <vt:lpstr>ALGORİTHM</vt:lpstr>
      <vt:lpstr>A2C ALGORİTMASI</vt:lpstr>
      <vt:lpstr>A2C ALGORİTMASI</vt:lpstr>
      <vt:lpstr>A2C Algoritmasının anahtar terimleri:</vt:lpstr>
      <vt:lpstr>Actor Critic Algoritmasının Adımları:</vt:lpstr>
      <vt:lpstr>AKIŞ DİYAGRAMI</vt:lpstr>
      <vt:lpstr>A2C SÖZDE KODU</vt:lpstr>
      <vt:lpstr>MOUNTAIN CAR Üzerinde  Algoritmayı Uygulama</vt:lpstr>
      <vt:lpstr>PowerPoint Sunusu</vt:lpstr>
      <vt:lpstr>PowerPoint Sunusu</vt:lpstr>
      <vt:lpstr>PowerPoint Sunusu</vt:lpstr>
      <vt:lpstr>PowerPoint Sunusu</vt:lpstr>
      <vt:lpstr>PowerPoint Sunusu</vt:lpstr>
      <vt:lpstr>Amacı nedir? </vt:lpstr>
      <vt:lpstr>PPO’nun mimarisi</vt:lpstr>
      <vt:lpstr>PPO’nun mimarisi</vt:lpstr>
      <vt:lpstr>Nasıl Çalışıyor?</vt:lpstr>
      <vt:lpstr>Nasıl Çalışıyor?</vt:lpstr>
      <vt:lpstr>PPO SÖZDE KODU</vt:lpstr>
      <vt:lpstr>PPO AKIŞ DİYAGRAMI</vt:lpstr>
      <vt:lpstr>DDPG ALGORİTMASI</vt:lpstr>
      <vt:lpstr>DDPG ALGORİTMASI</vt:lpstr>
      <vt:lpstr>BLACKJACK Üzerinde  Algoritmayı Uygulama</vt:lpstr>
      <vt:lpstr>BLACKJACK Üzerinde  Algoritmayı Uygulama</vt:lpstr>
      <vt:lpstr>BLACKJACK Üzerinde  Algoritmayı Uygulama</vt:lpstr>
      <vt:lpstr>BLACKJACK Üzerinde  Algoritmayı Uygulama</vt:lpstr>
      <vt:lpstr>BLACKJACK Üzerinde Algoritmayı Uygulama</vt:lpstr>
      <vt:lpstr>MOUNTAIN CAR Üzerinde  Algoritmayı Uygulama</vt:lpstr>
      <vt:lpstr>MOUNTAIN CAR Üzerinde  Algoritmayı Uygulama</vt:lpstr>
      <vt:lpstr>MOUNTAIN CAR Üzerinde  Algoritmayı Uygulama</vt:lpstr>
      <vt:lpstr>MOUNTAIN CAR Üzerinde  Algoritmayı Uygulama</vt:lpstr>
      <vt:lpstr>MOUNTAIN CAR Üzerinde Algoritmayı Uygulama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yağmur özcan</dc:creator>
  <cp:lastModifiedBy>yağmur özcan</cp:lastModifiedBy>
  <cp:revision>9</cp:revision>
  <dcterms:created xsi:type="dcterms:W3CDTF">2024-11-07T08:10:31Z</dcterms:created>
  <dcterms:modified xsi:type="dcterms:W3CDTF">2024-11-08T18:44:23Z</dcterms:modified>
</cp:coreProperties>
</file>