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C4B7-1362-3525-9ED4-0FA5C310C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1AA9-494E-C174-85E7-F253BF4D5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5287-A5D0-B722-AD5F-B1F22CE7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EFDE-A3F0-3C06-2077-BCEDAC09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CB92-EDD4-46EF-A025-AC2B186B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16C5-FE1F-97BD-1477-8AA9894A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0A355-0D87-2ED4-1E10-B49E65DD4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836B-74C0-D56A-9C95-BB767F90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43328-1CAB-0672-6314-DB44830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AD36-B280-7253-B6D2-4D558E5F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5AAF0-3A36-12E1-C86D-03D2FF62B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BC62D-E48A-B74B-76B2-A4C4EB36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3614-C512-4A0C-A7F1-FCE425A0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E6C4-AFD8-735A-A0F9-C74331DE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11A6-DCC6-35CD-DE17-4C3321E7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32EF-8F27-12DB-C79A-FF2CD9D4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09B5-8AE8-D57E-80DE-C90FE96D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0B2F-D874-7B27-8F3E-19019882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6412-41DD-B5AA-E9B9-FE0335D6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FA04-8C58-138A-6CB2-56445CC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B58E-33A1-B13A-CF69-B8C782E4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3C00F-F34B-77B5-E68C-62D179CA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67C1-6E61-9AA9-F141-2D459E89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5005-F913-D476-A57A-2A460228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099E-5907-3328-893D-BABED64B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6294-3A0C-CCE6-C519-688F6B3B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5217-699F-F33C-EDCA-C55EC4E64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DF861-0989-37B8-9FD3-9D2ED46F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66B4-30EC-830E-43B0-57CE737E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C5E52-9911-F4F1-4D00-D2DE4C8F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FFE8-EDD6-5C70-8E69-2947E37A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2E81-682C-FCE9-7B07-44D867B6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1956F-55EF-5AE4-346F-7DF8481F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DC3C7-153C-D609-2510-4365BF9DA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A30F0-A1D6-2127-1A61-A393955C0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27E30-2944-E88F-989B-2CDC54C1D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C6AC2-656D-22B0-32F7-C2EDCF7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2907B-C8E7-F00B-2BB6-7EDFBE7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1AB63-8892-8338-FE2B-1ACD9427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3329-4B74-5166-F305-A769BAC4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5157D-84A6-276D-1BAF-4BC81941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A9EDE-8343-BA25-E467-04D2F07F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16F68-61B0-7F1B-F69B-79481F23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27171-E503-915C-4B78-A4CF2A32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D3850-3F2E-FB43-2A6F-67B04C38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59E80-FA84-0186-272F-0BFBA3FC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A005-727B-17EF-B1D5-6FB79FAD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4DA9-A3BE-AD3B-351E-5D0ED6DA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DA3EC-BCC4-C44E-D31E-AE9C73A76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98E4C-ACDB-66CE-D4DB-D00268A6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7BDC-B733-B5A5-43B2-26A43ADC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E3A9-93BD-6339-FC91-04B5FD0C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F129-719E-20D6-212B-844481D7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43DB8-4AAB-26DA-A050-90AC1FF96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23BF7-6C40-DFD4-68A0-21F9A8CB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CCB9F-C145-AC4B-7602-3EC8E5AB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FEF7C-ADB3-E687-A008-E1990B62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8FC3F-5D17-34AE-ABFB-7DCC47AF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D00C1-9C14-1B25-70D0-25A49157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8311-4E6F-9E1B-C772-339EC48A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7DA0-434E-0675-9136-F4F663372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E393-021C-4702-A209-4DCB6E922AD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A59D-E005-9DC9-9635-694490773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531C-47AC-7DC9-28E6-63650B77D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9716-0B4A-4F18-9967-FA921862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59660F-505D-0BCE-7CB0-BEC28E56277E}"/>
              </a:ext>
            </a:extLst>
          </p:cNvPr>
          <p:cNvSpPr/>
          <p:nvPr/>
        </p:nvSpPr>
        <p:spPr>
          <a:xfrm>
            <a:off x="490451" y="606829"/>
            <a:ext cx="3483033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7349-20B0-0458-D4B1-788BF276A1FA}"/>
              </a:ext>
            </a:extLst>
          </p:cNvPr>
          <p:cNvSpPr/>
          <p:nvPr/>
        </p:nvSpPr>
        <p:spPr>
          <a:xfrm>
            <a:off x="490450" y="1282931"/>
            <a:ext cx="3483033" cy="523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ClinVar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4BDD0-5BCD-E0B9-6A5F-F63762E7ECE5}"/>
              </a:ext>
            </a:extLst>
          </p:cNvPr>
          <p:cNvSpPr/>
          <p:nvPr/>
        </p:nvSpPr>
        <p:spPr>
          <a:xfrm>
            <a:off x="490449" y="1959033"/>
            <a:ext cx="3483033" cy="523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gnomAD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2869F-980A-184A-3C8F-400354DF7773}"/>
              </a:ext>
            </a:extLst>
          </p:cNvPr>
          <p:cNvSpPr/>
          <p:nvPr/>
        </p:nvSpPr>
        <p:spPr>
          <a:xfrm>
            <a:off x="490448" y="2635135"/>
            <a:ext cx="3483033" cy="5237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67030-5A26-6784-18CD-CD109E4F61DC}"/>
              </a:ext>
            </a:extLst>
          </p:cNvPr>
          <p:cNvSpPr/>
          <p:nvPr/>
        </p:nvSpPr>
        <p:spPr>
          <a:xfrm>
            <a:off x="490448" y="3387437"/>
            <a:ext cx="3483033" cy="5237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12B52-C744-45E6-EBD0-24F9867FBC12}"/>
              </a:ext>
            </a:extLst>
          </p:cNvPr>
          <p:cNvSpPr/>
          <p:nvPr/>
        </p:nvSpPr>
        <p:spPr>
          <a:xfrm>
            <a:off x="490448" y="4113415"/>
            <a:ext cx="3483033" cy="5237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BayesDel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352B2-F0C1-26CC-6BE5-F3DB53CDC2EF}"/>
              </a:ext>
            </a:extLst>
          </p:cNvPr>
          <p:cNvSpPr/>
          <p:nvPr/>
        </p:nvSpPr>
        <p:spPr>
          <a:xfrm>
            <a:off x="490448" y="4839393"/>
            <a:ext cx="3483033" cy="5237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AlphaMissense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5D267-70F7-E0CC-8B61-44F106E30CAA}"/>
              </a:ext>
            </a:extLst>
          </p:cNvPr>
          <p:cNvSpPr txBox="1"/>
          <p:nvPr/>
        </p:nvSpPr>
        <p:spPr>
          <a:xfrm rot="16200000">
            <a:off x="-348977" y="1728645"/>
            <a:ext cx="126076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DA52F-1339-71D5-279A-429BDA17EE2C}"/>
              </a:ext>
            </a:extLst>
          </p:cNvPr>
          <p:cNvSpPr txBox="1"/>
          <p:nvPr/>
        </p:nvSpPr>
        <p:spPr>
          <a:xfrm rot="16200000">
            <a:off x="-1074956" y="3822067"/>
            <a:ext cx="2712722" cy="36933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Annotation Info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2A1BC3-5381-97CB-2932-07AC4CBD68D1}"/>
              </a:ext>
            </a:extLst>
          </p:cNvPr>
          <p:cNvCxnSpPr>
            <a:cxnSpLocks/>
          </p:cNvCxnSpPr>
          <p:nvPr/>
        </p:nvCxnSpPr>
        <p:spPr>
          <a:xfrm>
            <a:off x="5785163" y="1025174"/>
            <a:ext cx="0" cy="214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59B73E-228D-745A-D4E5-CE6687C8E114}"/>
              </a:ext>
            </a:extLst>
          </p:cNvPr>
          <p:cNvCxnSpPr/>
          <p:nvPr/>
        </p:nvCxnSpPr>
        <p:spPr>
          <a:xfrm>
            <a:off x="4253773" y="1584499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1F1200-3306-4CE6-DC3D-9983FB5D91DE}"/>
              </a:ext>
            </a:extLst>
          </p:cNvPr>
          <p:cNvSpPr txBox="1"/>
          <p:nvPr/>
        </p:nvSpPr>
        <p:spPr>
          <a:xfrm>
            <a:off x="5147145" y="581888"/>
            <a:ext cx="127603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Disease(s)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A030D-09D2-14E5-80E4-27A4CC254A1C}"/>
              </a:ext>
            </a:extLst>
          </p:cNvPr>
          <p:cNvCxnSpPr/>
          <p:nvPr/>
        </p:nvCxnSpPr>
        <p:spPr>
          <a:xfrm>
            <a:off x="4253773" y="2214419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16C9F7-5281-0888-DFFE-4554C4D85D15}"/>
              </a:ext>
            </a:extLst>
          </p:cNvPr>
          <p:cNvCxnSpPr/>
          <p:nvPr/>
        </p:nvCxnSpPr>
        <p:spPr>
          <a:xfrm>
            <a:off x="4253773" y="2915459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1DF8A-E83A-C553-EF45-E7DE176EF72B}"/>
              </a:ext>
            </a:extLst>
          </p:cNvPr>
          <p:cNvCxnSpPr/>
          <p:nvPr/>
        </p:nvCxnSpPr>
        <p:spPr>
          <a:xfrm>
            <a:off x="4253773" y="3677459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158124-DA2B-281A-9981-89E9993DA5A6}"/>
              </a:ext>
            </a:extLst>
          </p:cNvPr>
          <p:cNvCxnSpPr/>
          <p:nvPr/>
        </p:nvCxnSpPr>
        <p:spPr>
          <a:xfrm>
            <a:off x="4253773" y="4459779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711A2-7024-30D0-8F72-3D8179803FDF}"/>
              </a:ext>
            </a:extLst>
          </p:cNvPr>
          <p:cNvCxnSpPr/>
          <p:nvPr/>
        </p:nvCxnSpPr>
        <p:spPr>
          <a:xfrm>
            <a:off x="4253773" y="5110019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7D6856-172E-51E4-FE4A-1733BA1D4FF0}"/>
              </a:ext>
            </a:extLst>
          </p:cNvPr>
          <p:cNvSpPr txBox="1"/>
          <p:nvPr/>
        </p:nvSpPr>
        <p:spPr>
          <a:xfrm rot="16200000">
            <a:off x="3789060" y="3094365"/>
            <a:ext cx="3992207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Exonic regions of disease related genes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72E42D-F7EA-6223-627F-9AAD2DD24EDE}"/>
              </a:ext>
            </a:extLst>
          </p:cNvPr>
          <p:cNvCxnSpPr/>
          <p:nvPr/>
        </p:nvCxnSpPr>
        <p:spPr>
          <a:xfrm>
            <a:off x="6234973" y="1573878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E8C90-2C8B-7B9D-B84B-CB365B1D3743}"/>
              </a:ext>
            </a:extLst>
          </p:cNvPr>
          <p:cNvCxnSpPr/>
          <p:nvPr/>
        </p:nvCxnSpPr>
        <p:spPr>
          <a:xfrm>
            <a:off x="6234973" y="2203798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A5DB5A-3982-C2B4-3931-0A682D2AB17B}"/>
              </a:ext>
            </a:extLst>
          </p:cNvPr>
          <p:cNvCxnSpPr/>
          <p:nvPr/>
        </p:nvCxnSpPr>
        <p:spPr>
          <a:xfrm>
            <a:off x="6234973" y="2904838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2DEE7F-C022-32C1-FD76-A59969F4B7DF}"/>
              </a:ext>
            </a:extLst>
          </p:cNvPr>
          <p:cNvCxnSpPr/>
          <p:nvPr/>
        </p:nvCxnSpPr>
        <p:spPr>
          <a:xfrm>
            <a:off x="6234973" y="3666838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A61A33-75E1-AD72-5D70-AD8F6810A9C3}"/>
              </a:ext>
            </a:extLst>
          </p:cNvPr>
          <p:cNvCxnSpPr/>
          <p:nvPr/>
        </p:nvCxnSpPr>
        <p:spPr>
          <a:xfrm>
            <a:off x="6234973" y="4449158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D9B07D-2510-36E9-65CF-A49495E74AD8}"/>
              </a:ext>
            </a:extLst>
          </p:cNvPr>
          <p:cNvCxnSpPr/>
          <p:nvPr/>
        </p:nvCxnSpPr>
        <p:spPr>
          <a:xfrm>
            <a:off x="6234973" y="5099398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BFA4DA-4E51-25B9-5D07-1560D0D0EE74}"/>
              </a:ext>
            </a:extLst>
          </p:cNvPr>
          <p:cNvSpPr txBox="1"/>
          <p:nvPr/>
        </p:nvSpPr>
        <p:spPr>
          <a:xfrm>
            <a:off x="7596843" y="1399832"/>
            <a:ext cx="350741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Pathogenic / Benign Variants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9E4B89-6475-0F59-AB5F-CC51EC06D645}"/>
              </a:ext>
            </a:extLst>
          </p:cNvPr>
          <p:cNvSpPr txBox="1"/>
          <p:nvPr/>
        </p:nvSpPr>
        <p:spPr>
          <a:xfrm>
            <a:off x="7596842" y="2019132"/>
            <a:ext cx="350741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Benign / Uncertain (based on MAF)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101A99-151A-BB4E-8FC8-C36171E782C8}"/>
              </a:ext>
            </a:extLst>
          </p:cNvPr>
          <p:cNvSpPr txBox="1"/>
          <p:nvPr/>
        </p:nvSpPr>
        <p:spPr>
          <a:xfrm>
            <a:off x="7617716" y="2712320"/>
            <a:ext cx="350741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Variant annotation 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ECD146-5A9E-FC39-D659-E0B3D6D1F0DC}"/>
              </a:ext>
            </a:extLst>
          </p:cNvPr>
          <p:cNvSpPr txBox="1"/>
          <p:nvPr/>
        </p:nvSpPr>
        <p:spPr>
          <a:xfrm>
            <a:off x="7596841" y="4257625"/>
            <a:ext cx="350741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Variant annotation score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5A5312-3D10-F3C8-1861-16863EE15D14}"/>
              </a:ext>
            </a:extLst>
          </p:cNvPr>
          <p:cNvSpPr txBox="1"/>
          <p:nvPr/>
        </p:nvSpPr>
        <p:spPr>
          <a:xfrm>
            <a:off x="7617715" y="4905803"/>
            <a:ext cx="350741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Variant annotation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BC6B45-9206-83E7-8A2D-9D2C08F9F3C0}"/>
              </a:ext>
            </a:extLst>
          </p:cNvPr>
          <p:cNvSpPr txBox="1"/>
          <p:nvPr/>
        </p:nvSpPr>
        <p:spPr>
          <a:xfrm>
            <a:off x="7596840" y="3491007"/>
            <a:ext cx="350741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Variant annotation score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A4E02A-F7BF-9CAE-D355-C0D9BBA5C58B}"/>
              </a:ext>
            </a:extLst>
          </p:cNvPr>
          <p:cNvCxnSpPr>
            <a:cxnSpLocks/>
          </p:cNvCxnSpPr>
          <p:nvPr/>
        </p:nvCxnSpPr>
        <p:spPr>
          <a:xfrm>
            <a:off x="9326880" y="5679440"/>
            <a:ext cx="0" cy="345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ECA31B-CBC4-0507-5464-D3182797870E}"/>
              </a:ext>
            </a:extLst>
          </p:cNvPr>
          <p:cNvSpPr txBox="1"/>
          <p:nvPr/>
        </p:nvSpPr>
        <p:spPr>
          <a:xfrm>
            <a:off x="7412176" y="6199241"/>
            <a:ext cx="379430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Merged Results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BFDDB3-F71A-6A87-900C-618B4C503933}"/>
              </a:ext>
            </a:extLst>
          </p:cNvPr>
          <p:cNvSpPr/>
          <p:nvPr/>
        </p:nvSpPr>
        <p:spPr>
          <a:xfrm>
            <a:off x="7450048" y="1282927"/>
            <a:ext cx="3794303" cy="1260768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6DF50C-7B03-B43F-5A02-96536595ED3D}"/>
              </a:ext>
            </a:extLst>
          </p:cNvPr>
          <p:cNvSpPr/>
          <p:nvPr/>
        </p:nvSpPr>
        <p:spPr>
          <a:xfrm>
            <a:off x="7453948" y="2635135"/>
            <a:ext cx="3794303" cy="2834642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EB3-68A2-B274-1611-105B4033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skipped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1B3A-7B94-4689-F5FC-CAC210F5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 to determine if </a:t>
            </a:r>
            <a:r>
              <a:rPr lang="en-US" dirty="0" err="1"/>
              <a:t>ClinVar</a:t>
            </a:r>
            <a:r>
              <a:rPr lang="en-US" dirty="0"/>
              <a:t> variant should be Pathogenic / Benign / Uncertain (based on previously reported category(s))</a:t>
            </a:r>
          </a:p>
          <a:p>
            <a:r>
              <a:rPr lang="en-US" dirty="0"/>
              <a:t>Function to determine if </a:t>
            </a:r>
            <a:r>
              <a:rPr lang="en-US" dirty="0" err="1"/>
              <a:t>gnomAD</a:t>
            </a:r>
            <a:r>
              <a:rPr lang="en-US" dirty="0"/>
              <a:t> variant should be Benign or Uncertain (based on the minor allele frequency of alternate allele)</a:t>
            </a:r>
          </a:p>
          <a:p>
            <a:r>
              <a:rPr lang="en-US" dirty="0"/>
              <a:t>You only need annotation information on the SNVs from </a:t>
            </a:r>
            <a:r>
              <a:rPr lang="en-US" dirty="0" err="1"/>
              <a:t>ClinVar</a:t>
            </a:r>
            <a:r>
              <a:rPr lang="en-US" dirty="0"/>
              <a:t> and </a:t>
            </a:r>
            <a:r>
              <a:rPr lang="en-US" dirty="0" err="1"/>
              <a:t>gnomAD</a:t>
            </a:r>
            <a:r>
              <a:rPr lang="en-US" dirty="0"/>
              <a:t> (in R you would use </a:t>
            </a:r>
            <a:r>
              <a:rPr lang="en-US" dirty="0" err="1"/>
              <a:t>left_merge</a:t>
            </a:r>
            <a:r>
              <a:rPr lang="en-US" dirty="0"/>
              <a:t> from the </a:t>
            </a:r>
            <a:r>
              <a:rPr lang="en-US" dirty="0" err="1"/>
              <a:t>dplyr</a:t>
            </a:r>
            <a:r>
              <a:rPr lang="en-US" dirty="0"/>
              <a:t> package)</a:t>
            </a:r>
          </a:p>
          <a:p>
            <a:r>
              <a:rPr lang="en-US" dirty="0"/>
              <a:t>Only keep non-non-synonymous SNVs (no indels and no synonymous </a:t>
            </a:r>
            <a:r>
              <a:rPr lang="en-US" dirty="0" err="1"/>
              <a:t>snvs</a:t>
            </a:r>
            <a:r>
              <a:rPr lang="en-US" dirty="0"/>
              <a:t>)</a:t>
            </a:r>
          </a:p>
          <a:p>
            <a:r>
              <a:rPr lang="en-US" dirty="0"/>
              <a:t>Need to resolve differences between </a:t>
            </a:r>
            <a:r>
              <a:rPr lang="en-US" dirty="0" err="1"/>
              <a:t>gnomAD</a:t>
            </a:r>
            <a:r>
              <a:rPr lang="en-US" dirty="0"/>
              <a:t> and </a:t>
            </a:r>
            <a:r>
              <a:rPr lang="en-US" dirty="0" err="1"/>
              <a:t>ClinVar</a:t>
            </a:r>
            <a:r>
              <a:rPr lang="en-US" dirty="0"/>
              <a:t> assessment of Path/Benign/Uncertain.</a:t>
            </a:r>
          </a:p>
        </p:txBody>
      </p:sp>
    </p:spTree>
    <p:extLst>
      <p:ext uri="{BB962C8B-B14F-4D97-AF65-F5344CB8AC3E}">
        <p14:creationId xmlns:p14="http://schemas.microsoft.com/office/powerpoint/2010/main" val="327016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95B411-7DAF-AFA3-BC68-EFCAA7FF6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46395"/>
              </p:ext>
            </p:extLst>
          </p:nvPr>
        </p:nvGraphicFramePr>
        <p:xfrm>
          <a:off x="706120" y="1796626"/>
          <a:ext cx="107797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976">
                  <a:extLst>
                    <a:ext uri="{9D8B030D-6E8A-4147-A177-3AD203B41FA5}">
                      <a16:colId xmlns:a16="http://schemas.microsoft.com/office/drawing/2014/main" val="3769423446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2777380894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2670478959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754847877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1518991171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800572219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3563680929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3521750888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1377592566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29101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ClinVar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gnomAD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2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1222121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0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2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64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6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8032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EEB4F2F-D34B-4517-CA82-D8A629F4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Merged table of </a:t>
            </a:r>
            <a:r>
              <a:rPr lang="en-US" dirty="0" err="1"/>
              <a:t>ClinVar</a:t>
            </a:r>
            <a:r>
              <a:rPr lang="en-US" dirty="0"/>
              <a:t> / </a:t>
            </a:r>
            <a:r>
              <a:rPr lang="en-US" dirty="0" err="1"/>
              <a:t>gnomAD</a:t>
            </a:r>
            <a:r>
              <a:rPr lang="en-US" dirty="0"/>
              <a:t> variants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F64930-872D-0AE6-9DD7-C70BD599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1666"/>
            <a:ext cx="10515600" cy="21251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is the table that is used to create the prediction model:</a:t>
            </a:r>
          </a:p>
          <a:p>
            <a:pPr marL="0" indent="0">
              <a:buNone/>
            </a:pPr>
            <a:r>
              <a:rPr lang="en-US" dirty="0"/>
              <a:t>P(a variant is pathogenic (P) )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*CADD, for example. That is not the actual model, but hopefully it gives you an idea of how the annotation score informs the probability that a variant is pathogenic or benign.</a:t>
            </a:r>
          </a:p>
        </p:txBody>
      </p:sp>
    </p:spTree>
    <p:extLst>
      <p:ext uri="{BB962C8B-B14F-4D97-AF65-F5344CB8AC3E}">
        <p14:creationId xmlns:p14="http://schemas.microsoft.com/office/powerpoint/2010/main" val="223194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241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Things skipped</vt:lpstr>
      <vt:lpstr>Merged table of ClinVar / gnomAD variants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Skol, Andrew</dc:creator>
  <cp:lastModifiedBy>Skol, Andrew</cp:lastModifiedBy>
  <cp:revision>4</cp:revision>
  <dcterms:created xsi:type="dcterms:W3CDTF">2024-08-22T20:43:26Z</dcterms:created>
  <dcterms:modified xsi:type="dcterms:W3CDTF">2024-08-22T21:50:00Z</dcterms:modified>
</cp:coreProperties>
</file>