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44"/>
  </p:notesMasterIdLst>
  <p:handoutMasterIdLst>
    <p:handoutMasterId r:id="rId45"/>
  </p:handoutMasterIdLst>
  <p:sldIdLst>
    <p:sldId id="256" r:id="rId9"/>
    <p:sldId id="296" r:id="rId10"/>
    <p:sldId id="301" r:id="rId11"/>
    <p:sldId id="307" r:id="rId12"/>
    <p:sldId id="297" r:id="rId13"/>
    <p:sldId id="267" r:id="rId14"/>
    <p:sldId id="326" r:id="rId15"/>
    <p:sldId id="327" r:id="rId16"/>
    <p:sldId id="328" r:id="rId17"/>
    <p:sldId id="300" r:id="rId18"/>
    <p:sldId id="271" r:id="rId19"/>
    <p:sldId id="272" r:id="rId20"/>
    <p:sldId id="273" r:id="rId21"/>
    <p:sldId id="274" r:id="rId22"/>
    <p:sldId id="298" r:id="rId23"/>
    <p:sldId id="302" r:id="rId24"/>
    <p:sldId id="304" r:id="rId25"/>
    <p:sldId id="305" r:id="rId26"/>
    <p:sldId id="306" r:id="rId27"/>
    <p:sldId id="308" r:id="rId28"/>
    <p:sldId id="277" r:id="rId29"/>
    <p:sldId id="310" r:id="rId30"/>
    <p:sldId id="314" r:id="rId31"/>
    <p:sldId id="312" r:id="rId32"/>
    <p:sldId id="318" r:id="rId33"/>
    <p:sldId id="316" r:id="rId34"/>
    <p:sldId id="319" r:id="rId35"/>
    <p:sldId id="315" r:id="rId36"/>
    <p:sldId id="320" r:id="rId37"/>
    <p:sldId id="321" r:id="rId38"/>
    <p:sldId id="322" r:id="rId39"/>
    <p:sldId id="323" r:id="rId40"/>
    <p:sldId id="324" r:id="rId41"/>
    <p:sldId id="329" r:id="rId42"/>
    <p:sldId id="330" r:id="rId43"/>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505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12" autoAdjust="0"/>
  </p:normalViewPr>
  <p:slideViewPr>
    <p:cSldViewPr>
      <p:cViewPr varScale="1">
        <p:scale>
          <a:sx n="71" d="100"/>
          <a:sy n="71" d="100"/>
        </p:scale>
        <p:origin x="642" y="72"/>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commentAuthors" Target="commentAuthor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9/5/2018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9/5/2018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azure-glossary-cloud-terminology?toc=/azure/virtual-network/toc.json#subscrip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microsoft.com/en-us/azure/azure-glossary-cloud-terminology?toc=/azure/virtual-network/toc.json#reg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Segoe UI Light" pitchFamily="34" charset="0"/>
                <a:ea typeface="+mn-ea"/>
                <a:cs typeface="+mn-cs"/>
              </a:rPr>
              <a:t>Azure Regions</a:t>
            </a:r>
          </a:p>
          <a:p>
            <a:r>
              <a:rPr lang="en-US" sz="1000" b="0" i="0" kern="1200" dirty="0">
                <a:solidFill>
                  <a:schemeClr val="tx1"/>
                </a:solidFill>
                <a:effectLst/>
                <a:latin typeface="Segoe UI Light" pitchFamily="34" charset="0"/>
                <a:ea typeface="+mn-ea"/>
                <a:cs typeface="+mn-cs"/>
              </a:rPr>
              <a:t>Azure has more global regions than any other cloud provider—offering the scale needed to bring applications closer to users around the world, preserving data residency and offering comprehensive compliance and resiliency options for customers.</a:t>
            </a:r>
          </a:p>
          <a:p>
            <a:endParaRPr lang="en-US" sz="1000" b="0" i="0" kern="1200" dirty="0">
              <a:solidFill>
                <a:schemeClr val="tx1"/>
              </a:solidFill>
              <a:effectLst/>
              <a:latin typeface="Segoe UI Light" pitchFamily="34" charset="0"/>
              <a:ea typeface="+mn-ea"/>
              <a:cs typeface="+mn-cs"/>
            </a:endParaRPr>
          </a:p>
          <a:p>
            <a:r>
              <a:rPr lang="en-US" sz="1000" b="0" i="0" kern="1200" dirty="0">
                <a:solidFill>
                  <a:schemeClr val="tx1"/>
                </a:solidFill>
                <a:effectLst/>
                <a:latin typeface="Segoe UI Light" pitchFamily="34" charset="0"/>
                <a:ea typeface="+mn-ea"/>
                <a:cs typeface="+mn-cs"/>
              </a:rPr>
              <a:t>Total </a:t>
            </a:r>
            <a:r>
              <a:rPr lang="en-US" sz="1000" b="1" i="0" kern="1200" dirty="0">
                <a:solidFill>
                  <a:schemeClr val="tx1"/>
                </a:solidFill>
                <a:effectLst/>
                <a:latin typeface="Segoe UI Light" pitchFamily="34" charset="0"/>
                <a:ea typeface="+mn-ea"/>
                <a:cs typeface="+mn-cs"/>
              </a:rPr>
              <a:t>50 regions world wide.</a:t>
            </a:r>
          </a:p>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ED74228-9E9C-4D6E-8418-5BC85A531498}"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83145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a:t>Slide</a:t>
            </a:r>
            <a:r>
              <a:rPr lang="en-US" b="1" baseline="0" dirty="0"/>
              <a:t> Objective:</a:t>
            </a:r>
          </a:p>
          <a:p>
            <a:pPr defTabSz="924458">
              <a:defRPr/>
            </a:pPr>
            <a:r>
              <a:rPr lang="en-US" b="0" dirty="0"/>
              <a:t>Explain workflow for bringing your own VHD</a:t>
            </a:r>
            <a:r>
              <a:rPr lang="en-US" b="0" baseline="0" dirty="0"/>
              <a:t> </a:t>
            </a:r>
          </a:p>
          <a:p>
            <a:pPr defTabSz="924458">
              <a:defRPr/>
            </a:pPr>
            <a:endParaRPr lang="en-US" b="0" baseline="0" dirty="0"/>
          </a:p>
          <a:p>
            <a:pPr defTabSz="924458">
              <a:defRPr/>
            </a:pPr>
            <a:r>
              <a:rPr lang="en-US" b="1" baseline="0" dirty="0"/>
              <a:t>Notes:</a:t>
            </a:r>
            <a:endParaRPr lang="en-US" b="1" dirty="0"/>
          </a:p>
          <a:p>
            <a:pPr defTabSz="924458">
              <a:defRPr/>
            </a:pPr>
            <a:r>
              <a:rPr lang="en-US" dirty="0"/>
              <a:t>This use case is when you already</a:t>
            </a:r>
            <a:r>
              <a:rPr lang="en-US" baseline="0" dirty="0"/>
              <a:t> have a “golden image(s)” your company uses for server provisioning or you have a VM running on premises that you would just like to run in our data center. You take the vhd –  and use storage explorer or PowerShell to upload as a page blob to a storage account. From there use the portal to add as an image (sysprepped) or disk (configured VM) and there you can create a VM based off of the vhd.</a:t>
            </a:r>
            <a:endParaRPr lang="en-US" dirty="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2435935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a:t>Slide</a:t>
            </a:r>
            <a:r>
              <a:rPr lang="en-US" b="1" baseline="0" dirty="0"/>
              <a:t> Objective:</a:t>
            </a:r>
          </a:p>
          <a:p>
            <a:r>
              <a:rPr lang="en-US" dirty="0"/>
              <a:t>Explain workflow</a:t>
            </a:r>
            <a:r>
              <a:rPr lang="en-US" baseline="0" dirty="0"/>
              <a:t> for creating a custom image in the cloud </a:t>
            </a:r>
          </a:p>
          <a:p>
            <a:endParaRPr lang="en-US" baseline="0" dirty="0"/>
          </a:p>
          <a:p>
            <a:r>
              <a:rPr lang="en-US" b="1" baseline="0" dirty="0"/>
              <a:t>Notes:</a:t>
            </a:r>
            <a:endParaRPr lang="en-US" b="1" dirty="0"/>
          </a:p>
          <a:p>
            <a:r>
              <a:rPr lang="en-US" dirty="0"/>
              <a:t>This use case is all about using the capture feature of </a:t>
            </a:r>
            <a:r>
              <a:rPr lang="en-US" dirty="0" err="1"/>
              <a:t>IaaS</a:t>
            </a:r>
            <a:r>
              <a:rPr lang="en-US" baseline="0" dirty="0"/>
              <a:t> to create OS images. The first part you start with a base </a:t>
            </a:r>
            <a:r>
              <a:rPr lang="en-US" baseline="0" dirty="0" err="1"/>
              <a:t>vhd</a:t>
            </a:r>
            <a:r>
              <a:rPr lang="en-US" baseline="0" dirty="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14630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a:t>Slide</a:t>
            </a:r>
            <a:r>
              <a:rPr lang="en-US" b="1" baseline="0" dirty="0"/>
              <a:t> Objective:</a:t>
            </a:r>
          </a:p>
          <a:p>
            <a:r>
              <a:rPr lang="en-US" dirty="0"/>
              <a:t>Explain the</a:t>
            </a:r>
            <a:r>
              <a:rPr lang="en-US" baseline="0" dirty="0"/>
              <a:t> benefits of image mobility </a:t>
            </a:r>
          </a:p>
          <a:p>
            <a:endParaRPr lang="en-US" baseline="0" dirty="0"/>
          </a:p>
          <a:p>
            <a:r>
              <a:rPr lang="en-US" b="1" baseline="0" dirty="0"/>
              <a:t>Notes:</a:t>
            </a:r>
            <a:endParaRPr lang="en-US" b="1" dirty="0"/>
          </a:p>
          <a:p>
            <a:r>
              <a:rPr lang="en-US" dirty="0"/>
              <a:t>One of the key benefits of </a:t>
            </a:r>
            <a:r>
              <a:rPr lang="en-US" dirty="0" err="1"/>
              <a:t>IaaS</a:t>
            </a:r>
            <a:r>
              <a:rPr lang="en-US" dirty="0"/>
              <a:t> is flexibility and control. The</a:t>
            </a:r>
            <a:r>
              <a:rPr lang="en-US" baseline="0" dirty="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17191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Segoe UI Light" pitchFamily="34" charset="0"/>
                <a:ea typeface="+mn-ea"/>
                <a:cs typeface="+mn-cs"/>
              </a:rPr>
              <a:t>Azure Virtual Network enables many types of Azure resources, such as Azure Virtual Machines (VM), to securely communicate with each other, the internet, and on-premises networks. Azure Virtual Network provides the following key capabilities:</a:t>
            </a:r>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9D5817-5BFA-4399-AE18-AD3CC18DBD8E}"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81102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0" i="0" kern="1200" dirty="0">
                <a:solidFill>
                  <a:schemeClr val="tx1"/>
                </a:solidFill>
                <a:effectLst/>
                <a:latin typeface="Segoe UI Light" pitchFamily="34" charset="0"/>
                <a:ea typeface="+mn-ea"/>
                <a:cs typeface="+mn-cs"/>
              </a:rPr>
              <a:t>Azure Virtual Network enables many types of Azure resources, such as Azure Virtual Machines (VM), to securely communicate with each other, the internet, and on-premises networks. </a:t>
            </a: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Light" pitchFamily="34" charset="0"/>
                <a:ea typeface="+mn-ea"/>
                <a:cs typeface="+mn-cs"/>
              </a:rPr>
              <a:t>Isolation and segmentation:- </a:t>
            </a:r>
            <a:r>
              <a:rPr lang="en-US" sz="1000" b="0" i="0" kern="1200" dirty="0">
                <a:solidFill>
                  <a:schemeClr val="tx1"/>
                </a:solidFill>
                <a:effectLst/>
                <a:latin typeface="Segoe UI Light" pitchFamily="34" charset="0"/>
                <a:ea typeface="+mn-ea"/>
                <a:cs typeface="+mn-cs"/>
              </a:rPr>
              <a:t>You can implement multiple virtual networks within each Azure </a:t>
            </a:r>
            <a:r>
              <a:rPr lang="en-US" sz="1000" b="0" i="0" u="sng" kern="1200" dirty="0">
                <a:solidFill>
                  <a:schemeClr val="tx1"/>
                </a:solidFill>
                <a:effectLst/>
                <a:latin typeface="Segoe UI Light" pitchFamily="34" charset="0"/>
                <a:ea typeface="+mn-ea"/>
                <a:cs typeface="+mn-cs"/>
                <a:hlinkClick r:id="rId3"/>
              </a:rPr>
              <a:t>subscription</a:t>
            </a:r>
            <a:r>
              <a:rPr lang="en-US" sz="1000" b="0" i="0" kern="1200" dirty="0">
                <a:solidFill>
                  <a:schemeClr val="tx1"/>
                </a:solidFill>
                <a:effectLst/>
                <a:latin typeface="Segoe UI Light" pitchFamily="34" charset="0"/>
                <a:ea typeface="+mn-ea"/>
                <a:cs typeface="+mn-cs"/>
              </a:rPr>
              <a:t> and Azure </a:t>
            </a:r>
            <a:r>
              <a:rPr lang="en-US" sz="1000" b="0" i="0" u="sng" kern="1200" dirty="0">
                <a:solidFill>
                  <a:schemeClr val="tx1"/>
                </a:solidFill>
                <a:effectLst/>
                <a:latin typeface="Segoe UI Light" pitchFamily="34" charset="0"/>
                <a:ea typeface="+mn-ea"/>
                <a:cs typeface="+mn-cs"/>
                <a:hlinkClick r:id="rId4"/>
              </a:rPr>
              <a:t>region</a:t>
            </a:r>
            <a:r>
              <a:rPr lang="en-US" sz="1000" b="0" i="0" kern="1200" dirty="0">
                <a:solidFill>
                  <a:schemeClr val="tx1"/>
                </a:solidFill>
                <a:effectLst/>
                <a:latin typeface="Segoe UI Light" pitchFamily="34" charset="0"/>
                <a:ea typeface="+mn-ea"/>
                <a:cs typeface="+mn-cs"/>
              </a:rPr>
              <a:t>. Each virtual network is isolated from other virtual networks. For each virtual network you can:</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0" i="0" kern="1200" dirty="0">
                <a:solidFill>
                  <a:schemeClr val="tx1"/>
                </a:solidFill>
                <a:effectLst/>
                <a:latin typeface="Segoe UI Light" pitchFamily="34" charset="0"/>
                <a:ea typeface="+mn-ea"/>
                <a:cs typeface="+mn-cs"/>
              </a:rPr>
              <a:t>Extend your on-premises AD with using your own DNS.</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82C7D97-6102-4D18-AB7F-75B36434DE8D}"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12446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a:solidFill>
                  <a:schemeClr val="tx1"/>
                </a:solidFill>
                <a:effectLst/>
                <a:latin typeface="Segoe UI Light" pitchFamily="34" charset="0"/>
                <a:ea typeface="+mn-ea"/>
                <a:cs typeface="+mn-cs"/>
              </a:rPr>
              <a:t>Communicate with on-premises resources:- </a:t>
            </a:r>
          </a:p>
          <a:p>
            <a:endParaRPr lang="en-US" sz="1000" b="1" i="0" kern="1200" dirty="0">
              <a:solidFill>
                <a:schemeClr val="tx1"/>
              </a:solidFill>
              <a:effectLst/>
              <a:latin typeface="Segoe UI Light" pitchFamily="34" charset="0"/>
              <a:ea typeface="+mn-ea"/>
              <a:cs typeface="+mn-cs"/>
            </a:endParaRPr>
          </a:p>
          <a:p>
            <a:r>
              <a:rPr lang="en-US" sz="1000" b="1" i="0" kern="1200" dirty="0">
                <a:solidFill>
                  <a:schemeClr val="tx1"/>
                </a:solidFill>
                <a:effectLst/>
                <a:latin typeface="Segoe UI Light" pitchFamily="34" charset="0"/>
                <a:ea typeface="+mn-ea"/>
                <a:cs typeface="+mn-cs"/>
              </a:rPr>
              <a:t>Site-to-Site – VPN </a:t>
            </a:r>
            <a:r>
              <a:rPr lang="en-US" sz="1000" b="0" i="0" kern="1200" dirty="0">
                <a:solidFill>
                  <a:schemeClr val="tx1"/>
                </a:solidFill>
                <a:effectLst/>
                <a:latin typeface="Segoe UI Light" pitchFamily="34" charset="0"/>
                <a:ea typeface="+mn-ea"/>
                <a:cs typeface="+mn-cs"/>
              </a:rPr>
              <a:t>connection over IPsec (IKE v1 and IKE v2). This type of connection requires a VPN device or RRAS.</a:t>
            </a:r>
          </a:p>
          <a:p>
            <a:r>
              <a:rPr lang="en-US" sz="1000" b="0" i="0" kern="1200" dirty="0">
                <a:solidFill>
                  <a:schemeClr val="tx1"/>
                </a:solidFill>
                <a:effectLst/>
                <a:latin typeface="Segoe UI Light" pitchFamily="34" charset="0"/>
                <a:ea typeface="+mn-ea"/>
                <a:cs typeface="+mn-cs"/>
              </a:rPr>
              <a:t>.</a:t>
            </a:r>
          </a:p>
          <a:p>
            <a:r>
              <a:rPr lang="en-US" sz="1000" b="1" i="0" kern="1200" dirty="0">
                <a:solidFill>
                  <a:schemeClr val="tx1"/>
                </a:solidFill>
                <a:effectLst/>
                <a:latin typeface="Segoe UI Light" pitchFamily="34" charset="0"/>
                <a:ea typeface="+mn-ea"/>
                <a:cs typeface="+mn-cs"/>
              </a:rPr>
              <a:t>Point-to-Site – VPN </a:t>
            </a:r>
            <a:r>
              <a:rPr lang="en-US" sz="1000" b="0" i="0" kern="1200" dirty="0">
                <a:solidFill>
                  <a:schemeClr val="tx1"/>
                </a:solidFill>
                <a:effectLst/>
                <a:latin typeface="Segoe UI Light" pitchFamily="34" charset="0"/>
                <a:ea typeface="+mn-ea"/>
                <a:cs typeface="+mn-cs"/>
              </a:rPr>
              <a:t>connection over SSTP (Secure Socket Tunneling Protocol) or IKE v2. This connection does not require a VPN device. </a:t>
            </a:r>
          </a:p>
          <a:p>
            <a:endParaRPr lang="en-US" sz="1000" b="0" i="0" kern="1200" dirty="0">
              <a:solidFill>
                <a:schemeClr val="tx1"/>
              </a:solidFill>
              <a:effectLst/>
              <a:latin typeface="Segoe UI Light" pitchFamily="34" charset="0"/>
              <a:ea typeface="+mn-ea"/>
              <a:cs typeface="+mn-cs"/>
            </a:endParaRPr>
          </a:p>
          <a:p>
            <a:r>
              <a:rPr lang="en-US" sz="1000" b="1" i="0" kern="1200" dirty="0">
                <a:solidFill>
                  <a:schemeClr val="tx1"/>
                </a:solidFill>
                <a:effectLst/>
                <a:latin typeface="Segoe UI Light" pitchFamily="34" charset="0"/>
                <a:ea typeface="+mn-ea"/>
                <a:cs typeface="+mn-cs"/>
              </a:rPr>
              <a:t>VNet-to-VNet</a:t>
            </a:r>
            <a:r>
              <a:rPr lang="en-US" sz="1000" b="0" i="0" kern="1200" dirty="0">
                <a:solidFill>
                  <a:schemeClr val="tx1"/>
                </a:solidFill>
                <a:effectLst/>
                <a:latin typeface="Segoe UI Light" pitchFamily="34" charset="0"/>
                <a:ea typeface="+mn-ea"/>
                <a:cs typeface="+mn-cs"/>
              </a:rPr>
              <a:t> – This type of connection is the same as a Site-to-Site configuration. VNet to VNet is a VPN connection over IPsec (IKE v1 and IKE v2). It does not require a VPN device..</a:t>
            </a:r>
          </a:p>
          <a:p>
            <a:r>
              <a:rPr lang="en-US" sz="1000" b="1" i="0" kern="1200" dirty="0">
                <a:solidFill>
                  <a:schemeClr val="tx1"/>
                </a:solidFill>
                <a:effectLst/>
                <a:latin typeface="Segoe UI Light" pitchFamily="34" charset="0"/>
                <a:ea typeface="+mn-ea"/>
                <a:cs typeface="+mn-cs"/>
              </a:rPr>
              <a:t>Multi-Site</a:t>
            </a:r>
            <a:r>
              <a:rPr lang="en-US" sz="1000" b="0" i="0" kern="1200" dirty="0">
                <a:solidFill>
                  <a:schemeClr val="tx1"/>
                </a:solidFill>
                <a:effectLst/>
                <a:latin typeface="Segoe UI Light" pitchFamily="34" charset="0"/>
                <a:ea typeface="+mn-ea"/>
                <a:cs typeface="+mn-cs"/>
              </a:rPr>
              <a:t> – This is a variation of a Site-to-Site configuration that allows you to connect multiple on-premises sites to a virtual network.</a:t>
            </a:r>
          </a:p>
          <a:p>
            <a:endParaRPr lang="en-US" sz="1000" b="0" i="0" kern="1200" dirty="0">
              <a:solidFill>
                <a:schemeClr val="tx1"/>
              </a:solidFill>
              <a:effectLst/>
              <a:latin typeface="Segoe UI Light" pitchFamily="34" charset="0"/>
              <a:ea typeface="+mn-ea"/>
              <a:cs typeface="+mn-cs"/>
            </a:endParaRPr>
          </a:p>
          <a:p>
            <a:r>
              <a:rPr lang="en-US" sz="1000" b="1" i="0" kern="1200" dirty="0">
                <a:solidFill>
                  <a:schemeClr val="tx1"/>
                </a:solidFill>
                <a:effectLst/>
                <a:latin typeface="Segoe UI Light" pitchFamily="34" charset="0"/>
                <a:ea typeface="+mn-ea"/>
                <a:cs typeface="+mn-cs"/>
              </a:rPr>
              <a:t>ExpressRoute </a:t>
            </a:r>
            <a:r>
              <a:rPr lang="en-US" sz="1000" b="0" i="0" kern="1200" dirty="0">
                <a:solidFill>
                  <a:schemeClr val="tx1"/>
                </a:solidFill>
                <a:effectLst/>
                <a:latin typeface="Segoe UI Light" pitchFamily="34" charset="0"/>
                <a:ea typeface="+mn-ea"/>
                <a:cs typeface="+mn-cs"/>
              </a:rPr>
              <a:t>– ExpressRoute is a direct connection to Azure from your WAN, not a VPN connection over the public Internet.</a:t>
            </a:r>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BC45FA1-4AF2-4A58-8532-4FE745025976}"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76201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Light" pitchFamily="34" charset="0"/>
                <a:ea typeface="+mn-ea"/>
                <a:cs typeface="+mn-cs"/>
              </a:rPr>
              <a:t>Point-to-site virtual private network (VPN):</a:t>
            </a:r>
            <a:r>
              <a:rPr lang="en-US" sz="1000" b="0" i="0" kern="1200" dirty="0">
                <a:solidFill>
                  <a:schemeClr val="tx1"/>
                </a:solidFill>
                <a:effectLst/>
                <a:latin typeface="Segoe UI Light" pitchFamily="34" charset="0"/>
                <a:ea typeface="+mn-ea"/>
                <a:cs typeface="+mn-cs"/>
              </a:rPr>
              <a:t> Established between a virtual network and a single computer in your network. Each computer that wants to establish connectivity with a virtual network must configure its connection. This connection type is great if you're just getting started with Azure, or for developers, because it requires little or no changes to your existing network. The communication between your computer and a virtual network is sent through an encrypted tunnel over the internet.</a:t>
            </a:r>
          </a:p>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A47641-48DC-4C74-A6DF-F3900C6C41D0}"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42191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Static Routing </a:t>
            </a:r>
            <a:r>
              <a:rPr lang="en-US" dirty="0"/>
              <a:t>we can only connect 1 Site whereas with </a:t>
            </a:r>
            <a:r>
              <a:rPr lang="en-US" b="1" dirty="0"/>
              <a:t>Dynamic Routing </a:t>
            </a:r>
            <a:r>
              <a:rPr lang="en-US" dirty="0"/>
              <a:t>we can connect upto 30 Sites.</a:t>
            </a:r>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41B3CB-65FA-4395-88DC-E2E077B1AB4B}"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8138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Light" pitchFamily="34" charset="0"/>
                <a:ea typeface="+mn-ea"/>
                <a:cs typeface="+mn-cs"/>
              </a:rPr>
              <a:t>Site-to-site VPN:</a:t>
            </a:r>
            <a:r>
              <a:rPr lang="en-US" sz="1000" b="0" i="0" kern="1200" dirty="0">
                <a:solidFill>
                  <a:schemeClr val="tx1"/>
                </a:solidFill>
                <a:effectLst/>
                <a:latin typeface="Segoe UI Light" pitchFamily="34" charset="0"/>
                <a:ea typeface="+mn-ea"/>
                <a:cs typeface="+mn-cs"/>
              </a:rPr>
              <a:t> Established between your on-premises VPN device and an Azure VPN Gateway that is deployed in a virtual network. This connection type enables any on-premises resource that you authorize to access a virtual network. The communication between your on-premises VPN device and an Azure VPN gateway is sent through an encrypted tunnel over the internet</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Light" pitchFamily="34" charset="0"/>
                <a:ea typeface="+mn-ea"/>
                <a:cs typeface="+mn-cs"/>
              </a:rPr>
              <a:t>VPN Gateway:- </a:t>
            </a:r>
            <a:r>
              <a:rPr lang="en-US" sz="1000" b="0" i="0" kern="1200" dirty="0">
                <a:solidFill>
                  <a:schemeClr val="tx1"/>
                </a:solidFill>
                <a:effectLst/>
                <a:latin typeface="Segoe UI Light" pitchFamily="34" charset="0"/>
                <a:ea typeface="+mn-ea"/>
                <a:cs typeface="+mn-cs"/>
              </a:rPr>
              <a:t>A VPN gateway is a specific type of virtual network gateway that is used to send encrypted traffic between an Azure virtual network and an on-premises location over the public Internet. You can also use a VPN gateway to send encrypted traffic between Azure virtual networks over the Microsoft network. Each virtual network can have only one VPN gateway. However, you can create multiple connections to the same VPN gateway. When you create multiple connections to the same VPN gateway, all VPN tunnels share the available gateway bandwidth.</a:t>
            </a:r>
            <a:endParaRPr lang="en-US" sz="1000" b="1" i="0" kern="1200" dirty="0">
              <a:solidFill>
                <a:schemeClr val="tx1"/>
              </a:solidFill>
              <a:effectLst/>
              <a:latin typeface="Segoe UI Light" pitchFamily="34" charset="0"/>
              <a:ea typeface="+mn-ea"/>
              <a:cs typeface="+mn-cs"/>
            </a:endParaRPr>
          </a:p>
          <a:p>
            <a:endParaRPr lang="en-US" dirty="0"/>
          </a:p>
          <a:p>
            <a:r>
              <a:rPr lang="en-US" b="1" dirty="0"/>
              <a:t>Requirements to configure Site to Site VPN:- </a:t>
            </a:r>
          </a:p>
          <a:p>
            <a:pPr marL="0" marR="0" lvl="0" indent="0" algn="l" defTabSz="932503" rtl="0" eaLnBrk="1" fontAlgn="auto" latinLnBrk="0" hangingPunct="1">
              <a:lnSpc>
                <a:spcPct val="90000"/>
              </a:lnSpc>
              <a:spcBef>
                <a:spcPts val="0"/>
              </a:spcBef>
              <a:spcAft>
                <a:spcPts val="340"/>
              </a:spcAft>
              <a:buClrTx/>
              <a:buSzTx/>
              <a:buFontTx/>
              <a:buNone/>
              <a:tabLst/>
              <a:defRPr/>
            </a:pPr>
            <a:r>
              <a:rPr lang="en-US" b="0" dirty="0"/>
              <a:t>1</a:t>
            </a:r>
            <a:r>
              <a:rPr lang="en-US" b="1" dirty="0"/>
              <a:t>. </a:t>
            </a:r>
            <a:r>
              <a:rPr lang="en-US" sz="1000" b="0" i="0" kern="1200" dirty="0">
                <a:solidFill>
                  <a:schemeClr val="tx1"/>
                </a:solidFill>
                <a:effectLst/>
                <a:latin typeface="Segoe UI Light" pitchFamily="34" charset="0"/>
                <a:ea typeface="+mn-ea"/>
                <a:cs typeface="+mn-cs"/>
              </a:rPr>
              <a:t>Make sure you have a compatible VPN device and someone who is able to configure it. For more information about compatible VPN devices and device configuration.</a:t>
            </a: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0" i="0" kern="1200" dirty="0">
                <a:solidFill>
                  <a:schemeClr val="tx1"/>
                </a:solidFill>
                <a:effectLst/>
                <a:latin typeface="Segoe UI Light" pitchFamily="34" charset="0"/>
                <a:ea typeface="+mn-ea"/>
                <a:cs typeface="+mn-cs"/>
              </a:rPr>
              <a:t>2. If you are unfamiliar with the IP address ranges located in your on-premises network configuration, you need to coordinate with someone who can provide those details for you. When you create this configuration, you must specify the IP address range prefixes that Azure will route to your on-premises location. None of the subnets of your on-premises network can over lap with the virtual network subnets that you want to connect to.</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9C82EB-F301-4BC4-8B97-0481660DECA4}"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2930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You Can configure the Multi-Site VPN with Route Based VPN Gateway</a:t>
            </a:r>
            <a:r>
              <a:rPr lang="en-US" dirty="0"/>
              <a:t>.</a:t>
            </a:r>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D4761B-DC6D-45C5-B67E-1B83E9CD99A6}"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85212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6D42157-EE45-46AF-9334-8C4ADC8DD3E6}"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02958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Segoe UI Light" pitchFamily="34" charset="0"/>
                <a:ea typeface="+mn-ea"/>
                <a:cs typeface="+mn-cs"/>
              </a:rPr>
              <a:t>You can connect virtual networks to each other, enabling resources in either virtual network to communicate with each other, using virtual network peering. The virtual networks you connect can be in the same, or different,</a:t>
            </a:r>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CFDF8C0-5655-4635-B501-E5ECECF3D607}"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99493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a:solidFill>
                  <a:schemeClr val="tx1"/>
                </a:solidFill>
                <a:effectLst/>
                <a:latin typeface="Segoe UI Light" pitchFamily="34" charset="0"/>
                <a:ea typeface="+mn-ea"/>
                <a:cs typeface="+mn-cs"/>
              </a:rPr>
              <a:t>A network security group (NSG) </a:t>
            </a:r>
            <a:r>
              <a:rPr lang="en-US" sz="1000" b="0" i="0" kern="1200" dirty="0">
                <a:solidFill>
                  <a:schemeClr val="tx1"/>
                </a:solidFill>
                <a:effectLst/>
                <a:latin typeface="Segoe UI Light" pitchFamily="34" charset="0"/>
                <a:ea typeface="+mn-ea"/>
                <a:cs typeface="+mn-cs"/>
              </a:rPr>
              <a:t>contains a list of security rules that allow or deny network traffic to resources connected to Azure Virtual Networks (VNet). NSGs can be associated to subnets, individual VMs (classic), or individual network interfaces (NIC) attached to VMs (Resource Manager). When an NSG is associated to a subnet, the rules apply to all resources connected to the subnet. Traffic can further be restricted by also associating an NSG to a VM or NIC.</a:t>
            </a:r>
          </a:p>
          <a:p>
            <a:endParaRPr lang="en-US" sz="1000" b="0" i="0" kern="1200" dirty="0">
              <a:solidFill>
                <a:schemeClr val="tx1"/>
              </a:solidFill>
              <a:effectLst/>
              <a:latin typeface="Segoe UI Light" pitchFamily="34" charset="0"/>
              <a:ea typeface="+mn-ea"/>
              <a:cs typeface="+mn-cs"/>
            </a:endParaRPr>
          </a:p>
          <a:p>
            <a:r>
              <a:rPr lang="en-US" sz="1000" b="0" i="0" kern="1200" dirty="0">
                <a:solidFill>
                  <a:schemeClr val="tx1"/>
                </a:solidFill>
                <a:effectLst/>
                <a:latin typeface="Segoe UI Light" pitchFamily="34" charset="0"/>
                <a:ea typeface="+mn-ea"/>
                <a:cs typeface="+mn-cs"/>
              </a:rPr>
              <a:t>NSG</a:t>
            </a:r>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E4764CD-0D49-42AA-A4A0-B6885B19DCB2}"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36084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0" i="0" kern="1200" dirty="0">
                <a:solidFill>
                  <a:schemeClr val="tx1"/>
                </a:solidFill>
                <a:effectLst/>
                <a:latin typeface="Segoe UI Light" pitchFamily="34" charset="0"/>
                <a:ea typeface="+mn-ea"/>
                <a:cs typeface="+mn-cs"/>
              </a:rPr>
              <a:t>Filter network traffic with network security groups:-</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0" i="0" kern="1200" dirty="0">
                <a:solidFill>
                  <a:schemeClr val="tx1"/>
                </a:solidFill>
                <a:effectLst/>
                <a:latin typeface="Segoe UI Light" pitchFamily="34" charset="0"/>
                <a:ea typeface="+mn-ea"/>
                <a:cs typeface="+mn-cs"/>
              </a:rPr>
              <a:t>All Inbound traffic is blocked to the Azure VM, we have to manually specified the traffic (Ports)  to allowing to the VM.</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0" i="0" kern="1200" dirty="0">
                <a:solidFill>
                  <a:schemeClr val="tx1"/>
                </a:solidFill>
                <a:effectLst/>
                <a:latin typeface="Segoe UI Light" pitchFamily="34" charset="0"/>
                <a:ea typeface="+mn-ea"/>
                <a:cs typeface="+mn-cs"/>
              </a:rPr>
              <a:t>By Default all Outbound traffic is allow to Azure VM’s </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6035E51-8153-4739-808B-760B6ACD3EB1}"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7107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a:solidFill>
                  <a:schemeClr val="tx1"/>
                </a:solidFill>
                <a:effectLst/>
                <a:latin typeface="Segoe UI Light" pitchFamily="34" charset="0"/>
                <a:ea typeface="+mn-ea"/>
                <a:cs typeface="+mn-cs"/>
              </a:rPr>
              <a:t>Azure Application Gateway is a web traffic load balancer that enables you to manage traffic to your web applications</a:t>
            </a:r>
            <a:r>
              <a:rPr lang="en-US" sz="1000" b="0" i="0" kern="1200" dirty="0">
                <a:solidFill>
                  <a:schemeClr val="tx1"/>
                </a:solidFill>
                <a:effectLst/>
                <a:latin typeface="Segoe UI Light" pitchFamily="34" charset="0"/>
                <a:ea typeface="+mn-ea"/>
                <a:cs typeface="+mn-cs"/>
              </a:rPr>
              <a:t>.</a:t>
            </a:r>
          </a:p>
          <a:p>
            <a:endParaRPr lang="en-US" dirty="0"/>
          </a:p>
          <a:p>
            <a:r>
              <a:rPr lang="en-US" dirty="0"/>
              <a:t>Traditional Load balancer works </a:t>
            </a:r>
            <a:r>
              <a:rPr lang="en-US" sz="1000" b="0" i="0" kern="1200" dirty="0">
                <a:solidFill>
                  <a:schemeClr val="tx1"/>
                </a:solidFill>
                <a:effectLst/>
                <a:latin typeface="Segoe UI Light" pitchFamily="34" charset="0"/>
                <a:ea typeface="+mn-ea"/>
                <a:cs typeface="+mn-cs"/>
              </a:rPr>
              <a:t>operate at the transport layer (OSI layer 4 - TCP and UDP) and route traffic based on source IP address and port, to a destination IP address and port. But with the Application Gateway you can be even more specific. For example, you can route traffic based on the incoming URL. So if </a:t>
            </a:r>
            <a:r>
              <a:rPr lang="en-US" dirty="0"/>
              <a:t>/images</a:t>
            </a:r>
            <a:r>
              <a:rPr lang="en-US" sz="1000" b="0" i="0" kern="1200" dirty="0">
                <a:solidFill>
                  <a:schemeClr val="tx1"/>
                </a:solidFill>
                <a:effectLst/>
                <a:latin typeface="Segoe UI Light" pitchFamily="34" charset="0"/>
                <a:ea typeface="+mn-ea"/>
                <a:cs typeface="+mn-cs"/>
              </a:rPr>
              <a:t> is in the incoming URL, you can route traffic to a specific set of servers (known as a pool) configured for images. If </a:t>
            </a:r>
            <a:r>
              <a:rPr lang="en-US" dirty="0"/>
              <a:t>/video</a:t>
            </a:r>
            <a:r>
              <a:rPr lang="en-US" sz="1000" b="0" i="0" kern="1200" dirty="0">
                <a:solidFill>
                  <a:schemeClr val="tx1"/>
                </a:solidFill>
                <a:effectLst/>
                <a:latin typeface="Segoe UI Light" pitchFamily="34" charset="0"/>
                <a:ea typeface="+mn-ea"/>
                <a:cs typeface="+mn-cs"/>
              </a:rPr>
              <a:t> is in the URL, that traffic is routed to another pool optimized for videos.</a:t>
            </a:r>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73CB9B-5233-4266-AEC9-7095F356A0BC}"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165944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a:solidFill>
                  <a:schemeClr val="tx1"/>
                </a:solidFill>
                <a:effectLst/>
                <a:latin typeface="Segoe UI Light" pitchFamily="34" charset="0"/>
                <a:ea typeface="+mn-ea"/>
                <a:cs typeface="+mn-cs"/>
              </a:rPr>
              <a:t>URL Path Based </a:t>
            </a:r>
            <a:r>
              <a:rPr lang="en-US" sz="1000" b="0" i="0" kern="1200" dirty="0">
                <a:solidFill>
                  <a:schemeClr val="tx1"/>
                </a:solidFill>
                <a:effectLst/>
                <a:latin typeface="Segoe UI Light" pitchFamily="34" charset="0"/>
                <a:ea typeface="+mn-ea"/>
                <a:cs typeface="+mn-cs"/>
              </a:rPr>
              <a:t>Routing allows you to route traffic to back-end server pools based on URL Paths of the request.</a:t>
            </a:r>
          </a:p>
          <a:p>
            <a:endParaRPr lang="en-US" sz="1000" b="0" i="0" kern="1200" dirty="0">
              <a:solidFill>
                <a:schemeClr val="tx1"/>
              </a:solidFill>
              <a:effectLst/>
              <a:latin typeface="Segoe UI Light" pitchFamily="34" charset="0"/>
              <a:ea typeface="+mn-ea"/>
              <a:cs typeface="+mn-cs"/>
            </a:endParaRPr>
          </a:p>
          <a:p>
            <a:r>
              <a:rPr lang="en-US" sz="1000" b="1" i="0" kern="1200" dirty="0">
                <a:solidFill>
                  <a:schemeClr val="tx1"/>
                </a:solidFill>
                <a:effectLst/>
                <a:latin typeface="Segoe UI Light" pitchFamily="34" charset="0"/>
                <a:ea typeface="+mn-ea"/>
                <a:cs typeface="+mn-cs"/>
              </a:rPr>
              <a:t>Redirection: A</a:t>
            </a:r>
            <a:r>
              <a:rPr lang="en-US" sz="1000" b="0" i="0" kern="1200" dirty="0">
                <a:solidFill>
                  <a:schemeClr val="tx1"/>
                </a:solidFill>
                <a:effectLst/>
                <a:latin typeface="Segoe UI Light" pitchFamily="34" charset="0"/>
                <a:ea typeface="+mn-ea"/>
                <a:cs typeface="+mn-cs"/>
              </a:rPr>
              <a:t> common scenario for many web applications is to support automatic HTTP to HTTPS redirection to ensure all communication between an application and its users occurs over an encrypted path.</a:t>
            </a:r>
          </a:p>
          <a:p>
            <a:endParaRPr lang="en-US" sz="1000" b="0" i="0" kern="1200" dirty="0">
              <a:solidFill>
                <a:schemeClr val="tx1"/>
              </a:solidFill>
              <a:effectLst/>
              <a:latin typeface="Segoe UI Light" pitchFamily="34" charset="0"/>
              <a:ea typeface="+mn-ea"/>
              <a:cs typeface="+mn-cs"/>
            </a:endParaRPr>
          </a:p>
          <a:p>
            <a:r>
              <a:rPr lang="en-US" sz="1000" b="1" dirty="0"/>
              <a:t>Multiple-site hosting: </a:t>
            </a:r>
            <a:r>
              <a:rPr lang="en-US" sz="1000" b="0" i="0" kern="1200" dirty="0">
                <a:solidFill>
                  <a:schemeClr val="tx1"/>
                </a:solidFill>
                <a:effectLst/>
                <a:latin typeface="Segoe UI Light" pitchFamily="34" charset="0"/>
                <a:ea typeface="+mn-ea"/>
                <a:cs typeface="+mn-cs"/>
              </a:rPr>
              <a:t>Multiple-site hosting enables you to configure more than one web site on the same application gateway instance. This feature allows you to configure a more efficient topology for your deployments by adding up to 20 web sites to one application gateway.</a:t>
            </a:r>
          </a:p>
          <a:p>
            <a:endParaRPr lang="en-US" sz="1000" b="0" i="0" kern="1200" dirty="0">
              <a:solidFill>
                <a:schemeClr val="tx1"/>
              </a:solidFill>
              <a:effectLst/>
              <a:latin typeface="Segoe UI Light" pitchFamily="34" charset="0"/>
              <a:ea typeface="+mn-ea"/>
              <a:cs typeface="+mn-cs"/>
            </a:endParaRPr>
          </a:p>
          <a:p>
            <a:r>
              <a:rPr lang="en-US" sz="1000" b="1" dirty="0"/>
              <a:t>cookie-based session affinity: </a:t>
            </a:r>
            <a:r>
              <a:rPr lang="en-US" sz="1000" b="0" i="0" kern="1200" dirty="0">
                <a:solidFill>
                  <a:schemeClr val="tx1"/>
                </a:solidFill>
                <a:effectLst/>
                <a:latin typeface="Segoe UI Light" pitchFamily="34" charset="0"/>
                <a:ea typeface="+mn-ea"/>
                <a:cs typeface="+mn-cs"/>
              </a:rPr>
              <a:t>The cookie-based session affinity feature is useful when you want to keep a user session on the same server. By using gateway-managed cookies, the Application Gateway can direct subsequent traffic from a user session to the same server for processing. This is important in cases where session state is saved locally on the server for a user session.</a:t>
            </a:r>
          </a:p>
          <a:p>
            <a:endParaRPr lang="en-US" sz="1000" b="1" i="0" kern="1200" dirty="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Light" pitchFamily="34" charset="0"/>
                <a:ea typeface="+mn-ea"/>
                <a:cs typeface="+mn-cs"/>
              </a:rPr>
              <a:t>Secure Sockets Layer (SSL) termination: </a:t>
            </a:r>
            <a:r>
              <a:rPr lang="en-US" sz="1000" b="0" i="0" kern="1200" dirty="0">
                <a:solidFill>
                  <a:schemeClr val="tx1"/>
                </a:solidFill>
                <a:effectLst/>
                <a:latin typeface="Segoe UI Light" pitchFamily="34" charset="0"/>
                <a:ea typeface="+mn-ea"/>
                <a:cs typeface="+mn-cs"/>
              </a:rPr>
              <a:t>Application gateway supports SSL termination at the gateway, after which traffic typically flows unencrypted to the backend servers. This feature allows web servers to be unburdened from costly encryption and decryption overhead. However, sometimes unencrypted communication to the servers is not an acceptable option. This could be due to security requirements, compliance requirements, or the application may only accept a secure connection</a:t>
            </a:r>
            <a:endParaRPr lang="en-US" sz="1000" b="1" i="0"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EC22033-DA34-418C-B8A3-F1ABD2EF6919}"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96395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Azure Virtual Machines and Virtual Networks</a:t>
            </a:r>
            <a:r>
              <a:rPr lang="en-US" baseline="0" dirty="0"/>
              <a:t> support adds the capability to run key server applications and workloads such as Active Directory, SharePoint, SQL Server and most applications that run on a Virtual Machine today.</a:t>
            </a:r>
          </a:p>
          <a:p>
            <a:endParaRPr lang="en-US" baseline="0" dirty="0"/>
          </a:p>
          <a:p>
            <a:r>
              <a:rPr lang="en-US" baseline="0" dirty="0"/>
              <a:t>Adding storage capacity is simple. Either through the portal or PowerShell add up to 64TBs of storage on an X-Large VM.</a:t>
            </a:r>
          </a:p>
          <a:p>
            <a:endParaRPr lang="en-US" baseline="0" dirty="0"/>
          </a:p>
          <a:p>
            <a:r>
              <a:rPr lang="en-US" dirty="0"/>
              <a:t>Virtual</a:t>
            </a:r>
            <a:r>
              <a:rPr lang="en-US" baseline="0" dirty="0"/>
              <a:t> machines allows you to the option of splitting virtual machine loads across multiple racks in the data center using availability sets. </a:t>
            </a:r>
          </a:p>
          <a:p>
            <a:endParaRPr lang="en-US" baseline="0" dirty="0"/>
          </a:p>
          <a:p>
            <a:r>
              <a:rPr lang="en-US" baseline="0" dirty="0"/>
              <a:t>Virtual Networks provide the capability of connecting the Virtual machines securely to your on-premises network </a:t>
            </a:r>
          </a:p>
          <a:p>
            <a:endParaRPr lang="en-US" baseline="0" dirty="0"/>
          </a:p>
          <a:p>
            <a:r>
              <a:rPr lang="en-US" baseline="0" dirty="0"/>
              <a:t>Application migration is much simpler. In most cases the app will just run without changes on a virtual machine.</a:t>
            </a:r>
            <a:endParaRPr lang="en-US" dirty="0"/>
          </a:p>
          <a:p>
            <a:endParaRPr lang="en-US" dirty="0"/>
          </a:p>
        </p:txBody>
      </p:sp>
      <p:sp>
        <p:nvSpPr>
          <p:cNvPr id="4" name="Header Placeholder 3"/>
          <p:cNvSpPr>
            <a:spLocks noGrp="1"/>
          </p:cNvSpPr>
          <p:nvPr>
            <p:ph type="hdr" sz="quarter" idx="10"/>
          </p:nvPr>
        </p:nvSpPr>
        <p:spPr/>
        <p:txBody>
          <a:bodyPr/>
          <a:lstStyle/>
          <a:p>
            <a:r>
              <a:rPr lang="en-US"/>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1F51F8-4839-4B59-8ADC-4D24A8238E11}" type="datetime1">
              <a:rPr lang="en-US" smtClean="0"/>
              <a:t>9/5/2018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832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9/5/2018 1:19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79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0EF91DE-3303-4329-815D-10B015D5C3D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6786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9/5/2018 1:19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146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57059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227305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a:t>Slide</a:t>
            </a:r>
            <a:r>
              <a:rPr lang="en-US" b="1" baseline="0" dirty="0"/>
              <a:t> Objective:</a:t>
            </a:r>
          </a:p>
          <a:p>
            <a:r>
              <a:rPr lang="en-US" dirty="0"/>
              <a:t>Explain</a:t>
            </a:r>
            <a:r>
              <a:rPr lang="en-US" baseline="0" dirty="0"/>
              <a:t> workflow for provisioning VMs in the cloud </a:t>
            </a:r>
          </a:p>
          <a:p>
            <a:endParaRPr lang="en-US" baseline="0" dirty="0"/>
          </a:p>
          <a:p>
            <a:r>
              <a:rPr lang="en-US" b="1" baseline="0" dirty="0"/>
              <a:t>Notes:</a:t>
            </a:r>
            <a:endParaRPr lang="en-US" b="1" dirty="0"/>
          </a:p>
          <a:p>
            <a:r>
              <a:rPr lang="en-US" dirty="0"/>
              <a:t>Cloud First Provisioning</a:t>
            </a:r>
            <a:r>
              <a:rPr lang="en-US" baseline="0" dirty="0"/>
              <a:t> means exactly what is says. Building a VM in the cloud first. </a:t>
            </a:r>
          </a:p>
          <a:p>
            <a:endParaRPr lang="en-US" baseline="0" dirty="0"/>
          </a:p>
          <a:p>
            <a:r>
              <a:rPr lang="en-US" baseline="0" dirty="0"/>
              <a:t>You have three methods of starting this process: Build a VM from the portal, from the command line OR programmatically calling the REST API. </a:t>
            </a:r>
          </a:p>
          <a:p>
            <a:endParaRPr lang="en-US" baseline="0" dirty="0"/>
          </a:p>
          <a:p>
            <a:r>
              <a:rPr lang="en-US" baseline="0" dirty="0"/>
              <a:t>Once your choice of provisioning is made you will need to select the image and instance size to start from. </a:t>
            </a:r>
          </a:p>
          <a:p>
            <a:endParaRPr lang="en-US" baseline="0" dirty="0"/>
          </a:p>
          <a:p>
            <a:r>
              <a:rPr lang="en-US" baseline="0" dirty="0"/>
              <a:t>The newly created disk will be stored in blob storage and your machine will boot.</a:t>
            </a:r>
            <a:endParaRPr lang="en-US" dirty="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77076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20051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2685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169633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994973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19219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7067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45927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52880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a:t>Click to edit master title style</a:t>
            </a:r>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a:t>Click to edit Master subtitle style</a:t>
            </a:r>
          </a:p>
        </p:txBody>
      </p:sp>
      <p:sp>
        <p:nvSpPr>
          <p:cNvPr id="7" name="Freeform 6"/>
          <p:cNvSpPr>
            <a:spLocks noChangeAspect="1" noEditPoints="1"/>
          </p:cNvSpPr>
          <p:nvPr userDrawn="1"/>
        </p:nvSpPr>
        <p:spPr bwMode="auto">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283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4050551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42245404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9103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457111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5954880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181712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73123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4619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797805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873763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1270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845322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6950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12237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34453" tIns="107563" rIns="134453" bIns="107563" anchor="b">
            <a:noAutofit/>
          </a:bodyPr>
          <a:lstStyle>
            <a:lvl1pPr>
              <a:defRPr sz="204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9" y="2125665"/>
            <a:ext cx="11887199" cy="912813"/>
          </a:xfrm>
        </p:spPr>
        <p:txBody>
          <a:bodyPr/>
          <a:lstStyle>
            <a:lvl1pPr>
              <a:defRPr sz="5440"/>
            </a:lvl1pPr>
          </a:lstStyle>
          <a:p>
            <a:r>
              <a:rPr lang="en-US" dirty="0"/>
              <a:t>Click to edit master title style</a:t>
            </a:r>
          </a:p>
        </p:txBody>
      </p:sp>
    </p:spTree>
    <p:extLst>
      <p:ext uri="{BB962C8B-B14F-4D97-AF65-F5344CB8AC3E}">
        <p14:creationId xmlns:p14="http://schemas.microsoft.com/office/powerpoint/2010/main" val="12744274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2"/>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4428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34453" tIns="107563" rIns="134453" bIns="107563">
            <a:noAutofit/>
          </a:bodyPr>
          <a:lstStyle>
            <a:lvl1pPr>
              <a:defRPr sz="3536"/>
            </a:lvl1pPr>
            <a:lvl2pPr>
              <a:defRPr sz="2856"/>
            </a:lvl2pPr>
            <a:lvl3pPr>
              <a:defRPr sz="2448"/>
            </a:lvl3pPr>
            <a:lvl4pPr>
              <a:defRPr sz="2040"/>
            </a:lvl4pPr>
            <a:lvl5pPr>
              <a:defRPr sz="176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34453" tIns="107563" rIns="134453" bIns="107563">
            <a:noAutofit/>
          </a:bodyPr>
          <a:lstStyle>
            <a:lvl1pPr algn="l" defTabSz="913982" rtl="0" eaLnBrk="1" latinLnBrk="0" hangingPunct="1">
              <a:spcBef>
                <a:spcPct val="0"/>
              </a:spcBef>
              <a:buNone/>
              <a:defRPr lang="en-US" sz="2448" kern="1200" dirty="0" smtClean="0">
                <a:gradFill>
                  <a:gsLst>
                    <a:gs pos="0">
                      <a:schemeClr val="tx1"/>
                    </a:gs>
                    <a:gs pos="100000">
                      <a:schemeClr val="tx1"/>
                    </a:gs>
                  </a:gsLst>
                  <a:lin ang="5400000" scaled="0"/>
                </a:gradFill>
                <a:latin typeface="+mn-lt"/>
                <a:ea typeface="+mj-ea"/>
                <a:cs typeface="+mj-cs"/>
              </a:defRPr>
            </a:lvl1pPr>
            <a:lvl2pPr algn="l" defTabSz="913982" rtl="0" eaLnBrk="1" latinLnBrk="0" hangingPunct="1">
              <a:spcBef>
                <a:spcPct val="0"/>
              </a:spcBef>
              <a:buNone/>
              <a:defRPr lang="en-US" sz="1632" kern="1200" dirty="0" smtClean="0">
                <a:gradFill>
                  <a:gsLst>
                    <a:gs pos="0">
                      <a:schemeClr val="tx1"/>
                    </a:gs>
                    <a:gs pos="100000">
                      <a:schemeClr val="tx1"/>
                    </a:gs>
                  </a:gsLst>
                  <a:lin ang="5400000" scaled="0"/>
                </a:gradFill>
                <a:latin typeface="+mn-lt"/>
                <a:ea typeface="+mj-ea"/>
                <a:cs typeface="+mj-cs"/>
              </a:defRPr>
            </a:lvl2pPr>
            <a:lvl3pPr marL="228494" indent="0" algn="l" defTabSz="913982" rtl="0" eaLnBrk="1" latinLnBrk="0" hangingPunct="1">
              <a:spcBef>
                <a:spcPct val="0"/>
              </a:spcBef>
              <a:buNone/>
              <a:defRPr lang="en-US" sz="1632" kern="1200" dirty="0" smtClean="0">
                <a:gradFill>
                  <a:gsLst>
                    <a:gs pos="0">
                      <a:schemeClr val="tx1"/>
                    </a:gs>
                    <a:gs pos="100000">
                      <a:schemeClr val="tx1"/>
                    </a:gs>
                  </a:gsLst>
                  <a:lin ang="5400000" scaled="0"/>
                </a:gradFill>
                <a:latin typeface="+mn-lt"/>
                <a:ea typeface="+mj-ea"/>
                <a:cs typeface="+mj-cs"/>
              </a:defRPr>
            </a:lvl3pPr>
            <a:lvl4pPr marL="456990" indent="0" algn="l" defTabSz="913982" rtl="0" eaLnBrk="1" latinLnBrk="0" hangingPunct="1">
              <a:spcBef>
                <a:spcPct val="0"/>
              </a:spcBef>
              <a:buNone/>
              <a:defRPr lang="en-US" sz="1632" kern="1200" dirty="0" smtClean="0">
                <a:gradFill>
                  <a:gsLst>
                    <a:gs pos="0">
                      <a:schemeClr val="tx1"/>
                    </a:gs>
                    <a:gs pos="100000">
                      <a:schemeClr val="tx1"/>
                    </a:gs>
                  </a:gsLst>
                  <a:lin ang="5400000" scaled="0"/>
                </a:gradFill>
                <a:latin typeface="+mn-lt"/>
                <a:ea typeface="+mj-ea"/>
                <a:cs typeface="+mj-cs"/>
              </a:defRPr>
            </a:lvl4pPr>
            <a:lvl5pPr marL="739437" indent="0" algn="l" defTabSz="913982" rtl="0" eaLnBrk="1" latinLnBrk="0" hangingPunct="1">
              <a:spcBef>
                <a:spcPct val="0"/>
              </a:spcBef>
              <a:buNone/>
              <a:defRPr lang="en-US" sz="1632"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864852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40" y="2125665"/>
            <a:ext cx="10058400" cy="912813"/>
          </a:xfrm>
        </p:spPr>
        <p:txBody>
          <a:bodyPr/>
          <a:lstStyle>
            <a:lvl1pPr>
              <a:defRPr sz="3536"/>
            </a:lvl1pPr>
          </a:lstStyle>
          <a:p>
            <a:r>
              <a:rPr lang="en-US" dirty="0"/>
              <a:t>Click to edit master title style</a:t>
            </a:r>
          </a:p>
        </p:txBody>
      </p:sp>
    </p:spTree>
    <p:extLst>
      <p:ext uri="{BB962C8B-B14F-4D97-AF65-F5344CB8AC3E}">
        <p14:creationId xmlns:p14="http://schemas.microsoft.com/office/powerpoint/2010/main" val="13416084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2"/>
            <a:ext cx="2743200" cy="4570412"/>
          </a:xfrm>
        </p:spPr>
        <p:txBody>
          <a:bodyPr vert="horz" lIns="134453" tIns="107563" rIns="134453" bIns="107563" rtlCol="0">
            <a:noAutofit/>
          </a:bodyPr>
          <a:lstStyle>
            <a:lvl1pPr>
              <a:defRPr lang="en-US" sz="2448" dirty="0" smtClean="0">
                <a:latin typeface="+mn-lt"/>
                <a:ea typeface="+mj-ea"/>
                <a:cs typeface="+mj-cs"/>
              </a:defRPr>
            </a:lvl1pPr>
          </a:lstStyle>
          <a:p>
            <a:pPr lvl="0">
              <a:spcBef>
                <a:spcPct val="0"/>
              </a:spcBef>
            </a:pPr>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5022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146586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2"/>
            <a:ext cx="2743200" cy="5484812"/>
          </a:xfrm>
        </p:spPr>
        <p:txBody>
          <a:bodyPr lIns="134453" tIns="107563" rIns="134453" bIns="107563"/>
          <a:lstStyle>
            <a:lvl1pPr>
              <a:defRPr lang="en-US" sz="2448" kern="1200" dirty="0" smtClean="0">
                <a:gradFill>
                  <a:gsLst>
                    <a:gs pos="0">
                      <a:schemeClr val="tx1"/>
                    </a:gs>
                    <a:gs pos="100000">
                      <a:schemeClr val="tx1"/>
                    </a:gs>
                  </a:gsLst>
                  <a:lin ang="5400000" scaled="0"/>
                </a:gradFill>
                <a:latin typeface="+mn-lt"/>
                <a:ea typeface="+mj-ea"/>
                <a:cs typeface="+mj-cs"/>
              </a:defRPr>
            </a:lvl1pPr>
          </a:lstStyle>
          <a:p>
            <a:pPr marL="0" lvl="0" indent="0" algn="l" defTabSz="913982" rtl="0" eaLnBrk="1" latinLnBrk="0" hangingPunct="1">
              <a:spcBef>
                <a:spcPct val="0"/>
              </a:spcBef>
              <a:buFont typeface="Arial" pitchFamily="34" charset="0"/>
              <a:buNone/>
            </a:pPr>
            <a:r>
              <a:rPr lang="en-US"/>
              <a:t>Click to edit Master text styles</a:t>
            </a:r>
          </a:p>
        </p:txBody>
      </p:sp>
    </p:spTree>
    <p:extLst>
      <p:ext uri="{BB962C8B-B14F-4D97-AF65-F5344CB8AC3E}">
        <p14:creationId xmlns:p14="http://schemas.microsoft.com/office/powerpoint/2010/main" val="29187312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1" y="3040063"/>
            <a:ext cx="6400801" cy="914400"/>
          </a:xfrm>
        </p:spPr>
        <p:txBody>
          <a:bodyPr wrap="square" lIns="134453" tIns="107563" rIns="134453" bIns="107563" anchor="ctr">
            <a:noAutofit/>
          </a:bodyPr>
          <a:lstStyle>
            <a:lvl1pPr>
              <a:lnSpc>
                <a:spcPct val="95000"/>
              </a:lnSpc>
              <a:spcBef>
                <a:spcPts val="0"/>
              </a:spcBef>
              <a:spcAft>
                <a:spcPts val="1632"/>
              </a:spcAft>
              <a:defRPr lang="en-US" sz="3536"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4">
                <a:solidFill>
                  <a:srgbClr val="FFFFFF"/>
                </a:solidFill>
              </a:defRPr>
            </a:lvl2pPr>
            <a:lvl3pPr>
              <a:lnSpc>
                <a:spcPct val="100000"/>
              </a:lnSpc>
              <a:spcBef>
                <a:spcPts val="816"/>
              </a:spcBef>
              <a:defRPr sz="1904">
                <a:solidFill>
                  <a:srgbClr val="FFFFFF"/>
                </a:solidFill>
              </a:defRPr>
            </a:lvl3pPr>
            <a:lvl4pPr>
              <a:lnSpc>
                <a:spcPct val="100000"/>
              </a:lnSpc>
              <a:spcBef>
                <a:spcPts val="816"/>
              </a:spcBef>
              <a:defRPr sz="1904">
                <a:solidFill>
                  <a:srgbClr val="FFFFFF"/>
                </a:solidFill>
              </a:defRPr>
            </a:lvl4pPr>
            <a:lvl5pPr>
              <a:lnSpc>
                <a:spcPct val="100000"/>
              </a:lnSpc>
              <a:spcBef>
                <a:spcPts val="816"/>
              </a:spcBef>
              <a:defRPr sz="1904">
                <a:solidFill>
                  <a:srgbClr val="FFFFFF"/>
                </a:solidFill>
              </a:defRPr>
            </a:lvl5pPr>
          </a:lstStyle>
          <a:p>
            <a:pPr marL="0" lvl="0" indent="0" algn="l" defTabSz="913982"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218559"/>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182810" tIns="0" rIns="182810" bIns="0" numCol="1" anchor="ctr" anchorCtr="0" compatLnSpc="1">
            <a:prstTxWarp prst="textNoShape">
              <a:avLst/>
            </a:prstTxWarp>
            <a:noAutofit/>
          </a:bodyPr>
          <a:lstStyle>
            <a:lvl1pPr>
              <a:lnSpc>
                <a:spcPct val="95000"/>
              </a:lnSpc>
              <a:defRPr lang="en-US" sz="4352"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1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37477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1" y="3040063"/>
            <a:ext cx="6400801" cy="914400"/>
          </a:xfrm>
        </p:spPr>
        <p:txBody>
          <a:bodyPr vert="horz" wrap="square" lIns="134453" tIns="107563" rIns="134453" bIns="107563" rtlCol="0" anchor="ctr">
            <a:noAutofit/>
          </a:bodyPr>
          <a:lstStyle>
            <a:lvl1pPr>
              <a:defRPr lang="en-US" sz="3536" kern="1200" dirty="0" smtClean="0">
                <a:gradFill>
                  <a:gsLst>
                    <a:gs pos="0">
                      <a:schemeClr val="tx1"/>
                    </a:gs>
                    <a:gs pos="100000">
                      <a:schemeClr val="tx1"/>
                    </a:gs>
                  </a:gsLst>
                  <a:lin ang="5400000" scaled="0"/>
                </a:gradFill>
                <a:latin typeface="+mj-lt"/>
                <a:ea typeface="+mn-ea"/>
                <a:cs typeface="+mn-cs"/>
              </a:defRPr>
            </a:lvl1pPr>
          </a:lstStyle>
          <a:p>
            <a:pPr marL="0" lvl="0" indent="0" algn="l" defTabSz="913982" rtl="0" eaLnBrk="1" latinLnBrk="0" hangingPunct="1">
              <a:spcBef>
                <a:spcPct val="20000"/>
              </a:spcBef>
              <a:spcAft>
                <a:spcPts val="1632"/>
              </a:spcAft>
              <a:buFont typeface="Arial" pitchFamily="34" charset="0"/>
              <a:buNone/>
            </a:pPr>
            <a:r>
              <a:rPr lang="en-US"/>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182810" tIns="0" rIns="182810" bIns="0" numCol="1" anchor="ctr" anchorCtr="0" compatLnSpc="1">
            <a:prstTxWarp prst="textNoShape">
              <a:avLst/>
            </a:prstTxWarp>
            <a:noAutofit/>
          </a:bodyPr>
          <a:lstStyle>
            <a:lvl1pPr>
              <a:lnSpc>
                <a:spcPct val="95000"/>
              </a:lnSpc>
              <a:defRPr lang="en-US" sz="4352"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15"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2" y="296864"/>
            <a:ext cx="11887199" cy="914400"/>
          </a:xfrm>
        </p:spPr>
        <p:txBody>
          <a:bodyPr vert="horz" lIns="134453" tIns="33613" rIns="134453" bIns="33613" rtlCol="0" anchor="t">
            <a:noAutofit/>
          </a:bodyPr>
          <a:lstStyle>
            <a:lvl1pPr>
              <a:defRPr lang="en-US" sz="476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28886593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1" y="3040063"/>
            <a:ext cx="6400801" cy="914400"/>
          </a:xfrm>
        </p:spPr>
        <p:txBody>
          <a:bodyPr vert="horz" wrap="square" lIns="134453" tIns="107563" rIns="134453" bIns="107563" rtlCol="0" anchor="ctr">
            <a:noAutofit/>
          </a:bodyPr>
          <a:lstStyle>
            <a:lvl1pPr>
              <a:defRPr lang="en-US" sz="3536" kern="1200" dirty="0" smtClean="0">
                <a:gradFill>
                  <a:gsLst>
                    <a:gs pos="0">
                      <a:schemeClr val="tx1"/>
                    </a:gs>
                    <a:gs pos="100000">
                      <a:schemeClr val="tx1"/>
                    </a:gs>
                  </a:gsLst>
                  <a:lin ang="5400000" scaled="0"/>
                </a:gradFill>
                <a:latin typeface="+mj-lt"/>
                <a:ea typeface="+mn-ea"/>
                <a:cs typeface="+mn-cs"/>
              </a:defRPr>
            </a:lvl1pPr>
          </a:lstStyle>
          <a:p>
            <a:pPr marL="0" lvl="0" indent="0" algn="l" defTabSz="913982"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74638" y="1211267"/>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849061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2040021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6358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15" rtl="0" eaLnBrk="1" fontAlgn="base" latinLnBrk="0" hangingPunct="1">
              <a:lnSpc>
                <a:spcPct val="95000"/>
              </a:lnSpc>
              <a:spcBef>
                <a:spcPts val="0"/>
              </a:spcBef>
              <a:spcAft>
                <a:spcPts val="0"/>
              </a:spcAft>
              <a:buClr>
                <a:schemeClr val="accent1"/>
              </a:buClr>
              <a:buSzPct val="110000"/>
              <a:buFont typeface="Avenir LT Pro 45 Book" charset="0"/>
              <a:buNone/>
              <a:tabLst/>
              <a:defRPr sz="1632"/>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32"/>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32"/>
            </a:lvl1pPr>
          </a:lstStyle>
          <a:p>
            <a:r>
              <a:rPr lang="en-US"/>
              <a:t>Click icon to add picture</a:t>
            </a:r>
            <a:endParaRPr lang="en-US" dirty="0"/>
          </a:p>
        </p:txBody>
      </p:sp>
      <p:sp>
        <p:nvSpPr>
          <p:cNvPr id="10" name="Picture Placeholder 12"/>
          <p:cNvSpPr>
            <a:spLocks noGrp="1"/>
          </p:cNvSpPr>
          <p:nvPr>
            <p:ph type="pic" sz="quarter" idx="20"/>
          </p:nvPr>
        </p:nvSpPr>
        <p:spPr>
          <a:xfrm>
            <a:off x="2118041"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15" rtl="0" eaLnBrk="1" fontAlgn="base" latinLnBrk="0" hangingPunct="1">
              <a:lnSpc>
                <a:spcPct val="95000"/>
              </a:lnSpc>
              <a:spcBef>
                <a:spcPts val="0"/>
              </a:spcBef>
              <a:spcAft>
                <a:spcPts val="0"/>
              </a:spcAft>
              <a:buClr>
                <a:schemeClr val="accent1"/>
              </a:buClr>
              <a:buSzPct val="110000"/>
              <a:buFont typeface="Avenir LT Pro 45 Book" charset="0"/>
              <a:buNone/>
              <a:tabLst/>
              <a:defRPr sz="1632"/>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616159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4570413"/>
          </a:xfrm>
          <a:prstGeom prst="rect">
            <a:avLst/>
          </a:prstGeom>
        </p:spPr>
        <p:txBody>
          <a:bodyPr/>
          <a:lstStyle>
            <a:lvl1pPr marL="290454" indent="-290454">
              <a:buClr>
                <a:schemeClr val="tx1"/>
              </a:buClr>
              <a:buSzPct val="90000"/>
              <a:buFont typeface="Arial" pitchFamily="34" charset="0"/>
              <a:buChar char="•"/>
              <a:defRPr sz="353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85" indent="-280931">
              <a:buClr>
                <a:schemeClr val="tx1"/>
              </a:buClr>
              <a:buSzPct val="90000"/>
              <a:buFont typeface="Arial" pitchFamily="34" charset="0"/>
              <a:buChar char="•"/>
              <a:defRPr sz="32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39" indent="-290454">
              <a:buClr>
                <a:schemeClr val="tx1"/>
              </a:buClr>
              <a:buSzPct val="90000"/>
              <a:buFont typeface="Arial" pitchFamily="34" charset="0"/>
              <a:buChar char="•"/>
              <a:defRPr sz="2856">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94" indent="-228554">
              <a:buClr>
                <a:schemeClr val="tx1"/>
              </a:buClr>
              <a:buSzPct val="90000"/>
              <a:buFont typeface="Arial" pitchFamily="34" charset="0"/>
              <a:buChar char="•"/>
              <a:defRPr sz="2448">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47" indent="-228554">
              <a:buClr>
                <a:schemeClr val="tx1"/>
              </a:buClr>
              <a:buSzPct val="90000"/>
              <a:buFont typeface="Arial" pitchFamily="34" charset="0"/>
              <a:buChar char="•"/>
              <a:defRPr sz="204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67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4682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5483225"/>
          </a:xfrm>
          <a:prstGeom prst="rect">
            <a:avLst/>
          </a:prstGeom>
        </p:spPr>
        <p:txBody>
          <a:bodyPr/>
          <a:lstStyle>
            <a:lvl1pPr marL="290454" indent="-290454">
              <a:buClr>
                <a:schemeClr val="tx1"/>
              </a:buClr>
              <a:buSzPct val="90000"/>
              <a:buFont typeface="Arial" pitchFamily="34" charset="0"/>
              <a:buChar char="•"/>
              <a:defRPr sz="353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85" indent="-280931">
              <a:buClr>
                <a:schemeClr val="tx1"/>
              </a:buClr>
              <a:buSzPct val="90000"/>
              <a:buFont typeface="Arial" pitchFamily="34" charset="0"/>
              <a:buChar char="•"/>
              <a:defRPr sz="32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39" indent="-290454">
              <a:buClr>
                <a:schemeClr val="tx1"/>
              </a:buClr>
              <a:buSzPct val="90000"/>
              <a:buFont typeface="Arial" pitchFamily="34" charset="0"/>
              <a:buChar char="•"/>
              <a:defRPr sz="2856">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94" indent="-228554">
              <a:buClr>
                <a:schemeClr val="tx1"/>
              </a:buClr>
              <a:buSzPct val="90000"/>
              <a:buFont typeface="Arial" pitchFamily="34" charset="0"/>
              <a:buChar char="•"/>
              <a:defRPr sz="2448">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47" indent="-228554">
              <a:buClr>
                <a:schemeClr val="tx1"/>
              </a:buClr>
              <a:buSzPct val="90000"/>
              <a:buFont typeface="Arial" pitchFamily="34" charset="0"/>
              <a:buChar char="•"/>
              <a:defRPr sz="204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629784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Logo on Backgroun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3"/>
            <a:ext cx="11888787" cy="609333"/>
          </a:xfrm>
          <a:prstGeom prst="rect">
            <a:avLst/>
          </a:prstGeom>
          <a:noFill/>
          <a:ln w="12700">
            <a:noFill/>
            <a:miter lim="800000"/>
            <a:headEnd type="none" w="sm" len="sm"/>
            <a:tailEnd type="none" w="sm" len="sm"/>
          </a:ln>
          <a:effectLst/>
        </p:spPr>
        <p:txBody>
          <a:bodyPr vert="horz" wrap="square" lIns="182839" tIns="146272" rIns="182839" bIns="146272" numCol="1" anchor="t" anchorCtr="0" compatLnSpc="1">
            <a:prstTxWarp prst="textNoShape">
              <a:avLst/>
            </a:prstTxWarp>
            <a:spAutoFit/>
          </a:bodyPr>
          <a:lstStyle/>
          <a:p>
            <a:pPr defTabSz="932103" eaLnBrk="0" hangingPunct="0"/>
            <a:r>
              <a:rPr lang="en-US" sz="68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103" eaLnBrk="0" hangingPunct="0"/>
            <a:r>
              <a:rPr lang="en-US" sz="68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260264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1615446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998579" y="1083361"/>
            <a:ext cx="10445796" cy="1017048"/>
          </a:xfrm>
        </p:spPr>
        <p:txBody>
          <a:bodyPr anchor="b" anchorCtr="0"/>
          <a:lstStyle>
            <a:lvl1pPr>
              <a:defRPr sz="7343" spc="-154" baseline="0"/>
            </a:lvl1pPr>
          </a:lstStyle>
          <a:p>
            <a:r>
              <a:rPr lang="en-US" dirty="0"/>
              <a:t>Click to edit title style</a:t>
            </a:r>
          </a:p>
        </p:txBody>
      </p:sp>
      <p:sp>
        <p:nvSpPr>
          <p:cNvPr id="5" name="Text Placeholder 4"/>
          <p:cNvSpPr>
            <a:spLocks noGrp="1"/>
          </p:cNvSpPr>
          <p:nvPr>
            <p:ph type="body" sz="quarter" idx="12" hasCustomPrompt="1"/>
          </p:nvPr>
        </p:nvSpPr>
        <p:spPr bwMode="white">
          <a:xfrm>
            <a:off x="5882509" y="4063073"/>
            <a:ext cx="5561867" cy="508524"/>
          </a:xfrm>
        </p:spPr>
        <p:txBody>
          <a:bodyPr>
            <a:noAutofit/>
          </a:bodyPr>
          <a:lstStyle>
            <a:lvl1pPr marL="0" indent="0">
              <a:spcBef>
                <a:spcPts val="0"/>
              </a:spcBef>
              <a:buNone/>
              <a:defRPr spc="-72" baseline="0">
                <a:gradFill>
                  <a:gsLst>
                    <a:gs pos="0">
                      <a:srgbClr val="FFFFFF"/>
                    </a:gs>
                    <a:gs pos="100000">
                      <a:srgbClr val="FFFFFF"/>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13128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7722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29660" y="1476622"/>
            <a:ext cx="11375537" cy="2084319"/>
          </a:xfrm>
          <a:prstGeom prst="rect">
            <a:avLst/>
          </a:prstGeom>
        </p:spPr>
        <p:txBody>
          <a:bodyPr/>
          <a:lstStyle>
            <a:lvl1pPr marL="289864" indent="-289864">
              <a:buFont typeface="Wingdings" pitchFamily="2" charset="2"/>
              <a:buChar char=""/>
              <a:defRPr sz="4080"/>
            </a:lvl1pPr>
            <a:lvl2pPr marL="527908" indent="-238045">
              <a:buFont typeface="Wingdings" pitchFamily="2" charset="2"/>
              <a:buChar char=""/>
              <a:defRPr>
                <a:latin typeface="+mn-lt"/>
              </a:defRPr>
            </a:lvl2pPr>
            <a:lvl3pPr marL="756235" indent="-228329">
              <a:buFont typeface="Wingdings" pitchFamily="2" charset="2"/>
              <a:buChar char=""/>
              <a:tabLst/>
              <a:defRPr>
                <a:latin typeface="+mn-lt"/>
              </a:defRPr>
            </a:lvl3pPr>
            <a:lvl4pPr marL="932743" indent="-176510">
              <a:buFont typeface="Wingdings" pitchFamily="2" charset="2"/>
              <a:buChar char=""/>
              <a:defRPr>
                <a:latin typeface="+mn-lt"/>
              </a:defRPr>
            </a:lvl4pPr>
            <a:lvl5pPr marL="1109253" indent="-176510">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472365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772203"/>
          </a:xfrm>
        </p:spPr>
        <p:txBody>
          <a:bodyPr/>
          <a:lstStyle>
            <a:lvl1pPr>
              <a:defRPr sz="5576"/>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2"/>
            <a:ext cx="11375537" cy="965254"/>
          </a:xfrm>
        </p:spPr>
        <p:txBody>
          <a:bodyPr/>
          <a:lstStyle>
            <a:lvl1pPr marL="3239"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9" indent="0">
              <a:spcBef>
                <a:spcPts val="0"/>
              </a:spcBef>
              <a:buSzPct val="80000"/>
              <a:buFont typeface="Arial" pitchFamily="34" charset="0"/>
              <a:buNone/>
              <a:defRPr sz="2040" spc="-52" baseline="0">
                <a:gradFill>
                  <a:gsLst>
                    <a:gs pos="0">
                      <a:srgbClr val="595959"/>
                    </a:gs>
                    <a:gs pos="86000">
                      <a:srgbClr val="595959"/>
                    </a:gs>
                  </a:gsLst>
                  <a:lin ang="5400000" scaled="0"/>
                </a:gradFill>
              </a:defRPr>
            </a:lvl2pPr>
            <a:lvl3pPr marL="1283984" indent="-41126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52" indent="-35297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214" indent="-3432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7407128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5905142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7" cy="1243058"/>
          </a:xfrm>
        </p:spPr>
        <p:txBody>
          <a:bodyPr anchor="b" anchorCtr="0"/>
          <a:lstStyle>
            <a:lvl1pPr>
              <a:defRPr sz="8975" spc="-306" baseline="0">
                <a:gradFill>
                  <a:gsLst>
                    <a:gs pos="100000">
                      <a:srgbClr val="FFFFFF"/>
                    </a:gs>
                    <a:gs pos="0">
                      <a:srgbClr val="FFFFFF"/>
                    </a:gs>
                  </a:gsLst>
                  <a:lin ang="5400000" scaled="0"/>
                </a:gradFill>
              </a:defRPr>
            </a:lvl1pPr>
          </a:lstStyle>
          <a:p>
            <a:r>
              <a:rPr lang="en-US" dirty="0"/>
              <a:t>Click to edit title style</a:t>
            </a:r>
          </a:p>
        </p:txBody>
      </p:sp>
    </p:spTree>
    <p:extLst>
      <p:ext uri="{BB962C8B-B14F-4D97-AF65-F5344CB8AC3E}">
        <p14:creationId xmlns:p14="http://schemas.microsoft.com/office/powerpoint/2010/main" val="91514803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772203"/>
          </a:xfrm>
        </p:spPr>
        <p:txBody>
          <a:bodyPr/>
          <a:lstStyle>
            <a:lvl1pPr algn="l" defTabSz="932590" rtl="0" eaLnBrk="1" latinLnBrk="0" hangingPunct="1">
              <a:lnSpc>
                <a:spcPct val="90000"/>
              </a:lnSpc>
              <a:spcBef>
                <a:spcPct val="0"/>
              </a:spcBef>
              <a:buNone/>
              <a:defRPr lang="en-US" sz="5576"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7" cy="2140822"/>
          </a:xfrm>
        </p:spPr>
        <p:txBody>
          <a:bodyPr/>
          <a:lstStyle>
            <a:lvl1pPr marL="0" indent="0">
              <a:spcBef>
                <a:spcPts val="0"/>
              </a:spcBef>
              <a:spcAft>
                <a:spcPts val="0"/>
              </a:spcAft>
              <a:buFont typeface="Arial" pitchFamily="34" charset="0"/>
              <a:buNone/>
              <a:defRPr lang="en-US" sz="3264" kern="1200" dirty="0" smtClean="0">
                <a:gradFill>
                  <a:gsLst>
                    <a:gs pos="0">
                      <a:srgbClr val="595959"/>
                    </a:gs>
                    <a:gs pos="86000">
                      <a:srgbClr val="595959"/>
                    </a:gs>
                  </a:gsLst>
                  <a:lin ang="5400000" scaled="0"/>
                </a:gradFill>
                <a:latin typeface="+mn-lt"/>
                <a:ea typeface="+mn-ea"/>
                <a:cs typeface="+mn-cs"/>
              </a:defRPr>
            </a:lvl1pPr>
            <a:lvl2pPr marL="702709" indent="-349735">
              <a:spcBef>
                <a:spcPts val="0"/>
              </a:spcBef>
              <a:spcAft>
                <a:spcPts val="0"/>
              </a:spcAft>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8"/>
              </a:spcAft>
              <a:buNone/>
              <a:defRPr sz="2040"/>
            </a:lvl3pPr>
            <a:lvl4pPr marL="0" indent="0">
              <a:spcBef>
                <a:spcPts val="0"/>
              </a:spcBef>
              <a:spcAft>
                <a:spcPts val="408"/>
              </a:spcAft>
              <a:buNone/>
              <a:defRPr/>
            </a:lvl4pPr>
            <a:lvl5pPr marL="349735" indent="-349735">
              <a:spcBef>
                <a:spcPts val="0"/>
              </a:spcBef>
              <a:spcAft>
                <a:spcPts val="408"/>
              </a:spcAft>
              <a:buFont typeface="Arial" pitchFamily="34" charset="0"/>
              <a:buChar char="•"/>
              <a:defRPr/>
            </a:lvl5pPr>
            <a:lvl6pPr marL="1054061" indent="-349735">
              <a:buFont typeface="Arial" pitchFamily="34" charset="0"/>
              <a:buChar char="•"/>
              <a:defRPr sz="2448">
                <a:gradFill>
                  <a:gsLst>
                    <a:gs pos="0">
                      <a:srgbClr val="595959"/>
                    </a:gs>
                    <a:gs pos="86000">
                      <a:srgbClr val="595959"/>
                    </a:gs>
                  </a:gsLst>
                  <a:lin ang="5400000" scaled="0"/>
                </a:gradFill>
              </a:defRPr>
            </a:lvl6pPr>
            <a:lvl7pPr marL="1280744" indent="-229918">
              <a:defRPr>
                <a:gradFill>
                  <a:gsLst>
                    <a:gs pos="0">
                      <a:srgbClr val="595959"/>
                    </a:gs>
                    <a:gs pos="86000">
                      <a:srgbClr val="595959"/>
                    </a:gs>
                  </a:gsLst>
                  <a:lin ang="5400000" scaled="0"/>
                </a:gradFill>
              </a:defRPr>
            </a:lvl7pPr>
            <a:lvl8pPr marL="1517138" indent="-236394">
              <a:defRPr>
                <a:gradFill>
                  <a:gsLst>
                    <a:gs pos="0">
                      <a:srgbClr val="595959"/>
                    </a:gs>
                    <a:gs pos="86000">
                      <a:srgbClr val="595959"/>
                    </a:gs>
                  </a:gsLst>
                  <a:lin ang="5400000" scaled="0"/>
                </a:gradFill>
              </a:defRPr>
            </a:lvl8pPr>
          </a:lstStyle>
          <a:p>
            <a:pPr marL="352973" lvl="0" indent="-352973" algn="l" defTabSz="932590" rtl="0" eaLnBrk="1" latinLnBrk="0" hangingPunct="1">
              <a:lnSpc>
                <a:spcPct val="90000"/>
              </a:lnSpc>
              <a:spcBef>
                <a:spcPct val="20000"/>
              </a:spcBef>
              <a:buSzPct val="90000"/>
              <a:buFont typeface="Arial" pitchFamily="34" charset="0"/>
              <a:buChar char="•"/>
            </a:pPr>
            <a:r>
              <a:rPr lang="en-US"/>
              <a:t>Click to edit Master text styles</a:t>
            </a:r>
          </a:p>
          <a:p>
            <a:pPr marL="352973" lvl="1" indent="-352973" algn="l" defTabSz="932590" rtl="0" eaLnBrk="1" latinLnBrk="0" hangingPunct="1">
              <a:lnSpc>
                <a:spcPct val="90000"/>
              </a:lnSpc>
              <a:spcBef>
                <a:spcPct val="20000"/>
              </a:spcBef>
              <a:buSzPct val="90000"/>
              <a:buFont typeface="Arial" pitchFamily="34" charset="0"/>
              <a:buChar char="•"/>
            </a:pPr>
            <a:r>
              <a:rPr lang="en-US"/>
              <a:t>Second level</a:t>
            </a:r>
          </a:p>
          <a:p>
            <a:pPr marL="352973" lvl="2" indent="-352973" algn="l" defTabSz="932590" rtl="0" eaLnBrk="1" latinLnBrk="0" hangingPunct="1">
              <a:lnSpc>
                <a:spcPct val="90000"/>
              </a:lnSpc>
              <a:spcBef>
                <a:spcPct val="20000"/>
              </a:spcBef>
              <a:buSzPct val="90000"/>
              <a:buFont typeface="Arial" pitchFamily="34" charset="0"/>
              <a:buChar char="•"/>
            </a:pPr>
            <a:r>
              <a:rPr lang="en-US"/>
              <a:t>Third level</a:t>
            </a:r>
          </a:p>
          <a:p>
            <a:pPr marL="352973" lvl="3" indent="-352973" algn="l" defTabSz="932590" rtl="0" eaLnBrk="1" latinLnBrk="0" hangingPunct="1">
              <a:lnSpc>
                <a:spcPct val="90000"/>
              </a:lnSpc>
              <a:spcBef>
                <a:spcPct val="20000"/>
              </a:spcBef>
              <a:buSzPct val="90000"/>
              <a:buFont typeface="Arial" pitchFamily="34" charset="0"/>
              <a:buChar char="•"/>
            </a:pPr>
            <a:r>
              <a:rPr lang="en-US"/>
              <a:t>Fourth level</a:t>
            </a:r>
          </a:p>
          <a:p>
            <a:pPr marL="352973" lvl="4" indent="-352973" algn="l" defTabSz="932590"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356385901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0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6760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theme" Target="../theme/theme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4"/>
            <a:ext cx="11887200" cy="5486402"/>
          </a:xfrm>
          <a:prstGeom prst="rect">
            <a:avLst/>
          </a:prstGeom>
        </p:spPr>
        <p:txBody>
          <a:bodyPr vert="horz" lIns="134453" tIns="107563" rIns="134453" bIns="107563"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9" y="298451"/>
            <a:ext cx="11887199" cy="912813"/>
          </a:xfrm>
          <a:prstGeom prst="rect">
            <a:avLst/>
          </a:prstGeom>
        </p:spPr>
        <p:txBody>
          <a:bodyPr vert="horz" lIns="134453" tIns="33613" rIns="134453" bIns="33613" rtlCol="0" anchor="t">
            <a:noAutofit/>
          </a:bodyPr>
          <a:lstStyle/>
          <a:p>
            <a:r>
              <a:rPr lang="en-US"/>
              <a:t>Click to edit Master title style</a:t>
            </a:r>
            <a:endParaRPr lang="en-US" dirty="0"/>
          </a:p>
        </p:txBody>
      </p:sp>
    </p:spTree>
    <p:extLst>
      <p:ext uri="{BB962C8B-B14F-4D97-AF65-F5344CB8AC3E}">
        <p14:creationId xmlns:p14="http://schemas.microsoft.com/office/powerpoint/2010/main" val="1950917057"/>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 id="2147484346" r:id="rId16"/>
    <p:sldLayoutId id="2147484347" r:id="rId17"/>
    <p:sldLayoutId id="2147484348" r:id="rId18"/>
    <p:sldLayoutId id="2147484349" r:id="rId19"/>
    <p:sldLayoutId id="2147484350" r:id="rId20"/>
    <p:sldLayoutId id="2147484351" r:id="rId21"/>
    <p:sldLayoutId id="2147484352" r:id="rId22"/>
  </p:sldLayoutIdLst>
  <p:transition>
    <p:fade/>
  </p:transition>
  <p:txStyles>
    <p:titleStyle>
      <a:lvl1pPr algn="l" defTabSz="913982" rtl="0" eaLnBrk="1" latinLnBrk="0" hangingPunct="1">
        <a:spcBef>
          <a:spcPct val="0"/>
        </a:spcBef>
        <a:buNone/>
        <a:defRPr sz="4760" kern="1200">
          <a:gradFill>
            <a:gsLst>
              <a:gs pos="0">
                <a:schemeClr val="tx1"/>
              </a:gs>
              <a:gs pos="100000">
                <a:schemeClr val="tx1"/>
              </a:gs>
            </a:gsLst>
            <a:lin ang="5400000" scaled="0"/>
          </a:gradFill>
          <a:latin typeface="+mj-lt"/>
          <a:ea typeface="+mj-ea"/>
          <a:cs typeface="+mj-cs"/>
        </a:defRPr>
      </a:lvl1pPr>
    </p:titleStyle>
    <p:bodyStyle>
      <a:lvl1pPr marL="0" indent="0" algn="l" defTabSz="913982" rtl="0" eaLnBrk="1" latinLnBrk="0" hangingPunct="1">
        <a:spcBef>
          <a:spcPct val="20000"/>
        </a:spcBef>
        <a:buFont typeface="Arial" pitchFamily="34" charset="0"/>
        <a:buNone/>
        <a:defRPr sz="3536" kern="1200">
          <a:gradFill>
            <a:gsLst>
              <a:gs pos="0">
                <a:schemeClr val="tx1"/>
              </a:gs>
              <a:gs pos="100000">
                <a:schemeClr val="tx1"/>
              </a:gs>
            </a:gsLst>
            <a:lin ang="5400000" scaled="0"/>
          </a:gradFill>
          <a:latin typeface="+mj-lt"/>
          <a:ea typeface="+mn-ea"/>
          <a:cs typeface="+mn-cs"/>
        </a:defRPr>
      </a:lvl1pPr>
      <a:lvl2pPr marL="0" indent="0" algn="l" defTabSz="913982" rtl="0" eaLnBrk="1" latinLnBrk="0" hangingPunct="1">
        <a:spcBef>
          <a:spcPct val="20000"/>
        </a:spcBef>
        <a:buFont typeface="Arial" pitchFamily="34" charset="0"/>
        <a:buNone/>
        <a:defRPr sz="2856" kern="1200">
          <a:gradFill>
            <a:gsLst>
              <a:gs pos="0">
                <a:schemeClr val="tx1"/>
              </a:gs>
              <a:gs pos="100000">
                <a:schemeClr val="tx1"/>
              </a:gs>
            </a:gsLst>
            <a:lin ang="5400000" scaled="0"/>
          </a:gradFill>
          <a:latin typeface="+mn-lt"/>
          <a:ea typeface="+mn-ea"/>
          <a:cs typeface="+mn-cs"/>
        </a:defRPr>
      </a:lvl2pPr>
      <a:lvl3pPr marL="456990" indent="-228494" algn="l" defTabSz="913982" rtl="0" eaLnBrk="1" latinLnBrk="0" hangingPunct="1">
        <a:spcBef>
          <a:spcPct val="20000"/>
        </a:spcBef>
        <a:buFont typeface="Arial" pitchFamily="34" charset="0"/>
        <a:buChar char="•"/>
        <a:defRPr sz="2448" kern="1200">
          <a:gradFill>
            <a:gsLst>
              <a:gs pos="0">
                <a:schemeClr val="tx1"/>
              </a:gs>
              <a:gs pos="100000">
                <a:schemeClr val="tx1"/>
              </a:gs>
            </a:gsLst>
            <a:lin ang="5400000" scaled="0"/>
          </a:gradFill>
          <a:latin typeface="+mn-lt"/>
          <a:ea typeface="+mn-ea"/>
          <a:cs typeface="+mn-cs"/>
        </a:defRPr>
      </a:lvl3pPr>
      <a:lvl4pPr marL="739437" indent="-282446" algn="l" defTabSz="913982" rtl="0" eaLnBrk="1" latinLnBrk="0" hangingPunct="1">
        <a:spcBef>
          <a:spcPct val="20000"/>
        </a:spcBef>
        <a:buFont typeface="Arial" pitchFamily="34" charset="0"/>
        <a:buChar char="–"/>
        <a:defRPr sz="2040" kern="1200">
          <a:gradFill>
            <a:gsLst>
              <a:gs pos="0">
                <a:schemeClr val="tx1"/>
              </a:gs>
              <a:gs pos="100000">
                <a:schemeClr val="tx1"/>
              </a:gs>
            </a:gsLst>
            <a:lin ang="5400000" scaled="0"/>
          </a:gradFill>
          <a:latin typeface="+mn-lt"/>
          <a:ea typeface="+mn-ea"/>
          <a:cs typeface="+mn-cs"/>
        </a:defRPr>
      </a:lvl4pPr>
      <a:lvl5pPr marL="1032991" indent="-293553" algn="l" defTabSz="913982" rtl="0" eaLnBrk="1" latinLnBrk="0" hangingPunct="1">
        <a:spcBef>
          <a:spcPct val="20000"/>
        </a:spcBef>
        <a:buFont typeface="Arial" pitchFamily="34" charset="0"/>
        <a:buChar char="»"/>
        <a:defRPr sz="1768" kern="1200">
          <a:gradFill>
            <a:gsLst>
              <a:gs pos="0">
                <a:schemeClr val="tx1"/>
              </a:gs>
              <a:gs pos="100000">
                <a:schemeClr val="tx1"/>
              </a:gs>
            </a:gsLst>
            <a:lin ang="5400000" scaled="0"/>
          </a:gradFill>
          <a:latin typeface="+mn-lt"/>
          <a:ea typeface="+mn-ea"/>
          <a:cs typeface="+mn-cs"/>
        </a:defRPr>
      </a:lvl5pPr>
      <a:lvl6pPr marL="2513449" indent="-228494" algn="l" defTabSz="913982"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2970439" indent="-228494" algn="l" defTabSz="913982"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27431" indent="-228494" algn="l" defTabSz="913982"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884421" indent="-228494" algn="l" defTabSz="913982"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13982" rtl="0" eaLnBrk="1" latinLnBrk="0" hangingPunct="1">
        <a:defRPr sz="1768" kern="1200">
          <a:solidFill>
            <a:schemeClr val="tx1"/>
          </a:solidFill>
          <a:latin typeface="+mn-lt"/>
          <a:ea typeface="+mn-ea"/>
          <a:cs typeface="+mn-cs"/>
        </a:defRPr>
      </a:lvl1pPr>
      <a:lvl2pPr marL="456990" algn="l" defTabSz="913982" rtl="0" eaLnBrk="1" latinLnBrk="0" hangingPunct="1">
        <a:defRPr sz="1768" kern="1200">
          <a:solidFill>
            <a:schemeClr val="tx1"/>
          </a:solidFill>
          <a:latin typeface="+mn-lt"/>
          <a:ea typeface="+mn-ea"/>
          <a:cs typeface="+mn-cs"/>
        </a:defRPr>
      </a:lvl2pPr>
      <a:lvl3pPr marL="913982" algn="l" defTabSz="913982" rtl="0" eaLnBrk="1" latinLnBrk="0" hangingPunct="1">
        <a:defRPr sz="1768" kern="1200">
          <a:solidFill>
            <a:schemeClr val="tx1"/>
          </a:solidFill>
          <a:latin typeface="+mn-lt"/>
          <a:ea typeface="+mn-ea"/>
          <a:cs typeface="+mn-cs"/>
        </a:defRPr>
      </a:lvl3pPr>
      <a:lvl4pPr marL="1370972" algn="l" defTabSz="913982" rtl="0" eaLnBrk="1" latinLnBrk="0" hangingPunct="1">
        <a:defRPr sz="1768" kern="1200">
          <a:solidFill>
            <a:schemeClr val="tx1"/>
          </a:solidFill>
          <a:latin typeface="+mn-lt"/>
          <a:ea typeface="+mn-ea"/>
          <a:cs typeface="+mn-cs"/>
        </a:defRPr>
      </a:lvl4pPr>
      <a:lvl5pPr marL="1827964" algn="l" defTabSz="913982" rtl="0" eaLnBrk="1" latinLnBrk="0" hangingPunct="1">
        <a:defRPr sz="1768" kern="1200">
          <a:solidFill>
            <a:schemeClr val="tx1"/>
          </a:solidFill>
          <a:latin typeface="+mn-lt"/>
          <a:ea typeface="+mn-ea"/>
          <a:cs typeface="+mn-cs"/>
        </a:defRPr>
      </a:lvl5pPr>
      <a:lvl6pPr marL="2284954" algn="l" defTabSz="913982" rtl="0" eaLnBrk="1" latinLnBrk="0" hangingPunct="1">
        <a:defRPr sz="1768" kern="1200">
          <a:solidFill>
            <a:schemeClr val="tx1"/>
          </a:solidFill>
          <a:latin typeface="+mn-lt"/>
          <a:ea typeface="+mn-ea"/>
          <a:cs typeface="+mn-cs"/>
        </a:defRPr>
      </a:lvl6pPr>
      <a:lvl7pPr marL="2741946" algn="l" defTabSz="913982" rtl="0" eaLnBrk="1" latinLnBrk="0" hangingPunct="1">
        <a:defRPr sz="1768" kern="1200">
          <a:solidFill>
            <a:schemeClr val="tx1"/>
          </a:solidFill>
          <a:latin typeface="+mn-lt"/>
          <a:ea typeface="+mn-ea"/>
          <a:cs typeface="+mn-cs"/>
        </a:defRPr>
      </a:lvl7pPr>
      <a:lvl8pPr marL="3198936" algn="l" defTabSz="913982" rtl="0" eaLnBrk="1" latinLnBrk="0" hangingPunct="1">
        <a:defRPr sz="1768" kern="1200">
          <a:solidFill>
            <a:schemeClr val="tx1"/>
          </a:solidFill>
          <a:latin typeface="+mn-lt"/>
          <a:ea typeface="+mn-ea"/>
          <a:cs typeface="+mn-cs"/>
        </a:defRPr>
      </a:lvl8pPr>
      <a:lvl9pPr marL="3655927" algn="l" defTabSz="913982"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13.pn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image" Target="../media/image1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oleObject" Target="../embeddings/oleObject1.bin"/><Relationship Id="rId5" Type="http://schemas.openxmlformats.org/officeDocument/2006/relationships/tags" Target="../tags/tag4.xml"/><Relationship Id="rId10" Type="http://schemas.openxmlformats.org/officeDocument/2006/relationships/notesSlide" Target="../notesSlides/notesSlide7.xml"/><Relationship Id="rId4" Type="http://schemas.openxmlformats.org/officeDocument/2006/relationships/tags" Target="../tags/tag3.xml"/><Relationship Id="rId9"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3.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3.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2" Type="http://schemas.openxmlformats.org/officeDocument/2006/relationships/hyperlink" Target="https://www.owasp.org/index.php/Category:OWASP_ModSecurity_Core_Rule_Set_Project" TargetMode="External"/><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sz="quarter" idx="11"/>
          </p:nvPr>
        </p:nvSpPr>
        <p:spPr/>
        <p:txBody>
          <a:bodyPr>
            <a:noAutofit/>
          </a:bodyPr>
          <a:lstStyle/>
          <a:p>
            <a:r>
              <a:rPr lang="en-US" sz="2448"/>
              <a:t>Raju Kumar</a:t>
            </a:r>
            <a:endParaRPr lang="en-US" sz="2448" dirty="0"/>
          </a:p>
          <a:p>
            <a:r>
              <a:rPr lang="en-US" sz="2448" dirty="0"/>
              <a:t>Embee Software Pvt Ltd.</a:t>
            </a:r>
          </a:p>
          <a:p>
            <a:endParaRPr lang="en-US" sz="2448" dirty="0"/>
          </a:p>
        </p:txBody>
      </p:sp>
      <p:sp>
        <p:nvSpPr>
          <p:cNvPr id="4" name="Title 3"/>
          <p:cNvSpPr>
            <a:spLocks noGrp="1"/>
          </p:cNvSpPr>
          <p:nvPr>
            <p:ph type="title"/>
          </p:nvPr>
        </p:nvSpPr>
        <p:spPr>
          <a:xfrm>
            <a:off x="0" y="1135062"/>
            <a:ext cx="11887199" cy="2209800"/>
          </a:xfrm>
        </p:spPr>
        <p:txBody>
          <a:bodyPr/>
          <a:lstStyle/>
          <a:p>
            <a:r>
              <a:rPr lang="en-US" sz="3808" dirty="0"/>
              <a:t>Windows Azure IaaS</a:t>
            </a:r>
            <a:br>
              <a:rPr lang="en-US" sz="3264" dirty="0"/>
            </a:br>
            <a:r>
              <a:rPr lang="en-US" sz="3264" dirty="0"/>
              <a:t>Virtual Machines ,Virtual Networks &amp; Application Gateway</a:t>
            </a:r>
          </a:p>
        </p:txBody>
      </p:sp>
    </p:spTree>
    <p:extLst>
      <p:ext uri="{BB962C8B-B14F-4D97-AF65-F5344CB8AC3E}">
        <p14:creationId xmlns:p14="http://schemas.microsoft.com/office/powerpoint/2010/main" val="25860088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ED24-BC88-441E-9403-3FB21D018681}"/>
              </a:ext>
            </a:extLst>
          </p:cNvPr>
          <p:cNvSpPr>
            <a:spLocks noGrp="1"/>
          </p:cNvSpPr>
          <p:nvPr>
            <p:ph type="title"/>
          </p:nvPr>
        </p:nvSpPr>
        <p:spPr>
          <a:xfrm>
            <a:off x="808037" y="144462"/>
            <a:ext cx="10058400" cy="762000"/>
          </a:xfrm>
        </p:spPr>
        <p:txBody>
          <a:bodyPr/>
          <a:lstStyle/>
          <a:p>
            <a:r>
              <a:rPr lang="en-US" dirty="0"/>
              <a:t>Standard Disk /Premium Disk</a:t>
            </a:r>
            <a:br>
              <a:rPr lang="en-US" dirty="0"/>
            </a:br>
            <a:endParaRPr lang="en-US" dirty="0"/>
          </a:p>
        </p:txBody>
      </p:sp>
      <p:graphicFrame>
        <p:nvGraphicFramePr>
          <p:cNvPr id="12" name="Table 11">
            <a:extLst>
              <a:ext uri="{FF2B5EF4-FFF2-40B4-BE49-F238E27FC236}">
                <a16:creationId xmlns:a16="http://schemas.microsoft.com/office/drawing/2014/main" id="{5604135D-C35E-498F-924D-68F7038716E9}"/>
              </a:ext>
            </a:extLst>
          </p:cNvPr>
          <p:cNvGraphicFramePr>
            <a:graphicFrameLocks noGrp="1"/>
          </p:cNvGraphicFramePr>
          <p:nvPr>
            <p:extLst>
              <p:ext uri="{D42A27DB-BD31-4B8C-83A1-F6EECF244321}">
                <p14:modId xmlns:p14="http://schemas.microsoft.com/office/powerpoint/2010/main" val="4247788221"/>
              </p:ext>
            </p:extLst>
          </p:nvPr>
        </p:nvGraphicFramePr>
        <p:xfrm>
          <a:off x="274637" y="754062"/>
          <a:ext cx="11887200" cy="3069844"/>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5271447"/>
                    </a:ext>
                  </a:extLst>
                </a:gridCol>
                <a:gridCol w="1447800">
                  <a:extLst>
                    <a:ext uri="{9D8B030D-6E8A-4147-A177-3AD203B41FA5}">
                      <a16:colId xmlns:a16="http://schemas.microsoft.com/office/drawing/2014/main" val="614351502"/>
                    </a:ext>
                  </a:extLst>
                </a:gridCol>
                <a:gridCol w="1447800">
                  <a:extLst>
                    <a:ext uri="{9D8B030D-6E8A-4147-A177-3AD203B41FA5}">
                      <a16:colId xmlns:a16="http://schemas.microsoft.com/office/drawing/2014/main" val="2288239712"/>
                    </a:ext>
                  </a:extLst>
                </a:gridCol>
                <a:gridCol w="1447800">
                  <a:extLst>
                    <a:ext uri="{9D8B030D-6E8A-4147-A177-3AD203B41FA5}">
                      <a16:colId xmlns:a16="http://schemas.microsoft.com/office/drawing/2014/main" val="179895006"/>
                    </a:ext>
                  </a:extLst>
                </a:gridCol>
                <a:gridCol w="1447800">
                  <a:extLst>
                    <a:ext uri="{9D8B030D-6E8A-4147-A177-3AD203B41FA5}">
                      <a16:colId xmlns:a16="http://schemas.microsoft.com/office/drawing/2014/main" val="249693067"/>
                    </a:ext>
                  </a:extLst>
                </a:gridCol>
                <a:gridCol w="1447800">
                  <a:extLst>
                    <a:ext uri="{9D8B030D-6E8A-4147-A177-3AD203B41FA5}">
                      <a16:colId xmlns:a16="http://schemas.microsoft.com/office/drawing/2014/main" val="2753725644"/>
                    </a:ext>
                  </a:extLst>
                </a:gridCol>
                <a:gridCol w="1447800">
                  <a:extLst>
                    <a:ext uri="{9D8B030D-6E8A-4147-A177-3AD203B41FA5}">
                      <a16:colId xmlns:a16="http://schemas.microsoft.com/office/drawing/2014/main" val="3295016732"/>
                    </a:ext>
                  </a:extLst>
                </a:gridCol>
                <a:gridCol w="1752600">
                  <a:extLst>
                    <a:ext uri="{9D8B030D-6E8A-4147-A177-3AD203B41FA5}">
                      <a16:colId xmlns:a16="http://schemas.microsoft.com/office/drawing/2014/main" val="994150450"/>
                    </a:ext>
                  </a:extLst>
                </a:gridCol>
              </a:tblGrid>
              <a:tr h="0">
                <a:tc>
                  <a:txBody>
                    <a:bodyPr/>
                    <a:lstStyle/>
                    <a:p>
                      <a:pPr algn="l" fontAlgn="b"/>
                      <a:r>
                        <a:rPr lang="en-US" b="0" dirty="0">
                          <a:effectLst/>
                          <a:latin typeface="segoe-ui_semibold"/>
                        </a:rPr>
                        <a:t>Standard Disk Type</a:t>
                      </a:r>
                    </a:p>
                  </a:txBody>
                  <a:tcPr marL="152400" marR="152400" marT="114300" marB="114300" anchor="b"/>
                </a:tc>
                <a:tc>
                  <a:txBody>
                    <a:bodyPr/>
                    <a:lstStyle/>
                    <a:p>
                      <a:pPr algn="l" fontAlgn="b"/>
                      <a:r>
                        <a:rPr lang="en-US" b="0">
                          <a:effectLst/>
                          <a:latin typeface="segoe-ui_semibold"/>
                        </a:rPr>
                        <a:t>S4</a:t>
                      </a:r>
                    </a:p>
                  </a:txBody>
                  <a:tcPr marL="152400" marR="152400" marT="114300" marB="114300" anchor="b"/>
                </a:tc>
                <a:tc>
                  <a:txBody>
                    <a:bodyPr/>
                    <a:lstStyle/>
                    <a:p>
                      <a:pPr algn="l" fontAlgn="b"/>
                      <a:r>
                        <a:rPr lang="en-US" b="0">
                          <a:effectLst/>
                          <a:latin typeface="segoe-ui_semibold"/>
                        </a:rPr>
                        <a:t>S6</a:t>
                      </a:r>
                    </a:p>
                  </a:txBody>
                  <a:tcPr marL="152400" marR="152400" marT="114300" marB="114300" anchor="b"/>
                </a:tc>
                <a:tc>
                  <a:txBody>
                    <a:bodyPr/>
                    <a:lstStyle/>
                    <a:p>
                      <a:pPr algn="l" fontAlgn="b"/>
                      <a:r>
                        <a:rPr lang="en-US" b="0">
                          <a:effectLst/>
                          <a:latin typeface="segoe-ui_semibold"/>
                        </a:rPr>
                        <a:t>S10</a:t>
                      </a:r>
                    </a:p>
                  </a:txBody>
                  <a:tcPr marL="152400" marR="152400" marT="114300" marB="114300" anchor="b"/>
                </a:tc>
                <a:tc>
                  <a:txBody>
                    <a:bodyPr/>
                    <a:lstStyle/>
                    <a:p>
                      <a:pPr algn="l" fontAlgn="b"/>
                      <a:r>
                        <a:rPr lang="en-US" b="0" dirty="0">
                          <a:effectLst/>
                          <a:latin typeface="segoe-ui_semibold"/>
                        </a:rPr>
                        <a:t>S20</a:t>
                      </a:r>
                    </a:p>
                  </a:txBody>
                  <a:tcPr marL="152400" marR="152400" marT="114300" marB="114300" anchor="b"/>
                </a:tc>
                <a:tc>
                  <a:txBody>
                    <a:bodyPr/>
                    <a:lstStyle/>
                    <a:p>
                      <a:pPr algn="l" fontAlgn="b"/>
                      <a:r>
                        <a:rPr lang="en-US" b="0">
                          <a:effectLst/>
                          <a:latin typeface="segoe-ui_semibold"/>
                        </a:rPr>
                        <a:t>S30</a:t>
                      </a:r>
                    </a:p>
                  </a:txBody>
                  <a:tcPr marL="152400" marR="152400" marT="114300" marB="114300" anchor="b"/>
                </a:tc>
                <a:tc>
                  <a:txBody>
                    <a:bodyPr/>
                    <a:lstStyle/>
                    <a:p>
                      <a:pPr algn="l" fontAlgn="b"/>
                      <a:r>
                        <a:rPr lang="en-US" b="0">
                          <a:effectLst/>
                          <a:latin typeface="segoe-ui_semibold"/>
                        </a:rPr>
                        <a:t>S40</a:t>
                      </a:r>
                    </a:p>
                  </a:txBody>
                  <a:tcPr marL="152400" marR="152400" marT="114300" marB="114300" anchor="b"/>
                </a:tc>
                <a:tc>
                  <a:txBody>
                    <a:bodyPr/>
                    <a:lstStyle/>
                    <a:p>
                      <a:pPr algn="l" fontAlgn="b"/>
                      <a:r>
                        <a:rPr lang="en-US" b="0">
                          <a:effectLst/>
                          <a:latin typeface="segoe-ui_semibold"/>
                        </a:rPr>
                        <a:t>S50</a:t>
                      </a:r>
                    </a:p>
                  </a:txBody>
                  <a:tcPr marL="152400" marR="152400" marT="114300" marB="114300" anchor="b"/>
                </a:tc>
                <a:extLst>
                  <a:ext uri="{0D108BD9-81ED-4DB2-BD59-A6C34878D82A}">
                    <a16:rowId xmlns:a16="http://schemas.microsoft.com/office/drawing/2014/main" val="2142791234"/>
                  </a:ext>
                </a:extLst>
              </a:tr>
              <a:tr h="370840">
                <a:tc>
                  <a:txBody>
                    <a:bodyPr/>
                    <a:lstStyle/>
                    <a:p>
                      <a:pPr fontAlgn="t"/>
                      <a:r>
                        <a:rPr lang="en-US">
                          <a:effectLst/>
                        </a:rPr>
                        <a:t>Disk size</a:t>
                      </a:r>
                    </a:p>
                  </a:txBody>
                  <a:tcPr marL="152400" marR="152400" marT="114300" marB="114300"/>
                </a:tc>
                <a:tc>
                  <a:txBody>
                    <a:bodyPr/>
                    <a:lstStyle/>
                    <a:p>
                      <a:pPr fontAlgn="t"/>
                      <a:r>
                        <a:rPr lang="en-US">
                          <a:effectLst/>
                        </a:rPr>
                        <a:t>32 GB</a:t>
                      </a:r>
                    </a:p>
                  </a:txBody>
                  <a:tcPr marL="152400" marR="152400" marT="114300" marB="114300"/>
                </a:tc>
                <a:tc>
                  <a:txBody>
                    <a:bodyPr/>
                    <a:lstStyle/>
                    <a:p>
                      <a:pPr fontAlgn="t"/>
                      <a:r>
                        <a:rPr lang="en-US" dirty="0">
                          <a:effectLst/>
                        </a:rPr>
                        <a:t>64 GB</a:t>
                      </a:r>
                    </a:p>
                  </a:txBody>
                  <a:tcPr marL="152400" marR="152400" marT="114300" marB="114300"/>
                </a:tc>
                <a:tc>
                  <a:txBody>
                    <a:bodyPr/>
                    <a:lstStyle/>
                    <a:p>
                      <a:pPr fontAlgn="t"/>
                      <a:r>
                        <a:rPr lang="en-US">
                          <a:effectLst/>
                        </a:rPr>
                        <a:t>128 GB</a:t>
                      </a:r>
                    </a:p>
                  </a:txBody>
                  <a:tcPr marL="152400" marR="152400" marT="114300" marB="114300"/>
                </a:tc>
                <a:tc>
                  <a:txBody>
                    <a:bodyPr/>
                    <a:lstStyle/>
                    <a:p>
                      <a:pPr fontAlgn="t"/>
                      <a:r>
                        <a:rPr lang="en-US">
                          <a:effectLst/>
                        </a:rPr>
                        <a:t>512 GB</a:t>
                      </a:r>
                    </a:p>
                  </a:txBody>
                  <a:tcPr marL="152400" marR="152400" marT="114300" marB="114300"/>
                </a:tc>
                <a:tc>
                  <a:txBody>
                    <a:bodyPr/>
                    <a:lstStyle/>
                    <a:p>
                      <a:pPr fontAlgn="t"/>
                      <a:r>
                        <a:rPr lang="en-US">
                          <a:effectLst/>
                        </a:rPr>
                        <a:t>1024 GB (1 TB)</a:t>
                      </a:r>
                    </a:p>
                  </a:txBody>
                  <a:tcPr marL="152400" marR="152400" marT="114300" marB="114300"/>
                </a:tc>
                <a:tc>
                  <a:txBody>
                    <a:bodyPr/>
                    <a:lstStyle/>
                    <a:p>
                      <a:pPr fontAlgn="t"/>
                      <a:r>
                        <a:rPr lang="en-US">
                          <a:effectLst/>
                        </a:rPr>
                        <a:t>2048 GB (2TB)</a:t>
                      </a:r>
                    </a:p>
                  </a:txBody>
                  <a:tcPr marL="152400" marR="152400" marT="114300" marB="114300"/>
                </a:tc>
                <a:tc>
                  <a:txBody>
                    <a:bodyPr/>
                    <a:lstStyle/>
                    <a:p>
                      <a:pPr fontAlgn="t"/>
                      <a:r>
                        <a:rPr lang="en-US" dirty="0">
                          <a:effectLst/>
                        </a:rPr>
                        <a:t>4095 GB (4 TB)</a:t>
                      </a:r>
                    </a:p>
                  </a:txBody>
                  <a:tcPr marL="152400" marR="152400" marT="114300" marB="114300"/>
                </a:tc>
                <a:extLst>
                  <a:ext uri="{0D108BD9-81ED-4DB2-BD59-A6C34878D82A}">
                    <a16:rowId xmlns:a16="http://schemas.microsoft.com/office/drawing/2014/main" val="3451113126"/>
                  </a:ext>
                </a:extLst>
              </a:tr>
              <a:tr h="370840">
                <a:tc>
                  <a:txBody>
                    <a:bodyPr/>
                    <a:lstStyle/>
                    <a:p>
                      <a:pPr fontAlgn="t"/>
                      <a:r>
                        <a:rPr lang="en-US">
                          <a:effectLst/>
                        </a:rPr>
                        <a:t>IOPS per disk</a:t>
                      </a:r>
                    </a:p>
                  </a:txBody>
                  <a:tcPr marL="152400" marR="152400" marT="114300" marB="114300"/>
                </a:tc>
                <a:tc>
                  <a:txBody>
                    <a:bodyPr/>
                    <a:lstStyle/>
                    <a:p>
                      <a:pPr fontAlgn="t"/>
                      <a:r>
                        <a:rPr lang="en-US">
                          <a:effectLst/>
                        </a:rPr>
                        <a:t>500</a:t>
                      </a:r>
                    </a:p>
                  </a:txBody>
                  <a:tcPr marL="152400" marR="152400" marT="114300" marB="114300"/>
                </a:tc>
                <a:tc>
                  <a:txBody>
                    <a:bodyPr/>
                    <a:lstStyle/>
                    <a:p>
                      <a:pPr fontAlgn="t"/>
                      <a:r>
                        <a:rPr lang="en-US">
                          <a:effectLst/>
                        </a:rPr>
                        <a:t>500</a:t>
                      </a:r>
                    </a:p>
                  </a:txBody>
                  <a:tcPr marL="152400" marR="152400" marT="114300" marB="114300"/>
                </a:tc>
                <a:tc>
                  <a:txBody>
                    <a:bodyPr/>
                    <a:lstStyle/>
                    <a:p>
                      <a:pPr fontAlgn="t"/>
                      <a:r>
                        <a:rPr lang="en-US">
                          <a:effectLst/>
                        </a:rPr>
                        <a:t>500</a:t>
                      </a:r>
                    </a:p>
                  </a:txBody>
                  <a:tcPr marL="152400" marR="152400" marT="114300" marB="114300"/>
                </a:tc>
                <a:tc>
                  <a:txBody>
                    <a:bodyPr/>
                    <a:lstStyle/>
                    <a:p>
                      <a:pPr fontAlgn="t"/>
                      <a:r>
                        <a:rPr lang="en-US" dirty="0">
                          <a:effectLst/>
                        </a:rPr>
                        <a:t>500</a:t>
                      </a:r>
                    </a:p>
                  </a:txBody>
                  <a:tcPr marL="152400" marR="152400" marT="114300" marB="114300"/>
                </a:tc>
                <a:tc>
                  <a:txBody>
                    <a:bodyPr/>
                    <a:lstStyle/>
                    <a:p>
                      <a:pPr fontAlgn="t"/>
                      <a:r>
                        <a:rPr lang="en-US">
                          <a:effectLst/>
                        </a:rPr>
                        <a:t>500</a:t>
                      </a:r>
                    </a:p>
                  </a:txBody>
                  <a:tcPr marL="152400" marR="152400" marT="114300" marB="114300"/>
                </a:tc>
                <a:tc>
                  <a:txBody>
                    <a:bodyPr/>
                    <a:lstStyle/>
                    <a:p>
                      <a:pPr fontAlgn="t"/>
                      <a:r>
                        <a:rPr lang="en-US">
                          <a:effectLst/>
                        </a:rPr>
                        <a:t>500</a:t>
                      </a:r>
                    </a:p>
                  </a:txBody>
                  <a:tcPr marL="152400" marR="152400" marT="114300" marB="114300"/>
                </a:tc>
                <a:tc>
                  <a:txBody>
                    <a:bodyPr/>
                    <a:lstStyle/>
                    <a:p>
                      <a:pPr fontAlgn="t"/>
                      <a:r>
                        <a:rPr lang="en-US">
                          <a:effectLst/>
                        </a:rPr>
                        <a:t>500</a:t>
                      </a:r>
                    </a:p>
                  </a:txBody>
                  <a:tcPr marL="152400" marR="152400" marT="114300" marB="114300"/>
                </a:tc>
                <a:extLst>
                  <a:ext uri="{0D108BD9-81ED-4DB2-BD59-A6C34878D82A}">
                    <a16:rowId xmlns:a16="http://schemas.microsoft.com/office/drawing/2014/main" val="3387018909"/>
                  </a:ext>
                </a:extLst>
              </a:tr>
              <a:tr h="0">
                <a:tc>
                  <a:txBody>
                    <a:bodyPr/>
                    <a:lstStyle/>
                    <a:p>
                      <a:pPr fontAlgn="t"/>
                      <a:r>
                        <a:rPr lang="en-US">
                          <a:effectLst/>
                        </a:rPr>
                        <a:t>Throughput per disk</a:t>
                      </a:r>
                    </a:p>
                  </a:txBody>
                  <a:tcPr marL="152400" marR="152400" marT="114300" marB="114300"/>
                </a:tc>
                <a:tc>
                  <a:txBody>
                    <a:bodyPr/>
                    <a:lstStyle/>
                    <a:p>
                      <a:pPr fontAlgn="t"/>
                      <a:r>
                        <a:rPr lang="en-US">
                          <a:effectLst/>
                        </a:rPr>
                        <a:t>60 MB/sec</a:t>
                      </a:r>
                    </a:p>
                  </a:txBody>
                  <a:tcPr marL="152400" marR="152400" marT="114300" marB="114300"/>
                </a:tc>
                <a:tc>
                  <a:txBody>
                    <a:bodyPr/>
                    <a:lstStyle/>
                    <a:p>
                      <a:pPr fontAlgn="t"/>
                      <a:r>
                        <a:rPr lang="en-US" dirty="0">
                          <a:effectLst/>
                        </a:rPr>
                        <a:t>60 MB/sec</a:t>
                      </a:r>
                    </a:p>
                  </a:txBody>
                  <a:tcPr marL="152400" marR="152400" marT="114300" marB="114300"/>
                </a:tc>
                <a:tc>
                  <a:txBody>
                    <a:bodyPr/>
                    <a:lstStyle/>
                    <a:p>
                      <a:pPr fontAlgn="t"/>
                      <a:r>
                        <a:rPr lang="en-US">
                          <a:effectLst/>
                        </a:rPr>
                        <a:t>60 MB/sec</a:t>
                      </a:r>
                    </a:p>
                  </a:txBody>
                  <a:tcPr marL="152400" marR="152400" marT="114300" marB="114300"/>
                </a:tc>
                <a:tc>
                  <a:txBody>
                    <a:bodyPr/>
                    <a:lstStyle/>
                    <a:p>
                      <a:pPr fontAlgn="t"/>
                      <a:r>
                        <a:rPr lang="en-US">
                          <a:effectLst/>
                        </a:rPr>
                        <a:t>60 MB/sec</a:t>
                      </a:r>
                    </a:p>
                  </a:txBody>
                  <a:tcPr marL="152400" marR="152400" marT="114300" marB="114300"/>
                </a:tc>
                <a:tc>
                  <a:txBody>
                    <a:bodyPr/>
                    <a:lstStyle/>
                    <a:p>
                      <a:pPr fontAlgn="t"/>
                      <a:r>
                        <a:rPr lang="en-US">
                          <a:effectLst/>
                        </a:rPr>
                        <a:t>60 MB/sec</a:t>
                      </a:r>
                    </a:p>
                  </a:txBody>
                  <a:tcPr marL="152400" marR="152400" marT="114300" marB="114300"/>
                </a:tc>
                <a:tc>
                  <a:txBody>
                    <a:bodyPr/>
                    <a:lstStyle/>
                    <a:p>
                      <a:pPr fontAlgn="t"/>
                      <a:r>
                        <a:rPr lang="en-US">
                          <a:effectLst/>
                        </a:rPr>
                        <a:t>60 MB/sec</a:t>
                      </a:r>
                    </a:p>
                  </a:txBody>
                  <a:tcPr marL="152400" marR="152400" marT="114300" marB="114300"/>
                </a:tc>
                <a:tc>
                  <a:txBody>
                    <a:bodyPr/>
                    <a:lstStyle/>
                    <a:p>
                      <a:pPr fontAlgn="t"/>
                      <a:r>
                        <a:rPr lang="en-US" dirty="0">
                          <a:effectLst/>
                        </a:rPr>
                        <a:t>60 MB/sec</a:t>
                      </a:r>
                    </a:p>
                  </a:txBody>
                  <a:tcPr marL="152400" marR="152400" marT="114300" marB="114300"/>
                </a:tc>
                <a:extLst>
                  <a:ext uri="{0D108BD9-81ED-4DB2-BD59-A6C34878D82A}">
                    <a16:rowId xmlns:a16="http://schemas.microsoft.com/office/drawing/2014/main" val="845294841"/>
                  </a:ext>
                </a:extLst>
              </a:tr>
            </a:tbl>
          </a:graphicData>
        </a:graphic>
      </p:graphicFrame>
      <p:graphicFrame>
        <p:nvGraphicFramePr>
          <p:cNvPr id="13" name="Table 12">
            <a:extLst>
              <a:ext uri="{FF2B5EF4-FFF2-40B4-BE49-F238E27FC236}">
                <a16:creationId xmlns:a16="http://schemas.microsoft.com/office/drawing/2014/main" id="{A840BAF1-224D-4435-BD31-7176DDB47277}"/>
              </a:ext>
            </a:extLst>
          </p:cNvPr>
          <p:cNvGraphicFramePr>
            <a:graphicFrameLocks noGrp="1"/>
          </p:cNvGraphicFramePr>
          <p:nvPr>
            <p:extLst>
              <p:ext uri="{D42A27DB-BD31-4B8C-83A1-F6EECF244321}">
                <p14:modId xmlns:p14="http://schemas.microsoft.com/office/powerpoint/2010/main" val="439401914"/>
              </p:ext>
            </p:extLst>
          </p:nvPr>
        </p:nvGraphicFramePr>
        <p:xfrm>
          <a:off x="274637" y="3924681"/>
          <a:ext cx="11887200" cy="3069844"/>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797828110"/>
                    </a:ext>
                  </a:extLst>
                </a:gridCol>
                <a:gridCol w="1485900">
                  <a:extLst>
                    <a:ext uri="{9D8B030D-6E8A-4147-A177-3AD203B41FA5}">
                      <a16:colId xmlns:a16="http://schemas.microsoft.com/office/drawing/2014/main" val="3762429322"/>
                    </a:ext>
                  </a:extLst>
                </a:gridCol>
                <a:gridCol w="1485900">
                  <a:extLst>
                    <a:ext uri="{9D8B030D-6E8A-4147-A177-3AD203B41FA5}">
                      <a16:colId xmlns:a16="http://schemas.microsoft.com/office/drawing/2014/main" val="2207475164"/>
                    </a:ext>
                  </a:extLst>
                </a:gridCol>
                <a:gridCol w="1485900">
                  <a:extLst>
                    <a:ext uri="{9D8B030D-6E8A-4147-A177-3AD203B41FA5}">
                      <a16:colId xmlns:a16="http://schemas.microsoft.com/office/drawing/2014/main" val="541543011"/>
                    </a:ext>
                  </a:extLst>
                </a:gridCol>
                <a:gridCol w="1485900">
                  <a:extLst>
                    <a:ext uri="{9D8B030D-6E8A-4147-A177-3AD203B41FA5}">
                      <a16:colId xmlns:a16="http://schemas.microsoft.com/office/drawing/2014/main" val="3325962224"/>
                    </a:ext>
                  </a:extLst>
                </a:gridCol>
                <a:gridCol w="1485900">
                  <a:extLst>
                    <a:ext uri="{9D8B030D-6E8A-4147-A177-3AD203B41FA5}">
                      <a16:colId xmlns:a16="http://schemas.microsoft.com/office/drawing/2014/main" val="1261255280"/>
                    </a:ext>
                  </a:extLst>
                </a:gridCol>
                <a:gridCol w="1485900">
                  <a:extLst>
                    <a:ext uri="{9D8B030D-6E8A-4147-A177-3AD203B41FA5}">
                      <a16:colId xmlns:a16="http://schemas.microsoft.com/office/drawing/2014/main" val="4096359488"/>
                    </a:ext>
                  </a:extLst>
                </a:gridCol>
                <a:gridCol w="1485900">
                  <a:extLst>
                    <a:ext uri="{9D8B030D-6E8A-4147-A177-3AD203B41FA5}">
                      <a16:colId xmlns:a16="http://schemas.microsoft.com/office/drawing/2014/main" val="1610660738"/>
                    </a:ext>
                  </a:extLst>
                </a:gridCol>
              </a:tblGrid>
              <a:tr h="564239">
                <a:tc>
                  <a:txBody>
                    <a:bodyPr/>
                    <a:lstStyle/>
                    <a:p>
                      <a:pPr algn="l" fontAlgn="b"/>
                      <a:r>
                        <a:rPr lang="en-US" b="0" dirty="0">
                          <a:effectLst/>
                          <a:latin typeface="segoe-ui_semibold"/>
                        </a:rPr>
                        <a:t>Premium Disks Type</a:t>
                      </a:r>
                    </a:p>
                  </a:txBody>
                  <a:tcPr marL="152400" marR="152400" marT="114300" marB="114300" anchor="b"/>
                </a:tc>
                <a:tc>
                  <a:txBody>
                    <a:bodyPr/>
                    <a:lstStyle/>
                    <a:p>
                      <a:pPr algn="l" fontAlgn="b"/>
                      <a:r>
                        <a:rPr lang="en-US" b="0">
                          <a:effectLst/>
                          <a:latin typeface="segoe-ui_semibold"/>
                        </a:rPr>
                        <a:t>P4</a:t>
                      </a:r>
                    </a:p>
                  </a:txBody>
                  <a:tcPr marL="152400" marR="152400" marT="114300" marB="114300" anchor="b"/>
                </a:tc>
                <a:tc>
                  <a:txBody>
                    <a:bodyPr/>
                    <a:lstStyle/>
                    <a:p>
                      <a:pPr algn="l" fontAlgn="b"/>
                      <a:r>
                        <a:rPr lang="en-US" b="0">
                          <a:effectLst/>
                          <a:latin typeface="segoe-ui_semibold"/>
                        </a:rPr>
                        <a:t>P6</a:t>
                      </a:r>
                    </a:p>
                  </a:txBody>
                  <a:tcPr marL="152400" marR="152400" marT="114300" marB="114300" anchor="b"/>
                </a:tc>
                <a:tc>
                  <a:txBody>
                    <a:bodyPr/>
                    <a:lstStyle/>
                    <a:p>
                      <a:pPr algn="l" fontAlgn="b"/>
                      <a:r>
                        <a:rPr lang="en-US" b="0">
                          <a:effectLst/>
                          <a:latin typeface="segoe-ui_semibold"/>
                        </a:rPr>
                        <a:t>P10</a:t>
                      </a:r>
                    </a:p>
                  </a:txBody>
                  <a:tcPr marL="152400" marR="152400" marT="114300" marB="114300" anchor="b"/>
                </a:tc>
                <a:tc>
                  <a:txBody>
                    <a:bodyPr/>
                    <a:lstStyle/>
                    <a:p>
                      <a:pPr algn="l" fontAlgn="b"/>
                      <a:r>
                        <a:rPr lang="en-US" b="0">
                          <a:effectLst/>
                          <a:latin typeface="segoe-ui_semibold"/>
                        </a:rPr>
                        <a:t>P20</a:t>
                      </a:r>
                    </a:p>
                  </a:txBody>
                  <a:tcPr marL="152400" marR="152400" marT="114300" marB="114300" anchor="b"/>
                </a:tc>
                <a:tc>
                  <a:txBody>
                    <a:bodyPr/>
                    <a:lstStyle/>
                    <a:p>
                      <a:pPr algn="l" fontAlgn="b"/>
                      <a:r>
                        <a:rPr lang="en-US" b="0">
                          <a:effectLst/>
                          <a:latin typeface="segoe-ui_semibold"/>
                        </a:rPr>
                        <a:t>P30</a:t>
                      </a:r>
                    </a:p>
                  </a:txBody>
                  <a:tcPr marL="152400" marR="152400" marT="114300" marB="114300" anchor="b"/>
                </a:tc>
                <a:tc>
                  <a:txBody>
                    <a:bodyPr/>
                    <a:lstStyle/>
                    <a:p>
                      <a:pPr algn="l" fontAlgn="b"/>
                      <a:r>
                        <a:rPr lang="en-US" b="0">
                          <a:effectLst/>
                          <a:latin typeface="segoe-ui_semibold"/>
                        </a:rPr>
                        <a:t>P40</a:t>
                      </a:r>
                    </a:p>
                  </a:txBody>
                  <a:tcPr marL="152400" marR="152400" marT="114300" marB="114300" anchor="b"/>
                </a:tc>
                <a:tc>
                  <a:txBody>
                    <a:bodyPr/>
                    <a:lstStyle/>
                    <a:p>
                      <a:pPr algn="l" fontAlgn="b"/>
                      <a:r>
                        <a:rPr lang="en-US" b="0">
                          <a:effectLst/>
                          <a:latin typeface="segoe-ui_semibold"/>
                        </a:rPr>
                        <a:t>P50</a:t>
                      </a:r>
                    </a:p>
                  </a:txBody>
                  <a:tcPr marL="152400" marR="152400" marT="114300" marB="114300" anchor="b"/>
                </a:tc>
                <a:extLst>
                  <a:ext uri="{0D108BD9-81ED-4DB2-BD59-A6C34878D82A}">
                    <a16:rowId xmlns:a16="http://schemas.microsoft.com/office/drawing/2014/main" val="1132445417"/>
                  </a:ext>
                </a:extLst>
              </a:tr>
              <a:tr h="609600">
                <a:tc>
                  <a:txBody>
                    <a:bodyPr/>
                    <a:lstStyle/>
                    <a:p>
                      <a:pPr fontAlgn="t"/>
                      <a:r>
                        <a:rPr lang="en-US">
                          <a:effectLst/>
                        </a:rPr>
                        <a:t>Disk size</a:t>
                      </a:r>
                    </a:p>
                  </a:txBody>
                  <a:tcPr marL="152400" marR="152400" marT="114300" marB="114300"/>
                </a:tc>
                <a:tc>
                  <a:txBody>
                    <a:bodyPr/>
                    <a:lstStyle/>
                    <a:p>
                      <a:pPr fontAlgn="t"/>
                      <a:r>
                        <a:rPr lang="en-US">
                          <a:effectLst/>
                        </a:rPr>
                        <a:t>32 GB</a:t>
                      </a:r>
                    </a:p>
                  </a:txBody>
                  <a:tcPr marL="152400" marR="152400" marT="114300" marB="114300"/>
                </a:tc>
                <a:tc>
                  <a:txBody>
                    <a:bodyPr/>
                    <a:lstStyle/>
                    <a:p>
                      <a:pPr fontAlgn="t"/>
                      <a:r>
                        <a:rPr lang="en-US">
                          <a:effectLst/>
                        </a:rPr>
                        <a:t>64 GB</a:t>
                      </a:r>
                    </a:p>
                  </a:txBody>
                  <a:tcPr marL="152400" marR="152400" marT="114300" marB="114300"/>
                </a:tc>
                <a:tc>
                  <a:txBody>
                    <a:bodyPr/>
                    <a:lstStyle/>
                    <a:p>
                      <a:pPr fontAlgn="t"/>
                      <a:r>
                        <a:rPr lang="en-US">
                          <a:effectLst/>
                        </a:rPr>
                        <a:t>128 GB</a:t>
                      </a:r>
                    </a:p>
                  </a:txBody>
                  <a:tcPr marL="152400" marR="152400" marT="114300" marB="114300"/>
                </a:tc>
                <a:tc>
                  <a:txBody>
                    <a:bodyPr/>
                    <a:lstStyle/>
                    <a:p>
                      <a:pPr fontAlgn="t"/>
                      <a:r>
                        <a:rPr lang="en-US">
                          <a:effectLst/>
                        </a:rPr>
                        <a:t>512 GB</a:t>
                      </a:r>
                    </a:p>
                  </a:txBody>
                  <a:tcPr marL="152400" marR="152400" marT="114300" marB="114300"/>
                </a:tc>
                <a:tc>
                  <a:txBody>
                    <a:bodyPr/>
                    <a:lstStyle/>
                    <a:p>
                      <a:pPr fontAlgn="t"/>
                      <a:r>
                        <a:rPr lang="en-US">
                          <a:effectLst/>
                        </a:rPr>
                        <a:t>1024 GB (1 TB)</a:t>
                      </a:r>
                    </a:p>
                  </a:txBody>
                  <a:tcPr marL="152400" marR="152400" marT="114300" marB="114300"/>
                </a:tc>
                <a:tc>
                  <a:txBody>
                    <a:bodyPr/>
                    <a:lstStyle/>
                    <a:p>
                      <a:pPr fontAlgn="t"/>
                      <a:r>
                        <a:rPr lang="en-US">
                          <a:effectLst/>
                        </a:rPr>
                        <a:t>2048 GB (2 TB)</a:t>
                      </a:r>
                    </a:p>
                  </a:txBody>
                  <a:tcPr marL="152400" marR="152400" marT="114300" marB="114300"/>
                </a:tc>
                <a:tc>
                  <a:txBody>
                    <a:bodyPr/>
                    <a:lstStyle/>
                    <a:p>
                      <a:pPr fontAlgn="t"/>
                      <a:r>
                        <a:rPr lang="en-US">
                          <a:effectLst/>
                        </a:rPr>
                        <a:t>4095 GB (4 TB)</a:t>
                      </a:r>
                    </a:p>
                  </a:txBody>
                  <a:tcPr marL="152400" marR="152400" marT="114300" marB="114300"/>
                </a:tc>
                <a:extLst>
                  <a:ext uri="{0D108BD9-81ED-4DB2-BD59-A6C34878D82A}">
                    <a16:rowId xmlns:a16="http://schemas.microsoft.com/office/drawing/2014/main" val="28777548"/>
                  </a:ext>
                </a:extLst>
              </a:tr>
              <a:tr h="609600">
                <a:tc>
                  <a:txBody>
                    <a:bodyPr/>
                    <a:lstStyle/>
                    <a:p>
                      <a:pPr fontAlgn="t"/>
                      <a:r>
                        <a:rPr lang="en-US">
                          <a:effectLst/>
                        </a:rPr>
                        <a:t>IOPS per disk</a:t>
                      </a:r>
                    </a:p>
                  </a:txBody>
                  <a:tcPr marL="152400" marR="152400" marT="114300" marB="114300"/>
                </a:tc>
                <a:tc>
                  <a:txBody>
                    <a:bodyPr/>
                    <a:lstStyle/>
                    <a:p>
                      <a:pPr fontAlgn="t"/>
                      <a:r>
                        <a:rPr lang="en-US">
                          <a:effectLst/>
                        </a:rPr>
                        <a:t>120</a:t>
                      </a:r>
                    </a:p>
                  </a:txBody>
                  <a:tcPr marL="152400" marR="152400" marT="114300" marB="114300"/>
                </a:tc>
                <a:tc>
                  <a:txBody>
                    <a:bodyPr/>
                    <a:lstStyle/>
                    <a:p>
                      <a:pPr fontAlgn="t"/>
                      <a:r>
                        <a:rPr lang="en-US">
                          <a:effectLst/>
                        </a:rPr>
                        <a:t>240</a:t>
                      </a:r>
                    </a:p>
                  </a:txBody>
                  <a:tcPr marL="152400" marR="152400" marT="114300" marB="114300"/>
                </a:tc>
                <a:tc>
                  <a:txBody>
                    <a:bodyPr/>
                    <a:lstStyle/>
                    <a:p>
                      <a:pPr fontAlgn="t"/>
                      <a:r>
                        <a:rPr lang="en-US">
                          <a:effectLst/>
                        </a:rPr>
                        <a:t>500</a:t>
                      </a:r>
                    </a:p>
                  </a:txBody>
                  <a:tcPr marL="152400" marR="152400" marT="114300" marB="114300"/>
                </a:tc>
                <a:tc>
                  <a:txBody>
                    <a:bodyPr/>
                    <a:lstStyle/>
                    <a:p>
                      <a:pPr fontAlgn="t"/>
                      <a:r>
                        <a:rPr lang="en-US">
                          <a:effectLst/>
                        </a:rPr>
                        <a:t>2300</a:t>
                      </a:r>
                    </a:p>
                  </a:txBody>
                  <a:tcPr marL="152400" marR="152400" marT="114300" marB="114300"/>
                </a:tc>
                <a:tc>
                  <a:txBody>
                    <a:bodyPr/>
                    <a:lstStyle/>
                    <a:p>
                      <a:pPr fontAlgn="t"/>
                      <a:r>
                        <a:rPr lang="en-US">
                          <a:effectLst/>
                        </a:rPr>
                        <a:t>5000</a:t>
                      </a:r>
                    </a:p>
                  </a:txBody>
                  <a:tcPr marL="152400" marR="152400" marT="114300" marB="114300"/>
                </a:tc>
                <a:tc>
                  <a:txBody>
                    <a:bodyPr/>
                    <a:lstStyle/>
                    <a:p>
                      <a:pPr fontAlgn="t"/>
                      <a:r>
                        <a:rPr lang="en-US">
                          <a:effectLst/>
                        </a:rPr>
                        <a:t>7500</a:t>
                      </a:r>
                    </a:p>
                  </a:txBody>
                  <a:tcPr marL="152400" marR="152400" marT="114300" marB="114300"/>
                </a:tc>
                <a:tc>
                  <a:txBody>
                    <a:bodyPr/>
                    <a:lstStyle/>
                    <a:p>
                      <a:pPr fontAlgn="t"/>
                      <a:r>
                        <a:rPr lang="en-US">
                          <a:effectLst/>
                        </a:rPr>
                        <a:t>7500</a:t>
                      </a:r>
                    </a:p>
                  </a:txBody>
                  <a:tcPr marL="152400" marR="152400" marT="114300" marB="114300"/>
                </a:tc>
                <a:extLst>
                  <a:ext uri="{0D108BD9-81ED-4DB2-BD59-A6C34878D82A}">
                    <a16:rowId xmlns:a16="http://schemas.microsoft.com/office/drawing/2014/main" val="676779246"/>
                  </a:ext>
                </a:extLst>
              </a:tr>
              <a:tr h="388937">
                <a:tc>
                  <a:txBody>
                    <a:bodyPr/>
                    <a:lstStyle/>
                    <a:p>
                      <a:pPr fontAlgn="t"/>
                      <a:r>
                        <a:rPr lang="en-US">
                          <a:effectLst/>
                        </a:rPr>
                        <a:t>Throughput per disk</a:t>
                      </a:r>
                    </a:p>
                  </a:txBody>
                  <a:tcPr marL="152400" marR="152400" marT="114300" marB="114300"/>
                </a:tc>
                <a:tc>
                  <a:txBody>
                    <a:bodyPr/>
                    <a:lstStyle/>
                    <a:p>
                      <a:pPr fontAlgn="t"/>
                      <a:r>
                        <a:rPr lang="en-US" dirty="0">
                          <a:effectLst/>
                        </a:rPr>
                        <a:t>25 MB/sec</a:t>
                      </a:r>
                    </a:p>
                  </a:txBody>
                  <a:tcPr marL="152400" marR="152400" marT="114300" marB="114300"/>
                </a:tc>
                <a:tc>
                  <a:txBody>
                    <a:bodyPr/>
                    <a:lstStyle/>
                    <a:p>
                      <a:pPr fontAlgn="t"/>
                      <a:r>
                        <a:rPr lang="en-US">
                          <a:effectLst/>
                        </a:rPr>
                        <a:t>50 MB/sec</a:t>
                      </a:r>
                    </a:p>
                  </a:txBody>
                  <a:tcPr marL="152400" marR="152400" marT="114300" marB="114300"/>
                </a:tc>
                <a:tc>
                  <a:txBody>
                    <a:bodyPr/>
                    <a:lstStyle/>
                    <a:p>
                      <a:pPr fontAlgn="t"/>
                      <a:r>
                        <a:rPr lang="en-US">
                          <a:effectLst/>
                        </a:rPr>
                        <a:t>100 MB/sec</a:t>
                      </a:r>
                    </a:p>
                  </a:txBody>
                  <a:tcPr marL="152400" marR="152400" marT="114300" marB="114300"/>
                </a:tc>
                <a:tc>
                  <a:txBody>
                    <a:bodyPr/>
                    <a:lstStyle/>
                    <a:p>
                      <a:pPr fontAlgn="t"/>
                      <a:r>
                        <a:rPr lang="en-US">
                          <a:effectLst/>
                        </a:rPr>
                        <a:t>150 MB/sec</a:t>
                      </a:r>
                    </a:p>
                  </a:txBody>
                  <a:tcPr marL="152400" marR="152400" marT="114300" marB="114300"/>
                </a:tc>
                <a:tc>
                  <a:txBody>
                    <a:bodyPr/>
                    <a:lstStyle/>
                    <a:p>
                      <a:pPr fontAlgn="t"/>
                      <a:r>
                        <a:rPr lang="en-US">
                          <a:effectLst/>
                        </a:rPr>
                        <a:t>200 MB/sec</a:t>
                      </a:r>
                    </a:p>
                  </a:txBody>
                  <a:tcPr marL="152400" marR="152400" marT="114300" marB="114300"/>
                </a:tc>
                <a:tc>
                  <a:txBody>
                    <a:bodyPr/>
                    <a:lstStyle/>
                    <a:p>
                      <a:pPr fontAlgn="t"/>
                      <a:r>
                        <a:rPr lang="en-US">
                          <a:effectLst/>
                        </a:rPr>
                        <a:t>250 MB/sec</a:t>
                      </a:r>
                    </a:p>
                  </a:txBody>
                  <a:tcPr marL="152400" marR="152400" marT="114300" marB="114300"/>
                </a:tc>
                <a:tc>
                  <a:txBody>
                    <a:bodyPr/>
                    <a:lstStyle/>
                    <a:p>
                      <a:pPr fontAlgn="t"/>
                      <a:r>
                        <a:rPr lang="en-US" dirty="0">
                          <a:effectLst/>
                        </a:rPr>
                        <a:t>250 MB/sec</a:t>
                      </a:r>
                    </a:p>
                  </a:txBody>
                  <a:tcPr marL="152400" marR="152400" marT="114300" marB="114300"/>
                </a:tc>
                <a:extLst>
                  <a:ext uri="{0D108BD9-81ED-4DB2-BD59-A6C34878D82A}">
                    <a16:rowId xmlns:a16="http://schemas.microsoft.com/office/drawing/2014/main" val="1929397947"/>
                  </a:ext>
                </a:extLst>
              </a:tr>
            </a:tbl>
          </a:graphicData>
        </a:graphic>
      </p:graphicFrame>
    </p:spTree>
    <p:extLst>
      <p:ext uri="{BB962C8B-B14F-4D97-AF65-F5344CB8AC3E}">
        <p14:creationId xmlns:p14="http://schemas.microsoft.com/office/powerpoint/2010/main" val="413735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0466" y="3214751"/>
            <a:ext cx="11373923" cy="904042"/>
          </a:xfrm>
        </p:spPr>
        <p:txBody>
          <a:bodyPr/>
          <a:lstStyle/>
          <a:p>
            <a:r>
              <a:rPr lang="en-US" sz="6528" dirty="0"/>
              <a:t>Virtual Machine Availability</a:t>
            </a:r>
          </a:p>
        </p:txBody>
      </p:sp>
    </p:spTree>
    <p:extLst>
      <p:ext uri="{BB962C8B-B14F-4D97-AF65-F5344CB8AC3E}">
        <p14:creationId xmlns:p14="http://schemas.microsoft.com/office/powerpoint/2010/main" val="19975295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sp>
        <p:nvSpPr>
          <p:cNvPr id="3" name="Content Placeholder 2"/>
          <p:cNvSpPr>
            <a:spLocks noGrp="1"/>
          </p:cNvSpPr>
          <p:nvPr>
            <p:ph type="body" sz="quarter" idx="10"/>
          </p:nvPr>
        </p:nvSpPr>
        <p:spPr>
          <a:xfrm>
            <a:off x="5078388" y="2563538"/>
            <a:ext cx="6232161" cy="678032"/>
          </a:xfrm>
        </p:spPr>
        <p:txBody>
          <a:bodyPr/>
          <a:lstStyle/>
          <a:p>
            <a:pPr>
              <a:spcAft>
                <a:spcPts val="0"/>
              </a:spcAft>
            </a:pPr>
            <a:r>
              <a:rPr lang="en-US" sz="3264" dirty="0">
                <a:solidFill>
                  <a:schemeClr val="accent1">
                    <a:alpha val="99000"/>
                  </a:schemeClr>
                </a:solidFill>
                <a:latin typeface="+mj-lt"/>
              </a:rPr>
              <a:t>99.9% for single role instances</a:t>
            </a:r>
          </a:p>
          <a:p>
            <a:pPr lvl="1"/>
            <a:r>
              <a:rPr lang="en-US" sz="1632" dirty="0">
                <a:solidFill>
                  <a:schemeClr val="tx1">
                    <a:alpha val="99000"/>
                  </a:schemeClr>
                </a:solidFill>
              </a:rPr>
              <a:t>8.75 hours of downtime per year</a:t>
            </a:r>
          </a:p>
        </p:txBody>
      </p:sp>
      <p:sp>
        <p:nvSpPr>
          <p:cNvPr id="7" name="Rectangle 6"/>
          <p:cNvSpPr/>
          <p:nvPr/>
        </p:nvSpPr>
        <p:spPr bwMode="auto">
          <a:xfrm>
            <a:off x="530466" y="1521400"/>
            <a:ext cx="11209375" cy="4414694"/>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1243083" fontAlgn="base">
              <a:spcBef>
                <a:spcPct val="0"/>
              </a:spcBef>
              <a:spcAft>
                <a:spcPct val="0"/>
              </a:spcAft>
            </a:pPr>
            <a:endParaRPr lang="en-US" sz="380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30467" y="1521400"/>
            <a:ext cx="4414694" cy="44146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1243083"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bwMode="black">
          <a:xfrm>
            <a:off x="1322294" y="2300730"/>
            <a:ext cx="2900538" cy="2985306"/>
            <a:chOff x="3422650" y="3467100"/>
            <a:chExt cx="533400" cy="549275"/>
          </a:xfrm>
          <a:solidFill>
            <a:schemeClr val="tx1"/>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4347" tIns="62174" rIns="124347" bIns="62174" numCol="1" anchor="t" anchorCtr="0" compatLnSpc="1">
              <a:prstTxWarp prst="textNoShape">
                <a:avLst/>
              </a:prstTxWarp>
            </a:bodyPr>
            <a:lstStyle/>
            <a:p>
              <a:pPr defTabSz="1243338"/>
              <a:endParaRPr lang="en-US" sz="1632">
                <a:solidFill>
                  <a:srgbClr val="FFFFFF"/>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4347" tIns="62174" rIns="124347" bIns="62174" numCol="1" anchor="t" anchorCtr="0" compatLnSpc="1">
              <a:prstTxWarp prst="textNoShape">
                <a:avLst/>
              </a:prstTxWarp>
            </a:bodyPr>
            <a:lstStyle/>
            <a:p>
              <a:pPr defTabSz="1243338"/>
              <a:endParaRPr lang="en-US" sz="1632">
                <a:solidFill>
                  <a:srgbClr val="FFFFFF"/>
                </a:solidFill>
              </a:endParaRPr>
            </a:p>
          </p:txBody>
        </p:sp>
      </p:grpSp>
      <p:sp>
        <p:nvSpPr>
          <p:cNvPr id="12" name="Content Placeholder 2"/>
          <p:cNvSpPr txBox="1">
            <a:spLocks/>
          </p:cNvSpPr>
          <p:nvPr/>
        </p:nvSpPr>
        <p:spPr>
          <a:xfrm>
            <a:off x="5078388" y="3023969"/>
            <a:ext cx="6513421" cy="131856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2"/>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2"/>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2"/>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808" dirty="0">
                <a:solidFill>
                  <a:srgbClr val="00BCF2">
                    <a:alpha val="99000"/>
                  </a:srgbClr>
                </a:solidFill>
                <a:latin typeface="Segoe UI Light"/>
              </a:rPr>
              <a:t>What’s included</a:t>
            </a:r>
          </a:p>
          <a:p>
            <a:pPr lvl="1"/>
            <a:r>
              <a:rPr lang="en-US" sz="1904" dirty="0">
                <a:solidFill>
                  <a:srgbClr val="FFFFFF">
                    <a:alpha val="99000"/>
                  </a:srgbClr>
                </a:solidFill>
              </a:rPr>
              <a:t>Compute Hardware failure (disk, </a:t>
            </a:r>
            <a:r>
              <a:rPr lang="en-US" sz="1904" dirty="0" err="1">
                <a:solidFill>
                  <a:srgbClr val="FFFFFF">
                    <a:alpha val="99000"/>
                  </a:srgbClr>
                </a:solidFill>
              </a:rPr>
              <a:t>cpu</a:t>
            </a:r>
            <a:r>
              <a:rPr lang="en-US" sz="1904" dirty="0">
                <a:solidFill>
                  <a:srgbClr val="FFFFFF">
                    <a:alpha val="99000"/>
                  </a:srgbClr>
                </a:solidFill>
              </a:rPr>
              <a:t>, memory)</a:t>
            </a:r>
          </a:p>
          <a:p>
            <a:pPr lvl="1"/>
            <a:r>
              <a:rPr lang="en-US" sz="1904" dirty="0">
                <a:solidFill>
                  <a:srgbClr val="FFFFFF">
                    <a:alpha val="99000"/>
                  </a:srgbClr>
                </a:solidFill>
              </a:rPr>
              <a:t>Datacenter failures - Network failure, power failure</a:t>
            </a:r>
          </a:p>
          <a:p>
            <a:pPr lvl="1"/>
            <a:r>
              <a:rPr lang="en-US" sz="1904" dirty="0">
                <a:solidFill>
                  <a:srgbClr val="FFFFFF">
                    <a:alpha val="99000"/>
                  </a:srgbClr>
                </a:solidFill>
              </a:rPr>
              <a:t>Hardware upgrades, Software maintenance – Host OS Updates</a:t>
            </a:r>
          </a:p>
        </p:txBody>
      </p:sp>
      <p:sp>
        <p:nvSpPr>
          <p:cNvPr id="13" name="Content Placeholder 2"/>
          <p:cNvSpPr txBox="1">
            <a:spLocks/>
          </p:cNvSpPr>
          <p:nvPr/>
        </p:nvSpPr>
        <p:spPr>
          <a:xfrm>
            <a:off x="5078387" y="5060288"/>
            <a:ext cx="6513422" cy="791114"/>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2"/>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2"/>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2"/>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808" dirty="0">
                <a:solidFill>
                  <a:srgbClr val="00BCF2">
                    <a:alpha val="99000"/>
                  </a:srgbClr>
                </a:solidFill>
                <a:latin typeface="Segoe UI Light"/>
              </a:rPr>
              <a:t>What is not included</a:t>
            </a:r>
          </a:p>
          <a:p>
            <a:pPr lvl="1"/>
            <a:r>
              <a:rPr lang="en-US" sz="1904" dirty="0">
                <a:solidFill>
                  <a:srgbClr val="FFFFFF">
                    <a:alpha val="99000"/>
                  </a:srgbClr>
                </a:solidFill>
              </a:rPr>
              <a:t>VM Container crashes, Guest OS Updates</a:t>
            </a:r>
          </a:p>
        </p:txBody>
      </p:sp>
      <p:sp>
        <p:nvSpPr>
          <p:cNvPr id="14" name="Content Placeholder 2"/>
          <p:cNvSpPr txBox="1">
            <a:spLocks/>
          </p:cNvSpPr>
          <p:nvPr/>
        </p:nvSpPr>
        <p:spPr>
          <a:xfrm>
            <a:off x="5078388" y="1685610"/>
            <a:ext cx="6513421" cy="791114"/>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2"/>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2"/>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2"/>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808" dirty="0">
                <a:solidFill>
                  <a:srgbClr val="00BCF2">
                    <a:alpha val="99000"/>
                  </a:srgbClr>
                </a:solidFill>
                <a:latin typeface="Segoe UI Light"/>
              </a:rPr>
              <a:t>99.95% for multiple role instances</a:t>
            </a:r>
          </a:p>
          <a:p>
            <a:pPr lvl="1"/>
            <a:r>
              <a:rPr lang="en-US" sz="1904" dirty="0">
                <a:solidFill>
                  <a:srgbClr val="FFFFFF">
                    <a:alpha val="99000"/>
                  </a:srgbClr>
                </a:solidFill>
              </a:rPr>
              <a:t>4.38 hours of downtime per year</a:t>
            </a:r>
          </a:p>
        </p:txBody>
      </p:sp>
    </p:spTree>
    <p:extLst>
      <p:ext uri="{BB962C8B-B14F-4D97-AF65-F5344CB8AC3E}">
        <p14:creationId xmlns:p14="http://schemas.microsoft.com/office/powerpoint/2010/main" val="43958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5110107" y="2165758"/>
            <a:ext cx="5298656" cy="31150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2002"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896640" y="2165758"/>
            <a:ext cx="3108678" cy="31086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2002" fontAlgn="base">
              <a:spcBef>
                <a:spcPct val="0"/>
              </a:spcBef>
              <a:spcAft>
                <a:spcPct val="0"/>
              </a:spcAft>
            </a:pPr>
            <a:endParaRPr lang="en-US" sz="2312" dirty="0">
              <a:gradFill>
                <a:gsLst>
                  <a:gs pos="0">
                    <a:srgbClr val="FFFFFF"/>
                  </a:gs>
                  <a:gs pos="100000">
                    <a:srgbClr val="FFFFFF"/>
                  </a:gs>
                </a:gsLst>
                <a:lin ang="5400000" scaled="0"/>
              </a:gradFill>
            </a:endParaRPr>
          </a:p>
        </p:txBody>
      </p:sp>
      <p:sp>
        <p:nvSpPr>
          <p:cNvPr id="27" name="Rectangle 26"/>
          <p:cNvSpPr/>
          <p:nvPr/>
        </p:nvSpPr>
        <p:spPr bwMode="auto">
          <a:xfrm>
            <a:off x="2318103" y="2607026"/>
            <a:ext cx="2238248" cy="22382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93" tIns="62148" rIns="124293" bIns="124342" numCol="1" spcCol="0" rtlCol="0" anchor="b" anchorCtr="0" compatLnSpc="1">
            <a:prstTxWarp prst="textNoShape">
              <a:avLst/>
            </a:prstTxWarp>
          </a:bodyPr>
          <a:lstStyle/>
          <a:p>
            <a:pPr algn="ctr" defTabSz="932002" fontAlgn="base">
              <a:spcBef>
                <a:spcPct val="0"/>
              </a:spcBef>
              <a:spcAft>
                <a:spcPct val="0"/>
              </a:spcAft>
            </a:pPr>
            <a:r>
              <a:rPr lang="en-US" sz="1632" b="1" dirty="0">
                <a:ln>
                  <a:solidFill>
                    <a:srgbClr val="FFFFFF">
                      <a:alpha val="0"/>
                    </a:srgbClr>
                  </a:solidFill>
                </a:ln>
                <a:solidFill>
                  <a:srgbClr val="FFFFFF"/>
                </a:solidFill>
              </a:rPr>
              <a:t>Virtual Machine</a:t>
            </a:r>
          </a:p>
        </p:txBody>
      </p:sp>
      <p:sp>
        <p:nvSpPr>
          <p:cNvPr id="19" name="Rectangle 18"/>
          <p:cNvSpPr/>
          <p:nvPr/>
        </p:nvSpPr>
        <p:spPr bwMode="auto">
          <a:xfrm>
            <a:off x="5426521" y="2607026"/>
            <a:ext cx="2238248" cy="22382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93" tIns="62148" rIns="124293" bIns="124342" numCol="1" spcCol="0" rtlCol="0" anchor="b" anchorCtr="0" compatLnSpc="1">
            <a:prstTxWarp prst="textNoShape">
              <a:avLst/>
            </a:prstTxWarp>
          </a:bodyPr>
          <a:lstStyle/>
          <a:p>
            <a:pPr algn="ctr" defTabSz="932002" fontAlgn="base">
              <a:spcBef>
                <a:spcPct val="0"/>
              </a:spcBef>
              <a:spcAft>
                <a:spcPct val="0"/>
              </a:spcAft>
            </a:pPr>
            <a:r>
              <a:rPr lang="en-US" sz="1632" b="1" dirty="0">
                <a:ln>
                  <a:solidFill>
                    <a:srgbClr val="FFFFFF">
                      <a:alpha val="0"/>
                    </a:srgbClr>
                  </a:solidFill>
                </a:ln>
                <a:solidFill>
                  <a:srgbClr val="FFFFFF"/>
                </a:solidFill>
              </a:rPr>
              <a:t>Virtual Machine</a:t>
            </a:r>
          </a:p>
        </p:txBody>
      </p:sp>
      <p:sp>
        <p:nvSpPr>
          <p:cNvPr id="31" name="Rectangle 30"/>
          <p:cNvSpPr/>
          <p:nvPr/>
        </p:nvSpPr>
        <p:spPr bwMode="auto">
          <a:xfrm>
            <a:off x="7723612" y="2607026"/>
            <a:ext cx="2238248" cy="22382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293" tIns="62148" rIns="124293" bIns="124342" numCol="1" spcCol="0" rtlCol="0" anchor="b" anchorCtr="0" compatLnSpc="1">
            <a:prstTxWarp prst="textNoShape">
              <a:avLst/>
            </a:prstTxWarp>
          </a:bodyPr>
          <a:lstStyle/>
          <a:p>
            <a:pPr algn="ctr" defTabSz="932002" fontAlgn="base">
              <a:spcBef>
                <a:spcPct val="0"/>
              </a:spcBef>
              <a:spcAft>
                <a:spcPct val="0"/>
              </a:spcAft>
            </a:pPr>
            <a:r>
              <a:rPr lang="en-US" sz="1632" b="1" dirty="0">
                <a:ln>
                  <a:solidFill>
                    <a:srgbClr val="FFFFFF">
                      <a:alpha val="0"/>
                    </a:srgbClr>
                  </a:solidFill>
                </a:ln>
                <a:solidFill>
                  <a:srgbClr val="FFFFFF"/>
                </a:solidFill>
              </a:rPr>
              <a:t>Virtual Machine</a:t>
            </a:r>
          </a:p>
        </p:txBody>
      </p:sp>
      <p:graphicFrame>
        <p:nvGraphicFramePr>
          <p:cNvPr id="10" name="Object 9" hidden="1"/>
          <p:cNvGraphicFramePr>
            <a:graphicFrameLocks noChangeAspect="1"/>
          </p:cNvGraphicFramePr>
          <p:nvPr>
            <p:custDataLst>
              <p:tags r:id="rId4"/>
            </p:custDataLst>
            <p:extLst/>
          </p:nvPr>
        </p:nvGraphicFramePr>
        <p:xfrm>
          <a:off x="883" y="4"/>
          <a:ext cx="161953" cy="161911"/>
        </p:xfrm>
        <a:graphic>
          <a:graphicData uri="http://schemas.openxmlformats.org/presentationml/2006/ole">
            <mc:AlternateContent xmlns:mc="http://schemas.openxmlformats.org/markup-compatibility/2006">
              <mc:Choice xmlns:v="urn:schemas-microsoft-com:vml" Requires="v">
                <p:oleObj spid="_x0000_s1039" name="think-cell Slide" r:id="rId11" imgW="270" imgH="270" progId="TCLayout.ActiveDocument.1">
                  <p:embed/>
                </p:oleObj>
              </mc:Choice>
              <mc:Fallback>
                <p:oleObj name="think-cell Slide" r:id="rId11" imgW="270" imgH="270" progId="TCLayout.ActiveDocument.1">
                  <p:embed/>
                  <p:pic>
                    <p:nvPicPr>
                      <p:cNvPr id="10" name="Object 9" hidden="1"/>
                      <p:cNvPicPr/>
                      <p:nvPr/>
                    </p:nvPicPr>
                    <p:blipFill>
                      <a:blip r:embed="rId12"/>
                      <a:stretch>
                        <a:fillRect/>
                      </a:stretch>
                    </p:blipFill>
                    <p:spPr>
                      <a:xfrm>
                        <a:off x="883" y="4"/>
                        <a:ext cx="161953" cy="161911"/>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a:t>How Does this Relate to SLA?</a:t>
            </a:r>
          </a:p>
        </p:txBody>
      </p:sp>
      <p:grpSp>
        <p:nvGrpSpPr>
          <p:cNvPr id="7" name="Group 6"/>
          <p:cNvGrpSpPr/>
          <p:nvPr/>
        </p:nvGrpSpPr>
        <p:grpSpPr>
          <a:xfrm>
            <a:off x="2494989" y="2897894"/>
            <a:ext cx="1771166" cy="1420251"/>
            <a:chOff x="1" y="2703286"/>
            <a:chExt cx="1520439" cy="1219200"/>
          </a:xfrm>
        </p:grpSpPr>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 y="2703286"/>
              <a:ext cx="1520439" cy="1219200"/>
            </a:xfrm>
            <a:prstGeom prst="rect">
              <a:avLst/>
            </a:prstGeom>
          </p:spPr>
        </p:pic>
        <p:sp>
          <p:nvSpPr>
            <p:cNvPr id="29" name="Freeform 6"/>
            <p:cNvSpPr>
              <a:spLocks noEditPoints="1"/>
            </p:cNvSpPr>
            <p:nvPr/>
          </p:nvSpPr>
          <p:spPr bwMode="auto">
            <a:xfrm>
              <a:off x="119095" y="2960141"/>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124347" tIns="62174" rIns="124347" bIns="62174" numCol="1" anchor="ctr" anchorCtr="0" compatLnSpc="1">
              <a:prstTxWarp prst="textNoShape">
                <a:avLst/>
              </a:prstTxWarp>
            </a:bodyPr>
            <a:lstStyle/>
            <a:p>
              <a:pPr algn="ctr" defTabSz="1243338">
                <a:lnSpc>
                  <a:spcPct val="90000"/>
                </a:lnSpc>
              </a:pPr>
              <a:r>
                <a:rPr lang="en-US" sz="1904" dirty="0">
                  <a:solidFill>
                    <a:srgbClr val="00BCF2">
                      <a:alpha val="99000"/>
                    </a:srgbClr>
                  </a:solidFill>
                </a:rPr>
                <a:t>SQL Server </a:t>
              </a:r>
            </a:p>
          </p:txBody>
        </p:sp>
      </p:grpSp>
      <p:sp>
        <p:nvSpPr>
          <p:cNvPr id="35" name="Rectangle 34"/>
          <p:cNvSpPr/>
          <p:nvPr>
            <p:custDataLst>
              <p:tags r:id="rId6"/>
            </p:custDataLst>
          </p:nvPr>
        </p:nvSpPr>
        <p:spPr bwMode="auto">
          <a:xfrm>
            <a:off x="1896640" y="5280856"/>
            <a:ext cx="3108678" cy="63025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2002" fontAlgn="base">
              <a:spcBef>
                <a:spcPct val="0"/>
              </a:spcBef>
              <a:spcAft>
                <a:spcPct val="0"/>
              </a:spcAft>
            </a:pPr>
            <a:r>
              <a:rPr lang="en-US" sz="2312" dirty="0">
                <a:solidFill>
                  <a:srgbClr val="000000"/>
                </a:solidFill>
              </a:rPr>
              <a:t>No SLA</a:t>
            </a:r>
          </a:p>
        </p:txBody>
      </p:sp>
      <p:sp>
        <p:nvSpPr>
          <p:cNvPr id="38" name="Rectangle 37"/>
          <p:cNvSpPr/>
          <p:nvPr>
            <p:custDataLst>
              <p:tags r:id="rId7"/>
            </p:custDataLst>
          </p:nvPr>
        </p:nvSpPr>
        <p:spPr bwMode="auto">
          <a:xfrm>
            <a:off x="5110109" y="5274436"/>
            <a:ext cx="5298653" cy="63025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2002" fontAlgn="base">
              <a:spcBef>
                <a:spcPct val="0"/>
              </a:spcBef>
              <a:spcAft>
                <a:spcPct val="0"/>
              </a:spcAft>
            </a:pPr>
            <a:r>
              <a:rPr lang="en-US" sz="2312" dirty="0">
                <a:solidFill>
                  <a:srgbClr val="000000"/>
                </a:solidFill>
              </a:rPr>
              <a:t>SLA 99.95</a:t>
            </a:r>
          </a:p>
        </p:txBody>
      </p:sp>
      <p:grpSp>
        <p:nvGrpSpPr>
          <p:cNvPr id="39" name="Group 38"/>
          <p:cNvGrpSpPr/>
          <p:nvPr/>
        </p:nvGrpSpPr>
        <p:grpSpPr>
          <a:xfrm>
            <a:off x="5573424" y="2954649"/>
            <a:ext cx="1771166" cy="1420251"/>
            <a:chOff x="1" y="2703286"/>
            <a:chExt cx="1520439" cy="1219200"/>
          </a:xfrm>
        </p:grpSpPr>
        <p:pic>
          <p:nvPicPr>
            <p:cNvPr id="40" name="Picture 3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 y="2703286"/>
              <a:ext cx="1520439" cy="1219200"/>
            </a:xfrm>
            <a:prstGeom prst="rect">
              <a:avLst/>
            </a:prstGeom>
          </p:spPr>
        </p:pic>
        <p:sp>
          <p:nvSpPr>
            <p:cNvPr id="41" name="Freeform 6"/>
            <p:cNvSpPr>
              <a:spLocks noEditPoints="1"/>
            </p:cNvSpPr>
            <p:nvPr/>
          </p:nvSpPr>
          <p:spPr bwMode="auto">
            <a:xfrm>
              <a:off x="119095" y="2960141"/>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124347" tIns="62174" rIns="124347" bIns="62174" numCol="1" anchor="ctr" anchorCtr="0" compatLnSpc="1">
              <a:prstTxWarp prst="textNoShape">
                <a:avLst/>
              </a:prstTxWarp>
            </a:bodyPr>
            <a:lstStyle/>
            <a:p>
              <a:pPr algn="ctr" defTabSz="1243338">
                <a:lnSpc>
                  <a:spcPct val="90000"/>
                </a:lnSpc>
              </a:pPr>
              <a:r>
                <a:rPr lang="en-US" sz="1904" dirty="0">
                  <a:solidFill>
                    <a:srgbClr val="00BCF2">
                      <a:alpha val="99000"/>
                    </a:srgbClr>
                  </a:solidFill>
                </a:rPr>
                <a:t>SQL Server</a:t>
              </a:r>
            </a:p>
            <a:p>
              <a:pPr algn="ctr" defTabSz="1243338">
                <a:lnSpc>
                  <a:spcPct val="90000"/>
                </a:lnSpc>
              </a:pPr>
              <a:r>
                <a:rPr lang="en-US" sz="1904" dirty="0">
                  <a:solidFill>
                    <a:srgbClr val="00BCF2">
                      <a:alpha val="99000"/>
                    </a:srgbClr>
                  </a:solidFill>
                </a:rPr>
                <a:t>Primary </a:t>
              </a:r>
            </a:p>
          </p:txBody>
        </p:sp>
      </p:grpSp>
      <p:grpSp>
        <p:nvGrpSpPr>
          <p:cNvPr id="42" name="Group 41"/>
          <p:cNvGrpSpPr/>
          <p:nvPr/>
        </p:nvGrpSpPr>
        <p:grpSpPr>
          <a:xfrm>
            <a:off x="7936692" y="2972254"/>
            <a:ext cx="1771166" cy="1420251"/>
            <a:chOff x="1" y="2703286"/>
            <a:chExt cx="1520439" cy="1219200"/>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 y="2703286"/>
              <a:ext cx="1520439" cy="1219200"/>
            </a:xfrm>
            <a:prstGeom prst="rect">
              <a:avLst/>
            </a:prstGeom>
          </p:spPr>
        </p:pic>
        <p:sp>
          <p:nvSpPr>
            <p:cNvPr id="44" name="Freeform 6"/>
            <p:cNvSpPr>
              <a:spLocks noEditPoints="1"/>
            </p:cNvSpPr>
            <p:nvPr/>
          </p:nvSpPr>
          <p:spPr bwMode="auto">
            <a:xfrm>
              <a:off x="119095" y="2960141"/>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124347" tIns="62174" rIns="124347" bIns="62174" numCol="1" anchor="ctr" anchorCtr="0" compatLnSpc="1">
              <a:prstTxWarp prst="textNoShape">
                <a:avLst/>
              </a:prstTxWarp>
            </a:bodyPr>
            <a:lstStyle/>
            <a:p>
              <a:pPr algn="ctr" defTabSz="1243338">
                <a:lnSpc>
                  <a:spcPct val="90000"/>
                </a:lnSpc>
              </a:pPr>
              <a:r>
                <a:rPr lang="en-US" sz="1904" dirty="0">
                  <a:solidFill>
                    <a:srgbClr val="00BCF2">
                      <a:alpha val="99000"/>
                    </a:srgbClr>
                  </a:solidFill>
                </a:rPr>
                <a:t>SQL Server</a:t>
              </a:r>
            </a:p>
            <a:p>
              <a:pPr algn="ctr" defTabSz="1243338">
                <a:lnSpc>
                  <a:spcPct val="90000"/>
                </a:lnSpc>
              </a:pPr>
              <a:r>
                <a:rPr lang="en-US" sz="1904" dirty="0">
                  <a:solidFill>
                    <a:srgbClr val="00BCF2">
                      <a:alpha val="99000"/>
                    </a:srgbClr>
                  </a:solidFill>
                </a:rPr>
                <a:t>Secondary </a:t>
              </a:r>
            </a:p>
          </p:txBody>
        </p:sp>
      </p:grpSp>
      <p:sp>
        <p:nvSpPr>
          <p:cNvPr id="45" name="Rectangle 44"/>
          <p:cNvSpPr/>
          <p:nvPr>
            <p:custDataLst>
              <p:tags r:id="rId8"/>
            </p:custDataLst>
          </p:nvPr>
        </p:nvSpPr>
        <p:spPr bwMode="auto">
          <a:xfrm>
            <a:off x="5110110" y="1543855"/>
            <a:ext cx="5298653" cy="63025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4" tIns="46612" rIns="93224" bIns="46612" numCol="1" spcCol="0" rtlCol="0" anchor="ctr" anchorCtr="0" compatLnSpc="1">
            <a:prstTxWarp prst="textNoShape">
              <a:avLst/>
            </a:prstTxWarp>
          </a:bodyPr>
          <a:lstStyle/>
          <a:p>
            <a:pPr algn="ctr" defTabSz="932002" fontAlgn="base">
              <a:spcBef>
                <a:spcPct val="0"/>
              </a:spcBef>
              <a:spcAft>
                <a:spcPct val="0"/>
              </a:spcAft>
            </a:pPr>
            <a:r>
              <a:rPr lang="en-US" sz="2312" b="1" dirty="0">
                <a:gradFill>
                  <a:gsLst>
                    <a:gs pos="0">
                      <a:srgbClr val="FFFFFF"/>
                    </a:gs>
                    <a:gs pos="100000">
                      <a:srgbClr val="FFFFFF"/>
                    </a:gs>
                  </a:gsLst>
                  <a:lin ang="5400000" scaled="0"/>
                </a:gradFill>
              </a:rPr>
              <a:t>Availability set</a:t>
            </a:r>
          </a:p>
        </p:txBody>
      </p:sp>
    </p:spTree>
    <p:extLst>
      <p:ext uri="{BB962C8B-B14F-4D97-AF65-F5344CB8AC3E}">
        <p14:creationId xmlns:p14="http://schemas.microsoft.com/office/powerpoint/2010/main" val="41346618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30466" y="1534433"/>
            <a:ext cx="11209375" cy="4623418"/>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1243083"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NZ" dirty="0"/>
              <a:t>Fault and Update Domains</a:t>
            </a:r>
          </a:p>
        </p:txBody>
      </p:sp>
      <p:sp>
        <p:nvSpPr>
          <p:cNvPr id="3" name="Text Placeholder 2"/>
          <p:cNvSpPr>
            <a:spLocks noGrp="1"/>
          </p:cNvSpPr>
          <p:nvPr>
            <p:ph type="body" sz="quarter" idx="10"/>
          </p:nvPr>
        </p:nvSpPr>
        <p:spPr>
          <a:xfrm>
            <a:off x="5254990" y="1423554"/>
            <a:ext cx="6796399" cy="4105859"/>
          </a:xfrm>
        </p:spPr>
        <p:txBody>
          <a:bodyPr/>
          <a:lstStyle/>
          <a:p>
            <a:pPr>
              <a:spcAft>
                <a:spcPts val="0"/>
              </a:spcAft>
            </a:pPr>
            <a:r>
              <a:rPr lang="en-NZ" sz="3264" dirty="0">
                <a:solidFill>
                  <a:schemeClr val="accent1">
                    <a:alpha val="99000"/>
                  </a:schemeClr>
                </a:solidFill>
                <a:latin typeface="+mj-lt"/>
              </a:rPr>
              <a:t>Fault Domains</a:t>
            </a:r>
          </a:p>
          <a:p>
            <a:pPr marL="3238" lvl="1"/>
            <a:r>
              <a:rPr lang="en-NZ" sz="1904" dirty="0">
                <a:solidFill>
                  <a:schemeClr val="tx1">
                    <a:alpha val="99000"/>
                  </a:schemeClr>
                </a:solidFill>
              </a:rPr>
              <a:t>Represent groups of  resources anticipated to fail together</a:t>
            </a:r>
          </a:p>
          <a:p>
            <a:pPr marL="3238" lvl="1"/>
            <a:r>
              <a:rPr lang="en-NZ" sz="1904" dirty="0">
                <a:solidFill>
                  <a:schemeClr val="tx1">
                    <a:alpha val="99000"/>
                  </a:schemeClr>
                </a:solidFill>
              </a:rPr>
              <a:t>i.e. Same rack, same server</a:t>
            </a:r>
          </a:p>
          <a:p>
            <a:pPr marL="3238" lvl="1"/>
            <a:r>
              <a:rPr lang="en-NZ" sz="1904" dirty="0">
                <a:solidFill>
                  <a:schemeClr val="tx1">
                    <a:alpha val="99000"/>
                  </a:schemeClr>
                </a:solidFill>
              </a:rPr>
              <a:t>Fabric spreads instances across fault at least 2 fault domains</a:t>
            </a:r>
          </a:p>
          <a:p>
            <a:pPr lvl="1"/>
            <a:endParaRPr lang="en-NZ" sz="1496" dirty="0"/>
          </a:p>
          <a:p>
            <a:pPr>
              <a:spcAft>
                <a:spcPts val="0"/>
              </a:spcAft>
            </a:pPr>
            <a:r>
              <a:rPr lang="en-NZ" sz="3264" dirty="0">
                <a:solidFill>
                  <a:schemeClr val="accent1">
                    <a:alpha val="99000"/>
                  </a:schemeClr>
                </a:solidFill>
                <a:latin typeface="+mj-lt"/>
              </a:rPr>
              <a:t>Update Domains</a:t>
            </a:r>
          </a:p>
          <a:p>
            <a:pPr marL="3238" lvl="1"/>
            <a:r>
              <a:rPr lang="en-NZ" sz="1904" dirty="0">
                <a:solidFill>
                  <a:schemeClr val="tx1">
                    <a:alpha val="99000"/>
                  </a:schemeClr>
                </a:solidFill>
              </a:rPr>
              <a:t>Represents groups of resources that will be updated together</a:t>
            </a:r>
          </a:p>
          <a:p>
            <a:pPr marL="3238" lvl="1"/>
            <a:r>
              <a:rPr lang="en-NZ" sz="1904" dirty="0">
                <a:solidFill>
                  <a:schemeClr val="tx1">
                    <a:alpha val="99000"/>
                  </a:schemeClr>
                </a:solidFill>
              </a:rPr>
              <a:t>Host OS updates honour service update domains</a:t>
            </a:r>
          </a:p>
          <a:p>
            <a:pPr marL="3238" lvl="1"/>
            <a:r>
              <a:rPr lang="en-NZ" sz="1904" dirty="0">
                <a:solidFill>
                  <a:schemeClr val="tx1">
                    <a:alpha val="99000"/>
                  </a:schemeClr>
                </a:solidFill>
              </a:rPr>
              <a:t>Specified in service definition</a:t>
            </a:r>
          </a:p>
          <a:p>
            <a:pPr marL="3238" lvl="1"/>
            <a:r>
              <a:rPr lang="en-NZ" sz="1904" dirty="0">
                <a:solidFill>
                  <a:schemeClr val="tx1">
                    <a:alpha val="99000"/>
                  </a:schemeClr>
                </a:solidFill>
              </a:rPr>
              <a:t>Default of 5 (up to 20)</a:t>
            </a:r>
          </a:p>
          <a:p>
            <a:pPr lvl="1"/>
            <a:endParaRPr lang="en-NZ" sz="1632" dirty="0"/>
          </a:p>
          <a:p>
            <a:pPr>
              <a:spcAft>
                <a:spcPts val="0"/>
              </a:spcAft>
            </a:pPr>
            <a:r>
              <a:rPr lang="en-NZ" sz="3264" dirty="0">
                <a:solidFill>
                  <a:schemeClr val="accent1">
                    <a:alpha val="99000"/>
                  </a:schemeClr>
                </a:solidFill>
                <a:latin typeface="+mj-lt"/>
              </a:rPr>
              <a:t>Fabric spreads role instances across Update Domains and Fault Domains</a:t>
            </a:r>
          </a:p>
        </p:txBody>
      </p:sp>
      <p:grpSp>
        <p:nvGrpSpPr>
          <p:cNvPr id="5" name="Group 4"/>
          <p:cNvGrpSpPr/>
          <p:nvPr/>
        </p:nvGrpSpPr>
        <p:grpSpPr>
          <a:xfrm>
            <a:off x="530467" y="1534433"/>
            <a:ext cx="4414694" cy="4623418"/>
            <a:chOff x="389436" y="1066800"/>
            <a:chExt cx="1371600" cy="1371600"/>
          </a:xfrm>
        </p:grpSpPr>
        <p:sp>
          <p:nvSpPr>
            <p:cNvPr id="4" name="Rectangle 3"/>
            <p:cNvSpPr/>
            <p:nvPr/>
          </p:nvSpPr>
          <p:spPr bwMode="auto">
            <a:xfrm>
              <a:off x="389436" y="1066800"/>
              <a:ext cx="137160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174" tIns="62174" rIns="62174" bIns="62174" numCol="1" spcCol="0" rtlCol="0" fromWordArt="0" anchor="ctr" anchorCtr="0" forceAA="0" compatLnSpc="1">
              <a:prstTxWarp prst="textNoShape">
                <a:avLst/>
              </a:prstTxWarp>
              <a:noAutofit/>
            </a:bodyPr>
            <a:lstStyle/>
            <a:p>
              <a:pPr algn="ctr" defTabSz="1243083" fontAlgn="base">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Freeform 11"/>
            <p:cNvSpPr>
              <a:spLocks noEditPoints="1"/>
            </p:cNvSpPr>
            <p:nvPr/>
          </p:nvSpPr>
          <p:spPr bwMode="black">
            <a:xfrm>
              <a:off x="674468" y="1361380"/>
              <a:ext cx="801535" cy="80111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1"/>
            </a:solidFill>
            <a:ln>
              <a:noFill/>
            </a:ln>
          </p:spPr>
          <p:txBody>
            <a:bodyPr vert="horz" wrap="square" lIns="83952" tIns="41975" rIns="83952" bIns="41975" numCol="1" anchor="t" anchorCtr="0" compatLnSpc="1">
              <a:prstTxWarp prst="textNoShape">
                <a:avLst/>
              </a:prstTxWarp>
            </a:bodyPr>
            <a:lstStyle/>
            <a:p>
              <a:pPr defTabSz="1243338"/>
              <a:endParaRPr lang="en-US" sz="1632" dirty="0">
                <a:solidFill>
                  <a:srgbClr val="FFFFFF"/>
                </a:solidFill>
              </a:endParaRPr>
            </a:p>
          </p:txBody>
        </p:sp>
      </p:grpSp>
    </p:spTree>
    <p:extLst>
      <p:ext uri="{BB962C8B-B14F-4D97-AF65-F5344CB8AC3E}">
        <p14:creationId xmlns:p14="http://schemas.microsoft.com/office/powerpoint/2010/main" val="20755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86AA-6FA6-40A8-BF67-98B934FCA4D4}"/>
              </a:ext>
            </a:extLst>
          </p:cNvPr>
          <p:cNvSpPr>
            <a:spLocks noGrp="1"/>
          </p:cNvSpPr>
          <p:nvPr>
            <p:ph type="title"/>
          </p:nvPr>
        </p:nvSpPr>
        <p:spPr>
          <a:xfrm>
            <a:off x="427037" y="1897062"/>
            <a:ext cx="11887199" cy="912813"/>
          </a:xfrm>
        </p:spPr>
        <p:txBody>
          <a:bodyPr/>
          <a:lstStyle/>
          <a:p>
            <a:r>
              <a:rPr lang="en-US" sz="4800" dirty="0"/>
              <a:t>   Getting Started with Virtual Machines</a:t>
            </a:r>
            <a:br>
              <a:rPr lang="en-US" sz="4800" dirty="0"/>
            </a:br>
            <a:endParaRPr lang="en-US" dirty="0"/>
          </a:p>
        </p:txBody>
      </p:sp>
    </p:spTree>
    <p:extLst>
      <p:ext uri="{BB962C8B-B14F-4D97-AF65-F5344CB8AC3E}">
        <p14:creationId xmlns:p14="http://schemas.microsoft.com/office/powerpoint/2010/main" val="13323835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262315" y="1126897"/>
            <a:ext cx="3655166" cy="5271798"/>
            <a:chOff x="6075135" y="828676"/>
            <a:chExt cx="2687866" cy="3876674"/>
          </a:xfrm>
        </p:grpSpPr>
        <p:sp>
          <p:nvSpPr>
            <p:cNvPr id="5" name="Rectangle 4"/>
            <p:cNvSpPr/>
            <p:nvPr/>
          </p:nvSpPr>
          <p:spPr bwMode="auto">
            <a:xfrm>
              <a:off x="6075135" y="828676"/>
              <a:ext cx="2687866" cy="752474"/>
            </a:xfrm>
            <a:prstGeom prst="rect">
              <a:avLst/>
            </a:prstGeom>
            <a:solidFill>
              <a:schemeClr val="accent1">
                <a:lumMod val="40000"/>
                <a:lumOff val="60000"/>
              </a:schemeClr>
            </a:solidFill>
            <a:ln w="9525" cap="flat" cmpd="sng" algn="ctr">
              <a:noFill/>
              <a:prstDash val="solid"/>
              <a:headEnd type="none" w="med" len="med"/>
              <a:tailEnd type="none" w="med" len="med"/>
            </a:ln>
            <a:effectLst/>
          </p:spPr>
          <p:txBody>
            <a:bodyPr vert="horz" wrap="square" lIns="248694" tIns="62174" rIns="124347" bIns="62174" numCol="1" rtlCol="0" anchor="ctr" anchorCtr="0" compatLnSpc="1">
              <a:prstTxWarp prst="textNoShape">
                <a:avLst/>
              </a:prstTxWarp>
            </a:bodyPr>
            <a:lstStyle/>
            <a:p>
              <a:pPr>
                <a:lnSpc>
                  <a:spcPct val="90000"/>
                </a:lnSpc>
                <a:buSzPct val="90000"/>
                <a:defRPr/>
              </a:pPr>
              <a:r>
                <a:rPr lang="en-US" sz="2992" kern="0" dirty="0">
                  <a:solidFill>
                    <a:schemeClr val="bg1"/>
                  </a:soli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2">
                <a:lumMod val="40000"/>
                <a:lumOff val="60000"/>
              </a:schemeClr>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48" name="Can 47"/>
            <p:cNvSpPr/>
            <p:nvPr>
              <p:custDataLst>
                <p:tags r:id="rId1"/>
              </p:custDataLst>
            </p:nvPr>
          </p:nvSpPr>
          <p:spPr>
            <a:xfrm>
              <a:off x="6317980" y="2876550"/>
              <a:ext cx="819758" cy="862368"/>
            </a:xfrm>
            <a:prstGeom prst="can">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3273" tIns="46637" rIns="93273" bIns="46637" rtlCol="0" anchor="ctr"/>
            <a:lstStyle/>
            <a:p>
              <a:pPr algn="ctr" fontAlgn="base">
                <a:lnSpc>
                  <a:spcPct val="90000"/>
                </a:lnSpc>
                <a:spcBef>
                  <a:spcPct val="0"/>
                </a:spcBef>
                <a:spcAft>
                  <a:spcPct val="0"/>
                </a:spcAft>
                <a:buSzPct val="90000"/>
                <a:defRPr/>
              </a:pPr>
              <a:r>
                <a:rPr lang="en-US" sz="1904"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338008" y="3930389"/>
              <a:ext cx="159946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76" dirty="0">
                  <a:solidFill>
                    <a:schemeClr val="bg1">
                      <a:alpha val="99000"/>
                    </a:schemeClr>
                  </a:solidFill>
                  <a:latin typeface="+mn-lt"/>
                </a:rPr>
                <a:t>Cloud</a:t>
              </a:r>
            </a:p>
          </p:txBody>
        </p:sp>
      </p:grpSp>
      <p:sp>
        <p:nvSpPr>
          <p:cNvPr id="2" name="Title 1"/>
          <p:cNvSpPr>
            <a:spLocks noGrp="1"/>
          </p:cNvSpPr>
          <p:nvPr>
            <p:ph type="title"/>
          </p:nvPr>
        </p:nvSpPr>
        <p:spPr>
          <a:xfrm>
            <a:off x="518996" y="71745"/>
            <a:ext cx="11373923" cy="772203"/>
          </a:xfrm>
        </p:spPr>
        <p:txBody>
          <a:bodyPr/>
          <a:lstStyle/>
          <a:p>
            <a:r>
              <a:rPr lang="en-US" dirty="0"/>
              <a:t>Cloud First Provisioning</a:t>
            </a:r>
          </a:p>
        </p:txBody>
      </p:sp>
      <p:sp>
        <p:nvSpPr>
          <p:cNvPr id="4" name="Rectangle 3"/>
          <p:cNvSpPr/>
          <p:nvPr/>
        </p:nvSpPr>
        <p:spPr bwMode="auto">
          <a:xfrm>
            <a:off x="4396578" y="1161438"/>
            <a:ext cx="3655166" cy="1023273"/>
          </a:xfrm>
          <a:prstGeom prst="rect">
            <a:avLst/>
          </a:prstGeom>
          <a:solidFill>
            <a:schemeClr val="accent1">
              <a:lumMod val="60000"/>
              <a:lumOff val="40000"/>
            </a:schemeClr>
          </a:solidFill>
          <a:ln w="9525" cap="flat" cmpd="sng" algn="ctr">
            <a:noFill/>
            <a:prstDash val="solid"/>
            <a:headEnd type="none" w="med" len="med"/>
            <a:tailEnd type="none" w="med" len="med"/>
          </a:ln>
          <a:effectLst/>
        </p:spPr>
        <p:txBody>
          <a:bodyPr vert="horz" wrap="square" lIns="248694" tIns="62174" rIns="124347" bIns="62174" numCol="1" rtlCol="0" anchor="ctr" anchorCtr="0" compatLnSpc="1">
            <a:prstTxWarp prst="textNoShape">
              <a:avLst/>
            </a:prstTxWarp>
          </a:bodyPr>
          <a:lstStyle/>
          <a:p>
            <a:pPr lvl="0">
              <a:lnSpc>
                <a:spcPct val="90000"/>
              </a:lnSpc>
              <a:buSzPct val="90000"/>
              <a:defRPr/>
            </a:pPr>
            <a:r>
              <a:rPr lang="en-US" sz="2992" kern="0" dirty="0">
                <a:solidFill>
                  <a:schemeClr val="bg1"/>
                </a:solidFill>
                <a:latin typeface="Segoe UI Light" pitchFamily="34" charset="0"/>
                <a:ea typeface="Segoe UI" pitchFamily="34" charset="0"/>
                <a:cs typeface="Segoe UI" pitchFamily="34" charset="0"/>
              </a:rPr>
              <a:t>Select Image </a:t>
            </a:r>
            <a:br>
              <a:rPr lang="en-US" sz="2992" kern="0" dirty="0">
                <a:solidFill>
                  <a:schemeClr val="bg1"/>
                </a:solidFill>
                <a:latin typeface="Segoe UI Light" pitchFamily="34" charset="0"/>
                <a:ea typeface="Segoe UI" pitchFamily="34" charset="0"/>
                <a:cs typeface="Segoe UI" pitchFamily="34" charset="0"/>
              </a:rPr>
            </a:br>
            <a:r>
              <a:rPr lang="en-US" sz="2992" kern="0" dirty="0">
                <a:solidFill>
                  <a:schemeClr val="bg1"/>
                </a:solidFill>
                <a:latin typeface="Segoe UI Light" pitchFamily="34" charset="0"/>
                <a:ea typeface="Segoe UI" pitchFamily="34" charset="0"/>
                <a:cs typeface="Segoe UI" pitchFamily="34" charset="0"/>
              </a:rPr>
              <a:t>and VM Size</a:t>
            </a:r>
          </a:p>
        </p:txBody>
      </p:sp>
      <p:sp>
        <p:nvSpPr>
          <p:cNvPr id="8" name="Rectangle 7"/>
          <p:cNvSpPr/>
          <p:nvPr/>
        </p:nvSpPr>
        <p:spPr bwMode="auto">
          <a:xfrm>
            <a:off x="4396198" y="2167439"/>
            <a:ext cx="3649624" cy="424852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grpSp>
        <p:nvGrpSpPr>
          <p:cNvPr id="44" name="Group 43"/>
          <p:cNvGrpSpPr/>
          <p:nvPr/>
        </p:nvGrpSpPr>
        <p:grpSpPr>
          <a:xfrm>
            <a:off x="518996" y="1126897"/>
            <a:ext cx="3655166" cy="5271798"/>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248694" tIns="62174" rIns="124347" bIns="62174" numCol="1" rtlCol="0" anchor="ctr" anchorCtr="0" compatLnSpc="1">
              <a:prstTxWarp prst="textNoShape">
                <a:avLst/>
              </a:prstTxWarp>
            </a:bodyPr>
            <a:lstStyle/>
            <a:p>
              <a:pPr lvl="0">
                <a:lnSpc>
                  <a:spcPct val="90000"/>
                </a:lnSpc>
                <a:buSzPct val="90000"/>
                <a:defRPr/>
              </a:pPr>
              <a:r>
                <a:rPr lang="en-US" sz="2992" kern="0" dirty="0">
                  <a:solidFill>
                    <a:schemeClr val="bg1"/>
                  </a:soli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4347" tIns="62174" rIns="124347" bIns="62174" numCol="1" anchor="t" anchorCtr="0" compatLnSpc="1">
                  <a:prstTxWarp prst="textNoShape">
                    <a:avLst/>
                  </a:prstTxWarp>
                </a:bodyPr>
                <a:lstStyle/>
                <a:p>
                  <a:endParaRPr lang="en-US" sz="2448"/>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76" dirty="0">
                    <a:solidFill>
                      <a:schemeClr val="bg1">
                        <a:alpha val="99000"/>
                      </a:schemeClr>
                    </a:solidFill>
                    <a:latin typeface="+mn-lt"/>
                  </a:rPr>
                  <a:t>Management Portal</a:t>
                </a:r>
              </a:p>
            </p:txBody>
          </p:sp>
        </p:grpSp>
        <p:grpSp>
          <p:nvGrpSpPr>
            <p:cNvPr id="37" name="Group 36"/>
            <p:cNvGrpSpPr/>
            <p:nvPr/>
          </p:nvGrpSpPr>
          <p:grpSpPr>
            <a:xfrm>
              <a:off x="486561" y="2802831"/>
              <a:ext cx="2514600" cy="896292"/>
              <a:chOff x="486561" y="2842012"/>
              <a:chExt cx="2514600" cy="896292"/>
            </a:xfrm>
          </p:grpSpPr>
          <p:sp>
            <p:nvSpPr>
              <p:cNvPr id="35" name="Rectangle 34"/>
              <p:cNvSpPr/>
              <p:nvPr/>
            </p:nvSpPr>
            <p:spPr bwMode="auto">
              <a:xfrm>
                <a:off x="1503570" y="2842012"/>
                <a:ext cx="446804" cy="446804"/>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42877" fontAlgn="base">
                  <a:spcBef>
                    <a:spcPct val="0"/>
                  </a:spcBef>
                  <a:spcAft>
                    <a:spcPct val="0"/>
                  </a:spcAft>
                </a:pPr>
                <a:r>
                  <a:rPr lang="en-US" sz="3808" dirty="0">
                    <a:solidFill>
                      <a:schemeClr val="accent4">
                        <a:lumMod val="20000"/>
                        <a:lumOff val="80000"/>
                      </a:schemeClr>
                    </a:solidFill>
                  </a:rPr>
                  <a:t>&gt;_</a:t>
                </a:r>
              </a:p>
            </p:txBody>
          </p:sp>
          <p:sp>
            <p:nvSpPr>
              <p:cNvPr id="40" name="TextBox 39"/>
              <p:cNvSpPr txBox="1"/>
              <p:nvPr/>
            </p:nvSpPr>
            <p:spPr>
              <a:xfrm>
                <a:off x="486561" y="3371129"/>
                <a:ext cx="2514600" cy="367175"/>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76" dirty="0">
                    <a:solidFill>
                      <a:schemeClr val="bg1">
                        <a:alpha val="99000"/>
                      </a:schemeClr>
                    </a:solidFill>
                    <a:latin typeface="+mn-lt"/>
                  </a:rPr>
                  <a:t>Scripting </a:t>
                </a:r>
              </a:p>
              <a:p>
                <a:pPr algn="ctr"/>
                <a:r>
                  <a:rPr lang="en-US" sz="1632" dirty="0">
                    <a:solidFill>
                      <a:schemeClr val="bg1">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76" dirty="0">
                    <a:solidFill>
                      <a:schemeClr val="bg1">
                        <a:alpha val="99000"/>
                      </a:schemeClr>
                    </a:solidFill>
                    <a:latin typeface="+mn-lt"/>
                  </a:rPr>
                  <a:t>REST API</a:t>
                </a:r>
              </a:p>
            </p:txBody>
          </p:sp>
        </p:grpSp>
      </p:grpSp>
      <p:grpSp>
        <p:nvGrpSpPr>
          <p:cNvPr id="52" name="Group 51"/>
          <p:cNvGrpSpPr/>
          <p:nvPr/>
        </p:nvGrpSpPr>
        <p:grpSpPr>
          <a:xfrm>
            <a:off x="8394318" y="2875530"/>
            <a:ext cx="3441324" cy="2022774"/>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76" dirty="0">
                  <a:solidFill>
                    <a:schemeClr val="bg1">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70C0"/>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6412" y="2341013"/>
            <a:ext cx="599455" cy="534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209959" y="2477837"/>
            <a:ext cx="2566011" cy="376706"/>
          </a:xfrm>
          <a:prstGeom prst="rect">
            <a:avLst/>
          </a:prstGeom>
          <a:noFill/>
        </p:spPr>
        <p:txBody>
          <a:bodyPr wrap="square" lIns="0" tIns="0" rIns="0" bIns="0" rtlCol="0">
            <a:spAutoFit/>
          </a:bodyPr>
          <a:lstStyle/>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2524" y="3113136"/>
            <a:ext cx="743867" cy="74386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239218" y="3391478"/>
            <a:ext cx="2566011" cy="376706"/>
          </a:xfrm>
          <a:prstGeom prst="rect">
            <a:avLst/>
          </a:prstGeom>
          <a:noFill/>
        </p:spPr>
        <p:txBody>
          <a:bodyPr wrap="square" lIns="0" tIns="0" rIns="0" bIns="0" rtlCol="0">
            <a:spAutoFit/>
          </a:bodyPr>
          <a:lstStyle/>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240280" y="4031616"/>
            <a:ext cx="2775118" cy="2218492"/>
          </a:xfrm>
          <a:prstGeom prst="rect">
            <a:avLst/>
          </a:prstGeom>
          <a:noFill/>
        </p:spPr>
        <p:txBody>
          <a:bodyPr wrap="square" lIns="0" tIns="0" rIns="0" bIns="0" rtlCol="0">
            <a:spAutoFit/>
          </a:bodyPr>
          <a:lstStyle/>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720"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775636" y="4081188"/>
            <a:ext cx="185418" cy="3144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73" tIns="46637" rIns="93273" bIns="46637" numCol="1" anchor="t" anchorCtr="0" compatLnSpc="1">
            <a:prstTxWarp prst="textNoShape">
              <a:avLst/>
            </a:prstTxWarp>
          </a:bodyPr>
          <a:lstStyle/>
          <a:p>
            <a:pPr defTabSz="931931"/>
            <a:endParaRPr lang="en-US" sz="1904" dirty="0">
              <a:solidFill>
                <a:srgbClr val="292929"/>
              </a:solidFill>
            </a:endParaRPr>
          </a:p>
        </p:txBody>
      </p:sp>
      <p:sp>
        <p:nvSpPr>
          <p:cNvPr id="58" name="Freeform 6"/>
          <p:cNvSpPr>
            <a:spLocks noEditPoints="1"/>
          </p:cNvSpPr>
          <p:nvPr/>
        </p:nvSpPr>
        <p:spPr bwMode="auto">
          <a:xfrm>
            <a:off x="4770661" y="4569234"/>
            <a:ext cx="185418" cy="3144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73" tIns="46637" rIns="93273" bIns="46637" numCol="1" anchor="t" anchorCtr="0" compatLnSpc="1">
            <a:prstTxWarp prst="textNoShape">
              <a:avLst/>
            </a:prstTxWarp>
          </a:bodyPr>
          <a:lstStyle/>
          <a:p>
            <a:pPr defTabSz="931931"/>
            <a:endParaRPr lang="en-US" sz="1904" dirty="0">
              <a:solidFill>
                <a:srgbClr val="292929"/>
              </a:solidFill>
            </a:endParaRPr>
          </a:p>
        </p:txBody>
      </p:sp>
      <p:sp>
        <p:nvSpPr>
          <p:cNvPr id="59" name="Freeform 6"/>
          <p:cNvSpPr>
            <a:spLocks noEditPoints="1"/>
          </p:cNvSpPr>
          <p:nvPr/>
        </p:nvSpPr>
        <p:spPr bwMode="auto">
          <a:xfrm>
            <a:off x="4775636" y="5030350"/>
            <a:ext cx="185418" cy="3144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73" tIns="46637" rIns="93273" bIns="46637" numCol="1" anchor="t" anchorCtr="0" compatLnSpc="1">
            <a:prstTxWarp prst="textNoShape">
              <a:avLst/>
            </a:prstTxWarp>
          </a:bodyPr>
          <a:lstStyle/>
          <a:p>
            <a:pPr defTabSz="931931"/>
            <a:endParaRPr lang="en-US" sz="1904" dirty="0">
              <a:solidFill>
                <a:srgbClr val="292929"/>
              </a:solidFill>
            </a:endParaRPr>
          </a:p>
        </p:txBody>
      </p:sp>
      <p:sp>
        <p:nvSpPr>
          <p:cNvPr id="60" name="Freeform 6"/>
          <p:cNvSpPr>
            <a:spLocks noEditPoints="1"/>
          </p:cNvSpPr>
          <p:nvPr/>
        </p:nvSpPr>
        <p:spPr bwMode="auto">
          <a:xfrm>
            <a:off x="4775636" y="5504220"/>
            <a:ext cx="185418" cy="3144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73" tIns="46637" rIns="93273" bIns="46637" numCol="1" anchor="t" anchorCtr="0" compatLnSpc="1">
            <a:prstTxWarp prst="textNoShape">
              <a:avLst/>
            </a:prstTxWarp>
          </a:bodyPr>
          <a:lstStyle/>
          <a:p>
            <a:pPr defTabSz="931931"/>
            <a:endParaRPr lang="en-US" sz="1904" dirty="0">
              <a:solidFill>
                <a:srgbClr val="292929"/>
              </a:solidFill>
            </a:endParaRPr>
          </a:p>
        </p:txBody>
      </p:sp>
      <p:sp>
        <p:nvSpPr>
          <p:cNvPr id="61" name="Freeform 6"/>
          <p:cNvSpPr>
            <a:spLocks noEditPoints="1"/>
          </p:cNvSpPr>
          <p:nvPr/>
        </p:nvSpPr>
        <p:spPr bwMode="auto">
          <a:xfrm>
            <a:off x="4775636" y="5935429"/>
            <a:ext cx="185418" cy="3144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3273" tIns="46637" rIns="93273" bIns="46637" numCol="1" anchor="t" anchorCtr="0" compatLnSpc="1">
            <a:prstTxWarp prst="textNoShape">
              <a:avLst/>
            </a:prstTxWarp>
          </a:bodyPr>
          <a:lstStyle/>
          <a:p>
            <a:pPr defTabSz="931931"/>
            <a:endParaRPr lang="en-US" sz="1904"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27970" y="1126897"/>
            <a:ext cx="5530996" cy="527179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20" tIns="62160" rIns="124320" bIns="62160"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Your Own Server/VHD</a:t>
            </a:r>
          </a:p>
        </p:txBody>
      </p:sp>
      <p:sp>
        <p:nvSpPr>
          <p:cNvPr id="3" name="Rectangle 2"/>
          <p:cNvSpPr/>
          <p:nvPr/>
        </p:nvSpPr>
        <p:spPr bwMode="auto">
          <a:xfrm>
            <a:off x="519571" y="1126896"/>
            <a:ext cx="5539395" cy="816027"/>
          </a:xfrm>
          <a:prstGeom prst="rect">
            <a:avLst/>
          </a:prstGeom>
          <a:solidFill>
            <a:schemeClr val="accent1">
              <a:lumMod val="75000"/>
            </a:schemeClr>
          </a:solidFill>
          <a:ln w="9525" cap="flat" cmpd="sng" algn="ctr">
            <a:noFill/>
            <a:prstDash val="solid"/>
            <a:headEnd type="none" w="med" len="med"/>
            <a:tailEnd type="none" w="med" len="med"/>
          </a:ln>
          <a:effectLst/>
        </p:spPr>
        <p:txBody>
          <a:bodyPr vert="horz" wrap="square" lIns="248653" tIns="62163" rIns="124325" bIns="62163" numCol="1" rtlCol="0" anchor="ctr" anchorCtr="0" compatLnSpc="1">
            <a:prstTxWarp prst="textNoShape">
              <a:avLst/>
            </a:prstTxWarp>
          </a:bodyPr>
          <a:lstStyle/>
          <a:p>
            <a:pPr lvl="0">
              <a:lnSpc>
                <a:spcPct val="90000"/>
              </a:lnSpc>
              <a:buSzPct val="90000"/>
              <a:defRPr/>
            </a:pPr>
            <a:r>
              <a:rPr lang="en-US" sz="2992"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1071316" y="2128543"/>
            <a:ext cx="1073251" cy="82898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bg2">
              <a:lumMod val="40000"/>
              <a:lumOff val="60000"/>
            </a:schemeClr>
          </a:solidFill>
          <a:ln>
            <a:noFill/>
          </a:ln>
          <a:extLst/>
        </p:spPr>
        <p:txBody>
          <a:bodyPr vert="horz" wrap="square" lIns="124325" tIns="62163" rIns="124325" bIns="62163" numCol="1" anchor="t" anchorCtr="0" compatLnSpc="1">
            <a:prstTxWarp prst="textNoShape">
              <a:avLst/>
            </a:prstTxWarp>
          </a:bodyPr>
          <a:lstStyle/>
          <a:p>
            <a:endParaRPr lang="en-US" sz="2448"/>
          </a:p>
        </p:txBody>
      </p:sp>
      <p:sp>
        <p:nvSpPr>
          <p:cNvPr id="10" name="TextBox 9"/>
          <p:cNvSpPr txBox="1"/>
          <p:nvPr/>
        </p:nvSpPr>
        <p:spPr>
          <a:xfrm>
            <a:off x="738857" y="3070885"/>
            <a:ext cx="1738156" cy="398672"/>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904" dirty="0">
                <a:solidFill>
                  <a:schemeClr val="tx2">
                    <a:alpha val="99000"/>
                  </a:schemeClr>
                </a:solidFill>
                <a:latin typeface="+mn-lt"/>
              </a:rPr>
              <a:t>On Premises Virtual Server</a:t>
            </a:r>
          </a:p>
        </p:txBody>
      </p:sp>
      <p:grpSp>
        <p:nvGrpSpPr>
          <p:cNvPr id="25" name="Group 24"/>
          <p:cNvGrpSpPr/>
          <p:nvPr/>
        </p:nvGrpSpPr>
        <p:grpSpPr>
          <a:xfrm>
            <a:off x="2682972" y="2130367"/>
            <a:ext cx="2809907" cy="3182473"/>
            <a:chOff x="1972304" y="1566589"/>
            <a:chExt cx="2066296" cy="2340266"/>
          </a:xfrm>
          <a:solidFill>
            <a:schemeClr val="bg2">
              <a:lumMod val="40000"/>
              <a:lumOff val="60000"/>
            </a:schemeClr>
          </a:solidFill>
        </p:grpSpPr>
        <p:sp>
          <p:nvSpPr>
            <p:cNvPr id="11" name="Right Arrow 10"/>
            <p:cNvSpPr/>
            <p:nvPr/>
          </p:nvSpPr>
          <p:spPr bwMode="auto">
            <a:xfrm>
              <a:off x="1972304" y="1908516"/>
              <a:ext cx="923296" cy="429290"/>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a:grpFill/>
          </p:grpSpPr>
          <p:sp>
            <p:nvSpPr>
              <p:cNvPr id="12" name="Folded Corner 11"/>
              <p:cNvSpPr/>
              <p:nvPr/>
            </p:nvSpPr>
            <p:spPr bwMode="auto">
              <a:xfrm flipV="1">
                <a:off x="3200399" y="1566589"/>
                <a:ext cx="838201" cy="1113144"/>
              </a:xfrm>
              <a:prstGeom prst="foldedCorner">
                <a:avLst>
                  <a:gd name="adj" fmla="val 32319"/>
                </a:avLst>
              </a:prstGeom>
              <a:grp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grp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32" dirty="0" err="1">
                    <a:solidFill>
                      <a:schemeClr val="tx2">
                        <a:alpha val="99000"/>
                      </a:schemeClr>
                    </a:solidFill>
                    <a:latin typeface="+mn-lt"/>
                  </a:rPr>
                  <a:t>MyApp.vhd</a:t>
                </a:r>
                <a:endParaRPr lang="en-US" sz="1632"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grp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31964" fontAlgn="base">
                <a:lnSpc>
                  <a:spcPct val="90000"/>
                </a:lnSpc>
                <a:spcBef>
                  <a:spcPct val="0"/>
                </a:spcBef>
                <a:spcAft>
                  <a:spcPct val="0"/>
                </a:spcAft>
              </a:pPr>
              <a:r>
                <a:rPr lang="en-US" sz="1632"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6378086" y="1126897"/>
            <a:ext cx="5989711" cy="5271798"/>
            <a:chOff x="4689547" y="828676"/>
            <a:chExt cx="4073454" cy="3876674"/>
          </a:xfrm>
          <a:solidFill>
            <a:schemeClr val="bg2"/>
          </a:solidFill>
        </p:grpSpPr>
        <p:sp>
          <p:nvSpPr>
            <p:cNvPr id="6" name="Rectangle 5"/>
            <p:cNvSpPr/>
            <p:nvPr/>
          </p:nvSpPr>
          <p:spPr bwMode="auto">
            <a:xfrm>
              <a:off x="4695723" y="828676"/>
              <a:ext cx="4067278" cy="38766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solidFill>
              <a:schemeClr val="accent1">
                <a:lumMod val="75000"/>
              </a:schemeClr>
            </a:solidFill>
            <a:ln w="9525" cap="flat" cmpd="sng" algn="ctr">
              <a:noFill/>
              <a:prstDash val="solid"/>
              <a:headEnd type="none" w="med" len="med"/>
              <a:tailEnd type="none" w="med" len="med"/>
            </a:ln>
            <a:effectLst/>
          </p:spPr>
          <p:txBody>
            <a:bodyPr vert="horz" wrap="square" lIns="248694" tIns="62174" rIns="124347" bIns="62174" numCol="1" rtlCol="0" anchor="ctr" anchorCtr="0" compatLnSpc="1">
              <a:prstTxWarp prst="textNoShape">
                <a:avLst/>
              </a:prstTxWarp>
            </a:bodyPr>
            <a:lstStyle/>
            <a:p>
              <a:pPr>
                <a:lnSpc>
                  <a:spcPct val="90000"/>
                </a:lnSpc>
                <a:buSzPct val="90000"/>
              </a:pPr>
              <a:r>
                <a:rPr lang="en-US" sz="2992"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05884"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2">
                <a:lumMod val="60000"/>
                <a:lumOff val="40000"/>
              </a:schemeClr>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18" name="Can 17"/>
            <p:cNvSpPr/>
            <p:nvPr>
              <p:custDataLst>
                <p:tags r:id="rId2"/>
              </p:custDataLst>
            </p:nvPr>
          </p:nvSpPr>
          <p:spPr>
            <a:xfrm>
              <a:off x="5054384" y="3096512"/>
              <a:ext cx="819758" cy="862368"/>
            </a:xfrm>
            <a:prstGeom prst="can">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3273" tIns="46637" rIns="93273" bIns="46637" rtlCol="0" anchor="ctr"/>
            <a:lstStyle/>
            <a:p>
              <a:pPr algn="ctr" fontAlgn="base">
                <a:lnSpc>
                  <a:spcPct val="90000"/>
                </a:lnSpc>
                <a:spcBef>
                  <a:spcPct val="0"/>
                </a:spcBef>
                <a:spcAft>
                  <a:spcPct val="0"/>
                </a:spcAft>
                <a:buSzPct val="90000"/>
                <a:defRPr/>
              </a:pPr>
              <a:r>
                <a:rPr lang="en-US" sz="1904"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8063255" y="3704279"/>
            <a:ext cx="3755130" cy="160856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31964" fontAlgn="base">
                <a:lnSpc>
                  <a:spcPct val="90000"/>
                </a:lnSpc>
                <a:spcBef>
                  <a:spcPct val="0"/>
                </a:spcBef>
                <a:spcAft>
                  <a:spcPct val="0"/>
                </a:spcAft>
              </a:pPr>
              <a:r>
                <a:rPr lang="en-US" sz="1632" b="1" dirty="0">
                  <a:ln>
                    <a:solidFill>
                      <a:schemeClr val="bg1">
                        <a:alpha val="0"/>
                      </a:schemeClr>
                    </a:solidFill>
                  </a:ln>
                  <a:solidFill>
                    <a:schemeClr val="bg1">
                      <a:alpha val="99000"/>
                    </a:schemeClr>
                  </a:solidFill>
                </a:rPr>
                <a:t>Create Disk or</a:t>
              </a:r>
            </a:p>
            <a:p>
              <a:pPr algn="ctr" defTabSz="931964" fontAlgn="base">
                <a:lnSpc>
                  <a:spcPct val="90000"/>
                </a:lnSpc>
                <a:spcBef>
                  <a:spcPct val="0"/>
                </a:spcBef>
                <a:spcAft>
                  <a:spcPct val="0"/>
                </a:spcAft>
              </a:pPr>
              <a:r>
                <a:rPr lang="en-US" sz="1632"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904"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651888" y="4118746"/>
            <a:ext cx="3390276" cy="1615892"/>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816"/>
              </a:spcBef>
              <a:buNone/>
            </a:pPr>
            <a:r>
              <a:rPr lang="en-US" sz="1904" dirty="0">
                <a:solidFill>
                  <a:schemeClr val="tx2">
                    <a:alpha val="99000"/>
                  </a:schemeClr>
                </a:solidFill>
              </a:rPr>
              <a:t>Use Case</a:t>
            </a:r>
          </a:p>
          <a:p>
            <a:pPr marL="0" indent="0">
              <a:lnSpc>
                <a:spcPct val="90000"/>
              </a:lnSpc>
              <a:spcBef>
                <a:spcPts val="816"/>
              </a:spcBef>
              <a:buNone/>
            </a:pPr>
            <a:r>
              <a:rPr lang="en-US" sz="1632" dirty="0">
                <a:solidFill>
                  <a:schemeClr val="tx2">
                    <a:alpha val="99000"/>
                  </a:schemeClr>
                </a:solidFill>
              </a:rPr>
              <a:t>.Migration of VMs</a:t>
            </a:r>
          </a:p>
          <a:p>
            <a:pPr marL="0" indent="0">
              <a:lnSpc>
                <a:spcPct val="90000"/>
              </a:lnSpc>
              <a:spcBef>
                <a:spcPts val="816"/>
              </a:spcBef>
              <a:buNone/>
            </a:pPr>
            <a:r>
              <a:rPr lang="en-US" sz="1632" dirty="0">
                <a:solidFill>
                  <a:schemeClr val="tx2">
                    <a:alpha val="99000"/>
                  </a:schemeClr>
                </a:solidFill>
              </a:rPr>
              <a:t>.Sys Prepped Images</a:t>
            </a:r>
          </a:p>
          <a:p>
            <a:pPr marL="0" indent="0">
              <a:lnSpc>
                <a:spcPct val="90000"/>
              </a:lnSpc>
              <a:spcBef>
                <a:spcPts val="816"/>
              </a:spcBef>
              <a:buNone/>
            </a:pPr>
            <a:r>
              <a:rPr lang="en-US" sz="1904" dirty="0">
                <a:solidFill>
                  <a:schemeClr val="tx2">
                    <a:alpha val="99000"/>
                  </a:schemeClr>
                </a:solidFill>
              </a:rPr>
              <a:t>VHD Must Be Fixed Disk </a:t>
            </a:r>
          </a:p>
          <a:p>
            <a:pPr marL="0" indent="0">
              <a:lnSpc>
                <a:spcPct val="90000"/>
              </a:lnSpc>
              <a:spcBef>
                <a:spcPts val="816"/>
              </a:spcBef>
              <a:buNone/>
            </a:pPr>
            <a:r>
              <a:rPr lang="en-US" sz="1632" dirty="0">
                <a:solidFill>
                  <a:schemeClr val="tx2">
                    <a:alpha val="99000"/>
                  </a:schemeClr>
                </a:solidFill>
              </a:rPr>
              <a:t>* Converted by PowerShell</a:t>
            </a:r>
          </a:p>
        </p:txBody>
      </p:sp>
      <p:sp>
        <p:nvSpPr>
          <p:cNvPr id="17" name="Right Arrow 16"/>
          <p:cNvSpPr/>
          <p:nvPr/>
        </p:nvSpPr>
        <p:spPr bwMode="auto">
          <a:xfrm>
            <a:off x="5519266" y="4505340"/>
            <a:ext cx="1320711" cy="583781"/>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7" rIns="93252" bIns="46627"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03831" y="1126896"/>
            <a:ext cx="11398487" cy="5284752"/>
          </a:xfrm>
          <a:prstGeom prst="rect">
            <a:avLst/>
          </a:prstGeom>
          <a:solidFill>
            <a:schemeClr val="bg2">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20" tIns="62160" rIns="124320" bIns="62160"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519000" y="1126896"/>
            <a:ext cx="11398487" cy="816027"/>
          </a:xfrm>
          <a:prstGeom prst="rect">
            <a:avLst/>
          </a:prstGeom>
          <a:noFill/>
          <a:ln w="9525" cap="flat" cmpd="sng" algn="ctr">
            <a:noFill/>
            <a:prstDash val="solid"/>
            <a:headEnd type="none" w="med" len="med"/>
            <a:tailEnd type="none" w="med" len="med"/>
          </a:ln>
          <a:effectLst/>
        </p:spPr>
        <p:txBody>
          <a:bodyPr vert="horz" wrap="square" lIns="248653" tIns="62163" rIns="124325" bIns="62163" numCol="1" rtlCol="0" anchor="ctr" anchorCtr="0" compatLnSpc="1">
            <a:prstTxWarp prst="textNoShape">
              <a:avLst/>
            </a:prstTxWarp>
          </a:bodyPr>
          <a:lstStyle/>
          <a:p>
            <a:pPr>
              <a:lnSpc>
                <a:spcPct val="90000"/>
              </a:lnSpc>
              <a:buSzPct val="90000"/>
            </a:pPr>
            <a:r>
              <a:rPr lang="en-US" sz="2992" kern="0" dirty="0">
                <a:solidFill>
                  <a:schemeClr val="tx1">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1347975" y="2268442"/>
            <a:ext cx="1114770" cy="1172714"/>
          </a:xfrm>
          <a:prstGeom prst="can">
            <a:avLst/>
          </a:prstGeom>
          <a:solidFill>
            <a:schemeClr val="bg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3256" tIns="46629" rIns="93256" bIns="46629" rtlCol="0" anchor="ctr"/>
          <a:lstStyle/>
          <a:p>
            <a:pPr algn="ctr" fontAlgn="base">
              <a:lnSpc>
                <a:spcPct val="90000"/>
              </a:lnSpc>
              <a:spcBef>
                <a:spcPct val="0"/>
              </a:spcBef>
              <a:spcAft>
                <a:spcPct val="0"/>
              </a:spcAft>
              <a:buSzPct val="90000"/>
              <a:defRPr/>
            </a:pPr>
            <a:r>
              <a:rPr lang="en-US" sz="1904"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985681" y="5104976"/>
            <a:ext cx="1031488" cy="1148541"/>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Customize</a:t>
              </a:r>
            </a:p>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4081707" y="5222298"/>
            <a:ext cx="1232999" cy="1031219"/>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Generalize</a:t>
              </a:r>
            </a:p>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5338793" y="2739747"/>
            <a:ext cx="6371447" cy="3513773"/>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3273" tIns="46637" rIns="93273" bIns="46637" rtlCol="0" anchor="ctr"/>
              <a:lstStyle/>
              <a:p>
                <a:pPr algn="ctr" fontAlgn="base">
                  <a:lnSpc>
                    <a:spcPct val="90000"/>
                  </a:lnSpc>
                  <a:spcBef>
                    <a:spcPct val="0"/>
                  </a:spcBef>
                  <a:spcAft>
                    <a:spcPct val="0"/>
                  </a:spcAft>
                  <a:buSzPct val="90000"/>
                  <a:defRPr/>
                </a:pPr>
                <a:r>
                  <a:rPr lang="en-US" sz="1904"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Capture</a:t>
                </a:r>
              </a:p>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grpSp>
      <p:grpSp>
        <p:nvGrpSpPr>
          <p:cNvPr id="7" name="Group 6"/>
          <p:cNvGrpSpPr/>
          <p:nvPr/>
        </p:nvGrpSpPr>
        <p:grpSpPr>
          <a:xfrm>
            <a:off x="2682972" y="1998133"/>
            <a:ext cx="2809907" cy="3137945"/>
            <a:chOff x="1972304" y="1566589"/>
            <a:chExt cx="2066296" cy="2210282"/>
          </a:xfrm>
          <a:solidFill>
            <a:schemeClr val="bg2">
              <a:lumMod val="40000"/>
              <a:lumOff val="60000"/>
            </a:schemeClr>
          </a:solidFill>
        </p:grpSpPr>
        <p:grpSp>
          <p:nvGrpSpPr>
            <p:cNvPr id="26" name="Group 25"/>
            <p:cNvGrpSpPr/>
            <p:nvPr/>
          </p:nvGrpSpPr>
          <p:grpSpPr>
            <a:xfrm>
              <a:off x="3200399" y="1566589"/>
              <a:ext cx="838201" cy="1113144"/>
              <a:chOff x="3200399" y="1566589"/>
              <a:chExt cx="838201" cy="1113144"/>
            </a:xfrm>
            <a:grpFill/>
          </p:grpSpPr>
          <p:sp>
            <p:nvSpPr>
              <p:cNvPr id="27" name="Folded Corner 26"/>
              <p:cNvSpPr/>
              <p:nvPr/>
            </p:nvSpPr>
            <p:spPr bwMode="auto">
              <a:xfrm flipV="1">
                <a:off x="3200399" y="1566589"/>
                <a:ext cx="838201" cy="1113144"/>
              </a:xfrm>
              <a:prstGeom prst="foldedCorner">
                <a:avLst>
                  <a:gd name="adj" fmla="val 32319"/>
                </a:avLst>
              </a:prstGeom>
              <a:grp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grp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32" dirty="0">
                    <a:solidFill>
                      <a:schemeClr val="tx2">
                        <a:alpha val="99000"/>
                      </a:schemeClr>
                    </a:solidFill>
                    <a:latin typeface="+mn-lt"/>
                  </a:rPr>
                  <a:t>Base. VHD</a:t>
                </a:r>
              </a:p>
            </p:txBody>
          </p:sp>
        </p:grpSp>
        <p:sp>
          <p:nvSpPr>
            <p:cNvPr id="15" name="Right Arrow 14"/>
            <p:cNvSpPr/>
            <p:nvPr/>
          </p:nvSpPr>
          <p:spPr bwMode="auto">
            <a:xfrm rot="7222079">
              <a:off x="3264047" y="2606578"/>
              <a:ext cx="491654" cy="429290"/>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grp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Boot</a:t>
              </a:r>
            </a:p>
            <a:p>
              <a:pPr algn="ctr" defTabSz="931964" fontAlgn="base">
                <a:lnSpc>
                  <a:spcPct val="90000"/>
                </a:lnSpc>
                <a:spcBef>
                  <a:spcPct val="0"/>
                </a:spcBef>
                <a:spcAft>
                  <a:spcPct val="0"/>
                </a:spcAft>
              </a:pPr>
              <a:r>
                <a:rPr lang="en-US" sz="1496"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grpSp>
      <p:grpSp>
        <p:nvGrpSpPr>
          <p:cNvPr id="46" name="Group 45"/>
          <p:cNvGrpSpPr/>
          <p:nvPr/>
        </p:nvGrpSpPr>
        <p:grpSpPr>
          <a:xfrm>
            <a:off x="6874223" y="2207712"/>
            <a:ext cx="4867930" cy="3935477"/>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32"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4347" tIns="62174" rIns="124347" bIns="62174" numCol="1" anchor="t" anchorCtr="0" compatLnSpc="1">
              <a:prstTxWarp prst="textNoShape">
                <a:avLst/>
              </a:prstTxWarp>
            </a:bodyPr>
            <a:lstStyle/>
            <a:p>
              <a:endParaRPr lang="en-US" sz="2448"/>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32"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18996" y="1126897"/>
            <a:ext cx="5530996" cy="5271798"/>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20" tIns="62160" rIns="124320" bIns="62160"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6" name="Rectangle 5"/>
          <p:cNvSpPr/>
          <p:nvPr/>
        </p:nvSpPr>
        <p:spPr bwMode="auto">
          <a:xfrm>
            <a:off x="6386486" y="1126897"/>
            <a:ext cx="5530996" cy="5271798"/>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20" tIns="62160" rIns="124320" bIns="62160"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9571" y="1126896"/>
            <a:ext cx="5539395" cy="816027"/>
          </a:xfrm>
          <a:prstGeom prst="rect">
            <a:avLst/>
          </a:prstGeom>
          <a:noFill/>
          <a:ln w="9525" cap="flat" cmpd="sng" algn="ctr">
            <a:noFill/>
            <a:prstDash val="solid"/>
            <a:headEnd type="none" w="med" len="med"/>
            <a:tailEnd type="none" w="med" len="med"/>
          </a:ln>
          <a:effectLst/>
        </p:spPr>
        <p:txBody>
          <a:bodyPr vert="horz" wrap="square" lIns="248653" tIns="62163" rIns="124325" bIns="62163" numCol="1" rtlCol="0" anchor="ctr" anchorCtr="0" compatLnSpc="1">
            <a:prstTxWarp prst="textNoShape">
              <a:avLst/>
            </a:prstTxWarp>
          </a:bodyPr>
          <a:lstStyle/>
          <a:p>
            <a:pPr lvl="0">
              <a:lnSpc>
                <a:spcPct val="90000"/>
              </a:lnSpc>
              <a:buSzPct val="90000"/>
              <a:defRPr/>
            </a:pPr>
            <a:r>
              <a:rPr lang="en-US" sz="2992"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378086" y="1126896"/>
            <a:ext cx="5539395" cy="816027"/>
          </a:xfrm>
          <a:prstGeom prst="rect">
            <a:avLst/>
          </a:prstGeom>
          <a:noFill/>
          <a:ln w="9525" cap="flat" cmpd="sng" algn="ctr">
            <a:noFill/>
            <a:prstDash val="solid"/>
            <a:headEnd type="none" w="med" len="med"/>
            <a:tailEnd type="none" w="med" len="med"/>
          </a:ln>
          <a:effectLst/>
        </p:spPr>
        <p:txBody>
          <a:bodyPr vert="horz" wrap="square" lIns="248653" tIns="62163" rIns="124325" bIns="62163" numCol="1" rtlCol="0" anchor="ctr" anchorCtr="0" compatLnSpc="1">
            <a:prstTxWarp prst="textNoShape">
              <a:avLst/>
            </a:prstTxWarp>
          </a:bodyPr>
          <a:lstStyle/>
          <a:p>
            <a:pPr>
              <a:lnSpc>
                <a:spcPct val="90000"/>
              </a:lnSpc>
              <a:buSzPct val="90000"/>
            </a:pPr>
            <a:r>
              <a:rPr lang="en-US" sz="2992" kern="0" dirty="0">
                <a:solidFill>
                  <a:schemeClr val="tx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529105" y="2739744"/>
            <a:ext cx="5181130" cy="286212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2">
              <a:lumMod val="75000"/>
            </a:schemeClr>
          </a:solidFill>
          <a:ln>
            <a:noFill/>
          </a:ln>
          <a:extLst/>
        </p:spPr>
        <p:txBody>
          <a:bodyPr vert="horz" wrap="square" lIns="124325" tIns="62163" rIns="124325" bIns="62163" numCol="1" anchor="t" anchorCtr="0" compatLnSpc="1">
            <a:prstTxWarp prst="textNoShape">
              <a:avLst/>
            </a:prstTxWarp>
          </a:bodyPr>
          <a:lstStyle/>
          <a:p>
            <a:endParaRPr lang="en-US" sz="2448"/>
          </a:p>
        </p:txBody>
      </p:sp>
      <p:sp>
        <p:nvSpPr>
          <p:cNvPr id="26" name="Right Arrow 25"/>
          <p:cNvSpPr/>
          <p:nvPr/>
        </p:nvSpPr>
        <p:spPr bwMode="auto">
          <a:xfrm>
            <a:off x="8171379" y="3943098"/>
            <a:ext cx="1259159" cy="583781"/>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7" rIns="93252" bIns="46627"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27" name="Freeform 24"/>
          <p:cNvSpPr>
            <a:spLocks noEditPoints="1"/>
          </p:cNvSpPr>
          <p:nvPr/>
        </p:nvSpPr>
        <p:spPr bwMode="black">
          <a:xfrm>
            <a:off x="9609853" y="3808130"/>
            <a:ext cx="1073251" cy="82898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bg2">
              <a:lumMod val="40000"/>
              <a:lumOff val="60000"/>
            </a:schemeClr>
          </a:solidFill>
          <a:ln>
            <a:noFill/>
          </a:ln>
          <a:extLst/>
        </p:spPr>
        <p:txBody>
          <a:bodyPr vert="horz" wrap="square" lIns="124325" tIns="62163" rIns="124325" bIns="62163" numCol="1" anchor="t" anchorCtr="0" compatLnSpc="1">
            <a:prstTxWarp prst="textNoShape">
              <a:avLst/>
            </a:prstTxWarp>
          </a:bodyPr>
          <a:lstStyle/>
          <a:p>
            <a:endParaRPr lang="en-US" sz="2448"/>
          </a:p>
        </p:txBody>
      </p:sp>
      <p:sp>
        <p:nvSpPr>
          <p:cNvPr id="7" name="U-Turn Arrow 6"/>
          <p:cNvSpPr/>
          <p:nvPr/>
        </p:nvSpPr>
        <p:spPr bwMode="auto">
          <a:xfrm>
            <a:off x="4871144" y="2773023"/>
            <a:ext cx="2694187" cy="708925"/>
          </a:xfrm>
          <a:prstGeom prst="uturnArrow">
            <a:avLst>
              <a:gd name="adj1" fmla="val 25000"/>
              <a:gd name="adj2" fmla="val 25000"/>
              <a:gd name="adj3" fmla="val 25000"/>
              <a:gd name="adj4" fmla="val 43750"/>
              <a:gd name="adj5" fmla="val 97879"/>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7" rIns="93252" bIns="46627"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29" name="U-Turn Arrow 28"/>
          <p:cNvSpPr/>
          <p:nvPr/>
        </p:nvSpPr>
        <p:spPr bwMode="auto">
          <a:xfrm rot="10800000">
            <a:off x="4871144" y="4757165"/>
            <a:ext cx="2694187" cy="708925"/>
          </a:xfrm>
          <a:prstGeom prst="uturnArrow">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7" rIns="93252" bIns="46627"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25" name="Can 24"/>
          <p:cNvSpPr/>
          <p:nvPr>
            <p:custDataLst>
              <p:tags r:id="rId1"/>
            </p:custDataLst>
          </p:nvPr>
        </p:nvSpPr>
        <p:spPr>
          <a:xfrm>
            <a:off x="6874220" y="3513842"/>
            <a:ext cx="1114770" cy="1367818"/>
          </a:xfrm>
          <a:prstGeom prst="can">
            <a:avLst/>
          </a:prstGeom>
          <a:solidFill>
            <a:schemeClr val="bg2">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3256" tIns="46629" rIns="93256" bIns="46629" rtlCol="0" anchor="ctr"/>
          <a:lstStyle/>
          <a:p>
            <a:pPr algn="ctr" fontAlgn="base">
              <a:lnSpc>
                <a:spcPct val="90000"/>
              </a:lnSpc>
              <a:spcBef>
                <a:spcPct val="0"/>
              </a:spcBef>
              <a:spcAft>
                <a:spcPct val="0"/>
              </a:spcAft>
              <a:buSzPct val="90000"/>
              <a:defRPr/>
            </a:pPr>
            <a:r>
              <a:rPr lang="en-US" sz="1904"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4456654" y="3513842"/>
            <a:ext cx="1139850" cy="1367818"/>
            <a:chOff x="3200399" y="1566589"/>
            <a:chExt cx="838201" cy="1113144"/>
          </a:xfrm>
          <a:solidFill>
            <a:schemeClr val="bg2">
              <a:lumMod val="40000"/>
              <a:lumOff val="60000"/>
            </a:schemeClr>
          </a:solidFill>
        </p:grpSpPr>
        <p:sp>
          <p:nvSpPr>
            <p:cNvPr id="31" name="Folded Corner 30"/>
            <p:cNvSpPr/>
            <p:nvPr/>
          </p:nvSpPr>
          <p:spPr bwMode="auto">
            <a:xfrm flipV="1">
              <a:off x="3200399" y="1566589"/>
              <a:ext cx="838201" cy="1113144"/>
            </a:xfrm>
            <a:prstGeom prst="foldedCorner">
              <a:avLst>
                <a:gd name="adj" fmla="val 32319"/>
              </a:avLst>
            </a:prstGeom>
            <a:grp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42" tIns="62171" rIns="124342" bIns="62171" numCol="1" rtlCol="0" anchor="ctr" anchorCtr="0" compatLnSpc="1">
              <a:prstTxWarp prst="textNoShape">
                <a:avLst/>
              </a:prstTxWarp>
            </a:bodyPr>
            <a:lstStyle/>
            <a:p>
              <a:pPr algn="ctr" defTabSz="1242877" fontAlgn="base">
                <a:spcBef>
                  <a:spcPct val="0"/>
                </a:spcBef>
                <a:spcAft>
                  <a:spcPct val="0"/>
                </a:spcAft>
              </a:pPr>
              <a:endParaRPr lang="en-US" sz="2992"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grp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32" dirty="0" err="1">
                  <a:solidFill>
                    <a:schemeClr val="tx2">
                      <a:alpha val="99000"/>
                    </a:schemeClr>
                  </a:solidFill>
                  <a:latin typeface="+mn-lt"/>
                </a:rPr>
                <a:t>MyApp.vhd</a:t>
              </a:r>
              <a:endParaRPr lang="en-US" sz="1632" dirty="0">
                <a:solidFill>
                  <a:schemeClr val="tx2">
                    <a:alpha val="99000"/>
                  </a:schemeClr>
                </a:solidFill>
                <a:latin typeface="+mn-lt"/>
              </a:endParaRPr>
            </a:p>
          </p:txBody>
        </p:sp>
      </p:grpSp>
      <p:sp>
        <p:nvSpPr>
          <p:cNvPr id="33" name="Left-Right Arrow 32"/>
          <p:cNvSpPr/>
          <p:nvPr/>
        </p:nvSpPr>
        <p:spPr bwMode="auto">
          <a:xfrm>
            <a:off x="3005936" y="3930732"/>
            <a:ext cx="1259159" cy="583781"/>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7" rIns="93252" bIns="46627" numCol="1" rtlCol="0" anchor="ctr" anchorCtr="0" compatLnSpc="1">
            <a:prstTxWarp prst="textNoShape">
              <a:avLst/>
            </a:prstTxWarp>
          </a:bodyPr>
          <a:lstStyle/>
          <a:p>
            <a:pPr algn="ctr" defTabSz="932282" fontAlgn="base">
              <a:spcBef>
                <a:spcPts val="204"/>
              </a:spcBef>
              <a:spcAft>
                <a:spcPct val="0"/>
              </a:spcAft>
            </a:pPr>
            <a:endParaRPr lang="en-US" sz="2856" dirty="0">
              <a:ln>
                <a:solidFill>
                  <a:schemeClr val="bg1">
                    <a:alpha val="0"/>
                  </a:schemeClr>
                </a:solidFill>
              </a:ln>
              <a:solidFill>
                <a:schemeClr val="bg1"/>
              </a:solidFill>
            </a:endParaRPr>
          </a:p>
        </p:txBody>
      </p:sp>
      <p:sp>
        <p:nvSpPr>
          <p:cNvPr id="34" name="Freeform 24"/>
          <p:cNvSpPr>
            <a:spLocks noEditPoints="1"/>
          </p:cNvSpPr>
          <p:nvPr/>
        </p:nvSpPr>
        <p:spPr bwMode="black">
          <a:xfrm>
            <a:off x="1658849" y="3820496"/>
            <a:ext cx="1073251" cy="82898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bg2">
              <a:lumMod val="20000"/>
              <a:lumOff val="80000"/>
            </a:schemeClr>
          </a:solidFill>
          <a:ln>
            <a:noFill/>
          </a:ln>
          <a:extLst/>
        </p:spPr>
        <p:txBody>
          <a:bodyPr vert="horz" wrap="square" lIns="124325" tIns="62163" rIns="124325" bIns="62163" numCol="1" anchor="t" anchorCtr="0" compatLnSpc="1">
            <a:prstTxWarp prst="textNoShape">
              <a:avLst/>
            </a:prstTxWarp>
          </a:bodyPr>
          <a:lstStyle/>
          <a:p>
            <a:endParaRPr lang="en-US" sz="2448" dirty="0"/>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5AA0-AEA0-4CD0-AE28-5A045295A2E3}"/>
              </a:ext>
            </a:extLst>
          </p:cNvPr>
          <p:cNvSpPr>
            <a:spLocks noGrp="1"/>
          </p:cNvSpPr>
          <p:nvPr>
            <p:ph type="title"/>
          </p:nvPr>
        </p:nvSpPr>
        <p:spPr/>
        <p:txBody>
          <a:bodyPr/>
          <a:lstStyle/>
          <a:p>
            <a:r>
              <a:rPr lang="en-US" dirty="0"/>
              <a:t>                  Microsoft Azure</a:t>
            </a:r>
          </a:p>
        </p:txBody>
      </p:sp>
      <p:sp>
        <p:nvSpPr>
          <p:cNvPr id="3" name="Text Placeholder 2">
            <a:extLst>
              <a:ext uri="{FF2B5EF4-FFF2-40B4-BE49-F238E27FC236}">
                <a16:creationId xmlns:a16="http://schemas.microsoft.com/office/drawing/2014/main" id="{C35B8A48-9D6F-4C1F-9C4F-7935FAF74ECC}"/>
              </a:ext>
            </a:extLst>
          </p:cNvPr>
          <p:cNvSpPr>
            <a:spLocks noGrp="1"/>
          </p:cNvSpPr>
          <p:nvPr>
            <p:ph type="body" sz="quarter" idx="10"/>
          </p:nvPr>
        </p:nvSpPr>
        <p:spPr>
          <a:xfrm>
            <a:off x="427037" y="1973262"/>
            <a:ext cx="11887200" cy="3022134"/>
          </a:xfrm>
        </p:spPr>
        <p:txBody>
          <a:bodyPr/>
          <a:lstStyle/>
          <a:p>
            <a:r>
              <a:rPr lang="en-US" dirty="0"/>
              <a:t>Microsoft Azure is a cloud Platform that Developers and IT Professionals use to build, deploy and manage the  Applications on the Global network of Microsoft.</a:t>
            </a:r>
          </a:p>
        </p:txBody>
      </p:sp>
    </p:spTree>
    <p:extLst>
      <p:ext uri="{BB962C8B-B14F-4D97-AF65-F5344CB8AC3E}">
        <p14:creationId xmlns:p14="http://schemas.microsoft.com/office/powerpoint/2010/main" val="299516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8819-5E71-48E5-8914-E7F5FA14CB5E}"/>
              </a:ext>
            </a:extLst>
          </p:cNvPr>
          <p:cNvSpPr>
            <a:spLocks noGrp="1"/>
          </p:cNvSpPr>
          <p:nvPr>
            <p:ph type="title"/>
          </p:nvPr>
        </p:nvSpPr>
        <p:spPr>
          <a:xfrm>
            <a:off x="960437" y="2125662"/>
            <a:ext cx="11887199" cy="912813"/>
          </a:xfrm>
        </p:spPr>
        <p:txBody>
          <a:bodyPr/>
          <a:lstStyle/>
          <a:p>
            <a:r>
              <a:rPr lang="en-US" dirty="0"/>
              <a:t>        DEMO :</a:t>
            </a:r>
          </a:p>
        </p:txBody>
      </p:sp>
    </p:spTree>
    <p:extLst>
      <p:ext uri="{BB962C8B-B14F-4D97-AF65-F5344CB8AC3E}">
        <p14:creationId xmlns:p14="http://schemas.microsoft.com/office/powerpoint/2010/main" val="17990126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2354262"/>
            <a:ext cx="11373923" cy="1017048"/>
          </a:xfrm>
        </p:spPr>
        <p:txBody>
          <a:bodyPr/>
          <a:lstStyle/>
          <a:p>
            <a:r>
              <a:rPr lang="en-US" sz="7343" dirty="0"/>
              <a:t>Windows Azure Networking</a:t>
            </a:r>
          </a:p>
        </p:txBody>
      </p:sp>
    </p:spTree>
    <p:extLst>
      <p:ext uri="{BB962C8B-B14F-4D97-AF65-F5344CB8AC3E}">
        <p14:creationId xmlns:p14="http://schemas.microsoft.com/office/powerpoint/2010/main" val="29850738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376947" y="2581846"/>
            <a:ext cx="5562600" cy="3923982"/>
          </a:xfrm>
          <a:prstGeom prst="rect">
            <a:avLst/>
          </a:prstGeom>
          <a:solidFill>
            <a:schemeClr val="bg2">
              <a:lumMod val="75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 name="Rectangle 5"/>
          <p:cNvSpPr/>
          <p:nvPr/>
        </p:nvSpPr>
        <p:spPr bwMode="auto">
          <a:xfrm>
            <a:off x="6549984" y="3406404"/>
            <a:ext cx="5162550" cy="1207874"/>
          </a:xfrm>
          <a:prstGeom prst="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17" name="Straight Arrow Connector 16"/>
          <p:cNvCxnSpPr/>
          <p:nvPr/>
        </p:nvCxnSpPr>
        <p:spPr>
          <a:xfrm flipV="1">
            <a:off x="9064913" y="1769151"/>
            <a:ext cx="4" cy="201729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sz="quarter" idx="10"/>
          </p:nvPr>
        </p:nvSpPr>
        <p:spPr>
          <a:xfrm>
            <a:off x="312026" y="1212851"/>
            <a:ext cx="5655259" cy="4633576"/>
          </a:xfrm>
        </p:spPr>
        <p:txBody>
          <a:bodyPr/>
          <a:lstStyle/>
          <a:p>
            <a:pPr marL="336145" indent="-336145" defTabSz="914367"/>
            <a:r>
              <a:rPr lang="en-US" sz="2400" dirty="0"/>
              <a:t>Bring your own network</a:t>
            </a:r>
          </a:p>
          <a:p>
            <a:pPr marL="0" indent="0" defTabSz="914367">
              <a:buNone/>
            </a:pPr>
            <a:r>
              <a:rPr lang="en-US" sz="500" dirty="0"/>
              <a:t> </a:t>
            </a:r>
          </a:p>
          <a:p>
            <a:pPr marL="336145" indent="-336145" defTabSz="914367"/>
            <a:r>
              <a:rPr lang="en-US" sz="2400" dirty="0"/>
              <a:t>Logical isolation with control </a:t>
            </a:r>
            <a:br>
              <a:rPr lang="en-US" sz="2400" dirty="0"/>
            </a:br>
            <a:r>
              <a:rPr lang="en-US" sz="2400" dirty="0"/>
              <a:t>over network</a:t>
            </a:r>
          </a:p>
          <a:p>
            <a:pPr marL="0" indent="0" defTabSz="914367">
              <a:buNone/>
            </a:pPr>
            <a:r>
              <a:rPr lang="en-US" sz="500" dirty="0"/>
              <a:t> </a:t>
            </a:r>
          </a:p>
          <a:p>
            <a:pPr marL="336145" indent="-336145" defTabSz="914367"/>
            <a:r>
              <a:rPr lang="en-US" sz="2400" dirty="0"/>
              <a:t>Create subnets with your private </a:t>
            </a:r>
            <a:br>
              <a:rPr lang="en-US" sz="2400" dirty="0"/>
            </a:br>
            <a:r>
              <a:rPr lang="en-US" sz="2400" dirty="0"/>
              <a:t>or public IP address spaces</a:t>
            </a:r>
          </a:p>
          <a:p>
            <a:pPr marL="0" indent="0" defTabSz="914367">
              <a:buNone/>
            </a:pPr>
            <a:r>
              <a:rPr lang="en-US" sz="500" dirty="0"/>
              <a:t> </a:t>
            </a:r>
          </a:p>
          <a:p>
            <a:pPr marL="336145" indent="-336145" defTabSz="914367"/>
            <a:r>
              <a:rPr lang="en-US" sz="2400" dirty="0"/>
              <a:t>Bring your own DNS or use </a:t>
            </a:r>
            <a:br>
              <a:rPr lang="en-US" sz="2400" dirty="0"/>
            </a:br>
            <a:r>
              <a:rPr lang="en-US" sz="2400" dirty="0"/>
              <a:t>Azure-provided DNS</a:t>
            </a:r>
          </a:p>
          <a:p>
            <a:pPr marL="0" indent="0" defTabSz="914367">
              <a:buNone/>
            </a:pPr>
            <a:r>
              <a:rPr lang="en-US" sz="500" dirty="0"/>
              <a:t> </a:t>
            </a:r>
          </a:p>
          <a:p>
            <a:pPr marL="336145" indent="-336145" defTabSz="914367"/>
            <a:r>
              <a:rPr lang="en-US" sz="2400" dirty="0"/>
              <a:t>Secure VMs with Network </a:t>
            </a:r>
            <a:br>
              <a:rPr lang="en-US" sz="2400" dirty="0"/>
            </a:br>
            <a:r>
              <a:rPr lang="en-US" sz="2400" dirty="0"/>
              <a:t>Security Groups</a:t>
            </a:r>
          </a:p>
          <a:p>
            <a:pPr marL="0" indent="0" defTabSz="914367">
              <a:buNone/>
            </a:pPr>
            <a:r>
              <a:rPr lang="en-US" sz="500" dirty="0"/>
              <a:t> </a:t>
            </a:r>
          </a:p>
          <a:p>
            <a:pPr marL="336145" indent="-336145" defTabSz="914367"/>
            <a:r>
              <a:rPr lang="en-US" sz="2400" dirty="0"/>
              <a:t>Run highly available internal services behind internal load balancer</a:t>
            </a:r>
          </a:p>
        </p:txBody>
      </p:sp>
      <p:sp>
        <p:nvSpPr>
          <p:cNvPr id="2" name="Title 1"/>
          <p:cNvSpPr>
            <a:spLocks noGrp="1"/>
          </p:cNvSpPr>
          <p:nvPr>
            <p:ph type="title"/>
          </p:nvPr>
        </p:nvSpPr>
        <p:spPr/>
        <p:txBody>
          <a:bodyPr/>
          <a:lstStyle/>
          <a:p>
            <a:r>
              <a:rPr lang="en-US" dirty="0"/>
              <a:t>Azure Virtual Network</a:t>
            </a:r>
          </a:p>
        </p:txBody>
      </p:sp>
      <p:grpSp>
        <p:nvGrpSpPr>
          <p:cNvPr id="104" name="Group 103"/>
          <p:cNvGrpSpPr/>
          <p:nvPr/>
        </p:nvGrpSpPr>
        <p:grpSpPr>
          <a:xfrm>
            <a:off x="8446424" y="508351"/>
            <a:ext cx="1236985" cy="1236985"/>
            <a:chOff x="1487553" y="2335312"/>
            <a:chExt cx="1117050" cy="1117050"/>
          </a:xfrm>
        </p:grpSpPr>
        <p:sp>
          <p:nvSpPr>
            <p:cNvPr id="105" name="Oval 104"/>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chemeClr val="bg1"/>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endParaRPr>
            </a:p>
          </p:txBody>
        </p:sp>
        <p:sp>
          <p:nvSpPr>
            <p:cNvPr id="106"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solidFill>
                <a:schemeClr val="bg1"/>
              </a:solid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endParaRPr>
            </a:p>
          </p:txBody>
        </p:sp>
        <p:sp>
          <p:nvSpPr>
            <p:cNvPr id="107" name="TextBox 106"/>
            <p:cNvSpPr txBox="1"/>
            <p:nvPr/>
          </p:nvSpPr>
          <p:spPr>
            <a:xfrm>
              <a:off x="1508031" y="2841561"/>
              <a:ext cx="1076089" cy="491911"/>
            </a:xfrm>
            <a:prstGeom prst="rect">
              <a:avLst/>
            </a:prstGeom>
            <a:noFill/>
            <a:ln>
              <a:noFill/>
            </a:ln>
          </p:spPr>
          <p:txBody>
            <a:bodyPr wrap="none" lIns="182857" tIns="146285" rIns="182857" bIns="146285" rtlCol="0" anchor="ctr">
              <a:spAutoFit/>
            </a:bodyPr>
            <a:lstStyle/>
            <a:p>
              <a:pPr algn="ctr" defTabSz="932410">
                <a:lnSpc>
                  <a:spcPct val="90000"/>
                </a:lnSpc>
                <a:defRPr/>
              </a:pPr>
              <a:r>
                <a:rPr lang="en-US" b="1" kern="0" spc="-50" dirty="0">
                  <a:gradFill>
                    <a:gsLst>
                      <a:gs pos="0">
                        <a:schemeClr val="accent1"/>
                      </a:gs>
                      <a:gs pos="100000">
                        <a:schemeClr val="accent1"/>
                      </a:gs>
                    </a:gsLst>
                    <a:lin ang="5400000" scaled="1"/>
                  </a:gradFill>
                </a:rPr>
                <a:t>Internet</a:t>
              </a:r>
            </a:p>
          </p:txBody>
        </p:sp>
      </p:grpSp>
      <p:grpSp>
        <p:nvGrpSpPr>
          <p:cNvPr id="132" name="Group 131"/>
          <p:cNvGrpSpPr/>
          <p:nvPr/>
        </p:nvGrpSpPr>
        <p:grpSpPr>
          <a:xfrm>
            <a:off x="7102679" y="3468115"/>
            <a:ext cx="612615" cy="802377"/>
            <a:chOff x="1972774" y="3451570"/>
            <a:chExt cx="479392" cy="712232"/>
          </a:xfrm>
        </p:grpSpPr>
        <p:pic>
          <p:nvPicPr>
            <p:cNvPr id="1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135" name="Group 134"/>
            <p:cNvGrpSpPr/>
            <p:nvPr/>
          </p:nvGrpSpPr>
          <p:grpSpPr>
            <a:xfrm>
              <a:off x="2245986" y="3924261"/>
              <a:ext cx="206180" cy="206424"/>
              <a:chOff x="2245986" y="3924261"/>
              <a:chExt cx="206180" cy="206424"/>
            </a:xfrm>
          </p:grpSpPr>
          <p:grpSp>
            <p:nvGrpSpPr>
              <p:cNvPr id="136" name="Group 135"/>
              <p:cNvGrpSpPr/>
              <p:nvPr/>
            </p:nvGrpSpPr>
            <p:grpSpPr>
              <a:xfrm>
                <a:off x="2245986" y="3924261"/>
                <a:ext cx="206180" cy="206424"/>
                <a:chOff x="1779323" y="4627897"/>
                <a:chExt cx="472764" cy="473323"/>
              </a:xfrm>
            </p:grpSpPr>
            <p:sp>
              <p:nvSpPr>
                <p:cNvPr id="138" name="Isosceles Triangle 137"/>
                <p:cNvSpPr/>
                <p:nvPr/>
              </p:nvSpPr>
              <p:spPr bwMode="auto">
                <a:xfrm>
                  <a:off x="1779323" y="4627897"/>
                  <a:ext cx="472764" cy="407555"/>
                </a:xfrm>
                <a:prstGeom prst="triangle">
                  <a:avLst/>
                </a:prstGeom>
                <a:solidFill>
                  <a:srgbClr val="FFFFFF"/>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sp>
              <p:nvSpPr>
                <p:cNvPr id="139" name="Rectangle 138"/>
                <p:cNvSpPr/>
                <p:nvPr/>
              </p:nvSpPr>
              <p:spPr bwMode="auto">
                <a:xfrm>
                  <a:off x="1779323" y="4824517"/>
                  <a:ext cx="472764" cy="60401"/>
                </a:xfrm>
                <a:prstGeom prst="rect">
                  <a:avLst/>
                </a:prstGeom>
                <a:solidFill>
                  <a:srgbClr val="FFFFFF"/>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sp>
              <p:nvSpPr>
                <p:cNvPr id="140" name="Rectangle 139"/>
                <p:cNvSpPr/>
                <p:nvPr/>
              </p:nvSpPr>
              <p:spPr bwMode="auto">
                <a:xfrm rot="16200000">
                  <a:off x="1881399" y="4936712"/>
                  <a:ext cx="268612" cy="60403"/>
                </a:xfrm>
                <a:prstGeom prst="rect">
                  <a:avLst/>
                </a:prstGeom>
                <a:solidFill>
                  <a:srgbClr val="FFFFFF"/>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grpSp>
          <p:sp>
            <p:nvSpPr>
              <p:cNvPr id="137" name="Isosceles Triangle 136"/>
              <p:cNvSpPr/>
              <p:nvPr/>
            </p:nvSpPr>
            <p:spPr bwMode="auto">
              <a:xfrm>
                <a:off x="2304709" y="3989226"/>
                <a:ext cx="88734" cy="76495"/>
              </a:xfrm>
              <a:prstGeom prst="triangle">
                <a:avLst/>
              </a:prstGeom>
              <a:solidFill>
                <a:schemeClr val="accent1"/>
              </a:solidFill>
              <a:ln w="9525" cap="flat" cmpd="sng" algn="ctr">
                <a:noFill/>
                <a:prstDash val="solid"/>
                <a:headEnd type="none" w="med" len="med"/>
                <a:tailEnd type="none" w="med" len="med"/>
              </a:ln>
              <a:effectLst/>
            </p:spPr>
            <p:txBody>
              <a:bodyPr vert="horz" wrap="square" lIns="69933" tIns="34967" rIns="69933" bIns="34967" numCol="1" rtlCol="0" anchor="ctr" anchorCtr="0" compatLnSpc="1">
                <a:prstTxWarp prst="textNoShape">
                  <a:avLst/>
                </a:prstTxWarp>
              </a:bodyPr>
              <a:lstStyle/>
              <a:p>
                <a:pPr algn="ctr" defTabSz="699148" fontAlgn="base">
                  <a:spcBef>
                    <a:spcPct val="0"/>
                  </a:spcBef>
                  <a:spcAft>
                    <a:spcPct val="0"/>
                  </a:spcAft>
                  <a:defRPr/>
                </a:pPr>
                <a:endParaRPr lang="en-US" sz="1683" kern="0" dirty="0">
                  <a:gradFill>
                    <a:gsLst>
                      <a:gs pos="0">
                        <a:srgbClr val="FFFFFF"/>
                      </a:gs>
                      <a:gs pos="100000">
                        <a:srgbClr val="FFFFFF"/>
                      </a:gs>
                    </a:gsLst>
                    <a:lin ang="5400000" scaled="0"/>
                  </a:gradFill>
                </a:endParaRPr>
              </a:p>
            </p:txBody>
          </p:sp>
        </p:grpSp>
      </p:grpSp>
      <p:sp>
        <p:nvSpPr>
          <p:cNvPr id="133" name="Rectangle 132"/>
          <p:cNvSpPr/>
          <p:nvPr/>
        </p:nvSpPr>
        <p:spPr>
          <a:xfrm>
            <a:off x="7495366" y="3558950"/>
            <a:ext cx="542136" cy="286232"/>
          </a:xfrm>
          <a:prstGeom prst="rect">
            <a:avLst/>
          </a:prstGeom>
        </p:spPr>
        <p:txBody>
          <a:bodyPr wrap="none">
            <a:spAutoFit/>
          </a:bodyPr>
          <a:lstStyle/>
          <a:p>
            <a:pPr algn="ctr" defTabSz="699148" fontAlgn="base">
              <a:lnSpc>
                <a:spcPct val="90000"/>
              </a:lnSpc>
              <a:spcBef>
                <a:spcPct val="0"/>
              </a:spcBef>
              <a:spcAft>
                <a:spcPct val="0"/>
              </a:spcAft>
              <a:defRPr/>
            </a:pPr>
            <a:r>
              <a:rPr lang="en-US" sz="1400" kern="0" dirty="0">
                <a:gradFill>
                  <a:gsLst>
                    <a:gs pos="0">
                      <a:srgbClr val="FFFFFF"/>
                    </a:gs>
                    <a:gs pos="100000">
                      <a:srgbClr val="FFFFFF"/>
                    </a:gs>
                  </a:gsLst>
                  <a:lin ang="5400000" scaled="0"/>
                </a:gradFill>
              </a:rPr>
              <a:t>DNS</a:t>
            </a:r>
          </a:p>
        </p:txBody>
      </p:sp>
      <p:sp>
        <p:nvSpPr>
          <p:cNvPr id="142" name="TextBox 141"/>
          <p:cNvSpPr txBox="1"/>
          <p:nvPr/>
        </p:nvSpPr>
        <p:spPr>
          <a:xfrm>
            <a:off x="9078646" y="1772113"/>
            <a:ext cx="1867498" cy="584775"/>
          </a:xfrm>
          <a:prstGeom prst="rect">
            <a:avLst/>
          </a:prstGeom>
          <a:noFill/>
        </p:spPr>
        <p:txBody>
          <a:bodyPr wrap="square" rtlCol="0">
            <a:spAutoFit/>
          </a:bodyPr>
          <a:lstStyle/>
          <a:p>
            <a:pPr defTabSz="914309"/>
            <a:r>
              <a:rPr lang="en-US" sz="1600" dirty="0">
                <a:gradFill>
                  <a:gsLst>
                    <a:gs pos="2917">
                      <a:schemeClr val="tx1"/>
                    </a:gs>
                    <a:gs pos="100000">
                      <a:schemeClr val="tx1"/>
                    </a:gs>
                  </a:gsLst>
                  <a:lin ang="5400000" scaled="0"/>
                </a:gradFill>
              </a:rPr>
              <a:t>Direct Internet</a:t>
            </a:r>
          </a:p>
          <a:p>
            <a:pPr defTabSz="914309"/>
            <a:r>
              <a:rPr lang="en-US" sz="1600" dirty="0">
                <a:gradFill>
                  <a:gsLst>
                    <a:gs pos="2917">
                      <a:schemeClr val="tx1"/>
                    </a:gs>
                    <a:gs pos="100000">
                      <a:schemeClr val="tx1"/>
                    </a:gs>
                  </a:gsLst>
                  <a:lin ang="5400000" scaled="0"/>
                </a:gradFill>
              </a:rPr>
              <a:t>Connectivity</a:t>
            </a:r>
          </a:p>
        </p:txBody>
      </p:sp>
      <p:pic>
        <p:nvPicPr>
          <p:cNvPr id="165" name="Picture 4"/>
          <p:cNvPicPr>
            <a:picLocks noChangeAspect="1"/>
          </p:cNvPicPr>
          <p:nvPr/>
        </p:nvPicPr>
        <p:blipFill>
          <a:blip r:embed="rId4">
            <a:duotone>
              <a:schemeClr val="accent5">
                <a:shade val="45000"/>
                <a:satMod val="135000"/>
              </a:schemeClr>
              <a:prstClr val="white"/>
            </a:duotone>
            <a:lum bright="100000"/>
            <a:extLst>
              <a:ext uri="{28A0092B-C50C-407E-A947-70E740481C1C}">
                <a14:useLocalDpi xmlns:a14="http://schemas.microsoft.com/office/drawing/2010/main" val="0"/>
              </a:ext>
            </a:extLst>
          </a:blip>
          <a:srcRect/>
          <a:stretch>
            <a:fillRect/>
          </a:stretch>
        </p:blipFill>
        <p:spPr bwMode="auto">
          <a:xfrm>
            <a:off x="10681446" y="4046236"/>
            <a:ext cx="278723" cy="27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426548" y="3518537"/>
            <a:ext cx="435681" cy="751956"/>
          </a:xfrm>
          <a:prstGeom prst="rect">
            <a:avLst/>
          </a:prstGeom>
          <a:noFill/>
        </p:spPr>
      </p:pic>
      <p:sp>
        <p:nvSpPr>
          <p:cNvPr id="167" name="Rectangle 166"/>
          <p:cNvSpPr/>
          <p:nvPr/>
        </p:nvSpPr>
        <p:spPr>
          <a:xfrm>
            <a:off x="10826538" y="3558950"/>
            <a:ext cx="426720" cy="286232"/>
          </a:xfrm>
          <a:prstGeom prst="rect">
            <a:avLst/>
          </a:prstGeom>
        </p:spPr>
        <p:txBody>
          <a:bodyPr wrap="none">
            <a:spAutoFit/>
          </a:bodyPr>
          <a:lstStyle/>
          <a:p>
            <a:pPr algn="ctr" defTabSz="699148" fontAlgn="base">
              <a:lnSpc>
                <a:spcPct val="90000"/>
              </a:lnSpc>
              <a:spcBef>
                <a:spcPct val="0"/>
              </a:spcBef>
              <a:spcAft>
                <a:spcPct val="0"/>
              </a:spcAft>
              <a:defRPr/>
            </a:pPr>
            <a:r>
              <a:rPr lang="en-US" sz="1400" kern="0" dirty="0">
                <a:gradFill>
                  <a:gsLst>
                    <a:gs pos="0">
                      <a:srgbClr val="FFFFFF"/>
                    </a:gs>
                    <a:gs pos="100000">
                      <a:srgbClr val="FFFFFF"/>
                    </a:gs>
                  </a:gsLst>
                  <a:lin ang="5400000" scaled="0"/>
                </a:gradFill>
              </a:rPr>
              <a:t>AD</a:t>
            </a:r>
          </a:p>
        </p:txBody>
      </p:sp>
      <p:grpSp>
        <p:nvGrpSpPr>
          <p:cNvPr id="8" name="Group 7"/>
          <p:cNvGrpSpPr/>
          <p:nvPr/>
        </p:nvGrpSpPr>
        <p:grpSpPr>
          <a:xfrm>
            <a:off x="8277384" y="3463318"/>
            <a:ext cx="1380202" cy="802567"/>
            <a:chOff x="8448932" y="3489409"/>
            <a:chExt cx="1380202" cy="802567"/>
          </a:xfrm>
        </p:grpSpPr>
        <p:pic>
          <p:nvPicPr>
            <p:cNvPr id="144" name="Picture 143"/>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448932" y="3489409"/>
              <a:ext cx="684036" cy="684036"/>
            </a:xfrm>
            <a:prstGeom prst="rect">
              <a:avLst/>
            </a:prstGeom>
          </p:spPr>
        </p:pic>
        <p:pic>
          <p:nvPicPr>
            <p:cNvPr id="145" name="Picture 144"/>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145098" y="3607940"/>
              <a:ext cx="684036" cy="684036"/>
            </a:xfrm>
            <a:prstGeom prst="rect">
              <a:avLst/>
            </a:prstGeom>
          </p:spPr>
        </p:pic>
      </p:grpSp>
      <p:sp>
        <p:nvSpPr>
          <p:cNvPr id="166" name="Rectangle 165"/>
          <p:cNvSpPr/>
          <p:nvPr/>
        </p:nvSpPr>
        <p:spPr>
          <a:xfrm>
            <a:off x="9651676" y="3558950"/>
            <a:ext cx="1214648" cy="480131"/>
          </a:xfrm>
          <a:prstGeom prst="rect">
            <a:avLst/>
          </a:prstGeom>
        </p:spPr>
        <p:txBody>
          <a:bodyPr wrap="square">
            <a:spAutoFit/>
          </a:bodyPr>
          <a:lstStyle/>
          <a:p>
            <a:pPr defTabSz="699148" fontAlgn="base">
              <a:lnSpc>
                <a:spcPct val="90000"/>
              </a:lnSpc>
              <a:spcBef>
                <a:spcPct val="0"/>
              </a:spcBef>
              <a:spcAft>
                <a:spcPct val="0"/>
              </a:spcAft>
              <a:defRPr/>
            </a:pPr>
            <a:r>
              <a:rPr lang="en-US" sz="1400" kern="0" dirty="0">
                <a:gradFill>
                  <a:gsLst>
                    <a:gs pos="0">
                      <a:srgbClr val="FFFFFF"/>
                    </a:gs>
                    <a:gs pos="100000">
                      <a:srgbClr val="FFFFFF"/>
                    </a:gs>
                  </a:gsLst>
                  <a:lin ang="5400000" scaled="0"/>
                </a:gradFill>
              </a:rPr>
              <a:t>WEB </a:t>
            </a:r>
            <a:br>
              <a:rPr lang="en-US" sz="1400" kern="0" dirty="0">
                <a:gradFill>
                  <a:gsLst>
                    <a:gs pos="0">
                      <a:srgbClr val="FFFFFF"/>
                    </a:gs>
                    <a:gs pos="100000">
                      <a:srgbClr val="FFFFFF"/>
                    </a:gs>
                  </a:gsLst>
                  <a:lin ang="5400000" scaled="0"/>
                </a:gradFill>
              </a:rPr>
            </a:br>
            <a:r>
              <a:rPr lang="en-US" sz="1400" kern="0" dirty="0">
                <a:gradFill>
                  <a:gsLst>
                    <a:gs pos="0">
                      <a:srgbClr val="FFFFFF"/>
                    </a:gs>
                    <a:gs pos="100000">
                      <a:srgbClr val="FFFFFF"/>
                    </a:gs>
                  </a:gsLst>
                  <a:lin ang="5400000" scaled="0"/>
                </a:gradFill>
              </a:rPr>
              <a:t>SERVER</a:t>
            </a:r>
          </a:p>
        </p:txBody>
      </p:sp>
      <p:sp>
        <p:nvSpPr>
          <p:cNvPr id="168" name="Rectangle 167"/>
          <p:cNvSpPr/>
          <p:nvPr/>
        </p:nvSpPr>
        <p:spPr bwMode="auto">
          <a:xfrm>
            <a:off x="6570951" y="5189791"/>
            <a:ext cx="5162550" cy="1119879"/>
          </a:xfrm>
          <a:prstGeom prst="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19" name="Elbow Connector 18"/>
          <p:cNvCxnSpPr/>
          <p:nvPr/>
        </p:nvCxnSpPr>
        <p:spPr>
          <a:xfrm rot="10800000" flipV="1">
            <a:off x="7283699" y="3182430"/>
            <a:ext cx="1579504" cy="282313"/>
          </a:xfrm>
          <a:prstGeom prst="bentConnector3">
            <a:avLst>
              <a:gd name="adj1" fmla="val 999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9254414" y="3182430"/>
            <a:ext cx="1389888" cy="358080"/>
          </a:xfrm>
          <a:prstGeom prst="bentConnector3">
            <a:avLst>
              <a:gd name="adj1" fmla="val 9953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0" name="Picture 1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12359" y="5384800"/>
            <a:ext cx="546641" cy="546641"/>
          </a:xfrm>
          <a:prstGeom prst="rect">
            <a:avLst/>
          </a:prstGeom>
        </p:spPr>
      </p:pic>
      <p:pic>
        <p:nvPicPr>
          <p:cNvPr id="172"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6755372" y="5228173"/>
            <a:ext cx="820228" cy="820342"/>
          </a:xfrm>
          <a:prstGeom prst="rect">
            <a:avLst/>
          </a:prstGeom>
          <a:noFill/>
          <a:ln>
            <a:noFill/>
          </a:ln>
        </p:spPr>
      </p:pic>
      <p:pic>
        <p:nvPicPr>
          <p:cNvPr id="177"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7429708" y="5250523"/>
            <a:ext cx="820228" cy="820342"/>
          </a:xfrm>
          <a:prstGeom prst="rect">
            <a:avLst/>
          </a:prstGeom>
          <a:noFill/>
          <a:ln>
            <a:noFill/>
          </a:ln>
        </p:spPr>
      </p:pic>
      <p:pic>
        <p:nvPicPr>
          <p:cNvPr id="178" name="Picture 1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9905" y="5441997"/>
            <a:ext cx="546641" cy="546641"/>
          </a:xfrm>
          <a:prstGeom prst="rect">
            <a:avLst/>
          </a:prstGeom>
        </p:spPr>
      </p:pic>
      <p:sp>
        <p:nvSpPr>
          <p:cNvPr id="179" name="Rectangle 178"/>
          <p:cNvSpPr/>
          <p:nvPr/>
        </p:nvSpPr>
        <p:spPr>
          <a:xfrm>
            <a:off x="8186373" y="5349693"/>
            <a:ext cx="886781" cy="480131"/>
          </a:xfrm>
          <a:prstGeom prst="rect">
            <a:avLst/>
          </a:prstGeom>
        </p:spPr>
        <p:txBody>
          <a:bodyPr wrap="none">
            <a:spAutoFit/>
          </a:bodyPr>
          <a:lstStyle/>
          <a:p>
            <a:pPr defTabSz="699148" fontAlgn="base">
              <a:lnSpc>
                <a:spcPct val="90000"/>
              </a:lnSpc>
              <a:spcBef>
                <a:spcPct val="0"/>
              </a:spcBef>
              <a:spcAft>
                <a:spcPct val="0"/>
              </a:spcAft>
              <a:defRPr/>
            </a:pPr>
            <a:r>
              <a:rPr lang="en-US" sz="1400" kern="0" dirty="0">
                <a:gradFill>
                  <a:gsLst>
                    <a:gs pos="0">
                      <a:srgbClr val="FFFFFF"/>
                    </a:gs>
                    <a:gs pos="100000">
                      <a:srgbClr val="FFFFFF"/>
                    </a:gs>
                  </a:gsLst>
                  <a:lin ang="5400000" scaled="0"/>
                </a:gradFill>
              </a:rPr>
              <a:t>APP </a:t>
            </a:r>
            <a:br>
              <a:rPr lang="en-US" sz="1400" kern="0" dirty="0">
                <a:gradFill>
                  <a:gsLst>
                    <a:gs pos="0">
                      <a:srgbClr val="FFFFFF"/>
                    </a:gs>
                    <a:gs pos="100000">
                      <a:srgbClr val="FFFFFF"/>
                    </a:gs>
                  </a:gsLst>
                  <a:lin ang="5400000" scaled="0"/>
                </a:gradFill>
              </a:rPr>
            </a:br>
            <a:r>
              <a:rPr lang="en-US" sz="1400" kern="0" dirty="0">
                <a:gradFill>
                  <a:gsLst>
                    <a:gs pos="0">
                      <a:srgbClr val="FFFFFF"/>
                    </a:gs>
                    <a:gs pos="100000">
                      <a:srgbClr val="FFFFFF"/>
                    </a:gs>
                  </a:gsLst>
                  <a:lin ang="5400000" scaled="0"/>
                </a:gradFill>
              </a:rPr>
              <a:t>SERVERS</a:t>
            </a:r>
          </a:p>
        </p:txBody>
      </p:sp>
      <p:sp>
        <p:nvSpPr>
          <p:cNvPr id="180" name="Rectangle 179"/>
          <p:cNvSpPr/>
          <p:nvPr/>
        </p:nvSpPr>
        <p:spPr>
          <a:xfrm>
            <a:off x="10734538" y="5349693"/>
            <a:ext cx="886781" cy="480131"/>
          </a:xfrm>
          <a:prstGeom prst="rect">
            <a:avLst/>
          </a:prstGeom>
        </p:spPr>
        <p:txBody>
          <a:bodyPr wrap="none">
            <a:spAutoFit/>
          </a:bodyPr>
          <a:lstStyle/>
          <a:p>
            <a:pPr defTabSz="699148" fontAlgn="base">
              <a:lnSpc>
                <a:spcPct val="90000"/>
              </a:lnSpc>
              <a:spcBef>
                <a:spcPct val="0"/>
              </a:spcBef>
              <a:spcAft>
                <a:spcPct val="0"/>
              </a:spcAft>
              <a:defRPr/>
            </a:pPr>
            <a:r>
              <a:rPr lang="en-US" sz="1400" kern="0" dirty="0">
                <a:gradFill>
                  <a:gsLst>
                    <a:gs pos="0">
                      <a:srgbClr val="FFFFFF"/>
                    </a:gs>
                    <a:gs pos="100000">
                      <a:srgbClr val="FFFFFF"/>
                    </a:gs>
                  </a:gsLst>
                  <a:lin ang="5400000" scaled="0"/>
                </a:gradFill>
              </a:rPr>
              <a:t>DB </a:t>
            </a:r>
            <a:br>
              <a:rPr lang="en-US" sz="1400" kern="0" dirty="0">
                <a:gradFill>
                  <a:gsLst>
                    <a:gs pos="0">
                      <a:srgbClr val="FFFFFF"/>
                    </a:gs>
                    <a:gs pos="100000">
                      <a:srgbClr val="FFFFFF"/>
                    </a:gs>
                  </a:gsLst>
                  <a:lin ang="5400000" scaled="0"/>
                </a:gradFill>
              </a:rPr>
            </a:br>
            <a:r>
              <a:rPr lang="en-US" sz="1400" kern="0" dirty="0">
                <a:gradFill>
                  <a:gsLst>
                    <a:gs pos="0">
                      <a:srgbClr val="FFFFFF"/>
                    </a:gs>
                    <a:gs pos="100000">
                      <a:srgbClr val="FFFFFF"/>
                    </a:gs>
                  </a:gsLst>
                  <a:lin ang="5400000" scaled="0"/>
                </a:gradFill>
              </a:rPr>
              <a:t>SERVERS</a:t>
            </a:r>
          </a:p>
        </p:txBody>
      </p:sp>
      <p:cxnSp>
        <p:nvCxnSpPr>
          <p:cNvPr id="65" name="Straight Connector 64"/>
          <p:cNvCxnSpPr/>
          <p:nvPr/>
        </p:nvCxnSpPr>
        <p:spPr>
          <a:xfrm>
            <a:off x="9043946" y="4614277"/>
            <a:ext cx="0" cy="523289"/>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bwMode="auto">
          <a:xfrm>
            <a:off x="6481231" y="2363972"/>
            <a:ext cx="1806102" cy="429768"/>
          </a:xfrm>
          <a:prstGeom prst="rect">
            <a:avLst/>
          </a:prstGeom>
          <a:solidFill>
            <a:srgbClr val="00BCF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600" dirty="0">
                <a:gradFill>
                  <a:gsLst>
                    <a:gs pos="0">
                      <a:schemeClr val="tx1"/>
                    </a:gs>
                    <a:gs pos="100000">
                      <a:schemeClr val="tx1"/>
                    </a:gs>
                  </a:gsLst>
                  <a:lin ang="5400000" scaled="1"/>
                </a:gradFill>
              </a:rPr>
              <a:t>Virtual Network</a:t>
            </a:r>
          </a:p>
        </p:txBody>
      </p:sp>
      <p:sp>
        <p:nvSpPr>
          <p:cNvPr id="67" name="TextBox 66"/>
          <p:cNvSpPr txBox="1"/>
          <p:nvPr/>
        </p:nvSpPr>
        <p:spPr>
          <a:xfrm>
            <a:off x="9319883" y="2797428"/>
            <a:ext cx="2619663"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Security Group</a:t>
            </a:r>
          </a:p>
        </p:txBody>
      </p:sp>
      <p:sp>
        <p:nvSpPr>
          <p:cNvPr id="69" name="Rectangle 68"/>
          <p:cNvSpPr/>
          <p:nvPr/>
        </p:nvSpPr>
        <p:spPr bwMode="auto">
          <a:xfrm>
            <a:off x="8634776" y="4357666"/>
            <a:ext cx="992966" cy="19885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b="1" dirty="0">
                <a:gradFill>
                  <a:gsLst>
                    <a:gs pos="0">
                      <a:srgbClr val="FFFFFF"/>
                    </a:gs>
                    <a:gs pos="100000">
                      <a:srgbClr val="FFFFFF"/>
                    </a:gs>
                  </a:gsLst>
                  <a:lin ang="5400000" scaled="0"/>
                </a:gradFill>
              </a:rPr>
              <a:t>FE Subnet</a:t>
            </a:r>
          </a:p>
        </p:txBody>
      </p:sp>
      <p:sp>
        <p:nvSpPr>
          <p:cNvPr id="185" name="Rectangle 184"/>
          <p:cNvSpPr/>
          <p:nvPr/>
        </p:nvSpPr>
        <p:spPr bwMode="auto">
          <a:xfrm>
            <a:off x="8634776" y="6055198"/>
            <a:ext cx="992966" cy="19885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BE Subnet</a:t>
            </a:r>
          </a:p>
        </p:txBody>
      </p:sp>
      <p:pic>
        <p:nvPicPr>
          <p:cNvPr id="176" name="Picture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6919" y="4594551"/>
            <a:ext cx="556468" cy="556468"/>
          </a:xfrm>
          <a:prstGeom prst="rect">
            <a:avLst/>
          </a:prstGeom>
        </p:spPr>
      </p:pic>
      <p:sp>
        <p:nvSpPr>
          <p:cNvPr id="187" name="TextBox 186"/>
          <p:cNvSpPr txBox="1"/>
          <p:nvPr/>
        </p:nvSpPr>
        <p:spPr>
          <a:xfrm>
            <a:off x="9196360" y="4614227"/>
            <a:ext cx="192208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Internal LB</a:t>
            </a:r>
          </a:p>
        </p:txBody>
      </p:sp>
      <p:sp>
        <p:nvSpPr>
          <p:cNvPr id="70" name="Rectangle 69"/>
          <p:cNvSpPr/>
          <p:nvPr/>
        </p:nvSpPr>
        <p:spPr bwMode="auto">
          <a:xfrm>
            <a:off x="8502003" y="2363972"/>
            <a:ext cx="1132655" cy="42504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Azure Infra</a:t>
            </a:r>
          </a:p>
        </p:txBody>
      </p:sp>
      <p:grpSp>
        <p:nvGrpSpPr>
          <p:cNvPr id="21" name="Group 20"/>
          <p:cNvGrpSpPr/>
          <p:nvPr/>
        </p:nvGrpSpPr>
        <p:grpSpPr>
          <a:xfrm>
            <a:off x="8872375" y="2894104"/>
            <a:ext cx="390887" cy="475706"/>
            <a:chOff x="11439383" y="926102"/>
            <a:chExt cx="390887" cy="475706"/>
          </a:xfrm>
        </p:grpSpPr>
        <p:sp>
          <p:nvSpPr>
            <p:cNvPr id="20" name="Rectangle 19"/>
            <p:cNvSpPr/>
            <p:nvPr/>
          </p:nvSpPr>
          <p:spPr bwMode="auto">
            <a:xfrm>
              <a:off x="11552619" y="1163955"/>
              <a:ext cx="228218" cy="200992"/>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5" name="Freeform 23"/>
            <p:cNvSpPr>
              <a:spLocks noChangeAspect="1" noEditPoints="1"/>
            </p:cNvSpPr>
            <p:nvPr/>
          </p:nvSpPr>
          <p:spPr bwMode="auto">
            <a:xfrm>
              <a:off x="11439383" y="926102"/>
              <a:ext cx="390887" cy="475706"/>
            </a:xfrm>
            <a:custGeom>
              <a:avLst/>
              <a:gdLst>
                <a:gd name="T0" fmla="*/ 592 w 603"/>
                <a:gd name="T1" fmla="*/ 304 h 734"/>
                <a:gd name="T2" fmla="*/ 540 w 603"/>
                <a:gd name="T3" fmla="*/ 304 h 734"/>
                <a:gd name="T4" fmla="*/ 540 w 603"/>
                <a:gd name="T5" fmla="*/ 217 h 734"/>
                <a:gd name="T6" fmla="*/ 301 w 603"/>
                <a:gd name="T7" fmla="*/ 0 h 734"/>
                <a:gd name="T8" fmla="*/ 63 w 603"/>
                <a:gd name="T9" fmla="*/ 217 h 734"/>
                <a:gd name="T10" fmla="*/ 63 w 603"/>
                <a:gd name="T11" fmla="*/ 304 h 734"/>
                <a:gd name="T12" fmla="*/ 11 w 603"/>
                <a:gd name="T13" fmla="*/ 304 h 734"/>
                <a:gd name="T14" fmla="*/ 0 w 603"/>
                <a:gd name="T15" fmla="*/ 315 h 734"/>
                <a:gd name="T16" fmla="*/ 0 w 603"/>
                <a:gd name="T17" fmla="*/ 723 h 734"/>
                <a:gd name="T18" fmla="*/ 11 w 603"/>
                <a:gd name="T19" fmla="*/ 734 h 734"/>
                <a:gd name="T20" fmla="*/ 592 w 603"/>
                <a:gd name="T21" fmla="*/ 734 h 734"/>
                <a:gd name="T22" fmla="*/ 603 w 603"/>
                <a:gd name="T23" fmla="*/ 723 h 734"/>
                <a:gd name="T24" fmla="*/ 603 w 603"/>
                <a:gd name="T25" fmla="*/ 315 h 734"/>
                <a:gd name="T26" fmla="*/ 592 w 603"/>
                <a:gd name="T27" fmla="*/ 304 h 734"/>
                <a:gd name="T28" fmla="*/ 323 w 603"/>
                <a:gd name="T29" fmla="*/ 494 h 734"/>
                <a:gd name="T30" fmla="*/ 323 w 603"/>
                <a:gd name="T31" fmla="*/ 612 h 734"/>
                <a:gd name="T32" fmla="*/ 307 w 603"/>
                <a:gd name="T33" fmla="*/ 628 h 734"/>
                <a:gd name="T34" fmla="*/ 296 w 603"/>
                <a:gd name="T35" fmla="*/ 628 h 734"/>
                <a:gd name="T36" fmla="*/ 279 w 603"/>
                <a:gd name="T37" fmla="*/ 612 h 734"/>
                <a:gd name="T38" fmla="*/ 279 w 603"/>
                <a:gd name="T39" fmla="*/ 494 h 734"/>
                <a:gd name="T40" fmla="*/ 257 w 603"/>
                <a:gd name="T41" fmla="*/ 455 h 734"/>
                <a:gd name="T42" fmla="*/ 301 w 603"/>
                <a:gd name="T43" fmla="*/ 410 h 734"/>
                <a:gd name="T44" fmla="*/ 346 w 603"/>
                <a:gd name="T45" fmla="*/ 455 h 734"/>
                <a:gd name="T46" fmla="*/ 323 w 603"/>
                <a:gd name="T47" fmla="*/ 494 h 734"/>
                <a:gd name="T48" fmla="*/ 479 w 603"/>
                <a:gd name="T49" fmla="*/ 304 h 734"/>
                <a:gd name="T50" fmla="*/ 124 w 603"/>
                <a:gd name="T51" fmla="*/ 304 h 734"/>
                <a:gd name="T52" fmla="*/ 124 w 603"/>
                <a:gd name="T53" fmla="*/ 217 h 734"/>
                <a:gd name="T54" fmla="*/ 301 w 603"/>
                <a:gd name="T55" fmla="*/ 61 h 734"/>
                <a:gd name="T56" fmla="*/ 479 w 603"/>
                <a:gd name="T57" fmla="*/ 217 h 734"/>
                <a:gd name="T58" fmla="*/ 479 w 603"/>
                <a:gd name="T59" fmla="*/ 30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3" h="734">
                  <a:moveTo>
                    <a:pt x="592" y="304"/>
                  </a:moveTo>
                  <a:cubicBezTo>
                    <a:pt x="540" y="304"/>
                    <a:pt x="540" y="304"/>
                    <a:pt x="540" y="304"/>
                  </a:cubicBezTo>
                  <a:cubicBezTo>
                    <a:pt x="540" y="217"/>
                    <a:pt x="540" y="217"/>
                    <a:pt x="540" y="217"/>
                  </a:cubicBezTo>
                  <a:cubicBezTo>
                    <a:pt x="540" y="97"/>
                    <a:pt x="433" y="0"/>
                    <a:pt x="301" y="0"/>
                  </a:cubicBezTo>
                  <a:cubicBezTo>
                    <a:pt x="170" y="0"/>
                    <a:pt x="63" y="97"/>
                    <a:pt x="63" y="217"/>
                  </a:cubicBezTo>
                  <a:cubicBezTo>
                    <a:pt x="63" y="304"/>
                    <a:pt x="63" y="304"/>
                    <a:pt x="63" y="304"/>
                  </a:cubicBezTo>
                  <a:cubicBezTo>
                    <a:pt x="11" y="304"/>
                    <a:pt x="11" y="304"/>
                    <a:pt x="11" y="304"/>
                  </a:cubicBezTo>
                  <a:cubicBezTo>
                    <a:pt x="5" y="304"/>
                    <a:pt x="0" y="309"/>
                    <a:pt x="0" y="315"/>
                  </a:cubicBezTo>
                  <a:cubicBezTo>
                    <a:pt x="0" y="723"/>
                    <a:pt x="0" y="723"/>
                    <a:pt x="0" y="723"/>
                  </a:cubicBezTo>
                  <a:cubicBezTo>
                    <a:pt x="0" y="729"/>
                    <a:pt x="5" y="734"/>
                    <a:pt x="11" y="734"/>
                  </a:cubicBezTo>
                  <a:cubicBezTo>
                    <a:pt x="592" y="734"/>
                    <a:pt x="592" y="734"/>
                    <a:pt x="592" y="734"/>
                  </a:cubicBezTo>
                  <a:cubicBezTo>
                    <a:pt x="598" y="734"/>
                    <a:pt x="603" y="729"/>
                    <a:pt x="603" y="723"/>
                  </a:cubicBezTo>
                  <a:cubicBezTo>
                    <a:pt x="603" y="315"/>
                    <a:pt x="603" y="315"/>
                    <a:pt x="603" y="315"/>
                  </a:cubicBezTo>
                  <a:cubicBezTo>
                    <a:pt x="603" y="309"/>
                    <a:pt x="598" y="304"/>
                    <a:pt x="592" y="304"/>
                  </a:cubicBezTo>
                  <a:close/>
                  <a:moveTo>
                    <a:pt x="323" y="494"/>
                  </a:moveTo>
                  <a:cubicBezTo>
                    <a:pt x="323" y="612"/>
                    <a:pt x="323" y="612"/>
                    <a:pt x="323" y="612"/>
                  </a:cubicBezTo>
                  <a:cubicBezTo>
                    <a:pt x="323" y="621"/>
                    <a:pt x="316" y="628"/>
                    <a:pt x="307" y="628"/>
                  </a:cubicBezTo>
                  <a:cubicBezTo>
                    <a:pt x="296" y="628"/>
                    <a:pt x="296" y="628"/>
                    <a:pt x="296" y="628"/>
                  </a:cubicBezTo>
                  <a:cubicBezTo>
                    <a:pt x="287" y="628"/>
                    <a:pt x="279" y="621"/>
                    <a:pt x="279" y="612"/>
                  </a:cubicBezTo>
                  <a:cubicBezTo>
                    <a:pt x="279" y="494"/>
                    <a:pt x="279" y="494"/>
                    <a:pt x="279" y="494"/>
                  </a:cubicBezTo>
                  <a:cubicBezTo>
                    <a:pt x="266" y="486"/>
                    <a:pt x="257" y="471"/>
                    <a:pt x="257" y="455"/>
                  </a:cubicBezTo>
                  <a:cubicBezTo>
                    <a:pt x="257" y="430"/>
                    <a:pt x="277" y="410"/>
                    <a:pt x="301" y="410"/>
                  </a:cubicBezTo>
                  <a:cubicBezTo>
                    <a:pt x="326" y="410"/>
                    <a:pt x="346" y="430"/>
                    <a:pt x="346" y="455"/>
                  </a:cubicBezTo>
                  <a:cubicBezTo>
                    <a:pt x="346" y="471"/>
                    <a:pt x="337" y="486"/>
                    <a:pt x="323" y="494"/>
                  </a:cubicBezTo>
                  <a:close/>
                  <a:moveTo>
                    <a:pt x="479" y="304"/>
                  </a:moveTo>
                  <a:cubicBezTo>
                    <a:pt x="124" y="304"/>
                    <a:pt x="124" y="304"/>
                    <a:pt x="124" y="304"/>
                  </a:cubicBezTo>
                  <a:cubicBezTo>
                    <a:pt x="124" y="217"/>
                    <a:pt x="124" y="217"/>
                    <a:pt x="124" y="217"/>
                  </a:cubicBezTo>
                  <a:cubicBezTo>
                    <a:pt x="124" y="131"/>
                    <a:pt x="204" y="61"/>
                    <a:pt x="301" y="61"/>
                  </a:cubicBezTo>
                  <a:cubicBezTo>
                    <a:pt x="399" y="61"/>
                    <a:pt x="479" y="131"/>
                    <a:pt x="479" y="217"/>
                  </a:cubicBezTo>
                  <a:lnTo>
                    <a:pt x="479" y="304"/>
                  </a:lnTo>
                  <a:close/>
                </a:path>
              </a:pathLst>
            </a:custGeom>
            <a:solidFill>
              <a:schemeClr val="tx2">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32481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point to site vpn azure">
            <a:extLst>
              <a:ext uri="{FF2B5EF4-FFF2-40B4-BE49-F238E27FC236}">
                <a16:creationId xmlns:a16="http://schemas.microsoft.com/office/drawing/2014/main" id="{40C8F2DD-7AA1-4D57-818C-85F6553BE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7" y="1549400"/>
            <a:ext cx="10820399" cy="47672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0883594-CA50-4C4C-90C6-5AEABC138F90}"/>
              </a:ext>
            </a:extLst>
          </p:cNvPr>
          <p:cNvSpPr>
            <a:spLocks noGrp="1"/>
          </p:cNvSpPr>
          <p:nvPr>
            <p:ph type="title"/>
          </p:nvPr>
        </p:nvSpPr>
        <p:spPr/>
        <p:txBody>
          <a:bodyPr/>
          <a:lstStyle/>
          <a:p>
            <a:r>
              <a:rPr lang="en-US" dirty="0"/>
              <a:t>   VPN  in Azure Introduction</a:t>
            </a:r>
          </a:p>
        </p:txBody>
      </p:sp>
    </p:spTree>
    <p:extLst>
      <p:ext uri="{BB962C8B-B14F-4D97-AF65-F5344CB8AC3E}">
        <p14:creationId xmlns:p14="http://schemas.microsoft.com/office/powerpoint/2010/main" val="22300206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4E28-567D-4DC9-89C9-ADE9F1A3F241}"/>
              </a:ext>
            </a:extLst>
          </p:cNvPr>
          <p:cNvSpPr>
            <a:spLocks noGrp="1"/>
          </p:cNvSpPr>
          <p:nvPr>
            <p:ph type="title"/>
          </p:nvPr>
        </p:nvSpPr>
        <p:spPr/>
        <p:txBody>
          <a:bodyPr/>
          <a:lstStyle/>
          <a:p>
            <a:r>
              <a:rPr lang="en-US" dirty="0"/>
              <a:t>Point to Site VPN in Azure</a:t>
            </a:r>
          </a:p>
        </p:txBody>
      </p:sp>
      <p:pic>
        <p:nvPicPr>
          <p:cNvPr id="2050" name="Picture 2" descr="Image result for point to site vpn azure">
            <a:extLst>
              <a:ext uri="{FF2B5EF4-FFF2-40B4-BE49-F238E27FC236}">
                <a16:creationId xmlns:a16="http://schemas.microsoft.com/office/drawing/2014/main" id="{ADBA084A-2BE1-44D5-B851-998837568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444625"/>
            <a:ext cx="10820399" cy="49482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6985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99F8D3-2A46-4536-8401-85683CA120A8}"/>
              </a:ext>
            </a:extLst>
          </p:cNvPr>
          <p:cNvSpPr txBox="1">
            <a:spLocks/>
          </p:cNvSpPr>
          <p:nvPr/>
        </p:nvSpPr>
        <p:spPr>
          <a:xfrm>
            <a:off x="529660" y="233152"/>
            <a:ext cx="11375537" cy="772203"/>
          </a:xfrm>
          <a:prstGeom prst="rect">
            <a:avLst/>
          </a:prstGeom>
        </p:spPr>
        <p:txBody>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en-US" dirty="0"/>
              <a:t>VPN Gateway Types/Sku’s</a:t>
            </a:r>
          </a:p>
        </p:txBody>
      </p:sp>
      <p:graphicFrame>
        <p:nvGraphicFramePr>
          <p:cNvPr id="10" name="Table 9">
            <a:extLst>
              <a:ext uri="{FF2B5EF4-FFF2-40B4-BE49-F238E27FC236}">
                <a16:creationId xmlns:a16="http://schemas.microsoft.com/office/drawing/2014/main" id="{EC01D2EF-B6F7-450A-B424-C039552E9837}"/>
              </a:ext>
            </a:extLst>
          </p:cNvPr>
          <p:cNvGraphicFramePr>
            <a:graphicFrameLocks noGrp="1"/>
          </p:cNvGraphicFramePr>
          <p:nvPr>
            <p:extLst>
              <p:ext uri="{D42A27DB-BD31-4B8C-83A1-F6EECF244321}">
                <p14:modId xmlns:p14="http://schemas.microsoft.com/office/powerpoint/2010/main" val="654085251"/>
              </p:ext>
            </p:extLst>
          </p:nvPr>
        </p:nvGraphicFramePr>
        <p:xfrm>
          <a:off x="529660" y="1477151"/>
          <a:ext cx="8812777" cy="1112520"/>
        </p:xfrm>
        <a:graphic>
          <a:graphicData uri="http://schemas.openxmlformats.org/drawingml/2006/table">
            <a:tbl>
              <a:tblPr firstRow="1" bandRow="1">
                <a:tableStyleId>{5C22544A-7EE6-4342-B048-85BDC9FD1C3A}</a:tableStyleId>
              </a:tblPr>
              <a:tblGrid>
                <a:gridCol w="8812777">
                  <a:extLst>
                    <a:ext uri="{9D8B030D-6E8A-4147-A177-3AD203B41FA5}">
                      <a16:colId xmlns:a16="http://schemas.microsoft.com/office/drawing/2014/main" val="2085183720"/>
                    </a:ext>
                  </a:extLst>
                </a:gridCol>
              </a:tblGrid>
              <a:tr h="370840">
                <a:tc>
                  <a:txBody>
                    <a:bodyPr/>
                    <a:lstStyle/>
                    <a:p>
                      <a:pPr marL="0" marR="0" lvl="0" indent="0" algn="l" defTabSz="913982" rtl="0" eaLnBrk="1" fontAlgn="auto" latinLnBrk="0" hangingPunct="1">
                        <a:lnSpc>
                          <a:spcPct val="100000"/>
                        </a:lnSpc>
                        <a:spcBef>
                          <a:spcPts val="0"/>
                        </a:spcBef>
                        <a:spcAft>
                          <a:spcPts val="0"/>
                        </a:spcAft>
                        <a:buClrTx/>
                        <a:buSzTx/>
                        <a:buFontTx/>
                        <a:buNone/>
                        <a:tabLst/>
                        <a:defRPr/>
                      </a:pPr>
                      <a:endParaRPr lang="en-US" sz="1768" b="0" i="0" kern="1200" dirty="0">
                        <a:solidFill>
                          <a:schemeClr val="lt1"/>
                        </a:solidFill>
                        <a:effectLst/>
                        <a:latin typeface="+mn-lt"/>
                        <a:ea typeface="+mn-ea"/>
                        <a:cs typeface="+mn-cs"/>
                      </a:endParaRPr>
                    </a:p>
                  </a:txBody>
                  <a:tcPr/>
                </a:tc>
                <a:extLst>
                  <a:ext uri="{0D108BD9-81ED-4DB2-BD59-A6C34878D82A}">
                    <a16:rowId xmlns:a16="http://schemas.microsoft.com/office/drawing/2014/main" val="27176862"/>
                  </a:ext>
                </a:extLst>
              </a:tr>
              <a:tr h="370840">
                <a:tc>
                  <a:txBody>
                    <a:bodyPr/>
                    <a:lstStyle/>
                    <a:p>
                      <a:pPr marL="0" marR="0" lvl="0" indent="0" algn="l" defTabSz="913982" rtl="0" eaLnBrk="1" fontAlgn="auto" latinLnBrk="0" hangingPunct="1">
                        <a:lnSpc>
                          <a:spcPct val="100000"/>
                        </a:lnSpc>
                        <a:spcBef>
                          <a:spcPts val="0"/>
                        </a:spcBef>
                        <a:spcAft>
                          <a:spcPts val="0"/>
                        </a:spcAft>
                        <a:buClrTx/>
                        <a:buSzTx/>
                        <a:buFontTx/>
                        <a:buNone/>
                        <a:tabLst/>
                        <a:defRPr/>
                      </a:pPr>
                      <a:r>
                        <a:rPr lang="en-US" dirty="0"/>
                        <a:t>1. </a:t>
                      </a:r>
                      <a:r>
                        <a:rPr lang="en-US" sz="1768" b="1" i="0" kern="1200" dirty="0">
                          <a:solidFill>
                            <a:schemeClr val="bg1"/>
                          </a:solidFill>
                          <a:effectLst/>
                          <a:latin typeface="+mn-lt"/>
                          <a:ea typeface="+mn-ea"/>
                          <a:cs typeface="+mn-cs"/>
                        </a:rPr>
                        <a:t>Static Routing = PolicyBased, Supports Ike,V1 and supports Basic SKU only</a:t>
                      </a:r>
                    </a:p>
                  </a:txBody>
                  <a:tcPr/>
                </a:tc>
                <a:extLst>
                  <a:ext uri="{0D108BD9-81ED-4DB2-BD59-A6C34878D82A}">
                    <a16:rowId xmlns:a16="http://schemas.microsoft.com/office/drawing/2014/main" val="2073580402"/>
                  </a:ext>
                </a:extLst>
              </a:tr>
              <a:tr h="370840">
                <a:tc>
                  <a:txBody>
                    <a:bodyPr/>
                    <a:lstStyle/>
                    <a:p>
                      <a:pPr marL="0" marR="0" lvl="0" indent="0" algn="l" defTabSz="913982" rtl="0" eaLnBrk="1" fontAlgn="auto" latinLnBrk="0" hangingPunct="1">
                        <a:lnSpc>
                          <a:spcPct val="100000"/>
                        </a:lnSpc>
                        <a:spcBef>
                          <a:spcPts val="0"/>
                        </a:spcBef>
                        <a:spcAft>
                          <a:spcPts val="0"/>
                        </a:spcAft>
                        <a:buClrTx/>
                        <a:buSzTx/>
                        <a:buFontTx/>
                        <a:buNone/>
                        <a:tabLst/>
                        <a:defRPr/>
                      </a:pPr>
                      <a:r>
                        <a:rPr lang="en-US" dirty="0"/>
                        <a:t>2. </a:t>
                      </a:r>
                      <a:r>
                        <a:rPr lang="en-US" sz="1768" b="1" i="0" kern="1200" dirty="0">
                          <a:solidFill>
                            <a:schemeClr val="dk1"/>
                          </a:solidFill>
                          <a:effectLst/>
                          <a:latin typeface="+mn-lt"/>
                          <a:ea typeface="+mn-ea"/>
                          <a:cs typeface="+mn-cs"/>
                        </a:rPr>
                        <a:t>Dynamic Routing = Route Based, Supports Ike,V2</a:t>
                      </a:r>
                    </a:p>
                  </a:txBody>
                  <a:tcPr/>
                </a:tc>
                <a:extLst>
                  <a:ext uri="{0D108BD9-81ED-4DB2-BD59-A6C34878D82A}">
                    <a16:rowId xmlns:a16="http://schemas.microsoft.com/office/drawing/2014/main" val="1946242058"/>
                  </a:ext>
                </a:extLst>
              </a:tr>
            </a:tbl>
          </a:graphicData>
        </a:graphic>
      </p:graphicFrame>
      <p:graphicFrame>
        <p:nvGraphicFramePr>
          <p:cNvPr id="12" name="Table 11">
            <a:extLst>
              <a:ext uri="{FF2B5EF4-FFF2-40B4-BE49-F238E27FC236}">
                <a16:creationId xmlns:a16="http://schemas.microsoft.com/office/drawing/2014/main" id="{1DB85A71-E585-4A80-A199-0A6796296C08}"/>
              </a:ext>
            </a:extLst>
          </p:cNvPr>
          <p:cNvGraphicFramePr>
            <a:graphicFrameLocks noGrp="1"/>
          </p:cNvGraphicFramePr>
          <p:nvPr>
            <p:extLst>
              <p:ext uri="{D42A27DB-BD31-4B8C-83A1-F6EECF244321}">
                <p14:modId xmlns:p14="http://schemas.microsoft.com/office/powerpoint/2010/main" val="4254687090"/>
              </p:ext>
            </p:extLst>
          </p:nvPr>
        </p:nvGraphicFramePr>
        <p:xfrm>
          <a:off x="516430" y="2887662"/>
          <a:ext cx="11479780" cy="3657600"/>
        </p:xfrm>
        <a:graphic>
          <a:graphicData uri="http://schemas.openxmlformats.org/drawingml/2006/table">
            <a:tbl>
              <a:tblPr firstRow="1" bandRow="1">
                <a:tableStyleId>{5C22544A-7EE6-4342-B048-85BDC9FD1C3A}</a:tableStyleId>
              </a:tblPr>
              <a:tblGrid>
                <a:gridCol w="2869945">
                  <a:extLst>
                    <a:ext uri="{9D8B030D-6E8A-4147-A177-3AD203B41FA5}">
                      <a16:colId xmlns:a16="http://schemas.microsoft.com/office/drawing/2014/main" val="2824061565"/>
                    </a:ext>
                  </a:extLst>
                </a:gridCol>
                <a:gridCol w="2869945">
                  <a:extLst>
                    <a:ext uri="{9D8B030D-6E8A-4147-A177-3AD203B41FA5}">
                      <a16:colId xmlns:a16="http://schemas.microsoft.com/office/drawing/2014/main" val="204150039"/>
                    </a:ext>
                  </a:extLst>
                </a:gridCol>
                <a:gridCol w="2869945">
                  <a:extLst>
                    <a:ext uri="{9D8B030D-6E8A-4147-A177-3AD203B41FA5}">
                      <a16:colId xmlns:a16="http://schemas.microsoft.com/office/drawing/2014/main" val="3708756160"/>
                    </a:ext>
                  </a:extLst>
                </a:gridCol>
                <a:gridCol w="2869945">
                  <a:extLst>
                    <a:ext uri="{9D8B030D-6E8A-4147-A177-3AD203B41FA5}">
                      <a16:colId xmlns:a16="http://schemas.microsoft.com/office/drawing/2014/main" val="2195718027"/>
                    </a:ext>
                  </a:extLst>
                </a:gridCol>
              </a:tblGrid>
              <a:tr h="26227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23099025"/>
                  </a:ext>
                </a:extLst>
              </a:tr>
              <a:tr h="754026">
                <a:tc>
                  <a:txBody>
                    <a:bodyPr/>
                    <a:lstStyle/>
                    <a:p>
                      <a:pPr algn="l" fontAlgn="b"/>
                      <a:r>
                        <a:rPr lang="en-US" b="1">
                          <a:effectLst/>
                          <a:latin typeface="segoe-ui_bold"/>
                        </a:rPr>
                        <a:t>SKU</a:t>
                      </a:r>
                      <a:endParaRPr lang="en-US" b="0">
                        <a:effectLst/>
                        <a:latin typeface="segoe-ui_semibold"/>
                      </a:endParaRPr>
                    </a:p>
                  </a:txBody>
                  <a:tcPr marL="152400" marR="152400" marT="114300" marB="114300" anchor="b"/>
                </a:tc>
                <a:tc>
                  <a:txBody>
                    <a:bodyPr/>
                    <a:lstStyle/>
                    <a:p>
                      <a:pPr algn="l" fontAlgn="b"/>
                      <a:r>
                        <a:rPr lang="en-US" b="1">
                          <a:effectLst/>
                          <a:latin typeface="segoe-ui_bold"/>
                        </a:rPr>
                        <a:t>S2S/VNet-to-VNet</a:t>
                      </a:r>
                      <a:br>
                        <a:rPr lang="en-US" b="1">
                          <a:effectLst/>
                          <a:latin typeface="segoe-ui_bold"/>
                        </a:rPr>
                      </a:br>
                      <a:r>
                        <a:rPr lang="en-US" b="1">
                          <a:effectLst/>
                          <a:latin typeface="segoe-ui_bold"/>
                        </a:rPr>
                        <a:t>Tunnels</a:t>
                      </a:r>
                      <a:endParaRPr lang="en-US" b="0">
                        <a:effectLst/>
                        <a:latin typeface="segoe-ui_semibold"/>
                      </a:endParaRPr>
                    </a:p>
                  </a:txBody>
                  <a:tcPr marL="152400" marR="152400" marT="114300" marB="114300" anchor="b"/>
                </a:tc>
                <a:tc>
                  <a:txBody>
                    <a:bodyPr/>
                    <a:lstStyle/>
                    <a:p>
                      <a:pPr algn="l" fontAlgn="b"/>
                      <a:r>
                        <a:rPr lang="en-US" b="1">
                          <a:effectLst/>
                          <a:latin typeface="segoe-ui_bold"/>
                        </a:rPr>
                        <a:t>P2S</a:t>
                      </a:r>
                      <a:br>
                        <a:rPr lang="en-US" b="1">
                          <a:effectLst/>
                          <a:latin typeface="segoe-ui_bold"/>
                        </a:rPr>
                      </a:br>
                      <a:r>
                        <a:rPr lang="en-US" b="1">
                          <a:effectLst/>
                          <a:latin typeface="segoe-ui_bold"/>
                        </a:rPr>
                        <a:t>Connections</a:t>
                      </a:r>
                      <a:endParaRPr lang="en-US" b="0">
                        <a:effectLst/>
                        <a:latin typeface="segoe-ui_semibold"/>
                      </a:endParaRPr>
                    </a:p>
                  </a:txBody>
                  <a:tcPr marL="152400" marR="152400" marT="114300" marB="114300" anchor="b"/>
                </a:tc>
                <a:tc>
                  <a:txBody>
                    <a:bodyPr/>
                    <a:lstStyle/>
                    <a:p>
                      <a:pPr algn="l" fontAlgn="b"/>
                      <a:r>
                        <a:rPr lang="en-US" b="1">
                          <a:effectLst/>
                          <a:latin typeface="segoe-ui_bold"/>
                        </a:rPr>
                        <a:t>Aggregate</a:t>
                      </a:r>
                      <a:br>
                        <a:rPr lang="en-US" b="1">
                          <a:effectLst/>
                          <a:latin typeface="segoe-ui_bold"/>
                        </a:rPr>
                      </a:br>
                      <a:r>
                        <a:rPr lang="en-US" b="1">
                          <a:effectLst/>
                          <a:latin typeface="segoe-ui_bold"/>
                        </a:rPr>
                        <a:t>Throughput Benchmark</a:t>
                      </a:r>
                      <a:endParaRPr lang="en-US" b="0">
                        <a:effectLst/>
                        <a:latin typeface="segoe-ui_semibold"/>
                      </a:endParaRPr>
                    </a:p>
                  </a:txBody>
                  <a:tcPr marL="152400" marR="152400" marT="114300" marB="114300" anchor="b"/>
                </a:tc>
                <a:extLst>
                  <a:ext uri="{0D108BD9-81ED-4DB2-BD59-A6C34878D82A}">
                    <a16:rowId xmlns:a16="http://schemas.microsoft.com/office/drawing/2014/main" val="4013019547"/>
                  </a:ext>
                </a:extLst>
              </a:tr>
              <a:tr h="360621">
                <a:tc>
                  <a:txBody>
                    <a:bodyPr/>
                    <a:lstStyle/>
                    <a:p>
                      <a:pPr fontAlgn="t"/>
                      <a:r>
                        <a:rPr lang="en-US" b="1">
                          <a:effectLst/>
                          <a:latin typeface="segoe-ui_bold"/>
                        </a:rPr>
                        <a:t>VpnGw1</a:t>
                      </a:r>
                      <a:endParaRPr lang="en-US">
                        <a:effectLst/>
                      </a:endParaRPr>
                    </a:p>
                  </a:txBody>
                  <a:tcPr marL="152400" marR="152400" marT="114300" marB="114300"/>
                </a:tc>
                <a:tc>
                  <a:txBody>
                    <a:bodyPr/>
                    <a:lstStyle/>
                    <a:p>
                      <a:pPr fontAlgn="t"/>
                      <a:r>
                        <a:rPr lang="en-US">
                          <a:effectLst/>
                        </a:rPr>
                        <a:t>Max. 30</a:t>
                      </a:r>
                    </a:p>
                  </a:txBody>
                  <a:tcPr marL="152400" marR="152400" marT="114300" marB="114300"/>
                </a:tc>
                <a:tc>
                  <a:txBody>
                    <a:bodyPr/>
                    <a:lstStyle/>
                    <a:p>
                      <a:pPr fontAlgn="t"/>
                      <a:r>
                        <a:rPr lang="en-US">
                          <a:effectLst/>
                        </a:rPr>
                        <a:t>Max. 128</a:t>
                      </a:r>
                    </a:p>
                  </a:txBody>
                  <a:tcPr marL="152400" marR="152400" marT="114300" marB="114300"/>
                </a:tc>
                <a:tc>
                  <a:txBody>
                    <a:bodyPr/>
                    <a:lstStyle/>
                    <a:p>
                      <a:pPr fontAlgn="t"/>
                      <a:r>
                        <a:rPr lang="en-US">
                          <a:effectLst/>
                        </a:rPr>
                        <a:t>650 Mbps</a:t>
                      </a:r>
                    </a:p>
                  </a:txBody>
                  <a:tcPr marL="152400" marR="152400" marT="114300" marB="114300"/>
                </a:tc>
                <a:extLst>
                  <a:ext uri="{0D108BD9-81ED-4DB2-BD59-A6C34878D82A}">
                    <a16:rowId xmlns:a16="http://schemas.microsoft.com/office/drawing/2014/main" val="3406832584"/>
                  </a:ext>
                </a:extLst>
              </a:tr>
              <a:tr h="360621">
                <a:tc>
                  <a:txBody>
                    <a:bodyPr/>
                    <a:lstStyle/>
                    <a:p>
                      <a:pPr fontAlgn="t"/>
                      <a:r>
                        <a:rPr lang="en-US" b="1">
                          <a:effectLst/>
                          <a:latin typeface="segoe-ui_bold"/>
                        </a:rPr>
                        <a:t>VpnGw2</a:t>
                      </a:r>
                      <a:endParaRPr lang="en-US">
                        <a:effectLst/>
                      </a:endParaRPr>
                    </a:p>
                  </a:txBody>
                  <a:tcPr marL="152400" marR="152400" marT="114300" marB="114300"/>
                </a:tc>
                <a:tc>
                  <a:txBody>
                    <a:bodyPr/>
                    <a:lstStyle/>
                    <a:p>
                      <a:pPr fontAlgn="t"/>
                      <a:r>
                        <a:rPr lang="en-US">
                          <a:effectLst/>
                        </a:rPr>
                        <a:t>Max. 30</a:t>
                      </a:r>
                    </a:p>
                  </a:txBody>
                  <a:tcPr marL="152400" marR="152400" marT="114300" marB="114300"/>
                </a:tc>
                <a:tc>
                  <a:txBody>
                    <a:bodyPr/>
                    <a:lstStyle/>
                    <a:p>
                      <a:pPr fontAlgn="t"/>
                      <a:r>
                        <a:rPr lang="en-US">
                          <a:effectLst/>
                        </a:rPr>
                        <a:t>Max. 128</a:t>
                      </a:r>
                    </a:p>
                  </a:txBody>
                  <a:tcPr marL="152400" marR="152400" marT="114300" marB="114300"/>
                </a:tc>
                <a:tc>
                  <a:txBody>
                    <a:bodyPr/>
                    <a:lstStyle/>
                    <a:p>
                      <a:pPr fontAlgn="t"/>
                      <a:r>
                        <a:rPr lang="en-US">
                          <a:effectLst/>
                        </a:rPr>
                        <a:t>1 Gbps</a:t>
                      </a:r>
                    </a:p>
                  </a:txBody>
                  <a:tcPr marL="152400" marR="152400" marT="114300" marB="114300"/>
                </a:tc>
                <a:extLst>
                  <a:ext uri="{0D108BD9-81ED-4DB2-BD59-A6C34878D82A}">
                    <a16:rowId xmlns:a16="http://schemas.microsoft.com/office/drawing/2014/main" val="446601991"/>
                  </a:ext>
                </a:extLst>
              </a:tr>
              <a:tr h="360621">
                <a:tc>
                  <a:txBody>
                    <a:bodyPr/>
                    <a:lstStyle/>
                    <a:p>
                      <a:pPr fontAlgn="t"/>
                      <a:r>
                        <a:rPr lang="en-US" b="1">
                          <a:effectLst/>
                          <a:latin typeface="segoe-ui_bold"/>
                        </a:rPr>
                        <a:t>VpnGw3</a:t>
                      </a:r>
                      <a:endParaRPr lang="en-US">
                        <a:effectLst/>
                      </a:endParaRPr>
                    </a:p>
                  </a:txBody>
                  <a:tcPr marL="152400" marR="152400" marT="114300" marB="114300"/>
                </a:tc>
                <a:tc>
                  <a:txBody>
                    <a:bodyPr/>
                    <a:lstStyle/>
                    <a:p>
                      <a:pPr fontAlgn="t"/>
                      <a:r>
                        <a:rPr lang="en-US">
                          <a:effectLst/>
                        </a:rPr>
                        <a:t>Max. 30</a:t>
                      </a:r>
                    </a:p>
                  </a:txBody>
                  <a:tcPr marL="152400" marR="152400" marT="114300" marB="114300"/>
                </a:tc>
                <a:tc>
                  <a:txBody>
                    <a:bodyPr/>
                    <a:lstStyle/>
                    <a:p>
                      <a:pPr fontAlgn="t"/>
                      <a:r>
                        <a:rPr lang="en-US">
                          <a:effectLst/>
                        </a:rPr>
                        <a:t>Max. 128</a:t>
                      </a:r>
                    </a:p>
                  </a:txBody>
                  <a:tcPr marL="152400" marR="152400" marT="114300" marB="114300"/>
                </a:tc>
                <a:tc>
                  <a:txBody>
                    <a:bodyPr/>
                    <a:lstStyle/>
                    <a:p>
                      <a:pPr fontAlgn="t"/>
                      <a:r>
                        <a:rPr lang="en-US">
                          <a:effectLst/>
                        </a:rPr>
                        <a:t>1.25 Gbps</a:t>
                      </a:r>
                    </a:p>
                  </a:txBody>
                  <a:tcPr marL="152400" marR="152400" marT="114300" marB="114300"/>
                </a:tc>
                <a:extLst>
                  <a:ext uri="{0D108BD9-81ED-4DB2-BD59-A6C34878D82A}">
                    <a16:rowId xmlns:a16="http://schemas.microsoft.com/office/drawing/2014/main" val="1569933357"/>
                  </a:ext>
                </a:extLst>
              </a:tr>
              <a:tr h="360621">
                <a:tc>
                  <a:txBody>
                    <a:bodyPr/>
                    <a:lstStyle/>
                    <a:p>
                      <a:pPr fontAlgn="t"/>
                      <a:r>
                        <a:rPr lang="en-US" b="1">
                          <a:effectLst/>
                          <a:latin typeface="segoe-ui_bold"/>
                        </a:rPr>
                        <a:t>Basic</a:t>
                      </a:r>
                      <a:endParaRPr lang="en-US">
                        <a:effectLst/>
                      </a:endParaRPr>
                    </a:p>
                  </a:txBody>
                  <a:tcPr marL="152400" marR="152400" marT="114300" marB="114300"/>
                </a:tc>
                <a:tc>
                  <a:txBody>
                    <a:bodyPr/>
                    <a:lstStyle/>
                    <a:p>
                      <a:pPr fontAlgn="t"/>
                      <a:r>
                        <a:rPr lang="en-US">
                          <a:effectLst/>
                        </a:rPr>
                        <a:t>Max. 10</a:t>
                      </a:r>
                    </a:p>
                  </a:txBody>
                  <a:tcPr marL="152400" marR="152400" marT="114300" marB="114300"/>
                </a:tc>
                <a:tc>
                  <a:txBody>
                    <a:bodyPr/>
                    <a:lstStyle/>
                    <a:p>
                      <a:pPr fontAlgn="t"/>
                      <a:r>
                        <a:rPr lang="en-US">
                          <a:effectLst/>
                        </a:rPr>
                        <a:t>Max. 128</a:t>
                      </a:r>
                    </a:p>
                  </a:txBody>
                  <a:tcPr marL="152400" marR="152400" marT="114300" marB="114300"/>
                </a:tc>
                <a:tc>
                  <a:txBody>
                    <a:bodyPr/>
                    <a:lstStyle/>
                    <a:p>
                      <a:pPr fontAlgn="t"/>
                      <a:r>
                        <a:rPr lang="en-US">
                          <a:effectLst/>
                        </a:rPr>
                        <a:t>100 Mbps</a:t>
                      </a:r>
                    </a:p>
                  </a:txBody>
                  <a:tcPr marL="152400" marR="152400" marT="114300" marB="114300"/>
                </a:tc>
                <a:extLst>
                  <a:ext uri="{0D108BD9-81ED-4DB2-BD59-A6C34878D82A}">
                    <a16:rowId xmlns:a16="http://schemas.microsoft.com/office/drawing/2014/main" val="1398016618"/>
                  </a:ext>
                </a:extLst>
              </a:tr>
              <a:tr h="360621">
                <a:tc>
                  <a:txBody>
                    <a:bodyPr/>
                    <a:lstStyle/>
                    <a:p>
                      <a:pPr fontAlgn="t"/>
                      <a:endParaRPr lang="en-US">
                        <a:effectLst/>
                      </a:endParaRPr>
                    </a:p>
                  </a:txBody>
                  <a:tcPr marL="152400" marR="152400" marT="114300" marB="114300"/>
                </a:tc>
                <a:tc>
                  <a:txBody>
                    <a:bodyPr/>
                    <a:lstStyle/>
                    <a:p>
                      <a:pPr fontAlgn="t"/>
                      <a:endParaRPr lang="en-US">
                        <a:effectLst/>
                      </a:endParaRPr>
                    </a:p>
                  </a:txBody>
                  <a:tcPr marL="152400" marR="152400" marT="114300" marB="114300"/>
                </a:tc>
                <a:tc>
                  <a:txBody>
                    <a:bodyPr/>
                    <a:lstStyle/>
                    <a:p>
                      <a:pPr fontAlgn="t"/>
                      <a:endParaRPr lang="en-US" dirty="0">
                        <a:effectLst/>
                      </a:endParaRPr>
                    </a:p>
                  </a:txBody>
                  <a:tcPr marL="152400" marR="152400" marT="114300" marB="114300"/>
                </a:tc>
                <a:tc>
                  <a:txBody>
                    <a:bodyPr/>
                    <a:lstStyle/>
                    <a:p>
                      <a:endParaRPr lang="en-US" dirty="0"/>
                    </a:p>
                  </a:txBody>
                  <a:tcPr/>
                </a:tc>
                <a:extLst>
                  <a:ext uri="{0D108BD9-81ED-4DB2-BD59-A6C34878D82A}">
                    <a16:rowId xmlns:a16="http://schemas.microsoft.com/office/drawing/2014/main" val="3222971049"/>
                  </a:ext>
                </a:extLst>
              </a:tr>
            </a:tbl>
          </a:graphicData>
        </a:graphic>
      </p:graphicFrame>
    </p:spTree>
    <p:extLst>
      <p:ext uri="{BB962C8B-B14F-4D97-AF65-F5344CB8AC3E}">
        <p14:creationId xmlns:p14="http://schemas.microsoft.com/office/powerpoint/2010/main" val="3673094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AD26-6A98-42B1-B49A-8C3381A93CE4}"/>
              </a:ext>
            </a:extLst>
          </p:cNvPr>
          <p:cNvSpPr>
            <a:spLocks noGrp="1"/>
          </p:cNvSpPr>
          <p:nvPr>
            <p:ph type="title"/>
          </p:nvPr>
        </p:nvSpPr>
        <p:spPr>
          <a:xfrm>
            <a:off x="274639" y="298451"/>
            <a:ext cx="11887199" cy="760411"/>
          </a:xfrm>
        </p:spPr>
        <p:txBody>
          <a:bodyPr/>
          <a:lstStyle/>
          <a:p>
            <a:r>
              <a:rPr lang="en-US" dirty="0"/>
              <a:t>Site To Site VPN.( Cross Premises Network)</a:t>
            </a:r>
            <a:br>
              <a:rPr lang="en-US" dirty="0"/>
            </a:br>
            <a:br>
              <a:rPr lang="en-US" dirty="0"/>
            </a:br>
            <a:endParaRPr lang="en-US" dirty="0"/>
          </a:p>
        </p:txBody>
      </p:sp>
      <p:pic>
        <p:nvPicPr>
          <p:cNvPr id="5128" name="Picture 8" descr="Image result for site to site vpn Azure">
            <a:extLst>
              <a:ext uri="{FF2B5EF4-FFF2-40B4-BE49-F238E27FC236}">
                <a16:creationId xmlns:a16="http://schemas.microsoft.com/office/drawing/2014/main" id="{83C583E3-F7C0-4B42-92EA-7DBBF36D5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7" y="1744662"/>
            <a:ext cx="10668000" cy="4114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469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multi site vpn azure">
            <a:extLst>
              <a:ext uri="{FF2B5EF4-FFF2-40B4-BE49-F238E27FC236}">
                <a16:creationId xmlns:a16="http://schemas.microsoft.com/office/drawing/2014/main" id="{62F146D3-C3E1-4BE5-ADD5-BD78C5DD4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07" y="2125662"/>
            <a:ext cx="10591800" cy="3852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A9A3D3-09FF-48B6-80FC-7AE9BFA0C8E9}"/>
              </a:ext>
            </a:extLst>
          </p:cNvPr>
          <p:cNvSpPr>
            <a:spLocks noGrp="1"/>
          </p:cNvSpPr>
          <p:nvPr>
            <p:ph type="title"/>
          </p:nvPr>
        </p:nvSpPr>
        <p:spPr>
          <a:xfrm>
            <a:off x="731837" y="830262"/>
            <a:ext cx="10058400" cy="912813"/>
          </a:xfrm>
        </p:spPr>
        <p:txBody>
          <a:bodyPr/>
          <a:lstStyle/>
          <a:p>
            <a:r>
              <a:rPr lang="en-US" dirty="0"/>
              <a:t>Multi-Site VPN in Azure</a:t>
            </a:r>
          </a:p>
        </p:txBody>
      </p:sp>
    </p:spTree>
    <p:extLst>
      <p:ext uri="{BB962C8B-B14F-4D97-AF65-F5344CB8AC3E}">
        <p14:creationId xmlns:p14="http://schemas.microsoft.com/office/powerpoint/2010/main" val="373589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0771-2F08-451D-B97D-728FA8AC1AEA}"/>
              </a:ext>
            </a:extLst>
          </p:cNvPr>
          <p:cNvSpPr>
            <a:spLocks noGrp="1"/>
          </p:cNvSpPr>
          <p:nvPr>
            <p:ph type="title"/>
          </p:nvPr>
        </p:nvSpPr>
        <p:spPr/>
        <p:txBody>
          <a:bodyPr/>
          <a:lstStyle/>
          <a:p>
            <a:r>
              <a:rPr lang="en-US" dirty="0"/>
              <a:t>Vnet Peering Across Region </a:t>
            </a:r>
          </a:p>
        </p:txBody>
      </p:sp>
      <p:pic>
        <p:nvPicPr>
          <p:cNvPr id="4098" name="Picture 2" descr="Image result for vnet peering across regions">
            <a:extLst>
              <a:ext uri="{FF2B5EF4-FFF2-40B4-BE49-F238E27FC236}">
                <a16:creationId xmlns:a16="http://schemas.microsoft.com/office/drawing/2014/main" id="{FADF9FBF-FF74-4CE0-8F1F-8BA84AE8A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 y="1516062"/>
            <a:ext cx="10820399" cy="4953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908499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2604-2D24-4FCD-A02C-28770252E618}"/>
              </a:ext>
            </a:extLst>
          </p:cNvPr>
          <p:cNvSpPr>
            <a:spLocks noGrp="1"/>
          </p:cNvSpPr>
          <p:nvPr>
            <p:ph type="title"/>
          </p:nvPr>
        </p:nvSpPr>
        <p:spPr/>
        <p:txBody>
          <a:bodyPr/>
          <a:lstStyle/>
          <a:p>
            <a:r>
              <a:rPr lang="en-US" dirty="0"/>
              <a:t>Network Security Group</a:t>
            </a:r>
          </a:p>
        </p:txBody>
      </p:sp>
      <p:pic>
        <p:nvPicPr>
          <p:cNvPr id="7170" name="Picture 2" descr="Image result for nsg azure">
            <a:extLst>
              <a:ext uri="{FF2B5EF4-FFF2-40B4-BE49-F238E27FC236}">
                <a16:creationId xmlns:a16="http://schemas.microsoft.com/office/drawing/2014/main" id="{710B4CD5-FE6F-4FDA-B389-6495C85AA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7" y="1268412"/>
            <a:ext cx="9601200" cy="48958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8750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2E44-0D6D-4A7D-9F60-ED0DC2DE2C17}"/>
              </a:ext>
            </a:extLst>
          </p:cNvPr>
          <p:cNvSpPr>
            <a:spLocks noGrp="1"/>
          </p:cNvSpPr>
          <p:nvPr>
            <p:ph type="title"/>
          </p:nvPr>
        </p:nvSpPr>
        <p:spPr>
          <a:xfrm>
            <a:off x="112713" y="298449"/>
            <a:ext cx="11887199" cy="912813"/>
          </a:xfrm>
        </p:spPr>
        <p:txBody>
          <a:bodyPr/>
          <a:lstStyle/>
          <a:p>
            <a:r>
              <a:rPr lang="en-US" dirty="0"/>
              <a:t>Azure Datacenter’s 50 Regions Worldwide </a:t>
            </a:r>
          </a:p>
        </p:txBody>
      </p:sp>
      <p:sp>
        <p:nvSpPr>
          <p:cNvPr id="3" name="Text Placeholder 2">
            <a:extLst>
              <a:ext uri="{FF2B5EF4-FFF2-40B4-BE49-F238E27FC236}">
                <a16:creationId xmlns:a16="http://schemas.microsoft.com/office/drawing/2014/main" id="{7B8881B8-B7BB-44CD-A1F4-A33EB51F090C}"/>
              </a:ext>
            </a:extLst>
          </p:cNvPr>
          <p:cNvSpPr>
            <a:spLocks noGrp="1"/>
          </p:cNvSpPr>
          <p:nvPr>
            <p:ph type="body" sz="quarter" idx="10"/>
          </p:nvPr>
        </p:nvSpPr>
        <p:spPr>
          <a:xfrm>
            <a:off x="274638" y="1211262"/>
            <a:ext cx="11887200" cy="5484812"/>
          </a:xfrm>
        </p:spPr>
        <p:txBody>
          <a:bodyPr/>
          <a:lstStyle/>
          <a:p>
            <a:endParaRPr lang="en-US" dirty="0"/>
          </a:p>
        </p:txBody>
      </p:sp>
      <p:pic>
        <p:nvPicPr>
          <p:cNvPr id="5122" name="Picture 2" descr="https://www.releasemama.com/wp-content/uploads/2018/04/microsoft-launches-2-new-azure-regions-in-australia.png">
            <a:extLst>
              <a:ext uri="{FF2B5EF4-FFF2-40B4-BE49-F238E27FC236}">
                <a16:creationId xmlns:a16="http://schemas.microsoft.com/office/drawing/2014/main" id="{036CA0BB-9F0B-488C-9036-E0461E84A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 y="1211262"/>
            <a:ext cx="11887199" cy="548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6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nsg rules azure">
            <a:extLst>
              <a:ext uri="{FF2B5EF4-FFF2-40B4-BE49-F238E27FC236}">
                <a16:creationId xmlns:a16="http://schemas.microsoft.com/office/drawing/2014/main" id="{13F0E4DB-C08A-4FFA-A8AA-20739402F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 y="1439862"/>
            <a:ext cx="11430000" cy="4953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F7B3E2-3687-482C-BFE6-D97578B96706}"/>
              </a:ext>
            </a:extLst>
          </p:cNvPr>
          <p:cNvSpPr>
            <a:spLocks noGrp="1"/>
          </p:cNvSpPr>
          <p:nvPr>
            <p:ph type="title"/>
          </p:nvPr>
        </p:nvSpPr>
        <p:spPr>
          <a:xfrm>
            <a:off x="427037" y="373062"/>
            <a:ext cx="10058400" cy="912813"/>
          </a:xfrm>
        </p:spPr>
        <p:txBody>
          <a:bodyPr/>
          <a:lstStyle/>
          <a:p>
            <a:r>
              <a:rPr lang="en-US" dirty="0"/>
              <a:t>NSG Rules</a:t>
            </a:r>
          </a:p>
        </p:txBody>
      </p:sp>
    </p:spTree>
    <p:extLst>
      <p:ext uri="{BB962C8B-B14F-4D97-AF65-F5344CB8AC3E}">
        <p14:creationId xmlns:p14="http://schemas.microsoft.com/office/powerpoint/2010/main" val="309227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ADD2-E813-4857-B1E9-A05A40D0FDC1}"/>
              </a:ext>
            </a:extLst>
          </p:cNvPr>
          <p:cNvSpPr>
            <a:spLocks noGrp="1"/>
          </p:cNvSpPr>
          <p:nvPr>
            <p:ph type="title"/>
          </p:nvPr>
        </p:nvSpPr>
        <p:spPr/>
        <p:txBody>
          <a:bodyPr/>
          <a:lstStyle/>
          <a:p>
            <a:r>
              <a:rPr lang="en-US" dirty="0"/>
              <a:t>Application Gateway</a:t>
            </a:r>
          </a:p>
        </p:txBody>
      </p:sp>
      <p:pic>
        <p:nvPicPr>
          <p:cNvPr id="9218" name="Picture 2" descr="imageURLroute">
            <a:extLst>
              <a:ext uri="{FF2B5EF4-FFF2-40B4-BE49-F238E27FC236}">
                <a16:creationId xmlns:a16="http://schemas.microsoft.com/office/drawing/2014/main" id="{0E5F351C-2FD3-4D25-89EC-C004365C8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37" y="1397000"/>
            <a:ext cx="9906000" cy="47672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13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C315-E2C5-4CE5-B57C-BD733F0A857B}"/>
              </a:ext>
            </a:extLst>
          </p:cNvPr>
          <p:cNvSpPr>
            <a:spLocks noGrp="1"/>
          </p:cNvSpPr>
          <p:nvPr>
            <p:ph type="title"/>
          </p:nvPr>
        </p:nvSpPr>
        <p:spPr>
          <a:xfrm>
            <a:off x="274639" y="298451"/>
            <a:ext cx="11887199" cy="5865811"/>
          </a:xfrm>
          <a:ln>
            <a:solidFill>
              <a:schemeClr val="tx1"/>
            </a:solidFill>
          </a:ln>
        </p:spPr>
        <p:txBody>
          <a:bodyPr/>
          <a:lstStyle/>
          <a:p>
            <a:r>
              <a:rPr lang="en-US" dirty="0">
                <a:solidFill>
                  <a:schemeClr val="accent6"/>
                </a:solidFill>
              </a:rPr>
              <a:t>Features Of Application Gateway</a:t>
            </a:r>
            <a:br>
              <a:rPr lang="en-US" dirty="0"/>
            </a:br>
            <a:r>
              <a:rPr lang="en-US" sz="4800" dirty="0"/>
              <a:t>1. URL-based routing.</a:t>
            </a:r>
            <a:br>
              <a:rPr lang="en-US" sz="4800" dirty="0"/>
            </a:br>
            <a:r>
              <a:rPr lang="en-US" sz="4800" dirty="0"/>
              <a:t>2. Redirection.(Http-https)</a:t>
            </a:r>
            <a:br>
              <a:rPr lang="en-US" sz="4800" dirty="0"/>
            </a:br>
            <a:r>
              <a:rPr lang="en-US" sz="4800" dirty="0"/>
              <a:t>3. Multiple-site hosting.</a:t>
            </a:r>
            <a:br>
              <a:rPr lang="en-US" sz="4800" dirty="0"/>
            </a:br>
            <a:r>
              <a:rPr lang="en-US" sz="4800" dirty="0"/>
              <a:t>4.cookie-based session affinity.</a:t>
            </a:r>
            <a:br>
              <a:rPr lang="en-US" sz="4800" dirty="0"/>
            </a:br>
            <a:r>
              <a:rPr lang="en-US" sz="4800" dirty="0"/>
              <a:t>5.Secure Sockets Layer (SSL) termination</a:t>
            </a:r>
            <a:br>
              <a:rPr lang="en-US" sz="4800" dirty="0"/>
            </a:br>
            <a:r>
              <a:rPr lang="en-US" sz="4800" dirty="0"/>
              <a:t>6.End to End SSL</a:t>
            </a:r>
            <a:br>
              <a:rPr lang="en-US" sz="4800" dirty="0"/>
            </a:br>
            <a:r>
              <a:rPr lang="en-US" sz="4800" dirty="0"/>
              <a:t>7. Web Application firewall</a:t>
            </a:r>
            <a:br>
              <a:rPr lang="en-US" sz="4800" dirty="0"/>
            </a:br>
            <a:br>
              <a:rPr lang="en-US" sz="4800" dirty="0"/>
            </a:br>
            <a:br>
              <a:rPr lang="en-US" dirty="0"/>
            </a:br>
            <a:br>
              <a:rPr lang="en-US" dirty="0"/>
            </a:br>
            <a:endParaRPr lang="en-US" sz="3200" dirty="0"/>
          </a:p>
        </p:txBody>
      </p:sp>
    </p:spTree>
    <p:extLst>
      <p:ext uri="{BB962C8B-B14F-4D97-AF65-F5344CB8AC3E}">
        <p14:creationId xmlns:p14="http://schemas.microsoft.com/office/powerpoint/2010/main" val="2499458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29EE-0A0C-43DC-9C78-513F9E615A31}"/>
              </a:ext>
            </a:extLst>
          </p:cNvPr>
          <p:cNvSpPr>
            <a:spLocks noGrp="1"/>
          </p:cNvSpPr>
          <p:nvPr>
            <p:ph type="title"/>
          </p:nvPr>
        </p:nvSpPr>
        <p:spPr/>
        <p:txBody>
          <a:bodyPr/>
          <a:lstStyle/>
          <a:p>
            <a:r>
              <a:rPr lang="en-US" dirty="0"/>
              <a:t>Web Application Firewall (WAF)</a:t>
            </a:r>
          </a:p>
        </p:txBody>
      </p:sp>
      <p:sp>
        <p:nvSpPr>
          <p:cNvPr id="3" name="Text Placeholder 2">
            <a:extLst>
              <a:ext uri="{FF2B5EF4-FFF2-40B4-BE49-F238E27FC236}">
                <a16:creationId xmlns:a16="http://schemas.microsoft.com/office/drawing/2014/main" id="{F03CA03C-3D99-490C-8597-40468349BD6F}"/>
              </a:ext>
            </a:extLst>
          </p:cNvPr>
          <p:cNvSpPr>
            <a:spLocks noGrp="1"/>
          </p:cNvSpPr>
          <p:nvPr>
            <p:ph type="body" sz="quarter" idx="10"/>
          </p:nvPr>
        </p:nvSpPr>
        <p:spPr>
          <a:xfrm>
            <a:off x="529660" y="1476622"/>
            <a:ext cx="11375537" cy="4687640"/>
          </a:xfrm>
          <a:ln>
            <a:solidFill>
              <a:schemeClr val="tx1"/>
            </a:solidFill>
          </a:ln>
        </p:spPr>
        <p:txBody>
          <a:bodyPr/>
          <a:lstStyle/>
          <a:p>
            <a:r>
              <a:rPr lang="en-US" dirty="0"/>
              <a:t>Web application firewall (WAF) is a feature of Application Gateway that provides centralized protection of your web applications from common exploits and vulnerabilities. WAF is based on rules from the </a:t>
            </a:r>
            <a:r>
              <a:rPr lang="en-US" u="sng" dirty="0">
                <a:hlinkClick r:id="rId2"/>
              </a:rPr>
              <a:t>OWASP (Open Web Application Security Project) core rule sets</a:t>
            </a:r>
            <a:r>
              <a:rPr lang="en-US" dirty="0"/>
              <a:t> 3.0 or 2.2.9.</a:t>
            </a:r>
          </a:p>
        </p:txBody>
      </p:sp>
    </p:spTree>
    <p:extLst>
      <p:ext uri="{BB962C8B-B14F-4D97-AF65-F5344CB8AC3E}">
        <p14:creationId xmlns:p14="http://schemas.microsoft.com/office/powerpoint/2010/main" val="13261229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A43F-A270-4F25-9A07-4D3539A64EA4}"/>
              </a:ext>
            </a:extLst>
          </p:cNvPr>
          <p:cNvSpPr>
            <a:spLocks noGrp="1"/>
          </p:cNvSpPr>
          <p:nvPr>
            <p:ph type="title" idx="4294967295"/>
          </p:nvPr>
        </p:nvSpPr>
        <p:spPr>
          <a:xfrm>
            <a:off x="0" y="233363"/>
            <a:ext cx="11374438" cy="771525"/>
          </a:xfrm>
        </p:spPr>
        <p:txBody>
          <a:bodyPr/>
          <a:lstStyle/>
          <a:p>
            <a:r>
              <a:rPr lang="en-US" dirty="0"/>
              <a:t>Commonly Attacks.</a:t>
            </a:r>
            <a:br>
              <a:rPr lang="en-US" dirty="0"/>
            </a:br>
            <a:r>
              <a:rPr lang="en-US" dirty="0"/>
              <a:t>1. SQL injection.</a:t>
            </a:r>
            <a:br>
              <a:rPr lang="en-US" dirty="0"/>
            </a:br>
            <a:r>
              <a:rPr lang="en-US" dirty="0"/>
              <a:t>2. Http Header Injection.</a:t>
            </a:r>
            <a:br>
              <a:rPr lang="en-US" dirty="0"/>
            </a:br>
            <a:r>
              <a:rPr lang="en-US" dirty="0"/>
              <a:t>3. Http protocol violation</a:t>
            </a:r>
            <a:br>
              <a:rPr lang="en-US" dirty="0"/>
            </a:br>
            <a:r>
              <a:rPr lang="en-US" dirty="0"/>
              <a:t>4. X-site Scripting</a:t>
            </a:r>
            <a:br>
              <a:rPr lang="en-US" dirty="0"/>
            </a:br>
            <a:r>
              <a:rPr lang="en-US" dirty="0"/>
              <a:t>5. Detection of common Application misconfiguration.</a:t>
            </a:r>
          </a:p>
        </p:txBody>
      </p:sp>
    </p:spTree>
    <p:extLst>
      <p:ext uri="{BB962C8B-B14F-4D97-AF65-F5344CB8AC3E}">
        <p14:creationId xmlns:p14="http://schemas.microsoft.com/office/powerpoint/2010/main" val="59540413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6833-074F-4BEF-A0EA-1A3AFD53EDA7}"/>
              </a:ext>
            </a:extLst>
          </p:cNvPr>
          <p:cNvSpPr txBox="1">
            <a:spLocks/>
          </p:cNvSpPr>
          <p:nvPr/>
        </p:nvSpPr>
        <p:spPr>
          <a:xfrm>
            <a:off x="0" y="3260908"/>
            <a:ext cx="11653522" cy="894996"/>
          </a:xfrm>
          <a:prstGeom prst="rect">
            <a:avLst/>
          </a:prstGeom>
        </p:spPr>
        <p:txBody>
          <a:bodyPr/>
          <a:lstStyle>
            <a:lvl1pPr algn="l" defTabSz="913982" rtl="0" eaLnBrk="1" latinLnBrk="0" hangingPunct="1">
              <a:spcBef>
                <a:spcPct val="0"/>
              </a:spcBef>
              <a:buNone/>
              <a:defRPr sz="4760" kern="1200">
                <a:gradFill>
                  <a:gsLst>
                    <a:gs pos="0">
                      <a:schemeClr val="tx1"/>
                    </a:gs>
                    <a:gs pos="100000">
                      <a:schemeClr val="tx1"/>
                    </a:gs>
                  </a:gsLst>
                  <a:lin ang="5400000" scaled="0"/>
                </a:gradFill>
                <a:latin typeface="+mj-lt"/>
                <a:ea typeface="+mj-ea"/>
                <a:cs typeface="+mj-cs"/>
              </a:defRPr>
            </a:lvl1pPr>
          </a:lstStyle>
          <a:p>
            <a:r>
              <a:rPr lang="en-US" b="1">
                <a:solidFill>
                  <a:schemeClr val="tx1"/>
                </a:solidFill>
              </a:rPr>
              <a:t>                 Thank You and Q&amp;A.</a:t>
            </a:r>
            <a:endParaRPr lang="en-US" b="1" dirty="0">
              <a:solidFill>
                <a:schemeClr val="tx1"/>
              </a:solidFill>
            </a:endParaRPr>
          </a:p>
        </p:txBody>
      </p:sp>
    </p:spTree>
    <p:extLst>
      <p:ext uri="{BB962C8B-B14F-4D97-AF65-F5344CB8AC3E}">
        <p14:creationId xmlns:p14="http://schemas.microsoft.com/office/powerpoint/2010/main" val="143740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1547-47EE-45E2-8E47-6C789785D931}"/>
              </a:ext>
            </a:extLst>
          </p:cNvPr>
          <p:cNvSpPr>
            <a:spLocks noGrp="1"/>
          </p:cNvSpPr>
          <p:nvPr>
            <p:ph type="title"/>
          </p:nvPr>
        </p:nvSpPr>
        <p:spPr/>
        <p:txBody>
          <a:bodyPr/>
          <a:lstStyle/>
          <a:p>
            <a:r>
              <a:rPr lang="en-US" dirty="0"/>
              <a:t>Azure Benefit's</a:t>
            </a:r>
          </a:p>
        </p:txBody>
      </p:sp>
      <p:sp>
        <p:nvSpPr>
          <p:cNvPr id="3" name="Text Placeholder 2">
            <a:extLst>
              <a:ext uri="{FF2B5EF4-FFF2-40B4-BE49-F238E27FC236}">
                <a16:creationId xmlns:a16="http://schemas.microsoft.com/office/drawing/2014/main" id="{86D2F2C6-EE4F-4E01-92A3-75353B1562F1}"/>
              </a:ext>
            </a:extLst>
          </p:cNvPr>
          <p:cNvSpPr>
            <a:spLocks noGrp="1"/>
          </p:cNvSpPr>
          <p:nvPr>
            <p:ph type="body" sz="quarter" idx="10"/>
          </p:nvPr>
        </p:nvSpPr>
        <p:spPr/>
        <p:txBody>
          <a:bodyPr/>
          <a:lstStyle/>
          <a:p>
            <a:endParaRPr lang="en-US" dirty="0"/>
          </a:p>
        </p:txBody>
      </p:sp>
      <p:graphicFrame>
        <p:nvGraphicFramePr>
          <p:cNvPr id="7" name="Table 6">
            <a:extLst>
              <a:ext uri="{FF2B5EF4-FFF2-40B4-BE49-F238E27FC236}">
                <a16:creationId xmlns:a16="http://schemas.microsoft.com/office/drawing/2014/main" id="{A73A7349-E1E2-4720-B1FB-4B8B9DFED7A2}"/>
              </a:ext>
            </a:extLst>
          </p:cNvPr>
          <p:cNvGraphicFramePr>
            <a:graphicFrameLocks noGrp="1"/>
          </p:cNvGraphicFramePr>
          <p:nvPr>
            <p:extLst>
              <p:ext uri="{D42A27DB-BD31-4B8C-83A1-F6EECF244321}">
                <p14:modId xmlns:p14="http://schemas.microsoft.com/office/powerpoint/2010/main" val="606928616"/>
              </p:ext>
            </p:extLst>
          </p:nvPr>
        </p:nvGraphicFramePr>
        <p:xfrm>
          <a:off x="427036" y="1363662"/>
          <a:ext cx="11734802" cy="5062348"/>
        </p:xfrm>
        <a:graphic>
          <a:graphicData uri="http://schemas.openxmlformats.org/drawingml/2006/table">
            <a:tbl>
              <a:tblPr firstRow="1" bandRow="1">
                <a:tableStyleId>{5C22544A-7EE6-4342-B048-85BDC9FD1C3A}</a:tableStyleId>
              </a:tblPr>
              <a:tblGrid>
                <a:gridCol w="11734802">
                  <a:extLst>
                    <a:ext uri="{9D8B030D-6E8A-4147-A177-3AD203B41FA5}">
                      <a16:colId xmlns:a16="http://schemas.microsoft.com/office/drawing/2014/main" val="3796760323"/>
                    </a:ext>
                  </a:extLst>
                </a:gridCol>
              </a:tblGrid>
              <a:tr h="370840">
                <a:tc>
                  <a:txBody>
                    <a:bodyPr/>
                    <a:lstStyle/>
                    <a:p>
                      <a:endParaRPr lang="en-US" dirty="0"/>
                    </a:p>
                  </a:txBody>
                  <a:tcPr>
                    <a:solidFill>
                      <a:schemeClr val="bg2">
                        <a:lumMod val="60000"/>
                        <a:lumOff val="40000"/>
                      </a:schemeClr>
                    </a:solidFill>
                  </a:tcPr>
                </a:tc>
                <a:extLst>
                  <a:ext uri="{0D108BD9-81ED-4DB2-BD59-A6C34878D82A}">
                    <a16:rowId xmlns:a16="http://schemas.microsoft.com/office/drawing/2014/main" val="1568943954"/>
                  </a:ext>
                </a:extLst>
              </a:tr>
              <a:tr h="370840">
                <a:tc>
                  <a:txBody>
                    <a:bodyPr/>
                    <a:lstStyle/>
                    <a:p>
                      <a:r>
                        <a:rPr lang="en-US" b="1" dirty="0"/>
                        <a:t>Flexibility: </a:t>
                      </a:r>
                      <a:r>
                        <a:rPr lang="en-US" dirty="0"/>
                        <a:t>Use the scalability of the Microsoft cloud to grow your business on-demand and only pay for what you consume</a:t>
                      </a:r>
                    </a:p>
                  </a:txBody>
                  <a:tcPr/>
                </a:tc>
                <a:extLst>
                  <a:ext uri="{0D108BD9-81ED-4DB2-BD59-A6C34878D82A}">
                    <a16:rowId xmlns:a16="http://schemas.microsoft.com/office/drawing/2014/main" val="122218080"/>
                  </a:ext>
                </a:extLst>
              </a:tr>
              <a:tr h="370840">
                <a:tc>
                  <a:txBody>
                    <a:bodyPr/>
                    <a:lstStyle/>
                    <a:p>
                      <a:r>
                        <a:rPr lang="en-US" b="1" dirty="0"/>
                        <a:t>Security</a:t>
                      </a:r>
                      <a:r>
                        <a:rPr lang="en-US" dirty="0"/>
                        <a:t>: Microsoft uses the security development lifecycle, ensuring the Azure cloud platform and your data is secure. Even if company laptops and computers are lost or stolen</a:t>
                      </a:r>
                    </a:p>
                  </a:txBody>
                  <a:tcPr/>
                </a:tc>
                <a:extLst>
                  <a:ext uri="{0D108BD9-81ED-4DB2-BD59-A6C34878D82A}">
                    <a16:rowId xmlns:a16="http://schemas.microsoft.com/office/drawing/2014/main" val="72609091"/>
                  </a:ext>
                </a:extLst>
              </a:tr>
              <a:tr h="318897">
                <a:tc>
                  <a:txBody>
                    <a:bodyPr/>
                    <a:lstStyle/>
                    <a:p>
                      <a:r>
                        <a:rPr lang="en-US" b="1" dirty="0"/>
                        <a:t>Competitiveness</a:t>
                      </a:r>
                      <a:r>
                        <a:rPr lang="en-US" dirty="0"/>
                        <a:t>: By using the most up to date cloud technology you will have the ability to build, test and deploy infrastructure and applications faster</a:t>
                      </a:r>
                    </a:p>
                  </a:txBody>
                  <a:tcPr/>
                </a:tc>
                <a:extLst>
                  <a:ext uri="{0D108BD9-81ED-4DB2-BD59-A6C34878D82A}">
                    <a16:rowId xmlns:a16="http://schemas.microsoft.com/office/drawing/2014/main" val="3320055201"/>
                  </a:ext>
                </a:extLst>
              </a:tr>
              <a:tr h="370840">
                <a:tc>
                  <a:txBody>
                    <a:bodyPr/>
                    <a:lstStyle/>
                    <a:p>
                      <a:r>
                        <a:rPr lang="en-US" b="1" dirty="0"/>
                        <a:t>Disaster Recovery</a:t>
                      </a:r>
                      <a:r>
                        <a:rPr lang="en-US" dirty="0"/>
                        <a:t>: Create a DR strategy that will allow you to safe guard data and applications and ensure that your users and customers will never be off-line.</a:t>
                      </a:r>
                    </a:p>
                  </a:txBody>
                  <a:tcPr/>
                </a:tc>
                <a:extLst>
                  <a:ext uri="{0D108BD9-81ED-4DB2-BD59-A6C34878D82A}">
                    <a16:rowId xmlns:a16="http://schemas.microsoft.com/office/drawing/2014/main" val="3159899501"/>
                  </a:ext>
                </a:extLst>
              </a:tr>
              <a:tr h="370840">
                <a:tc>
                  <a:txBody>
                    <a:bodyPr/>
                    <a:lstStyle/>
                    <a:p>
                      <a:r>
                        <a:rPr lang="en-US" b="1" dirty="0"/>
                        <a:t>Automatic Software Updates</a:t>
                      </a:r>
                      <a:r>
                        <a:rPr lang="en-US" dirty="0"/>
                        <a:t>: Using the Azure cloud means your updates are deployed in real-time with 100% uptake.</a:t>
                      </a:r>
                    </a:p>
                    <a:p>
                      <a:endParaRPr lang="en-US" dirty="0"/>
                    </a:p>
                  </a:txBody>
                  <a:tcPr/>
                </a:tc>
                <a:extLst>
                  <a:ext uri="{0D108BD9-81ED-4DB2-BD59-A6C34878D82A}">
                    <a16:rowId xmlns:a16="http://schemas.microsoft.com/office/drawing/2014/main" val="1653483127"/>
                  </a:ext>
                </a:extLst>
              </a:tr>
              <a:tr h="370840">
                <a:tc>
                  <a:txBody>
                    <a:bodyPr/>
                    <a:lstStyle/>
                    <a:p>
                      <a:r>
                        <a:rPr lang="en-US" b="1" dirty="0"/>
                        <a:t>Work from Anywhere</a:t>
                      </a:r>
                      <a:r>
                        <a:rPr lang="en-US" dirty="0"/>
                        <a:t>: Using the cloud enables your workforce to access documents and applications from around the globe.</a:t>
                      </a:r>
                    </a:p>
                    <a:p>
                      <a:endParaRPr lang="en-US" dirty="0"/>
                    </a:p>
                  </a:txBody>
                  <a:tcPr/>
                </a:tc>
                <a:extLst>
                  <a:ext uri="{0D108BD9-81ED-4DB2-BD59-A6C34878D82A}">
                    <a16:rowId xmlns:a16="http://schemas.microsoft.com/office/drawing/2014/main" val="3381017010"/>
                  </a:ext>
                </a:extLst>
              </a:tr>
              <a:tr h="370840">
                <a:tc>
                  <a:txBody>
                    <a:bodyPr/>
                    <a:lstStyle/>
                    <a:p>
                      <a:r>
                        <a:rPr lang="en-US" b="1" dirty="0"/>
                        <a:t>Reduce Capital Expenditure</a:t>
                      </a:r>
                      <a:r>
                        <a:rPr lang="en-US" dirty="0"/>
                        <a:t>: Cut costs and create a predictable ongoing Op-Ex by using the Azure cloud.</a:t>
                      </a:r>
                    </a:p>
                  </a:txBody>
                  <a:tcPr/>
                </a:tc>
                <a:extLst>
                  <a:ext uri="{0D108BD9-81ED-4DB2-BD59-A6C34878D82A}">
                    <a16:rowId xmlns:a16="http://schemas.microsoft.com/office/drawing/2014/main" val="4103795119"/>
                  </a:ext>
                </a:extLst>
              </a:tr>
            </a:tbl>
          </a:graphicData>
        </a:graphic>
      </p:graphicFrame>
    </p:spTree>
    <p:extLst>
      <p:ext uri="{BB962C8B-B14F-4D97-AF65-F5344CB8AC3E}">
        <p14:creationId xmlns:p14="http://schemas.microsoft.com/office/powerpoint/2010/main" val="1328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Windows Azure Virtual Machines   </a:t>
            </a:r>
            <a:br>
              <a:rPr lang="en-US" dirty="0"/>
            </a:br>
            <a:r>
              <a:rPr lang="en-US" dirty="0"/>
              <a:t> </a:t>
            </a:r>
          </a:p>
        </p:txBody>
      </p:sp>
      <p:sp>
        <p:nvSpPr>
          <p:cNvPr id="22" name="Rectangle 21">
            <a:extLst>
              <a:ext uri="{FF2B5EF4-FFF2-40B4-BE49-F238E27FC236}">
                <a16:creationId xmlns:a16="http://schemas.microsoft.com/office/drawing/2014/main" id="{4690A163-E6E0-4080-8016-83E8E1F4CA11}"/>
              </a:ext>
            </a:extLst>
          </p:cNvPr>
          <p:cNvSpPr/>
          <p:nvPr/>
        </p:nvSpPr>
        <p:spPr bwMode="auto">
          <a:xfrm>
            <a:off x="927436" y="1363662"/>
            <a:ext cx="718801" cy="71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083" fontAlgn="base">
              <a:spcBef>
                <a:spcPct val="0"/>
              </a:spcBef>
              <a:spcAft>
                <a:spcPct val="0"/>
              </a:spcAft>
            </a:pP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B051953E-0C20-4661-87F6-925C0B60F683}"/>
              </a:ext>
            </a:extLst>
          </p:cNvPr>
          <p:cNvSpPr/>
          <p:nvPr/>
        </p:nvSpPr>
        <p:spPr bwMode="auto">
          <a:xfrm>
            <a:off x="1646237" y="1363662"/>
            <a:ext cx="9258245" cy="71880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marL="237473" lvl="1" defTabSz="1243338"/>
            <a:r>
              <a:rPr lang="en-US" sz="2720" dirty="0">
                <a:solidFill>
                  <a:srgbClr val="000000">
                    <a:alpha val="99000"/>
                  </a:srgbClr>
                </a:solidFill>
              </a:rPr>
              <a:t>Support for key server applications</a:t>
            </a:r>
          </a:p>
        </p:txBody>
      </p:sp>
      <p:sp>
        <p:nvSpPr>
          <p:cNvPr id="24" name="Rectangle 23">
            <a:extLst>
              <a:ext uri="{FF2B5EF4-FFF2-40B4-BE49-F238E27FC236}">
                <a16:creationId xmlns:a16="http://schemas.microsoft.com/office/drawing/2014/main" id="{2EBA653E-D73C-4EB8-BB3B-5314322A2B27}"/>
              </a:ext>
            </a:extLst>
          </p:cNvPr>
          <p:cNvSpPr/>
          <p:nvPr/>
        </p:nvSpPr>
        <p:spPr bwMode="auto">
          <a:xfrm>
            <a:off x="927436" y="2137723"/>
            <a:ext cx="718801" cy="71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083" fontAlgn="base">
              <a:spcBef>
                <a:spcPct val="0"/>
              </a:spcBef>
              <a:spcAft>
                <a:spcPct val="0"/>
              </a:spcAft>
            </a:pP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25CA94A-223E-47AA-9EA9-6C02CBC6B663}"/>
              </a:ext>
            </a:extLst>
          </p:cNvPr>
          <p:cNvSpPr/>
          <p:nvPr/>
        </p:nvSpPr>
        <p:spPr bwMode="auto">
          <a:xfrm>
            <a:off x="1646238" y="2137723"/>
            <a:ext cx="9258245" cy="71880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marL="237473" lvl="1" defTabSz="1243338"/>
            <a:r>
              <a:rPr lang="en-US" sz="2720" dirty="0">
                <a:solidFill>
                  <a:srgbClr val="000000">
                    <a:alpha val="99000"/>
                  </a:srgbClr>
                </a:solidFill>
              </a:rPr>
              <a:t>Easy storage manageability</a:t>
            </a:r>
          </a:p>
        </p:txBody>
      </p:sp>
      <p:sp>
        <p:nvSpPr>
          <p:cNvPr id="26" name="Rectangle 25">
            <a:extLst>
              <a:ext uri="{FF2B5EF4-FFF2-40B4-BE49-F238E27FC236}">
                <a16:creationId xmlns:a16="http://schemas.microsoft.com/office/drawing/2014/main" id="{7C7F5665-AE3D-4B20-A3BE-2B38E6F9B6ED}"/>
              </a:ext>
            </a:extLst>
          </p:cNvPr>
          <p:cNvSpPr/>
          <p:nvPr/>
        </p:nvSpPr>
        <p:spPr bwMode="auto">
          <a:xfrm>
            <a:off x="927436" y="2911783"/>
            <a:ext cx="718801" cy="71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083" fontAlgn="base">
              <a:spcBef>
                <a:spcPct val="0"/>
              </a:spcBef>
              <a:spcAft>
                <a:spcPct val="0"/>
              </a:spcAft>
            </a:pP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53F1343F-317B-40E8-9A27-04313783F339}"/>
              </a:ext>
            </a:extLst>
          </p:cNvPr>
          <p:cNvSpPr/>
          <p:nvPr/>
        </p:nvSpPr>
        <p:spPr bwMode="auto">
          <a:xfrm>
            <a:off x="1646238" y="2911783"/>
            <a:ext cx="9258245" cy="71880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marL="237473" lvl="1" defTabSz="1243338"/>
            <a:r>
              <a:rPr lang="en-US" sz="2720" dirty="0">
                <a:solidFill>
                  <a:srgbClr val="000000">
                    <a:alpha val="99000"/>
                  </a:srgbClr>
                </a:solidFill>
              </a:rPr>
              <a:t>High availability features</a:t>
            </a:r>
          </a:p>
        </p:txBody>
      </p:sp>
      <p:sp>
        <p:nvSpPr>
          <p:cNvPr id="32" name="Rectangle 31">
            <a:extLst>
              <a:ext uri="{FF2B5EF4-FFF2-40B4-BE49-F238E27FC236}">
                <a16:creationId xmlns:a16="http://schemas.microsoft.com/office/drawing/2014/main" id="{04B2A0D6-B919-40BB-B428-1F3B2DAF049E}"/>
              </a:ext>
            </a:extLst>
          </p:cNvPr>
          <p:cNvSpPr/>
          <p:nvPr/>
        </p:nvSpPr>
        <p:spPr bwMode="auto">
          <a:xfrm>
            <a:off x="927436" y="3685844"/>
            <a:ext cx="718801" cy="71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083" fontAlgn="base">
              <a:spcBef>
                <a:spcPct val="0"/>
              </a:spcBef>
              <a:spcAft>
                <a:spcPct val="0"/>
              </a:spcAft>
            </a:pP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FF9129FA-B52B-44BF-8D49-2D368D979BAB}"/>
              </a:ext>
            </a:extLst>
          </p:cNvPr>
          <p:cNvSpPr/>
          <p:nvPr/>
        </p:nvSpPr>
        <p:spPr bwMode="auto">
          <a:xfrm>
            <a:off x="1646238" y="3685844"/>
            <a:ext cx="9258245" cy="71880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marL="237473" lvl="1" defTabSz="1243338"/>
            <a:r>
              <a:rPr lang="en-US" sz="2720" dirty="0">
                <a:solidFill>
                  <a:srgbClr val="000000">
                    <a:alpha val="99000"/>
                  </a:srgbClr>
                </a:solidFill>
              </a:rPr>
              <a:t>Advanced networking</a:t>
            </a:r>
          </a:p>
        </p:txBody>
      </p:sp>
      <p:sp>
        <p:nvSpPr>
          <p:cNvPr id="38" name="Rectangle 37">
            <a:extLst>
              <a:ext uri="{FF2B5EF4-FFF2-40B4-BE49-F238E27FC236}">
                <a16:creationId xmlns:a16="http://schemas.microsoft.com/office/drawing/2014/main" id="{FDDADB2D-F9F4-4C42-B539-46698B77486B}"/>
              </a:ext>
            </a:extLst>
          </p:cNvPr>
          <p:cNvSpPr/>
          <p:nvPr/>
        </p:nvSpPr>
        <p:spPr bwMode="auto">
          <a:xfrm>
            <a:off x="927436" y="4459904"/>
            <a:ext cx="718801" cy="71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083" fontAlgn="base">
              <a:spcBef>
                <a:spcPct val="0"/>
              </a:spcBef>
              <a:spcAft>
                <a:spcPct val="0"/>
              </a:spcAft>
            </a:pPr>
            <a:endParaRPr lang="en-US" sz="1496"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11D8B6AF-98FE-497D-ADA2-E7F92B741611}"/>
              </a:ext>
            </a:extLst>
          </p:cNvPr>
          <p:cNvSpPr/>
          <p:nvPr/>
        </p:nvSpPr>
        <p:spPr bwMode="auto">
          <a:xfrm>
            <a:off x="1646238" y="4459904"/>
            <a:ext cx="9258245" cy="71880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marL="237473" lvl="1" defTabSz="1243338"/>
            <a:r>
              <a:rPr lang="en-US" sz="2720" dirty="0">
                <a:solidFill>
                  <a:srgbClr val="000000">
                    <a:alpha val="99000"/>
                  </a:srgbClr>
                </a:solidFill>
              </a:rPr>
              <a:t>Integration with compute PaaS</a:t>
            </a:r>
          </a:p>
        </p:txBody>
      </p:sp>
      <p:sp>
        <p:nvSpPr>
          <p:cNvPr id="40" name="Rectangle 39">
            <a:extLst>
              <a:ext uri="{FF2B5EF4-FFF2-40B4-BE49-F238E27FC236}">
                <a16:creationId xmlns:a16="http://schemas.microsoft.com/office/drawing/2014/main" id="{D71BD77F-E71E-4475-BAA0-18633CEDE84D}"/>
              </a:ext>
            </a:extLst>
          </p:cNvPr>
          <p:cNvSpPr/>
          <p:nvPr/>
        </p:nvSpPr>
        <p:spPr bwMode="auto">
          <a:xfrm>
            <a:off x="927435" y="5248561"/>
            <a:ext cx="9977046" cy="71880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algn="ctr" defTabSz="1243083" fontAlgn="base">
              <a:spcBef>
                <a:spcPct val="0"/>
              </a:spcBef>
              <a:spcAft>
                <a:spcPct val="0"/>
              </a:spcAft>
            </a:pPr>
            <a:r>
              <a:rPr lang="en-US" sz="3264" dirty="0">
                <a:gradFill>
                  <a:gsLst>
                    <a:gs pos="0">
                      <a:srgbClr val="FFFFFF"/>
                    </a:gs>
                    <a:gs pos="100000">
                      <a:srgbClr val="FFFFFF"/>
                    </a:gs>
                  </a:gsLst>
                  <a:lin ang="5400000" scaled="0"/>
                </a:gradFill>
                <a:latin typeface="Segoe UI Light"/>
                <a:ea typeface="Segoe UI" pitchFamily="34" charset="0"/>
                <a:cs typeface="Segoe UI" pitchFamily="34" charset="0"/>
              </a:rPr>
              <a:t>If it requires a developer, it’s not IaaS</a:t>
            </a:r>
          </a:p>
        </p:txBody>
      </p:sp>
      <p:sp>
        <p:nvSpPr>
          <p:cNvPr id="43" name="Freeform 79">
            <a:extLst>
              <a:ext uri="{FF2B5EF4-FFF2-40B4-BE49-F238E27FC236}">
                <a16:creationId xmlns:a16="http://schemas.microsoft.com/office/drawing/2014/main" id="{9A3FF8FE-1E6A-4B8F-AE99-3F426244D57A}"/>
              </a:ext>
            </a:extLst>
          </p:cNvPr>
          <p:cNvSpPr>
            <a:spLocks noEditPoints="1"/>
          </p:cNvSpPr>
          <p:nvPr/>
        </p:nvSpPr>
        <p:spPr bwMode="black">
          <a:xfrm>
            <a:off x="1121554" y="2271643"/>
            <a:ext cx="320557" cy="433353"/>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25" tIns="55963" rIns="111925" bIns="55963" numCol="1" anchor="t" anchorCtr="0" compatLnSpc="1">
            <a:prstTxWarp prst="textNoShape">
              <a:avLst/>
            </a:prstTxWarp>
          </a:bodyPr>
          <a:lstStyle/>
          <a:p>
            <a:pPr defTabSz="1243338"/>
            <a:endParaRPr lang="en-US" sz="2176" dirty="0">
              <a:solidFill>
                <a:srgbClr val="FFFFFF"/>
              </a:solidFill>
            </a:endParaRPr>
          </a:p>
        </p:txBody>
      </p:sp>
      <p:sp>
        <p:nvSpPr>
          <p:cNvPr id="47" name="Freeform 73">
            <a:extLst>
              <a:ext uri="{FF2B5EF4-FFF2-40B4-BE49-F238E27FC236}">
                <a16:creationId xmlns:a16="http://schemas.microsoft.com/office/drawing/2014/main" id="{DD195E61-EC98-42F7-97C6-BE7A9C34C0B6}"/>
              </a:ext>
            </a:extLst>
          </p:cNvPr>
          <p:cNvSpPr>
            <a:spLocks noEditPoints="1"/>
          </p:cNvSpPr>
          <p:nvPr/>
        </p:nvSpPr>
        <p:spPr bwMode="black">
          <a:xfrm>
            <a:off x="1043787" y="3816121"/>
            <a:ext cx="474687" cy="458247"/>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111925" tIns="55963" rIns="111925" bIns="55963" numCol="1" anchor="t" anchorCtr="0" compatLnSpc="1">
            <a:prstTxWarp prst="textNoShape">
              <a:avLst/>
            </a:prstTxWarp>
          </a:bodyPr>
          <a:lstStyle/>
          <a:p>
            <a:pPr defTabSz="1243338"/>
            <a:endParaRPr lang="en-US" sz="2176">
              <a:solidFill>
                <a:srgbClr val="FFFFFF"/>
              </a:solidFill>
            </a:endParaRPr>
          </a:p>
        </p:txBody>
      </p:sp>
      <p:sp>
        <p:nvSpPr>
          <p:cNvPr id="54" name="Freeform 80">
            <a:extLst>
              <a:ext uri="{FF2B5EF4-FFF2-40B4-BE49-F238E27FC236}">
                <a16:creationId xmlns:a16="http://schemas.microsoft.com/office/drawing/2014/main" id="{9CFEB9A2-4F63-44A1-993E-57770D5F30FB}"/>
              </a:ext>
            </a:extLst>
          </p:cNvPr>
          <p:cNvSpPr>
            <a:spLocks noEditPoints="1"/>
          </p:cNvSpPr>
          <p:nvPr/>
        </p:nvSpPr>
        <p:spPr bwMode="black">
          <a:xfrm>
            <a:off x="1080362" y="1464369"/>
            <a:ext cx="401538" cy="487149"/>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111925" tIns="55963" rIns="111925" bIns="55963" numCol="1" anchor="t" anchorCtr="0" compatLnSpc="1">
            <a:prstTxWarp prst="textNoShape">
              <a:avLst/>
            </a:prstTxWarp>
          </a:bodyPr>
          <a:lstStyle/>
          <a:p>
            <a:pPr defTabSz="1243338"/>
            <a:endParaRPr lang="en-US" sz="2176">
              <a:solidFill>
                <a:srgbClr val="FFFFFF"/>
              </a:solidFill>
            </a:endParaRPr>
          </a:p>
        </p:txBody>
      </p:sp>
      <p:sp>
        <p:nvSpPr>
          <p:cNvPr id="55" name="Freeform 24">
            <a:extLst>
              <a:ext uri="{FF2B5EF4-FFF2-40B4-BE49-F238E27FC236}">
                <a16:creationId xmlns:a16="http://schemas.microsoft.com/office/drawing/2014/main" id="{7CF11A84-1AF8-4290-B905-295FE7EF40CC}"/>
              </a:ext>
            </a:extLst>
          </p:cNvPr>
          <p:cNvSpPr>
            <a:spLocks noEditPoints="1"/>
          </p:cNvSpPr>
          <p:nvPr/>
        </p:nvSpPr>
        <p:spPr bwMode="black">
          <a:xfrm>
            <a:off x="1050850" y="4625887"/>
            <a:ext cx="500821" cy="38683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338"/>
            <a:endParaRPr lang="en-US" sz="2448">
              <a:solidFill>
                <a:srgbClr val="FFFFFF"/>
              </a:solidFill>
            </a:endParaRPr>
          </a:p>
        </p:txBody>
      </p:sp>
      <p:sp>
        <p:nvSpPr>
          <p:cNvPr id="56" name="Freeform 25">
            <a:extLst>
              <a:ext uri="{FF2B5EF4-FFF2-40B4-BE49-F238E27FC236}">
                <a16:creationId xmlns:a16="http://schemas.microsoft.com/office/drawing/2014/main" id="{D4C36DFB-9BAF-4696-A32F-2A809C2E3E21}"/>
              </a:ext>
            </a:extLst>
          </p:cNvPr>
          <p:cNvSpPr>
            <a:spLocks noEditPoints="1"/>
          </p:cNvSpPr>
          <p:nvPr/>
        </p:nvSpPr>
        <p:spPr bwMode="black">
          <a:xfrm>
            <a:off x="1011271" y="3043185"/>
            <a:ext cx="535538" cy="45599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111925" tIns="55963" rIns="111925" bIns="55963" numCol="1" anchor="t" anchorCtr="0" compatLnSpc="1">
            <a:prstTxWarp prst="textNoShape">
              <a:avLst/>
            </a:prstTxWarp>
          </a:bodyPr>
          <a:lstStyle/>
          <a:p>
            <a:pPr defTabSz="1243338"/>
            <a:endParaRPr lang="en-US" sz="2176">
              <a:solidFill>
                <a:srgbClr val="FFFFFF"/>
              </a:solidFill>
            </a:endParaRPr>
          </a:p>
        </p:txBody>
      </p:sp>
    </p:spTree>
    <p:extLst>
      <p:ext uri="{BB962C8B-B14F-4D97-AF65-F5344CB8AC3E}">
        <p14:creationId xmlns:p14="http://schemas.microsoft.com/office/powerpoint/2010/main" val="27500003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508632" y="1262157"/>
            <a:ext cx="8204403" cy="24575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338">
              <a:spcAft>
                <a:spcPts val="816"/>
              </a:spcAft>
            </a:pPr>
            <a:r>
              <a:rPr lang="en-US" sz="2448" dirty="0">
                <a:solidFill>
                  <a:schemeClr val="accent1">
                    <a:lumMod val="40000"/>
                    <a:lumOff val="60000"/>
                    <a:alpha val="99000"/>
                  </a:schemeClr>
                </a:solidFill>
              </a:rPr>
              <a:t>Base OS image for new Virtual Machines</a:t>
            </a:r>
          </a:p>
          <a:p>
            <a:pPr defTabSz="1243338">
              <a:spcAft>
                <a:spcPts val="816"/>
              </a:spcAft>
            </a:pPr>
            <a:r>
              <a:rPr lang="en-US" sz="2448" dirty="0">
                <a:solidFill>
                  <a:schemeClr val="accent1">
                    <a:lumMod val="40000"/>
                    <a:lumOff val="60000"/>
                    <a:alpha val="99000"/>
                  </a:schemeClr>
                </a:solidFill>
              </a:rPr>
              <a:t>Sys-Prepped/Generalized/Read Only </a:t>
            </a:r>
          </a:p>
          <a:p>
            <a:pPr defTabSz="1243338">
              <a:spcAft>
                <a:spcPts val="816"/>
              </a:spcAft>
            </a:pPr>
            <a:r>
              <a:rPr lang="en-US" sz="2448" dirty="0">
                <a:solidFill>
                  <a:schemeClr val="accent1">
                    <a:lumMod val="40000"/>
                    <a:lumOff val="60000"/>
                    <a:alpha val="99000"/>
                  </a:schemeClr>
                </a:solidFill>
              </a:rPr>
              <a:t>Created by uploading or by capture</a:t>
            </a:r>
          </a:p>
        </p:txBody>
      </p:sp>
      <p:sp>
        <p:nvSpPr>
          <p:cNvPr id="18" name="Rectangle 17"/>
          <p:cNvSpPr/>
          <p:nvPr/>
        </p:nvSpPr>
        <p:spPr bwMode="auto">
          <a:xfrm>
            <a:off x="3529230" y="3865160"/>
            <a:ext cx="8204403" cy="244306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347" tIns="62174" rIns="124347" bIns="124347" numCol="1" spcCol="0" rtlCol="0" fromWordArt="0" anchor="b" anchorCtr="0" forceAA="0" compatLnSpc="1">
            <a:prstTxWarp prst="textNoShape">
              <a:avLst/>
            </a:prstTxWarp>
            <a:noAutofit/>
          </a:bodyPr>
          <a:lstStyle/>
          <a:p>
            <a:pPr defTabSz="1243338">
              <a:spcAft>
                <a:spcPts val="816"/>
              </a:spcAft>
            </a:pPr>
            <a:r>
              <a:rPr lang="en-US" sz="2448" dirty="0">
                <a:solidFill>
                  <a:schemeClr val="accent1">
                    <a:lumMod val="40000"/>
                    <a:lumOff val="60000"/>
                    <a:alpha val="99000"/>
                  </a:schemeClr>
                </a:solidFill>
              </a:rPr>
              <a:t>Writable Disks for Virtual Machines</a:t>
            </a:r>
          </a:p>
          <a:p>
            <a:pPr defTabSz="1243338">
              <a:spcAft>
                <a:spcPts val="816"/>
              </a:spcAft>
            </a:pPr>
            <a:r>
              <a:rPr lang="en-US" sz="2448" dirty="0">
                <a:solidFill>
                  <a:schemeClr val="accent1">
                    <a:lumMod val="40000"/>
                    <a:lumOff val="60000"/>
                    <a:alpha val="99000"/>
                  </a:schemeClr>
                </a:solidFill>
              </a:rPr>
              <a:t>Created during VM creation or during upload of existing VHDs.  </a:t>
            </a:r>
          </a:p>
        </p:txBody>
      </p:sp>
      <p:sp>
        <p:nvSpPr>
          <p:cNvPr id="2" name="Title 1"/>
          <p:cNvSpPr>
            <a:spLocks noGrp="1"/>
          </p:cNvSpPr>
          <p:nvPr>
            <p:ph type="title"/>
          </p:nvPr>
        </p:nvSpPr>
        <p:spPr>
          <a:xfrm>
            <a:off x="591003" y="84302"/>
            <a:ext cx="11373923" cy="772203"/>
          </a:xfrm>
        </p:spPr>
        <p:txBody>
          <a:bodyPr/>
          <a:lstStyle/>
          <a:p>
            <a:r>
              <a:rPr lang="en-US" dirty="0">
                <a:solidFill>
                  <a:schemeClr val="tx1"/>
                </a:solidFill>
              </a:rPr>
              <a:t>Images </a:t>
            </a:r>
          </a:p>
        </p:txBody>
      </p:sp>
      <p:sp>
        <p:nvSpPr>
          <p:cNvPr id="27" name="Rectangle 26"/>
          <p:cNvSpPr/>
          <p:nvPr/>
        </p:nvSpPr>
        <p:spPr bwMode="auto">
          <a:xfrm>
            <a:off x="1129283" y="1262157"/>
            <a:ext cx="2391245" cy="2457576"/>
          </a:xfrm>
          <a:prstGeom prst="rect">
            <a:avLst/>
          </a:prstGeom>
          <a:solidFill>
            <a:schemeClr val="bg2"/>
          </a:solidFill>
          <a:ln w="9525" cap="flat" cmpd="sng" algn="ctr">
            <a:noFill/>
            <a:prstDash val="solid"/>
            <a:headEnd type="none" w="med" len="med"/>
            <a:tailEnd type="none" w="med" len="med"/>
          </a:ln>
          <a:effectLst/>
        </p:spPr>
        <p:txBody>
          <a:bodyPr vert="horz" wrap="square" lIns="124331" tIns="124331" rIns="124331" bIns="124331" numCol="1" rtlCol="0" anchor="t" anchorCtr="0" compatLnSpc="1">
            <a:prstTxWarp prst="textNoShape">
              <a:avLst/>
            </a:prstTxWarp>
          </a:bodyPr>
          <a:lstStyle/>
          <a:p>
            <a:pPr defTabSz="1243338">
              <a:lnSpc>
                <a:spcPct val="90000"/>
              </a:lnSpc>
              <a:buSzPct val="90000"/>
              <a:defRPr/>
            </a:pPr>
            <a:r>
              <a:rPr lang="en-US" sz="2448" b="1" kern="0" dirty="0">
                <a:gradFill>
                  <a:gsLst>
                    <a:gs pos="85000">
                      <a:srgbClr val="FFFFFF"/>
                    </a:gs>
                    <a:gs pos="0">
                      <a:srgbClr val="FFFFFF"/>
                    </a:gs>
                  </a:gsLst>
                  <a:lin ang="5400000" scaled="0"/>
                </a:gradFill>
                <a:ea typeface="Segoe UI" pitchFamily="34" charset="0"/>
                <a:cs typeface="Segoe UI" pitchFamily="34" charset="0"/>
              </a:rPr>
              <a:t>OS Images</a:t>
            </a:r>
          </a:p>
          <a:p>
            <a:pPr defTabSz="1243338">
              <a:lnSpc>
                <a:spcPct val="90000"/>
              </a:lnSpc>
              <a:buSzPct val="90000"/>
              <a:defRPr/>
            </a:pPr>
            <a:endParaRPr lang="en-US" sz="136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defTabSz="1243338">
              <a:lnSpc>
                <a:spcPct val="90000"/>
              </a:lnSpc>
              <a:buSzPct val="90000"/>
              <a:defRPr/>
            </a:pPr>
            <a:r>
              <a:rPr lang="en-US" sz="2176" kern="0" dirty="0">
                <a:gradFill>
                  <a:gsLst>
                    <a:gs pos="85000">
                      <a:srgbClr val="FFFFFF"/>
                    </a:gs>
                    <a:gs pos="0">
                      <a:srgbClr val="FFFFFF"/>
                    </a:gs>
                  </a:gsLst>
                  <a:lin ang="5400000" scaled="0"/>
                </a:gradFill>
                <a:ea typeface="Segoe UI" pitchFamily="34" charset="0"/>
                <a:cs typeface="Segoe UI" pitchFamily="34" charset="0"/>
              </a:rPr>
              <a:t>Microsoft</a:t>
            </a:r>
          </a:p>
          <a:p>
            <a:pPr defTabSz="1243338">
              <a:lnSpc>
                <a:spcPct val="90000"/>
              </a:lnSpc>
              <a:buSzPct val="90000"/>
              <a:defRPr/>
            </a:pPr>
            <a:r>
              <a:rPr lang="en-US" sz="2176" kern="0" dirty="0">
                <a:gradFill>
                  <a:gsLst>
                    <a:gs pos="85000">
                      <a:srgbClr val="FFFFFF"/>
                    </a:gs>
                    <a:gs pos="0">
                      <a:srgbClr val="FFFFFF"/>
                    </a:gs>
                  </a:gsLst>
                  <a:lin ang="5400000" scaled="0"/>
                </a:gradFill>
                <a:ea typeface="Segoe UI" pitchFamily="34" charset="0"/>
                <a:cs typeface="Segoe UI" pitchFamily="34" charset="0"/>
              </a:rPr>
              <a:t>Partner </a:t>
            </a:r>
          </a:p>
          <a:p>
            <a:pPr defTabSz="1243338">
              <a:lnSpc>
                <a:spcPct val="90000"/>
              </a:lnSpc>
              <a:buSzPct val="90000"/>
              <a:defRPr/>
            </a:pPr>
            <a:r>
              <a:rPr lang="en-US" sz="2176" kern="0" dirty="0">
                <a:gradFill>
                  <a:gsLst>
                    <a:gs pos="85000">
                      <a:srgbClr val="FFFFFF"/>
                    </a:gs>
                    <a:gs pos="0">
                      <a:srgbClr val="FFFFFF"/>
                    </a:gs>
                  </a:gsLst>
                  <a:lin ang="5400000" scaled="0"/>
                </a:gradFill>
                <a:ea typeface="Segoe UI" pitchFamily="34" charset="0"/>
                <a:cs typeface="Segoe UI" pitchFamily="34" charset="0"/>
              </a:rPr>
              <a:t>User</a:t>
            </a:r>
          </a:p>
        </p:txBody>
      </p:sp>
      <p:sp>
        <p:nvSpPr>
          <p:cNvPr id="28" name="Freeform 79"/>
          <p:cNvSpPr>
            <a:spLocks noEditPoints="1"/>
          </p:cNvSpPr>
          <p:nvPr/>
        </p:nvSpPr>
        <p:spPr bwMode="black">
          <a:xfrm>
            <a:off x="1299671" y="3080181"/>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30" name="Freeform 79"/>
          <p:cNvSpPr>
            <a:spLocks noEditPoints="1"/>
          </p:cNvSpPr>
          <p:nvPr/>
        </p:nvSpPr>
        <p:spPr bwMode="black">
          <a:xfrm>
            <a:off x="1887328" y="3080181"/>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32" name="Freeform 79"/>
          <p:cNvSpPr>
            <a:spLocks noEditPoints="1"/>
          </p:cNvSpPr>
          <p:nvPr/>
        </p:nvSpPr>
        <p:spPr bwMode="black">
          <a:xfrm>
            <a:off x="2450608" y="3090698"/>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38" name="Freeform 79"/>
          <p:cNvSpPr>
            <a:spLocks noEditPoints="1"/>
          </p:cNvSpPr>
          <p:nvPr/>
        </p:nvSpPr>
        <p:spPr bwMode="black">
          <a:xfrm>
            <a:off x="3004875" y="3080181"/>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39" name="Rectangle 38"/>
          <p:cNvSpPr/>
          <p:nvPr/>
        </p:nvSpPr>
        <p:spPr bwMode="auto">
          <a:xfrm>
            <a:off x="1129283" y="3865160"/>
            <a:ext cx="2399947" cy="2443060"/>
          </a:xfrm>
          <a:prstGeom prst="rect">
            <a:avLst/>
          </a:prstGeom>
          <a:solidFill>
            <a:schemeClr val="bg2"/>
          </a:solidFill>
          <a:ln w="9525" cap="flat" cmpd="sng" algn="ctr">
            <a:noFill/>
            <a:prstDash val="solid"/>
            <a:headEnd type="none" w="med" len="med"/>
            <a:tailEnd type="none" w="med" len="med"/>
          </a:ln>
          <a:effectLst/>
        </p:spPr>
        <p:txBody>
          <a:bodyPr vert="horz" wrap="square" lIns="124331" tIns="124331" rIns="124331" bIns="124331" numCol="1" rtlCol="0" anchor="t" anchorCtr="0" compatLnSpc="1">
            <a:prstTxWarp prst="textNoShape">
              <a:avLst/>
            </a:prstTxWarp>
          </a:bodyPr>
          <a:lstStyle/>
          <a:p>
            <a:pPr defTabSz="1243338">
              <a:lnSpc>
                <a:spcPct val="90000"/>
              </a:lnSpc>
              <a:buSzPct val="90000"/>
              <a:defRPr/>
            </a:pPr>
            <a:r>
              <a:rPr lang="en-US" sz="2448" b="1" kern="0" dirty="0">
                <a:gradFill>
                  <a:gsLst>
                    <a:gs pos="85000">
                      <a:srgbClr val="FFFFFF"/>
                    </a:gs>
                    <a:gs pos="0">
                      <a:srgbClr val="FFFFFF"/>
                    </a:gs>
                  </a:gsLst>
                  <a:lin ang="5400000" scaled="0"/>
                </a:gradFill>
                <a:ea typeface="Segoe UI" pitchFamily="34" charset="0"/>
                <a:cs typeface="Segoe UI" pitchFamily="34" charset="0"/>
              </a:rPr>
              <a:t>Disks</a:t>
            </a:r>
          </a:p>
          <a:p>
            <a:pPr defTabSz="1243338">
              <a:lnSpc>
                <a:spcPct val="90000"/>
              </a:lnSpc>
              <a:buSzPct val="90000"/>
              <a:defRPr/>
            </a:pPr>
            <a:endParaRPr lang="en-US" sz="1496"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defTabSz="1243338">
              <a:lnSpc>
                <a:spcPct val="90000"/>
              </a:lnSpc>
              <a:buSzPct val="90000"/>
              <a:defRPr/>
            </a:pPr>
            <a:r>
              <a:rPr lang="en-US" sz="2176" kern="0" dirty="0">
                <a:gradFill>
                  <a:gsLst>
                    <a:gs pos="85000">
                      <a:srgbClr val="FFFFFF"/>
                    </a:gs>
                    <a:gs pos="0">
                      <a:srgbClr val="FFFFFF"/>
                    </a:gs>
                  </a:gsLst>
                  <a:lin ang="5400000" scaled="0"/>
                </a:gradFill>
                <a:ea typeface="Segoe UI" pitchFamily="34" charset="0"/>
                <a:cs typeface="Segoe UI" pitchFamily="34" charset="0"/>
              </a:rPr>
              <a:t>OS Disks </a:t>
            </a:r>
          </a:p>
          <a:p>
            <a:pPr defTabSz="1243338">
              <a:lnSpc>
                <a:spcPct val="90000"/>
              </a:lnSpc>
              <a:buSzPct val="90000"/>
              <a:defRPr/>
            </a:pPr>
            <a:r>
              <a:rPr lang="en-US" sz="2176" kern="0" dirty="0">
                <a:gradFill>
                  <a:gsLst>
                    <a:gs pos="85000">
                      <a:srgbClr val="FFFFFF"/>
                    </a:gs>
                    <a:gs pos="0">
                      <a:srgbClr val="FFFFFF"/>
                    </a:gs>
                  </a:gsLst>
                  <a:lin ang="5400000" scaled="0"/>
                </a:gradFill>
                <a:ea typeface="Segoe UI" pitchFamily="34" charset="0"/>
                <a:cs typeface="Segoe UI" pitchFamily="34" charset="0"/>
              </a:rPr>
              <a:t>Data Disks</a:t>
            </a:r>
          </a:p>
        </p:txBody>
      </p:sp>
      <p:sp>
        <p:nvSpPr>
          <p:cNvPr id="21" name="Freeform 79"/>
          <p:cNvSpPr>
            <a:spLocks noEditPoints="1"/>
          </p:cNvSpPr>
          <p:nvPr/>
        </p:nvSpPr>
        <p:spPr bwMode="black">
          <a:xfrm>
            <a:off x="1252225" y="5672665"/>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22" name="Freeform 79"/>
          <p:cNvSpPr>
            <a:spLocks noEditPoints="1"/>
          </p:cNvSpPr>
          <p:nvPr/>
        </p:nvSpPr>
        <p:spPr bwMode="black">
          <a:xfrm>
            <a:off x="1839882" y="5672665"/>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23" name="Freeform 79"/>
          <p:cNvSpPr>
            <a:spLocks noEditPoints="1"/>
          </p:cNvSpPr>
          <p:nvPr/>
        </p:nvSpPr>
        <p:spPr bwMode="black">
          <a:xfrm>
            <a:off x="2403162" y="5683182"/>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
        <p:nvSpPr>
          <p:cNvPr id="24" name="Freeform 79"/>
          <p:cNvSpPr>
            <a:spLocks noEditPoints="1"/>
          </p:cNvSpPr>
          <p:nvPr/>
        </p:nvSpPr>
        <p:spPr bwMode="black">
          <a:xfrm>
            <a:off x="2957429" y="5672665"/>
            <a:ext cx="382212" cy="51670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11912" tIns="55955" rIns="111912" bIns="55955" numCol="1" anchor="t" anchorCtr="0" compatLnSpc="1">
            <a:prstTxWarp prst="textNoShape">
              <a:avLst/>
            </a:prstTxWarp>
          </a:bodyPr>
          <a:lstStyle/>
          <a:p>
            <a:pPr defTabSz="1243338"/>
            <a:endParaRPr lang="en-US" sz="2176" dirty="0">
              <a:solidFill>
                <a:srgbClr val="FFFFFF"/>
              </a:solidFill>
            </a:endParaRPr>
          </a:p>
        </p:txBody>
      </p:sp>
    </p:spTree>
    <p:extLst>
      <p:ext uri="{BB962C8B-B14F-4D97-AF65-F5344CB8AC3E}">
        <p14:creationId xmlns:p14="http://schemas.microsoft.com/office/powerpoint/2010/main" val="13774341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5" y="519302"/>
            <a:ext cx="11887199" cy="912813"/>
          </a:xfrm>
        </p:spPr>
        <p:txBody>
          <a:bodyPr/>
          <a:lstStyle/>
          <a:p>
            <a:pPr>
              <a:tabLst>
                <a:tab pos="7031038" algn="l"/>
              </a:tabLst>
            </a:pPr>
            <a:r>
              <a:rPr lang="en-US" dirty="0"/>
              <a:t>Azure Disks</a:t>
            </a:r>
          </a:p>
        </p:txBody>
      </p:sp>
      <p:cxnSp>
        <p:nvCxnSpPr>
          <p:cNvPr id="27" name="Straight Connector 26"/>
          <p:cNvCxnSpPr/>
          <p:nvPr/>
        </p:nvCxnSpPr>
        <p:spPr>
          <a:xfrm>
            <a:off x="6218237" y="2224948"/>
            <a:ext cx="0" cy="401551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4CCB3E08-3BF0-417B-9C09-590DA1635F40}"/>
              </a:ext>
            </a:extLst>
          </p:cNvPr>
          <p:cNvGrpSpPr/>
          <p:nvPr/>
        </p:nvGrpSpPr>
        <p:grpSpPr>
          <a:xfrm>
            <a:off x="198437" y="1437299"/>
            <a:ext cx="6019798" cy="4955563"/>
            <a:chOff x="198437" y="1437299"/>
            <a:chExt cx="6019798" cy="4955563"/>
          </a:xfrm>
        </p:grpSpPr>
        <p:grpSp>
          <p:nvGrpSpPr>
            <p:cNvPr id="4" name="Group 3"/>
            <p:cNvGrpSpPr/>
            <p:nvPr/>
          </p:nvGrpSpPr>
          <p:grpSpPr>
            <a:xfrm>
              <a:off x="549313" y="2308001"/>
              <a:ext cx="5318045" cy="2907932"/>
              <a:chOff x="602668" y="1945078"/>
              <a:chExt cx="5318045" cy="2907932"/>
            </a:xfrm>
          </p:grpSpPr>
          <p:sp>
            <p:nvSpPr>
              <p:cNvPr id="21" name="Rectangle 20"/>
              <p:cNvSpPr/>
              <p:nvPr/>
            </p:nvSpPr>
            <p:spPr>
              <a:xfrm>
                <a:off x="602668" y="4452900"/>
                <a:ext cx="2536080" cy="400110"/>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Segoe UI Semilight"/>
                    <a:ea typeface="+mn-ea"/>
                    <a:cs typeface="+mn-cs"/>
                  </a:rPr>
                  <a:t>Premium Disks (SSD) </a:t>
                </a:r>
              </a:p>
            </p:txBody>
          </p:sp>
          <p:pic>
            <p:nvPicPr>
              <p:cNvPr id="18" name="Picture 17">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801" y="1945078"/>
                <a:ext cx="1786932" cy="1786932"/>
              </a:xfrm>
              <a:prstGeom prst="rect">
                <a:avLst/>
              </a:prstGeom>
            </p:spPr>
          </p:pic>
          <p:grpSp>
            <p:nvGrpSpPr>
              <p:cNvPr id="3" name="Group 2"/>
              <p:cNvGrpSpPr/>
              <p:nvPr/>
            </p:nvGrpSpPr>
            <p:grpSpPr>
              <a:xfrm>
                <a:off x="3370463" y="1945078"/>
                <a:ext cx="2550250" cy="2907932"/>
                <a:chOff x="3132854" y="1945078"/>
                <a:chExt cx="2550250" cy="2907932"/>
              </a:xfrm>
            </p:grpSpPr>
            <p:pic>
              <p:nvPicPr>
                <p:cNvPr id="9" name="Picture 8">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7734" y="1945078"/>
                  <a:ext cx="1786932" cy="1786932"/>
                </a:xfrm>
                <a:prstGeom prst="rect">
                  <a:avLst/>
                </a:prstGeom>
              </p:spPr>
            </p:pic>
            <p:sp>
              <p:nvSpPr>
                <p:cNvPr id="22" name="Rectangle 21"/>
                <p:cNvSpPr/>
                <p:nvPr/>
              </p:nvSpPr>
              <p:spPr>
                <a:xfrm>
                  <a:off x="3132854" y="4452900"/>
                  <a:ext cx="2550250" cy="400110"/>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Segoe UI Semilight"/>
                      <a:ea typeface="+mn-ea"/>
                      <a:cs typeface="+mn-cs"/>
                    </a:rPr>
                    <a:t>Standard Disks (HDD</a:t>
                  </a:r>
                  <a:r>
                    <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7653" y="3784035"/>
                  <a:ext cx="620652" cy="589726"/>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4014" y="3791086"/>
                  <a:ext cx="620652" cy="589726"/>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7858" y="3791086"/>
                  <a:ext cx="620652" cy="589726"/>
                </a:xfrm>
                <a:prstGeom prst="rect">
                  <a:avLst/>
                </a:prstGeom>
              </p:spPr>
            </p:pic>
          </p:grpSp>
          <p:pic>
            <p:nvPicPr>
              <p:cNvPr id="33" name="Picture 32"/>
              <p:cNvPicPr>
                <a:picLocks noChangeAspect="1"/>
              </p:cNvPicPr>
              <p:nvPr/>
            </p:nvPicPr>
            <p:blipFill rotWithShape="1">
              <a:blip r:embed="rId5"/>
              <a:srcRect l="7253" t="39" r="8745" b="-39"/>
              <a:stretch/>
            </p:blipFill>
            <p:spPr>
              <a:xfrm>
                <a:off x="2285846" y="3784035"/>
                <a:ext cx="488076" cy="585574"/>
              </a:xfrm>
              <a:prstGeom prst="rect">
                <a:avLst/>
              </a:prstGeom>
            </p:spPr>
          </p:pic>
          <p:pic>
            <p:nvPicPr>
              <p:cNvPr id="34" name="Picture 33"/>
              <p:cNvPicPr>
                <a:picLocks noChangeAspect="1"/>
              </p:cNvPicPr>
              <p:nvPr/>
            </p:nvPicPr>
            <p:blipFill rotWithShape="1">
              <a:blip r:embed="rId5"/>
              <a:srcRect l="7253" t="39" r="8745" b="-39"/>
              <a:stretch/>
            </p:blipFill>
            <p:spPr>
              <a:xfrm>
                <a:off x="1631229" y="3793162"/>
                <a:ext cx="488076" cy="585574"/>
              </a:xfrm>
              <a:prstGeom prst="rect">
                <a:avLst/>
              </a:prstGeom>
            </p:spPr>
          </p:pic>
          <p:pic>
            <p:nvPicPr>
              <p:cNvPr id="35" name="Picture 34"/>
              <p:cNvPicPr>
                <a:picLocks noChangeAspect="1"/>
              </p:cNvPicPr>
              <p:nvPr/>
            </p:nvPicPr>
            <p:blipFill rotWithShape="1">
              <a:blip r:embed="rId5"/>
              <a:srcRect l="7253" t="39" r="8745" b="-39"/>
              <a:stretch/>
            </p:blipFill>
            <p:spPr>
              <a:xfrm>
                <a:off x="976612" y="3793162"/>
                <a:ext cx="488076" cy="585574"/>
              </a:xfrm>
              <a:prstGeom prst="rect">
                <a:avLst/>
              </a:prstGeom>
            </p:spPr>
          </p:pic>
        </p:grpSp>
        <p:sp>
          <p:nvSpPr>
            <p:cNvPr id="12" name="TextBox 11"/>
            <p:cNvSpPr txBox="1"/>
            <p:nvPr/>
          </p:nvSpPr>
          <p:spPr>
            <a:xfrm>
              <a:off x="198437" y="5521854"/>
              <a:ext cx="6019798" cy="871008"/>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1800" b="1" i="0" u="none" strike="noStrike" kern="1200" cap="none" spc="0" normalizeH="0" baseline="0" noProof="0" dirty="0">
                  <a:ln>
                    <a:noFill/>
                  </a:ln>
                  <a:effectLst/>
                  <a:uLnTx/>
                  <a:uFillTx/>
                  <a:latin typeface="Segoe UI Semilight"/>
                  <a:ea typeface="+mn-ea"/>
                  <a:cs typeface="+mn-cs"/>
                </a:rPr>
                <a:t>Premium Disks: SSD based, provisioned performance</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1800" b="1" i="0" u="none" strike="noStrike" kern="1200" cap="none" spc="0" normalizeH="0" baseline="0" noProof="0" dirty="0">
                  <a:ln>
                    <a:noFill/>
                  </a:ln>
                  <a:effectLst/>
                  <a:uLnTx/>
                  <a:uFillTx/>
                  <a:latin typeface="Segoe UI Semilight"/>
                  <a:ea typeface="+mn-ea"/>
                  <a:cs typeface="+mn-cs"/>
                </a:rPr>
                <a:t>Standard Disks: HDD based, cost effective</a:t>
              </a:r>
              <a:endParaRPr kumimoji="0" lang="en-US" sz="2000" b="1" i="0" u="none" strike="noStrike" kern="1200" cap="none" spc="0" normalizeH="0" baseline="0" noProof="0" dirty="0">
                <a:ln>
                  <a:noFill/>
                </a:ln>
                <a:effectLst/>
                <a:uLnTx/>
                <a:uFillTx/>
                <a:latin typeface="Segoe UI Semilight"/>
                <a:ea typeface="+mn-ea"/>
                <a:cs typeface="+mn-cs"/>
              </a:endParaRPr>
            </a:p>
          </p:txBody>
        </p:sp>
        <p:sp>
          <p:nvSpPr>
            <p:cNvPr id="26" name="TextBox 25"/>
            <p:cNvSpPr txBox="1"/>
            <p:nvPr/>
          </p:nvSpPr>
          <p:spPr>
            <a:xfrm>
              <a:off x="640419" y="1437299"/>
              <a:ext cx="5135521" cy="627864"/>
            </a:xfrm>
            <a:prstGeom prst="rect">
              <a:avLst/>
            </a:prstGeom>
            <a:noFill/>
            <a:ln>
              <a:solidFill>
                <a:schemeClr val="tx1"/>
              </a:solidFill>
            </a:ln>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effectLst/>
                  <a:uLnTx/>
                  <a:uFillTx/>
                  <a:latin typeface="Segoe UI Semilight"/>
                  <a:ea typeface="+mn-ea"/>
                  <a:cs typeface="+mn-cs"/>
                </a:rPr>
                <a:t>Performance Tiers</a:t>
              </a:r>
            </a:p>
          </p:txBody>
        </p:sp>
      </p:grpSp>
      <p:grpSp>
        <p:nvGrpSpPr>
          <p:cNvPr id="7" name="Group 6">
            <a:extLst>
              <a:ext uri="{FF2B5EF4-FFF2-40B4-BE49-F238E27FC236}">
                <a16:creationId xmlns:a16="http://schemas.microsoft.com/office/drawing/2014/main" id="{FE175179-1D33-4A8F-BECE-A9FED7593522}"/>
              </a:ext>
            </a:extLst>
          </p:cNvPr>
          <p:cNvGrpSpPr/>
          <p:nvPr/>
        </p:nvGrpSpPr>
        <p:grpSpPr>
          <a:xfrm>
            <a:off x="6416677" y="1437299"/>
            <a:ext cx="6019798" cy="4955563"/>
            <a:chOff x="6416677" y="1437299"/>
            <a:chExt cx="6019798" cy="4955563"/>
          </a:xfrm>
        </p:grpSpPr>
        <p:grpSp>
          <p:nvGrpSpPr>
            <p:cNvPr id="24" name="Group 23"/>
            <p:cNvGrpSpPr/>
            <p:nvPr/>
          </p:nvGrpSpPr>
          <p:grpSpPr>
            <a:xfrm>
              <a:off x="7040569" y="2089936"/>
              <a:ext cx="4872202" cy="3433773"/>
              <a:chOff x="7040569" y="1736446"/>
              <a:chExt cx="4872202" cy="3433773"/>
            </a:xfrm>
          </p:grpSpPr>
          <p:grpSp>
            <p:nvGrpSpPr>
              <p:cNvPr id="20" name="Group 19"/>
              <p:cNvGrpSpPr/>
              <p:nvPr/>
            </p:nvGrpSpPr>
            <p:grpSpPr>
              <a:xfrm>
                <a:off x="7040569" y="1736446"/>
                <a:ext cx="1934806" cy="2657670"/>
                <a:chOff x="6798032" y="1906391"/>
                <a:chExt cx="1934806" cy="2657670"/>
              </a:xfrm>
            </p:grpSpPr>
            <p:sp>
              <p:nvSpPr>
                <p:cNvPr id="43" name="Rectangle 42"/>
                <p:cNvSpPr/>
                <p:nvPr/>
              </p:nvSpPr>
              <p:spPr>
                <a:xfrm>
                  <a:off x="6798032" y="2049695"/>
                  <a:ext cx="1934806" cy="2514366"/>
                </a:xfrm>
                <a:prstGeom prst="rect">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5" name="Group 14"/>
                <p:cNvGrpSpPr/>
                <p:nvPr/>
              </p:nvGrpSpPr>
              <p:grpSpPr>
                <a:xfrm>
                  <a:off x="7043401" y="2549738"/>
                  <a:ext cx="1444065" cy="1514278"/>
                  <a:chOff x="7050260" y="2486542"/>
                  <a:chExt cx="1444065" cy="1514278"/>
                </a:xfrm>
              </p:grpSpPr>
              <p:pic>
                <p:nvPicPr>
                  <p:cNvPr id="41" name="Picture 40"/>
                  <p:cNvPicPr>
                    <a:picLocks noChangeAspect="1"/>
                  </p:cNvPicPr>
                  <p:nvPr/>
                </p:nvPicPr>
                <p:blipFill rotWithShape="1">
                  <a:blip r:embed="rId5"/>
                  <a:srcRect l="7253" t="39" r="8745" b="-39"/>
                  <a:stretch/>
                </p:blipFill>
                <p:spPr>
                  <a:xfrm>
                    <a:off x="7114380" y="2486542"/>
                    <a:ext cx="488076" cy="585574"/>
                  </a:xfrm>
                  <a:prstGeom prst="rect">
                    <a:avLst/>
                  </a:prstGeom>
                </p:spPr>
              </p:pic>
              <p:pic>
                <p:nvPicPr>
                  <p:cNvPr id="42" name="Picture 41"/>
                  <p:cNvPicPr>
                    <a:picLocks noChangeAspect="1"/>
                  </p:cNvPicPr>
                  <p:nvPr/>
                </p:nvPicPr>
                <p:blipFill rotWithShape="1">
                  <a:blip r:embed="rId5"/>
                  <a:srcRect l="7253" t="39" r="8745" b="-39"/>
                  <a:stretch/>
                </p:blipFill>
                <p:spPr>
                  <a:xfrm>
                    <a:off x="7939961" y="2486542"/>
                    <a:ext cx="488076" cy="585574"/>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3673" y="3411094"/>
                    <a:ext cx="620652" cy="589726"/>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0260" y="3409138"/>
                    <a:ext cx="620652" cy="589726"/>
                  </a:xfrm>
                  <a:prstGeom prst="rect">
                    <a:avLst/>
                  </a:prstGeom>
                </p:spPr>
              </p:pic>
            </p:grpSp>
            <p:sp>
              <p:nvSpPr>
                <p:cNvPr id="6" name="Rectangle 5"/>
                <p:cNvSpPr/>
                <p:nvPr/>
              </p:nvSpPr>
              <p:spPr>
                <a:xfrm>
                  <a:off x="6966466" y="1906391"/>
                  <a:ext cx="1597937"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a:ln>
                        <a:noFill/>
                      </a:ln>
                      <a:solidFill>
                        <a:srgbClr val="0078D7"/>
                      </a:solidFill>
                      <a:effectLst/>
                      <a:uLnTx/>
                      <a:uFillTx/>
                      <a:latin typeface="Segoe UI Semilight"/>
                      <a:ea typeface="+mn-ea"/>
                      <a:cs typeface="+mn-cs"/>
                    </a:rPr>
                    <a:t>Resource Group</a:t>
                  </a:r>
                  <a:endParaRPr kumimoji="0" lang="en-US" sz="1600" b="1" i="0" u="none" strike="noStrike" kern="1200" cap="none" spc="0" normalizeH="0" baseline="0" noProof="0">
                    <a:ln>
                      <a:noFill/>
                    </a:ln>
                    <a:solidFill>
                      <a:srgbClr val="0078D7"/>
                    </a:solidFill>
                    <a:effectLst/>
                    <a:uLnTx/>
                    <a:uFillTx/>
                    <a:latin typeface="Segoe UI Semilight"/>
                    <a:ea typeface="+mn-ea"/>
                    <a:cs typeface="+mn-cs"/>
                  </a:endParaRPr>
                </a:p>
              </p:txBody>
            </p:sp>
          </p:grpSp>
          <p:grpSp>
            <p:nvGrpSpPr>
              <p:cNvPr id="23" name="Group 22"/>
              <p:cNvGrpSpPr/>
              <p:nvPr/>
            </p:nvGrpSpPr>
            <p:grpSpPr>
              <a:xfrm>
                <a:off x="9771404" y="1736446"/>
                <a:ext cx="2111932" cy="2733871"/>
                <a:chOff x="9528867" y="1906391"/>
                <a:chExt cx="2111932" cy="2733871"/>
              </a:xfrm>
            </p:grpSpPr>
            <p:sp>
              <p:nvSpPr>
                <p:cNvPr id="56" name="Rectangle 55"/>
                <p:cNvSpPr/>
                <p:nvPr/>
              </p:nvSpPr>
              <p:spPr>
                <a:xfrm>
                  <a:off x="9617431" y="2049694"/>
                  <a:ext cx="1934806" cy="2514367"/>
                </a:xfrm>
                <a:prstGeom prst="rect">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9" name="Picture 58"/>
                <p:cNvPicPr>
                  <a:picLocks noChangeAspect="1"/>
                </p:cNvPicPr>
                <p:nvPr/>
              </p:nvPicPr>
              <p:blipFill rotWithShape="1">
                <a:blip r:embed="rId5"/>
                <a:srcRect l="7253" t="39" r="8745" b="-39"/>
                <a:stretch/>
              </p:blipFill>
              <p:spPr>
                <a:xfrm>
                  <a:off x="9925024" y="2429231"/>
                  <a:ext cx="488076" cy="585574"/>
                </a:xfrm>
                <a:prstGeom prst="rect">
                  <a:avLst/>
                </a:prstGeom>
              </p:spPr>
            </p:pic>
            <p:pic>
              <p:nvPicPr>
                <p:cNvPr id="60" name="Picture 59"/>
                <p:cNvPicPr>
                  <a:picLocks noChangeAspect="1"/>
                </p:cNvPicPr>
                <p:nvPr/>
              </p:nvPicPr>
              <p:blipFill rotWithShape="1">
                <a:blip r:embed="rId5"/>
                <a:srcRect l="7253" t="39" r="8745" b="-39"/>
                <a:stretch/>
              </p:blipFill>
              <p:spPr>
                <a:xfrm>
                  <a:off x="10750605" y="2429231"/>
                  <a:ext cx="488076" cy="585574"/>
                </a:xfrm>
                <a:prstGeom prst="rect">
                  <a:avLst/>
                </a:prstGeom>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317" y="3593210"/>
                  <a:ext cx="620652" cy="589726"/>
                </a:xfrm>
                <a:prstGeom prst="rect">
                  <a:avLst/>
                </a:prstGeom>
              </p:spPr>
            </p:pic>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0904" y="3591254"/>
                  <a:ext cx="620652" cy="589726"/>
                </a:xfrm>
                <a:prstGeom prst="rect">
                  <a:avLst/>
                </a:prstGeom>
              </p:spPr>
            </p:pic>
            <p:sp>
              <p:nvSpPr>
                <p:cNvPr id="58" name="Rectangle 57"/>
                <p:cNvSpPr/>
                <p:nvPr/>
              </p:nvSpPr>
              <p:spPr>
                <a:xfrm>
                  <a:off x="9787916" y="1906391"/>
                  <a:ext cx="1593834" cy="338554"/>
                </a:xfrm>
                <a:prstGeom prst="rect">
                  <a:avLst/>
                </a:prstGeom>
                <a:ln>
                  <a:noFill/>
                </a:ln>
              </p:spPr>
              <p:style>
                <a:lnRef idx="1">
                  <a:schemeClr val="accent6"/>
                </a:lnRef>
                <a:fillRef idx="2">
                  <a:schemeClr val="accent6"/>
                </a:fillRef>
                <a:effectRef idx="1">
                  <a:schemeClr val="accent6"/>
                </a:effectRef>
                <a:fontRef idx="minor">
                  <a:schemeClr val="dk1"/>
                </a:fontRef>
              </p:style>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a:ln>
                        <a:noFill/>
                      </a:ln>
                      <a:solidFill>
                        <a:srgbClr val="0078D7"/>
                      </a:solidFill>
                      <a:effectLst/>
                      <a:uLnTx/>
                      <a:uFillTx/>
                      <a:latin typeface="Segoe UI Semilight"/>
                      <a:ea typeface="+mn-ea"/>
                      <a:cs typeface="+mn-cs"/>
                    </a:rPr>
                    <a:t>Resource Group</a:t>
                  </a:r>
                  <a:endParaRPr kumimoji="0" lang="en-US" sz="1600" b="1" i="0" u="none" strike="noStrike" kern="1200" cap="none" spc="0" normalizeH="0" baseline="0" noProof="0">
                    <a:ln>
                      <a:noFill/>
                    </a:ln>
                    <a:solidFill>
                      <a:srgbClr val="0078D7"/>
                    </a:solidFill>
                    <a:effectLst/>
                    <a:uLnTx/>
                    <a:uFillTx/>
                    <a:latin typeface="Segoe UI Semilight"/>
                    <a:ea typeface="+mn-ea"/>
                    <a:cs typeface="+mn-cs"/>
                  </a:endParaRPr>
                </a:p>
              </p:txBody>
            </p:sp>
            <p:sp>
              <p:nvSpPr>
                <p:cNvPr id="17" name="Rectangle 16"/>
                <p:cNvSpPr/>
                <p:nvPr/>
              </p:nvSpPr>
              <p:spPr bwMode="auto">
                <a:xfrm>
                  <a:off x="9785865" y="2273597"/>
                  <a:ext cx="1600113" cy="866639"/>
                </a:xfrm>
                <a:prstGeom prst="rect">
                  <a:avLst/>
                </a:prstGeom>
                <a:noFill/>
                <a:ln w="38100">
                  <a:solidFill>
                    <a:schemeClr val="accent5"/>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TextBox 18"/>
                <p:cNvSpPr txBox="1"/>
                <p:nvPr/>
              </p:nvSpPr>
              <p:spPr>
                <a:xfrm>
                  <a:off x="9528867" y="3035597"/>
                  <a:ext cx="2111932"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Standard Storage Account</a:t>
                  </a:r>
                </a:p>
              </p:txBody>
            </p:sp>
            <p:sp>
              <p:nvSpPr>
                <p:cNvPr id="63" name="Rectangle 62"/>
                <p:cNvSpPr/>
                <p:nvPr/>
              </p:nvSpPr>
              <p:spPr bwMode="auto">
                <a:xfrm>
                  <a:off x="9785865" y="3421062"/>
                  <a:ext cx="1600113" cy="866639"/>
                </a:xfrm>
                <a:prstGeom prst="rect">
                  <a:avLst/>
                </a:prstGeom>
                <a:noFill/>
                <a:ln w="38100">
                  <a:solidFill>
                    <a:schemeClr val="accent4">
                      <a:lumMod val="60000"/>
                      <a:lumOff val="4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 name="TextBox 63"/>
                <p:cNvSpPr txBox="1"/>
                <p:nvPr/>
              </p:nvSpPr>
              <p:spPr>
                <a:xfrm>
                  <a:off x="9528867" y="4178597"/>
                  <a:ext cx="2111932"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78D7">
                          <a:lumMod val="60000"/>
                          <a:lumOff val="40000"/>
                        </a:srgbClr>
                      </a:solidFill>
                      <a:effectLst/>
                      <a:uLnTx/>
                      <a:uFillTx/>
                      <a:latin typeface="Segoe UI Semilight"/>
                      <a:ea typeface="+mn-ea"/>
                      <a:cs typeface="+mn-cs"/>
                    </a:rPr>
                    <a:t>Premium Storage Account</a:t>
                  </a:r>
                </a:p>
              </p:txBody>
            </p:sp>
          </p:grpSp>
          <p:sp>
            <p:nvSpPr>
              <p:cNvPr id="65" name="Rectangle 64"/>
              <p:cNvSpPr/>
              <p:nvPr/>
            </p:nvSpPr>
            <p:spPr>
              <a:xfrm>
                <a:off x="7075666" y="4462333"/>
                <a:ext cx="1864614" cy="400110"/>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latin typeface="Segoe UI Semilight"/>
                    <a:ea typeface="+mn-ea"/>
                    <a:cs typeface="+mn-cs"/>
                  </a:rPr>
                  <a:t>Managed Disks</a:t>
                </a:r>
                <a:endParaRPr kumimoji="0" lang="en-US" sz="2000" b="1" i="0" u="none" strike="noStrike" kern="1200" cap="none" spc="0" normalizeH="0" baseline="0" noProof="0" dirty="0">
                  <a:ln>
                    <a:noFill/>
                  </a:ln>
                  <a:effectLst/>
                  <a:uLnTx/>
                  <a:uFillTx/>
                  <a:latin typeface="Segoe UI Semilight"/>
                  <a:ea typeface="+mn-ea"/>
                  <a:cs typeface="+mn-cs"/>
                </a:endParaRPr>
              </a:p>
            </p:txBody>
          </p:sp>
          <p:sp>
            <p:nvSpPr>
              <p:cNvPr id="66" name="Rectangle 65"/>
              <p:cNvSpPr/>
              <p:nvPr/>
            </p:nvSpPr>
            <p:spPr>
              <a:xfrm>
                <a:off x="9741985" y="4462333"/>
                <a:ext cx="2170786" cy="707886"/>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Segoe UI Semilight"/>
                    <a:ea typeface="+mn-ea"/>
                    <a:cs typeface="+mn-cs"/>
                  </a:rPr>
                  <a:t>Unmanaged Disks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Segoe UI Semilight"/>
                    <a:ea typeface="+mn-ea"/>
                    <a:cs typeface="+mn-cs"/>
                  </a:rPr>
                  <a:t>/Page Blob</a:t>
                </a:r>
              </a:p>
            </p:txBody>
          </p:sp>
        </p:grpSp>
        <p:sp>
          <p:nvSpPr>
            <p:cNvPr id="67" name="TextBox 66"/>
            <p:cNvSpPr txBox="1"/>
            <p:nvPr/>
          </p:nvSpPr>
          <p:spPr>
            <a:xfrm>
              <a:off x="6416677" y="5521854"/>
              <a:ext cx="6019798" cy="871008"/>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altLang="zh-CN" sz="1800" b="1" i="0" u="none" strike="noStrike" kern="1200" cap="none" spc="0" normalizeH="0" baseline="0" noProof="0" dirty="0">
                  <a:ln>
                    <a:noFill/>
                  </a:ln>
                  <a:effectLst/>
                  <a:uLnTx/>
                  <a:uFillTx/>
                  <a:latin typeface="Segoe UI Semilight"/>
                  <a:ea typeface="+mn-ea"/>
                  <a:cs typeface="+mn-cs"/>
                </a:rPr>
                <a:t>Managed</a:t>
              </a:r>
              <a:r>
                <a:rPr kumimoji="0" lang="en-US" sz="1800" b="1" i="0" u="none" strike="noStrike" kern="1200" cap="none" spc="0" normalizeH="0" baseline="0" noProof="0" dirty="0">
                  <a:ln>
                    <a:noFill/>
                  </a:ln>
                  <a:effectLst/>
                  <a:uLnTx/>
                  <a:uFillTx/>
                  <a:latin typeface="Segoe UI Semilight"/>
                  <a:ea typeface="+mn-ea"/>
                  <a:cs typeface="+mn-cs"/>
                </a:rPr>
                <a:t> Disks: highly available &amp; manageable</a:t>
              </a:r>
              <a:endParaRPr kumimoji="0" lang="en-US" sz="1800" b="0" i="0" u="none" strike="noStrike" kern="1200" cap="none" spc="0" normalizeH="0" baseline="0" noProof="0" dirty="0">
                <a:ln>
                  <a:noFill/>
                </a:ln>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altLang="zh-CN" sz="1800" b="1" i="0" u="none" strike="noStrike" kern="1200" cap="none" spc="0" normalizeH="0" baseline="0" noProof="0" dirty="0">
                  <a:ln>
                    <a:noFill/>
                  </a:ln>
                  <a:effectLst/>
                  <a:uLnTx/>
                  <a:uFillTx/>
                  <a:latin typeface="Segoe UI Semilight"/>
                  <a:ea typeface="+mn-ea"/>
                  <a:cs typeface="+mn-cs"/>
                </a:rPr>
                <a:t>Unmanaged</a:t>
              </a:r>
              <a:r>
                <a:rPr kumimoji="0" lang="en-US" sz="1800" b="1" i="0" u="none" strike="noStrike" kern="1200" cap="none" spc="0" normalizeH="0" baseline="0" noProof="0" dirty="0">
                  <a:ln>
                    <a:noFill/>
                  </a:ln>
                  <a:effectLst/>
                  <a:uLnTx/>
                  <a:uFillTx/>
                  <a:latin typeface="Segoe UI Semilight"/>
                  <a:ea typeface="+mn-ea"/>
                  <a:cs typeface="+mn-cs"/>
                </a:rPr>
                <a:t> Disks: legacy with Storage Account</a:t>
              </a:r>
              <a:endParaRPr kumimoji="0" lang="en-US" sz="2000" b="1" i="0" u="none" strike="noStrike" kern="1200" cap="none" spc="0" normalizeH="0" baseline="0" noProof="0" dirty="0">
                <a:ln>
                  <a:noFill/>
                </a:ln>
                <a:effectLst/>
                <a:uLnTx/>
                <a:uFillTx/>
                <a:latin typeface="Segoe UI Semilight"/>
                <a:ea typeface="+mn-ea"/>
                <a:cs typeface="+mn-cs"/>
              </a:endParaRPr>
            </a:p>
          </p:txBody>
        </p:sp>
        <p:sp>
          <p:nvSpPr>
            <p:cNvPr id="68" name="TextBox 67"/>
            <p:cNvSpPr txBox="1"/>
            <p:nvPr/>
          </p:nvSpPr>
          <p:spPr>
            <a:xfrm>
              <a:off x="6858815" y="1437299"/>
              <a:ext cx="5135521"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effectLst/>
                  <a:uLnTx/>
                  <a:uFillTx/>
                  <a:latin typeface="Segoe UI Semilight"/>
                  <a:ea typeface="+mn-ea"/>
                  <a:cs typeface="+mn-cs"/>
                </a:rPr>
                <a:t>Management Options</a:t>
              </a:r>
            </a:p>
          </p:txBody>
        </p:sp>
      </p:grpSp>
    </p:spTree>
    <p:extLst>
      <p:ext uri="{BB962C8B-B14F-4D97-AF65-F5344CB8AC3E}">
        <p14:creationId xmlns:p14="http://schemas.microsoft.com/office/powerpoint/2010/main" val="2290372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2029C9-C6E5-434E-AE71-F8775FE3B3E6}"/>
              </a:ext>
            </a:extLst>
          </p:cNvPr>
          <p:cNvSpPr/>
          <p:nvPr/>
        </p:nvSpPr>
        <p:spPr>
          <a:xfrm>
            <a:off x="7743825" y="2771566"/>
            <a:ext cx="2284188" cy="2646081"/>
          </a:xfrm>
          <a:prstGeom prst="rect">
            <a:avLst/>
          </a:prstGeom>
          <a:solidFill>
            <a:schemeClr val="bg1">
              <a:lumMod val="85000"/>
            </a:schemeClr>
          </a:solid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1" name="Title 1">
            <a:extLst>
              <a:ext uri="{FF2B5EF4-FFF2-40B4-BE49-F238E27FC236}">
                <a16:creationId xmlns:a16="http://schemas.microsoft.com/office/drawing/2014/main" id="{688691C9-0471-4730-8DF4-B21D17BB2DF0}"/>
              </a:ext>
            </a:extLst>
          </p:cNvPr>
          <p:cNvSpPr>
            <a:spLocks noGrp="1"/>
          </p:cNvSpPr>
          <p:nvPr>
            <p:ph type="title"/>
          </p:nvPr>
        </p:nvSpPr>
        <p:spPr>
          <a:xfrm>
            <a:off x="274639" y="295274"/>
            <a:ext cx="11889564" cy="917575"/>
          </a:xfrm>
        </p:spPr>
        <p:txBody>
          <a:bodyPr/>
          <a:lstStyle/>
          <a:p>
            <a:r>
              <a:rPr lang="en-US" dirty="0"/>
              <a:t>Managed Disk Overview</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960" y="2801039"/>
            <a:ext cx="2217081" cy="26166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643" y="4129909"/>
            <a:ext cx="947230" cy="947230"/>
          </a:xfrm>
          <a:prstGeom prst="rect">
            <a:avLst/>
          </a:prstGeom>
        </p:spPr>
      </p:pic>
      <p:sp>
        <p:nvSpPr>
          <p:cNvPr id="34" name="TextBox 33"/>
          <p:cNvSpPr txBox="1"/>
          <p:nvPr/>
        </p:nvSpPr>
        <p:spPr>
          <a:xfrm>
            <a:off x="4965888" y="5054996"/>
            <a:ext cx="1258210"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Data Disk</a:t>
            </a:r>
          </a:p>
        </p:txBody>
      </p:sp>
      <p:sp>
        <p:nvSpPr>
          <p:cNvPr id="35" name="TextBox 34"/>
          <p:cNvSpPr txBox="1"/>
          <p:nvPr/>
        </p:nvSpPr>
        <p:spPr>
          <a:xfrm>
            <a:off x="5060067" y="3807013"/>
            <a:ext cx="944758"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OS Disk</a:t>
            </a:r>
          </a:p>
        </p:txBody>
      </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6611" y="3007535"/>
            <a:ext cx="811667" cy="811667"/>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0943" y="3126732"/>
            <a:ext cx="626567" cy="617757"/>
          </a:xfrm>
          <a:prstGeom prst="rect">
            <a:avLst/>
          </a:prstGeom>
        </p:spPr>
      </p:pic>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38646" y="2993234"/>
            <a:ext cx="811667" cy="811667"/>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49558" y="4231074"/>
            <a:ext cx="811667" cy="811667"/>
          </a:xfrm>
          <a:prstGeom prst="rect">
            <a:avLst/>
          </a:prstGeom>
        </p:spPr>
      </p:pic>
      <p:cxnSp>
        <p:nvCxnSpPr>
          <p:cNvPr id="42" name="Straight Arrow Connector 41"/>
          <p:cNvCxnSpPr/>
          <p:nvPr/>
        </p:nvCxnSpPr>
        <p:spPr>
          <a:xfrm flipV="1">
            <a:off x="5927469" y="3399068"/>
            <a:ext cx="2500368" cy="1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980636" y="4603523"/>
            <a:ext cx="2403967" cy="1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endCxn id="36" idx="1"/>
          </p:cNvCxnSpPr>
          <p:nvPr/>
        </p:nvCxnSpPr>
        <p:spPr>
          <a:xfrm>
            <a:off x="3610041" y="3413368"/>
            <a:ext cx="1516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610041" y="4231075"/>
            <a:ext cx="1516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B1E194B-8588-4259-8F1B-9D69990DF26A}"/>
              </a:ext>
            </a:extLst>
          </p:cNvPr>
          <p:cNvSpPr txBox="1"/>
          <p:nvPr/>
        </p:nvSpPr>
        <p:spPr>
          <a:xfrm>
            <a:off x="1872395" y="5048466"/>
            <a:ext cx="1258210"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Azure VMs</a:t>
            </a:r>
          </a:p>
        </p:txBody>
      </p:sp>
      <p:sp>
        <p:nvSpPr>
          <p:cNvPr id="25" name="TextBox 24">
            <a:extLst>
              <a:ext uri="{FF2B5EF4-FFF2-40B4-BE49-F238E27FC236}">
                <a16:creationId xmlns:a16="http://schemas.microsoft.com/office/drawing/2014/main" id="{8360E06B-5C4D-4F5A-B12B-8B312D16E2D3}"/>
              </a:ext>
            </a:extLst>
          </p:cNvPr>
          <p:cNvSpPr txBox="1"/>
          <p:nvPr/>
        </p:nvSpPr>
        <p:spPr>
          <a:xfrm>
            <a:off x="7014175" y="2848222"/>
            <a:ext cx="1607363" cy="307777"/>
          </a:xfrm>
          <a:prstGeom prst="rect">
            <a:avLst/>
          </a:prstGeom>
          <a:noFill/>
        </p:spPr>
        <p:txBody>
          <a:bodyPr wrap="non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Segoe UI Semilight"/>
                <a:ea typeface="+mn-ea"/>
                <a:cs typeface="+mn-cs"/>
              </a:rPr>
              <a:t>Storage Account 0</a:t>
            </a:r>
            <a:endParaRPr kumimoji="0" lang="en-US" sz="1400" b="0" i="0" u="none" strike="noStrike" kern="1200" cap="none" spc="0" normalizeH="0" baseline="0" noProof="0" dirty="0">
              <a:ln>
                <a:noFill/>
              </a:ln>
              <a:solidFill>
                <a:srgbClr val="FF0000"/>
              </a:solidFill>
              <a:effectLst/>
              <a:uLnTx/>
              <a:uFillTx/>
              <a:latin typeface="Segoe UI Semilight"/>
              <a:ea typeface="+mn-ea"/>
              <a:cs typeface="+mn-cs"/>
            </a:endParaRPr>
          </a:p>
        </p:txBody>
      </p:sp>
      <p:pic>
        <p:nvPicPr>
          <p:cNvPr id="26" name="Picture 25">
            <a:extLst>
              <a:ext uri="{FF2B5EF4-FFF2-40B4-BE49-F238E27FC236}">
                <a16:creationId xmlns:a16="http://schemas.microsoft.com/office/drawing/2014/main" id="{601C2787-21D9-4064-8FA4-6A2E8A5C2F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88421" y="4348863"/>
            <a:ext cx="626567" cy="617757"/>
          </a:xfrm>
          <a:prstGeom prst="rect">
            <a:avLst/>
          </a:prstGeom>
        </p:spPr>
      </p:pic>
      <p:sp>
        <p:nvSpPr>
          <p:cNvPr id="27" name="TextBox 26">
            <a:extLst>
              <a:ext uri="{FF2B5EF4-FFF2-40B4-BE49-F238E27FC236}">
                <a16:creationId xmlns:a16="http://schemas.microsoft.com/office/drawing/2014/main" id="{23C9A6E5-29AE-407A-9615-D3C4B0873EED}"/>
              </a:ext>
            </a:extLst>
          </p:cNvPr>
          <p:cNvSpPr txBox="1"/>
          <p:nvPr/>
        </p:nvSpPr>
        <p:spPr>
          <a:xfrm>
            <a:off x="7011653" y="4070353"/>
            <a:ext cx="1607363" cy="307777"/>
          </a:xfrm>
          <a:prstGeom prst="rect">
            <a:avLst/>
          </a:prstGeom>
          <a:noFill/>
        </p:spPr>
        <p:txBody>
          <a:bodyPr wrap="non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Segoe UI Semilight"/>
                <a:ea typeface="+mn-ea"/>
                <a:cs typeface="+mn-cs"/>
              </a:rPr>
              <a:t>Storage Account 1</a:t>
            </a:r>
            <a:endParaRPr kumimoji="0" lang="en-US" sz="1400" b="0" i="0" u="none" strike="noStrike" kern="1200" cap="none" spc="0" normalizeH="0" baseline="0" noProof="0" dirty="0">
              <a:ln>
                <a:noFill/>
              </a:ln>
              <a:solidFill>
                <a:srgbClr val="FF0000"/>
              </a:solidFill>
              <a:effectLst/>
              <a:uLnTx/>
              <a:uFillTx/>
              <a:latin typeface="Segoe UI Semilight"/>
              <a:ea typeface="+mn-ea"/>
              <a:cs typeface="+mn-cs"/>
            </a:endParaRPr>
          </a:p>
        </p:txBody>
      </p:sp>
      <p:sp>
        <p:nvSpPr>
          <p:cNvPr id="30" name="TextBox 29">
            <a:extLst>
              <a:ext uri="{FF2B5EF4-FFF2-40B4-BE49-F238E27FC236}">
                <a16:creationId xmlns:a16="http://schemas.microsoft.com/office/drawing/2014/main" id="{A7950BC7-EEC2-443F-8F47-5E5B1B8B4A32}"/>
              </a:ext>
            </a:extLst>
          </p:cNvPr>
          <p:cNvSpPr txBox="1"/>
          <p:nvPr/>
        </p:nvSpPr>
        <p:spPr>
          <a:xfrm>
            <a:off x="8054474" y="5403312"/>
            <a:ext cx="1777614" cy="380553"/>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effectLst/>
                <a:uLnTx/>
                <a:uFillTx/>
                <a:latin typeface="Segoe UI Semilight"/>
                <a:ea typeface="+mn-ea"/>
                <a:cs typeface="+mn-cs"/>
              </a:rPr>
              <a:t>Managed Disks</a:t>
            </a:r>
          </a:p>
        </p:txBody>
      </p:sp>
      <p:sp>
        <p:nvSpPr>
          <p:cNvPr id="32" name="Right Brace 31">
            <a:extLst>
              <a:ext uri="{FF2B5EF4-FFF2-40B4-BE49-F238E27FC236}">
                <a16:creationId xmlns:a16="http://schemas.microsoft.com/office/drawing/2014/main" id="{BEE7E2C0-3122-4BAB-BF30-1432EC6CABDC}"/>
              </a:ext>
            </a:extLst>
          </p:cNvPr>
          <p:cNvSpPr/>
          <p:nvPr/>
        </p:nvSpPr>
        <p:spPr>
          <a:xfrm rot="16200000">
            <a:off x="8636338" y="865207"/>
            <a:ext cx="557058" cy="28528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TextBox 32">
            <a:extLst>
              <a:ext uri="{FF2B5EF4-FFF2-40B4-BE49-F238E27FC236}">
                <a16:creationId xmlns:a16="http://schemas.microsoft.com/office/drawing/2014/main" id="{B8CEBBCA-6AF3-4573-82A1-E44A2D72A626}"/>
              </a:ext>
            </a:extLst>
          </p:cNvPr>
          <p:cNvSpPr txBox="1"/>
          <p:nvPr/>
        </p:nvSpPr>
        <p:spPr>
          <a:xfrm>
            <a:off x="7918066" y="1621643"/>
            <a:ext cx="2186509" cy="389919"/>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effectLst/>
                <a:uLnTx/>
                <a:uFillTx/>
                <a:latin typeface="Segoe UI Semilight"/>
                <a:ea typeface="+mn-ea"/>
                <a:cs typeface="+mn-cs"/>
              </a:rPr>
              <a:t>Managed by Azure</a:t>
            </a:r>
          </a:p>
        </p:txBody>
      </p:sp>
      <p:sp>
        <p:nvSpPr>
          <p:cNvPr id="43" name="TextBox 42">
            <a:extLst>
              <a:ext uri="{FF2B5EF4-FFF2-40B4-BE49-F238E27FC236}">
                <a16:creationId xmlns:a16="http://schemas.microsoft.com/office/drawing/2014/main" id="{95AA01D2-B6EC-4BA1-9EC7-40888A25FD16}"/>
              </a:ext>
            </a:extLst>
          </p:cNvPr>
          <p:cNvSpPr txBox="1"/>
          <p:nvPr/>
        </p:nvSpPr>
        <p:spPr>
          <a:xfrm>
            <a:off x="6738190" y="2328623"/>
            <a:ext cx="4410182" cy="38055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effectLst/>
                <a:uLnTx/>
                <a:uFillTx/>
                <a:latin typeface="Segoe UI Semilight"/>
                <a:ea typeface="+mn-ea"/>
                <a:cs typeface="+mn-cs"/>
              </a:rPr>
              <a:t>Unmanaged Disks with Storage Accounts</a:t>
            </a:r>
          </a:p>
        </p:txBody>
      </p:sp>
    </p:spTree>
    <p:extLst>
      <p:ext uri="{BB962C8B-B14F-4D97-AF65-F5344CB8AC3E}">
        <p14:creationId xmlns:p14="http://schemas.microsoft.com/office/powerpoint/2010/main" val="2313728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5" grpId="0"/>
      <p:bldP spid="27" grpId="0"/>
      <p:bldP spid="30" grpId="0"/>
      <p:bldP spid="32" grpId="0" animBg="1"/>
      <p:bldP spid="33"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Availability/Scalability</a:t>
            </a:r>
          </a:p>
        </p:txBody>
      </p:sp>
      <p:sp>
        <p:nvSpPr>
          <p:cNvPr id="3" name="Text Placeholder 2"/>
          <p:cNvSpPr>
            <a:spLocks noGrp="1"/>
          </p:cNvSpPr>
          <p:nvPr>
            <p:ph type="body" sz="quarter" idx="10"/>
          </p:nvPr>
        </p:nvSpPr>
        <p:spPr>
          <a:xfrm>
            <a:off x="274638" y="1212850"/>
            <a:ext cx="5943599" cy="4118050"/>
          </a:xfrm>
        </p:spPr>
        <p:txBody>
          <a:bodyPr/>
          <a:lstStyle/>
          <a:p>
            <a:r>
              <a:rPr lang="en-US" b="1" dirty="0">
                <a:solidFill>
                  <a:srgbClr val="0078D7"/>
                </a:solidFill>
              </a:rPr>
              <a:t>Availability</a:t>
            </a:r>
          </a:p>
          <a:p>
            <a:pPr marL="571500" indent="-571500">
              <a:buFont typeface="Wingdings" panose="05000000000000000000" pitchFamily="2" charset="2"/>
              <a:buChar char="ü"/>
            </a:pPr>
            <a:r>
              <a:rPr lang="en-US" dirty="0"/>
              <a:t>Managed Disk GA</a:t>
            </a:r>
          </a:p>
          <a:p>
            <a:pPr marL="571500" indent="-571500">
              <a:buFont typeface="Wingdings" panose="05000000000000000000" pitchFamily="2" charset="2"/>
              <a:buChar char="ü"/>
            </a:pPr>
            <a:r>
              <a:rPr lang="en-US" dirty="0"/>
              <a:t>Azure Site Recovery(ASR) supports Managed Disks</a:t>
            </a:r>
          </a:p>
          <a:p>
            <a:pPr marL="571500" indent="-571500">
              <a:buFont typeface="Wingdings" panose="05000000000000000000" pitchFamily="2" charset="2"/>
              <a:buChar char="ü"/>
            </a:pPr>
            <a:r>
              <a:rPr lang="en-US" dirty="0"/>
              <a:t>Single VM SLA for VMs using Premium Disks</a:t>
            </a:r>
          </a:p>
          <a:p>
            <a:endParaRPr lang="en-US" dirty="0"/>
          </a:p>
        </p:txBody>
      </p:sp>
      <p:sp>
        <p:nvSpPr>
          <p:cNvPr id="4" name="Text Placeholder 2"/>
          <p:cNvSpPr txBox="1">
            <a:spLocks/>
          </p:cNvSpPr>
          <p:nvPr/>
        </p:nvSpPr>
        <p:spPr>
          <a:xfrm>
            <a:off x="6217451" y="1212849"/>
            <a:ext cx="5945965" cy="289925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1" i="0" u="none" strike="noStrike" kern="1200" cap="none" spc="0" normalizeH="0" baseline="0" noProof="0" dirty="0">
                <a:ln>
                  <a:noFill/>
                </a:ln>
                <a:solidFill>
                  <a:srgbClr val="0078D7"/>
                </a:solidFill>
                <a:effectLst/>
                <a:uLnTx/>
                <a:uFillTx/>
                <a:latin typeface="Segoe UI Light"/>
                <a:ea typeface="+mn-ea"/>
                <a:cs typeface="+mn-cs"/>
              </a:rPr>
              <a:t>Scalability </a:t>
            </a:r>
          </a:p>
          <a:p>
            <a:pPr marL="571500" marR="0" lvl="0" indent="-5715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3600" b="0" i="0" u="none" strike="noStrike" kern="1200" cap="none" spc="0" normalizeH="0" baseline="0" noProof="0" dirty="0">
                <a:ln>
                  <a:noFill/>
                </a:ln>
                <a:solidFill>
                  <a:schemeClr val="tx1"/>
                </a:solidFill>
                <a:effectLst/>
                <a:uLnTx/>
                <a:uFillTx/>
                <a:latin typeface="Segoe UI Light"/>
                <a:ea typeface="+mn-ea"/>
                <a:cs typeface="+mn-cs"/>
              </a:rPr>
              <a:t>Larger Premium and Standard Disks 2TB &amp; 4TB</a:t>
            </a:r>
          </a:p>
          <a:p>
            <a:pPr marL="571500" marR="0" lvl="0" indent="-5715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3600" b="0" i="0" u="none" strike="noStrike" kern="1200" cap="none" spc="0" normalizeH="0" baseline="0" noProof="0" dirty="0">
                <a:ln>
                  <a:noFill/>
                </a:ln>
                <a:solidFill>
                  <a:schemeClr val="tx1"/>
                </a:solidFill>
                <a:effectLst/>
                <a:uLnTx/>
                <a:uFillTx/>
                <a:latin typeface="Segoe UI Light"/>
                <a:ea typeface="+mn-ea"/>
                <a:cs typeface="+mn-cs"/>
              </a:rPr>
              <a:t>Smaller Premium Disks 32GB &amp; 64G</a:t>
            </a:r>
            <a:r>
              <a:rPr kumimoji="0" lang="en-US" altLang="zh-CN" sz="3600" b="0" i="0" u="none" strike="noStrike" kern="1200" cap="none" spc="0" normalizeH="0" baseline="0" noProof="0" dirty="0">
                <a:ln>
                  <a:noFill/>
                </a:ln>
                <a:solidFill>
                  <a:schemeClr val="tx1"/>
                </a:solidFill>
                <a:effectLst/>
                <a:uLnTx/>
                <a:uFillTx/>
                <a:latin typeface="Segoe UI Light"/>
                <a:ea typeface="+mn-ea"/>
                <a:cs typeface="+mn-cs"/>
              </a:rPr>
              <a:t>B</a:t>
            </a:r>
            <a:endParaRPr kumimoji="0" lang="en-US" sz="3600" b="0"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5" name="Text Placeholder 2">
            <a:extLst>
              <a:ext uri="{FF2B5EF4-FFF2-40B4-BE49-F238E27FC236}">
                <a16:creationId xmlns:a16="http://schemas.microsoft.com/office/drawing/2014/main" id="{90D1B1CB-25D5-438F-88A2-D09436CA11E6}"/>
              </a:ext>
            </a:extLst>
          </p:cNvPr>
          <p:cNvSpPr txBox="1">
            <a:spLocks/>
          </p:cNvSpPr>
          <p:nvPr/>
        </p:nvSpPr>
        <p:spPr>
          <a:xfrm>
            <a:off x="273843" y="5089562"/>
            <a:ext cx="11888787" cy="12926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600" b="1" i="0" u="none" strike="noStrike" kern="1200" cap="none" spc="0" normalizeH="0" baseline="0" noProof="0" dirty="0">
                <a:ln>
                  <a:noFill/>
                </a:ln>
                <a:solidFill>
                  <a:srgbClr val="0078D7"/>
                </a:solidFill>
                <a:effectLst/>
                <a:uLnTx/>
                <a:uFillTx/>
                <a:latin typeface="Segoe UI Light"/>
                <a:ea typeface="+mn-ea"/>
                <a:cs typeface="+mn-cs"/>
              </a:rPr>
              <a:t>Security</a:t>
            </a:r>
          </a:p>
          <a:p>
            <a:pPr marL="571500" marR="0" lvl="0" indent="-5715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3600" b="0" i="0" u="none" strike="noStrike" kern="1200" cap="none" spc="0" normalizeH="0" baseline="0" noProof="0" dirty="0">
                <a:ln>
                  <a:noFill/>
                </a:ln>
                <a:solidFill>
                  <a:schemeClr val="tx1"/>
                </a:solidFill>
                <a:effectLst/>
                <a:uLnTx/>
                <a:uFillTx/>
                <a:latin typeface="Segoe UI Light"/>
                <a:ea typeface="+mn-ea"/>
                <a:cs typeface="+mn-cs"/>
              </a:rPr>
              <a:t>Encryption at Rest with Microsoft Keys</a:t>
            </a:r>
          </a:p>
        </p:txBody>
      </p:sp>
    </p:spTree>
    <p:extLst>
      <p:ext uri="{BB962C8B-B14F-4D97-AF65-F5344CB8AC3E}">
        <p14:creationId xmlns:p14="http://schemas.microsoft.com/office/powerpoint/2010/main" val="35411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Mark Russinovich</External_x0020_Speaker>
    <Session_x0020_Code xmlns="2295e2e7-0eeb-498e-8716-217bb2ee6ee3">2-011</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295e2e7-0eeb-498e-8716-217bb2ee6ee3"/>
    <ds:schemaRef ds:uri="http://schemas.microsoft.com/office/2006/metadata/properties"/>
    <ds:schemaRef ds:uri="http://schemas.microsoft.com/office/infopath/2007/PartnerControls"/>
    <ds:schemaRef ds:uri="http://purl.org/dc/terms/"/>
    <ds:schemaRef ds:uri="http://purl.org/dc/elements/1.1/"/>
    <ds:schemaRef ds:uri="http://www.w3.org/XML/1998/namespace"/>
    <ds:schemaRef ds:uri="http://purl.org/dc/dcmitype/"/>
    <ds:schemaRef ds:uri="http://schemas.microsoft.com/office/2006/documentManagement/types"/>
    <ds:schemaRef ds:uri="http://schemas.openxmlformats.org/package/2006/metadata/core-properties"/>
    <ds:schemaRef ds:uri="8b529f77-48ab-4581-b468-93f09345b8aa"/>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1964</TotalTime>
  <Words>4407</Words>
  <Application>Microsoft Office PowerPoint</Application>
  <PresentationFormat>Custom</PresentationFormat>
  <Paragraphs>467</Paragraphs>
  <Slides>35</Slides>
  <Notes>24</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35</vt:i4>
      </vt:variant>
    </vt:vector>
  </HeadingPairs>
  <TitlesOfParts>
    <vt:vector size="52" baseType="lpstr">
      <vt:lpstr>ＭＳ Ｐゴシック</vt:lpstr>
      <vt:lpstr>Arial</vt:lpstr>
      <vt:lpstr>Avenir LT Pro 45 Book</vt:lpstr>
      <vt:lpstr>Calibri</vt:lpstr>
      <vt:lpstr>Consolas</vt:lpstr>
      <vt:lpstr>Segoe UI</vt:lpstr>
      <vt:lpstr>Segoe UI Light</vt:lpstr>
      <vt:lpstr>Segoe UI Semilight</vt:lpstr>
      <vt:lpstr>segoe-ui_bold</vt:lpstr>
      <vt:lpstr>segoe-ui_semibold</vt:lpstr>
      <vt:lpstr>Wingdings</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think-cell Slide</vt:lpstr>
      <vt:lpstr>Windows Azure IaaS Virtual Machines ,Virtual Networks &amp; Application Gateway</vt:lpstr>
      <vt:lpstr>                  Microsoft Azure</vt:lpstr>
      <vt:lpstr>Azure Datacenter’s 50 Regions Worldwide </vt:lpstr>
      <vt:lpstr>Azure Benefit's</vt:lpstr>
      <vt:lpstr>     Windows Azure Virtual Machines     </vt:lpstr>
      <vt:lpstr>Images </vt:lpstr>
      <vt:lpstr>Azure Disks</vt:lpstr>
      <vt:lpstr>Managed Disk Overview</vt:lpstr>
      <vt:lpstr>Availability/Scalability</vt:lpstr>
      <vt:lpstr>Standard Disk /Premium Disk </vt:lpstr>
      <vt:lpstr>Virtual Machine Availability</vt:lpstr>
      <vt:lpstr>Service Level Agreements </vt:lpstr>
      <vt:lpstr>How Does this Relate to SLA?</vt:lpstr>
      <vt:lpstr>Fault and Update Domains</vt:lpstr>
      <vt:lpstr>   Getting Started with Virtual Machines </vt:lpstr>
      <vt:lpstr>Cloud First Provisioning</vt:lpstr>
      <vt:lpstr>Bring Your Own Server/VHD</vt:lpstr>
      <vt:lpstr>Imaging VMs in the Cloud</vt:lpstr>
      <vt:lpstr>Image Mobility</vt:lpstr>
      <vt:lpstr>        DEMO :</vt:lpstr>
      <vt:lpstr>Windows Azure Networking</vt:lpstr>
      <vt:lpstr>Azure Virtual Network</vt:lpstr>
      <vt:lpstr>   VPN  in Azure Introduction</vt:lpstr>
      <vt:lpstr>Point to Site VPN in Azure</vt:lpstr>
      <vt:lpstr>PowerPoint Presentation</vt:lpstr>
      <vt:lpstr>Site To Site VPN.( Cross Premises Network)  </vt:lpstr>
      <vt:lpstr>Multi-Site VPN in Azure</vt:lpstr>
      <vt:lpstr>Vnet Peering Across Region </vt:lpstr>
      <vt:lpstr>Network Security Group</vt:lpstr>
      <vt:lpstr>NSG Rules</vt:lpstr>
      <vt:lpstr>Application Gateway</vt:lpstr>
      <vt:lpstr>Features Of Application Gateway 1. URL-based routing. 2. Redirection.(Http-https) 3. Multiple-site hosting. 4.cookie-based session affinity. 5.Secure Sockets Layer (SSL) termination 6.End to End SSL 7. Web Application firewall    </vt:lpstr>
      <vt:lpstr>Web Application Firewall (WAF)</vt:lpstr>
      <vt:lpstr>Commonly Attacks. 1. SQL injection. 2. Http Header Injection. 3. Http protocol violation 4. X-site Scripting 5. Detection of common Application misconfiguration.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Virtual Machines and Virtual Networks</dc:title>
  <dc:subject>Build 2012</dc:subject>
  <dc:creator>Shows</dc:creator>
  <cp:keywords>Build 2012</cp:keywords>
  <dc:description>Template: Mitchell Derrey, Silver Fox Productions
Formatting: 
Date: October 29th - November 2nd, 2012
Location: MSCC, Redmond, WA
Audience Type: Internal</dc:description>
  <cp:lastModifiedBy>Raju Kumar</cp:lastModifiedBy>
  <cp:revision>52</cp:revision>
  <dcterms:created xsi:type="dcterms:W3CDTF">2012-11-01T18:37:43Z</dcterms:created>
  <dcterms:modified xsi:type="dcterms:W3CDTF">2018-09-04T19:49:56Z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