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340" r:id="rId5"/>
    <p:sldId id="357" r:id="rId6"/>
    <p:sldId id="358" r:id="rId7"/>
    <p:sldId id="359" r:id="rId8"/>
    <p:sldId id="360" r:id="rId9"/>
    <p:sldId id="361" r:id="rId10"/>
    <p:sldId id="362" r:id="rId11"/>
    <p:sldId id="363" r:id="rId12"/>
    <p:sldId id="364" r:id="rId13"/>
    <p:sldId id="365" r:id="rId14"/>
    <p:sldId id="367" r:id="rId15"/>
    <p:sldId id="1206" r:id="rId16"/>
    <p:sldId id="1204" r:id="rId17"/>
    <p:sldId id="1205" r:id="rId18"/>
    <p:sldId id="1207" r:id="rId19"/>
    <p:sldId id="1208" r:id="rId20"/>
    <p:sldId id="1209"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C3F"/>
    <a:srgbClr val="014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6" d="100"/>
          <a:sy n="66" d="100"/>
        </p:scale>
        <p:origin x="1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D4B24-717E-4DAF-AAA4-7E9182AAA767}" type="datetimeFigureOut">
              <a:rPr lang="en-IN" smtClean="0"/>
              <a:t>31-08-2018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0B537-455F-4615-85A6-47B41CF5CA87}" type="slidenum">
              <a:rPr lang="en-IN" smtClean="0"/>
              <a:t>‹#›</a:t>
            </a:fld>
            <a:endParaRPr lang="en-IN"/>
          </a:p>
        </p:txBody>
      </p:sp>
    </p:spTree>
    <p:extLst>
      <p:ext uri="{BB962C8B-B14F-4D97-AF65-F5344CB8AC3E}">
        <p14:creationId xmlns:p14="http://schemas.microsoft.com/office/powerpoint/2010/main" val="1363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Specify rules for how users can connect to virtual machines. When needed, access can be requested from Security Center or via PowerShell. As long as the request complies with the rules, access is automatically granted for the requested time.</a:t>
            </a:r>
          </a:p>
          <a:p>
            <a:r>
              <a:rPr lang="en-IN" dirty="0"/>
              <a:t>				</a:t>
            </a:r>
          </a:p>
        </p:txBody>
      </p:sp>
      <p:sp>
        <p:nvSpPr>
          <p:cNvPr id="4" name="Slide Number Placeholder 3"/>
          <p:cNvSpPr>
            <a:spLocks noGrp="1"/>
          </p:cNvSpPr>
          <p:nvPr>
            <p:ph type="sldNum" sz="quarter" idx="10"/>
          </p:nvPr>
        </p:nvSpPr>
        <p:spPr/>
        <p:txBody>
          <a:bodyPr/>
          <a:lstStyle/>
          <a:p>
            <a:fld id="{74A0B537-455F-4615-85A6-47B41CF5CA87}" type="slidenum">
              <a:rPr lang="en-IN" smtClean="0"/>
              <a:t>10</a:t>
            </a:fld>
            <a:endParaRPr lang="en-IN"/>
          </a:p>
        </p:txBody>
      </p:sp>
    </p:spTree>
    <p:extLst>
      <p:ext uri="{BB962C8B-B14F-4D97-AF65-F5344CB8AC3E}">
        <p14:creationId xmlns:p14="http://schemas.microsoft.com/office/powerpoint/2010/main" val="65704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0ABA-6062-4AE2-B501-D8378B396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B2D5F-B0A3-4251-AA8A-F4FB03AEF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E5D9D-54AD-49AC-B081-DBC4ED78986E}"/>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9DFF012E-278F-4F23-A689-C061769F2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B9B32-8AA1-4E41-82F4-4C5EB26D7BB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19688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A5D1-AFA2-4AD1-8C83-0F8E20780B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21F31-1DB7-4BCA-891B-E4B546B729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CC7E-330D-4F2F-883C-5D7C3A512BB6}"/>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71A7DA07-AD0B-4E67-A7B3-E3FC47B4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41B37-0347-4D31-BE88-C0459C623E69}"/>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815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B0E9B-BFB2-4DE1-B67D-B79E511590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99392-3628-4605-8357-F7F86BFDF6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E310D-171B-4572-8219-38D387FD4812}"/>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AC00CD3B-32F2-4D2D-A4F8-EA82BB4C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5C29-6BAC-4D23-95B8-1DF4DC96E81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4550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A778-2382-4FE5-936B-854184561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D832D-6E2C-4389-B656-C6ACD82821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D6598-9948-4889-BB5E-4AAC93726418}"/>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3917C127-0063-4AB8-AD03-62AAAA1D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0ADC7-282C-410C-9B00-5DA8404237E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66256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926-9198-4993-9E18-E131016DE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132FE-E752-4F2B-9A38-3C3F24D5F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C551FB-03DB-4E5E-966B-013F86F57D5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E29B8B09-03B5-443F-9DE2-0385917D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31B39-A088-41C4-A7D5-D702899679E5}"/>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41244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2A-834B-4482-8D7D-FD67C9F8A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8AAAA-3FF2-4AE0-A054-BB9FF4539D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578BD-9AEC-4ABC-BE63-6A5AD4E3EA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13DBE-C7F7-4974-B1E4-7BE549E5FD03}"/>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02AA1B89-DE32-4EAF-B734-A1E56979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47C47-F6D8-431C-91EA-23DFB3A76C9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108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0897-76DD-4CCB-849E-17A6A1403E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A5C986-14F4-452B-827A-CA18A6D3A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256A7-1404-4EBE-A0D0-6AF25BDA9F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0DCC3-EDFC-4961-AC0D-650AC2988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8FD818-980D-4CEB-87B4-54968D0646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E63D9-9672-4DA4-8BF4-D3E12C95EEFF}"/>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8" name="Footer Placeholder 7">
            <a:extLst>
              <a:ext uri="{FF2B5EF4-FFF2-40B4-BE49-F238E27FC236}">
                <a16:creationId xmlns:a16="http://schemas.microsoft.com/office/drawing/2014/main" id="{CC082767-F300-4DBC-9D0A-6706165D5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F7EB6-A7AA-4D28-9C49-A0D728FE2F97}"/>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8835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7724-3C32-4CEE-A10C-E87FB42EB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C7596-941E-4AAA-9DAC-61C32A03BBE5}"/>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4" name="Footer Placeholder 3">
            <a:extLst>
              <a:ext uri="{FF2B5EF4-FFF2-40B4-BE49-F238E27FC236}">
                <a16:creationId xmlns:a16="http://schemas.microsoft.com/office/drawing/2014/main" id="{B546870E-3A6E-4DCF-81DC-7ADC07D38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CFE9D-F058-4CB4-9C44-BD0879DCACFD}"/>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90061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6E438-1665-4D7D-A356-94F4BB333F3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3" name="Footer Placeholder 2">
            <a:extLst>
              <a:ext uri="{FF2B5EF4-FFF2-40B4-BE49-F238E27FC236}">
                <a16:creationId xmlns:a16="http://schemas.microsoft.com/office/drawing/2014/main" id="{417B98D7-F912-481F-99DF-E75C467AA3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8FEBD-F618-4B36-B6EF-177D632F79AC}"/>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407340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D915-78DE-4A51-A42C-E21F3FE89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235CE-4359-4F38-9181-8555B3A4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6A8D4-DBA8-47FB-ADCD-C22021CEE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A08941-85A1-4EB5-B56A-DAECF753B412}"/>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BA937B3E-7279-4898-BDDC-EB0C073C2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FE467-3ED5-45B5-9EB9-ED32827A4133}"/>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84421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78E-D37C-4F14-AA62-FC11C8E9C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9686E-BD71-48F3-9E9D-A9FB4B6AB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E28B1-2827-4EB4-B378-350F374A0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B1DEF3-7D23-4DDE-9FD7-FC228881F53A}"/>
              </a:ext>
            </a:extLst>
          </p:cNvPr>
          <p:cNvSpPr>
            <a:spLocks noGrp="1"/>
          </p:cNvSpPr>
          <p:nvPr>
            <p:ph type="dt" sz="half" idx="10"/>
          </p:nvPr>
        </p:nvSpPr>
        <p:spPr/>
        <p:txBody>
          <a:bodyPr/>
          <a:lstStyle/>
          <a:p>
            <a:fld id="{E3CFDC3D-D635-4FEE-9103-8D56DADA7279}" type="datetimeFigureOut">
              <a:rPr lang="en-US" smtClean="0"/>
              <a:t>8/31/2018</a:t>
            </a:fld>
            <a:endParaRPr lang="en-US"/>
          </a:p>
        </p:txBody>
      </p:sp>
      <p:sp>
        <p:nvSpPr>
          <p:cNvPr id="6" name="Footer Placeholder 5">
            <a:extLst>
              <a:ext uri="{FF2B5EF4-FFF2-40B4-BE49-F238E27FC236}">
                <a16:creationId xmlns:a16="http://schemas.microsoft.com/office/drawing/2014/main" id="{7073B221-323D-4367-8720-6A446403F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53D2D-3B3C-437F-BD20-E96C211ABF0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35437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778F7-FDE6-4C32-BDEA-39184A72E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93E51A-8CB3-407E-B7E4-9B82DE55F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E9BE9-124A-48FB-B32B-BD55E3A6D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FDC3D-D635-4FEE-9103-8D56DADA7279}" type="datetimeFigureOut">
              <a:rPr lang="en-US" smtClean="0"/>
              <a:t>8/31/2018</a:t>
            </a:fld>
            <a:endParaRPr lang="en-US"/>
          </a:p>
        </p:txBody>
      </p:sp>
      <p:sp>
        <p:nvSpPr>
          <p:cNvPr id="5" name="Footer Placeholder 4">
            <a:extLst>
              <a:ext uri="{FF2B5EF4-FFF2-40B4-BE49-F238E27FC236}">
                <a16:creationId xmlns:a16="http://schemas.microsoft.com/office/drawing/2014/main" id="{D9429FCD-FB1F-4C43-B6A5-353A9665A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52E44-02C0-41F9-8B1D-54B335F84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65137-D38A-4CC7-B5E2-92A7331C7E74}" type="slidenum">
              <a:rPr lang="en-US" smtClean="0"/>
              <a:t>‹#›</a:t>
            </a:fld>
            <a:endParaRPr lang="en-US"/>
          </a:p>
        </p:txBody>
      </p:sp>
    </p:spTree>
    <p:extLst>
      <p:ext uri="{BB962C8B-B14F-4D97-AF65-F5344CB8AC3E}">
        <p14:creationId xmlns:p14="http://schemas.microsoft.com/office/powerpoint/2010/main" val="378415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DBCF22CF-BF9D-4578-B36F-7E2B865FF5FB}"/>
              </a:ext>
            </a:extLst>
          </p:cNvPr>
          <p:cNvGrpSpPr/>
          <p:nvPr/>
        </p:nvGrpSpPr>
        <p:grpSpPr>
          <a:xfrm>
            <a:off x="2949964" y="4989955"/>
            <a:ext cx="4010561" cy="1616730"/>
            <a:chOff x="4092791" y="3635676"/>
            <a:chExt cx="8355063" cy="3368075"/>
          </a:xfrm>
        </p:grpSpPr>
        <p:grpSp>
          <p:nvGrpSpPr>
            <p:cNvPr id="205" name="Group 204">
              <a:extLst>
                <a:ext uri="{FF2B5EF4-FFF2-40B4-BE49-F238E27FC236}">
                  <a16:creationId xmlns:a16="http://schemas.microsoft.com/office/drawing/2014/main" id="{CD043A0D-5FDE-4649-8823-92FD322F6CEE}"/>
                </a:ext>
              </a:extLst>
            </p:cNvPr>
            <p:cNvGrpSpPr/>
            <p:nvPr/>
          </p:nvGrpSpPr>
          <p:grpSpPr>
            <a:xfrm>
              <a:off x="4092791" y="3635676"/>
              <a:ext cx="8355063" cy="3368075"/>
              <a:chOff x="3324709" y="3101831"/>
              <a:chExt cx="8935445" cy="3602037"/>
            </a:xfrm>
          </p:grpSpPr>
          <p:sp>
            <p:nvSpPr>
              <p:cNvPr id="211" name="Rectangle 12">
                <a:extLst>
                  <a:ext uri="{FF2B5EF4-FFF2-40B4-BE49-F238E27FC236}">
                    <a16:creationId xmlns:a16="http://schemas.microsoft.com/office/drawing/2014/main" id="{B57E8FC0-7B24-4057-BBD0-CF0DB3BA3CEC}"/>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2" name="AutoShape 4">
                <a:extLst>
                  <a:ext uri="{FF2B5EF4-FFF2-40B4-BE49-F238E27FC236}">
                    <a16:creationId xmlns:a16="http://schemas.microsoft.com/office/drawing/2014/main" id="{C52494EC-0EF8-478E-ADCE-AB8283EBE333}"/>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3" name="Rectangle 6">
                <a:extLst>
                  <a:ext uri="{FF2B5EF4-FFF2-40B4-BE49-F238E27FC236}">
                    <a16:creationId xmlns:a16="http://schemas.microsoft.com/office/drawing/2014/main" id="{7DFA10DB-0C2B-4918-A266-107C1F367E17}"/>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4" name="Rectangle 7">
                <a:extLst>
                  <a:ext uri="{FF2B5EF4-FFF2-40B4-BE49-F238E27FC236}">
                    <a16:creationId xmlns:a16="http://schemas.microsoft.com/office/drawing/2014/main" id="{2AF62F63-7564-4D8F-ADDE-87EBDCC25DCD}"/>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5" name="Rectangle 8">
                <a:extLst>
                  <a:ext uri="{FF2B5EF4-FFF2-40B4-BE49-F238E27FC236}">
                    <a16:creationId xmlns:a16="http://schemas.microsoft.com/office/drawing/2014/main" id="{ADF9B7E9-4F09-4965-990C-45FD6D3E2895}"/>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6" name="Rectangle 9">
                <a:extLst>
                  <a:ext uri="{FF2B5EF4-FFF2-40B4-BE49-F238E27FC236}">
                    <a16:creationId xmlns:a16="http://schemas.microsoft.com/office/drawing/2014/main" id="{309F4A75-DFEF-4C8B-92FA-469104A01644}"/>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7" name="Rectangle 10">
                <a:extLst>
                  <a:ext uri="{FF2B5EF4-FFF2-40B4-BE49-F238E27FC236}">
                    <a16:creationId xmlns:a16="http://schemas.microsoft.com/office/drawing/2014/main" id="{5D3F253E-54CB-4364-BF21-41DF06D75550}"/>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8" name="Rectangle 11">
                <a:extLst>
                  <a:ext uri="{FF2B5EF4-FFF2-40B4-BE49-F238E27FC236}">
                    <a16:creationId xmlns:a16="http://schemas.microsoft.com/office/drawing/2014/main" id="{DF1C981B-CC58-40EA-9D3E-B9C6F2EB4218}"/>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9" name="Rectangle 12">
                <a:extLst>
                  <a:ext uri="{FF2B5EF4-FFF2-40B4-BE49-F238E27FC236}">
                    <a16:creationId xmlns:a16="http://schemas.microsoft.com/office/drawing/2014/main" id="{DED0FE47-3048-4306-87DD-66ADD755F64E}"/>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0" name="Rectangle 13">
                <a:extLst>
                  <a:ext uri="{FF2B5EF4-FFF2-40B4-BE49-F238E27FC236}">
                    <a16:creationId xmlns:a16="http://schemas.microsoft.com/office/drawing/2014/main" id="{8842863E-B60A-412F-BA3E-ABCCD50D0D3D}"/>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1" name="Rectangle 14">
                <a:extLst>
                  <a:ext uri="{FF2B5EF4-FFF2-40B4-BE49-F238E27FC236}">
                    <a16:creationId xmlns:a16="http://schemas.microsoft.com/office/drawing/2014/main" id="{C553E093-7434-430F-8B91-FDE0D1A89A68}"/>
                  </a:ext>
                </a:extLst>
              </p:cNvPr>
              <p:cNvSpPr>
                <a:spLocks noChangeArrowheads="1"/>
              </p:cNvSpPr>
              <p:nvPr/>
            </p:nvSpPr>
            <p:spPr bwMode="auto">
              <a:xfrm>
                <a:off x="9408338" y="5044585"/>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2" name="Rectangle 15">
                <a:extLst>
                  <a:ext uri="{FF2B5EF4-FFF2-40B4-BE49-F238E27FC236}">
                    <a16:creationId xmlns:a16="http://schemas.microsoft.com/office/drawing/2014/main" id="{BD75A5BC-70E6-423D-A511-8FD20CBF0B17}"/>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3" name="Rectangle 16">
                <a:extLst>
                  <a:ext uri="{FF2B5EF4-FFF2-40B4-BE49-F238E27FC236}">
                    <a16:creationId xmlns:a16="http://schemas.microsoft.com/office/drawing/2014/main" id="{63730AF7-44D3-4122-BCBC-1E9087BF24C8}"/>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4" name="Rectangle 17">
                <a:extLst>
                  <a:ext uri="{FF2B5EF4-FFF2-40B4-BE49-F238E27FC236}">
                    <a16:creationId xmlns:a16="http://schemas.microsoft.com/office/drawing/2014/main" id="{1FB45A58-0362-4DB1-99C9-D8B5EEF09BFB}"/>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5" name="Rectangle 18">
                <a:extLst>
                  <a:ext uri="{FF2B5EF4-FFF2-40B4-BE49-F238E27FC236}">
                    <a16:creationId xmlns:a16="http://schemas.microsoft.com/office/drawing/2014/main" id="{B99F7452-C928-4733-8F75-28D28B0FF860}"/>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6" name="Rectangle 19">
                <a:extLst>
                  <a:ext uri="{FF2B5EF4-FFF2-40B4-BE49-F238E27FC236}">
                    <a16:creationId xmlns:a16="http://schemas.microsoft.com/office/drawing/2014/main" id="{7122E39B-2E24-4A84-B7A4-3995D505943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7" name="Rectangle 20">
                <a:extLst>
                  <a:ext uri="{FF2B5EF4-FFF2-40B4-BE49-F238E27FC236}">
                    <a16:creationId xmlns:a16="http://schemas.microsoft.com/office/drawing/2014/main" id="{F9BD54A8-D3CD-4661-847A-E51D2073649A}"/>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8" name="Rectangle 21">
                <a:extLst>
                  <a:ext uri="{FF2B5EF4-FFF2-40B4-BE49-F238E27FC236}">
                    <a16:creationId xmlns:a16="http://schemas.microsoft.com/office/drawing/2014/main" id="{04560910-E2CA-40A5-8371-0445499EE2FD}"/>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9" name="Rectangle 22">
                <a:extLst>
                  <a:ext uri="{FF2B5EF4-FFF2-40B4-BE49-F238E27FC236}">
                    <a16:creationId xmlns:a16="http://schemas.microsoft.com/office/drawing/2014/main" id="{07BF2A12-9B75-483A-89D1-07705ECE05E8}"/>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0" name="Rectangle 23">
                <a:extLst>
                  <a:ext uri="{FF2B5EF4-FFF2-40B4-BE49-F238E27FC236}">
                    <a16:creationId xmlns:a16="http://schemas.microsoft.com/office/drawing/2014/main" id="{8CF02540-5593-42AC-8E0C-E9896873A6D6}"/>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1" name="Rectangle 24">
                <a:extLst>
                  <a:ext uri="{FF2B5EF4-FFF2-40B4-BE49-F238E27FC236}">
                    <a16:creationId xmlns:a16="http://schemas.microsoft.com/office/drawing/2014/main" id="{E8BDB7F0-97ED-47BC-A252-F789BEC9D1BD}"/>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2" name="Rectangle 26">
                <a:extLst>
                  <a:ext uri="{FF2B5EF4-FFF2-40B4-BE49-F238E27FC236}">
                    <a16:creationId xmlns:a16="http://schemas.microsoft.com/office/drawing/2014/main" id="{B0A83EC1-7CA5-456F-9899-2C73093DD462}"/>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3" name="Rectangle 27">
                <a:extLst>
                  <a:ext uri="{FF2B5EF4-FFF2-40B4-BE49-F238E27FC236}">
                    <a16:creationId xmlns:a16="http://schemas.microsoft.com/office/drawing/2014/main" id="{8C2A481A-AC55-48C4-9359-8790CDD50D14}"/>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4" name="Rectangle 28">
                <a:extLst>
                  <a:ext uri="{FF2B5EF4-FFF2-40B4-BE49-F238E27FC236}">
                    <a16:creationId xmlns:a16="http://schemas.microsoft.com/office/drawing/2014/main" id="{D5D3AD5F-40C0-44B3-A3F6-5C24D1BBA70D}"/>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5" name="Rectangle 29">
                <a:extLst>
                  <a:ext uri="{FF2B5EF4-FFF2-40B4-BE49-F238E27FC236}">
                    <a16:creationId xmlns:a16="http://schemas.microsoft.com/office/drawing/2014/main" id="{CDDB5231-A4C8-4A8D-ABCC-BA3E165FA8BE}"/>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6" name="Rectangle 30">
                <a:extLst>
                  <a:ext uri="{FF2B5EF4-FFF2-40B4-BE49-F238E27FC236}">
                    <a16:creationId xmlns:a16="http://schemas.microsoft.com/office/drawing/2014/main" id="{363C83DC-9724-41BA-9352-BD04B26B928C}"/>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7" name="Rectangle 31">
                <a:extLst>
                  <a:ext uri="{FF2B5EF4-FFF2-40B4-BE49-F238E27FC236}">
                    <a16:creationId xmlns:a16="http://schemas.microsoft.com/office/drawing/2014/main" id="{4B4E1325-094B-4A4D-B89E-694E48B789AF}"/>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8" name="Rectangle 32">
                <a:extLst>
                  <a:ext uri="{FF2B5EF4-FFF2-40B4-BE49-F238E27FC236}">
                    <a16:creationId xmlns:a16="http://schemas.microsoft.com/office/drawing/2014/main" id="{29E1624E-34B4-41CA-AFA4-D67153F194F7}"/>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9" name="Rectangle 33">
                <a:extLst>
                  <a:ext uri="{FF2B5EF4-FFF2-40B4-BE49-F238E27FC236}">
                    <a16:creationId xmlns:a16="http://schemas.microsoft.com/office/drawing/2014/main" id="{3E3A0116-7E1A-4EA9-B5D2-BA8381EB61BC}"/>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0" name="Rectangle 34">
                <a:extLst>
                  <a:ext uri="{FF2B5EF4-FFF2-40B4-BE49-F238E27FC236}">
                    <a16:creationId xmlns:a16="http://schemas.microsoft.com/office/drawing/2014/main" id="{7E5BA910-D7B4-4279-A4CE-DDCB522E4DEF}"/>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1" name="Rectangle 35">
                <a:extLst>
                  <a:ext uri="{FF2B5EF4-FFF2-40B4-BE49-F238E27FC236}">
                    <a16:creationId xmlns:a16="http://schemas.microsoft.com/office/drawing/2014/main" id="{7959E6C2-603B-4EAD-A5C5-C6002245ECC2}"/>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2" name="Rectangle 36">
                <a:extLst>
                  <a:ext uri="{FF2B5EF4-FFF2-40B4-BE49-F238E27FC236}">
                    <a16:creationId xmlns:a16="http://schemas.microsoft.com/office/drawing/2014/main" id="{5D19CF2A-E7B5-4CB1-BBA1-FC6ECC88F99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3" name="Freeform 37">
                <a:extLst>
                  <a:ext uri="{FF2B5EF4-FFF2-40B4-BE49-F238E27FC236}">
                    <a16:creationId xmlns:a16="http://schemas.microsoft.com/office/drawing/2014/main" id="{720A591C-81AD-496E-ADFC-6C2169EEA316}"/>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4" name="Freeform 38">
                <a:extLst>
                  <a:ext uri="{FF2B5EF4-FFF2-40B4-BE49-F238E27FC236}">
                    <a16:creationId xmlns:a16="http://schemas.microsoft.com/office/drawing/2014/main" id="{AAA1A7AF-7CE7-41DA-8FA9-9410D96A1300}"/>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5" name="Rectangle 39">
                <a:extLst>
                  <a:ext uri="{FF2B5EF4-FFF2-40B4-BE49-F238E27FC236}">
                    <a16:creationId xmlns:a16="http://schemas.microsoft.com/office/drawing/2014/main" id="{018B9440-2C9D-43BD-B059-7F13F4CF1332}"/>
                  </a:ext>
                </a:extLst>
              </p:cNvPr>
              <p:cNvSpPr>
                <a:spLocks noChangeArrowheads="1"/>
              </p:cNvSpPr>
              <p:nvPr/>
            </p:nvSpPr>
            <p:spPr bwMode="auto">
              <a:xfrm>
                <a:off x="8670336" y="5381818"/>
                <a:ext cx="1058129"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6" name="Rectangle 40">
                <a:extLst>
                  <a:ext uri="{FF2B5EF4-FFF2-40B4-BE49-F238E27FC236}">
                    <a16:creationId xmlns:a16="http://schemas.microsoft.com/office/drawing/2014/main" id="{40B82170-9E60-4F43-8084-424E58DC7EE4}"/>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7" name="Rectangle 41">
                <a:extLst>
                  <a:ext uri="{FF2B5EF4-FFF2-40B4-BE49-F238E27FC236}">
                    <a16:creationId xmlns:a16="http://schemas.microsoft.com/office/drawing/2014/main" id="{2DA5F1A9-310C-4B2A-8F8B-FCB329FBF016}"/>
                  </a:ext>
                </a:extLst>
              </p:cNvPr>
              <p:cNvSpPr>
                <a:spLocks noChangeArrowheads="1"/>
              </p:cNvSpPr>
              <p:nvPr/>
            </p:nvSpPr>
            <p:spPr bwMode="auto">
              <a:xfrm>
                <a:off x="9253163"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8" name="Rectangle 42">
                <a:extLst>
                  <a:ext uri="{FF2B5EF4-FFF2-40B4-BE49-F238E27FC236}">
                    <a16:creationId xmlns:a16="http://schemas.microsoft.com/office/drawing/2014/main" id="{00032BAE-EB98-419B-A9F4-EFA364AB17BE}"/>
                  </a:ext>
                </a:extLst>
              </p:cNvPr>
              <p:cNvSpPr>
                <a:spLocks noChangeArrowheads="1"/>
              </p:cNvSpPr>
              <p:nvPr/>
            </p:nvSpPr>
            <p:spPr bwMode="auto">
              <a:xfrm>
                <a:off x="9013678"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9" name="Rectangle 43">
                <a:extLst>
                  <a:ext uri="{FF2B5EF4-FFF2-40B4-BE49-F238E27FC236}">
                    <a16:creationId xmlns:a16="http://schemas.microsoft.com/office/drawing/2014/main" id="{545E21BA-03A8-4364-A97E-A2480109552D}"/>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0" name="Rectangle 44">
                <a:extLst>
                  <a:ext uri="{FF2B5EF4-FFF2-40B4-BE49-F238E27FC236}">
                    <a16:creationId xmlns:a16="http://schemas.microsoft.com/office/drawing/2014/main" id="{07ECA4F6-D11A-4FCD-8155-B58192006295}"/>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1" name="Rectangle 45">
                <a:extLst>
                  <a:ext uri="{FF2B5EF4-FFF2-40B4-BE49-F238E27FC236}">
                    <a16:creationId xmlns:a16="http://schemas.microsoft.com/office/drawing/2014/main" id="{085143EA-BF3E-4619-B8EB-9D6C3FD625D8}"/>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2" name="Rectangle 46">
                <a:extLst>
                  <a:ext uri="{FF2B5EF4-FFF2-40B4-BE49-F238E27FC236}">
                    <a16:creationId xmlns:a16="http://schemas.microsoft.com/office/drawing/2014/main" id="{FFAF937B-B715-491E-9275-47041A83294A}"/>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3" name="Rectangle 47">
                <a:extLst>
                  <a:ext uri="{FF2B5EF4-FFF2-40B4-BE49-F238E27FC236}">
                    <a16:creationId xmlns:a16="http://schemas.microsoft.com/office/drawing/2014/main" id="{038E84A9-51E1-4926-917B-18537FAE17BD}"/>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4" name="Rectangle 48">
                <a:extLst>
                  <a:ext uri="{FF2B5EF4-FFF2-40B4-BE49-F238E27FC236}">
                    <a16:creationId xmlns:a16="http://schemas.microsoft.com/office/drawing/2014/main" id="{5EA1BB20-841D-434D-A39F-9BEAF21DA644}"/>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5" name="Rectangle 49">
                <a:extLst>
                  <a:ext uri="{FF2B5EF4-FFF2-40B4-BE49-F238E27FC236}">
                    <a16:creationId xmlns:a16="http://schemas.microsoft.com/office/drawing/2014/main" id="{82923688-59D3-4CEF-8B4E-2AB34D9DE3CA}"/>
                  </a:ext>
                </a:extLst>
              </p:cNvPr>
              <p:cNvSpPr>
                <a:spLocks noChangeArrowheads="1"/>
              </p:cNvSpPr>
              <p:nvPr/>
            </p:nvSpPr>
            <p:spPr bwMode="auto">
              <a:xfrm>
                <a:off x="7380053" y="3500156"/>
                <a:ext cx="1055684" cy="320126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6" name="Rectangle 51">
                <a:extLst>
                  <a:ext uri="{FF2B5EF4-FFF2-40B4-BE49-F238E27FC236}">
                    <a16:creationId xmlns:a16="http://schemas.microsoft.com/office/drawing/2014/main" id="{10DB7048-FE7A-4379-AE62-07BAF4254D33}"/>
                  </a:ext>
                </a:extLst>
              </p:cNvPr>
              <p:cNvSpPr>
                <a:spLocks noChangeArrowheads="1"/>
              </p:cNvSpPr>
              <p:nvPr/>
            </p:nvSpPr>
            <p:spPr bwMode="auto">
              <a:xfrm>
                <a:off x="7959215" y="6435059"/>
                <a:ext cx="139292"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7" name="Rectangle 52">
                <a:extLst>
                  <a:ext uri="{FF2B5EF4-FFF2-40B4-BE49-F238E27FC236}">
                    <a16:creationId xmlns:a16="http://schemas.microsoft.com/office/drawing/2014/main" id="{1888D624-9123-4785-8F5A-089FE97A384E}"/>
                  </a:ext>
                </a:extLst>
              </p:cNvPr>
              <p:cNvSpPr>
                <a:spLocks noChangeArrowheads="1"/>
              </p:cNvSpPr>
              <p:nvPr/>
            </p:nvSpPr>
            <p:spPr bwMode="auto">
              <a:xfrm>
                <a:off x="7723397" y="6435059"/>
                <a:ext cx="135626"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8" name="Rectangle 53">
                <a:extLst>
                  <a:ext uri="{FF2B5EF4-FFF2-40B4-BE49-F238E27FC236}">
                    <a16:creationId xmlns:a16="http://schemas.microsoft.com/office/drawing/2014/main" id="{947A420C-B27C-473B-A240-BD32F67FABA6}"/>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9" name="Rectangle 54">
                <a:extLst>
                  <a:ext uri="{FF2B5EF4-FFF2-40B4-BE49-F238E27FC236}">
                    <a16:creationId xmlns:a16="http://schemas.microsoft.com/office/drawing/2014/main" id="{03FD1F67-0AA5-4495-ABFD-640273116ED1}"/>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0" name="Rectangle 55">
                <a:extLst>
                  <a:ext uri="{FF2B5EF4-FFF2-40B4-BE49-F238E27FC236}">
                    <a16:creationId xmlns:a16="http://schemas.microsoft.com/office/drawing/2014/main" id="{3C23411A-F45A-430B-B93C-0F2900553BC9}"/>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1" name="Rectangle 56">
                <a:extLst>
                  <a:ext uri="{FF2B5EF4-FFF2-40B4-BE49-F238E27FC236}">
                    <a16:creationId xmlns:a16="http://schemas.microsoft.com/office/drawing/2014/main" id="{6133322C-212D-4E05-96BE-4616DC86F8C7}"/>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2" name="Rectangle 57">
                <a:extLst>
                  <a:ext uri="{FF2B5EF4-FFF2-40B4-BE49-F238E27FC236}">
                    <a16:creationId xmlns:a16="http://schemas.microsoft.com/office/drawing/2014/main" id="{61E62528-5A14-443C-95F0-6A06844B0BE3}"/>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3" name="Rectangle 58">
                <a:extLst>
                  <a:ext uri="{FF2B5EF4-FFF2-40B4-BE49-F238E27FC236}">
                    <a16:creationId xmlns:a16="http://schemas.microsoft.com/office/drawing/2014/main" id="{7F3EB67F-0F31-46BC-927B-925669BEBF05}"/>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4" name="Rectangle 59">
                <a:extLst>
                  <a:ext uri="{FF2B5EF4-FFF2-40B4-BE49-F238E27FC236}">
                    <a16:creationId xmlns:a16="http://schemas.microsoft.com/office/drawing/2014/main" id="{CC86FDD4-8926-48A9-BD32-187AB74622BF}"/>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5" name="Rectangle 60">
                <a:extLst>
                  <a:ext uri="{FF2B5EF4-FFF2-40B4-BE49-F238E27FC236}">
                    <a16:creationId xmlns:a16="http://schemas.microsoft.com/office/drawing/2014/main" id="{7133B742-9C51-4F6B-AAAE-B2B7F0A131D4}"/>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6" name="Rectangle 61">
                <a:extLst>
                  <a:ext uri="{FF2B5EF4-FFF2-40B4-BE49-F238E27FC236}">
                    <a16:creationId xmlns:a16="http://schemas.microsoft.com/office/drawing/2014/main" id="{E5281E8E-EA0F-4608-9B72-A9AD41FF79F3}"/>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7" name="Rectangle 62">
                <a:extLst>
                  <a:ext uri="{FF2B5EF4-FFF2-40B4-BE49-F238E27FC236}">
                    <a16:creationId xmlns:a16="http://schemas.microsoft.com/office/drawing/2014/main" id="{1D30B420-E5D5-4646-AEE8-32A435836A92}"/>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8" name="Rectangle 63">
                <a:extLst>
                  <a:ext uri="{FF2B5EF4-FFF2-40B4-BE49-F238E27FC236}">
                    <a16:creationId xmlns:a16="http://schemas.microsoft.com/office/drawing/2014/main" id="{49F8EF08-E63E-4E65-BCE5-52673CC59CC3}"/>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9" name="Rectangle 64">
                <a:extLst>
                  <a:ext uri="{FF2B5EF4-FFF2-40B4-BE49-F238E27FC236}">
                    <a16:creationId xmlns:a16="http://schemas.microsoft.com/office/drawing/2014/main" id="{DB5EE627-EBA3-4C74-A94D-D3408F241B65}"/>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0" name="Rectangle 65">
                <a:extLst>
                  <a:ext uri="{FF2B5EF4-FFF2-40B4-BE49-F238E27FC236}">
                    <a16:creationId xmlns:a16="http://schemas.microsoft.com/office/drawing/2014/main" id="{86B20551-25C0-4A56-B7F6-AF5540C53CBC}"/>
                  </a:ext>
                </a:extLst>
              </p:cNvPr>
              <p:cNvSpPr>
                <a:spLocks noChangeArrowheads="1"/>
              </p:cNvSpPr>
              <p:nvPr/>
            </p:nvSpPr>
            <p:spPr bwMode="auto">
              <a:xfrm>
                <a:off x="5420195" y="4447097"/>
                <a:ext cx="1059350" cy="2254328"/>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1" name="Rectangle 66">
                <a:extLst>
                  <a:ext uri="{FF2B5EF4-FFF2-40B4-BE49-F238E27FC236}">
                    <a16:creationId xmlns:a16="http://schemas.microsoft.com/office/drawing/2014/main" id="{01FC421D-F0A1-4E2B-B4CE-AD14772E1437}"/>
                  </a:ext>
                </a:extLst>
              </p:cNvPr>
              <p:cNvSpPr>
                <a:spLocks noChangeArrowheads="1"/>
              </p:cNvSpPr>
              <p:nvPr/>
            </p:nvSpPr>
            <p:spPr bwMode="auto">
              <a:xfrm>
                <a:off x="6003021" y="6435059"/>
                <a:ext cx="135626"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2" name="Rectangle 67">
                <a:extLst>
                  <a:ext uri="{FF2B5EF4-FFF2-40B4-BE49-F238E27FC236}">
                    <a16:creationId xmlns:a16="http://schemas.microsoft.com/office/drawing/2014/main" id="{24A6A714-3F97-48E6-8502-94AE75EB4434}"/>
                  </a:ext>
                </a:extLst>
              </p:cNvPr>
              <p:cNvSpPr>
                <a:spLocks noChangeArrowheads="1"/>
              </p:cNvSpPr>
              <p:nvPr/>
            </p:nvSpPr>
            <p:spPr bwMode="auto">
              <a:xfrm>
                <a:off x="5763537" y="6435059"/>
                <a:ext cx="138070"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3" name="Rectangle 68">
                <a:extLst>
                  <a:ext uri="{FF2B5EF4-FFF2-40B4-BE49-F238E27FC236}">
                    <a16:creationId xmlns:a16="http://schemas.microsoft.com/office/drawing/2014/main" id="{BE7635E4-EE28-44FB-80BE-CECB7912D0CD}"/>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4" name="Rectangle 69">
                <a:extLst>
                  <a:ext uri="{FF2B5EF4-FFF2-40B4-BE49-F238E27FC236}">
                    <a16:creationId xmlns:a16="http://schemas.microsoft.com/office/drawing/2014/main" id="{08A3926C-548F-4686-9CB4-9440CB55127B}"/>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5" name="Rectangle 70">
                <a:extLst>
                  <a:ext uri="{FF2B5EF4-FFF2-40B4-BE49-F238E27FC236}">
                    <a16:creationId xmlns:a16="http://schemas.microsoft.com/office/drawing/2014/main" id="{B37DF630-9C4E-425C-9795-DD60B29DB60D}"/>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6" name="Rectangle 71">
                <a:extLst>
                  <a:ext uri="{FF2B5EF4-FFF2-40B4-BE49-F238E27FC236}">
                    <a16:creationId xmlns:a16="http://schemas.microsoft.com/office/drawing/2014/main" id="{43EDEE79-5E65-42D0-9C5C-B0E01BC008A9}"/>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7" name="Rectangle 72">
                <a:extLst>
                  <a:ext uri="{FF2B5EF4-FFF2-40B4-BE49-F238E27FC236}">
                    <a16:creationId xmlns:a16="http://schemas.microsoft.com/office/drawing/2014/main" id="{3AEF9228-8463-47D0-A6CC-A0F74FCC9D75}"/>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8" name="Rectangle 73">
                <a:extLst>
                  <a:ext uri="{FF2B5EF4-FFF2-40B4-BE49-F238E27FC236}">
                    <a16:creationId xmlns:a16="http://schemas.microsoft.com/office/drawing/2014/main" id="{383813E7-0B9A-416C-AEF5-0C0C0BADC143}"/>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9" name="Rectangle 74">
                <a:extLst>
                  <a:ext uri="{FF2B5EF4-FFF2-40B4-BE49-F238E27FC236}">
                    <a16:creationId xmlns:a16="http://schemas.microsoft.com/office/drawing/2014/main" id="{E3E35125-50BE-4798-82E3-E2C0E19058A5}"/>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0" name="Rectangle 75">
                <a:extLst>
                  <a:ext uri="{FF2B5EF4-FFF2-40B4-BE49-F238E27FC236}">
                    <a16:creationId xmlns:a16="http://schemas.microsoft.com/office/drawing/2014/main" id="{CA63DA00-0002-473B-9292-2FA2B4B7751B}"/>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1" name="Rectangle 76">
                <a:extLst>
                  <a:ext uri="{FF2B5EF4-FFF2-40B4-BE49-F238E27FC236}">
                    <a16:creationId xmlns:a16="http://schemas.microsoft.com/office/drawing/2014/main" id="{73D0F6A0-F967-4A3E-A280-3E774E253E25}"/>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2" name="Rectangle 77">
                <a:extLst>
                  <a:ext uri="{FF2B5EF4-FFF2-40B4-BE49-F238E27FC236}">
                    <a16:creationId xmlns:a16="http://schemas.microsoft.com/office/drawing/2014/main" id="{313DA479-E502-4D92-B7B2-10F34D50D315}"/>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3" name="Rectangle 79">
                <a:extLst>
                  <a:ext uri="{FF2B5EF4-FFF2-40B4-BE49-F238E27FC236}">
                    <a16:creationId xmlns:a16="http://schemas.microsoft.com/office/drawing/2014/main" id="{5106B250-ACD3-4B76-9380-F8ED243965A7}"/>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4" name="Freeform 84">
                <a:extLst>
                  <a:ext uri="{FF2B5EF4-FFF2-40B4-BE49-F238E27FC236}">
                    <a16:creationId xmlns:a16="http://schemas.microsoft.com/office/drawing/2014/main" id="{3D3CE1F0-900D-43AD-901E-C2311E74517C}"/>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5" name="Oval 85">
                <a:extLst>
                  <a:ext uri="{FF2B5EF4-FFF2-40B4-BE49-F238E27FC236}">
                    <a16:creationId xmlns:a16="http://schemas.microsoft.com/office/drawing/2014/main" id="{51558E3C-9059-4190-84B1-17E053E3D809}"/>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6" name="Oval 86">
                <a:extLst>
                  <a:ext uri="{FF2B5EF4-FFF2-40B4-BE49-F238E27FC236}">
                    <a16:creationId xmlns:a16="http://schemas.microsoft.com/office/drawing/2014/main" id="{30B6B6C2-F8BE-4052-AE35-A9BE88017D53}"/>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7" name="Freeform 87">
                <a:extLst>
                  <a:ext uri="{FF2B5EF4-FFF2-40B4-BE49-F238E27FC236}">
                    <a16:creationId xmlns:a16="http://schemas.microsoft.com/office/drawing/2014/main" id="{A0EFB48A-DF4D-445D-87A9-87F7F1BC31D2}"/>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8" name="Oval 88">
                <a:extLst>
                  <a:ext uri="{FF2B5EF4-FFF2-40B4-BE49-F238E27FC236}">
                    <a16:creationId xmlns:a16="http://schemas.microsoft.com/office/drawing/2014/main" id="{0B9AAE4C-5F4A-4672-AEB3-B6E241915E3C}"/>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9" name="Oval 89">
                <a:extLst>
                  <a:ext uri="{FF2B5EF4-FFF2-40B4-BE49-F238E27FC236}">
                    <a16:creationId xmlns:a16="http://schemas.microsoft.com/office/drawing/2014/main" id="{B4085D02-DA5A-4395-A897-DB3EEF4017E5}"/>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0" name="Freeform 90">
                <a:extLst>
                  <a:ext uri="{FF2B5EF4-FFF2-40B4-BE49-F238E27FC236}">
                    <a16:creationId xmlns:a16="http://schemas.microsoft.com/office/drawing/2014/main" id="{76BBE0F9-873A-48C4-9FC8-158EF2453E9E}"/>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1" name="Freeform 96">
                <a:extLst>
                  <a:ext uri="{FF2B5EF4-FFF2-40B4-BE49-F238E27FC236}">
                    <a16:creationId xmlns:a16="http://schemas.microsoft.com/office/drawing/2014/main" id="{5FE65D6E-5594-4E4E-977C-C5151E4440AB}"/>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2" name="Oval 97">
                <a:extLst>
                  <a:ext uri="{FF2B5EF4-FFF2-40B4-BE49-F238E27FC236}">
                    <a16:creationId xmlns:a16="http://schemas.microsoft.com/office/drawing/2014/main" id="{F7E573E6-52EF-4D1A-82BA-322416C3785D}"/>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3" name="Freeform 99">
                <a:extLst>
                  <a:ext uri="{FF2B5EF4-FFF2-40B4-BE49-F238E27FC236}">
                    <a16:creationId xmlns:a16="http://schemas.microsoft.com/office/drawing/2014/main" id="{9ED2C663-B7C5-47F5-A71B-EE7995C3F9DB}"/>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4" name="Oval 100">
                <a:extLst>
                  <a:ext uri="{FF2B5EF4-FFF2-40B4-BE49-F238E27FC236}">
                    <a16:creationId xmlns:a16="http://schemas.microsoft.com/office/drawing/2014/main" id="{32C48B31-834B-48D5-B69A-1423686A697E}"/>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5" name="Oval 101">
                <a:extLst>
                  <a:ext uri="{FF2B5EF4-FFF2-40B4-BE49-F238E27FC236}">
                    <a16:creationId xmlns:a16="http://schemas.microsoft.com/office/drawing/2014/main" id="{DA562DF1-EB09-424D-988F-1833C3E3F71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6" name="Rectangle 78">
                <a:extLst>
                  <a:ext uri="{FF2B5EF4-FFF2-40B4-BE49-F238E27FC236}">
                    <a16:creationId xmlns:a16="http://schemas.microsoft.com/office/drawing/2014/main" id="{DA17C474-3001-46E1-AB16-898C32B322F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7" name="Rectangle 77">
                <a:extLst>
                  <a:ext uri="{FF2B5EF4-FFF2-40B4-BE49-F238E27FC236}">
                    <a16:creationId xmlns:a16="http://schemas.microsoft.com/office/drawing/2014/main" id="{CA113577-A412-4AD5-A4E2-BCEF7B856EA8}"/>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8" name="Rectangle 76">
                <a:extLst>
                  <a:ext uri="{FF2B5EF4-FFF2-40B4-BE49-F238E27FC236}">
                    <a16:creationId xmlns:a16="http://schemas.microsoft.com/office/drawing/2014/main" id="{E0206D35-D9F0-480A-BADC-75D39F99DACD}"/>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206" name="Freeform 586">
              <a:extLst>
                <a:ext uri="{FF2B5EF4-FFF2-40B4-BE49-F238E27FC236}">
                  <a16:creationId xmlns:a16="http://schemas.microsoft.com/office/drawing/2014/main" id="{3B473A29-5EDD-4C48-9A2E-9527CCEE75F6}"/>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7" name="Freeform 587">
              <a:extLst>
                <a:ext uri="{FF2B5EF4-FFF2-40B4-BE49-F238E27FC236}">
                  <a16:creationId xmlns:a16="http://schemas.microsoft.com/office/drawing/2014/main" id="{EFFC72B0-82F0-4846-ADB6-60C1F01B45B0}"/>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8" name="Freeform 588">
              <a:extLst>
                <a:ext uri="{FF2B5EF4-FFF2-40B4-BE49-F238E27FC236}">
                  <a16:creationId xmlns:a16="http://schemas.microsoft.com/office/drawing/2014/main" id="{5974B915-9939-42F8-B039-9A860BC4128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9" name="Freeform 589">
              <a:extLst>
                <a:ext uri="{FF2B5EF4-FFF2-40B4-BE49-F238E27FC236}">
                  <a16:creationId xmlns:a16="http://schemas.microsoft.com/office/drawing/2014/main" id="{1C8FC607-3B69-4943-A5CA-A3E7165BA8BD}"/>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0" name="Freeform 590">
              <a:extLst>
                <a:ext uri="{FF2B5EF4-FFF2-40B4-BE49-F238E27FC236}">
                  <a16:creationId xmlns:a16="http://schemas.microsoft.com/office/drawing/2014/main" id="{E01C85CF-A804-421F-832E-5A3CD239C4D6}"/>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10" name="Picture 9" descr="A close up of a sign&#10;&#10;Description generated with high confidence">
            <a:extLst>
              <a:ext uri="{FF2B5EF4-FFF2-40B4-BE49-F238E27FC236}">
                <a16:creationId xmlns:a16="http://schemas.microsoft.com/office/drawing/2014/main" id="{D201CFD3-03AC-408C-BB52-D1DF2D105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sp>
        <p:nvSpPr>
          <p:cNvPr id="130" name="Freeform 262">
            <a:extLst>
              <a:ext uri="{FF2B5EF4-FFF2-40B4-BE49-F238E27FC236}">
                <a16:creationId xmlns:a16="http://schemas.microsoft.com/office/drawing/2014/main" id="{58C2E647-B19B-411C-B10A-DF0908EC4847}"/>
              </a:ext>
            </a:extLst>
          </p:cNvPr>
          <p:cNvSpPr>
            <a:spLocks/>
          </p:cNvSpPr>
          <p:nvPr/>
        </p:nvSpPr>
        <p:spPr bwMode="auto">
          <a:xfrm>
            <a:off x="7457272" y="5196103"/>
            <a:ext cx="4734728" cy="1388729"/>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1" name="Freeform 29">
            <a:extLst>
              <a:ext uri="{FF2B5EF4-FFF2-40B4-BE49-F238E27FC236}">
                <a16:creationId xmlns:a16="http://schemas.microsoft.com/office/drawing/2014/main" id="{443FF588-8345-428B-B78A-5CA9B71CACD8}"/>
              </a:ext>
            </a:extLst>
          </p:cNvPr>
          <p:cNvSpPr>
            <a:spLocks/>
          </p:cNvSpPr>
          <p:nvPr/>
        </p:nvSpPr>
        <p:spPr bwMode="auto">
          <a:xfrm>
            <a:off x="5382650" y="5843559"/>
            <a:ext cx="5459181" cy="735611"/>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2" name="Group 131">
            <a:extLst>
              <a:ext uri="{FF2B5EF4-FFF2-40B4-BE49-F238E27FC236}">
                <a16:creationId xmlns:a16="http://schemas.microsoft.com/office/drawing/2014/main" id="{882A0605-EEEB-4331-AD1B-96A197225EB5}"/>
              </a:ext>
            </a:extLst>
          </p:cNvPr>
          <p:cNvGrpSpPr/>
          <p:nvPr/>
        </p:nvGrpSpPr>
        <p:grpSpPr>
          <a:xfrm>
            <a:off x="7588138" y="5603299"/>
            <a:ext cx="174773" cy="338749"/>
            <a:chOff x="8003343" y="6072433"/>
            <a:chExt cx="145517" cy="282045"/>
          </a:xfrm>
        </p:grpSpPr>
        <p:sp>
          <p:nvSpPr>
            <p:cNvPr id="133" name="Freeform 14">
              <a:extLst>
                <a:ext uri="{FF2B5EF4-FFF2-40B4-BE49-F238E27FC236}">
                  <a16:creationId xmlns:a16="http://schemas.microsoft.com/office/drawing/2014/main" id="{224CF348-1BB8-4DE9-98FD-8882E86EB313}"/>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4" name="Freeform 15">
              <a:extLst>
                <a:ext uri="{FF2B5EF4-FFF2-40B4-BE49-F238E27FC236}">
                  <a16:creationId xmlns:a16="http://schemas.microsoft.com/office/drawing/2014/main" id="{F296B455-3857-4DF2-B9B7-2158A8FDDFB6}"/>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5" name="Freeform 16">
              <a:extLst>
                <a:ext uri="{FF2B5EF4-FFF2-40B4-BE49-F238E27FC236}">
                  <a16:creationId xmlns:a16="http://schemas.microsoft.com/office/drawing/2014/main" id="{63257E5A-F9B5-44C4-A4B5-11DDD011FAD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136" name="Freeform 29">
            <a:extLst>
              <a:ext uri="{FF2B5EF4-FFF2-40B4-BE49-F238E27FC236}">
                <a16:creationId xmlns:a16="http://schemas.microsoft.com/office/drawing/2014/main" id="{BC6DB9A2-C177-4647-B989-416AFCBABF0D}"/>
              </a:ext>
            </a:extLst>
          </p:cNvPr>
          <p:cNvSpPr>
            <a:spLocks/>
          </p:cNvSpPr>
          <p:nvPr/>
        </p:nvSpPr>
        <p:spPr bwMode="auto">
          <a:xfrm>
            <a:off x="7563002" y="5954514"/>
            <a:ext cx="3631876" cy="61114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7" name="Group 136">
            <a:extLst>
              <a:ext uri="{FF2B5EF4-FFF2-40B4-BE49-F238E27FC236}">
                <a16:creationId xmlns:a16="http://schemas.microsoft.com/office/drawing/2014/main" id="{957FF4DC-0A5E-46D8-8B42-2C4995AFC392}"/>
              </a:ext>
            </a:extLst>
          </p:cNvPr>
          <p:cNvGrpSpPr/>
          <p:nvPr/>
        </p:nvGrpSpPr>
        <p:grpSpPr>
          <a:xfrm>
            <a:off x="11025746" y="5333187"/>
            <a:ext cx="210318" cy="407646"/>
            <a:chOff x="8003343" y="6072433"/>
            <a:chExt cx="145517" cy="282045"/>
          </a:xfrm>
        </p:grpSpPr>
        <p:sp>
          <p:nvSpPr>
            <p:cNvPr id="138" name="Freeform 14">
              <a:extLst>
                <a:ext uri="{FF2B5EF4-FFF2-40B4-BE49-F238E27FC236}">
                  <a16:creationId xmlns:a16="http://schemas.microsoft.com/office/drawing/2014/main" id="{949F8B7B-8C64-4F7D-B709-7FAB60934201}"/>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9" name="Freeform 15">
              <a:extLst>
                <a:ext uri="{FF2B5EF4-FFF2-40B4-BE49-F238E27FC236}">
                  <a16:creationId xmlns:a16="http://schemas.microsoft.com/office/drawing/2014/main" id="{767DEC51-0282-4362-B662-C648650840E4}"/>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0" name="Freeform 16">
              <a:extLst>
                <a:ext uri="{FF2B5EF4-FFF2-40B4-BE49-F238E27FC236}">
                  <a16:creationId xmlns:a16="http://schemas.microsoft.com/office/drawing/2014/main" id="{AF7D81AD-DA8E-418F-AE47-46265E08CD0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1" name="Group 140">
            <a:extLst>
              <a:ext uri="{FF2B5EF4-FFF2-40B4-BE49-F238E27FC236}">
                <a16:creationId xmlns:a16="http://schemas.microsoft.com/office/drawing/2014/main" id="{69439EF6-3574-4EC1-81A4-FA1EED6EA791}"/>
              </a:ext>
            </a:extLst>
          </p:cNvPr>
          <p:cNvGrpSpPr/>
          <p:nvPr/>
        </p:nvGrpSpPr>
        <p:grpSpPr>
          <a:xfrm>
            <a:off x="7861333" y="5594800"/>
            <a:ext cx="174773" cy="338749"/>
            <a:chOff x="8003343" y="6072433"/>
            <a:chExt cx="145517" cy="282045"/>
          </a:xfrm>
        </p:grpSpPr>
        <p:sp>
          <p:nvSpPr>
            <p:cNvPr id="142" name="Freeform 14">
              <a:extLst>
                <a:ext uri="{FF2B5EF4-FFF2-40B4-BE49-F238E27FC236}">
                  <a16:creationId xmlns:a16="http://schemas.microsoft.com/office/drawing/2014/main" id="{9589C29C-A28B-43A0-ABC6-A5CE57D0AB18}"/>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3" name="Freeform 15">
              <a:extLst>
                <a:ext uri="{FF2B5EF4-FFF2-40B4-BE49-F238E27FC236}">
                  <a16:creationId xmlns:a16="http://schemas.microsoft.com/office/drawing/2014/main" id="{702B67DE-28C4-4B2D-B588-74BE1D57C95A}"/>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4" name="Freeform 16">
              <a:extLst>
                <a:ext uri="{FF2B5EF4-FFF2-40B4-BE49-F238E27FC236}">
                  <a16:creationId xmlns:a16="http://schemas.microsoft.com/office/drawing/2014/main" id="{9F87F56C-BDD2-4FC4-ACE5-206E91E4A154}"/>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5" name="Group 144">
            <a:extLst>
              <a:ext uri="{FF2B5EF4-FFF2-40B4-BE49-F238E27FC236}">
                <a16:creationId xmlns:a16="http://schemas.microsoft.com/office/drawing/2014/main" id="{21EC7659-CDB7-4054-99DE-C190C37D313C}"/>
              </a:ext>
            </a:extLst>
          </p:cNvPr>
          <p:cNvGrpSpPr/>
          <p:nvPr/>
        </p:nvGrpSpPr>
        <p:grpSpPr>
          <a:xfrm>
            <a:off x="6019716" y="5926516"/>
            <a:ext cx="174773" cy="338749"/>
            <a:chOff x="8003343" y="6072433"/>
            <a:chExt cx="145517" cy="282045"/>
          </a:xfrm>
        </p:grpSpPr>
        <p:sp>
          <p:nvSpPr>
            <p:cNvPr id="146" name="Freeform 14">
              <a:extLst>
                <a:ext uri="{FF2B5EF4-FFF2-40B4-BE49-F238E27FC236}">
                  <a16:creationId xmlns:a16="http://schemas.microsoft.com/office/drawing/2014/main" id="{449F9E35-FB13-4AD0-9E11-BABAFDF625BA}"/>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7" name="Freeform 15">
              <a:extLst>
                <a:ext uri="{FF2B5EF4-FFF2-40B4-BE49-F238E27FC236}">
                  <a16:creationId xmlns:a16="http://schemas.microsoft.com/office/drawing/2014/main" id="{DE02AC02-49EE-4081-943F-BC8934BF36B5}"/>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8" name="Freeform 16">
              <a:extLst>
                <a:ext uri="{FF2B5EF4-FFF2-40B4-BE49-F238E27FC236}">
                  <a16:creationId xmlns:a16="http://schemas.microsoft.com/office/drawing/2014/main" id="{2697AD4B-AF55-41EE-82F5-D58D269F2CA6}"/>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9" name="Group 148">
            <a:extLst>
              <a:ext uri="{FF2B5EF4-FFF2-40B4-BE49-F238E27FC236}">
                <a16:creationId xmlns:a16="http://schemas.microsoft.com/office/drawing/2014/main" id="{53318D05-974F-4B75-811D-C35DEA115339}"/>
              </a:ext>
            </a:extLst>
          </p:cNvPr>
          <p:cNvGrpSpPr/>
          <p:nvPr/>
        </p:nvGrpSpPr>
        <p:grpSpPr>
          <a:xfrm>
            <a:off x="11704693" y="5650740"/>
            <a:ext cx="210318" cy="407646"/>
            <a:chOff x="8003343" y="6072433"/>
            <a:chExt cx="145517" cy="282045"/>
          </a:xfrm>
        </p:grpSpPr>
        <p:sp>
          <p:nvSpPr>
            <p:cNvPr id="150" name="Freeform 14">
              <a:extLst>
                <a:ext uri="{FF2B5EF4-FFF2-40B4-BE49-F238E27FC236}">
                  <a16:creationId xmlns:a16="http://schemas.microsoft.com/office/drawing/2014/main" id="{535DA89F-70EF-4FD1-8C85-B5F5709A13DE}"/>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1" name="Freeform 15">
              <a:extLst>
                <a:ext uri="{FF2B5EF4-FFF2-40B4-BE49-F238E27FC236}">
                  <a16:creationId xmlns:a16="http://schemas.microsoft.com/office/drawing/2014/main" id="{FD37EA28-734B-4268-86E8-29EFEE79D170}"/>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2" name="Freeform 16">
              <a:extLst>
                <a:ext uri="{FF2B5EF4-FFF2-40B4-BE49-F238E27FC236}">
                  <a16:creationId xmlns:a16="http://schemas.microsoft.com/office/drawing/2014/main" id="{F1E071DA-F6A2-41C8-AE3C-96EC3D415C75}"/>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53" name="Group 37">
            <a:extLst>
              <a:ext uri="{FF2B5EF4-FFF2-40B4-BE49-F238E27FC236}">
                <a16:creationId xmlns:a16="http://schemas.microsoft.com/office/drawing/2014/main" id="{43C95267-CE1F-434F-8635-23B8E6397E32}"/>
              </a:ext>
            </a:extLst>
          </p:cNvPr>
          <p:cNvGrpSpPr/>
          <p:nvPr/>
        </p:nvGrpSpPr>
        <p:grpSpPr>
          <a:xfrm>
            <a:off x="8591017" y="4790944"/>
            <a:ext cx="623814" cy="1785215"/>
            <a:chOff x="5893176" y="3792885"/>
            <a:chExt cx="585200" cy="1674708"/>
          </a:xfrm>
        </p:grpSpPr>
        <p:sp>
          <p:nvSpPr>
            <p:cNvPr id="154" name="Rectangle 630">
              <a:extLst>
                <a:ext uri="{FF2B5EF4-FFF2-40B4-BE49-F238E27FC236}">
                  <a16:creationId xmlns:a16="http://schemas.microsoft.com/office/drawing/2014/main" id="{43E1A563-5521-47F0-9901-18F29F1F74C0}"/>
                </a:ext>
              </a:extLst>
            </p:cNvPr>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5" name="Freeform 631">
              <a:extLst>
                <a:ext uri="{FF2B5EF4-FFF2-40B4-BE49-F238E27FC236}">
                  <a16:creationId xmlns:a16="http://schemas.microsoft.com/office/drawing/2014/main" id="{6A3E919D-71B0-43A3-95DA-702AD4450EF6}"/>
                </a:ext>
              </a:extLst>
            </p:cNvPr>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6" name="Freeform 632">
              <a:extLst>
                <a:ext uri="{FF2B5EF4-FFF2-40B4-BE49-F238E27FC236}">
                  <a16:creationId xmlns:a16="http://schemas.microsoft.com/office/drawing/2014/main" id="{ADE0D35B-FD2A-40D0-8839-495F81AD9BD7}"/>
                </a:ext>
              </a:extLst>
            </p:cNvPr>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7" name="Freeform 633">
              <a:extLst>
                <a:ext uri="{FF2B5EF4-FFF2-40B4-BE49-F238E27FC236}">
                  <a16:creationId xmlns:a16="http://schemas.microsoft.com/office/drawing/2014/main" id="{8A7CACE4-2E45-4191-8246-FB8C0E89B8E4}"/>
                </a:ext>
              </a:extLst>
            </p:cNvPr>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8" name="Freeform 634">
              <a:extLst>
                <a:ext uri="{FF2B5EF4-FFF2-40B4-BE49-F238E27FC236}">
                  <a16:creationId xmlns:a16="http://schemas.microsoft.com/office/drawing/2014/main" id="{FAE84D28-614C-42A0-8ACC-A3E8D4E984B0}"/>
                </a:ext>
              </a:extLst>
            </p:cNvPr>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9" name="Freeform 635">
              <a:extLst>
                <a:ext uri="{FF2B5EF4-FFF2-40B4-BE49-F238E27FC236}">
                  <a16:creationId xmlns:a16="http://schemas.microsoft.com/office/drawing/2014/main" id="{66F71EC4-EA8F-4A80-8DDB-84BB009BD427}"/>
                </a:ext>
              </a:extLst>
            </p:cNvPr>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0" name="Freeform 636">
              <a:extLst>
                <a:ext uri="{FF2B5EF4-FFF2-40B4-BE49-F238E27FC236}">
                  <a16:creationId xmlns:a16="http://schemas.microsoft.com/office/drawing/2014/main" id="{D2A37841-8EB3-4090-8DB8-B054C18C6E63}"/>
                </a:ext>
              </a:extLst>
            </p:cNvPr>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1" name="Freeform 637">
              <a:extLst>
                <a:ext uri="{FF2B5EF4-FFF2-40B4-BE49-F238E27FC236}">
                  <a16:creationId xmlns:a16="http://schemas.microsoft.com/office/drawing/2014/main" id="{6A73FED1-D549-4526-9F41-158403A60B03}"/>
                </a:ext>
              </a:extLst>
            </p:cNvPr>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2" name="Freeform 638">
              <a:extLst>
                <a:ext uri="{FF2B5EF4-FFF2-40B4-BE49-F238E27FC236}">
                  <a16:creationId xmlns:a16="http://schemas.microsoft.com/office/drawing/2014/main" id="{05DF728A-AD45-4341-ABFE-0ABB23951405}"/>
                </a:ext>
              </a:extLst>
            </p:cNvPr>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3" name="Freeform 639">
              <a:extLst>
                <a:ext uri="{FF2B5EF4-FFF2-40B4-BE49-F238E27FC236}">
                  <a16:creationId xmlns:a16="http://schemas.microsoft.com/office/drawing/2014/main" id="{EAFDA759-44BB-4FC0-A6F4-25056E6D118A}"/>
                </a:ext>
              </a:extLst>
            </p:cNvPr>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4" name="Freeform 640">
              <a:extLst>
                <a:ext uri="{FF2B5EF4-FFF2-40B4-BE49-F238E27FC236}">
                  <a16:creationId xmlns:a16="http://schemas.microsoft.com/office/drawing/2014/main" id="{0E4EF675-C30F-4677-BCBE-9CD806680B19}"/>
                </a:ext>
              </a:extLst>
            </p:cNvPr>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5" name="Freeform 641">
              <a:extLst>
                <a:ext uri="{FF2B5EF4-FFF2-40B4-BE49-F238E27FC236}">
                  <a16:creationId xmlns:a16="http://schemas.microsoft.com/office/drawing/2014/main" id="{230DE541-C740-44EC-B28E-A7B7DB9BFAF4}"/>
                </a:ext>
              </a:extLst>
            </p:cNvPr>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6" name="Freeform 642">
              <a:extLst>
                <a:ext uri="{FF2B5EF4-FFF2-40B4-BE49-F238E27FC236}">
                  <a16:creationId xmlns:a16="http://schemas.microsoft.com/office/drawing/2014/main" id="{41E3C004-49CB-4B8E-AC98-75B09989BB0C}"/>
                </a:ext>
              </a:extLst>
            </p:cNvPr>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7" name="Freeform 643">
              <a:extLst>
                <a:ext uri="{FF2B5EF4-FFF2-40B4-BE49-F238E27FC236}">
                  <a16:creationId xmlns:a16="http://schemas.microsoft.com/office/drawing/2014/main" id="{D6493A7E-8A6B-4290-BCF8-B83CD5678C4C}"/>
                </a:ext>
              </a:extLst>
            </p:cNvPr>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8" name="Freeform 644">
              <a:extLst>
                <a:ext uri="{FF2B5EF4-FFF2-40B4-BE49-F238E27FC236}">
                  <a16:creationId xmlns:a16="http://schemas.microsoft.com/office/drawing/2014/main" id="{4EB310F0-744B-4AD9-AF50-294D9592223C}"/>
                </a:ext>
              </a:extLst>
            </p:cNvPr>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9" name="Freeform 645">
              <a:extLst>
                <a:ext uri="{FF2B5EF4-FFF2-40B4-BE49-F238E27FC236}">
                  <a16:creationId xmlns:a16="http://schemas.microsoft.com/office/drawing/2014/main" id="{2183D9C3-29B4-4E62-AE4C-A49CE52AFCEA}"/>
                </a:ext>
              </a:extLst>
            </p:cNvPr>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0" name="Freeform 646">
              <a:extLst>
                <a:ext uri="{FF2B5EF4-FFF2-40B4-BE49-F238E27FC236}">
                  <a16:creationId xmlns:a16="http://schemas.microsoft.com/office/drawing/2014/main" id="{32D7FA0E-1360-44E4-89B8-C2C61E074C5D}"/>
                </a:ext>
              </a:extLst>
            </p:cNvPr>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1" name="Freeform 647">
              <a:extLst>
                <a:ext uri="{FF2B5EF4-FFF2-40B4-BE49-F238E27FC236}">
                  <a16:creationId xmlns:a16="http://schemas.microsoft.com/office/drawing/2014/main" id="{05E594B6-1069-4D69-A03F-4FE60207D50E}"/>
                </a:ext>
              </a:extLst>
            </p:cNvPr>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2" name="Freeform 648">
              <a:extLst>
                <a:ext uri="{FF2B5EF4-FFF2-40B4-BE49-F238E27FC236}">
                  <a16:creationId xmlns:a16="http://schemas.microsoft.com/office/drawing/2014/main" id="{BB3E004F-6AD6-4C23-8F2B-F6C7E8B36A02}"/>
                </a:ext>
              </a:extLst>
            </p:cNvPr>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3" name="Freeform 649">
              <a:extLst>
                <a:ext uri="{FF2B5EF4-FFF2-40B4-BE49-F238E27FC236}">
                  <a16:creationId xmlns:a16="http://schemas.microsoft.com/office/drawing/2014/main" id="{6DFBA71B-8AA4-4419-A1CB-EF6E5C72864C}"/>
                </a:ext>
              </a:extLst>
            </p:cNvPr>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4" name="Freeform 650">
              <a:extLst>
                <a:ext uri="{FF2B5EF4-FFF2-40B4-BE49-F238E27FC236}">
                  <a16:creationId xmlns:a16="http://schemas.microsoft.com/office/drawing/2014/main" id="{FB429070-9B43-477E-B6E1-486270A83927}"/>
                </a:ext>
              </a:extLst>
            </p:cNvPr>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5" name="Freeform 651">
              <a:extLst>
                <a:ext uri="{FF2B5EF4-FFF2-40B4-BE49-F238E27FC236}">
                  <a16:creationId xmlns:a16="http://schemas.microsoft.com/office/drawing/2014/main" id="{B3034D60-8B1A-47C0-AB74-F402B2A9DE92}"/>
                </a:ext>
              </a:extLst>
            </p:cNvPr>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6" name="Freeform 652">
              <a:extLst>
                <a:ext uri="{FF2B5EF4-FFF2-40B4-BE49-F238E27FC236}">
                  <a16:creationId xmlns:a16="http://schemas.microsoft.com/office/drawing/2014/main" id="{AA36DDDC-78E1-4A96-B545-C8B424BCE903}"/>
                </a:ext>
              </a:extLst>
            </p:cNvPr>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7" name="Freeform 653">
              <a:extLst>
                <a:ext uri="{FF2B5EF4-FFF2-40B4-BE49-F238E27FC236}">
                  <a16:creationId xmlns:a16="http://schemas.microsoft.com/office/drawing/2014/main" id="{AF2A5745-D1A0-4058-80FD-2F396BEA1FE0}"/>
                </a:ext>
              </a:extLst>
            </p:cNvPr>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8" name="Freeform 654">
              <a:extLst>
                <a:ext uri="{FF2B5EF4-FFF2-40B4-BE49-F238E27FC236}">
                  <a16:creationId xmlns:a16="http://schemas.microsoft.com/office/drawing/2014/main" id="{51DAFE1F-C4F9-4F46-B30C-DDD5D3F5246D}"/>
                </a:ext>
              </a:extLst>
            </p:cNvPr>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9" name="Freeform 655">
              <a:extLst>
                <a:ext uri="{FF2B5EF4-FFF2-40B4-BE49-F238E27FC236}">
                  <a16:creationId xmlns:a16="http://schemas.microsoft.com/office/drawing/2014/main" id="{2670064E-F006-471B-9A34-0D4EBF1D0E85}"/>
                </a:ext>
              </a:extLst>
            </p:cNvPr>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0" name="Freeform 656">
              <a:extLst>
                <a:ext uri="{FF2B5EF4-FFF2-40B4-BE49-F238E27FC236}">
                  <a16:creationId xmlns:a16="http://schemas.microsoft.com/office/drawing/2014/main" id="{5573B059-E616-42D4-A90E-B508EF569274}"/>
                </a:ext>
              </a:extLst>
            </p:cNvPr>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1" name="Freeform 657">
              <a:extLst>
                <a:ext uri="{FF2B5EF4-FFF2-40B4-BE49-F238E27FC236}">
                  <a16:creationId xmlns:a16="http://schemas.microsoft.com/office/drawing/2014/main" id="{34852179-BDAA-454B-B5EE-FDCC5FA563CC}"/>
                </a:ext>
              </a:extLst>
            </p:cNvPr>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2" name="Oval 658">
              <a:extLst>
                <a:ext uri="{FF2B5EF4-FFF2-40B4-BE49-F238E27FC236}">
                  <a16:creationId xmlns:a16="http://schemas.microsoft.com/office/drawing/2014/main" id="{171F14FA-447D-455F-81A0-3EF4F963FA81}"/>
                </a:ext>
              </a:extLst>
            </p:cNvPr>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3" name="Oval 659">
              <a:extLst>
                <a:ext uri="{FF2B5EF4-FFF2-40B4-BE49-F238E27FC236}">
                  <a16:creationId xmlns:a16="http://schemas.microsoft.com/office/drawing/2014/main" id="{EF56E306-1B15-4D76-A802-595735D3C1B0}"/>
                </a:ext>
              </a:extLst>
            </p:cNvPr>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4" name="Freeform 682">
              <a:extLst>
                <a:ext uri="{FF2B5EF4-FFF2-40B4-BE49-F238E27FC236}">
                  <a16:creationId xmlns:a16="http://schemas.microsoft.com/office/drawing/2014/main" id="{3FB52868-58BD-4293-B88D-D31EDC90E7C7}"/>
                </a:ext>
              </a:extLst>
            </p:cNvPr>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5" name="Freeform 685">
              <a:extLst>
                <a:ext uri="{FF2B5EF4-FFF2-40B4-BE49-F238E27FC236}">
                  <a16:creationId xmlns:a16="http://schemas.microsoft.com/office/drawing/2014/main" id="{E9199163-F3DA-4DFF-AEF9-9F2AAAC79D54}"/>
                </a:ext>
              </a:extLst>
            </p:cNvPr>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86" name="Group 185">
            <a:extLst>
              <a:ext uri="{FF2B5EF4-FFF2-40B4-BE49-F238E27FC236}">
                <a16:creationId xmlns:a16="http://schemas.microsoft.com/office/drawing/2014/main" id="{E7BFA9EF-F6CB-41CB-BB78-F4A9C77D404C}"/>
              </a:ext>
            </a:extLst>
          </p:cNvPr>
          <p:cNvGrpSpPr/>
          <p:nvPr/>
        </p:nvGrpSpPr>
        <p:grpSpPr>
          <a:xfrm>
            <a:off x="8595892" y="5887776"/>
            <a:ext cx="88205" cy="151713"/>
            <a:chOff x="10436729" y="3445970"/>
            <a:chExt cx="257439" cy="442795"/>
          </a:xfrm>
        </p:grpSpPr>
        <p:sp>
          <p:nvSpPr>
            <p:cNvPr id="187" name="Freeform 38">
              <a:extLst>
                <a:ext uri="{FF2B5EF4-FFF2-40B4-BE49-F238E27FC236}">
                  <a16:creationId xmlns:a16="http://schemas.microsoft.com/office/drawing/2014/main" id="{B552A73D-205E-4CDB-937D-5CC962101FCA}"/>
                </a:ext>
              </a:extLst>
            </p:cNvPr>
            <p:cNvSpPr>
              <a:spLocks/>
            </p:cNvSpPr>
            <p:nvPr/>
          </p:nvSpPr>
          <p:spPr bwMode="auto">
            <a:xfrm>
              <a:off x="10436729" y="3445970"/>
              <a:ext cx="257439" cy="442795"/>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sp>
          <p:nvSpPr>
            <p:cNvPr id="188" name="Freeform 39">
              <a:extLst>
                <a:ext uri="{FF2B5EF4-FFF2-40B4-BE49-F238E27FC236}">
                  <a16:creationId xmlns:a16="http://schemas.microsoft.com/office/drawing/2014/main" id="{48C97DE8-FC26-44EF-B98C-B6FB5CD53248}"/>
                </a:ext>
              </a:extLst>
            </p:cNvPr>
            <p:cNvSpPr>
              <a:spLocks/>
            </p:cNvSpPr>
            <p:nvPr/>
          </p:nvSpPr>
          <p:spPr bwMode="auto">
            <a:xfrm>
              <a:off x="10461443" y="3473773"/>
              <a:ext cx="208010" cy="344969"/>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grpSp>
      <p:grpSp>
        <p:nvGrpSpPr>
          <p:cNvPr id="189" name="Group 188">
            <a:extLst>
              <a:ext uri="{FF2B5EF4-FFF2-40B4-BE49-F238E27FC236}">
                <a16:creationId xmlns:a16="http://schemas.microsoft.com/office/drawing/2014/main" id="{B8F77AFB-03A4-4964-B549-54F612D5B510}"/>
              </a:ext>
            </a:extLst>
          </p:cNvPr>
          <p:cNvGrpSpPr/>
          <p:nvPr/>
        </p:nvGrpSpPr>
        <p:grpSpPr>
          <a:xfrm>
            <a:off x="10126316" y="5563763"/>
            <a:ext cx="497664" cy="855981"/>
            <a:chOff x="10338712" y="5089668"/>
            <a:chExt cx="515205" cy="886151"/>
          </a:xfrm>
        </p:grpSpPr>
        <p:grpSp>
          <p:nvGrpSpPr>
            <p:cNvPr id="190" name="Group 189">
              <a:extLst>
                <a:ext uri="{FF2B5EF4-FFF2-40B4-BE49-F238E27FC236}">
                  <a16:creationId xmlns:a16="http://schemas.microsoft.com/office/drawing/2014/main" id="{ACCC17D8-11B7-454B-BF4D-F9DE7E037214}"/>
                </a:ext>
              </a:extLst>
            </p:cNvPr>
            <p:cNvGrpSpPr/>
            <p:nvPr/>
          </p:nvGrpSpPr>
          <p:grpSpPr>
            <a:xfrm>
              <a:off x="10338712" y="5089668"/>
              <a:ext cx="515205" cy="886151"/>
              <a:chOff x="6416654" y="4806210"/>
              <a:chExt cx="515205" cy="886151"/>
            </a:xfrm>
          </p:grpSpPr>
          <p:sp>
            <p:nvSpPr>
              <p:cNvPr id="192" name="Freeform 38">
                <a:extLst>
                  <a:ext uri="{FF2B5EF4-FFF2-40B4-BE49-F238E27FC236}">
                    <a16:creationId xmlns:a16="http://schemas.microsoft.com/office/drawing/2014/main" id="{DC71560D-AD9A-465F-AAC5-64935ADEBE72}"/>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3" name="Freeform 39">
                <a:extLst>
                  <a:ext uri="{FF2B5EF4-FFF2-40B4-BE49-F238E27FC236}">
                    <a16:creationId xmlns:a16="http://schemas.microsoft.com/office/drawing/2014/main" id="{11017561-81DA-47EC-A9F7-EF6E886FE334}"/>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1" name="Picture 190">
              <a:extLst>
                <a:ext uri="{FF2B5EF4-FFF2-40B4-BE49-F238E27FC236}">
                  <a16:creationId xmlns:a16="http://schemas.microsoft.com/office/drawing/2014/main" id="{BDBFC86D-C119-43FF-8135-F047DBB5B2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0377234" y="5196122"/>
              <a:ext cx="394538" cy="434125"/>
            </a:xfrm>
            <a:prstGeom prst="rect">
              <a:avLst/>
            </a:prstGeom>
          </p:spPr>
        </p:pic>
      </p:grpSp>
      <p:grpSp>
        <p:nvGrpSpPr>
          <p:cNvPr id="194" name="Group 193">
            <a:extLst>
              <a:ext uri="{FF2B5EF4-FFF2-40B4-BE49-F238E27FC236}">
                <a16:creationId xmlns:a16="http://schemas.microsoft.com/office/drawing/2014/main" id="{4A4EA4AC-4929-4C59-8B6B-E93A7C8D0372}"/>
              </a:ext>
            </a:extLst>
          </p:cNvPr>
          <p:cNvGrpSpPr/>
          <p:nvPr/>
        </p:nvGrpSpPr>
        <p:grpSpPr>
          <a:xfrm>
            <a:off x="11192404" y="5636516"/>
            <a:ext cx="482715" cy="830268"/>
            <a:chOff x="10573591" y="4721486"/>
            <a:chExt cx="515205" cy="886151"/>
          </a:xfrm>
        </p:grpSpPr>
        <p:grpSp>
          <p:nvGrpSpPr>
            <p:cNvPr id="195" name="Group 194">
              <a:extLst>
                <a:ext uri="{FF2B5EF4-FFF2-40B4-BE49-F238E27FC236}">
                  <a16:creationId xmlns:a16="http://schemas.microsoft.com/office/drawing/2014/main" id="{C1BB2827-848C-4357-8A2A-F18BEFD7BCE6}"/>
                </a:ext>
              </a:extLst>
            </p:cNvPr>
            <p:cNvGrpSpPr/>
            <p:nvPr/>
          </p:nvGrpSpPr>
          <p:grpSpPr>
            <a:xfrm>
              <a:off x="10573591" y="4721486"/>
              <a:ext cx="515205" cy="886151"/>
              <a:chOff x="6416654" y="4806210"/>
              <a:chExt cx="515205" cy="886151"/>
            </a:xfrm>
          </p:grpSpPr>
          <p:sp>
            <p:nvSpPr>
              <p:cNvPr id="197" name="Freeform 38">
                <a:extLst>
                  <a:ext uri="{FF2B5EF4-FFF2-40B4-BE49-F238E27FC236}">
                    <a16:creationId xmlns:a16="http://schemas.microsoft.com/office/drawing/2014/main" id="{9F2F6D65-88ED-46B8-BFFE-1E3A6CA06A0D}"/>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8" name="Freeform 39">
                <a:extLst>
                  <a:ext uri="{FF2B5EF4-FFF2-40B4-BE49-F238E27FC236}">
                    <a16:creationId xmlns:a16="http://schemas.microsoft.com/office/drawing/2014/main" id="{8ED52BDE-A409-49E1-8FCC-7B09FD0AE7F9}"/>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6" name="Picture 195">
              <a:extLst>
                <a:ext uri="{FF2B5EF4-FFF2-40B4-BE49-F238E27FC236}">
                  <a16:creationId xmlns:a16="http://schemas.microsoft.com/office/drawing/2014/main" id="{9556496C-2909-42BC-AC28-7D9AEA051487}"/>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62993" y="4840264"/>
              <a:ext cx="336398" cy="336398"/>
            </a:xfrm>
            <a:prstGeom prst="rect">
              <a:avLst/>
            </a:prstGeom>
          </p:spPr>
        </p:pic>
      </p:grpSp>
      <p:grpSp>
        <p:nvGrpSpPr>
          <p:cNvPr id="199" name="Group 198">
            <a:extLst>
              <a:ext uri="{FF2B5EF4-FFF2-40B4-BE49-F238E27FC236}">
                <a16:creationId xmlns:a16="http://schemas.microsoft.com/office/drawing/2014/main" id="{5184896A-E01F-4B3D-A88B-8209F08311E7}"/>
              </a:ext>
            </a:extLst>
          </p:cNvPr>
          <p:cNvGrpSpPr/>
          <p:nvPr/>
        </p:nvGrpSpPr>
        <p:grpSpPr>
          <a:xfrm>
            <a:off x="10447487" y="5961678"/>
            <a:ext cx="975755" cy="616531"/>
            <a:chOff x="10944081" y="5157606"/>
            <a:chExt cx="1010147" cy="638261"/>
          </a:xfrm>
        </p:grpSpPr>
        <p:grpSp>
          <p:nvGrpSpPr>
            <p:cNvPr id="200" name="Group 199">
              <a:extLst>
                <a:ext uri="{FF2B5EF4-FFF2-40B4-BE49-F238E27FC236}">
                  <a16:creationId xmlns:a16="http://schemas.microsoft.com/office/drawing/2014/main" id="{4CD3F6B4-F2B6-4BA0-A6A6-F65C06E30521}"/>
                </a:ext>
              </a:extLst>
            </p:cNvPr>
            <p:cNvGrpSpPr/>
            <p:nvPr/>
          </p:nvGrpSpPr>
          <p:grpSpPr>
            <a:xfrm>
              <a:off x="10944081" y="5157606"/>
              <a:ext cx="1010147" cy="638261"/>
              <a:chOff x="9923939" y="904037"/>
              <a:chExt cx="724336" cy="457671"/>
            </a:xfrm>
          </p:grpSpPr>
          <p:sp>
            <p:nvSpPr>
              <p:cNvPr id="202" name="Freeform 32">
                <a:extLst>
                  <a:ext uri="{FF2B5EF4-FFF2-40B4-BE49-F238E27FC236}">
                    <a16:creationId xmlns:a16="http://schemas.microsoft.com/office/drawing/2014/main" id="{6594C05C-56E2-4DF0-B2E7-A3C1E2AEC373}"/>
                  </a:ext>
                </a:extLst>
              </p:cNvPr>
              <p:cNvSpPr>
                <a:spLocks/>
              </p:cNvSpPr>
              <p:nvPr/>
            </p:nvSpPr>
            <p:spPr bwMode="auto">
              <a:xfrm>
                <a:off x="9923939" y="904037"/>
                <a:ext cx="724336" cy="457671"/>
              </a:xfrm>
              <a:custGeom>
                <a:avLst/>
                <a:gdLst>
                  <a:gd name="T0" fmla="*/ 1 w 247"/>
                  <a:gd name="T1" fmla="*/ 140 h 156"/>
                  <a:gd name="T2" fmla="*/ 19 w 247"/>
                  <a:gd name="T3" fmla="*/ 48 h 156"/>
                  <a:gd name="T4" fmla="*/ 19 w 247"/>
                  <a:gd name="T5" fmla="*/ 10 h 156"/>
                  <a:gd name="T6" fmla="*/ 29 w 247"/>
                  <a:gd name="T7" fmla="*/ 0 h 156"/>
                  <a:gd name="T8" fmla="*/ 91 w 247"/>
                  <a:gd name="T9" fmla="*/ 0 h 156"/>
                  <a:gd name="T10" fmla="*/ 124 w 247"/>
                  <a:gd name="T11" fmla="*/ 0 h 156"/>
                  <a:gd name="T12" fmla="*/ 236 w 247"/>
                  <a:gd name="T13" fmla="*/ 0 h 156"/>
                  <a:gd name="T14" fmla="*/ 247 w 247"/>
                  <a:gd name="T15" fmla="*/ 10 h 156"/>
                  <a:gd name="T16" fmla="*/ 247 w 247"/>
                  <a:gd name="T17" fmla="*/ 146 h 156"/>
                  <a:gd name="T18" fmla="*/ 236 w 247"/>
                  <a:gd name="T19" fmla="*/ 156 h 156"/>
                  <a:gd name="T20" fmla="*/ 29 w 247"/>
                  <a:gd name="T21" fmla="*/ 156 h 156"/>
                  <a:gd name="T22" fmla="*/ 19 w 247"/>
                  <a:gd name="T23" fmla="*/ 146 h 156"/>
                  <a:gd name="T24" fmla="*/ 19 w 247"/>
                  <a:gd name="T25" fmla="*/ 146 h 156"/>
                  <a:gd name="T26" fmla="*/ 4 w 247"/>
                  <a:gd name="T27" fmla="*/ 146 h 156"/>
                  <a:gd name="T28" fmla="*/ 0 w 247"/>
                  <a:gd name="T29" fmla="*/ 141 h 156"/>
                  <a:gd name="T30" fmla="*/ 1 w 247"/>
                  <a:gd name="T31"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156">
                    <a:moveTo>
                      <a:pt x="1" y="140"/>
                    </a:moveTo>
                    <a:cubicBezTo>
                      <a:pt x="19" y="48"/>
                      <a:pt x="19" y="48"/>
                      <a:pt x="19" y="48"/>
                    </a:cubicBezTo>
                    <a:cubicBezTo>
                      <a:pt x="19" y="10"/>
                      <a:pt x="19" y="10"/>
                      <a:pt x="19" y="10"/>
                    </a:cubicBezTo>
                    <a:cubicBezTo>
                      <a:pt x="19" y="5"/>
                      <a:pt x="23" y="0"/>
                      <a:pt x="29" y="0"/>
                    </a:cubicBezTo>
                    <a:cubicBezTo>
                      <a:pt x="91" y="0"/>
                      <a:pt x="91" y="0"/>
                      <a:pt x="91" y="0"/>
                    </a:cubicBezTo>
                    <a:cubicBezTo>
                      <a:pt x="124" y="0"/>
                      <a:pt x="124" y="0"/>
                      <a:pt x="124" y="0"/>
                    </a:cubicBezTo>
                    <a:cubicBezTo>
                      <a:pt x="236" y="0"/>
                      <a:pt x="236" y="0"/>
                      <a:pt x="236" y="0"/>
                    </a:cubicBezTo>
                    <a:cubicBezTo>
                      <a:pt x="242" y="0"/>
                      <a:pt x="247" y="5"/>
                      <a:pt x="247" y="10"/>
                    </a:cubicBezTo>
                    <a:cubicBezTo>
                      <a:pt x="247" y="146"/>
                      <a:pt x="247" y="146"/>
                      <a:pt x="247" y="146"/>
                    </a:cubicBezTo>
                    <a:cubicBezTo>
                      <a:pt x="247" y="152"/>
                      <a:pt x="242" y="156"/>
                      <a:pt x="236" y="156"/>
                    </a:cubicBezTo>
                    <a:cubicBezTo>
                      <a:pt x="29" y="156"/>
                      <a:pt x="29" y="156"/>
                      <a:pt x="29" y="156"/>
                    </a:cubicBezTo>
                    <a:cubicBezTo>
                      <a:pt x="23" y="156"/>
                      <a:pt x="19" y="152"/>
                      <a:pt x="19" y="146"/>
                    </a:cubicBezTo>
                    <a:cubicBezTo>
                      <a:pt x="19" y="146"/>
                      <a:pt x="19" y="146"/>
                      <a:pt x="19" y="146"/>
                    </a:cubicBezTo>
                    <a:cubicBezTo>
                      <a:pt x="4" y="146"/>
                      <a:pt x="4" y="146"/>
                      <a:pt x="4" y="146"/>
                    </a:cubicBezTo>
                    <a:cubicBezTo>
                      <a:pt x="2" y="146"/>
                      <a:pt x="0" y="144"/>
                      <a:pt x="0" y="141"/>
                    </a:cubicBezTo>
                    <a:cubicBezTo>
                      <a:pt x="0" y="141"/>
                      <a:pt x="0" y="140"/>
                      <a:pt x="1" y="140"/>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03" name="Rectangle 33">
                <a:extLst>
                  <a:ext uri="{FF2B5EF4-FFF2-40B4-BE49-F238E27FC236}">
                    <a16:creationId xmlns:a16="http://schemas.microsoft.com/office/drawing/2014/main" id="{4EF35D79-2A0E-4786-8B9C-3ECB443F9229}"/>
                  </a:ext>
                </a:extLst>
              </p:cNvPr>
              <p:cNvSpPr>
                <a:spLocks noChangeArrowheads="1"/>
              </p:cNvSpPr>
              <p:nvPr/>
            </p:nvSpPr>
            <p:spPr bwMode="auto">
              <a:xfrm>
                <a:off x="10030730" y="948688"/>
                <a:ext cx="582942" cy="368370"/>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pic>
          <p:nvPicPr>
            <p:cNvPr id="201" name="Picture 200">
              <a:extLst>
                <a:ext uri="{FF2B5EF4-FFF2-40B4-BE49-F238E27FC236}">
                  <a16:creationId xmlns:a16="http://schemas.microsoft.com/office/drawing/2014/main" id="{65B55060-4697-4FD7-B0B0-8EFAEC67EE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1193142" y="5171513"/>
              <a:ext cx="554780" cy="610446"/>
            </a:xfrm>
            <a:prstGeom prst="rect">
              <a:avLst/>
            </a:prstGeom>
          </p:spPr>
        </p:pic>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604724" y="1846390"/>
            <a:ext cx="6940869" cy="2141427"/>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5290" b="1" dirty="0">
                <a:solidFill>
                  <a:srgbClr val="B83C3F"/>
                </a:solidFill>
                <a:effectLst>
                  <a:outerShdw blurRad="38100" dist="38100" dir="2700000" algn="tl">
                    <a:srgbClr val="000000">
                      <a:alpha val="43137"/>
                    </a:srgbClr>
                  </a:outerShdw>
                </a:effectLst>
                <a:latin typeface="+mn-lt"/>
              </a:rPr>
              <a:t>Manage Azure Security</a:t>
            </a:r>
          </a:p>
          <a:p>
            <a:r>
              <a:rPr lang="en-IN" sz="5290" b="1" dirty="0">
                <a:solidFill>
                  <a:srgbClr val="B83C3F"/>
                </a:solidFill>
                <a:effectLst>
                  <a:outerShdw blurRad="38100" dist="38100" dir="2700000" algn="tl">
                    <a:srgbClr val="000000">
                      <a:alpha val="43137"/>
                    </a:srgbClr>
                  </a:outerShdw>
                </a:effectLst>
                <a:latin typeface="+mn-lt"/>
              </a:rPr>
              <a:t> and Recovery Service</a:t>
            </a:r>
          </a:p>
        </p:txBody>
      </p:sp>
      <p:grpSp>
        <p:nvGrpSpPr>
          <p:cNvPr id="300" name="Group 299">
            <a:extLst>
              <a:ext uri="{FF2B5EF4-FFF2-40B4-BE49-F238E27FC236}">
                <a16:creationId xmlns:a16="http://schemas.microsoft.com/office/drawing/2014/main" id="{2AC15991-FCFC-45ED-9205-BAC90DB7FAC6}"/>
              </a:ext>
            </a:extLst>
          </p:cNvPr>
          <p:cNvGrpSpPr/>
          <p:nvPr/>
        </p:nvGrpSpPr>
        <p:grpSpPr>
          <a:xfrm>
            <a:off x="9051502" y="5838349"/>
            <a:ext cx="1193431" cy="732694"/>
            <a:chOff x="9569763" y="4967623"/>
            <a:chExt cx="1374321" cy="843750"/>
          </a:xfrm>
        </p:grpSpPr>
        <p:grpSp>
          <p:nvGrpSpPr>
            <p:cNvPr id="301" name="Group 300">
              <a:extLst>
                <a:ext uri="{FF2B5EF4-FFF2-40B4-BE49-F238E27FC236}">
                  <a16:creationId xmlns:a16="http://schemas.microsoft.com/office/drawing/2014/main" id="{E252C0BA-4425-455D-BA66-FAAD83A4D54F}"/>
                </a:ext>
              </a:extLst>
            </p:cNvPr>
            <p:cNvGrpSpPr/>
            <p:nvPr/>
          </p:nvGrpSpPr>
          <p:grpSpPr>
            <a:xfrm>
              <a:off x="9569763" y="5074261"/>
              <a:ext cx="1374321" cy="737112"/>
              <a:chOff x="5728342" y="5129758"/>
              <a:chExt cx="1048955" cy="562603"/>
            </a:xfrm>
          </p:grpSpPr>
          <p:sp>
            <p:nvSpPr>
              <p:cNvPr id="303" name="Freeform 63">
                <a:extLst>
                  <a:ext uri="{FF2B5EF4-FFF2-40B4-BE49-F238E27FC236}">
                    <a16:creationId xmlns:a16="http://schemas.microsoft.com/office/drawing/2014/main" id="{5B170AF6-B6C3-4715-BE01-25CAFF98B05A}"/>
                  </a:ext>
                </a:extLst>
              </p:cNvPr>
              <p:cNvSpPr>
                <a:spLocks/>
              </p:cNvSpPr>
              <p:nvPr/>
            </p:nvSpPr>
            <p:spPr bwMode="auto">
              <a:xfrm>
                <a:off x="5895267" y="5152427"/>
                <a:ext cx="715103" cy="44925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04" name="Freeform 64">
                <a:extLst>
                  <a:ext uri="{FF2B5EF4-FFF2-40B4-BE49-F238E27FC236}">
                    <a16:creationId xmlns:a16="http://schemas.microsoft.com/office/drawing/2014/main" id="{0EC1614B-8497-460C-86B4-C8E2F196EA41}"/>
                  </a:ext>
                </a:extLst>
              </p:cNvPr>
              <p:cNvSpPr>
                <a:spLocks noEditPoints="1"/>
              </p:cNvSpPr>
              <p:nvPr/>
            </p:nvSpPr>
            <p:spPr bwMode="auto">
              <a:xfrm>
                <a:off x="5728342" y="5129758"/>
                <a:ext cx="1048955" cy="562603"/>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302" name="Picture 301">
              <a:extLst>
                <a:ext uri="{FF2B5EF4-FFF2-40B4-BE49-F238E27FC236}">
                  <a16:creationId xmlns:a16="http://schemas.microsoft.com/office/drawing/2014/main" id="{2BEEEFF7-8B07-4180-AE6F-221E6585F17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69677" y="4967623"/>
              <a:ext cx="1121621" cy="840302"/>
            </a:xfrm>
            <a:prstGeom prst="rect">
              <a:avLst/>
            </a:prstGeom>
          </p:spPr>
        </p:pic>
      </p:grpSp>
      <p:grpSp>
        <p:nvGrpSpPr>
          <p:cNvPr id="305" name="Group 304">
            <a:extLst>
              <a:ext uri="{FF2B5EF4-FFF2-40B4-BE49-F238E27FC236}">
                <a16:creationId xmlns:a16="http://schemas.microsoft.com/office/drawing/2014/main" id="{6DE6417F-7EA0-40B5-BBFC-0B3D199587E2}"/>
              </a:ext>
            </a:extLst>
          </p:cNvPr>
          <p:cNvGrpSpPr/>
          <p:nvPr/>
        </p:nvGrpSpPr>
        <p:grpSpPr>
          <a:xfrm>
            <a:off x="-475725" y="4983329"/>
            <a:ext cx="4010561" cy="1616730"/>
            <a:chOff x="4092791" y="3635676"/>
            <a:chExt cx="8355063" cy="3368075"/>
          </a:xfrm>
        </p:grpSpPr>
        <p:grpSp>
          <p:nvGrpSpPr>
            <p:cNvPr id="306" name="Group 305">
              <a:extLst>
                <a:ext uri="{FF2B5EF4-FFF2-40B4-BE49-F238E27FC236}">
                  <a16:creationId xmlns:a16="http://schemas.microsoft.com/office/drawing/2014/main" id="{F21BAAD6-3A82-4D41-A07F-1429473CC355}"/>
                </a:ext>
              </a:extLst>
            </p:cNvPr>
            <p:cNvGrpSpPr/>
            <p:nvPr/>
          </p:nvGrpSpPr>
          <p:grpSpPr>
            <a:xfrm>
              <a:off x="4092791" y="3635676"/>
              <a:ext cx="8355063" cy="3368075"/>
              <a:chOff x="3324709" y="3101831"/>
              <a:chExt cx="8935445" cy="3602037"/>
            </a:xfrm>
          </p:grpSpPr>
          <p:sp>
            <p:nvSpPr>
              <p:cNvPr id="312" name="Rectangle 12">
                <a:extLst>
                  <a:ext uri="{FF2B5EF4-FFF2-40B4-BE49-F238E27FC236}">
                    <a16:creationId xmlns:a16="http://schemas.microsoft.com/office/drawing/2014/main" id="{F01033B6-66D9-4F7B-8280-9E960AB647DA}"/>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3" name="AutoShape 4">
                <a:extLst>
                  <a:ext uri="{FF2B5EF4-FFF2-40B4-BE49-F238E27FC236}">
                    <a16:creationId xmlns:a16="http://schemas.microsoft.com/office/drawing/2014/main" id="{C0575415-98EB-4811-8827-CDD00EF79FAA}"/>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4" name="Rectangle 6">
                <a:extLst>
                  <a:ext uri="{FF2B5EF4-FFF2-40B4-BE49-F238E27FC236}">
                    <a16:creationId xmlns:a16="http://schemas.microsoft.com/office/drawing/2014/main" id="{E157152F-1B75-49D5-8B5F-8010C3A5695B}"/>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5" name="Rectangle 7">
                <a:extLst>
                  <a:ext uri="{FF2B5EF4-FFF2-40B4-BE49-F238E27FC236}">
                    <a16:creationId xmlns:a16="http://schemas.microsoft.com/office/drawing/2014/main" id="{59C28419-5A79-4467-B870-3E843D1DB7C4}"/>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6" name="Rectangle 8">
                <a:extLst>
                  <a:ext uri="{FF2B5EF4-FFF2-40B4-BE49-F238E27FC236}">
                    <a16:creationId xmlns:a16="http://schemas.microsoft.com/office/drawing/2014/main" id="{7A12B176-A19A-42A9-B0E5-087868F479EB}"/>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7" name="Rectangle 9">
                <a:extLst>
                  <a:ext uri="{FF2B5EF4-FFF2-40B4-BE49-F238E27FC236}">
                    <a16:creationId xmlns:a16="http://schemas.microsoft.com/office/drawing/2014/main" id="{B71A122C-9493-4DCC-A4AC-A18E007EDA49}"/>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8" name="Rectangle 10">
                <a:extLst>
                  <a:ext uri="{FF2B5EF4-FFF2-40B4-BE49-F238E27FC236}">
                    <a16:creationId xmlns:a16="http://schemas.microsoft.com/office/drawing/2014/main" id="{ACD4343B-9A08-4C62-9782-37FDCCFB1F01}"/>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9" name="Rectangle 11">
                <a:extLst>
                  <a:ext uri="{FF2B5EF4-FFF2-40B4-BE49-F238E27FC236}">
                    <a16:creationId xmlns:a16="http://schemas.microsoft.com/office/drawing/2014/main" id="{36545D85-0253-4129-B752-1259323B9435}"/>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0" name="Rectangle 12">
                <a:extLst>
                  <a:ext uri="{FF2B5EF4-FFF2-40B4-BE49-F238E27FC236}">
                    <a16:creationId xmlns:a16="http://schemas.microsoft.com/office/drawing/2014/main" id="{8B1BE4A1-E805-43A5-A82D-2207AF5E3914}"/>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1" name="Rectangle 13">
                <a:extLst>
                  <a:ext uri="{FF2B5EF4-FFF2-40B4-BE49-F238E27FC236}">
                    <a16:creationId xmlns:a16="http://schemas.microsoft.com/office/drawing/2014/main" id="{19606AAF-2898-41B0-BB8E-CA2ACF1CF2BF}"/>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2" name="Rectangle 14">
                <a:extLst>
                  <a:ext uri="{FF2B5EF4-FFF2-40B4-BE49-F238E27FC236}">
                    <a16:creationId xmlns:a16="http://schemas.microsoft.com/office/drawing/2014/main" id="{762E2D4C-913E-4E0C-8B54-EB51655A03F9}"/>
                  </a:ext>
                </a:extLst>
              </p:cNvPr>
              <p:cNvSpPr>
                <a:spLocks noChangeArrowheads="1"/>
              </p:cNvSpPr>
              <p:nvPr/>
            </p:nvSpPr>
            <p:spPr bwMode="auto">
              <a:xfrm>
                <a:off x="9408339" y="4985534"/>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3" name="Rectangle 15">
                <a:extLst>
                  <a:ext uri="{FF2B5EF4-FFF2-40B4-BE49-F238E27FC236}">
                    <a16:creationId xmlns:a16="http://schemas.microsoft.com/office/drawing/2014/main" id="{1941FDC4-080C-473A-AACA-9792B70F7D15}"/>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4" name="Rectangle 16">
                <a:extLst>
                  <a:ext uri="{FF2B5EF4-FFF2-40B4-BE49-F238E27FC236}">
                    <a16:creationId xmlns:a16="http://schemas.microsoft.com/office/drawing/2014/main" id="{19DA83DB-901F-48DF-87E3-AFEC64F9B3AF}"/>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5" name="Rectangle 17">
                <a:extLst>
                  <a:ext uri="{FF2B5EF4-FFF2-40B4-BE49-F238E27FC236}">
                    <a16:creationId xmlns:a16="http://schemas.microsoft.com/office/drawing/2014/main" id="{5DD1C92C-97EB-4DBC-9C1E-5756AFE3E7D2}"/>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6" name="Rectangle 18">
                <a:extLst>
                  <a:ext uri="{FF2B5EF4-FFF2-40B4-BE49-F238E27FC236}">
                    <a16:creationId xmlns:a16="http://schemas.microsoft.com/office/drawing/2014/main" id="{0DC0D2FB-B368-41D9-87A6-EC695E4B1047}"/>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7" name="Rectangle 19">
                <a:extLst>
                  <a:ext uri="{FF2B5EF4-FFF2-40B4-BE49-F238E27FC236}">
                    <a16:creationId xmlns:a16="http://schemas.microsoft.com/office/drawing/2014/main" id="{132E8267-70D3-48FC-9EF5-CAF9CA444B2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8" name="Rectangle 20">
                <a:extLst>
                  <a:ext uri="{FF2B5EF4-FFF2-40B4-BE49-F238E27FC236}">
                    <a16:creationId xmlns:a16="http://schemas.microsoft.com/office/drawing/2014/main" id="{7604F731-726B-455B-8662-8DB3328BC2DC}"/>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9" name="Rectangle 21">
                <a:extLst>
                  <a:ext uri="{FF2B5EF4-FFF2-40B4-BE49-F238E27FC236}">
                    <a16:creationId xmlns:a16="http://schemas.microsoft.com/office/drawing/2014/main" id="{2DD0DEB9-D762-42D6-976F-4D1992F628BA}"/>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0" name="Rectangle 22">
                <a:extLst>
                  <a:ext uri="{FF2B5EF4-FFF2-40B4-BE49-F238E27FC236}">
                    <a16:creationId xmlns:a16="http://schemas.microsoft.com/office/drawing/2014/main" id="{3775D477-D66F-42F5-8A83-2DB409C0C139}"/>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1" name="Rectangle 23">
                <a:extLst>
                  <a:ext uri="{FF2B5EF4-FFF2-40B4-BE49-F238E27FC236}">
                    <a16:creationId xmlns:a16="http://schemas.microsoft.com/office/drawing/2014/main" id="{D4AD1989-306B-48AD-B0F4-62D8B0E387F2}"/>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2" name="Rectangle 24">
                <a:extLst>
                  <a:ext uri="{FF2B5EF4-FFF2-40B4-BE49-F238E27FC236}">
                    <a16:creationId xmlns:a16="http://schemas.microsoft.com/office/drawing/2014/main" id="{857828A8-8B08-4D0A-B285-4B39714996F2}"/>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3" name="Rectangle 26">
                <a:extLst>
                  <a:ext uri="{FF2B5EF4-FFF2-40B4-BE49-F238E27FC236}">
                    <a16:creationId xmlns:a16="http://schemas.microsoft.com/office/drawing/2014/main" id="{CCA62D3E-7CF7-4E97-96D6-BB32BAF8793F}"/>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4" name="Rectangle 27">
                <a:extLst>
                  <a:ext uri="{FF2B5EF4-FFF2-40B4-BE49-F238E27FC236}">
                    <a16:creationId xmlns:a16="http://schemas.microsoft.com/office/drawing/2014/main" id="{F30C9E18-EC53-487A-B821-D336EF55A97B}"/>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5" name="Rectangle 28">
                <a:extLst>
                  <a:ext uri="{FF2B5EF4-FFF2-40B4-BE49-F238E27FC236}">
                    <a16:creationId xmlns:a16="http://schemas.microsoft.com/office/drawing/2014/main" id="{F09E97CE-9EF1-45F1-B690-50B5CF2842BA}"/>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6" name="Rectangle 29">
                <a:extLst>
                  <a:ext uri="{FF2B5EF4-FFF2-40B4-BE49-F238E27FC236}">
                    <a16:creationId xmlns:a16="http://schemas.microsoft.com/office/drawing/2014/main" id="{06BD8F04-7EB7-4D12-AA5E-BD04DB3955EA}"/>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7" name="Rectangle 30">
                <a:extLst>
                  <a:ext uri="{FF2B5EF4-FFF2-40B4-BE49-F238E27FC236}">
                    <a16:creationId xmlns:a16="http://schemas.microsoft.com/office/drawing/2014/main" id="{01425619-0D78-4957-A176-8B129F8799AD}"/>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8" name="Rectangle 31">
                <a:extLst>
                  <a:ext uri="{FF2B5EF4-FFF2-40B4-BE49-F238E27FC236}">
                    <a16:creationId xmlns:a16="http://schemas.microsoft.com/office/drawing/2014/main" id="{D30B7EB4-44F4-41DE-B4B3-4FB1A06F8629}"/>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9" name="Rectangle 32">
                <a:extLst>
                  <a:ext uri="{FF2B5EF4-FFF2-40B4-BE49-F238E27FC236}">
                    <a16:creationId xmlns:a16="http://schemas.microsoft.com/office/drawing/2014/main" id="{36E3A507-6106-407B-8D18-1E28685C48F5}"/>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0" name="Rectangle 33">
                <a:extLst>
                  <a:ext uri="{FF2B5EF4-FFF2-40B4-BE49-F238E27FC236}">
                    <a16:creationId xmlns:a16="http://schemas.microsoft.com/office/drawing/2014/main" id="{5EA97884-E253-49D1-9E83-57118C8F9515}"/>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1" name="Rectangle 34">
                <a:extLst>
                  <a:ext uri="{FF2B5EF4-FFF2-40B4-BE49-F238E27FC236}">
                    <a16:creationId xmlns:a16="http://schemas.microsoft.com/office/drawing/2014/main" id="{44F1E031-3F79-4997-950B-650914DB75F4}"/>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2" name="Rectangle 35">
                <a:extLst>
                  <a:ext uri="{FF2B5EF4-FFF2-40B4-BE49-F238E27FC236}">
                    <a16:creationId xmlns:a16="http://schemas.microsoft.com/office/drawing/2014/main" id="{53CB1CAB-5FB0-4761-A827-C9106319BD20}"/>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3" name="Rectangle 36">
                <a:extLst>
                  <a:ext uri="{FF2B5EF4-FFF2-40B4-BE49-F238E27FC236}">
                    <a16:creationId xmlns:a16="http://schemas.microsoft.com/office/drawing/2014/main" id="{C97798FD-F14C-4B32-907C-EFF2A2006D8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4" name="Freeform 37">
                <a:extLst>
                  <a:ext uri="{FF2B5EF4-FFF2-40B4-BE49-F238E27FC236}">
                    <a16:creationId xmlns:a16="http://schemas.microsoft.com/office/drawing/2014/main" id="{D913EE94-ADA8-4C03-B0B5-76C45EA7319C}"/>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5" name="Freeform 38">
                <a:extLst>
                  <a:ext uri="{FF2B5EF4-FFF2-40B4-BE49-F238E27FC236}">
                    <a16:creationId xmlns:a16="http://schemas.microsoft.com/office/drawing/2014/main" id="{DD7021B0-C782-4322-A515-4E3BE23B592B}"/>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6" name="Rectangle 39">
                <a:extLst>
                  <a:ext uri="{FF2B5EF4-FFF2-40B4-BE49-F238E27FC236}">
                    <a16:creationId xmlns:a16="http://schemas.microsoft.com/office/drawing/2014/main" id="{409001F5-E838-4ECD-90F8-7880D9FC3A82}"/>
                  </a:ext>
                </a:extLst>
              </p:cNvPr>
              <p:cNvSpPr>
                <a:spLocks noChangeArrowheads="1"/>
              </p:cNvSpPr>
              <p:nvPr/>
            </p:nvSpPr>
            <p:spPr bwMode="auto">
              <a:xfrm>
                <a:off x="8670336" y="5352293"/>
                <a:ext cx="1058130"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7" name="Rectangle 40">
                <a:extLst>
                  <a:ext uri="{FF2B5EF4-FFF2-40B4-BE49-F238E27FC236}">
                    <a16:creationId xmlns:a16="http://schemas.microsoft.com/office/drawing/2014/main" id="{93C66B9F-41A4-4E66-9B00-5E84A5EFFD73}"/>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8" name="Rectangle 41">
                <a:extLst>
                  <a:ext uri="{FF2B5EF4-FFF2-40B4-BE49-F238E27FC236}">
                    <a16:creationId xmlns:a16="http://schemas.microsoft.com/office/drawing/2014/main" id="{FB41687C-7850-4E71-9CD4-3C459765CE3E}"/>
                  </a:ext>
                </a:extLst>
              </p:cNvPr>
              <p:cNvSpPr>
                <a:spLocks noChangeArrowheads="1"/>
              </p:cNvSpPr>
              <p:nvPr/>
            </p:nvSpPr>
            <p:spPr bwMode="auto">
              <a:xfrm>
                <a:off x="9253162"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9" name="Rectangle 42">
                <a:extLst>
                  <a:ext uri="{FF2B5EF4-FFF2-40B4-BE49-F238E27FC236}">
                    <a16:creationId xmlns:a16="http://schemas.microsoft.com/office/drawing/2014/main" id="{3E8F8210-3D2D-4A7E-8B48-7863C705C43F}"/>
                  </a:ext>
                </a:extLst>
              </p:cNvPr>
              <p:cNvSpPr>
                <a:spLocks noChangeArrowheads="1"/>
              </p:cNvSpPr>
              <p:nvPr/>
            </p:nvSpPr>
            <p:spPr bwMode="auto">
              <a:xfrm>
                <a:off x="9013677"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0" name="Rectangle 43">
                <a:extLst>
                  <a:ext uri="{FF2B5EF4-FFF2-40B4-BE49-F238E27FC236}">
                    <a16:creationId xmlns:a16="http://schemas.microsoft.com/office/drawing/2014/main" id="{242F13FC-71B9-4830-827F-9CD1BF1F5C69}"/>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1" name="Rectangle 44">
                <a:extLst>
                  <a:ext uri="{FF2B5EF4-FFF2-40B4-BE49-F238E27FC236}">
                    <a16:creationId xmlns:a16="http://schemas.microsoft.com/office/drawing/2014/main" id="{FB742228-EB28-40E1-A1D1-959BD05655E7}"/>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2" name="Rectangle 45">
                <a:extLst>
                  <a:ext uri="{FF2B5EF4-FFF2-40B4-BE49-F238E27FC236}">
                    <a16:creationId xmlns:a16="http://schemas.microsoft.com/office/drawing/2014/main" id="{CBB2D27B-84F6-43CC-AC14-EF92B928E91D}"/>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3" name="Rectangle 46">
                <a:extLst>
                  <a:ext uri="{FF2B5EF4-FFF2-40B4-BE49-F238E27FC236}">
                    <a16:creationId xmlns:a16="http://schemas.microsoft.com/office/drawing/2014/main" id="{CA054E0E-A087-4BD1-BEEE-8A1E096A5EDB}"/>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4" name="Rectangle 47">
                <a:extLst>
                  <a:ext uri="{FF2B5EF4-FFF2-40B4-BE49-F238E27FC236}">
                    <a16:creationId xmlns:a16="http://schemas.microsoft.com/office/drawing/2014/main" id="{8D2F1091-7A5B-425C-9F98-01213D7C0B99}"/>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5" name="Rectangle 48">
                <a:extLst>
                  <a:ext uri="{FF2B5EF4-FFF2-40B4-BE49-F238E27FC236}">
                    <a16:creationId xmlns:a16="http://schemas.microsoft.com/office/drawing/2014/main" id="{9C722F4B-47B3-4E84-B959-374790FA0A2F}"/>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6" name="Rectangle 49">
                <a:extLst>
                  <a:ext uri="{FF2B5EF4-FFF2-40B4-BE49-F238E27FC236}">
                    <a16:creationId xmlns:a16="http://schemas.microsoft.com/office/drawing/2014/main" id="{C8B3208B-8A9A-4B1C-A04B-10FFD37B81DA}"/>
                  </a:ext>
                </a:extLst>
              </p:cNvPr>
              <p:cNvSpPr>
                <a:spLocks noChangeArrowheads="1"/>
              </p:cNvSpPr>
              <p:nvPr/>
            </p:nvSpPr>
            <p:spPr bwMode="auto">
              <a:xfrm>
                <a:off x="7380054" y="3470630"/>
                <a:ext cx="1055683" cy="320126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7" name="Rectangle 51">
                <a:extLst>
                  <a:ext uri="{FF2B5EF4-FFF2-40B4-BE49-F238E27FC236}">
                    <a16:creationId xmlns:a16="http://schemas.microsoft.com/office/drawing/2014/main" id="{2A620FA1-365C-4C89-98E5-C459DC0C01FB}"/>
                  </a:ext>
                </a:extLst>
              </p:cNvPr>
              <p:cNvSpPr>
                <a:spLocks noChangeArrowheads="1"/>
              </p:cNvSpPr>
              <p:nvPr/>
            </p:nvSpPr>
            <p:spPr bwMode="auto">
              <a:xfrm>
                <a:off x="7959215" y="6316958"/>
                <a:ext cx="139291"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8" name="Rectangle 52">
                <a:extLst>
                  <a:ext uri="{FF2B5EF4-FFF2-40B4-BE49-F238E27FC236}">
                    <a16:creationId xmlns:a16="http://schemas.microsoft.com/office/drawing/2014/main" id="{DBBA094B-BA5C-4A8F-94B9-913246A59B32}"/>
                  </a:ext>
                </a:extLst>
              </p:cNvPr>
              <p:cNvSpPr>
                <a:spLocks noChangeArrowheads="1"/>
              </p:cNvSpPr>
              <p:nvPr/>
            </p:nvSpPr>
            <p:spPr bwMode="auto">
              <a:xfrm>
                <a:off x="7723396" y="6316958"/>
                <a:ext cx="135626"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9" name="Rectangle 53">
                <a:extLst>
                  <a:ext uri="{FF2B5EF4-FFF2-40B4-BE49-F238E27FC236}">
                    <a16:creationId xmlns:a16="http://schemas.microsoft.com/office/drawing/2014/main" id="{41E260AA-D7E7-4904-92AC-2632F200A455}"/>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0" name="Rectangle 54">
                <a:extLst>
                  <a:ext uri="{FF2B5EF4-FFF2-40B4-BE49-F238E27FC236}">
                    <a16:creationId xmlns:a16="http://schemas.microsoft.com/office/drawing/2014/main" id="{1A00516A-423D-40DC-8B33-B20CC472431C}"/>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1" name="Rectangle 55">
                <a:extLst>
                  <a:ext uri="{FF2B5EF4-FFF2-40B4-BE49-F238E27FC236}">
                    <a16:creationId xmlns:a16="http://schemas.microsoft.com/office/drawing/2014/main" id="{6519403E-8EE7-4B58-BBFC-26EE151BB1F3}"/>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2" name="Rectangle 56">
                <a:extLst>
                  <a:ext uri="{FF2B5EF4-FFF2-40B4-BE49-F238E27FC236}">
                    <a16:creationId xmlns:a16="http://schemas.microsoft.com/office/drawing/2014/main" id="{9838B235-19D3-4929-9B79-28AC852FFB20}"/>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3" name="Rectangle 57">
                <a:extLst>
                  <a:ext uri="{FF2B5EF4-FFF2-40B4-BE49-F238E27FC236}">
                    <a16:creationId xmlns:a16="http://schemas.microsoft.com/office/drawing/2014/main" id="{395AC286-E0AE-45EB-9881-F1DE371E3A61}"/>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4" name="Rectangle 58">
                <a:extLst>
                  <a:ext uri="{FF2B5EF4-FFF2-40B4-BE49-F238E27FC236}">
                    <a16:creationId xmlns:a16="http://schemas.microsoft.com/office/drawing/2014/main" id="{74387B18-8563-48BA-8B1C-36ABD8DB2CA8}"/>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5" name="Rectangle 59">
                <a:extLst>
                  <a:ext uri="{FF2B5EF4-FFF2-40B4-BE49-F238E27FC236}">
                    <a16:creationId xmlns:a16="http://schemas.microsoft.com/office/drawing/2014/main" id="{1BF00437-0B40-4C56-B6EB-D668BDF3D793}"/>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6" name="Rectangle 60">
                <a:extLst>
                  <a:ext uri="{FF2B5EF4-FFF2-40B4-BE49-F238E27FC236}">
                    <a16:creationId xmlns:a16="http://schemas.microsoft.com/office/drawing/2014/main" id="{351E3B64-798E-4602-815B-716B462059B8}"/>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7" name="Rectangle 61">
                <a:extLst>
                  <a:ext uri="{FF2B5EF4-FFF2-40B4-BE49-F238E27FC236}">
                    <a16:creationId xmlns:a16="http://schemas.microsoft.com/office/drawing/2014/main" id="{845D88B5-4D4B-4DE5-821D-D212C5571438}"/>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8" name="Rectangle 62">
                <a:extLst>
                  <a:ext uri="{FF2B5EF4-FFF2-40B4-BE49-F238E27FC236}">
                    <a16:creationId xmlns:a16="http://schemas.microsoft.com/office/drawing/2014/main" id="{83C1F0CD-2975-4959-B710-1F7C9D00ACBA}"/>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9" name="Rectangle 63">
                <a:extLst>
                  <a:ext uri="{FF2B5EF4-FFF2-40B4-BE49-F238E27FC236}">
                    <a16:creationId xmlns:a16="http://schemas.microsoft.com/office/drawing/2014/main" id="{B087DACA-1D72-41B0-AA28-041CEFDFF58C}"/>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0" name="Rectangle 64">
                <a:extLst>
                  <a:ext uri="{FF2B5EF4-FFF2-40B4-BE49-F238E27FC236}">
                    <a16:creationId xmlns:a16="http://schemas.microsoft.com/office/drawing/2014/main" id="{63284FB9-13C8-4BCD-AB95-2A76FA5FA367}"/>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1" name="Rectangle 65">
                <a:extLst>
                  <a:ext uri="{FF2B5EF4-FFF2-40B4-BE49-F238E27FC236}">
                    <a16:creationId xmlns:a16="http://schemas.microsoft.com/office/drawing/2014/main" id="{E4268459-10CF-4F85-A4DA-14D3BF095165}"/>
                  </a:ext>
                </a:extLst>
              </p:cNvPr>
              <p:cNvSpPr>
                <a:spLocks noChangeArrowheads="1"/>
              </p:cNvSpPr>
              <p:nvPr/>
            </p:nvSpPr>
            <p:spPr bwMode="auto">
              <a:xfrm>
                <a:off x="5420194" y="4417572"/>
                <a:ext cx="1059350" cy="2254327"/>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2" name="Rectangle 66">
                <a:extLst>
                  <a:ext uri="{FF2B5EF4-FFF2-40B4-BE49-F238E27FC236}">
                    <a16:creationId xmlns:a16="http://schemas.microsoft.com/office/drawing/2014/main" id="{BAE9F4C6-4CBE-472D-BF41-A8526384509C}"/>
                  </a:ext>
                </a:extLst>
              </p:cNvPr>
              <p:cNvSpPr>
                <a:spLocks noChangeArrowheads="1"/>
              </p:cNvSpPr>
              <p:nvPr/>
            </p:nvSpPr>
            <p:spPr bwMode="auto">
              <a:xfrm>
                <a:off x="6003020" y="6316958"/>
                <a:ext cx="135626"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3" name="Rectangle 67">
                <a:extLst>
                  <a:ext uri="{FF2B5EF4-FFF2-40B4-BE49-F238E27FC236}">
                    <a16:creationId xmlns:a16="http://schemas.microsoft.com/office/drawing/2014/main" id="{4A07BD3E-82EC-4325-99EE-11D3F83E33E7}"/>
                  </a:ext>
                </a:extLst>
              </p:cNvPr>
              <p:cNvSpPr>
                <a:spLocks noChangeArrowheads="1"/>
              </p:cNvSpPr>
              <p:nvPr/>
            </p:nvSpPr>
            <p:spPr bwMode="auto">
              <a:xfrm>
                <a:off x="5763537" y="6316958"/>
                <a:ext cx="138070"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4" name="Rectangle 68">
                <a:extLst>
                  <a:ext uri="{FF2B5EF4-FFF2-40B4-BE49-F238E27FC236}">
                    <a16:creationId xmlns:a16="http://schemas.microsoft.com/office/drawing/2014/main" id="{6CE013BC-D8C3-4994-A8CC-64CAD1D9A5E2}"/>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5" name="Rectangle 69">
                <a:extLst>
                  <a:ext uri="{FF2B5EF4-FFF2-40B4-BE49-F238E27FC236}">
                    <a16:creationId xmlns:a16="http://schemas.microsoft.com/office/drawing/2014/main" id="{0668CF80-EDFC-499D-A828-3ACC7217A55D}"/>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6" name="Rectangle 70">
                <a:extLst>
                  <a:ext uri="{FF2B5EF4-FFF2-40B4-BE49-F238E27FC236}">
                    <a16:creationId xmlns:a16="http://schemas.microsoft.com/office/drawing/2014/main" id="{B519FD07-7DA8-4E8E-B944-740FB0B6217B}"/>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7" name="Rectangle 71">
                <a:extLst>
                  <a:ext uri="{FF2B5EF4-FFF2-40B4-BE49-F238E27FC236}">
                    <a16:creationId xmlns:a16="http://schemas.microsoft.com/office/drawing/2014/main" id="{928C3161-5EBF-4927-82BC-F2BFF45F053F}"/>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8" name="Rectangle 72">
                <a:extLst>
                  <a:ext uri="{FF2B5EF4-FFF2-40B4-BE49-F238E27FC236}">
                    <a16:creationId xmlns:a16="http://schemas.microsoft.com/office/drawing/2014/main" id="{DB3DFC3C-15F3-4343-89AD-6DE70600CFE1}"/>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9" name="Rectangle 73">
                <a:extLst>
                  <a:ext uri="{FF2B5EF4-FFF2-40B4-BE49-F238E27FC236}">
                    <a16:creationId xmlns:a16="http://schemas.microsoft.com/office/drawing/2014/main" id="{0D0CF09E-F1C8-420C-AA4C-D3675421F608}"/>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0" name="Rectangle 74">
                <a:extLst>
                  <a:ext uri="{FF2B5EF4-FFF2-40B4-BE49-F238E27FC236}">
                    <a16:creationId xmlns:a16="http://schemas.microsoft.com/office/drawing/2014/main" id="{BAB895BE-D178-4BFA-BE63-E5D492B5AA92}"/>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1" name="Rectangle 75">
                <a:extLst>
                  <a:ext uri="{FF2B5EF4-FFF2-40B4-BE49-F238E27FC236}">
                    <a16:creationId xmlns:a16="http://schemas.microsoft.com/office/drawing/2014/main" id="{701A32FD-75D4-49BF-89E9-895E9C7A265D}"/>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2" name="Rectangle 76">
                <a:extLst>
                  <a:ext uri="{FF2B5EF4-FFF2-40B4-BE49-F238E27FC236}">
                    <a16:creationId xmlns:a16="http://schemas.microsoft.com/office/drawing/2014/main" id="{04F629E3-65F7-424A-BD61-317743C731C1}"/>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3" name="Rectangle 77">
                <a:extLst>
                  <a:ext uri="{FF2B5EF4-FFF2-40B4-BE49-F238E27FC236}">
                    <a16:creationId xmlns:a16="http://schemas.microsoft.com/office/drawing/2014/main" id="{8ED1394C-206E-40BF-B62A-78B854B5F646}"/>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4" name="Rectangle 79">
                <a:extLst>
                  <a:ext uri="{FF2B5EF4-FFF2-40B4-BE49-F238E27FC236}">
                    <a16:creationId xmlns:a16="http://schemas.microsoft.com/office/drawing/2014/main" id="{B731DF91-98B1-4FB8-A633-0982B707D361}"/>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5" name="Freeform 84">
                <a:extLst>
                  <a:ext uri="{FF2B5EF4-FFF2-40B4-BE49-F238E27FC236}">
                    <a16:creationId xmlns:a16="http://schemas.microsoft.com/office/drawing/2014/main" id="{A22AB2D7-0271-4D2E-8DC7-18624A6BFD47}"/>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6" name="Oval 85">
                <a:extLst>
                  <a:ext uri="{FF2B5EF4-FFF2-40B4-BE49-F238E27FC236}">
                    <a16:creationId xmlns:a16="http://schemas.microsoft.com/office/drawing/2014/main" id="{871DE052-1561-46C9-9359-7A23DBBE5B5F}"/>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7" name="Oval 86">
                <a:extLst>
                  <a:ext uri="{FF2B5EF4-FFF2-40B4-BE49-F238E27FC236}">
                    <a16:creationId xmlns:a16="http://schemas.microsoft.com/office/drawing/2014/main" id="{B0EB903A-08BE-473D-A1EA-ED4ED88B4446}"/>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8" name="Freeform 87">
                <a:extLst>
                  <a:ext uri="{FF2B5EF4-FFF2-40B4-BE49-F238E27FC236}">
                    <a16:creationId xmlns:a16="http://schemas.microsoft.com/office/drawing/2014/main" id="{BBA5EAAA-3E92-4C17-A392-C0148FA18B76}"/>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9" name="Oval 88">
                <a:extLst>
                  <a:ext uri="{FF2B5EF4-FFF2-40B4-BE49-F238E27FC236}">
                    <a16:creationId xmlns:a16="http://schemas.microsoft.com/office/drawing/2014/main" id="{5CAB4914-EB5A-41A1-A77F-780D0C9CDC3F}"/>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0" name="Oval 89">
                <a:extLst>
                  <a:ext uri="{FF2B5EF4-FFF2-40B4-BE49-F238E27FC236}">
                    <a16:creationId xmlns:a16="http://schemas.microsoft.com/office/drawing/2014/main" id="{82344AF3-C0FF-4371-A5DE-9C88C1B3C133}"/>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1" name="Freeform 90">
                <a:extLst>
                  <a:ext uri="{FF2B5EF4-FFF2-40B4-BE49-F238E27FC236}">
                    <a16:creationId xmlns:a16="http://schemas.microsoft.com/office/drawing/2014/main" id="{6F4FC0DF-399C-470F-8D43-AC25C4B8DB3D}"/>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2" name="Freeform 96">
                <a:extLst>
                  <a:ext uri="{FF2B5EF4-FFF2-40B4-BE49-F238E27FC236}">
                    <a16:creationId xmlns:a16="http://schemas.microsoft.com/office/drawing/2014/main" id="{5932DB9B-0962-434C-89EB-727C790BB02E}"/>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3" name="Oval 97">
                <a:extLst>
                  <a:ext uri="{FF2B5EF4-FFF2-40B4-BE49-F238E27FC236}">
                    <a16:creationId xmlns:a16="http://schemas.microsoft.com/office/drawing/2014/main" id="{010EF2FF-E800-4AD1-B1A7-23DBE7FB5D9F}"/>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4" name="Freeform 99">
                <a:extLst>
                  <a:ext uri="{FF2B5EF4-FFF2-40B4-BE49-F238E27FC236}">
                    <a16:creationId xmlns:a16="http://schemas.microsoft.com/office/drawing/2014/main" id="{58C46622-93B5-41D4-9B03-4A0DFD2A5228}"/>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5" name="Oval 100">
                <a:extLst>
                  <a:ext uri="{FF2B5EF4-FFF2-40B4-BE49-F238E27FC236}">
                    <a16:creationId xmlns:a16="http://schemas.microsoft.com/office/drawing/2014/main" id="{7E5A5DEC-2C8D-413D-98EB-29EED8C1E191}"/>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6" name="Oval 101">
                <a:extLst>
                  <a:ext uri="{FF2B5EF4-FFF2-40B4-BE49-F238E27FC236}">
                    <a16:creationId xmlns:a16="http://schemas.microsoft.com/office/drawing/2014/main" id="{DFD3F069-4B4E-4FB6-8151-E465D5160D6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7" name="Rectangle 78">
                <a:extLst>
                  <a:ext uri="{FF2B5EF4-FFF2-40B4-BE49-F238E27FC236}">
                    <a16:creationId xmlns:a16="http://schemas.microsoft.com/office/drawing/2014/main" id="{FFCD5C86-8FF4-48B1-869B-1A0C7BF76C1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8" name="Rectangle 77">
                <a:extLst>
                  <a:ext uri="{FF2B5EF4-FFF2-40B4-BE49-F238E27FC236}">
                    <a16:creationId xmlns:a16="http://schemas.microsoft.com/office/drawing/2014/main" id="{7BFED145-40BF-441A-8ED2-9C07BE549474}"/>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9" name="Rectangle 76">
                <a:extLst>
                  <a:ext uri="{FF2B5EF4-FFF2-40B4-BE49-F238E27FC236}">
                    <a16:creationId xmlns:a16="http://schemas.microsoft.com/office/drawing/2014/main" id="{D58A623E-953A-451E-AF84-A437733163D1}"/>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307" name="Freeform 586">
              <a:extLst>
                <a:ext uri="{FF2B5EF4-FFF2-40B4-BE49-F238E27FC236}">
                  <a16:creationId xmlns:a16="http://schemas.microsoft.com/office/drawing/2014/main" id="{A6A05DCC-D65C-48C4-B82A-75083D280FB1}"/>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8" name="Freeform 587">
              <a:extLst>
                <a:ext uri="{FF2B5EF4-FFF2-40B4-BE49-F238E27FC236}">
                  <a16:creationId xmlns:a16="http://schemas.microsoft.com/office/drawing/2014/main" id="{DF6765B8-7155-4A06-91AC-20798C21670E}"/>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9" name="Freeform 588">
              <a:extLst>
                <a:ext uri="{FF2B5EF4-FFF2-40B4-BE49-F238E27FC236}">
                  <a16:creationId xmlns:a16="http://schemas.microsoft.com/office/drawing/2014/main" id="{502D6BCC-5AFD-4CA8-8D8A-A8F60D6ABBA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0" name="Freeform 589">
              <a:extLst>
                <a:ext uri="{FF2B5EF4-FFF2-40B4-BE49-F238E27FC236}">
                  <a16:creationId xmlns:a16="http://schemas.microsoft.com/office/drawing/2014/main" id="{2BA5B055-6B1E-4079-B4B2-A008859BB521}"/>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1" name="Freeform 590">
              <a:extLst>
                <a:ext uri="{FF2B5EF4-FFF2-40B4-BE49-F238E27FC236}">
                  <a16:creationId xmlns:a16="http://schemas.microsoft.com/office/drawing/2014/main" id="{4308579A-5A72-444F-B689-828ABD9EA567}"/>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00" name="Group 2">
            <a:extLst>
              <a:ext uri="{FF2B5EF4-FFF2-40B4-BE49-F238E27FC236}">
                <a16:creationId xmlns:a16="http://schemas.microsoft.com/office/drawing/2014/main" id="{2862D698-5D33-48B7-8F2E-869D4F5E1DBD}"/>
              </a:ext>
            </a:extLst>
          </p:cNvPr>
          <p:cNvGrpSpPr/>
          <p:nvPr/>
        </p:nvGrpSpPr>
        <p:grpSpPr>
          <a:xfrm rot="5400000">
            <a:off x="-349542" y="339346"/>
            <a:ext cx="810661" cy="127414"/>
            <a:chOff x="2577137" y="4571778"/>
            <a:chExt cx="9101124" cy="1390560"/>
          </a:xfrm>
        </p:grpSpPr>
        <p:sp>
          <p:nvSpPr>
            <p:cNvPr id="401" name="TextBox 400">
              <a:extLst>
                <a:ext uri="{FF2B5EF4-FFF2-40B4-BE49-F238E27FC236}">
                  <a16:creationId xmlns:a16="http://schemas.microsoft.com/office/drawing/2014/main" id="{8615FDC3-0750-42DB-A497-7B7DB8BA6811}"/>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02" name="TextBox 6">
              <a:extLst>
                <a:ext uri="{FF2B5EF4-FFF2-40B4-BE49-F238E27FC236}">
                  <a16:creationId xmlns:a16="http://schemas.microsoft.com/office/drawing/2014/main" id="{13CD7239-63B6-451E-963E-363755D67DCD}"/>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318923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56683" y="1738043"/>
            <a:ext cx="10898179"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Reduce the network attack surface with just in time, controlled access to management ports on Azure VMs, drastically reducing exposure to brute force and other network attacks.</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2CE0EEBD-70AC-443C-893E-96487EA40B05}"/>
              </a:ext>
            </a:extLst>
          </p:cNvPr>
          <p:cNvSpPr txBox="1">
            <a:spLocks/>
          </p:cNvSpPr>
          <p:nvPr/>
        </p:nvSpPr>
        <p:spPr>
          <a:xfrm>
            <a:off x="421476" y="808384"/>
            <a:ext cx="567452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2800" b="1" dirty="0">
                <a:solidFill>
                  <a:srgbClr val="B83C3F"/>
                </a:solidFill>
                <a:latin typeface="+mn-lt"/>
              </a:rPr>
              <a:t>Just in time VM access</a:t>
            </a:r>
            <a:endParaRPr lang="en-US" sz="2800" b="1" dirty="0">
              <a:solidFill>
                <a:srgbClr val="B83C3F"/>
              </a:solidFill>
              <a:latin typeface="+mn-lt"/>
            </a:endParaRPr>
          </a:p>
        </p:txBody>
      </p:sp>
      <p:sp>
        <p:nvSpPr>
          <p:cNvPr id="15" name="Title 1">
            <a:extLst>
              <a:ext uri="{FF2B5EF4-FFF2-40B4-BE49-F238E27FC236}">
                <a16:creationId xmlns:a16="http://schemas.microsoft.com/office/drawing/2014/main" id="{17FFAE04-FBA5-44F1-B843-3F1C42ED5570}"/>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Security Center</a:t>
            </a:r>
          </a:p>
        </p:txBody>
      </p:sp>
      <p:pic>
        <p:nvPicPr>
          <p:cNvPr id="3" name="Picture 2">
            <a:extLst>
              <a:ext uri="{FF2B5EF4-FFF2-40B4-BE49-F238E27FC236}">
                <a16:creationId xmlns:a16="http://schemas.microsoft.com/office/drawing/2014/main" id="{4B2953E8-1B15-4774-B9B8-1D33520F1699}"/>
              </a:ext>
            </a:extLst>
          </p:cNvPr>
          <p:cNvPicPr>
            <a:picLocks noChangeAspect="1"/>
          </p:cNvPicPr>
          <p:nvPr/>
        </p:nvPicPr>
        <p:blipFill>
          <a:blip r:embed="rId4"/>
          <a:stretch>
            <a:fillRect/>
          </a:stretch>
        </p:blipFill>
        <p:spPr>
          <a:xfrm>
            <a:off x="1539848" y="2568559"/>
            <a:ext cx="8127778" cy="3823521"/>
          </a:xfrm>
          <a:prstGeom prst="rect">
            <a:avLst/>
          </a:prstGeom>
        </p:spPr>
      </p:pic>
    </p:spTree>
    <p:extLst>
      <p:ext uri="{BB962C8B-B14F-4D97-AF65-F5344CB8AC3E}">
        <p14:creationId xmlns:p14="http://schemas.microsoft.com/office/powerpoint/2010/main" val="333799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00412" y="1245673"/>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Single sign-on means being able to access all of the applications and resources that you need to do business, by signing in only once using a single user account. Once signed in, you can access all of the applications you need without being required to authenticate (for example, type a password) a second time.</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17FFAE04-FBA5-44F1-B843-3F1C42ED5570}"/>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single sign-on</a:t>
            </a:r>
          </a:p>
        </p:txBody>
      </p:sp>
      <p:sp>
        <p:nvSpPr>
          <p:cNvPr id="11" name="Title 1">
            <a:extLst>
              <a:ext uri="{FF2B5EF4-FFF2-40B4-BE49-F238E27FC236}">
                <a16:creationId xmlns:a16="http://schemas.microsoft.com/office/drawing/2014/main" id="{997E6820-337E-4B9F-AB81-C1BCD17320BB}"/>
              </a:ext>
            </a:extLst>
          </p:cNvPr>
          <p:cNvSpPr txBox="1">
            <a:spLocks/>
          </p:cNvSpPr>
          <p:nvPr/>
        </p:nvSpPr>
        <p:spPr>
          <a:xfrm>
            <a:off x="466147" y="2244042"/>
            <a:ext cx="718667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Main building blocks single sign-on</a:t>
            </a:r>
          </a:p>
        </p:txBody>
      </p:sp>
      <p:sp>
        <p:nvSpPr>
          <p:cNvPr id="12" name="TextBox 11">
            <a:extLst>
              <a:ext uri="{FF2B5EF4-FFF2-40B4-BE49-F238E27FC236}">
                <a16:creationId xmlns:a16="http://schemas.microsoft.com/office/drawing/2014/main" id="{5A43C385-2167-4BFE-9B93-66FC503930D1}"/>
              </a:ext>
            </a:extLst>
          </p:cNvPr>
          <p:cNvSpPr txBox="1"/>
          <p:nvPr/>
        </p:nvSpPr>
        <p:spPr>
          <a:xfrm>
            <a:off x="274569" y="3268933"/>
            <a:ext cx="9976133" cy="2862322"/>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Single sign-on enables users to access their SaaS applications based on their organizational account in Azure AD. Single sign-on is what enables users to authenticate to an application using their single organizational account.</a:t>
            </a:r>
          </a:p>
          <a:p>
            <a:pPr marL="742950" lvl="1" indent="-285750">
              <a:buClr>
                <a:srgbClr val="B83C3F"/>
              </a:buClr>
              <a:buFont typeface="Arial" panose="020B0604020202020204" pitchFamily="34" charset="0"/>
              <a:buChar char="•"/>
            </a:pPr>
            <a:r>
              <a:rPr lang="en-IN" dirty="0"/>
              <a:t>User provisioning enables user provisioning and de-provisioning into target SaaS based on changes made in Windows Server Active Directory and/or Azure AD. A provisioned account is what enables a user to be authorized to use an application, after they have authenticated through single sign-on.</a:t>
            </a:r>
          </a:p>
          <a:p>
            <a:pPr marL="742950" lvl="1" indent="-285750">
              <a:buClr>
                <a:srgbClr val="B83C3F"/>
              </a:buClr>
              <a:buFont typeface="Arial" panose="020B0604020202020204" pitchFamily="34" charset="0"/>
              <a:buChar char="•"/>
            </a:pPr>
            <a:r>
              <a:rPr lang="en-IN" dirty="0"/>
              <a:t>Centralized application access management in the Azure portal enables single point of SaaS application access and management, with the ability to delegate application access decision making and approvals to anyone in the organization</a:t>
            </a:r>
          </a:p>
        </p:txBody>
      </p:sp>
    </p:spTree>
    <p:extLst>
      <p:ext uri="{BB962C8B-B14F-4D97-AF65-F5344CB8AC3E}">
        <p14:creationId xmlns:p14="http://schemas.microsoft.com/office/powerpoint/2010/main" val="195490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00412" y="1311978"/>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When users sign in to an application, they go through an authentication process where they are required to prove that they are who they say they are. Without single sign-on, this authentication process is typically done by entering a password that is stored at the application, and users are required to know this password.</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17FFAE04-FBA5-44F1-B843-3F1C42ED5570}"/>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single sign-on</a:t>
            </a:r>
          </a:p>
        </p:txBody>
      </p:sp>
      <p:sp>
        <p:nvSpPr>
          <p:cNvPr id="11" name="Title 1">
            <a:extLst>
              <a:ext uri="{FF2B5EF4-FFF2-40B4-BE49-F238E27FC236}">
                <a16:creationId xmlns:a16="http://schemas.microsoft.com/office/drawing/2014/main" id="{997E6820-337E-4B9F-AB81-C1BCD17320BB}"/>
              </a:ext>
            </a:extLst>
          </p:cNvPr>
          <p:cNvSpPr txBox="1">
            <a:spLocks/>
          </p:cNvSpPr>
          <p:nvPr/>
        </p:nvSpPr>
        <p:spPr>
          <a:xfrm>
            <a:off x="438012" y="2149006"/>
            <a:ext cx="1060512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Three different ways to sign in to applications:</a:t>
            </a:r>
            <a:endParaRPr lang="en-US" sz="3600" b="1" dirty="0">
              <a:solidFill>
                <a:srgbClr val="B83C3F"/>
              </a:solidFill>
              <a:latin typeface="+mn-lt"/>
            </a:endParaRPr>
          </a:p>
        </p:txBody>
      </p:sp>
      <p:sp>
        <p:nvSpPr>
          <p:cNvPr id="12" name="TextBox 11">
            <a:extLst>
              <a:ext uri="{FF2B5EF4-FFF2-40B4-BE49-F238E27FC236}">
                <a16:creationId xmlns:a16="http://schemas.microsoft.com/office/drawing/2014/main" id="{5A43C385-2167-4BFE-9B93-66FC503930D1}"/>
              </a:ext>
            </a:extLst>
          </p:cNvPr>
          <p:cNvSpPr txBox="1"/>
          <p:nvPr/>
        </p:nvSpPr>
        <p:spPr>
          <a:xfrm>
            <a:off x="274569" y="3161209"/>
            <a:ext cx="10768570" cy="2862322"/>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Federated single sign-on </a:t>
            </a:r>
            <a:r>
              <a:rPr lang="en-IN" dirty="0"/>
              <a:t>enables applications to redirect to Azure AD for user authentication instead of prompting for its own password. Federated single sign-on is supported for applications that support protocols such as SAML 2.0, WS-Federation, or OpenID Connect, and is the richest mode of single sign-on.</a:t>
            </a:r>
          </a:p>
          <a:p>
            <a:pPr marL="742950" lvl="1" indent="-285750">
              <a:buClr>
                <a:srgbClr val="B83C3F"/>
              </a:buClr>
              <a:buFont typeface="Arial" panose="020B0604020202020204" pitchFamily="34" charset="0"/>
              <a:buChar char="•"/>
            </a:pPr>
            <a:r>
              <a:rPr lang="en-IN" b="1" dirty="0">
                <a:solidFill>
                  <a:srgbClr val="B83C3F"/>
                </a:solidFill>
              </a:rPr>
              <a:t>Password-based single sign-on</a:t>
            </a:r>
            <a:r>
              <a:rPr lang="en-IN" dirty="0"/>
              <a:t> enables secure application password storage and replay using a web browser extension or mobile app. Password-based single sign-on uses the existing process provided by the application, but enables an administrator to manage the passwords and does not require the user to know the password.</a:t>
            </a:r>
          </a:p>
          <a:p>
            <a:pPr marL="742950" lvl="1" indent="-285750">
              <a:buClr>
                <a:srgbClr val="B83C3F"/>
              </a:buClr>
              <a:buFont typeface="Arial" panose="020B0604020202020204" pitchFamily="34" charset="0"/>
              <a:buChar char="•"/>
            </a:pPr>
            <a:r>
              <a:rPr lang="en-IN" b="1" dirty="0">
                <a:solidFill>
                  <a:srgbClr val="B83C3F"/>
                </a:solidFill>
              </a:rPr>
              <a:t>Existing single sign-on</a:t>
            </a:r>
            <a:r>
              <a:rPr lang="en-IN" dirty="0"/>
              <a:t> enables Azure AD to leverage any existing single sign-on that has been set up for the application, but enables these applications to be linked to the Office 365 or Azure AD access panel portals, and also enables additional reporting in Azure AD when the applications are launched there</a:t>
            </a:r>
          </a:p>
        </p:txBody>
      </p:sp>
    </p:spTree>
    <p:extLst>
      <p:ext uri="{BB962C8B-B14F-4D97-AF65-F5344CB8AC3E}">
        <p14:creationId xmlns:p14="http://schemas.microsoft.com/office/powerpoint/2010/main" val="69777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00412" y="1311978"/>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 A Recovery Services vault is a storage entity in Azure that houses data. The data is typically copies of data, or configuration information for virtual machines (VMs), workloads, servers, or workstations. You can use Recovery Services vaults to hold backup data for various Azure services such as IaaS VMs (Linux or Windows) and Azure SQL databases.</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17FFAE04-FBA5-44F1-B843-3F1C42ED5570}"/>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Recovery Services</a:t>
            </a:r>
          </a:p>
        </p:txBody>
      </p:sp>
      <p:sp>
        <p:nvSpPr>
          <p:cNvPr id="16" name="Title 1">
            <a:extLst>
              <a:ext uri="{FF2B5EF4-FFF2-40B4-BE49-F238E27FC236}">
                <a16:creationId xmlns:a16="http://schemas.microsoft.com/office/drawing/2014/main" id="{32B06549-CC84-4121-A065-44CD07819E15}"/>
              </a:ext>
            </a:extLst>
          </p:cNvPr>
          <p:cNvSpPr txBox="1">
            <a:spLocks/>
          </p:cNvSpPr>
          <p:nvPr/>
        </p:nvSpPr>
        <p:spPr>
          <a:xfrm>
            <a:off x="667339" y="2559015"/>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Type of Recovery services</a:t>
            </a:r>
          </a:p>
        </p:txBody>
      </p:sp>
      <p:sp>
        <p:nvSpPr>
          <p:cNvPr id="17" name="TextBox 16">
            <a:extLst>
              <a:ext uri="{FF2B5EF4-FFF2-40B4-BE49-F238E27FC236}">
                <a16:creationId xmlns:a16="http://schemas.microsoft.com/office/drawing/2014/main" id="{8DF16BDE-71B9-45B0-BDBE-5EB65A6AAD6A}"/>
              </a:ext>
            </a:extLst>
          </p:cNvPr>
          <p:cNvSpPr txBox="1"/>
          <p:nvPr/>
        </p:nvSpPr>
        <p:spPr>
          <a:xfrm>
            <a:off x="303819" y="4305597"/>
            <a:ext cx="4477727" cy="830997"/>
          </a:xfrm>
          <a:prstGeom prst="rect">
            <a:avLst/>
          </a:prstGeom>
          <a:noFill/>
        </p:spPr>
        <p:txBody>
          <a:bodyPr wrap="square" rtlCol="0">
            <a:spAutoFit/>
          </a:bodyPr>
          <a:lstStyle/>
          <a:p>
            <a:pPr lvl="1">
              <a:buClr>
                <a:srgbClr val="B83C3F"/>
              </a:buClr>
            </a:pPr>
            <a:r>
              <a:rPr lang="en-US" sz="2400" dirty="0"/>
              <a:t>1). </a:t>
            </a:r>
            <a:r>
              <a:rPr lang="en-US" sz="2400" b="1" dirty="0">
                <a:solidFill>
                  <a:srgbClr val="B83C3F"/>
                </a:solidFill>
              </a:rPr>
              <a:t>Azure Backup</a:t>
            </a:r>
          </a:p>
          <a:p>
            <a:pPr lvl="1">
              <a:buClr>
                <a:srgbClr val="B83C3F"/>
              </a:buClr>
            </a:pPr>
            <a:r>
              <a:rPr lang="en-US" sz="2400" dirty="0"/>
              <a:t>2). </a:t>
            </a:r>
            <a:r>
              <a:rPr lang="en-US" sz="2400" b="1" dirty="0">
                <a:solidFill>
                  <a:srgbClr val="B83C3F"/>
                </a:solidFill>
              </a:rPr>
              <a:t>Azure site recovery</a:t>
            </a:r>
          </a:p>
        </p:txBody>
      </p:sp>
      <p:pic>
        <p:nvPicPr>
          <p:cNvPr id="8" name="Picture 7">
            <a:extLst>
              <a:ext uri="{FF2B5EF4-FFF2-40B4-BE49-F238E27FC236}">
                <a16:creationId xmlns:a16="http://schemas.microsoft.com/office/drawing/2014/main" id="{F0C8F718-30AD-490E-9F7E-473CFF338D43}"/>
              </a:ext>
            </a:extLst>
          </p:cNvPr>
          <p:cNvPicPr>
            <a:picLocks noChangeAspect="1"/>
          </p:cNvPicPr>
          <p:nvPr/>
        </p:nvPicPr>
        <p:blipFill>
          <a:blip r:embed="rId3"/>
          <a:stretch>
            <a:fillRect/>
          </a:stretch>
        </p:blipFill>
        <p:spPr>
          <a:xfrm>
            <a:off x="5765910" y="3405533"/>
            <a:ext cx="4724400" cy="2095500"/>
          </a:xfrm>
          <a:prstGeom prst="rect">
            <a:avLst/>
          </a:prstGeom>
        </p:spPr>
      </p:pic>
    </p:spTree>
    <p:extLst>
      <p:ext uri="{BB962C8B-B14F-4D97-AF65-F5344CB8AC3E}">
        <p14:creationId xmlns:p14="http://schemas.microsoft.com/office/powerpoint/2010/main" val="321616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00412" y="1311978"/>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Backup is the Azure-based service you can use to back up (or protect) and restore your data in the Microsoft cloud. Azure Backup replaces your existing on-premises or off-site backup solution with a cloud-based solution that is reliable, secure, and cost-competitive</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3" name="Rectangle 2">
            <a:extLst>
              <a:ext uri="{FF2B5EF4-FFF2-40B4-BE49-F238E27FC236}">
                <a16:creationId xmlns:a16="http://schemas.microsoft.com/office/drawing/2014/main" id="{19367932-9D83-4259-9FDE-9C1D23741473}"/>
              </a:ext>
            </a:extLst>
          </p:cNvPr>
          <p:cNvSpPr/>
          <p:nvPr/>
        </p:nvSpPr>
        <p:spPr>
          <a:xfrm>
            <a:off x="579857" y="2752970"/>
            <a:ext cx="1819024" cy="461665"/>
          </a:xfrm>
          <a:prstGeom prst="rect">
            <a:avLst/>
          </a:prstGeom>
        </p:spPr>
        <p:txBody>
          <a:bodyPr wrap="none">
            <a:spAutoFit/>
          </a:bodyPr>
          <a:lstStyle/>
          <a:p>
            <a:r>
              <a:rPr lang="en-IN" sz="2400" b="1" dirty="0">
                <a:solidFill>
                  <a:srgbClr val="B83C3F"/>
                </a:solidFill>
              </a:rPr>
              <a:t>key benefits:</a:t>
            </a:r>
          </a:p>
        </p:txBody>
      </p:sp>
      <p:sp>
        <p:nvSpPr>
          <p:cNvPr id="41" name="TextBox 40">
            <a:extLst>
              <a:ext uri="{FF2B5EF4-FFF2-40B4-BE49-F238E27FC236}">
                <a16:creationId xmlns:a16="http://schemas.microsoft.com/office/drawing/2014/main" id="{26178393-01A0-4E98-91DB-F4394C29F717}"/>
              </a:ext>
            </a:extLst>
          </p:cNvPr>
          <p:cNvSpPr txBox="1"/>
          <p:nvPr/>
        </p:nvSpPr>
        <p:spPr>
          <a:xfrm>
            <a:off x="-100206" y="3374194"/>
            <a:ext cx="12070080"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Automatic storage management </a:t>
            </a:r>
            <a:r>
              <a:rPr lang="en-IN" dirty="0"/>
              <a:t>- Hybrid environments often require heterogeneous storage - some on-premises and some in the cloud.</a:t>
            </a:r>
          </a:p>
          <a:p>
            <a:pPr marL="742950" lvl="1" indent="-285750">
              <a:buClr>
                <a:srgbClr val="B83C3F"/>
              </a:buClr>
              <a:buFont typeface="Arial" panose="020B0604020202020204" pitchFamily="34" charset="0"/>
              <a:buChar char="•"/>
            </a:pPr>
            <a:r>
              <a:rPr lang="en-IN" b="1" dirty="0">
                <a:solidFill>
                  <a:srgbClr val="B83C3F"/>
                </a:solidFill>
              </a:rPr>
              <a:t>Unlimited scaling</a:t>
            </a:r>
            <a:r>
              <a:rPr lang="en-IN" dirty="0"/>
              <a:t> - Azure Backup uses the underlying power and unlimited scale of the Azure cloud to deliver high-availability - with no maintenance or monitoring overhead. </a:t>
            </a:r>
          </a:p>
          <a:p>
            <a:pPr marL="742950" lvl="1" indent="-285750">
              <a:buClr>
                <a:srgbClr val="B83C3F"/>
              </a:buClr>
              <a:buFont typeface="Arial" panose="020B0604020202020204" pitchFamily="34" charset="0"/>
              <a:buChar char="•"/>
            </a:pPr>
            <a:r>
              <a:rPr lang="en-IN" b="1" dirty="0">
                <a:solidFill>
                  <a:srgbClr val="B83C3F"/>
                </a:solidFill>
              </a:rPr>
              <a:t>Multiple storage options</a:t>
            </a:r>
            <a:r>
              <a:rPr lang="en-IN" dirty="0"/>
              <a:t> - An aspect of high-availability is storage replication. Azure Backup offers two types of replication: locally redundant storage and geo-redundant storage.</a:t>
            </a:r>
          </a:p>
          <a:p>
            <a:pPr marL="742950" lvl="1" indent="-285750">
              <a:buClr>
                <a:srgbClr val="B83C3F"/>
              </a:buClr>
              <a:buFont typeface="Arial" panose="020B0604020202020204" pitchFamily="34" charset="0"/>
              <a:buChar char="•"/>
            </a:pPr>
            <a:r>
              <a:rPr lang="en-IN" b="1" dirty="0">
                <a:solidFill>
                  <a:srgbClr val="B83C3F"/>
                </a:solidFill>
              </a:rPr>
              <a:t>Unlimited data transfer</a:t>
            </a:r>
            <a:r>
              <a:rPr lang="en-IN" dirty="0">
                <a:solidFill>
                  <a:srgbClr val="B83C3F"/>
                </a:solidFill>
              </a:rPr>
              <a:t> </a:t>
            </a:r>
            <a:r>
              <a:rPr lang="en-IN" dirty="0"/>
              <a:t>- Azure Backup does not limit the amount of inbound or outbound data you transfer. Azure Backup also does not charge for the data that is transferred. </a:t>
            </a:r>
          </a:p>
          <a:p>
            <a:pPr marL="742950" lvl="1" indent="-285750">
              <a:buClr>
                <a:srgbClr val="B83C3F"/>
              </a:buClr>
              <a:buFont typeface="Arial" panose="020B0604020202020204" pitchFamily="34" charset="0"/>
              <a:buChar char="•"/>
            </a:pPr>
            <a:r>
              <a:rPr lang="en-IN" b="1" dirty="0">
                <a:solidFill>
                  <a:srgbClr val="B83C3F"/>
                </a:solidFill>
              </a:rPr>
              <a:t>Data encryption</a:t>
            </a:r>
            <a:r>
              <a:rPr lang="en-IN" dirty="0"/>
              <a:t> - Data encryption allows for secure transmission and storage of your data in the public cloud.</a:t>
            </a:r>
          </a:p>
          <a:p>
            <a:pPr marL="742950" lvl="1" indent="-285750">
              <a:buClr>
                <a:srgbClr val="B83C3F"/>
              </a:buClr>
              <a:buFont typeface="Arial" panose="020B0604020202020204" pitchFamily="34" charset="0"/>
              <a:buChar char="•"/>
            </a:pPr>
            <a:r>
              <a:rPr lang="en-IN" b="1" dirty="0">
                <a:solidFill>
                  <a:srgbClr val="B83C3F"/>
                </a:solidFill>
              </a:rPr>
              <a:t>Long-term retention</a:t>
            </a:r>
            <a:r>
              <a:rPr lang="en-IN" dirty="0"/>
              <a:t> - You can use Recovery Services vaults for short-term and long-term data retention. Azure doesn't limit the length of time data can remain in a Recovery Services vault.</a:t>
            </a:r>
            <a:endParaRPr lang="en-US" dirty="0"/>
          </a:p>
        </p:txBody>
      </p:sp>
      <p:sp>
        <p:nvSpPr>
          <p:cNvPr id="44" name="Title 1">
            <a:extLst>
              <a:ext uri="{FF2B5EF4-FFF2-40B4-BE49-F238E27FC236}">
                <a16:creationId xmlns:a16="http://schemas.microsoft.com/office/drawing/2014/main" id="{460BD4DC-A8EB-494A-9353-B6827EA7B2E5}"/>
              </a:ext>
            </a:extLst>
          </p:cNvPr>
          <p:cNvSpPr txBox="1">
            <a:spLocks/>
          </p:cNvSpPr>
          <p:nvPr/>
        </p:nvSpPr>
        <p:spPr>
          <a:xfrm>
            <a:off x="4539183" y="173092"/>
            <a:ext cx="311363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Backup</a:t>
            </a:r>
          </a:p>
        </p:txBody>
      </p:sp>
    </p:spTree>
    <p:extLst>
      <p:ext uri="{BB962C8B-B14F-4D97-AF65-F5344CB8AC3E}">
        <p14:creationId xmlns:p14="http://schemas.microsoft.com/office/powerpoint/2010/main" val="152670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00412" y="1311978"/>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Backup is the Azure-based service you can use to back up (or protect) and restore your data in the Microsoft cloud. Azure Backup replaces your existing on-premises or off-site backup solution with a cloud-based solution that is reliable, secure, and cost-competitive</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5" name="Title 1">
            <a:extLst>
              <a:ext uri="{FF2B5EF4-FFF2-40B4-BE49-F238E27FC236}">
                <a16:creationId xmlns:a16="http://schemas.microsoft.com/office/drawing/2014/main" id="{17FFAE04-FBA5-44F1-B843-3F1C42ED5570}"/>
              </a:ext>
            </a:extLst>
          </p:cNvPr>
          <p:cNvSpPr txBox="1">
            <a:spLocks/>
          </p:cNvSpPr>
          <p:nvPr/>
        </p:nvSpPr>
        <p:spPr>
          <a:xfrm>
            <a:off x="4539183" y="173092"/>
            <a:ext cx="311363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Backup</a:t>
            </a:r>
          </a:p>
        </p:txBody>
      </p:sp>
      <p:sp>
        <p:nvSpPr>
          <p:cNvPr id="3" name="Rectangle 2">
            <a:extLst>
              <a:ext uri="{FF2B5EF4-FFF2-40B4-BE49-F238E27FC236}">
                <a16:creationId xmlns:a16="http://schemas.microsoft.com/office/drawing/2014/main" id="{19367932-9D83-4259-9FDE-9C1D23741473}"/>
              </a:ext>
            </a:extLst>
          </p:cNvPr>
          <p:cNvSpPr/>
          <p:nvPr/>
        </p:nvSpPr>
        <p:spPr>
          <a:xfrm>
            <a:off x="579857" y="2752970"/>
            <a:ext cx="1819024" cy="461665"/>
          </a:xfrm>
          <a:prstGeom prst="rect">
            <a:avLst/>
          </a:prstGeom>
        </p:spPr>
        <p:txBody>
          <a:bodyPr wrap="none">
            <a:spAutoFit/>
          </a:bodyPr>
          <a:lstStyle/>
          <a:p>
            <a:r>
              <a:rPr lang="en-IN" sz="2400" b="1" dirty="0">
                <a:solidFill>
                  <a:srgbClr val="B83C3F"/>
                </a:solidFill>
              </a:rPr>
              <a:t>key benefits:</a:t>
            </a:r>
          </a:p>
        </p:txBody>
      </p:sp>
      <p:sp>
        <p:nvSpPr>
          <p:cNvPr id="41" name="TextBox 40">
            <a:extLst>
              <a:ext uri="{FF2B5EF4-FFF2-40B4-BE49-F238E27FC236}">
                <a16:creationId xmlns:a16="http://schemas.microsoft.com/office/drawing/2014/main" id="{26178393-01A0-4E98-91DB-F4394C29F717}"/>
              </a:ext>
            </a:extLst>
          </p:cNvPr>
          <p:cNvSpPr txBox="1"/>
          <p:nvPr/>
        </p:nvSpPr>
        <p:spPr>
          <a:xfrm>
            <a:off x="-100206" y="3374194"/>
            <a:ext cx="12070080"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Automatic storage management </a:t>
            </a:r>
            <a:r>
              <a:rPr lang="en-IN" dirty="0"/>
              <a:t>- Hybrid environments often require heterogeneous storage - some on-premises and some in the cloud.</a:t>
            </a:r>
          </a:p>
          <a:p>
            <a:pPr marL="742950" lvl="1" indent="-285750">
              <a:buClr>
                <a:srgbClr val="B83C3F"/>
              </a:buClr>
              <a:buFont typeface="Arial" panose="020B0604020202020204" pitchFamily="34" charset="0"/>
              <a:buChar char="•"/>
            </a:pPr>
            <a:r>
              <a:rPr lang="en-IN" b="1" dirty="0">
                <a:solidFill>
                  <a:srgbClr val="B83C3F"/>
                </a:solidFill>
              </a:rPr>
              <a:t>Unlimited scaling</a:t>
            </a:r>
            <a:r>
              <a:rPr lang="en-IN" dirty="0"/>
              <a:t> - Azure Backup uses the underlying power and unlimited scale of the Azure cloud to deliver high-availability - with no maintenance or monitoring overhead. </a:t>
            </a:r>
          </a:p>
          <a:p>
            <a:pPr marL="742950" lvl="1" indent="-285750">
              <a:buClr>
                <a:srgbClr val="B83C3F"/>
              </a:buClr>
              <a:buFont typeface="Arial" panose="020B0604020202020204" pitchFamily="34" charset="0"/>
              <a:buChar char="•"/>
            </a:pPr>
            <a:r>
              <a:rPr lang="en-IN" b="1" dirty="0">
                <a:solidFill>
                  <a:srgbClr val="B83C3F"/>
                </a:solidFill>
              </a:rPr>
              <a:t>Multiple storage options</a:t>
            </a:r>
            <a:r>
              <a:rPr lang="en-IN" dirty="0"/>
              <a:t> - An aspect of high-availability is storage replication. Azure Backup offers two types of replication: locally redundant storage and geo-redundant storage.</a:t>
            </a:r>
          </a:p>
          <a:p>
            <a:pPr marL="742950" lvl="1" indent="-285750">
              <a:buClr>
                <a:srgbClr val="B83C3F"/>
              </a:buClr>
              <a:buFont typeface="Arial" panose="020B0604020202020204" pitchFamily="34" charset="0"/>
              <a:buChar char="•"/>
            </a:pPr>
            <a:r>
              <a:rPr lang="en-IN" b="1" dirty="0">
                <a:solidFill>
                  <a:srgbClr val="B83C3F"/>
                </a:solidFill>
              </a:rPr>
              <a:t>Unlimited data transfer</a:t>
            </a:r>
            <a:r>
              <a:rPr lang="en-IN" dirty="0">
                <a:solidFill>
                  <a:srgbClr val="B83C3F"/>
                </a:solidFill>
              </a:rPr>
              <a:t> </a:t>
            </a:r>
            <a:r>
              <a:rPr lang="en-IN" dirty="0"/>
              <a:t>- Azure Backup does not limit the amount of inbound or outbound data you transfer. Azure Backup also does not charge for the data that is transferred. </a:t>
            </a:r>
          </a:p>
          <a:p>
            <a:pPr marL="742950" lvl="1" indent="-285750">
              <a:buClr>
                <a:srgbClr val="B83C3F"/>
              </a:buClr>
              <a:buFont typeface="Arial" panose="020B0604020202020204" pitchFamily="34" charset="0"/>
              <a:buChar char="•"/>
            </a:pPr>
            <a:r>
              <a:rPr lang="en-IN" b="1" dirty="0">
                <a:solidFill>
                  <a:srgbClr val="B83C3F"/>
                </a:solidFill>
              </a:rPr>
              <a:t>Data encryption</a:t>
            </a:r>
            <a:r>
              <a:rPr lang="en-IN" dirty="0"/>
              <a:t> - Data encryption allows for secure transmission and storage of your data in the public cloud.</a:t>
            </a:r>
          </a:p>
          <a:p>
            <a:pPr marL="742950" lvl="1" indent="-285750">
              <a:buClr>
                <a:srgbClr val="B83C3F"/>
              </a:buClr>
              <a:buFont typeface="Arial" panose="020B0604020202020204" pitchFamily="34" charset="0"/>
              <a:buChar char="•"/>
            </a:pPr>
            <a:r>
              <a:rPr lang="en-IN" b="1" dirty="0">
                <a:solidFill>
                  <a:srgbClr val="B83C3F"/>
                </a:solidFill>
              </a:rPr>
              <a:t>Long-term retention</a:t>
            </a:r>
            <a:r>
              <a:rPr lang="en-IN" dirty="0"/>
              <a:t> - You can use Recovery Services vaults for short-term and long-term data retention. Azure doesn't limit the length of time data can remain in a Recovery Services vault.</a:t>
            </a:r>
            <a:endParaRPr lang="en-US" dirty="0"/>
          </a:p>
        </p:txBody>
      </p:sp>
    </p:spTree>
    <p:extLst>
      <p:ext uri="{BB962C8B-B14F-4D97-AF65-F5344CB8AC3E}">
        <p14:creationId xmlns:p14="http://schemas.microsoft.com/office/powerpoint/2010/main" val="349189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Rectangle 12">
            <a:extLst>
              <a:ext uri="{FF2B5EF4-FFF2-40B4-BE49-F238E27FC236}">
                <a16:creationId xmlns:a16="http://schemas.microsoft.com/office/drawing/2014/main" id="{91DAFE35-9DBB-470A-B78D-9A35D6BCDB93}"/>
              </a:ext>
            </a:extLst>
          </p:cNvPr>
          <p:cNvSpPr/>
          <p:nvPr/>
        </p:nvSpPr>
        <p:spPr bwMode="auto">
          <a:xfrm>
            <a:off x="2543706" y="1317741"/>
            <a:ext cx="1877328" cy="170717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1" compatLnSpc="1">
            <a:prstTxWarp prst="textNoShape">
              <a:avLst/>
            </a:prstTxWarp>
          </a:bodyPr>
          <a:lstStyle/>
          <a:p>
            <a:pPr algn="ctr" defTabSz="914102" fontAlgn="base">
              <a:spcBef>
                <a:spcPct val="0"/>
              </a:spcBef>
              <a:spcAft>
                <a:spcPct val="0"/>
              </a:spcAft>
            </a:pPr>
            <a:endParaRPr lang="en-US" sz="2745" dirty="0">
              <a:gradFill>
                <a:gsLst>
                  <a:gs pos="0">
                    <a:srgbClr val="FFFFFF"/>
                  </a:gs>
                  <a:gs pos="100000">
                    <a:srgbClr val="FFFFFF"/>
                  </a:gs>
                </a:gsLst>
                <a:lin ang="5400000" scaled="0"/>
              </a:gradFill>
            </a:endParaRPr>
          </a:p>
        </p:txBody>
      </p:sp>
      <p:sp>
        <p:nvSpPr>
          <p:cNvPr id="14" name="Rectangle 13">
            <a:extLst>
              <a:ext uri="{FF2B5EF4-FFF2-40B4-BE49-F238E27FC236}">
                <a16:creationId xmlns:a16="http://schemas.microsoft.com/office/drawing/2014/main" id="{5840A57F-E48A-40A9-94AD-57A9593B9DFD}"/>
              </a:ext>
            </a:extLst>
          </p:cNvPr>
          <p:cNvSpPr/>
          <p:nvPr/>
        </p:nvSpPr>
        <p:spPr bwMode="auto">
          <a:xfrm>
            <a:off x="2496979" y="4622434"/>
            <a:ext cx="1923786" cy="172720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1" compatLnSpc="1">
            <a:prstTxWarp prst="textNoShape">
              <a:avLst/>
            </a:prstTxWarp>
          </a:bodyPr>
          <a:lstStyle/>
          <a:p>
            <a:pPr algn="ctr" defTabSz="914102" fontAlgn="base">
              <a:spcBef>
                <a:spcPct val="0"/>
              </a:spcBef>
              <a:spcAft>
                <a:spcPct val="0"/>
              </a:spcAft>
            </a:pPr>
            <a:endParaRPr lang="en-US" sz="2745" dirty="0">
              <a:gradFill>
                <a:gsLst>
                  <a:gs pos="0">
                    <a:srgbClr val="FFFFFF"/>
                  </a:gs>
                  <a:gs pos="100000">
                    <a:srgbClr val="FFFFFF"/>
                  </a:gs>
                </a:gsLst>
                <a:lin ang="5400000" scaled="0"/>
              </a:gradFill>
            </a:endParaRPr>
          </a:p>
        </p:txBody>
      </p:sp>
      <p:sp>
        <p:nvSpPr>
          <p:cNvPr id="16" name="TextBox 15">
            <a:extLst>
              <a:ext uri="{FF2B5EF4-FFF2-40B4-BE49-F238E27FC236}">
                <a16:creationId xmlns:a16="http://schemas.microsoft.com/office/drawing/2014/main" id="{77D12C54-B930-4709-9011-2747C30AF411}"/>
              </a:ext>
            </a:extLst>
          </p:cNvPr>
          <p:cNvSpPr txBox="1"/>
          <p:nvPr/>
        </p:nvSpPr>
        <p:spPr>
          <a:xfrm>
            <a:off x="4437316" y="5038644"/>
            <a:ext cx="4822012" cy="381444"/>
          </a:xfrm>
          <a:prstGeom prst="rect">
            <a:avLst/>
          </a:prstGeom>
          <a:noFill/>
        </p:spPr>
        <p:txBody>
          <a:bodyPr wrap="square" lIns="108830" tIns="54414" rIns="108830" bIns="54414" rtlCol="0">
            <a:spAutoFit/>
          </a:bodyPr>
          <a:lstStyle/>
          <a:p>
            <a:pPr algn="ctr"/>
            <a:r>
              <a:rPr lang="en-US" sz="1765" dirty="0">
                <a:solidFill>
                  <a:schemeClr val="accent3"/>
                </a:solidFill>
              </a:rPr>
              <a:t>4. Backup</a:t>
            </a:r>
          </a:p>
        </p:txBody>
      </p:sp>
      <p:sp>
        <p:nvSpPr>
          <p:cNvPr id="17" name="TextBox 16">
            <a:extLst>
              <a:ext uri="{FF2B5EF4-FFF2-40B4-BE49-F238E27FC236}">
                <a16:creationId xmlns:a16="http://schemas.microsoft.com/office/drawing/2014/main" id="{ABD7E838-3E96-46FE-9DA9-B3D394F9D414}"/>
              </a:ext>
            </a:extLst>
          </p:cNvPr>
          <p:cNvSpPr txBox="1"/>
          <p:nvPr/>
        </p:nvSpPr>
        <p:spPr>
          <a:xfrm>
            <a:off x="1766257" y="3358514"/>
            <a:ext cx="1581057" cy="381504"/>
          </a:xfrm>
          <a:prstGeom prst="rect">
            <a:avLst/>
          </a:prstGeom>
          <a:noFill/>
        </p:spPr>
        <p:txBody>
          <a:bodyPr wrap="none" lIns="108830" tIns="54414" rIns="108830" bIns="54414" rtlCol="0">
            <a:spAutoFit/>
          </a:bodyPr>
          <a:lstStyle/>
          <a:p>
            <a:pPr algn="r"/>
            <a:r>
              <a:rPr lang="en-US" sz="1765" dirty="0">
                <a:solidFill>
                  <a:srgbClr val="00187B"/>
                </a:solidFill>
              </a:rPr>
              <a:t>2. Install Agent</a:t>
            </a:r>
          </a:p>
        </p:txBody>
      </p:sp>
      <p:sp>
        <p:nvSpPr>
          <p:cNvPr id="18" name="TextBox 17">
            <a:extLst>
              <a:ext uri="{FF2B5EF4-FFF2-40B4-BE49-F238E27FC236}">
                <a16:creationId xmlns:a16="http://schemas.microsoft.com/office/drawing/2014/main" id="{BA06C462-E4CF-464D-AA07-D97B30195C07}"/>
              </a:ext>
            </a:extLst>
          </p:cNvPr>
          <p:cNvSpPr txBox="1"/>
          <p:nvPr/>
        </p:nvSpPr>
        <p:spPr>
          <a:xfrm>
            <a:off x="1047892" y="2095037"/>
            <a:ext cx="1139909" cy="381504"/>
          </a:xfrm>
          <a:prstGeom prst="rect">
            <a:avLst/>
          </a:prstGeom>
          <a:noFill/>
        </p:spPr>
        <p:txBody>
          <a:bodyPr wrap="none" lIns="108830" tIns="54414" rIns="108830" bIns="54414" rtlCol="0">
            <a:spAutoFit/>
          </a:bodyPr>
          <a:lstStyle/>
          <a:p>
            <a:r>
              <a:rPr lang="en-US" sz="1765" dirty="0">
                <a:solidFill>
                  <a:srgbClr val="00187B"/>
                </a:solidFill>
              </a:rPr>
              <a:t>1. Sign Up</a:t>
            </a:r>
          </a:p>
        </p:txBody>
      </p:sp>
      <p:cxnSp>
        <p:nvCxnSpPr>
          <p:cNvPr id="19" name="Straight Connector 18">
            <a:extLst>
              <a:ext uri="{FF2B5EF4-FFF2-40B4-BE49-F238E27FC236}">
                <a16:creationId xmlns:a16="http://schemas.microsoft.com/office/drawing/2014/main" id="{291A1F7A-8FB5-40DE-9915-4117B4C34DCC}"/>
              </a:ext>
            </a:extLst>
          </p:cNvPr>
          <p:cNvCxnSpPr/>
          <p:nvPr/>
        </p:nvCxnSpPr>
        <p:spPr>
          <a:xfrm flipH="1">
            <a:off x="1561488" y="1720494"/>
            <a:ext cx="869180" cy="0"/>
          </a:xfrm>
          <a:prstGeom prst="line">
            <a:avLst/>
          </a:prstGeom>
          <a:ln w="6032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3056D5-209E-47AF-931D-750231B07096}"/>
              </a:ext>
            </a:extLst>
          </p:cNvPr>
          <p:cNvCxnSpPr>
            <a:stCxn id="14" idx="0"/>
          </p:cNvCxnSpPr>
          <p:nvPr/>
        </p:nvCxnSpPr>
        <p:spPr>
          <a:xfrm flipV="1">
            <a:off x="3458872" y="3141117"/>
            <a:ext cx="7674" cy="1481317"/>
          </a:xfrm>
          <a:prstGeom prst="line">
            <a:avLst/>
          </a:prstGeom>
          <a:ln w="6032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Freeform 128">
            <a:extLst>
              <a:ext uri="{FF2B5EF4-FFF2-40B4-BE49-F238E27FC236}">
                <a16:creationId xmlns:a16="http://schemas.microsoft.com/office/drawing/2014/main" id="{74A5B33F-4DB5-4815-9E0D-4545FF5EA0BD}"/>
              </a:ext>
            </a:extLst>
          </p:cNvPr>
          <p:cNvSpPr>
            <a:spLocks noChangeAspect="1"/>
          </p:cNvSpPr>
          <p:nvPr/>
        </p:nvSpPr>
        <p:spPr bwMode="black">
          <a:xfrm>
            <a:off x="7452675" y="1317740"/>
            <a:ext cx="4222586" cy="232522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extLst/>
        </p:spPr>
        <p:txBody>
          <a:bodyPr vert="horz" wrap="square" lIns="87880" tIns="43940" rIns="87880" bIns="43940" numCol="1" anchor="b" anchorCtr="1" compatLnSpc="1">
            <a:prstTxWarp prst="textNoShape">
              <a:avLst/>
            </a:prstTxWarp>
          </a:bodyPr>
          <a:lstStyle/>
          <a:p>
            <a:pPr defTabSz="896125"/>
            <a:endParaRPr lang="en-US" sz="1730" dirty="0">
              <a:solidFill>
                <a:schemeClr val="bg1"/>
              </a:solidFill>
            </a:endParaRPr>
          </a:p>
        </p:txBody>
      </p:sp>
      <p:sp>
        <p:nvSpPr>
          <p:cNvPr id="22" name="Freeform 86">
            <a:extLst>
              <a:ext uri="{FF2B5EF4-FFF2-40B4-BE49-F238E27FC236}">
                <a16:creationId xmlns:a16="http://schemas.microsoft.com/office/drawing/2014/main" id="{D634A496-C812-4666-A0B8-7E9A7AFFC035}"/>
              </a:ext>
            </a:extLst>
          </p:cNvPr>
          <p:cNvSpPr>
            <a:spLocks noEditPoints="1"/>
          </p:cNvSpPr>
          <p:nvPr/>
        </p:nvSpPr>
        <p:spPr bwMode="black">
          <a:xfrm>
            <a:off x="8581680" y="2252307"/>
            <a:ext cx="2740723" cy="36578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4" tIns="45722" rIns="91444" bIns="45722" numCol="1" anchor="t" anchorCtr="0" compatLnSpc="1">
            <a:prstTxWarp prst="textNoShape">
              <a:avLst/>
            </a:prstTxWarp>
          </a:bodyPr>
          <a:lstStyle/>
          <a:p>
            <a:endParaRPr lang="en-US" sz="1765">
              <a:solidFill>
                <a:srgbClr val="505050"/>
              </a:solidFill>
            </a:endParaRPr>
          </a:p>
        </p:txBody>
      </p:sp>
      <p:cxnSp>
        <p:nvCxnSpPr>
          <p:cNvPr id="23" name="Straight Connector 22">
            <a:extLst>
              <a:ext uri="{FF2B5EF4-FFF2-40B4-BE49-F238E27FC236}">
                <a16:creationId xmlns:a16="http://schemas.microsoft.com/office/drawing/2014/main" id="{83820A04-A0BD-46C4-8667-E2215543AB64}"/>
              </a:ext>
            </a:extLst>
          </p:cNvPr>
          <p:cNvCxnSpPr/>
          <p:nvPr/>
        </p:nvCxnSpPr>
        <p:spPr>
          <a:xfrm flipH="1">
            <a:off x="3799626" y="3137572"/>
            <a:ext cx="3589921" cy="1720663"/>
          </a:xfrm>
          <a:prstGeom prst="line">
            <a:avLst/>
          </a:prstGeom>
          <a:ln w="60325">
            <a:solidFill>
              <a:schemeClr val="accent2"/>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D970CAF-E42C-42BD-AE74-ECAB72FEDA67}"/>
              </a:ext>
            </a:extLst>
          </p:cNvPr>
          <p:cNvSpPr txBox="1"/>
          <p:nvPr/>
        </p:nvSpPr>
        <p:spPr>
          <a:xfrm>
            <a:off x="2496979" y="5845384"/>
            <a:ext cx="1921835" cy="321099"/>
          </a:xfrm>
          <a:prstGeom prst="rect">
            <a:avLst/>
          </a:prstGeom>
          <a:noFill/>
        </p:spPr>
        <p:txBody>
          <a:bodyPr wrap="square" lIns="108830" tIns="54414" rIns="108830" bIns="54414" rtlCol="0">
            <a:spAutoFit/>
          </a:bodyPr>
          <a:lstStyle/>
          <a:p>
            <a:pPr algn="ctr"/>
            <a:r>
              <a:rPr lang="en-US" sz="1372" dirty="0">
                <a:solidFill>
                  <a:schemeClr val="bg1"/>
                </a:solidFill>
              </a:rPr>
              <a:t>Window Server 2012</a:t>
            </a:r>
          </a:p>
        </p:txBody>
      </p:sp>
      <p:grpSp>
        <p:nvGrpSpPr>
          <p:cNvPr id="25" name="Group 24">
            <a:extLst>
              <a:ext uri="{FF2B5EF4-FFF2-40B4-BE49-F238E27FC236}">
                <a16:creationId xmlns:a16="http://schemas.microsoft.com/office/drawing/2014/main" id="{25031B4D-F0C5-4664-94B2-D95DD46659DE}"/>
              </a:ext>
            </a:extLst>
          </p:cNvPr>
          <p:cNvGrpSpPr/>
          <p:nvPr/>
        </p:nvGrpSpPr>
        <p:grpSpPr>
          <a:xfrm>
            <a:off x="728100" y="1317741"/>
            <a:ext cx="722121" cy="762584"/>
            <a:chOff x="252413" y="1214438"/>
            <a:chExt cx="736601" cy="777875"/>
          </a:xfrm>
        </p:grpSpPr>
        <p:sp>
          <p:nvSpPr>
            <p:cNvPr id="26" name="AutoShape 3">
              <a:extLst>
                <a:ext uri="{FF2B5EF4-FFF2-40B4-BE49-F238E27FC236}">
                  <a16:creationId xmlns:a16="http://schemas.microsoft.com/office/drawing/2014/main" id="{D46095EC-DD87-492A-AD41-1EDB2D3EEBCF}"/>
                </a:ext>
              </a:extLst>
            </p:cNvPr>
            <p:cNvSpPr>
              <a:spLocks noChangeAspect="1" noChangeArrowheads="1" noTextEdit="1"/>
            </p:cNvSpPr>
            <p:nvPr/>
          </p:nvSpPr>
          <p:spPr bwMode="auto">
            <a:xfrm>
              <a:off x="271463" y="1214438"/>
              <a:ext cx="7175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7" name="Freeform 5">
              <a:extLst>
                <a:ext uri="{FF2B5EF4-FFF2-40B4-BE49-F238E27FC236}">
                  <a16:creationId xmlns:a16="http://schemas.microsoft.com/office/drawing/2014/main" id="{7D9FC430-8A8B-439E-9B67-9E37384F45B8}"/>
                </a:ext>
              </a:extLst>
            </p:cNvPr>
            <p:cNvSpPr>
              <a:spLocks/>
            </p:cNvSpPr>
            <p:nvPr/>
          </p:nvSpPr>
          <p:spPr bwMode="auto">
            <a:xfrm>
              <a:off x="252413" y="1303338"/>
              <a:ext cx="300038" cy="485775"/>
            </a:xfrm>
            <a:custGeom>
              <a:avLst/>
              <a:gdLst>
                <a:gd name="T0" fmla="*/ 295 w 463"/>
                <a:gd name="T1" fmla="*/ 587 h 753"/>
                <a:gd name="T2" fmla="*/ 456 w 463"/>
                <a:gd name="T3" fmla="*/ 349 h 753"/>
                <a:gd name="T4" fmla="*/ 395 w 463"/>
                <a:gd name="T5" fmla="*/ 320 h 753"/>
                <a:gd name="T6" fmla="*/ 463 w 463"/>
                <a:gd name="T7" fmla="*/ 258 h 753"/>
                <a:gd name="T8" fmla="*/ 432 w 463"/>
                <a:gd name="T9" fmla="*/ 121 h 753"/>
                <a:gd name="T10" fmla="*/ 440 w 463"/>
                <a:gd name="T11" fmla="*/ 51 h 753"/>
                <a:gd name="T12" fmla="*/ 320 w 463"/>
                <a:gd name="T13" fmla="*/ 0 h 753"/>
                <a:gd name="T14" fmla="*/ 151 w 463"/>
                <a:gd name="T15" fmla="*/ 169 h 753"/>
                <a:gd name="T16" fmla="*/ 233 w 463"/>
                <a:gd name="T17" fmla="*/ 313 h 753"/>
                <a:gd name="T18" fmla="*/ 58 w 463"/>
                <a:gd name="T19" fmla="*/ 489 h 753"/>
                <a:gd name="T20" fmla="*/ 43 w 463"/>
                <a:gd name="T21" fmla="*/ 662 h 753"/>
                <a:gd name="T22" fmla="*/ 74 w 463"/>
                <a:gd name="T23" fmla="*/ 597 h 753"/>
                <a:gd name="T24" fmla="*/ 83 w 463"/>
                <a:gd name="T25" fmla="*/ 684 h 753"/>
                <a:gd name="T26" fmla="*/ 246 w 463"/>
                <a:gd name="T27" fmla="*/ 753 h 753"/>
                <a:gd name="T28" fmla="*/ 295 w 463"/>
                <a:gd name="T29" fmla="*/ 587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3" h="753">
                  <a:moveTo>
                    <a:pt x="295" y="587"/>
                  </a:moveTo>
                  <a:cubicBezTo>
                    <a:pt x="340" y="484"/>
                    <a:pt x="386" y="404"/>
                    <a:pt x="456" y="349"/>
                  </a:cubicBezTo>
                  <a:cubicBezTo>
                    <a:pt x="437" y="337"/>
                    <a:pt x="417" y="327"/>
                    <a:pt x="395" y="320"/>
                  </a:cubicBezTo>
                  <a:cubicBezTo>
                    <a:pt x="423" y="306"/>
                    <a:pt x="447" y="284"/>
                    <a:pt x="463" y="258"/>
                  </a:cubicBezTo>
                  <a:cubicBezTo>
                    <a:pt x="443" y="215"/>
                    <a:pt x="432" y="169"/>
                    <a:pt x="432" y="121"/>
                  </a:cubicBezTo>
                  <a:cubicBezTo>
                    <a:pt x="432" y="97"/>
                    <a:pt x="435" y="73"/>
                    <a:pt x="440" y="51"/>
                  </a:cubicBezTo>
                  <a:cubicBezTo>
                    <a:pt x="410" y="20"/>
                    <a:pt x="367" y="0"/>
                    <a:pt x="320" y="0"/>
                  </a:cubicBezTo>
                  <a:cubicBezTo>
                    <a:pt x="227" y="0"/>
                    <a:pt x="151" y="76"/>
                    <a:pt x="151" y="169"/>
                  </a:cubicBezTo>
                  <a:cubicBezTo>
                    <a:pt x="151" y="230"/>
                    <a:pt x="184" y="284"/>
                    <a:pt x="233" y="313"/>
                  </a:cubicBezTo>
                  <a:cubicBezTo>
                    <a:pt x="149" y="331"/>
                    <a:pt x="105" y="382"/>
                    <a:pt x="58" y="489"/>
                  </a:cubicBezTo>
                  <a:cubicBezTo>
                    <a:pt x="0" y="625"/>
                    <a:pt x="43" y="662"/>
                    <a:pt x="43" y="662"/>
                  </a:cubicBezTo>
                  <a:cubicBezTo>
                    <a:pt x="74" y="597"/>
                    <a:pt x="74" y="597"/>
                    <a:pt x="74" y="597"/>
                  </a:cubicBezTo>
                  <a:cubicBezTo>
                    <a:pt x="83" y="684"/>
                    <a:pt x="83" y="684"/>
                    <a:pt x="83" y="684"/>
                  </a:cubicBezTo>
                  <a:cubicBezTo>
                    <a:pt x="83" y="684"/>
                    <a:pt x="126" y="736"/>
                    <a:pt x="246" y="753"/>
                  </a:cubicBezTo>
                  <a:cubicBezTo>
                    <a:pt x="251" y="709"/>
                    <a:pt x="266" y="654"/>
                    <a:pt x="295" y="58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sp>
          <p:nvSpPr>
            <p:cNvPr id="28" name="Freeform 6">
              <a:extLst>
                <a:ext uri="{FF2B5EF4-FFF2-40B4-BE49-F238E27FC236}">
                  <a16:creationId xmlns:a16="http://schemas.microsoft.com/office/drawing/2014/main" id="{E7E31446-88B2-4478-928B-B820A9E082D0}"/>
                </a:ext>
              </a:extLst>
            </p:cNvPr>
            <p:cNvSpPr>
              <a:spLocks/>
            </p:cNvSpPr>
            <p:nvPr/>
          </p:nvSpPr>
          <p:spPr bwMode="auto">
            <a:xfrm>
              <a:off x="422276" y="1214438"/>
              <a:ext cx="566738" cy="777875"/>
            </a:xfrm>
            <a:custGeom>
              <a:avLst/>
              <a:gdLst>
                <a:gd name="T0" fmla="*/ 606 w 877"/>
                <a:gd name="T1" fmla="*/ 490 h 1206"/>
                <a:gd name="T2" fmla="*/ 749 w 877"/>
                <a:gd name="T3" fmla="*/ 259 h 1206"/>
                <a:gd name="T4" fmla="*/ 491 w 877"/>
                <a:gd name="T5" fmla="*/ 0 h 1206"/>
                <a:gd name="T6" fmla="*/ 232 w 877"/>
                <a:gd name="T7" fmla="*/ 259 h 1206"/>
                <a:gd name="T8" fmla="*/ 358 w 877"/>
                <a:gd name="T9" fmla="*/ 481 h 1206"/>
                <a:gd name="T10" fmla="*/ 90 w 877"/>
                <a:gd name="T11" fmla="*/ 750 h 1206"/>
                <a:gd name="T12" fmla="*/ 66 w 877"/>
                <a:gd name="T13" fmla="*/ 1016 h 1206"/>
                <a:gd name="T14" fmla="*/ 113 w 877"/>
                <a:gd name="T15" fmla="*/ 916 h 1206"/>
                <a:gd name="T16" fmla="*/ 128 w 877"/>
                <a:gd name="T17" fmla="*/ 1049 h 1206"/>
                <a:gd name="T18" fmla="*/ 422 w 877"/>
                <a:gd name="T19" fmla="*/ 1161 h 1206"/>
                <a:gd name="T20" fmla="*/ 877 w 877"/>
                <a:gd name="T21" fmla="*/ 916 h 1206"/>
                <a:gd name="T22" fmla="*/ 606 w 877"/>
                <a:gd name="T23" fmla="*/ 4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7" h="1206">
                  <a:moveTo>
                    <a:pt x="606" y="490"/>
                  </a:moveTo>
                  <a:cubicBezTo>
                    <a:pt x="691" y="448"/>
                    <a:pt x="749" y="360"/>
                    <a:pt x="749" y="259"/>
                  </a:cubicBezTo>
                  <a:cubicBezTo>
                    <a:pt x="749" y="116"/>
                    <a:pt x="634" y="0"/>
                    <a:pt x="491" y="0"/>
                  </a:cubicBezTo>
                  <a:cubicBezTo>
                    <a:pt x="348" y="0"/>
                    <a:pt x="232" y="116"/>
                    <a:pt x="232" y="259"/>
                  </a:cubicBezTo>
                  <a:cubicBezTo>
                    <a:pt x="232" y="353"/>
                    <a:pt x="282" y="435"/>
                    <a:pt x="358" y="481"/>
                  </a:cubicBezTo>
                  <a:cubicBezTo>
                    <a:pt x="228" y="507"/>
                    <a:pt x="160" y="586"/>
                    <a:pt x="90" y="750"/>
                  </a:cubicBezTo>
                  <a:cubicBezTo>
                    <a:pt x="0" y="959"/>
                    <a:pt x="66" y="1016"/>
                    <a:pt x="66" y="1016"/>
                  </a:cubicBezTo>
                  <a:cubicBezTo>
                    <a:pt x="113" y="916"/>
                    <a:pt x="113" y="916"/>
                    <a:pt x="113" y="916"/>
                  </a:cubicBezTo>
                  <a:cubicBezTo>
                    <a:pt x="128" y="1049"/>
                    <a:pt x="128" y="1049"/>
                    <a:pt x="128" y="1049"/>
                  </a:cubicBezTo>
                  <a:cubicBezTo>
                    <a:pt x="128" y="1049"/>
                    <a:pt x="204" y="1142"/>
                    <a:pt x="422" y="1161"/>
                  </a:cubicBezTo>
                  <a:cubicBezTo>
                    <a:pt x="654" y="1181"/>
                    <a:pt x="877" y="1206"/>
                    <a:pt x="877" y="916"/>
                  </a:cubicBezTo>
                  <a:cubicBezTo>
                    <a:pt x="877" y="687"/>
                    <a:pt x="761" y="541"/>
                    <a:pt x="606" y="49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GB" sz="1765"/>
            </a:p>
          </p:txBody>
        </p:sp>
      </p:grpSp>
      <p:pic>
        <p:nvPicPr>
          <p:cNvPr id="29" name="Picture 7">
            <a:extLst>
              <a:ext uri="{FF2B5EF4-FFF2-40B4-BE49-F238E27FC236}">
                <a16:creationId xmlns:a16="http://schemas.microsoft.com/office/drawing/2014/main" id="{2DC5818E-83E3-47BB-94E2-56098CA08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586" y="1451067"/>
            <a:ext cx="1599569" cy="1440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Straight Connector 96">
            <a:extLst>
              <a:ext uri="{FF2B5EF4-FFF2-40B4-BE49-F238E27FC236}">
                <a16:creationId xmlns:a16="http://schemas.microsoft.com/office/drawing/2014/main" id="{BE6E8EA9-47BA-450F-9BBA-64D52E607E11}"/>
              </a:ext>
            </a:extLst>
          </p:cNvPr>
          <p:cNvCxnSpPr/>
          <p:nvPr/>
        </p:nvCxnSpPr>
        <p:spPr>
          <a:xfrm rot="10800000" flipV="1">
            <a:off x="3806081" y="3689366"/>
            <a:ext cx="5547656" cy="1759771"/>
          </a:xfrm>
          <a:prstGeom prst="bentConnector3">
            <a:avLst>
              <a:gd name="adj1" fmla="val -271"/>
            </a:avLst>
          </a:prstGeom>
          <a:ln w="60325">
            <a:solidFill>
              <a:schemeClr val="accent3"/>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D3A08BA-A162-49D1-AFD5-79C65A30ACE5}"/>
              </a:ext>
            </a:extLst>
          </p:cNvPr>
          <p:cNvSpPr txBox="1"/>
          <p:nvPr/>
        </p:nvSpPr>
        <p:spPr>
          <a:xfrm rot="20018610">
            <a:off x="4308544" y="3470690"/>
            <a:ext cx="3037996" cy="362072"/>
          </a:xfrm>
          <a:prstGeom prst="rect">
            <a:avLst/>
          </a:prstGeom>
          <a:noFill/>
        </p:spPr>
        <p:txBody>
          <a:bodyPr wrap="square" rtlCol="0">
            <a:spAutoFit/>
          </a:bodyPr>
          <a:lstStyle/>
          <a:p>
            <a:pPr algn="ctr"/>
            <a:r>
              <a:rPr lang="en-US" sz="1765" dirty="0">
                <a:solidFill>
                  <a:schemeClr val="accent2"/>
                </a:solidFill>
              </a:rPr>
              <a:t>3. Register and Configure</a:t>
            </a:r>
          </a:p>
        </p:txBody>
      </p:sp>
      <p:cxnSp>
        <p:nvCxnSpPr>
          <p:cNvPr id="32" name="Straight Connector 96">
            <a:extLst>
              <a:ext uri="{FF2B5EF4-FFF2-40B4-BE49-F238E27FC236}">
                <a16:creationId xmlns:a16="http://schemas.microsoft.com/office/drawing/2014/main" id="{3663067C-CBCD-41D2-A037-C6321A5CB9B8}"/>
              </a:ext>
            </a:extLst>
          </p:cNvPr>
          <p:cNvCxnSpPr/>
          <p:nvPr/>
        </p:nvCxnSpPr>
        <p:spPr>
          <a:xfrm rot="10800000" flipV="1">
            <a:off x="3761296" y="3676253"/>
            <a:ext cx="5940572" cy="2057481"/>
          </a:xfrm>
          <a:prstGeom prst="bentConnector3">
            <a:avLst>
              <a:gd name="adj1" fmla="val -635"/>
            </a:avLst>
          </a:prstGeom>
          <a:ln w="60325">
            <a:solidFill>
              <a:schemeClr val="accent3"/>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75F0247-A53F-4A3A-8981-58201ABBCF80}"/>
              </a:ext>
            </a:extLst>
          </p:cNvPr>
          <p:cNvSpPr txBox="1"/>
          <p:nvPr/>
        </p:nvSpPr>
        <p:spPr>
          <a:xfrm>
            <a:off x="4488659" y="5920781"/>
            <a:ext cx="5213208" cy="381444"/>
          </a:xfrm>
          <a:prstGeom prst="rect">
            <a:avLst/>
          </a:prstGeom>
          <a:noFill/>
        </p:spPr>
        <p:txBody>
          <a:bodyPr wrap="square" lIns="108830" tIns="54414" rIns="108830" bIns="54414" rtlCol="0">
            <a:spAutoFit/>
          </a:bodyPr>
          <a:lstStyle/>
          <a:p>
            <a:pPr algn="ctr"/>
            <a:r>
              <a:rPr lang="en-US" sz="1765" dirty="0">
                <a:solidFill>
                  <a:schemeClr val="accent3"/>
                </a:solidFill>
              </a:rPr>
              <a:t>5. Recover - to the same or a different server </a:t>
            </a:r>
          </a:p>
        </p:txBody>
      </p:sp>
      <p:sp>
        <p:nvSpPr>
          <p:cNvPr id="34" name="TextBox 33">
            <a:extLst>
              <a:ext uri="{FF2B5EF4-FFF2-40B4-BE49-F238E27FC236}">
                <a16:creationId xmlns:a16="http://schemas.microsoft.com/office/drawing/2014/main" id="{F605A1B9-153B-461D-8FC6-9B5E14E7746B}"/>
              </a:ext>
            </a:extLst>
          </p:cNvPr>
          <p:cNvSpPr txBox="1"/>
          <p:nvPr/>
        </p:nvSpPr>
        <p:spPr>
          <a:xfrm>
            <a:off x="4386074" y="5336510"/>
            <a:ext cx="4866799" cy="506901"/>
          </a:xfrm>
          <a:prstGeom prst="rect">
            <a:avLst/>
          </a:prstGeom>
          <a:noFill/>
        </p:spPr>
        <p:txBody>
          <a:bodyPr wrap="square" lIns="179285" tIns="143428" rIns="179285" bIns="143428" rtlCol="0">
            <a:spAutoFit/>
          </a:bodyPr>
          <a:lstStyle/>
          <a:p>
            <a:pPr algn="ctr">
              <a:lnSpc>
                <a:spcPct val="90000"/>
              </a:lnSpc>
            </a:pPr>
            <a:r>
              <a:rPr lang="en-GB" sz="1568" dirty="0">
                <a:solidFill>
                  <a:schemeClr val="accent3"/>
                </a:solidFill>
              </a:rPr>
              <a:t>Encrypted Data</a:t>
            </a:r>
          </a:p>
        </p:txBody>
      </p:sp>
      <p:sp>
        <p:nvSpPr>
          <p:cNvPr id="35" name="Freeform 5">
            <a:extLst>
              <a:ext uri="{FF2B5EF4-FFF2-40B4-BE49-F238E27FC236}">
                <a16:creationId xmlns:a16="http://schemas.microsoft.com/office/drawing/2014/main" id="{235D63EA-15BE-43C3-84D7-7EA9BCA207A3}"/>
              </a:ext>
            </a:extLst>
          </p:cNvPr>
          <p:cNvSpPr>
            <a:spLocks noEditPoints="1"/>
          </p:cNvSpPr>
          <p:nvPr/>
        </p:nvSpPr>
        <p:spPr bwMode="auto">
          <a:xfrm>
            <a:off x="3161537" y="4906585"/>
            <a:ext cx="503256" cy="96381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bg1"/>
          </a:solidFill>
          <a:ln w="12700" cap="flat" cmpd="sng">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endParaRPr lang="en-GB" sz="1765"/>
          </a:p>
        </p:txBody>
      </p:sp>
      <p:sp>
        <p:nvSpPr>
          <p:cNvPr id="36" name="Freeform 30">
            <a:extLst>
              <a:ext uri="{FF2B5EF4-FFF2-40B4-BE49-F238E27FC236}">
                <a16:creationId xmlns:a16="http://schemas.microsoft.com/office/drawing/2014/main" id="{BEDC545E-38D8-4B97-BEDB-BF3324DB510A}"/>
              </a:ext>
            </a:extLst>
          </p:cNvPr>
          <p:cNvSpPr>
            <a:spLocks noEditPoints="1"/>
          </p:cNvSpPr>
          <p:nvPr/>
        </p:nvSpPr>
        <p:spPr bwMode="auto">
          <a:xfrm>
            <a:off x="9191282" y="2780574"/>
            <a:ext cx="626762" cy="693020"/>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37" name="Freeform 92">
            <a:extLst>
              <a:ext uri="{FF2B5EF4-FFF2-40B4-BE49-F238E27FC236}">
                <a16:creationId xmlns:a16="http://schemas.microsoft.com/office/drawing/2014/main" id="{7EE004DD-B4E9-4DC2-887F-3C9A78F54A27}"/>
              </a:ext>
            </a:extLst>
          </p:cNvPr>
          <p:cNvSpPr>
            <a:spLocks noEditPoints="1"/>
          </p:cNvSpPr>
          <p:nvPr/>
        </p:nvSpPr>
        <p:spPr bwMode="black">
          <a:xfrm>
            <a:off x="9585452" y="3093374"/>
            <a:ext cx="330849" cy="45078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w="19050">
            <a:solidFill>
              <a:schemeClr val="accent1"/>
            </a:solidFill>
          </a:ln>
          <a:extLst/>
        </p:spPr>
        <p:txBody>
          <a:bodyPr vert="horz" wrap="square" lIns="91444" tIns="45722" rIns="91444" bIns="45722" numCol="1" anchor="t" anchorCtr="0" compatLnSpc="1">
            <a:prstTxWarp prst="textNoShape">
              <a:avLst/>
            </a:prstTxWarp>
          </a:bodyPr>
          <a:lstStyle/>
          <a:p>
            <a:endParaRPr lang="en-US" sz="1765" dirty="0">
              <a:solidFill>
                <a:srgbClr val="000000"/>
              </a:solidFill>
            </a:endParaRPr>
          </a:p>
        </p:txBody>
      </p:sp>
      <p:sp>
        <p:nvSpPr>
          <p:cNvPr id="38" name="Title 1">
            <a:extLst>
              <a:ext uri="{FF2B5EF4-FFF2-40B4-BE49-F238E27FC236}">
                <a16:creationId xmlns:a16="http://schemas.microsoft.com/office/drawing/2014/main" id="{C5582C6D-42E6-42D5-A127-F9BE98735D03}"/>
              </a:ext>
            </a:extLst>
          </p:cNvPr>
          <p:cNvSpPr txBox="1">
            <a:spLocks/>
          </p:cNvSpPr>
          <p:nvPr/>
        </p:nvSpPr>
        <p:spPr>
          <a:xfrm>
            <a:off x="2660990" y="213317"/>
            <a:ext cx="6902978"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How Windows Azure Backup Works</a:t>
            </a:r>
            <a:endParaRPr lang="en-US" sz="3600" b="1" dirty="0">
              <a:solidFill>
                <a:srgbClr val="B83C3F"/>
              </a:solidFill>
              <a:latin typeface="+mn-lt"/>
            </a:endParaRPr>
          </a:p>
        </p:txBody>
      </p:sp>
    </p:spTree>
    <p:extLst>
      <p:ext uri="{BB962C8B-B14F-4D97-AF65-F5344CB8AC3E}">
        <p14:creationId xmlns:p14="http://schemas.microsoft.com/office/powerpoint/2010/main" val="17762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2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31"/>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7" presetClass="exit" presetSubtype="10" fill="hold" grpId="0" nodeType="clickEffect">
                                  <p:stCondLst>
                                    <p:cond delay="0"/>
                                  </p:stCondLst>
                                  <p:childTnLst>
                                    <p:anim calcmode="lin" valueType="num">
                                      <p:cBhvr>
                                        <p:cTn id="49" dur="500"/>
                                        <p:tgtEl>
                                          <p:spTgt spid="35"/>
                                        </p:tgtEl>
                                        <p:attrNameLst>
                                          <p:attrName>ppt_w</p:attrName>
                                        </p:attrNameLst>
                                      </p:cBhvr>
                                      <p:tavLst>
                                        <p:tav tm="0">
                                          <p:val>
                                            <p:strVal val="ppt_w"/>
                                          </p:val>
                                        </p:tav>
                                        <p:tav tm="100000">
                                          <p:val>
                                            <p:fltVal val="0"/>
                                          </p:val>
                                        </p:tav>
                                      </p:tavLst>
                                    </p:anim>
                                    <p:anim calcmode="lin" valueType="num">
                                      <p:cBhvr>
                                        <p:cTn id="50" dur="500"/>
                                        <p:tgtEl>
                                          <p:spTgt spid="35"/>
                                        </p:tgtEl>
                                        <p:attrNameLst>
                                          <p:attrName>ppt_h</p:attrName>
                                        </p:attrNameLst>
                                      </p:cBhvr>
                                      <p:tavLst>
                                        <p:tav tm="0">
                                          <p:val>
                                            <p:strVal val="ppt_h"/>
                                          </p:val>
                                        </p:tav>
                                        <p:tav tm="100000">
                                          <p:val>
                                            <p:strVal val="ppt_h"/>
                                          </p:val>
                                        </p:tav>
                                      </p:tavLst>
                                    </p:anim>
                                    <p:set>
                                      <p:cBhvr>
                                        <p:cTn id="51" dur="1" fill="hold">
                                          <p:stCondLst>
                                            <p:cond delay="499"/>
                                          </p:stCondLst>
                                        </p:cTn>
                                        <p:tgtEl>
                                          <p:spTgt spid="35"/>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30"/>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par>
                          <p:cTn id="58" fill="hold">
                            <p:stCondLst>
                              <p:cond delay="500"/>
                            </p:stCondLst>
                            <p:childTnLst>
                              <p:par>
                                <p:cTn id="59" presetID="42" presetClass="entr" presetSubtype="0" fill="hold" grpId="1"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childTnLst>
                          </p:cTn>
                        </p:par>
                        <p:par>
                          <p:cTn id="64" fill="hold">
                            <p:stCondLst>
                              <p:cond delay="1500"/>
                            </p:stCondLst>
                            <p:childTnLst>
                              <p:par>
                                <p:cTn id="65" presetID="22" presetClass="entr" presetSubtype="2"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right)">
                                      <p:cBhvr>
                                        <p:cTn id="67" dur="500"/>
                                        <p:tgtEl>
                                          <p:spTgt spid="3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right)">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6" grpId="1"/>
      <p:bldP spid="17" grpId="0"/>
      <p:bldP spid="18" grpId="0"/>
      <p:bldP spid="31" grpId="0"/>
      <p:bldP spid="31" grpId="1"/>
      <p:bldP spid="33" grpId="0"/>
      <p:bldP spid="34" grpId="0"/>
      <p:bldP spid="34" grpId="1"/>
      <p:bldP spid="35" grpId="0" animBg="1"/>
      <p:bldP spid="3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2" name="Freeform 86">
            <a:extLst>
              <a:ext uri="{FF2B5EF4-FFF2-40B4-BE49-F238E27FC236}">
                <a16:creationId xmlns:a16="http://schemas.microsoft.com/office/drawing/2014/main" id="{D634A496-C812-4666-A0B8-7E9A7AFFC035}"/>
              </a:ext>
            </a:extLst>
          </p:cNvPr>
          <p:cNvSpPr>
            <a:spLocks noEditPoints="1"/>
          </p:cNvSpPr>
          <p:nvPr/>
        </p:nvSpPr>
        <p:spPr bwMode="black">
          <a:xfrm>
            <a:off x="8581680" y="2252307"/>
            <a:ext cx="2740723" cy="36578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4" tIns="45722" rIns="91444" bIns="45722" numCol="1" anchor="t" anchorCtr="0" compatLnSpc="1">
            <a:prstTxWarp prst="textNoShape">
              <a:avLst/>
            </a:prstTxWarp>
          </a:bodyPr>
          <a:lstStyle/>
          <a:p>
            <a:endParaRPr lang="en-US" sz="1765">
              <a:solidFill>
                <a:srgbClr val="505050"/>
              </a:solidFill>
            </a:endParaRPr>
          </a:p>
        </p:txBody>
      </p:sp>
      <p:sp>
        <p:nvSpPr>
          <p:cNvPr id="24" name="TextBox 23">
            <a:extLst>
              <a:ext uri="{FF2B5EF4-FFF2-40B4-BE49-F238E27FC236}">
                <a16:creationId xmlns:a16="http://schemas.microsoft.com/office/drawing/2014/main" id="{ED970CAF-E42C-42BD-AE74-ECAB72FEDA67}"/>
              </a:ext>
            </a:extLst>
          </p:cNvPr>
          <p:cNvSpPr txBox="1"/>
          <p:nvPr/>
        </p:nvSpPr>
        <p:spPr>
          <a:xfrm>
            <a:off x="2496979" y="5845384"/>
            <a:ext cx="1921835" cy="321099"/>
          </a:xfrm>
          <a:prstGeom prst="rect">
            <a:avLst/>
          </a:prstGeom>
          <a:noFill/>
        </p:spPr>
        <p:txBody>
          <a:bodyPr wrap="square" lIns="108830" tIns="54414" rIns="108830" bIns="54414" rtlCol="0">
            <a:spAutoFit/>
          </a:bodyPr>
          <a:lstStyle/>
          <a:p>
            <a:pPr algn="ctr"/>
            <a:r>
              <a:rPr lang="en-US" sz="1372" dirty="0">
                <a:solidFill>
                  <a:schemeClr val="bg1"/>
                </a:solidFill>
              </a:rPr>
              <a:t>Window Server 2012</a:t>
            </a:r>
          </a:p>
        </p:txBody>
      </p:sp>
      <p:sp>
        <p:nvSpPr>
          <p:cNvPr id="38" name="Title 1">
            <a:extLst>
              <a:ext uri="{FF2B5EF4-FFF2-40B4-BE49-F238E27FC236}">
                <a16:creationId xmlns:a16="http://schemas.microsoft.com/office/drawing/2014/main" id="{C5582C6D-42E6-42D5-A127-F9BE98735D03}"/>
              </a:ext>
            </a:extLst>
          </p:cNvPr>
          <p:cNvSpPr txBox="1">
            <a:spLocks/>
          </p:cNvSpPr>
          <p:nvPr/>
        </p:nvSpPr>
        <p:spPr>
          <a:xfrm>
            <a:off x="961980" y="1048789"/>
            <a:ext cx="9876831"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Which applications and workloads can be backed up?</a:t>
            </a:r>
            <a:endParaRPr lang="en-US" sz="3600" b="1" dirty="0">
              <a:solidFill>
                <a:srgbClr val="B83C3F"/>
              </a:solidFill>
              <a:latin typeface="+mn-lt"/>
            </a:endParaRPr>
          </a:p>
        </p:txBody>
      </p:sp>
      <p:sp>
        <p:nvSpPr>
          <p:cNvPr id="2" name="Rectangle 1">
            <a:extLst>
              <a:ext uri="{FF2B5EF4-FFF2-40B4-BE49-F238E27FC236}">
                <a16:creationId xmlns:a16="http://schemas.microsoft.com/office/drawing/2014/main" id="{D878FC45-9F25-45CC-8D50-175DF55FE442}"/>
              </a:ext>
            </a:extLst>
          </p:cNvPr>
          <p:cNvSpPr/>
          <p:nvPr/>
        </p:nvSpPr>
        <p:spPr>
          <a:xfrm>
            <a:off x="1166027" y="2233269"/>
            <a:ext cx="2067746" cy="400110"/>
          </a:xfrm>
          <a:prstGeom prst="rect">
            <a:avLst/>
          </a:prstGeom>
        </p:spPr>
        <p:txBody>
          <a:bodyPr wrap="none">
            <a:spAutoFit/>
          </a:bodyPr>
          <a:lstStyle/>
          <a:p>
            <a:r>
              <a:rPr lang="en-IN" sz="2000" b="1" dirty="0">
                <a:solidFill>
                  <a:srgbClr val="B83C3F"/>
                </a:solidFill>
              </a:rPr>
              <a:t>Data or Workload</a:t>
            </a:r>
            <a:endParaRPr lang="en-IN" sz="2000" dirty="0">
              <a:solidFill>
                <a:srgbClr val="B83C3F"/>
              </a:solidFill>
            </a:endParaRPr>
          </a:p>
        </p:txBody>
      </p:sp>
      <p:sp>
        <p:nvSpPr>
          <p:cNvPr id="3" name="Rectangle 2">
            <a:extLst>
              <a:ext uri="{FF2B5EF4-FFF2-40B4-BE49-F238E27FC236}">
                <a16:creationId xmlns:a16="http://schemas.microsoft.com/office/drawing/2014/main" id="{BD4F8A57-865D-49C5-A082-E5ECC33AFAD4}"/>
              </a:ext>
            </a:extLst>
          </p:cNvPr>
          <p:cNvSpPr/>
          <p:nvPr/>
        </p:nvSpPr>
        <p:spPr>
          <a:xfrm>
            <a:off x="7304375" y="2245860"/>
            <a:ext cx="2554610" cy="400110"/>
          </a:xfrm>
          <a:prstGeom prst="rect">
            <a:avLst/>
          </a:prstGeom>
        </p:spPr>
        <p:txBody>
          <a:bodyPr wrap="none">
            <a:spAutoFit/>
          </a:bodyPr>
          <a:lstStyle/>
          <a:p>
            <a:r>
              <a:rPr lang="en-IN" sz="2000" b="1" dirty="0">
                <a:solidFill>
                  <a:srgbClr val="B83C3F"/>
                </a:solidFill>
              </a:rPr>
              <a:t>Azure Backup solution</a:t>
            </a:r>
            <a:endParaRPr lang="en-IN" sz="2000" dirty="0">
              <a:solidFill>
                <a:srgbClr val="B83C3F"/>
              </a:solidFill>
            </a:endParaRPr>
          </a:p>
        </p:txBody>
      </p:sp>
      <p:sp>
        <p:nvSpPr>
          <p:cNvPr id="39" name="TextBox 38">
            <a:extLst>
              <a:ext uri="{FF2B5EF4-FFF2-40B4-BE49-F238E27FC236}">
                <a16:creationId xmlns:a16="http://schemas.microsoft.com/office/drawing/2014/main" id="{23DE3792-4EBC-4612-B359-35BCAF30AD17}"/>
              </a:ext>
            </a:extLst>
          </p:cNvPr>
          <p:cNvSpPr txBox="1"/>
          <p:nvPr/>
        </p:nvSpPr>
        <p:spPr>
          <a:xfrm>
            <a:off x="407963" y="2922242"/>
            <a:ext cx="4670474"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Files and folders</a:t>
            </a:r>
          </a:p>
          <a:p>
            <a:pPr lvl="1">
              <a:buClr>
                <a:srgbClr val="B83C3F"/>
              </a:buClr>
            </a:pPr>
            <a:endParaRPr lang="en-IN" dirty="0"/>
          </a:p>
          <a:p>
            <a:pPr marL="742950" lvl="1" indent="-285750">
              <a:buClr>
                <a:srgbClr val="B83C3F"/>
              </a:buClr>
              <a:buFont typeface="Arial" panose="020B0604020202020204" pitchFamily="34" charset="0"/>
              <a:buChar char="•"/>
            </a:pPr>
            <a:r>
              <a:rPr lang="en-IN" dirty="0"/>
              <a:t>Hyper-V virtual machine (Windows)</a:t>
            </a:r>
          </a:p>
          <a:p>
            <a:pPr lvl="1">
              <a:buClr>
                <a:srgbClr val="B83C3F"/>
              </a:buClr>
            </a:pPr>
            <a:endParaRPr lang="en-IN" dirty="0"/>
          </a:p>
          <a:p>
            <a:pPr marL="742950" lvl="1" indent="-285750">
              <a:buClr>
                <a:srgbClr val="B83C3F"/>
              </a:buClr>
              <a:buFont typeface="Arial" panose="020B0604020202020204" pitchFamily="34" charset="0"/>
              <a:buChar char="•"/>
            </a:pPr>
            <a:r>
              <a:rPr lang="en-IN" dirty="0"/>
              <a:t>Hyper-V virtual machine (Linux)</a:t>
            </a:r>
          </a:p>
          <a:p>
            <a:pPr lvl="1">
              <a:buClr>
                <a:srgbClr val="B83C3F"/>
              </a:buClr>
            </a:pPr>
            <a:endParaRPr lang="en-IN" dirty="0"/>
          </a:p>
          <a:p>
            <a:pPr marL="742950" lvl="1" indent="-285750">
              <a:buClr>
                <a:srgbClr val="B83C3F"/>
              </a:buClr>
              <a:buFont typeface="Arial" panose="020B0604020202020204" pitchFamily="34" charset="0"/>
              <a:buChar char="•"/>
            </a:pPr>
            <a:r>
              <a:rPr lang="en-IN" dirty="0"/>
              <a:t>VMware virtual machine</a:t>
            </a:r>
          </a:p>
          <a:p>
            <a:pPr lvl="1">
              <a:buClr>
                <a:srgbClr val="B83C3F"/>
              </a:buClr>
            </a:pPr>
            <a:endParaRPr lang="en-IN" dirty="0"/>
          </a:p>
          <a:p>
            <a:pPr marL="742950" lvl="1" indent="-285750">
              <a:buClr>
                <a:srgbClr val="B83C3F"/>
              </a:buClr>
              <a:buFont typeface="Arial" panose="020B0604020202020204" pitchFamily="34" charset="0"/>
              <a:buChar char="•"/>
            </a:pPr>
            <a:r>
              <a:rPr lang="en-IN" dirty="0"/>
              <a:t>Azure IaaS VMs (Windows)</a:t>
            </a:r>
          </a:p>
          <a:p>
            <a:pPr lvl="1">
              <a:buClr>
                <a:srgbClr val="B83C3F"/>
              </a:buClr>
            </a:pPr>
            <a:endParaRPr lang="en-IN" dirty="0"/>
          </a:p>
          <a:p>
            <a:pPr marL="742950" lvl="1" indent="-285750">
              <a:buClr>
                <a:srgbClr val="B83C3F"/>
              </a:buClr>
              <a:buFont typeface="Arial" panose="020B0604020202020204" pitchFamily="34" charset="0"/>
              <a:buChar char="•"/>
            </a:pPr>
            <a:r>
              <a:rPr lang="en-IN" dirty="0"/>
              <a:t>Azure IaaS VMs (Linux)</a:t>
            </a:r>
            <a:endParaRPr lang="en-US" dirty="0"/>
          </a:p>
        </p:txBody>
      </p:sp>
      <p:sp>
        <p:nvSpPr>
          <p:cNvPr id="40" name="TextBox 39">
            <a:extLst>
              <a:ext uri="{FF2B5EF4-FFF2-40B4-BE49-F238E27FC236}">
                <a16:creationId xmlns:a16="http://schemas.microsoft.com/office/drawing/2014/main" id="{AF4CAF95-657C-42CC-BBDD-87F945666BAD}"/>
              </a:ext>
            </a:extLst>
          </p:cNvPr>
          <p:cNvSpPr txBox="1"/>
          <p:nvPr/>
        </p:nvSpPr>
        <p:spPr>
          <a:xfrm>
            <a:off x="6507830" y="2866612"/>
            <a:ext cx="5064369"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 Azure Backup agent + System Center DPM</a:t>
            </a:r>
          </a:p>
          <a:p>
            <a:pPr lvl="1">
              <a:buClr>
                <a:srgbClr val="B83C3F"/>
              </a:buClr>
            </a:pPr>
            <a:endParaRPr lang="en-IN" dirty="0"/>
          </a:p>
          <a:p>
            <a:pPr marL="742950" lvl="1" indent="-285750">
              <a:buClr>
                <a:srgbClr val="B83C3F"/>
              </a:buClr>
              <a:buFont typeface="Arial" panose="020B0604020202020204" pitchFamily="34" charset="0"/>
              <a:buChar char="•"/>
            </a:pPr>
            <a:r>
              <a:rPr lang="en-IN" dirty="0"/>
              <a:t>Azure Backup agent + System Center DPM</a:t>
            </a:r>
          </a:p>
          <a:p>
            <a:pPr lvl="1">
              <a:buClr>
                <a:srgbClr val="B83C3F"/>
              </a:buClr>
            </a:pPr>
            <a:endParaRPr lang="en-IN" dirty="0"/>
          </a:p>
          <a:p>
            <a:pPr marL="742950" lvl="1" indent="-285750">
              <a:buClr>
                <a:srgbClr val="B83C3F"/>
              </a:buClr>
              <a:buFont typeface="Arial" panose="020B0604020202020204" pitchFamily="34" charset="0"/>
              <a:buChar char="•"/>
            </a:pPr>
            <a:r>
              <a:rPr lang="en-IN" dirty="0"/>
              <a:t>Azure Backup agent + System Center DPM</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Azure Backup agent + System Center DPM</a:t>
            </a:r>
          </a:p>
          <a:p>
            <a:pPr lvl="1">
              <a:buClr>
                <a:srgbClr val="B83C3F"/>
              </a:buClr>
            </a:pPr>
            <a:endParaRPr lang="en-IN" dirty="0"/>
          </a:p>
          <a:p>
            <a:pPr marL="742950" lvl="1" indent="-285750">
              <a:buClr>
                <a:srgbClr val="B83C3F"/>
              </a:buClr>
              <a:buFont typeface="Arial" panose="020B0604020202020204" pitchFamily="34" charset="0"/>
              <a:buChar char="•"/>
            </a:pPr>
            <a:r>
              <a:rPr lang="en-IN" dirty="0"/>
              <a:t>Azure Backup (VM extension)</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Azure Backup (VM extension)</a:t>
            </a:r>
          </a:p>
        </p:txBody>
      </p:sp>
      <p:sp>
        <p:nvSpPr>
          <p:cNvPr id="42" name="Title 1">
            <a:extLst>
              <a:ext uri="{FF2B5EF4-FFF2-40B4-BE49-F238E27FC236}">
                <a16:creationId xmlns:a16="http://schemas.microsoft.com/office/drawing/2014/main" id="{B43E110F-C497-460F-A596-DFCA5501CCBA}"/>
              </a:ext>
            </a:extLst>
          </p:cNvPr>
          <p:cNvSpPr txBox="1">
            <a:spLocks/>
          </p:cNvSpPr>
          <p:nvPr/>
        </p:nvSpPr>
        <p:spPr>
          <a:xfrm>
            <a:off x="4539183" y="173092"/>
            <a:ext cx="311363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Backup</a:t>
            </a:r>
          </a:p>
        </p:txBody>
      </p:sp>
    </p:spTree>
    <p:extLst>
      <p:ext uri="{BB962C8B-B14F-4D97-AF65-F5344CB8AC3E}">
        <p14:creationId xmlns:p14="http://schemas.microsoft.com/office/powerpoint/2010/main" val="79201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2" name="Freeform 86">
            <a:extLst>
              <a:ext uri="{FF2B5EF4-FFF2-40B4-BE49-F238E27FC236}">
                <a16:creationId xmlns:a16="http://schemas.microsoft.com/office/drawing/2014/main" id="{D634A496-C812-4666-A0B8-7E9A7AFFC035}"/>
              </a:ext>
            </a:extLst>
          </p:cNvPr>
          <p:cNvSpPr>
            <a:spLocks noEditPoints="1"/>
          </p:cNvSpPr>
          <p:nvPr/>
        </p:nvSpPr>
        <p:spPr bwMode="black">
          <a:xfrm>
            <a:off x="8581680" y="2252307"/>
            <a:ext cx="2740723" cy="36578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4" tIns="45722" rIns="91444" bIns="45722" numCol="1" anchor="t" anchorCtr="0" compatLnSpc="1">
            <a:prstTxWarp prst="textNoShape">
              <a:avLst/>
            </a:prstTxWarp>
          </a:bodyPr>
          <a:lstStyle/>
          <a:p>
            <a:endParaRPr lang="en-US" sz="1765">
              <a:solidFill>
                <a:srgbClr val="505050"/>
              </a:solidFill>
            </a:endParaRPr>
          </a:p>
        </p:txBody>
      </p:sp>
      <p:sp>
        <p:nvSpPr>
          <p:cNvPr id="24" name="TextBox 23">
            <a:extLst>
              <a:ext uri="{FF2B5EF4-FFF2-40B4-BE49-F238E27FC236}">
                <a16:creationId xmlns:a16="http://schemas.microsoft.com/office/drawing/2014/main" id="{ED970CAF-E42C-42BD-AE74-ECAB72FEDA67}"/>
              </a:ext>
            </a:extLst>
          </p:cNvPr>
          <p:cNvSpPr txBox="1"/>
          <p:nvPr/>
        </p:nvSpPr>
        <p:spPr>
          <a:xfrm>
            <a:off x="2496979" y="5845384"/>
            <a:ext cx="1921835" cy="321099"/>
          </a:xfrm>
          <a:prstGeom prst="rect">
            <a:avLst/>
          </a:prstGeom>
          <a:noFill/>
        </p:spPr>
        <p:txBody>
          <a:bodyPr wrap="square" lIns="108830" tIns="54414" rIns="108830" bIns="54414" rtlCol="0">
            <a:spAutoFit/>
          </a:bodyPr>
          <a:lstStyle/>
          <a:p>
            <a:pPr algn="ctr"/>
            <a:r>
              <a:rPr lang="en-US" sz="1372" dirty="0">
                <a:solidFill>
                  <a:schemeClr val="bg1"/>
                </a:solidFill>
              </a:rPr>
              <a:t>Window Server 2012</a:t>
            </a:r>
          </a:p>
        </p:txBody>
      </p:sp>
      <p:sp>
        <p:nvSpPr>
          <p:cNvPr id="2" name="Rectangle 1">
            <a:extLst>
              <a:ext uri="{FF2B5EF4-FFF2-40B4-BE49-F238E27FC236}">
                <a16:creationId xmlns:a16="http://schemas.microsoft.com/office/drawing/2014/main" id="{D878FC45-9F25-45CC-8D50-175DF55FE442}"/>
              </a:ext>
            </a:extLst>
          </p:cNvPr>
          <p:cNvSpPr/>
          <p:nvPr/>
        </p:nvSpPr>
        <p:spPr>
          <a:xfrm>
            <a:off x="549189" y="2366129"/>
            <a:ext cx="2879763" cy="461665"/>
          </a:xfrm>
          <a:prstGeom prst="rect">
            <a:avLst/>
          </a:prstGeom>
        </p:spPr>
        <p:txBody>
          <a:bodyPr wrap="none">
            <a:spAutoFit/>
          </a:bodyPr>
          <a:lstStyle/>
          <a:p>
            <a:r>
              <a:rPr lang="en-IN" sz="2400" b="1" dirty="0">
                <a:solidFill>
                  <a:srgbClr val="B83C3F"/>
                </a:solidFill>
              </a:rPr>
              <a:t>Replication scenarios</a:t>
            </a:r>
            <a:endParaRPr lang="en-IN" sz="2400" dirty="0">
              <a:solidFill>
                <a:srgbClr val="B83C3F"/>
              </a:solidFill>
            </a:endParaRPr>
          </a:p>
        </p:txBody>
      </p:sp>
      <p:sp>
        <p:nvSpPr>
          <p:cNvPr id="39" name="TextBox 38">
            <a:extLst>
              <a:ext uri="{FF2B5EF4-FFF2-40B4-BE49-F238E27FC236}">
                <a16:creationId xmlns:a16="http://schemas.microsoft.com/office/drawing/2014/main" id="{23DE3792-4EBC-4612-B359-35BCAF30AD17}"/>
              </a:ext>
            </a:extLst>
          </p:cNvPr>
          <p:cNvSpPr txBox="1"/>
          <p:nvPr/>
        </p:nvSpPr>
        <p:spPr>
          <a:xfrm>
            <a:off x="407962" y="2922242"/>
            <a:ext cx="11211951"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Replicate Azure VMs from one Azure region to another.</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Replicate on-premises </a:t>
            </a:r>
          </a:p>
          <a:p>
            <a:pPr marL="1657350" lvl="3" indent="-285750">
              <a:buClr>
                <a:srgbClr val="B83C3F"/>
              </a:buClr>
              <a:buFont typeface="Arial" panose="020B0604020202020204" pitchFamily="34" charset="0"/>
              <a:buChar char="•"/>
            </a:pPr>
            <a:r>
              <a:rPr lang="en-IN" dirty="0"/>
              <a:t>VMware VMs</a:t>
            </a:r>
          </a:p>
          <a:p>
            <a:pPr marL="1657350" lvl="3" indent="-285750">
              <a:buClr>
                <a:srgbClr val="B83C3F"/>
              </a:buClr>
              <a:buFont typeface="Arial" panose="020B0604020202020204" pitchFamily="34" charset="0"/>
              <a:buChar char="•"/>
            </a:pPr>
            <a:r>
              <a:rPr lang="en-IN" dirty="0"/>
              <a:t> Hyper-V VMs</a:t>
            </a:r>
          </a:p>
          <a:p>
            <a:pPr marL="1657350" lvl="3" indent="-285750">
              <a:buClr>
                <a:srgbClr val="B83C3F"/>
              </a:buClr>
              <a:buFont typeface="Arial" panose="020B0604020202020204" pitchFamily="34" charset="0"/>
              <a:buChar char="•"/>
            </a:pPr>
            <a:r>
              <a:rPr lang="en-IN" dirty="0"/>
              <a:t> physical servers (Windows and Linux) to </a:t>
            </a:r>
            <a:r>
              <a:rPr lang="en-IN" b="1" dirty="0">
                <a:solidFill>
                  <a:srgbClr val="B83C3F"/>
                </a:solidFill>
              </a:rPr>
              <a:t>Azure</a:t>
            </a:r>
            <a:r>
              <a:rPr lang="en-IN" dirty="0"/>
              <a:t>.</a:t>
            </a:r>
          </a:p>
          <a:p>
            <a:pPr lvl="1">
              <a:buClr>
                <a:srgbClr val="B83C3F"/>
              </a:buClr>
            </a:pPr>
            <a:endParaRPr lang="en-IN" dirty="0"/>
          </a:p>
          <a:p>
            <a:pPr marL="742950" lvl="1" indent="-285750">
              <a:buClr>
                <a:srgbClr val="B83C3F"/>
              </a:buClr>
              <a:buFont typeface="Arial" panose="020B0604020202020204" pitchFamily="34" charset="0"/>
              <a:buChar char="•"/>
            </a:pPr>
            <a:r>
              <a:rPr lang="en-IN" dirty="0"/>
              <a:t>Replicate on-premises </a:t>
            </a:r>
          </a:p>
          <a:p>
            <a:pPr marL="1657350" lvl="3" indent="-285750">
              <a:buClr>
                <a:srgbClr val="B83C3F"/>
              </a:buClr>
              <a:buFont typeface="Arial" panose="020B0604020202020204" pitchFamily="34" charset="0"/>
              <a:buChar char="•"/>
            </a:pPr>
            <a:r>
              <a:rPr lang="en-IN" dirty="0"/>
              <a:t>VMware VMs</a:t>
            </a:r>
          </a:p>
          <a:p>
            <a:pPr marL="1657350" lvl="3" indent="-285750">
              <a:buClr>
                <a:srgbClr val="B83C3F"/>
              </a:buClr>
              <a:buFont typeface="Arial" panose="020B0604020202020204" pitchFamily="34" charset="0"/>
              <a:buChar char="•"/>
            </a:pPr>
            <a:r>
              <a:rPr lang="en-IN" dirty="0"/>
              <a:t>Hyper-V VMs managed by System Center VMM </a:t>
            </a:r>
          </a:p>
          <a:p>
            <a:pPr marL="1657350" lvl="3" indent="-285750">
              <a:buClr>
                <a:srgbClr val="B83C3F"/>
              </a:buClr>
              <a:buFont typeface="Arial" panose="020B0604020202020204" pitchFamily="34" charset="0"/>
              <a:buChar char="•"/>
            </a:pPr>
            <a:r>
              <a:rPr lang="en-IN" dirty="0"/>
              <a:t>and physical servers to a </a:t>
            </a:r>
            <a:r>
              <a:rPr lang="en-IN" b="1" dirty="0">
                <a:solidFill>
                  <a:srgbClr val="B83C3F"/>
                </a:solidFill>
              </a:rPr>
              <a:t>Secondary site.</a:t>
            </a:r>
            <a:endParaRPr lang="en-US" b="1" dirty="0">
              <a:solidFill>
                <a:srgbClr val="B83C3F"/>
              </a:solidFill>
            </a:endParaRPr>
          </a:p>
        </p:txBody>
      </p:sp>
      <p:sp>
        <p:nvSpPr>
          <p:cNvPr id="42" name="Title 1">
            <a:extLst>
              <a:ext uri="{FF2B5EF4-FFF2-40B4-BE49-F238E27FC236}">
                <a16:creationId xmlns:a16="http://schemas.microsoft.com/office/drawing/2014/main" id="{B43E110F-C497-460F-A596-DFCA5501CCBA}"/>
              </a:ext>
            </a:extLst>
          </p:cNvPr>
          <p:cNvSpPr txBox="1">
            <a:spLocks/>
          </p:cNvSpPr>
          <p:nvPr/>
        </p:nvSpPr>
        <p:spPr>
          <a:xfrm>
            <a:off x="4539183" y="173092"/>
            <a:ext cx="446414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Site Recovery</a:t>
            </a:r>
          </a:p>
        </p:txBody>
      </p:sp>
      <p:sp>
        <p:nvSpPr>
          <p:cNvPr id="17" name="TextBox 16">
            <a:extLst>
              <a:ext uri="{FF2B5EF4-FFF2-40B4-BE49-F238E27FC236}">
                <a16:creationId xmlns:a16="http://schemas.microsoft.com/office/drawing/2014/main" id="{AC79DED5-482E-43DA-9CCB-95CFD93BCFB8}"/>
              </a:ext>
            </a:extLst>
          </p:cNvPr>
          <p:cNvSpPr txBox="1"/>
          <p:nvPr/>
        </p:nvSpPr>
        <p:spPr>
          <a:xfrm>
            <a:off x="-200412" y="1311978"/>
            <a:ext cx="12270492"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Site Recovery service: Site Recovery helps ensure business continuity by keeping business apps and workloads running during outages. Site Recovery replicates workloads running on physical and virtual machines (VMs) from a primary site to a secondary location. </a:t>
            </a:r>
            <a:endParaRPr lang="en-US" dirty="0"/>
          </a:p>
        </p:txBody>
      </p:sp>
    </p:spTree>
    <p:extLst>
      <p:ext uri="{BB962C8B-B14F-4D97-AF65-F5344CB8AC3E}">
        <p14:creationId xmlns:p14="http://schemas.microsoft.com/office/powerpoint/2010/main" val="158813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2" name="Freeform 86">
            <a:extLst>
              <a:ext uri="{FF2B5EF4-FFF2-40B4-BE49-F238E27FC236}">
                <a16:creationId xmlns:a16="http://schemas.microsoft.com/office/drawing/2014/main" id="{D634A496-C812-4666-A0B8-7E9A7AFFC035}"/>
              </a:ext>
            </a:extLst>
          </p:cNvPr>
          <p:cNvSpPr>
            <a:spLocks noEditPoints="1"/>
          </p:cNvSpPr>
          <p:nvPr/>
        </p:nvSpPr>
        <p:spPr bwMode="black">
          <a:xfrm>
            <a:off x="8581680" y="2252307"/>
            <a:ext cx="2740723" cy="36578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4" tIns="45722" rIns="91444" bIns="45722" numCol="1" anchor="t" anchorCtr="0" compatLnSpc="1">
            <a:prstTxWarp prst="textNoShape">
              <a:avLst/>
            </a:prstTxWarp>
          </a:bodyPr>
          <a:lstStyle/>
          <a:p>
            <a:endParaRPr lang="en-US" sz="1765">
              <a:solidFill>
                <a:srgbClr val="505050"/>
              </a:solidFill>
            </a:endParaRPr>
          </a:p>
        </p:txBody>
      </p:sp>
      <p:sp>
        <p:nvSpPr>
          <p:cNvPr id="24" name="TextBox 23">
            <a:extLst>
              <a:ext uri="{FF2B5EF4-FFF2-40B4-BE49-F238E27FC236}">
                <a16:creationId xmlns:a16="http://schemas.microsoft.com/office/drawing/2014/main" id="{ED970CAF-E42C-42BD-AE74-ECAB72FEDA67}"/>
              </a:ext>
            </a:extLst>
          </p:cNvPr>
          <p:cNvSpPr txBox="1"/>
          <p:nvPr/>
        </p:nvSpPr>
        <p:spPr>
          <a:xfrm>
            <a:off x="2496979" y="5845384"/>
            <a:ext cx="1921835" cy="321099"/>
          </a:xfrm>
          <a:prstGeom prst="rect">
            <a:avLst/>
          </a:prstGeom>
          <a:noFill/>
        </p:spPr>
        <p:txBody>
          <a:bodyPr wrap="square" lIns="108830" tIns="54414" rIns="108830" bIns="54414" rtlCol="0">
            <a:spAutoFit/>
          </a:bodyPr>
          <a:lstStyle/>
          <a:p>
            <a:pPr algn="ctr"/>
            <a:r>
              <a:rPr lang="en-US" sz="1372" dirty="0">
                <a:solidFill>
                  <a:schemeClr val="bg1"/>
                </a:solidFill>
              </a:rPr>
              <a:t>Window Server 2012</a:t>
            </a:r>
          </a:p>
        </p:txBody>
      </p:sp>
      <p:sp>
        <p:nvSpPr>
          <p:cNvPr id="42" name="Title 1">
            <a:extLst>
              <a:ext uri="{FF2B5EF4-FFF2-40B4-BE49-F238E27FC236}">
                <a16:creationId xmlns:a16="http://schemas.microsoft.com/office/drawing/2014/main" id="{B43E110F-C497-460F-A596-DFCA5501CCBA}"/>
              </a:ext>
            </a:extLst>
          </p:cNvPr>
          <p:cNvSpPr txBox="1">
            <a:spLocks/>
          </p:cNvSpPr>
          <p:nvPr/>
        </p:nvSpPr>
        <p:spPr>
          <a:xfrm>
            <a:off x="4539183" y="173092"/>
            <a:ext cx="446414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Site Recovery</a:t>
            </a:r>
          </a:p>
        </p:txBody>
      </p:sp>
      <p:grpSp>
        <p:nvGrpSpPr>
          <p:cNvPr id="15" name="Group 14">
            <a:extLst>
              <a:ext uri="{FF2B5EF4-FFF2-40B4-BE49-F238E27FC236}">
                <a16:creationId xmlns:a16="http://schemas.microsoft.com/office/drawing/2014/main" id="{EDD927D8-6186-487E-B966-F37BF6D90B72}"/>
              </a:ext>
            </a:extLst>
          </p:cNvPr>
          <p:cNvGrpSpPr/>
          <p:nvPr/>
        </p:nvGrpSpPr>
        <p:grpSpPr>
          <a:xfrm>
            <a:off x="923892" y="2311588"/>
            <a:ext cx="3321849" cy="1970760"/>
            <a:chOff x="312420" y="1287780"/>
            <a:chExt cx="2491740" cy="1478280"/>
          </a:xfrm>
        </p:grpSpPr>
        <p:sp>
          <p:nvSpPr>
            <p:cNvPr id="16" name="Rounded Rectangle 6">
              <a:extLst>
                <a:ext uri="{FF2B5EF4-FFF2-40B4-BE49-F238E27FC236}">
                  <a16:creationId xmlns:a16="http://schemas.microsoft.com/office/drawing/2014/main" id="{CA595E08-0E21-4717-BEF2-F556115F34B5}"/>
                </a:ext>
              </a:extLst>
            </p:cNvPr>
            <p:cNvSpPr/>
            <p:nvPr/>
          </p:nvSpPr>
          <p:spPr bwMode="auto">
            <a:xfrm>
              <a:off x="312420"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BF2880D1-19BA-4599-A420-AF6CF695E98E}"/>
                </a:ext>
              </a:extLst>
            </p:cNvPr>
            <p:cNvGrpSpPr/>
            <p:nvPr/>
          </p:nvGrpSpPr>
          <p:grpSpPr>
            <a:xfrm>
              <a:off x="379048" y="1355800"/>
              <a:ext cx="2349741" cy="1302985"/>
              <a:chOff x="379048" y="1355800"/>
              <a:chExt cx="2349741" cy="1302985"/>
            </a:xfrm>
          </p:grpSpPr>
          <p:sp>
            <p:nvSpPr>
              <p:cNvPr id="19" name="Freeform 207">
                <a:extLst>
                  <a:ext uri="{FF2B5EF4-FFF2-40B4-BE49-F238E27FC236}">
                    <a16:creationId xmlns:a16="http://schemas.microsoft.com/office/drawing/2014/main" id="{ABDCD435-F72E-41B3-B0DD-94DFBB7E4314}"/>
                  </a:ext>
                </a:extLst>
              </p:cNvPr>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sp>
            <p:nvSpPr>
              <p:cNvPr id="20" name="Freeform 207">
                <a:extLst>
                  <a:ext uri="{FF2B5EF4-FFF2-40B4-BE49-F238E27FC236}">
                    <a16:creationId xmlns:a16="http://schemas.microsoft.com/office/drawing/2014/main" id="{46B35667-66B2-49E6-A8FC-475FECE8C674}"/>
                  </a:ext>
                </a:extLst>
              </p:cNvPr>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pic>
            <p:nvPicPr>
              <p:cNvPr id="21" name="Picture 19474">
                <a:extLst>
                  <a:ext uri="{FF2B5EF4-FFF2-40B4-BE49-F238E27FC236}">
                    <a16:creationId xmlns:a16="http://schemas.microsoft.com/office/drawing/2014/main" id="{F2B03585-FC92-44FA-98B5-085EA2475A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474">
                <a:extLst>
                  <a:ext uri="{FF2B5EF4-FFF2-40B4-BE49-F238E27FC236}">
                    <a16:creationId xmlns:a16="http://schemas.microsoft.com/office/drawing/2014/main" id="{82F723FF-5DAA-4EE5-A41B-87A3682ECF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a:extLst>
                  <a:ext uri="{FF2B5EF4-FFF2-40B4-BE49-F238E27FC236}">
                    <a16:creationId xmlns:a16="http://schemas.microsoft.com/office/drawing/2014/main" id="{A15990EF-AB26-4A8C-9ABD-3E398277ED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474">
                <a:extLst>
                  <a:ext uri="{FF2B5EF4-FFF2-40B4-BE49-F238E27FC236}">
                    <a16:creationId xmlns:a16="http://schemas.microsoft.com/office/drawing/2014/main" id="{87AB06C1-E301-46A9-A25D-1D94107DEC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eft-Right Arrow 71">
                <a:extLst>
                  <a:ext uri="{FF2B5EF4-FFF2-40B4-BE49-F238E27FC236}">
                    <a16:creationId xmlns:a16="http://schemas.microsoft.com/office/drawing/2014/main" id="{827C9CF9-D0D2-45AD-BE9D-7E989F976498}"/>
                  </a:ext>
                </a:extLst>
              </p:cNvPr>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ctr" anchorCtr="0" forceAA="0" compatLnSpc="1">
                <a:prstTxWarp prst="textNoShape">
                  <a:avLst/>
                </a:prstTxWarp>
                <a:noAutofit/>
              </a:bodyPr>
              <a:lstStyle/>
              <a:p>
                <a:pPr algn="ctr" defTabSz="932125"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1212F0E1-BACC-4C9C-B6AF-778D64C10A27}"/>
                  </a:ext>
                </a:extLst>
              </p:cNvPr>
              <p:cNvGrpSpPr/>
              <p:nvPr/>
            </p:nvGrpSpPr>
            <p:grpSpPr>
              <a:xfrm>
                <a:off x="706369" y="2353947"/>
                <a:ext cx="1657716" cy="304838"/>
                <a:chOff x="4828977" y="4374498"/>
                <a:chExt cx="1657716" cy="304838"/>
              </a:xfrm>
            </p:grpSpPr>
            <p:sp>
              <p:nvSpPr>
                <p:cNvPr id="32" name="TextBox 31">
                  <a:extLst>
                    <a:ext uri="{FF2B5EF4-FFF2-40B4-BE49-F238E27FC236}">
                      <a16:creationId xmlns:a16="http://schemas.microsoft.com/office/drawing/2014/main" id="{53ACEF52-3861-4A7A-83BD-5120C232F9B1}"/>
                    </a:ext>
                  </a:extLst>
                </p:cNvPr>
                <p:cNvSpPr txBox="1"/>
                <p:nvPr/>
              </p:nvSpPr>
              <p:spPr>
                <a:xfrm>
                  <a:off x="5145538" y="4374498"/>
                  <a:ext cx="1341155" cy="304838"/>
                </a:xfrm>
                <a:prstGeom prst="rect">
                  <a:avLst/>
                </a:prstGeom>
                <a:noFill/>
              </p:spPr>
              <p:txBody>
                <a:bodyPr wrap="square" lIns="0" tIns="0" rIns="0" bIns="0" rtlCol="0">
                  <a:spAutoFit/>
                </a:bodyPr>
                <a:lstStyle/>
                <a:p>
                  <a:pPr defTabSz="914280">
                    <a:lnSpc>
                      <a:spcPct val="90000"/>
                    </a:lnSpc>
                  </a:pPr>
                  <a:r>
                    <a:rPr lang="en-US" sz="1467" spc="-51" dirty="0">
                      <a:solidFill>
                        <a:srgbClr val="505050"/>
                      </a:solidFill>
                    </a:rPr>
                    <a:t>Hyper-V to Hyper-V</a:t>
                  </a:r>
                  <a:br>
                    <a:rPr lang="en-US" sz="1467" spc="-51" dirty="0">
                      <a:solidFill>
                        <a:srgbClr val="505050"/>
                      </a:solidFill>
                    </a:rPr>
                  </a:br>
                  <a:r>
                    <a:rPr lang="en-US" sz="1467" spc="-51" dirty="0">
                      <a:solidFill>
                        <a:srgbClr val="505050"/>
                      </a:solidFill>
                    </a:rPr>
                    <a:t>(on-premises)</a:t>
                  </a:r>
                  <a:endParaRPr lang="en-US" sz="1467" spc="-51" baseline="-25000" dirty="0">
                    <a:solidFill>
                      <a:srgbClr val="505050"/>
                    </a:solidFill>
                  </a:endParaRPr>
                </a:p>
              </p:txBody>
            </p:sp>
            <p:sp>
              <p:nvSpPr>
                <p:cNvPr id="33" name="Oval 32">
                  <a:extLst>
                    <a:ext uri="{FF2B5EF4-FFF2-40B4-BE49-F238E27FC236}">
                      <a16:creationId xmlns:a16="http://schemas.microsoft.com/office/drawing/2014/main" id="{6DB185B1-AECE-4C26-A266-C3A726DDC6D7}"/>
                    </a:ext>
                  </a:extLst>
                </p:cNvPr>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1</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extBox 28">
                <a:extLst>
                  <a:ext uri="{FF2B5EF4-FFF2-40B4-BE49-F238E27FC236}">
                    <a16:creationId xmlns:a16="http://schemas.microsoft.com/office/drawing/2014/main" id="{B44EACEE-9E92-4203-A1F7-C71D14D66C82}"/>
                  </a:ext>
                </a:extLst>
              </p:cNvPr>
              <p:cNvSpPr txBox="1"/>
              <p:nvPr/>
            </p:nvSpPr>
            <p:spPr>
              <a:xfrm>
                <a:off x="389809" y="2120543"/>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Hyper-V</a:t>
                </a:r>
                <a:endParaRPr lang="en-US" sz="1467" spc="-51" baseline="-25000" dirty="0">
                  <a:solidFill>
                    <a:srgbClr val="505050"/>
                  </a:solidFill>
                </a:endParaRPr>
              </a:p>
            </p:txBody>
          </p:sp>
          <p:sp>
            <p:nvSpPr>
              <p:cNvPr id="30" name="TextBox 29">
                <a:extLst>
                  <a:ext uri="{FF2B5EF4-FFF2-40B4-BE49-F238E27FC236}">
                    <a16:creationId xmlns:a16="http://schemas.microsoft.com/office/drawing/2014/main" id="{B61C50CF-49C1-4FB5-B2DA-F2BC2EDD65A3}"/>
                  </a:ext>
                </a:extLst>
              </p:cNvPr>
              <p:cNvSpPr txBox="1"/>
              <p:nvPr/>
            </p:nvSpPr>
            <p:spPr>
              <a:xfrm>
                <a:off x="2084905" y="2123059"/>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Hyper-V</a:t>
                </a:r>
                <a:endParaRPr lang="en-US" sz="1467" spc="-51" baseline="-25000" dirty="0">
                  <a:solidFill>
                    <a:srgbClr val="505050"/>
                  </a:solidFill>
                </a:endParaRPr>
              </a:p>
            </p:txBody>
          </p:sp>
          <p:sp>
            <p:nvSpPr>
              <p:cNvPr id="31" name="TextBox 30">
                <a:extLst>
                  <a:ext uri="{FF2B5EF4-FFF2-40B4-BE49-F238E27FC236}">
                    <a16:creationId xmlns:a16="http://schemas.microsoft.com/office/drawing/2014/main" id="{9C54C92E-0FF2-45CF-B481-6DD61AB5453C}"/>
                  </a:ext>
                </a:extLst>
              </p:cNvPr>
              <p:cNvSpPr txBox="1"/>
              <p:nvPr/>
            </p:nvSpPr>
            <p:spPr>
              <a:xfrm>
                <a:off x="1135747" y="1642449"/>
                <a:ext cx="834790"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Replication</a:t>
                </a:r>
                <a:endParaRPr lang="en-US" sz="1200" b="1" spc="-51" baseline="-25000" dirty="0">
                  <a:solidFill>
                    <a:srgbClr val="505050"/>
                  </a:solidFill>
                </a:endParaRPr>
              </a:p>
            </p:txBody>
          </p:sp>
        </p:grpSp>
      </p:grpSp>
      <p:grpSp>
        <p:nvGrpSpPr>
          <p:cNvPr id="34" name="Group 33">
            <a:extLst>
              <a:ext uri="{FF2B5EF4-FFF2-40B4-BE49-F238E27FC236}">
                <a16:creationId xmlns:a16="http://schemas.microsoft.com/office/drawing/2014/main" id="{9A6592E5-AD2F-4385-B5BF-A62A980DD4F4}"/>
              </a:ext>
            </a:extLst>
          </p:cNvPr>
          <p:cNvGrpSpPr/>
          <p:nvPr/>
        </p:nvGrpSpPr>
        <p:grpSpPr>
          <a:xfrm>
            <a:off x="7838266" y="2312333"/>
            <a:ext cx="3321849" cy="1970759"/>
            <a:chOff x="6200229" y="1287780"/>
            <a:chExt cx="2491740" cy="1478280"/>
          </a:xfrm>
        </p:grpSpPr>
        <p:sp>
          <p:nvSpPr>
            <p:cNvPr id="35" name="Rounded Rectangle 134">
              <a:extLst>
                <a:ext uri="{FF2B5EF4-FFF2-40B4-BE49-F238E27FC236}">
                  <a16:creationId xmlns:a16="http://schemas.microsoft.com/office/drawing/2014/main" id="{21AD0A48-CAD6-4C08-A573-83DF1CFE6B29}"/>
                </a:ext>
              </a:extLst>
            </p:cNvPr>
            <p:cNvSpPr/>
            <p:nvPr/>
          </p:nvSpPr>
          <p:spPr bwMode="auto">
            <a:xfrm>
              <a:off x="6200229"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128">
              <a:extLst>
                <a:ext uri="{FF2B5EF4-FFF2-40B4-BE49-F238E27FC236}">
                  <a16:creationId xmlns:a16="http://schemas.microsoft.com/office/drawing/2014/main" id="{338F3F7B-841E-46BF-9B2B-0A1474183C76}"/>
                </a:ext>
              </a:extLst>
            </p:cNvPr>
            <p:cNvSpPr>
              <a:spLocks noChangeAspect="1"/>
            </p:cNvSpPr>
            <p:nvPr/>
          </p:nvSpPr>
          <p:spPr bwMode="black">
            <a:xfrm>
              <a:off x="7904424" y="1582722"/>
              <a:ext cx="740621" cy="40162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extLst/>
          </p:spPr>
          <p:txBody>
            <a:bodyPr vert="horz" wrap="square" lIns="87867" tIns="43935" rIns="87867" bIns="43935" numCol="1" anchor="b" anchorCtr="1" compatLnSpc="1">
              <a:prstTxWarp prst="textNoShape">
                <a:avLst/>
              </a:prstTxWarp>
            </a:bodyPr>
            <a:lstStyle/>
            <a:p>
              <a:pPr defTabSz="896135">
                <a:defRPr/>
              </a:pPr>
              <a:endParaRPr lang="en-US" sz="1731" kern="0" dirty="0">
                <a:solidFill>
                  <a:srgbClr val="FFFFFF"/>
                </a:solidFill>
              </a:endParaRPr>
            </a:p>
          </p:txBody>
        </p:sp>
        <p:grpSp>
          <p:nvGrpSpPr>
            <p:cNvPr id="37" name="Group 36">
              <a:extLst>
                <a:ext uri="{FF2B5EF4-FFF2-40B4-BE49-F238E27FC236}">
                  <a16:creationId xmlns:a16="http://schemas.microsoft.com/office/drawing/2014/main" id="{7AC2B208-DDB1-495E-9DB6-B9F21E3F7CC2}"/>
                </a:ext>
              </a:extLst>
            </p:cNvPr>
            <p:cNvGrpSpPr/>
            <p:nvPr/>
          </p:nvGrpSpPr>
          <p:grpSpPr>
            <a:xfrm>
              <a:off x="6272007" y="1355800"/>
              <a:ext cx="2334100" cy="1271578"/>
              <a:chOff x="379048" y="1355800"/>
              <a:chExt cx="2334100" cy="1271578"/>
            </a:xfrm>
          </p:grpSpPr>
          <p:sp>
            <p:nvSpPr>
              <p:cNvPr id="38" name="Freeform 207">
                <a:extLst>
                  <a:ext uri="{FF2B5EF4-FFF2-40B4-BE49-F238E27FC236}">
                    <a16:creationId xmlns:a16="http://schemas.microsoft.com/office/drawing/2014/main" id="{0CE20544-5F76-4FB4-B590-42CB46CA8D57}"/>
                  </a:ext>
                </a:extLst>
              </p:cNvPr>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pic>
            <p:nvPicPr>
              <p:cNvPr id="40" name="Picture 19474">
                <a:extLst>
                  <a:ext uri="{FF2B5EF4-FFF2-40B4-BE49-F238E27FC236}">
                    <a16:creationId xmlns:a16="http://schemas.microsoft.com/office/drawing/2014/main" id="{10A78B58-6050-4E3F-8AFC-D4F3804D3C0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a:extLst>
                  <a:ext uri="{FF2B5EF4-FFF2-40B4-BE49-F238E27FC236}">
                    <a16:creationId xmlns:a16="http://schemas.microsoft.com/office/drawing/2014/main" id="{CFA5F0DF-E345-4C67-92CD-2324DAAC97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9474">
                <a:extLst>
                  <a:ext uri="{FF2B5EF4-FFF2-40B4-BE49-F238E27FC236}">
                    <a16:creationId xmlns:a16="http://schemas.microsoft.com/office/drawing/2014/main" id="{36017C9F-29C3-4AA4-8978-29E00973D5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11109" y="1473163"/>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9474">
                <a:extLst>
                  <a:ext uri="{FF2B5EF4-FFF2-40B4-BE49-F238E27FC236}">
                    <a16:creationId xmlns:a16="http://schemas.microsoft.com/office/drawing/2014/main" id="{EA280F0B-E591-4E7D-8FF4-73486F4349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81775" y="147085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Left-Right Arrow 123">
                <a:extLst>
                  <a:ext uri="{FF2B5EF4-FFF2-40B4-BE49-F238E27FC236}">
                    <a16:creationId xmlns:a16="http://schemas.microsoft.com/office/drawing/2014/main" id="{BADF5DDA-306A-415F-AE10-A508177AF74E}"/>
                  </a:ext>
                </a:extLst>
              </p:cNvPr>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ctr" anchorCtr="0" forceAA="0" compatLnSpc="1">
                <a:prstTxWarp prst="textNoShape">
                  <a:avLst/>
                </a:prstTxWarp>
                <a:noAutofit/>
              </a:bodyPr>
              <a:lstStyle/>
              <a:p>
                <a:pPr algn="ctr" defTabSz="932125"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95DD9175-293E-4292-9A2E-B28F5CA85179}"/>
                  </a:ext>
                </a:extLst>
              </p:cNvPr>
              <p:cNvGrpSpPr/>
              <p:nvPr/>
            </p:nvGrpSpPr>
            <p:grpSpPr>
              <a:xfrm>
                <a:off x="561589" y="2364912"/>
                <a:ext cx="2037861" cy="262466"/>
                <a:chOff x="4684197" y="4385463"/>
                <a:chExt cx="2037861" cy="262466"/>
              </a:xfrm>
            </p:grpSpPr>
            <p:sp>
              <p:nvSpPr>
                <p:cNvPr id="50" name="TextBox 49">
                  <a:extLst>
                    <a:ext uri="{FF2B5EF4-FFF2-40B4-BE49-F238E27FC236}">
                      <a16:creationId xmlns:a16="http://schemas.microsoft.com/office/drawing/2014/main" id="{A2AE7921-0315-4D7F-8607-D87BC6D7541D}"/>
                    </a:ext>
                  </a:extLst>
                </p:cNvPr>
                <p:cNvSpPr txBox="1"/>
                <p:nvPr/>
              </p:nvSpPr>
              <p:spPr>
                <a:xfrm>
                  <a:off x="5011521" y="4440521"/>
                  <a:ext cx="1710537" cy="152419"/>
                </a:xfrm>
                <a:prstGeom prst="rect">
                  <a:avLst/>
                </a:prstGeom>
                <a:noFill/>
              </p:spPr>
              <p:txBody>
                <a:bodyPr wrap="square" lIns="0" tIns="0" rIns="0" bIns="0" rtlCol="0">
                  <a:spAutoFit/>
                </a:bodyPr>
                <a:lstStyle/>
                <a:p>
                  <a:pPr defTabSz="914280">
                    <a:lnSpc>
                      <a:spcPct val="90000"/>
                    </a:lnSpc>
                  </a:pPr>
                  <a:r>
                    <a:rPr lang="en-US" sz="1467" spc="-51" dirty="0">
                      <a:solidFill>
                        <a:srgbClr val="505050"/>
                      </a:solidFill>
                    </a:rPr>
                    <a:t>Hyper-V to Microsoft Azure</a:t>
                  </a:r>
                  <a:endParaRPr lang="en-US" sz="1467" spc="-51" baseline="-25000" dirty="0">
                    <a:solidFill>
                      <a:srgbClr val="505050"/>
                    </a:solidFill>
                  </a:endParaRPr>
                </a:p>
              </p:txBody>
            </p:sp>
            <p:sp>
              <p:nvSpPr>
                <p:cNvPr id="51" name="Oval 50">
                  <a:extLst>
                    <a:ext uri="{FF2B5EF4-FFF2-40B4-BE49-F238E27FC236}">
                      <a16:creationId xmlns:a16="http://schemas.microsoft.com/office/drawing/2014/main" id="{31B02436-47C2-478F-ACB4-13BD764814F3}"/>
                    </a:ext>
                  </a:extLst>
                </p:cNvPr>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3</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47" name="TextBox 46">
                <a:extLst>
                  <a:ext uri="{FF2B5EF4-FFF2-40B4-BE49-F238E27FC236}">
                    <a16:creationId xmlns:a16="http://schemas.microsoft.com/office/drawing/2014/main" id="{FD23F457-FCC7-49B3-BFC6-6EC3A944D33E}"/>
                  </a:ext>
                </a:extLst>
              </p:cNvPr>
              <p:cNvSpPr txBox="1"/>
              <p:nvPr/>
            </p:nvSpPr>
            <p:spPr>
              <a:xfrm>
                <a:off x="389809" y="2120543"/>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Hyper-V</a:t>
                </a:r>
                <a:endParaRPr lang="en-US" sz="1467" spc="-51" baseline="-25000" dirty="0">
                  <a:solidFill>
                    <a:srgbClr val="505050"/>
                  </a:solidFill>
                </a:endParaRPr>
              </a:p>
            </p:txBody>
          </p:sp>
          <p:sp>
            <p:nvSpPr>
              <p:cNvPr id="48" name="TextBox 47">
                <a:extLst>
                  <a:ext uri="{FF2B5EF4-FFF2-40B4-BE49-F238E27FC236}">
                    <a16:creationId xmlns:a16="http://schemas.microsoft.com/office/drawing/2014/main" id="{7CE8CCC7-668A-43E2-9B6B-4EAE64C6F633}"/>
                  </a:ext>
                </a:extLst>
              </p:cNvPr>
              <p:cNvSpPr txBox="1"/>
              <p:nvPr/>
            </p:nvSpPr>
            <p:spPr>
              <a:xfrm>
                <a:off x="2080027" y="2014771"/>
                <a:ext cx="633121" cy="304838"/>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Microsoft</a:t>
                </a:r>
                <a:br>
                  <a:rPr lang="en-US" sz="1467" spc="-51" dirty="0">
                    <a:solidFill>
                      <a:srgbClr val="505050"/>
                    </a:solidFill>
                  </a:rPr>
                </a:br>
                <a:r>
                  <a:rPr lang="en-US" sz="1467" spc="-51" dirty="0">
                    <a:solidFill>
                      <a:srgbClr val="505050"/>
                    </a:solidFill>
                  </a:rPr>
                  <a:t>Azure</a:t>
                </a:r>
                <a:endParaRPr lang="en-US" sz="1467" spc="-51" baseline="-25000" dirty="0">
                  <a:solidFill>
                    <a:srgbClr val="505050"/>
                  </a:solidFill>
                </a:endParaRPr>
              </a:p>
            </p:txBody>
          </p:sp>
          <p:sp>
            <p:nvSpPr>
              <p:cNvPr id="49" name="TextBox 48">
                <a:extLst>
                  <a:ext uri="{FF2B5EF4-FFF2-40B4-BE49-F238E27FC236}">
                    <a16:creationId xmlns:a16="http://schemas.microsoft.com/office/drawing/2014/main" id="{43ECD58D-00E1-410C-80E8-DCF8753D2AE0}"/>
                  </a:ext>
                </a:extLst>
              </p:cNvPr>
              <p:cNvSpPr txBox="1"/>
              <p:nvPr/>
            </p:nvSpPr>
            <p:spPr>
              <a:xfrm>
                <a:off x="1097647" y="1642449"/>
                <a:ext cx="834790"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Replication</a:t>
                </a:r>
                <a:endParaRPr lang="en-US" sz="1200" b="1" spc="-51" baseline="-25000" dirty="0">
                  <a:solidFill>
                    <a:srgbClr val="505050"/>
                  </a:solidFill>
                </a:endParaRPr>
              </a:p>
            </p:txBody>
          </p:sp>
        </p:grpSp>
      </p:grpSp>
      <p:grpSp>
        <p:nvGrpSpPr>
          <p:cNvPr id="52" name="Group 51">
            <a:extLst>
              <a:ext uri="{FF2B5EF4-FFF2-40B4-BE49-F238E27FC236}">
                <a16:creationId xmlns:a16="http://schemas.microsoft.com/office/drawing/2014/main" id="{1C5CEBA6-BFF6-4E6C-B9FC-1D259D413836}"/>
              </a:ext>
            </a:extLst>
          </p:cNvPr>
          <p:cNvGrpSpPr/>
          <p:nvPr/>
        </p:nvGrpSpPr>
        <p:grpSpPr>
          <a:xfrm>
            <a:off x="2577953" y="4401064"/>
            <a:ext cx="3321849" cy="1970760"/>
            <a:chOff x="312420" y="1287780"/>
            <a:chExt cx="2491740" cy="1478280"/>
          </a:xfrm>
        </p:grpSpPr>
        <p:sp>
          <p:nvSpPr>
            <p:cNvPr id="53" name="Rounded Rectangle 137">
              <a:extLst>
                <a:ext uri="{FF2B5EF4-FFF2-40B4-BE49-F238E27FC236}">
                  <a16:creationId xmlns:a16="http://schemas.microsoft.com/office/drawing/2014/main" id="{C8215A98-1E5E-4FE6-A194-33B223EED8A6}"/>
                </a:ext>
              </a:extLst>
            </p:cNvPr>
            <p:cNvSpPr/>
            <p:nvPr/>
          </p:nvSpPr>
          <p:spPr bwMode="auto">
            <a:xfrm>
              <a:off x="312420"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a:extLst>
                <a:ext uri="{FF2B5EF4-FFF2-40B4-BE49-F238E27FC236}">
                  <a16:creationId xmlns:a16="http://schemas.microsoft.com/office/drawing/2014/main" id="{3011FE91-57D9-4372-AFF0-A829E13F2CFD}"/>
                </a:ext>
              </a:extLst>
            </p:cNvPr>
            <p:cNvGrpSpPr/>
            <p:nvPr/>
          </p:nvGrpSpPr>
          <p:grpSpPr>
            <a:xfrm>
              <a:off x="374569" y="1355800"/>
              <a:ext cx="2354220" cy="1361007"/>
              <a:chOff x="374569" y="1355800"/>
              <a:chExt cx="2354220" cy="1361007"/>
            </a:xfrm>
          </p:grpSpPr>
          <p:sp>
            <p:nvSpPr>
              <p:cNvPr id="55" name="Freeform 207">
                <a:extLst>
                  <a:ext uri="{FF2B5EF4-FFF2-40B4-BE49-F238E27FC236}">
                    <a16:creationId xmlns:a16="http://schemas.microsoft.com/office/drawing/2014/main" id="{8781FBF7-F7CE-42AE-89FB-85094ED8F1C5}"/>
                  </a:ext>
                </a:extLst>
              </p:cNvPr>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sp>
            <p:nvSpPr>
              <p:cNvPr id="56" name="Freeform 207">
                <a:extLst>
                  <a:ext uri="{FF2B5EF4-FFF2-40B4-BE49-F238E27FC236}">
                    <a16:creationId xmlns:a16="http://schemas.microsoft.com/office/drawing/2014/main" id="{81D000F8-D2A0-4441-BBC6-D55E9BCBF6FE}"/>
                  </a:ext>
                </a:extLst>
              </p:cNvPr>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pic>
            <p:nvPicPr>
              <p:cNvPr id="57" name="Picture 19474">
                <a:extLst>
                  <a:ext uri="{FF2B5EF4-FFF2-40B4-BE49-F238E27FC236}">
                    <a16:creationId xmlns:a16="http://schemas.microsoft.com/office/drawing/2014/main" id="{CE67F4D2-8F6E-4B20-B406-9CEA67E935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9474">
                <a:extLst>
                  <a:ext uri="{FF2B5EF4-FFF2-40B4-BE49-F238E27FC236}">
                    <a16:creationId xmlns:a16="http://schemas.microsoft.com/office/drawing/2014/main" id="{4F97E53A-1A82-4CCE-9737-0940BBB736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9474">
                <a:extLst>
                  <a:ext uri="{FF2B5EF4-FFF2-40B4-BE49-F238E27FC236}">
                    <a16:creationId xmlns:a16="http://schemas.microsoft.com/office/drawing/2014/main" id="{424864C0-18DC-4B20-9D3A-1E882087F3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19474">
                <a:extLst>
                  <a:ext uri="{FF2B5EF4-FFF2-40B4-BE49-F238E27FC236}">
                    <a16:creationId xmlns:a16="http://schemas.microsoft.com/office/drawing/2014/main" id="{93FACEFD-C472-48EA-828D-B034A98023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Left-Right Arrow 145">
                <a:extLst>
                  <a:ext uri="{FF2B5EF4-FFF2-40B4-BE49-F238E27FC236}">
                    <a16:creationId xmlns:a16="http://schemas.microsoft.com/office/drawing/2014/main" id="{F287A5AA-26F0-4D0C-AC72-8BF3A7F51448}"/>
                  </a:ext>
                </a:extLst>
              </p:cNvPr>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ctr" anchorCtr="0" forceAA="0" compatLnSpc="1">
                <a:prstTxWarp prst="textNoShape">
                  <a:avLst/>
                </a:prstTxWarp>
                <a:noAutofit/>
              </a:bodyPr>
              <a:lstStyle/>
              <a:p>
                <a:pPr algn="ctr" defTabSz="932125"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A82AA658-49A2-430F-9484-DABEB2C449B0}"/>
                  </a:ext>
                </a:extLst>
              </p:cNvPr>
              <p:cNvGrpSpPr/>
              <p:nvPr/>
            </p:nvGrpSpPr>
            <p:grpSpPr>
              <a:xfrm>
                <a:off x="683509" y="2411969"/>
                <a:ext cx="1873685" cy="304838"/>
                <a:chOff x="4806117" y="4432520"/>
                <a:chExt cx="1873685" cy="304838"/>
              </a:xfrm>
            </p:grpSpPr>
            <p:sp>
              <p:nvSpPr>
                <p:cNvPr id="66" name="TextBox 65">
                  <a:extLst>
                    <a:ext uri="{FF2B5EF4-FFF2-40B4-BE49-F238E27FC236}">
                      <a16:creationId xmlns:a16="http://schemas.microsoft.com/office/drawing/2014/main" id="{99FCC085-9152-46E6-9E19-B2D530C429F1}"/>
                    </a:ext>
                  </a:extLst>
                </p:cNvPr>
                <p:cNvSpPr txBox="1"/>
                <p:nvPr/>
              </p:nvSpPr>
              <p:spPr>
                <a:xfrm>
                  <a:off x="5122678" y="4432520"/>
                  <a:ext cx="1557124" cy="304838"/>
                </a:xfrm>
                <a:prstGeom prst="rect">
                  <a:avLst/>
                </a:prstGeom>
                <a:noFill/>
              </p:spPr>
              <p:txBody>
                <a:bodyPr wrap="square" lIns="0" tIns="0" rIns="0" bIns="0" rtlCol="0">
                  <a:spAutoFit/>
                </a:bodyPr>
                <a:lstStyle/>
                <a:p>
                  <a:pPr defTabSz="914280">
                    <a:lnSpc>
                      <a:spcPct val="90000"/>
                    </a:lnSpc>
                  </a:pPr>
                  <a:r>
                    <a:rPr lang="en-US" sz="1467" spc="-51" dirty="0">
                      <a:solidFill>
                        <a:srgbClr val="505050"/>
                      </a:solidFill>
                    </a:rPr>
                    <a:t>VMware or Physical to VMware (on-premises)</a:t>
                  </a:r>
                  <a:endParaRPr lang="en-US" sz="1467" spc="-51" baseline="-25000" dirty="0">
                    <a:solidFill>
                      <a:srgbClr val="505050"/>
                    </a:solidFill>
                  </a:endParaRPr>
                </a:p>
              </p:txBody>
            </p:sp>
            <p:sp>
              <p:nvSpPr>
                <p:cNvPr id="67" name="Oval 66">
                  <a:extLst>
                    <a:ext uri="{FF2B5EF4-FFF2-40B4-BE49-F238E27FC236}">
                      <a16:creationId xmlns:a16="http://schemas.microsoft.com/office/drawing/2014/main" id="{35389BC0-EC84-4882-AEB6-E808B7D97A62}"/>
                    </a:ext>
                  </a:extLst>
                </p:cNvPr>
                <p:cNvSpPr/>
                <p:nvPr/>
              </p:nvSpPr>
              <p:spPr bwMode="auto">
                <a:xfrm>
                  <a:off x="4806117" y="4432520"/>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4</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63" name="TextBox 62">
                <a:extLst>
                  <a:ext uri="{FF2B5EF4-FFF2-40B4-BE49-F238E27FC236}">
                    <a16:creationId xmlns:a16="http://schemas.microsoft.com/office/drawing/2014/main" id="{212716F4-A406-4E33-B584-84AD207DB2F8}"/>
                  </a:ext>
                </a:extLst>
              </p:cNvPr>
              <p:cNvSpPr txBox="1"/>
              <p:nvPr/>
            </p:nvSpPr>
            <p:spPr>
              <a:xfrm>
                <a:off x="374569" y="2120543"/>
                <a:ext cx="1113498"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VMware or Physical</a:t>
                </a:r>
                <a:endParaRPr lang="en-US" sz="1467" spc="-51" baseline="-25000" dirty="0">
                  <a:solidFill>
                    <a:srgbClr val="505050"/>
                  </a:solidFill>
                </a:endParaRPr>
              </a:p>
            </p:txBody>
          </p:sp>
          <p:sp>
            <p:nvSpPr>
              <p:cNvPr id="64" name="TextBox 63">
                <a:extLst>
                  <a:ext uri="{FF2B5EF4-FFF2-40B4-BE49-F238E27FC236}">
                    <a16:creationId xmlns:a16="http://schemas.microsoft.com/office/drawing/2014/main" id="{DD120881-6343-4B79-82CE-22352A39DF37}"/>
                  </a:ext>
                </a:extLst>
              </p:cNvPr>
              <p:cNvSpPr txBox="1"/>
              <p:nvPr/>
            </p:nvSpPr>
            <p:spPr>
              <a:xfrm>
                <a:off x="2084905" y="2123059"/>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VMware</a:t>
                </a:r>
                <a:endParaRPr lang="en-US" sz="1467" spc="-51" baseline="-25000" dirty="0">
                  <a:solidFill>
                    <a:srgbClr val="505050"/>
                  </a:solidFill>
                </a:endParaRPr>
              </a:p>
            </p:txBody>
          </p:sp>
          <p:sp>
            <p:nvSpPr>
              <p:cNvPr id="65" name="TextBox 64">
                <a:extLst>
                  <a:ext uri="{FF2B5EF4-FFF2-40B4-BE49-F238E27FC236}">
                    <a16:creationId xmlns:a16="http://schemas.microsoft.com/office/drawing/2014/main" id="{9C2E573F-1776-4532-B88F-AC84F9301F73}"/>
                  </a:ext>
                </a:extLst>
              </p:cNvPr>
              <p:cNvSpPr txBox="1"/>
              <p:nvPr/>
            </p:nvSpPr>
            <p:spPr>
              <a:xfrm>
                <a:off x="1135747" y="1642449"/>
                <a:ext cx="834790"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Replication</a:t>
                </a:r>
                <a:endParaRPr lang="en-US" sz="1200" b="1" spc="-51" baseline="-25000" dirty="0">
                  <a:solidFill>
                    <a:srgbClr val="505050"/>
                  </a:solidFill>
                </a:endParaRPr>
              </a:p>
            </p:txBody>
          </p:sp>
        </p:grpSp>
      </p:grpSp>
      <p:grpSp>
        <p:nvGrpSpPr>
          <p:cNvPr id="68" name="Group 67">
            <a:extLst>
              <a:ext uri="{FF2B5EF4-FFF2-40B4-BE49-F238E27FC236}">
                <a16:creationId xmlns:a16="http://schemas.microsoft.com/office/drawing/2014/main" id="{E50360C6-3BCB-4C4C-A75B-F06F1FF8E639}"/>
              </a:ext>
            </a:extLst>
          </p:cNvPr>
          <p:cNvGrpSpPr/>
          <p:nvPr/>
        </p:nvGrpSpPr>
        <p:grpSpPr>
          <a:xfrm>
            <a:off x="6030164" y="4401063"/>
            <a:ext cx="3321849" cy="1970760"/>
            <a:chOff x="6200229" y="1287780"/>
            <a:chExt cx="2491740" cy="1478280"/>
          </a:xfrm>
        </p:grpSpPr>
        <p:sp>
          <p:nvSpPr>
            <p:cNvPr id="69" name="Rounded Rectangle 169">
              <a:extLst>
                <a:ext uri="{FF2B5EF4-FFF2-40B4-BE49-F238E27FC236}">
                  <a16:creationId xmlns:a16="http://schemas.microsoft.com/office/drawing/2014/main" id="{0A4E4C33-CD6E-428A-957A-34E161009286}"/>
                </a:ext>
              </a:extLst>
            </p:cNvPr>
            <p:cNvSpPr/>
            <p:nvPr/>
          </p:nvSpPr>
          <p:spPr bwMode="auto">
            <a:xfrm>
              <a:off x="6200229"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Freeform 128">
              <a:extLst>
                <a:ext uri="{FF2B5EF4-FFF2-40B4-BE49-F238E27FC236}">
                  <a16:creationId xmlns:a16="http://schemas.microsoft.com/office/drawing/2014/main" id="{8812453A-188A-4D3A-8F16-125B8F7BD8EB}"/>
                </a:ext>
              </a:extLst>
            </p:cNvPr>
            <p:cNvSpPr>
              <a:spLocks noChangeAspect="1"/>
            </p:cNvSpPr>
            <p:nvPr/>
          </p:nvSpPr>
          <p:spPr bwMode="black">
            <a:xfrm>
              <a:off x="7904424" y="1582722"/>
              <a:ext cx="740621" cy="40162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extLst/>
          </p:spPr>
          <p:txBody>
            <a:bodyPr vert="horz" wrap="square" lIns="87867" tIns="43935" rIns="87867" bIns="43935" numCol="1" anchor="b" anchorCtr="1" compatLnSpc="1">
              <a:prstTxWarp prst="textNoShape">
                <a:avLst/>
              </a:prstTxWarp>
            </a:bodyPr>
            <a:lstStyle/>
            <a:p>
              <a:pPr defTabSz="896135">
                <a:defRPr/>
              </a:pPr>
              <a:endParaRPr lang="en-US" sz="1731" kern="0" dirty="0">
                <a:solidFill>
                  <a:srgbClr val="FFFFFF"/>
                </a:solidFill>
              </a:endParaRPr>
            </a:p>
          </p:txBody>
        </p:sp>
        <p:grpSp>
          <p:nvGrpSpPr>
            <p:cNvPr id="71" name="Group 70">
              <a:extLst>
                <a:ext uri="{FF2B5EF4-FFF2-40B4-BE49-F238E27FC236}">
                  <a16:creationId xmlns:a16="http://schemas.microsoft.com/office/drawing/2014/main" id="{C80A4716-CDED-4C92-B0DD-3ECB8136BE91}"/>
                </a:ext>
              </a:extLst>
            </p:cNvPr>
            <p:cNvGrpSpPr/>
            <p:nvPr/>
          </p:nvGrpSpPr>
          <p:grpSpPr>
            <a:xfrm>
              <a:off x="6256029" y="1355800"/>
              <a:ext cx="2350078" cy="1308048"/>
              <a:chOff x="363070" y="1355800"/>
              <a:chExt cx="2350078" cy="1308048"/>
            </a:xfrm>
          </p:grpSpPr>
          <p:sp>
            <p:nvSpPr>
              <p:cNvPr id="72" name="Freeform 207">
                <a:extLst>
                  <a:ext uri="{FF2B5EF4-FFF2-40B4-BE49-F238E27FC236}">
                    <a16:creationId xmlns:a16="http://schemas.microsoft.com/office/drawing/2014/main" id="{6221BEB8-6C5B-4FB5-9907-A91B35F743F1}"/>
                  </a:ext>
                </a:extLst>
              </p:cNvPr>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pic>
            <p:nvPicPr>
              <p:cNvPr id="73" name="Picture 19474">
                <a:extLst>
                  <a:ext uri="{FF2B5EF4-FFF2-40B4-BE49-F238E27FC236}">
                    <a16:creationId xmlns:a16="http://schemas.microsoft.com/office/drawing/2014/main" id="{81B3F727-B0D9-4C5F-A2E1-95F4FB9037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9474">
                <a:extLst>
                  <a:ext uri="{FF2B5EF4-FFF2-40B4-BE49-F238E27FC236}">
                    <a16:creationId xmlns:a16="http://schemas.microsoft.com/office/drawing/2014/main" id="{29ED1482-7A1B-4870-8E63-3AF05DEE9D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9474">
                <a:extLst>
                  <a:ext uri="{FF2B5EF4-FFF2-40B4-BE49-F238E27FC236}">
                    <a16:creationId xmlns:a16="http://schemas.microsoft.com/office/drawing/2014/main" id="{80DAE400-5E33-4ED5-9A0D-F55AB400B4B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11109" y="1473163"/>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a:extLst>
                  <a:ext uri="{FF2B5EF4-FFF2-40B4-BE49-F238E27FC236}">
                    <a16:creationId xmlns:a16="http://schemas.microsoft.com/office/drawing/2014/main" id="{C2152704-4BAD-4BB1-BB5D-944DA7E0C3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81775" y="147085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Left-Right Arrow 177">
                <a:extLst>
                  <a:ext uri="{FF2B5EF4-FFF2-40B4-BE49-F238E27FC236}">
                    <a16:creationId xmlns:a16="http://schemas.microsoft.com/office/drawing/2014/main" id="{8C94DBA2-18D1-46CA-8BE0-8C7180C5A175}"/>
                  </a:ext>
                </a:extLst>
              </p:cNvPr>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ctr" anchorCtr="0" forceAA="0" compatLnSpc="1">
                <a:prstTxWarp prst="textNoShape">
                  <a:avLst/>
                </a:prstTxWarp>
                <a:noAutofit/>
              </a:bodyPr>
              <a:lstStyle/>
              <a:p>
                <a:pPr algn="ctr" defTabSz="932125"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8" name="Group 77">
                <a:extLst>
                  <a:ext uri="{FF2B5EF4-FFF2-40B4-BE49-F238E27FC236}">
                    <a16:creationId xmlns:a16="http://schemas.microsoft.com/office/drawing/2014/main" id="{456221A9-3A80-4537-850D-60D066A0A3E4}"/>
                  </a:ext>
                </a:extLst>
              </p:cNvPr>
              <p:cNvGrpSpPr/>
              <p:nvPr/>
            </p:nvGrpSpPr>
            <p:grpSpPr>
              <a:xfrm>
                <a:off x="561589" y="2359010"/>
                <a:ext cx="2037861" cy="304838"/>
                <a:chOff x="4684197" y="4379561"/>
                <a:chExt cx="2037861" cy="304838"/>
              </a:xfrm>
            </p:grpSpPr>
            <p:sp>
              <p:nvSpPr>
                <p:cNvPr id="82" name="TextBox 81">
                  <a:extLst>
                    <a:ext uri="{FF2B5EF4-FFF2-40B4-BE49-F238E27FC236}">
                      <a16:creationId xmlns:a16="http://schemas.microsoft.com/office/drawing/2014/main" id="{E83577E2-A38B-4B03-A2B8-6668B9F48851}"/>
                    </a:ext>
                  </a:extLst>
                </p:cNvPr>
                <p:cNvSpPr txBox="1"/>
                <p:nvPr/>
              </p:nvSpPr>
              <p:spPr>
                <a:xfrm>
                  <a:off x="5011521" y="4379561"/>
                  <a:ext cx="1710537" cy="304838"/>
                </a:xfrm>
                <a:prstGeom prst="rect">
                  <a:avLst/>
                </a:prstGeom>
                <a:noFill/>
              </p:spPr>
              <p:txBody>
                <a:bodyPr wrap="square" lIns="0" tIns="0" rIns="0" bIns="0" rtlCol="0">
                  <a:spAutoFit/>
                </a:bodyPr>
                <a:lstStyle/>
                <a:p>
                  <a:pPr defTabSz="914280">
                    <a:lnSpc>
                      <a:spcPct val="90000"/>
                    </a:lnSpc>
                  </a:pPr>
                  <a:r>
                    <a:rPr lang="en-US" sz="1467" spc="-51" dirty="0">
                      <a:solidFill>
                        <a:srgbClr val="505050"/>
                      </a:solidFill>
                    </a:rPr>
                    <a:t>VMware or Physical to </a:t>
                  </a:r>
                  <a:br>
                    <a:rPr lang="en-US" sz="1467" spc="-51" dirty="0">
                      <a:solidFill>
                        <a:srgbClr val="505050"/>
                      </a:solidFill>
                    </a:rPr>
                  </a:br>
                  <a:r>
                    <a:rPr lang="en-US" sz="1467" spc="-51" dirty="0">
                      <a:solidFill>
                        <a:srgbClr val="505050"/>
                      </a:solidFill>
                    </a:rPr>
                    <a:t>Microsoft Azure</a:t>
                  </a:r>
                  <a:endParaRPr lang="en-US" sz="1467" spc="-51" baseline="-25000" dirty="0">
                    <a:solidFill>
                      <a:srgbClr val="505050"/>
                    </a:solidFill>
                  </a:endParaRPr>
                </a:p>
              </p:txBody>
            </p:sp>
            <p:sp>
              <p:nvSpPr>
                <p:cNvPr id="83" name="Oval 82">
                  <a:extLst>
                    <a:ext uri="{FF2B5EF4-FFF2-40B4-BE49-F238E27FC236}">
                      <a16:creationId xmlns:a16="http://schemas.microsoft.com/office/drawing/2014/main" id="{CF816721-0783-4832-ADA5-293C3C767E91}"/>
                    </a:ext>
                  </a:extLst>
                </p:cNvPr>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5</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a:extLst>
                  <a:ext uri="{FF2B5EF4-FFF2-40B4-BE49-F238E27FC236}">
                    <a16:creationId xmlns:a16="http://schemas.microsoft.com/office/drawing/2014/main" id="{7A206219-5EB4-4FE4-BB5E-E84371D2B51E}"/>
                  </a:ext>
                </a:extLst>
              </p:cNvPr>
              <p:cNvSpPr txBox="1"/>
              <p:nvPr/>
            </p:nvSpPr>
            <p:spPr>
              <a:xfrm>
                <a:off x="363070" y="2120543"/>
                <a:ext cx="119895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VMware or Physical</a:t>
                </a:r>
                <a:endParaRPr lang="en-US" sz="1467" spc="-51" baseline="-25000" dirty="0">
                  <a:solidFill>
                    <a:srgbClr val="505050"/>
                  </a:solidFill>
                </a:endParaRPr>
              </a:p>
            </p:txBody>
          </p:sp>
          <p:sp>
            <p:nvSpPr>
              <p:cNvPr id="80" name="TextBox 79">
                <a:extLst>
                  <a:ext uri="{FF2B5EF4-FFF2-40B4-BE49-F238E27FC236}">
                    <a16:creationId xmlns:a16="http://schemas.microsoft.com/office/drawing/2014/main" id="{CE78C8BD-50CF-44BA-9F3B-7F9100A92DB1}"/>
                  </a:ext>
                </a:extLst>
              </p:cNvPr>
              <p:cNvSpPr txBox="1"/>
              <p:nvPr/>
            </p:nvSpPr>
            <p:spPr>
              <a:xfrm>
                <a:off x="2080027" y="2014771"/>
                <a:ext cx="633121" cy="304838"/>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Microsoft</a:t>
                </a:r>
                <a:br>
                  <a:rPr lang="en-US" sz="1467" spc="-51" dirty="0">
                    <a:solidFill>
                      <a:srgbClr val="505050"/>
                    </a:solidFill>
                  </a:rPr>
                </a:br>
                <a:r>
                  <a:rPr lang="en-US" sz="1467" spc="-51" dirty="0">
                    <a:solidFill>
                      <a:srgbClr val="505050"/>
                    </a:solidFill>
                  </a:rPr>
                  <a:t>Azure</a:t>
                </a:r>
                <a:endParaRPr lang="en-US" sz="1467" spc="-51" baseline="-25000" dirty="0">
                  <a:solidFill>
                    <a:srgbClr val="505050"/>
                  </a:solidFill>
                </a:endParaRPr>
              </a:p>
            </p:txBody>
          </p:sp>
          <p:sp>
            <p:nvSpPr>
              <p:cNvPr id="81" name="TextBox 80">
                <a:extLst>
                  <a:ext uri="{FF2B5EF4-FFF2-40B4-BE49-F238E27FC236}">
                    <a16:creationId xmlns:a16="http://schemas.microsoft.com/office/drawing/2014/main" id="{4F339EBC-8E4A-48A9-A811-D8811285CFF5}"/>
                  </a:ext>
                </a:extLst>
              </p:cNvPr>
              <p:cNvSpPr txBox="1"/>
              <p:nvPr/>
            </p:nvSpPr>
            <p:spPr>
              <a:xfrm>
                <a:off x="1097647" y="1642449"/>
                <a:ext cx="834790"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Replication</a:t>
                </a:r>
                <a:endParaRPr lang="en-US" sz="1200" b="1" spc="-51" baseline="-25000" dirty="0">
                  <a:solidFill>
                    <a:srgbClr val="505050"/>
                  </a:solidFill>
                </a:endParaRPr>
              </a:p>
            </p:txBody>
          </p:sp>
        </p:grpSp>
      </p:grpSp>
      <p:grpSp>
        <p:nvGrpSpPr>
          <p:cNvPr id="84" name="Group 83">
            <a:extLst>
              <a:ext uri="{FF2B5EF4-FFF2-40B4-BE49-F238E27FC236}">
                <a16:creationId xmlns:a16="http://schemas.microsoft.com/office/drawing/2014/main" id="{77520D1E-CB7F-4AE3-8FF0-5EF7BC69739B}"/>
              </a:ext>
            </a:extLst>
          </p:cNvPr>
          <p:cNvGrpSpPr/>
          <p:nvPr/>
        </p:nvGrpSpPr>
        <p:grpSpPr>
          <a:xfrm>
            <a:off x="4381080" y="2307627"/>
            <a:ext cx="3321849" cy="1970760"/>
            <a:chOff x="3285626" y="1318260"/>
            <a:chExt cx="2491740" cy="1478280"/>
          </a:xfrm>
        </p:grpSpPr>
        <p:grpSp>
          <p:nvGrpSpPr>
            <p:cNvPr id="85" name="Group 84">
              <a:extLst>
                <a:ext uri="{FF2B5EF4-FFF2-40B4-BE49-F238E27FC236}">
                  <a16:creationId xmlns:a16="http://schemas.microsoft.com/office/drawing/2014/main" id="{9203E0F9-5FFE-4632-AA93-30C90AA0954F}"/>
                </a:ext>
              </a:extLst>
            </p:cNvPr>
            <p:cNvGrpSpPr/>
            <p:nvPr/>
          </p:nvGrpSpPr>
          <p:grpSpPr>
            <a:xfrm>
              <a:off x="3285626" y="1318260"/>
              <a:ext cx="2491740" cy="1478280"/>
              <a:chOff x="3172551" y="1287780"/>
              <a:chExt cx="2491740" cy="1478280"/>
            </a:xfrm>
          </p:grpSpPr>
          <p:sp>
            <p:nvSpPr>
              <p:cNvPr id="88" name="Rounded Rectangle 132">
                <a:extLst>
                  <a:ext uri="{FF2B5EF4-FFF2-40B4-BE49-F238E27FC236}">
                    <a16:creationId xmlns:a16="http://schemas.microsoft.com/office/drawing/2014/main" id="{2B241C58-8A9C-4476-9DE7-A503AD265573}"/>
                  </a:ext>
                </a:extLst>
              </p:cNvPr>
              <p:cNvSpPr/>
              <p:nvPr/>
            </p:nvSpPr>
            <p:spPr bwMode="auto">
              <a:xfrm>
                <a:off x="3172551"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oup 88">
                <a:extLst>
                  <a:ext uri="{FF2B5EF4-FFF2-40B4-BE49-F238E27FC236}">
                    <a16:creationId xmlns:a16="http://schemas.microsoft.com/office/drawing/2014/main" id="{957D8B9F-CA54-45EA-BED5-77D1A1ADCFB6}"/>
                  </a:ext>
                </a:extLst>
              </p:cNvPr>
              <p:cNvGrpSpPr/>
              <p:nvPr/>
            </p:nvGrpSpPr>
            <p:grpSpPr>
              <a:xfrm>
                <a:off x="3237005" y="1355800"/>
                <a:ext cx="2349741" cy="1302984"/>
                <a:chOff x="3340968" y="1355800"/>
                <a:chExt cx="2349741" cy="1302984"/>
              </a:xfrm>
            </p:grpSpPr>
            <p:grpSp>
              <p:nvGrpSpPr>
                <p:cNvPr id="90" name="Group 89">
                  <a:extLst>
                    <a:ext uri="{FF2B5EF4-FFF2-40B4-BE49-F238E27FC236}">
                      <a16:creationId xmlns:a16="http://schemas.microsoft.com/office/drawing/2014/main" id="{C5E2693E-E89E-4233-A391-69F354D9EF93}"/>
                    </a:ext>
                  </a:extLst>
                </p:cNvPr>
                <p:cNvGrpSpPr/>
                <p:nvPr/>
              </p:nvGrpSpPr>
              <p:grpSpPr>
                <a:xfrm>
                  <a:off x="3340968" y="1355800"/>
                  <a:ext cx="2349741" cy="1302984"/>
                  <a:chOff x="379048" y="1355800"/>
                  <a:chExt cx="2349741" cy="1302984"/>
                </a:xfrm>
              </p:grpSpPr>
              <p:sp>
                <p:nvSpPr>
                  <p:cNvPr id="95" name="Freeform 207">
                    <a:extLst>
                      <a:ext uri="{FF2B5EF4-FFF2-40B4-BE49-F238E27FC236}">
                        <a16:creationId xmlns:a16="http://schemas.microsoft.com/office/drawing/2014/main" id="{32AA26BB-CD8E-4146-A264-31ECDE7BB8CD}"/>
                      </a:ext>
                    </a:extLst>
                  </p:cNvPr>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sp>
                <p:nvSpPr>
                  <p:cNvPr id="96" name="Freeform 207">
                    <a:extLst>
                      <a:ext uri="{FF2B5EF4-FFF2-40B4-BE49-F238E27FC236}">
                        <a16:creationId xmlns:a16="http://schemas.microsoft.com/office/drawing/2014/main" id="{181B5A28-8AB7-4F38-9FA0-00CACCF05B2D}"/>
                      </a:ext>
                    </a:extLst>
                  </p:cNvPr>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69" tIns="0" rIns="0" bIns="210283" numCol="1" anchor="b" anchorCtr="0" compatLnSpc="1">
                    <a:prstTxWarp prst="textNoShape">
                      <a:avLst/>
                    </a:prstTxWarp>
                  </a:bodyPr>
                  <a:lstStyle/>
                  <a:p>
                    <a:pPr defTabSz="914261"/>
                    <a:endParaRPr lang="en-US" sz="1400" dirty="0">
                      <a:solidFill>
                        <a:srgbClr val="EFEFEF"/>
                      </a:solidFill>
                    </a:endParaRPr>
                  </a:p>
                </p:txBody>
              </p:sp>
              <p:pic>
                <p:nvPicPr>
                  <p:cNvPr id="97" name="Picture 19474">
                    <a:extLst>
                      <a:ext uri="{FF2B5EF4-FFF2-40B4-BE49-F238E27FC236}">
                        <a16:creationId xmlns:a16="http://schemas.microsoft.com/office/drawing/2014/main" id="{2AD45C40-DDFC-494A-BD5F-1E21843A51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9474">
                    <a:extLst>
                      <a:ext uri="{FF2B5EF4-FFF2-40B4-BE49-F238E27FC236}">
                        <a16:creationId xmlns:a16="http://schemas.microsoft.com/office/drawing/2014/main" id="{C2FAB36A-64A9-480E-9A62-256A70A9A80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9474">
                    <a:extLst>
                      <a:ext uri="{FF2B5EF4-FFF2-40B4-BE49-F238E27FC236}">
                        <a16:creationId xmlns:a16="http://schemas.microsoft.com/office/drawing/2014/main" id="{CBF89512-617A-4B57-88F9-B2AF01DB994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9474">
                    <a:extLst>
                      <a:ext uri="{FF2B5EF4-FFF2-40B4-BE49-F238E27FC236}">
                        <a16:creationId xmlns:a16="http://schemas.microsoft.com/office/drawing/2014/main" id="{E0D2DEE6-8BDA-412B-BAEA-C7ADAFDE36A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100">
                    <a:extLst>
                      <a:ext uri="{FF2B5EF4-FFF2-40B4-BE49-F238E27FC236}">
                        <a16:creationId xmlns:a16="http://schemas.microsoft.com/office/drawing/2014/main" id="{BBA20951-70D4-40CA-B06C-96BFCFD5CC1F}"/>
                      </a:ext>
                    </a:extLst>
                  </p:cNvPr>
                  <p:cNvGrpSpPr/>
                  <p:nvPr/>
                </p:nvGrpSpPr>
                <p:grpSpPr>
                  <a:xfrm>
                    <a:off x="706369" y="2353946"/>
                    <a:ext cx="1657715" cy="304838"/>
                    <a:chOff x="4828977" y="4374497"/>
                    <a:chExt cx="1657715" cy="304838"/>
                  </a:xfrm>
                </p:grpSpPr>
                <p:sp>
                  <p:nvSpPr>
                    <p:cNvPr id="104" name="TextBox 103">
                      <a:extLst>
                        <a:ext uri="{FF2B5EF4-FFF2-40B4-BE49-F238E27FC236}">
                          <a16:creationId xmlns:a16="http://schemas.microsoft.com/office/drawing/2014/main" id="{FAE9B861-7A2C-41EE-9F2B-4DBAD38AA7B9}"/>
                        </a:ext>
                      </a:extLst>
                    </p:cNvPr>
                    <p:cNvSpPr txBox="1"/>
                    <p:nvPr/>
                  </p:nvSpPr>
                  <p:spPr>
                    <a:xfrm>
                      <a:off x="5145538" y="4374497"/>
                      <a:ext cx="1341154" cy="304838"/>
                    </a:xfrm>
                    <a:prstGeom prst="rect">
                      <a:avLst/>
                    </a:prstGeom>
                    <a:noFill/>
                  </p:spPr>
                  <p:txBody>
                    <a:bodyPr wrap="square" lIns="0" tIns="0" rIns="0" bIns="0" rtlCol="0">
                      <a:spAutoFit/>
                    </a:bodyPr>
                    <a:lstStyle/>
                    <a:p>
                      <a:pPr defTabSz="914280">
                        <a:lnSpc>
                          <a:spcPct val="90000"/>
                        </a:lnSpc>
                      </a:pPr>
                      <a:r>
                        <a:rPr lang="en-US" sz="1467" spc="-51" dirty="0">
                          <a:solidFill>
                            <a:srgbClr val="505050"/>
                          </a:solidFill>
                        </a:rPr>
                        <a:t>Hyper-V to Hyper-V</a:t>
                      </a:r>
                      <a:br>
                        <a:rPr lang="en-US" sz="1467" b="1" spc="-51" dirty="0">
                          <a:solidFill>
                            <a:srgbClr val="505050"/>
                          </a:solidFill>
                        </a:rPr>
                      </a:br>
                      <a:r>
                        <a:rPr lang="en-US" sz="1467" spc="-51" dirty="0">
                          <a:solidFill>
                            <a:srgbClr val="505050"/>
                          </a:solidFill>
                        </a:rPr>
                        <a:t>(on-premises)</a:t>
                      </a:r>
                      <a:endParaRPr lang="en-US" sz="1467" spc="-51" baseline="-25000" dirty="0">
                        <a:solidFill>
                          <a:srgbClr val="505050"/>
                        </a:solidFill>
                      </a:endParaRPr>
                    </a:p>
                  </p:txBody>
                </p:sp>
                <p:sp>
                  <p:nvSpPr>
                    <p:cNvPr id="105" name="Oval 104">
                      <a:extLst>
                        <a:ext uri="{FF2B5EF4-FFF2-40B4-BE49-F238E27FC236}">
                          <a16:creationId xmlns:a16="http://schemas.microsoft.com/office/drawing/2014/main" id="{D09C0C10-8B57-4553-A555-10ADD242D68C}"/>
                        </a:ext>
                      </a:extLst>
                    </p:cNvPr>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184"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2</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2" name="TextBox 101">
                    <a:extLst>
                      <a:ext uri="{FF2B5EF4-FFF2-40B4-BE49-F238E27FC236}">
                        <a16:creationId xmlns:a16="http://schemas.microsoft.com/office/drawing/2014/main" id="{1F70C929-9CEC-448F-8849-2B99CF0D07FB}"/>
                      </a:ext>
                    </a:extLst>
                  </p:cNvPr>
                  <p:cNvSpPr txBox="1"/>
                  <p:nvPr/>
                </p:nvSpPr>
                <p:spPr>
                  <a:xfrm>
                    <a:off x="389809" y="2120543"/>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Hyper-V</a:t>
                    </a:r>
                    <a:endParaRPr lang="en-US" sz="1467" spc="-51" baseline="-25000" dirty="0">
                      <a:solidFill>
                        <a:srgbClr val="505050"/>
                      </a:solidFill>
                    </a:endParaRPr>
                  </a:p>
                </p:txBody>
              </p:sp>
              <p:sp>
                <p:nvSpPr>
                  <p:cNvPr id="103" name="TextBox 102">
                    <a:extLst>
                      <a:ext uri="{FF2B5EF4-FFF2-40B4-BE49-F238E27FC236}">
                        <a16:creationId xmlns:a16="http://schemas.microsoft.com/office/drawing/2014/main" id="{AC990AB5-DDB9-4C22-9F3C-A154940988DB}"/>
                      </a:ext>
                    </a:extLst>
                  </p:cNvPr>
                  <p:cNvSpPr txBox="1"/>
                  <p:nvPr/>
                </p:nvSpPr>
                <p:spPr>
                  <a:xfrm>
                    <a:off x="2084905" y="2123059"/>
                    <a:ext cx="633121" cy="152419"/>
                  </a:xfrm>
                  <a:prstGeom prst="rect">
                    <a:avLst/>
                  </a:prstGeom>
                  <a:noFill/>
                </p:spPr>
                <p:txBody>
                  <a:bodyPr wrap="square" lIns="0" tIns="0" rIns="0" bIns="0" rtlCol="0">
                    <a:spAutoFit/>
                  </a:bodyPr>
                  <a:lstStyle/>
                  <a:p>
                    <a:pPr algn="ctr" defTabSz="914280">
                      <a:lnSpc>
                        <a:spcPct val="90000"/>
                      </a:lnSpc>
                    </a:pPr>
                    <a:r>
                      <a:rPr lang="en-US" sz="1467" spc="-51" dirty="0">
                        <a:solidFill>
                          <a:srgbClr val="505050"/>
                        </a:solidFill>
                      </a:rPr>
                      <a:t>Hyper-V</a:t>
                    </a:r>
                    <a:endParaRPr lang="en-US" sz="1467" spc="-51" baseline="-25000" dirty="0">
                      <a:solidFill>
                        <a:srgbClr val="505050"/>
                      </a:solidFill>
                    </a:endParaRPr>
                  </a:p>
                </p:txBody>
              </p:sp>
            </p:grpSp>
            <p:pic>
              <p:nvPicPr>
                <p:cNvPr id="91" name="Hyper-V logo">
                  <a:extLst>
                    <a:ext uri="{FF2B5EF4-FFF2-40B4-BE49-F238E27FC236}">
                      <a16:creationId xmlns:a16="http://schemas.microsoft.com/office/drawing/2014/main" id="{727374E7-62AF-480B-A65F-16C3C5993AF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noFill/>
                <a:ln>
                  <a:noFill/>
                </a:ln>
              </p:spPr>
            </p:pic>
            <p:pic>
              <p:nvPicPr>
                <p:cNvPr id="92" name="Hyper-V logo">
                  <a:extLst>
                    <a:ext uri="{FF2B5EF4-FFF2-40B4-BE49-F238E27FC236}">
                      <a16:creationId xmlns:a16="http://schemas.microsoft.com/office/drawing/2014/main" id="{7D6C1135-4241-4D84-B14A-A0A5838089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noFill/>
                <a:ln>
                  <a:noFill/>
                </a:ln>
              </p:spPr>
            </p:pic>
            <p:sp>
              <p:nvSpPr>
                <p:cNvPr id="93" name="Left-Right Arrow 97">
                  <a:extLst>
                    <a:ext uri="{FF2B5EF4-FFF2-40B4-BE49-F238E27FC236}">
                      <a16:creationId xmlns:a16="http://schemas.microsoft.com/office/drawing/2014/main" id="{E7725FA5-9024-46B5-A2B9-235959C6C75C}"/>
                    </a:ext>
                  </a:extLst>
                </p:cNvPr>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ctr" anchorCtr="0" forceAA="0" compatLnSpc="1">
                  <a:prstTxWarp prst="textNoShape">
                    <a:avLst/>
                  </a:prstTxWarp>
                  <a:noAutofit/>
                </a:bodyPr>
                <a:lstStyle/>
                <a:p>
                  <a:pPr algn="ctr" defTabSz="932125"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sp>
              <p:nvSpPr>
                <p:cNvPr id="94" name="TextBox 93">
                  <a:extLst>
                    <a:ext uri="{FF2B5EF4-FFF2-40B4-BE49-F238E27FC236}">
                      <a16:creationId xmlns:a16="http://schemas.microsoft.com/office/drawing/2014/main" id="{0425831E-C74B-4B0F-BE90-090378C9516F}"/>
                    </a:ext>
                  </a:extLst>
                </p:cNvPr>
                <p:cNvSpPr txBox="1"/>
                <p:nvPr/>
              </p:nvSpPr>
              <p:spPr>
                <a:xfrm>
                  <a:off x="4100978" y="1404816"/>
                  <a:ext cx="834790"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Replication</a:t>
                  </a:r>
                  <a:endParaRPr lang="en-US" sz="1200" b="1" spc="-51" baseline="-25000" dirty="0">
                    <a:solidFill>
                      <a:srgbClr val="505050"/>
                    </a:solidFill>
                  </a:endParaRPr>
                </a:p>
              </p:txBody>
            </p:sp>
          </p:grpSp>
        </p:grpSp>
        <p:sp>
          <p:nvSpPr>
            <p:cNvPr id="86" name="TextBox 85">
              <a:extLst>
                <a:ext uri="{FF2B5EF4-FFF2-40B4-BE49-F238E27FC236}">
                  <a16:creationId xmlns:a16="http://schemas.microsoft.com/office/drawing/2014/main" id="{10280951-EEE3-4E1C-846B-B65373F74BEC}"/>
                </a:ext>
              </a:extLst>
            </p:cNvPr>
            <p:cNvSpPr txBox="1"/>
            <p:nvPr/>
          </p:nvSpPr>
          <p:spPr>
            <a:xfrm>
              <a:off x="4027130" y="1766003"/>
              <a:ext cx="268512"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SAN</a:t>
              </a:r>
              <a:endParaRPr lang="en-US" sz="1200" b="1" spc="-51" baseline="-25000" dirty="0">
                <a:solidFill>
                  <a:srgbClr val="505050"/>
                </a:solidFill>
              </a:endParaRPr>
            </a:p>
          </p:txBody>
        </p:sp>
        <p:sp>
          <p:nvSpPr>
            <p:cNvPr id="87" name="TextBox 86">
              <a:extLst>
                <a:ext uri="{FF2B5EF4-FFF2-40B4-BE49-F238E27FC236}">
                  <a16:creationId xmlns:a16="http://schemas.microsoft.com/office/drawing/2014/main" id="{59A0B0CD-DDBF-4AD0-8C33-DF6E0B8BFCCC}"/>
                </a:ext>
              </a:extLst>
            </p:cNvPr>
            <p:cNvSpPr txBox="1"/>
            <p:nvPr/>
          </p:nvSpPr>
          <p:spPr>
            <a:xfrm>
              <a:off x="4726959" y="1767295"/>
              <a:ext cx="268512" cy="124667"/>
            </a:xfrm>
            <a:prstGeom prst="rect">
              <a:avLst/>
            </a:prstGeom>
            <a:noFill/>
          </p:spPr>
          <p:txBody>
            <a:bodyPr wrap="square" lIns="0" tIns="0" rIns="0" bIns="0" rtlCol="0">
              <a:spAutoFit/>
            </a:bodyPr>
            <a:lstStyle/>
            <a:p>
              <a:pPr algn="ctr" defTabSz="914280">
                <a:lnSpc>
                  <a:spcPct val="90000"/>
                </a:lnSpc>
              </a:pPr>
              <a:r>
                <a:rPr lang="en-US" sz="1200" b="1" spc="-51" dirty="0">
                  <a:solidFill>
                    <a:srgbClr val="505050"/>
                  </a:solidFill>
                </a:rPr>
                <a:t>SAN</a:t>
              </a:r>
              <a:endParaRPr lang="en-US" sz="1200" b="1" spc="-51" baseline="-25000" dirty="0">
                <a:solidFill>
                  <a:srgbClr val="505050"/>
                </a:solidFill>
              </a:endParaRPr>
            </a:p>
          </p:txBody>
        </p:sp>
      </p:grpSp>
      <p:sp>
        <p:nvSpPr>
          <p:cNvPr id="3" name="Rectangle 2">
            <a:extLst>
              <a:ext uri="{FF2B5EF4-FFF2-40B4-BE49-F238E27FC236}">
                <a16:creationId xmlns:a16="http://schemas.microsoft.com/office/drawing/2014/main" id="{F13DB93D-2259-45D2-B26A-7E8459A02A6D}"/>
              </a:ext>
            </a:extLst>
          </p:cNvPr>
          <p:cNvSpPr/>
          <p:nvPr/>
        </p:nvSpPr>
        <p:spPr>
          <a:xfrm>
            <a:off x="848648" y="1401817"/>
            <a:ext cx="6207853" cy="523220"/>
          </a:xfrm>
          <a:prstGeom prst="rect">
            <a:avLst/>
          </a:prstGeom>
        </p:spPr>
        <p:txBody>
          <a:bodyPr wrap="none">
            <a:spAutoFit/>
          </a:bodyPr>
          <a:lstStyle/>
          <a:p>
            <a:r>
              <a:rPr lang="en-US" sz="2800" b="1" dirty="0">
                <a:solidFill>
                  <a:srgbClr val="B83C3F"/>
                </a:solidFill>
              </a:rPr>
              <a:t>One solution for multiple infrastructures</a:t>
            </a:r>
            <a:endParaRPr lang="en-IN" sz="2800" b="1" dirty="0">
              <a:solidFill>
                <a:srgbClr val="B83C3F"/>
              </a:solidFill>
            </a:endParaRPr>
          </a:p>
        </p:txBody>
      </p:sp>
    </p:spTree>
    <p:extLst>
      <p:ext uri="{BB962C8B-B14F-4D97-AF65-F5344CB8AC3E}">
        <p14:creationId xmlns:p14="http://schemas.microsoft.com/office/powerpoint/2010/main" val="18919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1488278" y="0"/>
            <a:ext cx="7814750" cy="819518"/>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3600" b="1" dirty="0">
                <a:solidFill>
                  <a:srgbClr val="B83C3F"/>
                </a:solidFill>
                <a:latin typeface="Cambria" panose="02040503050406030204" pitchFamily="18" charset="0"/>
              </a:rPr>
              <a:t>Training Contents</a:t>
            </a:r>
            <a:endParaRPr kumimoji="0" lang="en-US" sz="36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1126435" y="2016450"/>
            <a:ext cx="10760765" cy="1754326"/>
          </a:xfrm>
          <a:prstGeom prst="rect">
            <a:avLst/>
          </a:prstGeom>
          <a:noFill/>
        </p:spPr>
        <p:txBody>
          <a:bodyPr wrap="square" rtlCol="0">
            <a:spAutoFit/>
          </a:bodyPr>
          <a:lstStyle/>
          <a:p>
            <a:pPr marL="285750" indent="-285750">
              <a:buClr>
                <a:srgbClr val="B83C3F"/>
              </a:buClr>
              <a:buFont typeface="Arial" panose="020B0604020202020204" pitchFamily="34" charset="0"/>
              <a:buChar char="•"/>
            </a:pPr>
            <a:r>
              <a:rPr lang="en-IN" sz="3600" dirty="0"/>
              <a:t>Manage data protection and security compliance </a:t>
            </a:r>
          </a:p>
          <a:p>
            <a:pPr marL="285750" indent="-285750">
              <a:buClr>
                <a:srgbClr val="B83C3F"/>
              </a:buClr>
              <a:buFont typeface="Arial" panose="020B0604020202020204" pitchFamily="34" charset="0"/>
              <a:buChar char="•"/>
            </a:pPr>
            <a:r>
              <a:rPr lang="en-IN" sz="3600" dirty="0"/>
              <a:t>Implement recovery services </a:t>
            </a:r>
          </a:p>
          <a:p>
            <a:pPr marL="285750" indent="-285750">
              <a:buClr>
                <a:srgbClr val="B83C3F"/>
              </a:buClr>
              <a:buFont typeface="Arial" panose="020B0604020202020204" pitchFamily="34" charset="0"/>
              <a:buChar char="•"/>
            </a:pPr>
            <a:r>
              <a:rPr lang="en-IN" sz="3600" dirty="0"/>
              <a:t>Hands-on Labs </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297324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42" name="Title 1">
            <a:extLst>
              <a:ext uri="{FF2B5EF4-FFF2-40B4-BE49-F238E27FC236}">
                <a16:creationId xmlns:a16="http://schemas.microsoft.com/office/drawing/2014/main" id="{B43E110F-C497-460F-A596-DFCA5501CCBA}"/>
              </a:ext>
            </a:extLst>
          </p:cNvPr>
          <p:cNvSpPr txBox="1">
            <a:spLocks/>
          </p:cNvSpPr>
          <p:nvPr/>
        </p:nvSpPr>
        <p:spPr>
          <a:xfrm>
            <a:off x="4539183" y="173092"/>
            <a:ext cx="446414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Site Recovery</a:t>
            </a:r>
          </a:p>
        </p:txBody>
      </p:sp>
      <p:sp>
        <p:nvSpPr>
          <p:cNvPr id="3" name="Rectangle 2">
            <a:extLst>
              <a:ext uri="{FF2B5EF4-FFF2-40B4-BE49-F238E27FC236}">
                <a16:creationId xmlns:a16="http://schemas.microsoft.com/office/drawing/2014/main" id="{F13DB93D-2259-45D2-B26A-7E8459A02A6D}"/>
              </a:ext>
            </a:extLst>
          </p:cNvPr>
          <p:cNvSpPr/>
          <p:nvPr/>
        </p:nvSpPr>
        <p:spPr>
          <a:xfrm>
            <a:off x="324153" y="1139907"/>
            <a:ext cx="3865674" cy="523220"/>
          </a:xfrm>
          <a:prstGeom prst="rect">
            <a:avLst/>
          </a:prstGeom>
        </p:spPr>
        <p:txBody>
          <a:bodyPr wrap="none">
            <a:spAutoFit/>
          </a:bodyPr>
          <a:lstStyle/>
          <a:p>
            <a:r>
              <a:rPr lang="en-US" sz="2800" b="1" dirty="0">
                <a:solidFill>
                  <a:srgbClr val="B83C3F"/>
                </a:solidFill>
              </a:rPr>
              <a:t>Executing recovery plans</a:t>
            </a:r>
            <a:endParaRPr lang="en-IN" sz="2800" b="1" dirty="0">
              <a:solidFill>
                <a:srgbClr val="B83C3F"/>
              </a:solidFill>
            </a:endParaRPr>
          </a:p>
        </p:txBody>
      </p:sp>
      <p:sp>
        <p:nvSpPr>
          <p:cNvPr id="106" name="Rectangle 105">
            <a:extLst>
              <a:ext uri="{FF2B5EF4-FFF2-40B4-BE49-F238E27FC236}">
                <a16:creationId xmlns:a16="http://schemas.microsoft.com/office/drawing/2014/main" id="{FAEF813E-8EA9-42BC-AA30-C789525BE416}"/>
              </a:ext>
            </a:extLst>
          </p:cNvPr>
          <p:cNvSpPr/>
          <p:nvPr/>
        </p:nvSpPr>
        <p:spPr>
          <a:xfrm>
            <a:off x="281691" y="1679097"/>
            <a:ext cx="4723348" cy="823713"/>
          </a:xfrm>
          <a:prstGeom prst="rect">
            <a:avLst/>
          </a:prstGeom>
          <a:noFill/>
        </p:spPr>
        <p:txBody>
          <a:bodyPr wrap="square" lIns="143428">
            <a:spAutoFit/>
          </a:bodyPr>
          <a:lstStyle/>
          <a:p>
            <a:pPr marL="0" lvl="1" defTabSz="462317">
              <a:lnSpc>
                <a:spcPct val="90000"/>
              </a:lnSpc>
              <a:spcBef>
                <a:spcPts val="300"/>
              </a:spcBef>
              <a:spcAft>
                <a:spcPts val="600"/>
              </a:spcAft>
              <a:buClr>
                <a:srgbClr val="EFEFEF"/>
              </a:buClr>
            </a:pPr>
            <a:r>
              <a:rPr lang="en-US" sz="1765" b="1" dirty="0">
                <a:solidFill>
                  <a:srgbClr val="B83C3F"/>
                </a:solidFill>
                <a:cs typeface="Segoe UI" pitchFamily="34" charset="0"/>
              </a:rPr>
              <a:t>Test failover: </a:t>
            </a:r>
            <a:r>
              <a:rPr lang="en-US" sz="1765" dirty="0">
                <a:cs typeface="Segoe UI" pitchFamily="34" charset="0"/>
              </a:rPr>
              <a:t>Useful to verify that your recovery plan and virtual machine failover strategy are working as expected.</a:t>
            </a:r>
          </a:p>
        </p:txBody>
      </p:sp>
      <p:sp>
        <p:nvSpPr>
          <p:cNvPr id="107" name="Rectangle 106">
            <a:extLst>
              <a:ext uri="{FF2B5EF4-FFF2-40B4-BE49-F238E27FC236}">
                <a16:creationId xmlns:a16="http://schemas.microsoft.com/office/drawing/2014/main" id="{636BEBA4-BDE1-49FC-BF16-F06D389D8D0E}"/>
              </a:ext>
            </a:extLst>
          </p:cNvPr>
          <p:cNvSpPr/>
          <p:nvPr/>
        </p:nvSpPr>
        <p:spPr>
          <a:xfrm>
            <a:off x="231838" y="4207613"/>
            <a:ext cx="4723348" cy="1558888"/>
          </a:xfrm>
          <a:prstGeom prst="rect">
            <a:avLst/>
          </a:prstGeom>
          <a:noFill/>
        </p:spPr>
        <p:txBody>
          <a:bodyPr wrap="square" lIns="143428">
            <a:spAutoFit/>
          </a:bodyPr>
          <a:lstStyle/>
          <a:p>
            <a:pPr marL="0" lvl="1" defTabSz="462317">
              <a:lnSpc>
                <a:spcPct val="90000"/>
              </a:lnSpc>
              <a:spcBef>
                <a:spcPts val="300"/>
              </a:spcBef>
              <a:spcAft>
                <a:spcPts val="600"/>
              </a:spcAft>
              <a:buClr>
                <a:srgbClr val="505050"/>
              </a:buClr>
            </a:pPr>
            <a:r>
              <a:rPr lang="en-US" sz="1765" b="1" dirty="0">
                <a:solidFill>
                  <a:srgbClr val="B83C3F"/>
                </a:solidFill>
                <a:cs typeface="Segoe UI" pitchFamily="34" charset="0"/>
              </a:rPr>
              <a:t>Planned failover: </a:t>
            </a:r>
            <a:r>
              <a:rPr lang="en-US" sz="1765" dirty="0">
                <a:cs typeface="Segoe UI" pitchFamily="34" charset="0"/>
              </a:rPr>
              <a:t>Perform a complete failover and recovery in your recovery plans in a proactive, planned manner. Non-replicated changes are applied to the replica virtual machine loss before bringing the VM online ensuring zero data loss</a:t>
            </a:r>
          </a:p>
        </p:txBody>
      </p:sp>
      <p:sp>
        <p:nvSpPr>
          <p:cNvPr id="108" name="Rectangle 107">
            <a:extLst>
              <a:ext uri="{FF2B5EF4-FFF2-40B4-BE49-F238E27FC236}">
                <a16:creationId xmlns:a16="http://schemas.microsoft.com/office/drawing/2014/main" id="{D74E88CA-FEEF-4DB1-BC30-221E8959204E}"/>
              </a:ext>
            </a:extLst>
          </p:cNvPr>
          <p:cNvSpPr/>
          <p:nvPr/>
        </p:nvSpPr>
        <p:spPr>
          <a:xfrm>
            <a:off x="324153" y="2488398"/>
            <a:ext cx="4723348" cy="825611"/>
          </a:xfrm>
          <a:prstGeom prst="rect">
            <a:avLst/>
          </a:prstGeom>
          <a:noFill/>
        </p:spPr>
        <p:txBody>
          <a:bodyPr wrap="square" lIns="143428">
            <a:spAutoFit/>
          </a:bodyPr>
          <a:lstStyle/>
          <a:p>
            <a:pPr marL="0" lvl="1" defTabSz="462317">
              <a:lnSpc>
                <a:spcPct val="90000"/>
              </a:lnSpc>
              <a:spcBef>
                <a:spcPts val="300"/>
              </a:spcBef>
              <a:spcAft>
                <a:spcPts val="600"/>
              </a:spcAft>
              <a:buClr>
                <a:srgbClr val="EFEFEF"/>
              </a:buClr>
            </a:pPr>
            <a:r>
              <a:rPr lang="en-US" sz="1765" dirty="0">
                <a:cs typeface="Segoe UI" pitchFamily="34" charset="0"/>
              </a:rPr>
              <a:t>Simulates your failover and recovery mechanism into an isolated network(s), that you define, or that can be created automatically.</a:t>
            </a:r>
          </a:p>
        </p:txBody>
      </p:sp>
      <p:sp>
        <p:nvSpPr>
          <p:cNvPr id="109" name="Rectangle 108">
            <a:extLst>
              <a:ext uri="{FF2B5EF4-FFF2-40B4-BE49-F238E27FC236}">
                <a16:creationId xmlns:a16="http://schemas.microsoft.com/office/drawing/2014/main" id="{457EC6A3-E65F-41C6-B5F5-A5CC2BB5F73C}"/>
              </a:ext>
            </a:extLst>
          </p:cNvPr>
          <p:cNvSpPr/>
          <p:nvPr/>
        </p:nvSpPr>
        <p:spPr>
          <a:xfrm>
            <a:off x="269241" y="3312111"/>
            <a:ext cx="4723348" cy="823713"/>
          </a:xfrm>
          <a:prstGeom prst="rect">
            <a:avLst/>
          </a:prstGeom>
          <a:noFill/>
        </p:spPr>
        <p:txBody>
          <a:bodyPr wrap="square" lIns="143428">
            <a:spAutoFit/>
          </a:bodyPr>
          <a:lstStyle/>
          <a:p>
            <a:pPr marL="0" lvl="1" defTabSz="462317">
              <a:lnSpc>
                <a:spcPct val="90000"/>
              </a:lnSpc>
              <a:spcBef>
                <a:spcPts val="300"/>
              </a:spcBef>
              <a:spcAft>
                <a:spcPts val="600"/>
              </a:spcAft>
              <a:buClr>
                <a:srgbClr val="EFEFEF"/>
              </a:buClr>
            </a:pPr>
            <a:r>
              <a:rPr lang="en-US" sz="1765" b="1" dirty="0">
                <a:solidFill>
                  <a:srgbClr val="B83C3F"/>
                </a:solidFill>
                <a:cs typeface="Segoe UI" pitchFamily="34" charset="0"/>
              </a:rPr>
              <a:t>Unplanned failover: </a:t>
            </a:r>
            <a:r>
              <a:rPr lang="en-US" sz="1765" dirty="0">
                <a:cs typeface="Segoe UI" pitchFamily="34" charset="0"/>
              </a:rPr>
              <a:t>Run an unplanned failover when a primary site experiences an unexpected incident, such as a power outage.</a:t>
            </a:r>
          </a:p>
        </p:txBody>
      </p:sp>
      <p:sp>
        <p:nvSpPr>
          <p:cNvPr id="110" name="Rectangle 109">
            <a:extLst>
              <a:ext uri="{FF2B5EF4-FFF2-40B4-BE49-F238E27FC236}">
                <a16:creationId xmlns:a16="http://schemas.microsoft.com/office/drawing/2014/main" id="{6E079692-570D-418C-B0C1-048F5DDA3729}"/>
              </a:ext>
            </a:extLst>
          </p:cNvPr>
          <p:cNvSpPr/>
          <p:nvPr/>
        </p:nvSpPr>
        <p:spPr>
          <a:xfrm>
            <a:off x="269241" y="5803160"/>
            <a:ext cx="4482123" cy="579315"/>
          </a:xfrm>
          <a:prstGeom prst="rect">
            <a:avLst/>
          </a:prstGeom>
          <a:noFill/>
        </p:spPr>
        <p:txBody>
          <a:bodyPr wrap="square" lIns="143428">
            <a:spAutoFit/>
          </a:bodyPr>
          <a:lstStyle/>
          <a:p>
            <a:pPr marL="0" lvl="1" defTabSz="462317">
              <a:lnSpc>
                <a:spcPct val="90000"/>
              </a:lnSpc>
              <a:spcBef>
                <a:spcPts val="300"/>
              </a:spcBef>
              <a:spcAft>
                <a:spcPts val="600"/>
              </a:spcAft>
              <a:buClr>
                <a:srgbClr val="EFEFEF"/>
              </a:buClr>
            </a:pPr>
            <a:r>
              <a:rPr lang="en-US" sz="1765" b="1" dirty="0">
                <a:solidFill>
                  <a:srgbClr val="B83C3F"/>
                </a:solidFill>
                <a:cs typeface="Segoe UI" pitchFamily="34" charset="0"/>
              </a:rPr>
              <a:t>Flexible Failback: </a:t>
            </a:r>
            <a:r>
              <a:rPr lang="en-US" sz="1765" dirty="0">
                <a:cs typeface="Segoe UI" pitchFamily="34" charset="0"/>
              </a:rPr>
              <a:t>Flexible options for failback into on-premises environment</a:t>
            </a:r>
            <a:r>
              <a:rPr lang="en-US" sz="1765" dirty="0">
                <a:solidFill>
                  <a:srgbClr val="B83C3F"/>
                </a:solidFill>
                <a:cs typeface="Segoe UI" pitchFamily="34" charset="0"/>
              </a:rPr>
              <a:t>.</a:t>
            </a:r>
          </a:p>
        </p:txBody>
      </p:sp>
      <p:pic>
        <p:nvPicPr>
          <p:cNvPr id="111" name="Picture 110">
            <a:extLst>
              <a:ext uri="{FF2B5EF4-FFF2-40B4-BE49-F238E27FC236}">
                <a16:creationId xmlns:a16="http://schemas.microsoft.com/office/drawing/2014/main" id="{68D8EF42-F6D9-47F2-8296-5E6209768FF6}"/>
              </a:ext>
            </a:extLst>
          </p:cNvPr>
          <p:cNvPicPr>
            <a:picLocks noChangeAspect="1"/>
          </p:cNvPicPr>
          <p:nvPr/>
        </p:nvPicPr>
        <p:blipFill>
          <a:blip r:embed="rId3"/>
          <a:stretch>
            <a:fillRect/>
          </a:stretch>
        </p:blipFill>
        <p:spPr>
          <a:xfrm>
            <a:off x="6096000" y="1165622"/>
            <a:ext cx="4875252" cy="5314465"/>
          </a:xfrm>
          <a:prstGeom prst="rect">
            <a:avLst/>
          </a:prstGeom>
        </p:spPr>
      </p:pic>
    </p:spTree>
    <p:extLst>
      <p:ext uri="{BB962C8B-B14F-4D97-AF65-F5344CB8AC3E}">
        <p14:creationId xmlns:p14="http://schemas.microsoft.com/office/powerpoint/2010/main" val="5629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119446" y="1494201"/>
            <a:ext cx="11372409" cy="369332"/>
          </a:xfrm>
          <a:prstGeom prst="rect">
            <a:avLst/>
          </a:prstGeom>
          <a:noFill/>
        </p:spPr>
        <p:txBody>
          <a:bodyPr wrap="square" rtlCol="0">
            <a:spAutoFit/>
          </a:bodyPr>
          <a:lstStyle/>
          <a:p>
            <a:pPr lvl="1">
              <a:buClr>
                <a:srgbClr val="B83C3F"/>
              </a:buClr>
            </a:pPr>
            <a:r>
              <a:rPr lang="en-US" dirty="0"/>
              <a:t>1).</a:t>
            </a:r>
            <a:r>
              <a:rPr lang="en-IN" dirty="0"/>
              <a:t>Create VM and monitor health and threats by azure security </a:t>
            </a:r>
            <a:r>
              <a:rPr lang="en-IN" dirty="0" err="1"/>
              <a:t>center</a:t>
            </a:r>
            <a:r>
              <a:rPr lang="en-IN" dirty="0"/>
              <a:t>.</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469D4EF8-05D6-40AC-854F-BC5096D98FC4}"/>
              </a:ext>
            </a:extLst>
          </p:cNvPr>
          <p:cNvSpPr txBox="1">
            <a:spLocks/>
          </p:cNvSpPr>
          <p:nvPr/>
        </p:nvSpPr>
        <p:spPr>
          <a:xfrm>
            <a:off x="4064221" y="228550"/>
            <a:ext cx="30334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Hand On Lab</a:t>
            </a:r>
            <a:endParaRPr lang="en-IN" b="1" dirty="0">
              <a:solidFill>
                <a:srgbClr val="B83C3F"/>
              </a:solidFill>
              <a:latin typeface="+mn-lt"/>
            </a:endParaRPr>
          </a:p>
        </p:txBody>
      </p:sp>
      <p:sp>
        <p:nvSpPr>
          <p:cNvPr id="13" name="TextBox 12">
            <a:extLst>
              <a:ext uri="{FF2B5EF4-FFF2-40B4-BE49-F238E27FC236}">
                <a16:creationId xmlns:a16="http://schemas.microsoft.com/office/drawing/2014/main" id="{0909079C-C632-49EE-91D8-95F2AF5749D6}"/>
              </a:ext>
            </a:extLst>
          </p:cNvPr>
          <p:cNvSpPr txBox="1"/>
          <p:nvPr/>
        </p:nvSpPr>
        <p:spPr>
          <a:xfrm>
            <a:off x="119445" y="2440409"/>
            <a:ext cx="11372409" cy="369332"/>
          </a:xfrm>
          <a:prstGeom prst="rect">
            <a:avLst/>
          </a:prstGeom>
          <a:noFill/>
        </p:spPr>
        <p:txBody>
          <a:bodyPr wrap="square" rtlCol="0">
            <a:spAutoFit/>
          </a:bodyPr>
          <a:lstStyle/>
          <a:p>
            <a:pPr lvl="1">
              <a:buClr>
                <a:srgbClr val="B83C3F"/>
              </a:buClr>
            </a:pPr>
            <a:r>
              <a:rPr lang="en-US" dirty="0"/>
              <a:t>2).  </a:t>
            </a:r>
            <a:r>
              <a:rPr lang="en-IN" dirty="0"/>
              <a:t>Create VM and create backup of </a:t>
            </a:r>
            <a:r>
              <a:rPr lang="en-IN" dirty="0" err="1"/>
              <a:t>vm</a:t>
            </a:r>
            <a:r>
              <a:rPr lang="en-IN" dirty="0"/>
              <a:t> in recovery service vault. </a:t>
            </a:r>
            <a:endParaRPr lang="en-US" dirty="0"/>
          </a:p>
        </p:txBody>
      </p:sp>
    </p:spTree>
    <p:extLst>
      <p:ext uri="{BB962C8B-B14F-4D97-AF65-F5344CB8AC3E}">
        <p14:creationId xmlns:p14="http://schemas.microsoft.com/office/powerpoint/2010/main" val="8097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826746" y="32241"/>
            <a:ext cx="781475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Key Vault?</a:t>
            </a:r>
          </a:p>
        </p:txBody>
      </p:sp>
      <p:sp>
        <p:nvSpPr>
          <p:cNvPr id="2" name="TextBox 1">
            <a:extLst>
              <a:ext uri="{FF2B5EF4-FFF2-40B4-BE49-F238E27FC236}">
                <a16:creationId xmlns:a16="http://schemas.microsoft.com/office/drawing/2014/main" id="{24F7EDEB-AECF-493E-8E65-0146D6471B7E}"/>
              </a:ext>
            </a:extLst>
          </p:cNvPr>
          <p:cNvSpPr txBox="1"/>
          <p:nvPr/>
        </p:nvSpPr>
        <p:spPr>
          <a:xfrm>
            <a:off x="-28549" y="1115300"/>
            <a:ext cx="11372409"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dirty="0"/>
              <a:t>Azure Key Vault is a tool for securely storing and accessing secrets. A secret is anything that you want to tightly control access to, such as API keys, passwords, or certificates</a:t>
            </a:r>
            <a:br>
              <a:rPr lang="en-US" dirty="0"/>
            </a:b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2" name="Title 1">
            <a:extLst>
              <a:ext uri="{FF2B5EF4-FFF2-40B4-BE49-F238E27FC236}">
                <a16:creationId xmlns:a16="http://schemas.microsoft.com/office/drawing/2014/main" id="{AC34C18A-B92A-4A60-9AD0-F9AA025C51EA}"/>
              </a:ext>
            </a:extLst>
          </p:cNvPr>
          <p:cNvSpPr txBox="1">
            <a:spLocks/>
          </p:cNvSpPr>
          <p:nvPr/>
        </p:nvSpPr>
        <p:spPr>
          <a:xfrm>
            <a:off x="407091" y="2929175"/>
            <a:ext cx="709364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lvl="0" algn="ctr">
              <a:defRPr/>
            </a:pPr>
            <a:r>
              <a:rPr lang="en-IN" sz="2400" b="1" dirty="0">
                <a:solidFill>
                  <a:srgbClr val="B83C3F"/>
                </a:solidFill>
                <a:latin typeface="Cambria" panose="02040503050406030204" pitchFamily="18" charset="0"/>
              </a:rPr>
              <a:t>Azure Key Vault helps solve the following problems :-</a:t>
            </a:r>
            <a:endParaRPr kumimoji="0" lang="en-US" sz="24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13" name="TextBox 12">
            <a:extLst>
              <a:ext uri="{FF2B5EF4-FFF2-40B4-BE49-F238E27FC236}">
                <a16:creationId xmlns:a16="http://schemas.microsoft.com/office/drawing/2014/main" id="{85756B77-2093-4DF5-9101-D122C0233FC3}"/>
              </a:ext>
            </a:extLst>
          </p:cNvPr>
          <p:cNvSpPr txBox="1"/>
          <p:nvPr/>
        </p:nvSpPr>
        <p:spPr>
          <a:xfrm>
            <a:off x="94958" y="4213260"/>
            <a:ext cx="10230678" cy="196977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Key Vault can be used to Securely store and tightly control access to tokens, passwords, certificates, API keys, and other secrets</a:t>
            </a:r>
          </a:p>
          <a:p>
            <a:pPr marL="742950" lvl="1" indent="-285750">
              <a:buClr>
                <a:srgbClr val="B83C3F"/>
              </a:buClr>
              <a:buFont typeface="Arial" panose="020B0604020202020204" pitchFamily="34" charset="0"/>
              <a:buChar char="•"/>
            </a:pPr>
            <a:r>
              <a:rPr lang="en-IN" dirty="0"/>
              <a:t>Azure Key Vault can also be used as a Key Management solution. Azure Key Vault makes it easy to create and control the encryption keys used to encrypt your data. </a:t>
            </a:r>
          </a:p>
          <a:p>
            <a:pPr marL="742950" lvl="1" indent="-285750">
              <a:buClr>
                <a:srgbClr val="B83C3F"/>
              </a:buClr>
              <a:buFont typeface="Arial" panose="020B0604020202020204" pitchFamily="34" charset="0"/>
              <a:buChar char="•"/>
            </a:pPr>
            <a:r>
              <a:rPr lang="en-IN" dirty="0"/>
              <a:t>The secrets and keys can be protected either by software or FIPS 140-2 Level 2 validates HSMs</a:t>
            </a:r>
          </a:p>
          <a:p>
            <a:pPr marL="742950" lvl="1" indent="-285750">
              <a:buClr>
                <a:srgbClr val="B83C3F"/>
              </a:buClr>
              <a:buFont typeface="Arial" panose="020B0604020202020204" pitchFamily="34" charset="0"/>
              <a:buChar char="•"/>
            </a:pPr>
            <a:endParaRPr lang="en-US" sz="3200" dirty="0"/>
          </a:p>
        </p:txBody>
      </p:sp>
    </p:spTree>
    <p:extLst>
      <p:ext uri="{BB962C8B-B14F-4D97-AF65-F5344CB8AC3E}">
        <p14:creationId xmlns:p14="http://schemas.microsoft.com/office/powerpoint/2010/main" val="40050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4064221" y="215039"/>
            <a:ext cx="346803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Basic concepts</a:t>
            </a: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311867"/>
            <a:ext cx="4420893" cy="461665"/>
          </a:xfrm>
          <a:prstGeom prst="rect">
            <a:avLst/>
          </a:prstGeom>
          <a:noFill/>
        </p:spPr>
        <p:txBody>
          <a:bodyPr wrap="square" rtlCol="0">
            <a:spAutoFit/>
          </a:bodyPr>
          <a:lstStyle/>
          <a:p>
            <a:pPr lvl="1">
              <a:buClr>
                <a:srgbClr val="B83C3F"/>
              </a:buClr>
            </a:pPr>
            <a:r>
              <a:rPr lang="en-IN" sz="2400" b="1" dirty="0">
                <a:solidFill>
                  <a:srgbClr val="B83C3F"/>
                </a:solidFill>
              </a:rPr>
              <a:t>    Here are some key terms</a:t>
            </a:r>
            <a:endParaRPr lang="en-US" sz="2400" b="1" dirty="0">
              <a:solidFill>
                <a:srgbClr val="B83C3F"/>
              </a:solidFill>
            </a:endParaRP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7919" y="1926745"/>
            <a:ext cx="10230678" cy="3970318"/>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Tenant</a:t>
            </a:r>
            <a:r>
              <a:rPr lang="en-IN" dirty="0"/>
              <a:t>: A tenant is the organization that owns and manages a specific instance of Microsoft cloud services. It’s most often used in an exact manner to refer to the set of Azure and Office 365 services for an organization. </a:t>
            </a:r>
          </a:p>
          <a:p>
            <a:pPr marL="742950" lvl="1" indent="-285750">
              <a:buClr>
                <a:srgbClr val="B83C3F"/>
              </a:buClr>
              <a:buFont typeface="Arial" panose="020B0604020202020204" pitchFamily="34" charset="0"/>
              <a:buChar char="•"/>
            </a:pPr>
            <a:r>
              <a:rPr lang="en-IN" b="1" dirty="0">
                <a:solidFill>
                  <a:srgbClr val="B83C3F"/>
                </a:solidFill>
              </a:rPr>
              <a:t>Vault owner</a:t>
            </a:r>
            <a:r>
              <a:rPr lang="en-IN" dirty="0"/>
              <a:t>: A vault owner can create a key vault and gain full access and control over it.</a:t>
            </a:r>
          </a:p>
          <a:p>
            <a:pPr marL="742950" lvl="1" indent="-285750">
              <a:buClr>
                <a:srgbClr val="B83C3F"/>
              </a:buClr>
              <a:buFont typeface="Arial" panose="020B0604020202020204" pitchFamily="34" charset="0"/>
              <a:buChar char="•"/>
            </a:pPr>
            <a:r>
              <a:rPr lang="en-IN" b="1" dirty="0">
                <a:solidFill>
                  <a:srgbClr val="B83C3F"/>
                </a:solidFill>
              </a:rPr>
              <a:t>Resource</a:t>
            </a:r>
            <a:r>
              <a:rPr lang="en-IN" dirty="0"/>
              <a:t>: A resource is a manageable item that's available through Azure. Some common resources are a virtual machine, storage account, web app, database, and virtual network, but there are many more.</a:t>
            </a:r>
          </a:p>
          <a:p>
            <a:pPr marL="742950" lvl="1" indent="-285750">
              <a:buClr>
                <a:srgbClr val="B83C3F"/>
              </a:buClr>
              <a:buFont typeface="Arial" panose="020B0604020202020204" pitchFamily="34" charset="0"/>
              <a:buChar char="•"/>
            </a:pPr>
            <a:r>
              <a:rPr lang="en-IN" b="1" dirty="0">
                <a:solidFill>
                  <a:srgbClr val="B83C3F"/>
                </a:solidFill>
              </a:rPr>
              <a:t>Resource group</a:t>
            </a:r>
            <a:r>
              <a:rPr lang="en-IN" dirty="0"/>
              <a:t>: A resource group is a container that holds related resources for an Azure solution.</a:t>
            </a:r>
          </a:p>
          <a:p>
            <a:pPr marL="742950" lvl="1" indent="-285750">
              <a:buClr>
                <a:srgbClr val="B83C3F"/>
              </a:buClr>
              <a:buFont typeface="Arial" panose="020B0604020202020204" pitchFamily="34" charset="0"/>
              <a:buChar char="•"/>
            </a:pPr>
            <a:r>
              <a:rPr lang="en-IN" b="1" dirty="0">
                <a:solidFill>
                  <a:srgbClr val="B83C3F"/>
                </a:solidFill>
              </a:rPr>
              <a:t>Vault consumer</a:t>
            </a:r>
            <a:r>
              <a:rPr lang="en-IN" dirty="0"/>
              <a:t>: A vault consumer can perform actions on the assets inside the key vault when the vault owner grants the consumer access.</a:t>
            </a:r>
          </a:p>
          <a:p>
            <a:pPr marL="742950" lvl="1" indent="-285750">
              <a:buClr>
                <a:srgbClr val="B83C3F"/>
              </a:buClr>
              <a:buFont typeface="Arial" panose="020B0604020202020204" pitchFamily="34" charset="0"/>
              <a:buChar char="•"/>
            </a:pPr>
            <a:r>
              <a:rPr lang="en-IN" b="1" dirty="0">
                <a:solidFill>
                  <a:srgbClr val="B83C3F"/>
                </a:solidFill>
              </a:rPr>
              <a:t>Azure Active Directory (Azure AD)</a:t>
            </a:r>
            <a:r>
              <a:rPr lang="en-IN" dirty="0"/>
              <a:t>: Azure AD is the Active Directory service for a tenant. Each directory has one or more domains.</a:t>
            </a:r>
          </a:p>
          <a:p>
            <a:pPr marL="742950" lvl="1" indent="-285750">
              <a:buClr>
                <a:srgbClr val="B83C3F"/>
              </a:buClr>
              <a:buFont typeface="Arial" panose="020B0604020202020204" pitchFamily="34" charset="0"/>
              <a:buChar char="•"/>
            </a:pPr>
            <a:r>
              <a:rPr lang="en-IN" b="1" dirty="0">
                <a:solidFill>
                  <a:srgbClr val="B83C3F"/>
                </a:solidFill>
              </a:rPr>
              <a:t>Azure tenant ID</a:t>
            </a:r>
            <a:r>
              <a:rPr lang="en-IN" dirty="0"/>
              <a:t>: A tenant ID is a unique way to identify an Azure AD instance within an Azure subscription. </a:t>
            </a:r>
            <a:endParaRPr lang="en-US" sz="3200" dirty="0"/>
          </a:p>
        </p:txBody>
      </p:sp>
    </p:spTree>
    <p:extLst>
      <p:ext uri="{BB962C8B-B14F-4D97-AF65-F5344CB8AC3E}">
        <p14:creationId xmlns:p14="http://schemas.microsoft.com/office/powerpoint/2010/main" val="144954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4064221" y="215039"/>
            <a:ext cx="346803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Basic concepts</a:t>
            </a: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311867"/>
            <a:ext cx="4420893" cy="461665"/>
          </a:xfrm>
          <a:prstGeom prst="rect">
            <a:avLst/>
          </a:prstGeom>
          <a:noFill/>
        </p:spPr>
        <p:txBody>
          <a:bodyPr wrap="square" rtlCol="0">
            <a:spAutoFit/>
          </a:bodyPr>
          <a:lstStyle/>
          <a:p>
            <a:pPr lvl="1">
              <a:buClr>
                <a:srgbClr val="B83C3F"/>
              </a:buClr>
            </a:pPr>
            <a:r>
              <a:rPr lang="en-IN" sz="2400" b="1" dirty="0">
                <a:solidFill>
                  <a:srgbClr val="B83C3F"/>
                </a:solidFill>
              </a:rPr>
              <a:t>    Here are some key terms</a:t>
            </a:r>
            <a:endParaRPr lang="en-US" sz="2400" b="1" dirty="0">
              <a:solidFill>
                <a:srgbClr val="B83C3F"/>
              </a:solidFill>
            </a:endParaRP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119446" y="2209781"/>
            <a:ext cx="4301623" cy="2862322"/>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Managed Service Identity</a:t>
            </a:r>
            <a:r>
              <a:rPr lang="en-IN" dirty="0"/>
              <a:t>: Azure Key Vault provides a way to securely store credentials and other keys and secrets, but your code needs to authenticate to Key Vault to retrieve them. Managed Service Identity makes solving this problem simpler by giving Azure services an automatically managed identity in Azure AD.</a:t>
            </a:r>
            <a:endParaRPr lang="en-US" sz="3200" dirty="0"/>
          </a:p>
        </p:txBody>
      </p:sp>
      <p:pic>
        <p:nvPicPr>
          <p:cNvPr id="3" name="Picture 2">
            <a:extLst>
              <a:ext uri="{FF2B5EF4-FFF2-40B4-BE49-F238E27FC236}">
                <a16:creationId xmlns:a16="http://schemas.microsoft.com/office/drawing/2014/main" id="{7F690664-0E04-44B5-B22D-DC680516766D}"/>
              </a:ext>
            </a:extLst>
          </p:cNvPr>
          <p:cNvPicPr>
            <a:picLocks noChangeAspect="1"/>
          </p:cNvPicPr>
          <p:nvPr/>
        </p:nvPicPr>
        <p:blipFill>
          <a:blip r:embed="rId3"/>
          <a:stretch>
            <a:fillRect/>
          </a:stretch>
        </p:blipFill>
        <p:spPr>
          <a:xfrm>
            <a:off x="5322663" y="1486427"/>
            <a:ext cx="6172136" cy="4422003"/>
          </a:xfrm>
          <a:prstGeom prst="rect">
            <a:avLst/>
          </a:prstGeom>
        </p:spPr>
      </p:pic>
    </p:spTree>
    <p:extLst>
      <p:ext uri="{BB962C8B-B14F-4D97-AF65-F5344CB8AC3E}">
        <p14:creationId xmlns:p14="http://schemas.microsoft.com/office/powerpoint/2010/main" val="311675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Security Center</a:t>
            </a:r>
          </a:p>
        </p:txBody>
      </p:sp>
      <p:sp>
        <p:nvSpPr>
          <p:cNvPr id="2" name="TextBox 1">
            <a:extLst>
              <a:ext uri="{FF2B5EF4-FFF2-40B4-BE49-F238E27FC236}">
                <a16:creationId xmlns:a16="http://schemas.microsoft.com/office/drawing/2014/main" id="{24F7EDEB-AECF-493E-8E65-0146D6471B7E}"/>
              </a:ext>
            </a:extLst>
          </p:cNvPr>
          <p:cNvSpPr txBox="1"/>
          <p:nvPr/>
        </p:nvSpPr>
        <p:spPr>
          <a:xfrm>
            <a:off x="-28549" y="1115300"/>
            <a:ext cx="11372409"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Security Center provides unified security management and advanced threat protection across hybrid cloud workloads. With Security Center, you can apply security policies across your workloads, limit your exposure to threats, and detect and respond to attacks.</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2" name="Title 1">
            <a:extLst>
              <a:ext uri="{FF2B5EF4-FFF2-40B4-BE49-F238E27FC236}">
                <a16:creationId xmlns:a16="http://schemas.microsoft.com/office/drawing/2014/main" id="{AC34C18A-B92A-4A60-9AD0-F9AA025C51EA}"/>
              </a:ext>
            </a:extLst>
          </p:cNvPr>
          <p:cNvSpPr txBox="1">
            <a:spLocks/>
          </p:cNvSpPr>
          <p:nvPr/>
        </p:nvSpPr>
        <p:spPr>
          <a:xfrm>
            <a:off x="274569" y="2058512"/>
            <a:ext cx="3789652" cy="749347"/>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lvl="0" algn="ctr">
              <a:defRPr/>
            </a:pPr>
            <a:r>
              <a:rPr lang="en-IN" sz="2400" b="1" dirty="0">
                <a:solidFill>
                  <a:srgbClr val="B83C3F"/>
                </a:solidFill>
                <a:latin typeface="Cambria" panose="02040503050406030204" pitchFamily="18" charset="0"/>
              </a:rPr>
              <a:t>Why use Security Center?</a:t>
            </a:r>
            <a:endParaRPr kumimoji="0" lang="en-US" sz="24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13" name="TextBox 12">
            <a:extLst>
              <a:ext uri="{FF2B5EF4-FFF2-40B4-BE49-F238E27FC236}">
                <a16:creationId xmlns:a16="http://schemas.microsoft.com/office/drawing/2014/main" id="{85756B77-2093-4DF5-9101-D122C0233FC3}"/>
              </a:ext>
            </a:extLst>
          </p:cNvPr>
          <p:cNvSpPr txBox="1"/>
          <p:nvPr/>
        </p:nvSpPr>
        <p:spPr>
          <a:xfrm>
            <a:off x="55762" y="3065257"/>
            <a:ext cx="11915843" cy="313932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Centralized policy management </a:t>
            </a:r>
            <a:r>
              <a:rPr lang="en-IN" dirty="0"/>
              <a:t>– Ensure compliance with company or regulatory security requirements by centrally managing security policies across all your hybrid cloud workloads.</a:t>
            </a:r>
          </a:p>
          <a:p>
            <a:pPr marL="742950" lvl="1" indent="-285750">
              <a:buClr>
                <a:srgbClr val="B83C3F"/>
              </a:buClr>
              <a:buFont typeface="Arial" panose="020B0604020202020204" pitchFamily="34" charset="0"/>
              <a:buChar char="•"/>
            </a:pPr>
            <a:r>
              <a:rPr lang="en-IN" b="1" dirty="0">
                <a:solidFill>
                  <a:srgbClr val="B83C3F"/>
                </a:solidFill>
              </a:rPr>
              <a:t>Continuous security assessment </a:t>
            </a:r>
            <a:r>
              <a:rPr lang="en-IN" dirty="0"/>
              <a:t>– Monitor the security posture of machines, networks, storage and data services, and applications to discover potential security issues.</a:t>
            </a:r>
          </a:p>
          <a:p>
            <a:pPr marL="742950" lvl="1" indent="-285750">
              <a:buClr>
                <a:srgbClr val="B83C3F"/>
              </a:buClr>
              <a:buFont typeface="Arial" panose="020B0604020202020204" pitchFamily="34" charset="0"/>
              <a:buChar char="•"/>
            </a:pPr>
            <a:r>
              <a:rPr lang="en-IN" b="1" dirty="0">
                <a:solidFill>
                  <a:srgbClr val="B83C3F"/>
                </a:solidFill>
              </a:rPr>
              <a:t>Actionable recommendations </a:t>
            </a:r>
            <a:r>
              <a:rPr lang="en-IN" dirty="0"/>
              <a:t>– Remediate security vulnerabilities before they can be exploited by attackers with prioritized and actionable security recommendations.</a:t>
            </a:r>
          </a:p>
          <a:p>
            <a:pPr marL="742950" lvl="1" indent="-285750">
              <a:buClr>
                <a:srgbClr val="B83C3F"/>
              </a:buClr>
              <a:buFont typeface="Arial" panose="020B0604020202020204" pitchFamily="34" charset="0"/>
              <a:buChar char="•"/>
            </a:pPr>
            <a:r>
              <a:rPr lang="en-IN" b="1" dirty="0">
                <a:solidFill>
                  <a:srgbClr val="B83C3F"/>
                </a:solidFill>
              </a:rPr>
              <a:t>Prioritized alerts and incidents </a:t>
            </a:r>
            <a:r>
              <a:rPr lang="en-IN" dirty="0"/>
              <a:t>- Focus on the most critical threats first with prioritized security alerts and incidents.</a:t>
            </a:r>
          </a:p>
          <a:p>
            <a:pPr marL="742950" lvl="1" indent="-285750">
              <a:buClr>
                <a:srgbClr val="B83C3F"/>
              </a:buClr>
              <a:buFont typeface="Arial" panose="020B0604020202020204" pitchFamily="34" charset="0"/>
              <a:buChar char="•"/>
            </a:pPr>
            <a:r>
              <a:rPr lang="en-IN" b="1" dirty="0">
                <a:solidFill>
                  <a:srgbClr val="B83C3F"/>
                </a:solidFill>
              </a:rPr>
              <a:t>Advanced cloud </a:t>
            </a:r>
            <a:r>
              <a:rPr lang="en-IN" b="1" dirty="0" err="1">
                <a:solidFill>
                  <a:srgbClr val="B83C3F"/>
                </a:solidFill>
              </a:rPr>
              <a:t>defenses</a:t>
            </a:r>
            <a:r>
              <a:rPr lang="en-IN" b="1" dirty="0">
                <a:solidFill>
                  <a:srgbClr val="B83C3F"/>
                </a:solidFill>
              </a:rPr>
              <a:t> </a:t>
            </a:r>
            <a:r>
              <a:rPr lang="en-IN" dirty="0"/>
              <a:t>– Reduce threats with just in time access to management ports and adaptive application controls running on your VMs.</a:t>
            </a:r>
          </a:p>
          <a:p>
            <a:pPr marL="742950" lvl="1" indent="-285750">
              <a:buClr>
                <a:srgbClr val="B83C3F"/>
              </a:buClr>
              <a:buFont typeface="Arial" panose="020B0604020202020204" pitchFamily="34" charset="0"/>
              <a:buChar char="•"/>
            </a:pPr>
            <a:r>
              <a:rPr lang="en-IN" b="1" dirty="0">
                <a:solidFill>
                  <a:srgbClr val="B83C3F"/>
                </a:solidFill>
              </a:rPr>
              <a:t>Integrated security solutions </a:t>
            </a:r>
            <a:r>
              <a:rPr lang="en-IN" dirty="0"/>
              <a:t>- Collect, search, and </a:t>
            </a:r>
            <a:r>
              <a:rPr lang="en-IN" dirty="0" err="1"/>
              <a:t>analyze</a:t>
            </a:r>
            <a:r>
              <a:rPr lang="en-IN" dirty="0"/>
              <a:t> security data from a variety of sources, including connected partner solutions.</a:t>
            </a:r>
            <a:endParaRPr lang="en-US" sz="3200" dirty="0"/>
          </a:p>
        </p:txBody>
      </p:sp>
    </p:spTree>
    <p:extLst>
      <p:ext uri="{BB962C8B-B14F-4D97-AF65-F5344CB8AC3E}">
        <p14:creationId xmlns:p14="http://schemas.microsoft.com/office/powerpoint/2010/main" val="8687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124162" y="2088072"/>
            <a:ext cx="10898179"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Selecting a resource type under Resource health monitoring provides a list of resources and any vulnerabilities that have been identified. Resource types are compute &amp; applications, networking, data &amp; storage, and identity &amp; access.</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108902" y="4291090"/>
            <a:ext cx="9976133" cy="1477328"/>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Overview</a:t>
            </a:r>
            <a:r>
              <a:rPr lang="en-IN" dirty="0"/>
              <a:t>: monitoring and recommendations identified by Security Center.</a:t>
            </a:r>
          </a:p>
          <a:p>
            <a:pPr marL="742950" lvl="1" indent="-285750">
              <a:buClr>
                <a:srgbClr val="B83C3F"/>
              </a:buClr>
              <a:buFont typeface="Arial" panose="020B0604020202020204" pitchFamily="34" charset="0"/>
              <a:buChar char="•"/>
            </a:pPr>
            <a:r>
              <a:rPr lang="en-IN" b="1" dirty="0">
                <a:solidFill>
                  <a:srgbClr val="B83C3F"/>
                </a:solidFill>
              </a:rPr>
              <a:t>VMs and computers</a:t>
            </a:r>
            <a:r>
              <a:rPr lang="en-IN" dirty="0"/>
              <a:t>: list of your VMs, computers, and current security state of each.</a:t>
            </a:r>
          </a:p>
          <a:p>
            <a:pPr marL="742950" lvl="1" indent="-285750">
              <a:buClr>
                <a:srgbClr val="B83C3F"/>
              </a:buClr>
              <a:buFont typeface="Arial" panose="020B0604020202020204" pitchFamily="34" charset="0"/>
              <a:buChar char="•"/>
            </a:pPr>
            <a:r>
              <a:rPr lang="en-IN" b="1" dirty="0">
                <a:solidFill>
                  <a:srgbClr val="B83C3F"/>
                </a:solidFill>
              </a:rPr>
              <a:t>Cloud Services</a:t>
            </a:r>
            <a:r>
              <a:rPr lang="en-IN" dirty="0"/>
              <a:t>: list of your web and worker roles monitored by Security Center.</a:t>
            </a:r>
          </a:p>
          <a:p>
            <a:pPr marL="742950" lvl="1" indent="-285750">
              <a:buClr>
                <a:srgbClr val="B83C3F"/>
              </a:buClr>
              <a:buFont typeface="Arial" panose="020B0604020202020204" pitchFamily="34" charset="0"/>
              <a:buChar char="•"/>
            </a:pPr>
            <a:r>
              <a:rPr lang="en-IN" b="1" dirty="0">
                <a:solidFill>
                  <a:srgbClr val="B83C3F"/>
                </a:solidFill>
              </a:rPr>
              <a:t>App services (Preview)</a:t>
            </a:r>
            <a:r>
              <a:rPr lang="en-IN" dirty="0"/>
              <a:t>: list of your web applications and App service environments and current security state of each.</a:t>
            </a:r>
            <a:endParaRPr lang="en-US" sz="3200" dirty="0"/>
          </a:p>
        </p:txBody>
      </p:sp>
      <p:sp>
        <p:nvSpPr>
          <p:cNvPr id="14" name="Title 1">
            <a:extLst>
              <a:ext uri="{FF2B5EF4-FFF2-40B4-BE49-F238E27FC236}">
                <a16:creationId xmlns:a16="http://schemas.microsoft.com/office/drawing/2014/main" id="{2CE0EEBD-70AC-443C-893E-96487EA40B05}"/>
              </a:ext>
            </a:extLst>
          </p:cNvPr>
          <p:cNvSpPr txBox="1">
            <a:spLocks/>
          </p:cNvSpPr>
          <p:nvPr/>
        </p:nvSpPr>
        <p:spPr>
          <a:xfrm>
            <a:off x="421476" y="1089582"/>
            <a:ext cx="429629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2800" b="1" dirty="0">
                <a:solidFill>
                  <a:srgbClr val="B83C3F"/>
                </a:solidFill>
                <a:latin typeface="+mn-lt"/>
              </a:rPr>
              <a:t>Health monitoring</a:t>
            </a:r>
          </a:p>
        </p:txBody>
      </p:sp>
      <p:sp>
        <p:nvSpPr>
          <p:cNvPr id="3" name="Rectangle 2">
            <a:extLst>
              <a:ext uri="{FF2B5EF4-FFF2-40B4-BE49-F238E27FC236}">
                <a16:creationId xmlns:a16="http://schemas.microsoft.com/office/drawing/2014/main" id="{F9C98562-B948-4078-A0C7-09E3EFF369F7}"/>
              </a:ext>
            </a:extLst>
          </p:cNvPr>
          <p:cNvSpPr/>
          <p:nvPr/>
        </p:nvSpPr>
        <p:spPr>
          <a:xfrm>
            <a:off x="605757" y="3502968"/>
            <a:ext cx="4750981" cy="461665"/>
          </a:xfrm>
          <a:prstGeom prst="rect">
            <a:avLst/>
          </a:prstGeom>
        </p:spPr>
        <p:txBody>
          <a:bodyPr wrap="none">
            <a:spAutoFit/>
          </a:bodyPr>
          <a:lstStyle/>
          <a:p>
            <a:r>
              <a:rPr lang="en-IN" sz="2400" b="1" dirty="0">
                <a:solidFill>
                  <a:srgbClr val="B83C3F"/>
                </a:solidFill>
              </a:rPr>
              <a:t>Under Compute, there are four tabs</a:t>
            </a:r>
          </a:p>
        </p:txBody>
      </p:sp>
      <p:sp>
        <p:nvSpPr>
          <p:cNvPr id="15" name="Title 1">
            <a:extLst>
              <a:ext uri="{FF2B5EF4-FFF2-40B4-BE49-F238E27FC236}">
                <a16:creationId xmlns:a16="http://schemas.microsoft.com/office/drawing/2014/main" id="{C094B692-A7EF-4340-848B-9F33588D9337}"/>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Security Center</a:t>
            </a:r>
          </a:p>
        </p:txBody>
      </p:sp>
    </p:spTree>
    <p:extLst>
      <p:ext uri="{BB962C8B-B14F-4D97-AF65-F5344CB8AC3E}">
        <p14:creationId xmlns:p14="http://schemas.microsoft.com/office/powerpoint/2010/main" val="253684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2CE0EEBD-70AC-443C-893E-96487EA40B05}"/>
              </a:ext>
            </a:extLst>
          </p:cNvPr>
          <p:cNvSpPr txBox="1">
            <a:spLocks/>
          </p:cNvSpPr>
          <p:nvPr/>
        </p:nvSpPr>
        <p:spPr>
          <a:xfrm>
            <a:off x="449611" y="907288"/>
            <a:ext cx="429629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2800" b="1" dirty="0">
                <a:solidFill>
                  <a:srgbClr val="B83C3F"/>
                </a:solidFill>
                <a:latin typeface="+mn-lt"/>
              </a:rPr>
              <a:t>Health monitoring</a:t>
            </a:r>
          </a:p>
        </p:txBody>
      </p:sp>
      <p:sp>
        <p:nvSpPr>
          <p:cNvPr id="15" name="Title 1">
            <a:extLst>
              <a:ext uri="{FF2B5EF4-FFF2-40B4-BE49-F238E27FC236}">
                <a16:creationId xmlns:a16="http://schemas.microsoft.com/office/drawing/2014/main" id="{5803CD71-283E-4487-BDB5-8CE9ABBBF924}"/>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Security Center</a:t>
            </a:r>
          </a:p>
        </p:txBody>
      </p:sp>
      <p:pic>
        <p:nvPicPr>
          <p:cNvPr id="9" name="Picture 8">
            <a:extLst>
              <a:ext uri="{FF2B5EF4-FFF2-40B4-BE49-F238E27FC236}">
                <a16:creationId xmlns:a16="http://schemas.microsoft.com/office/drawing/2014/main" id="{FEAC40CE-E3AA-4061-BDE0-5AE3891218AE}"/>
              </a:ext>
            </a:extLst>
          </p:cNvPr>
          <p:cNvPicPr>
            <a:picLocks noChangeAspect="1"/>
          </p:cNvPicPr>
          <p:nvPr/>
        </p:nvPicPr>
        <p:blipFill>
          <a:blip r:embed="rId3"/>
          <a:stretch>
            <a:fillRect/>
          </a:stretch>
        </p:blipFill>
        <p:spPr>
          <a:xfrm>
            <a:off x="934812" y="1836709"/>
            <a:ext cx="10843855" cy="4726809"/>
          </a:xfrm>
          <a:prstGeom prst="rect">
            <a:avLst/>
          </a:prstGeom>
        </p:spPr>
      </p:pic>
    </p:spTree>
    <p:extLst>
      <p:ext uri="{BB962C8B-B14F-4D97-AF65-F5344CB8AC3E}">
        <p14:creationId xmlns:p14="http://schemas.microsoft.com/office/powerpoint/2010/main" val="12383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256683" y="1738043"/>
            <a:ext cx="10898179"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Security Center analyzes the security state of your Azure and non-Azure resources to identify potential security vulnerabilities. Selecting Recommendations under Resources provides a list of prioritized security recommendations that guides you through the process of addressing security issues.</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2CE0EEBD-70AC-443C-893E-96487EA40B05}"/>
              </a:ext>
            </a:extLst>
          </p:cNvPr>
          <p:cNvSpPr txBox="1">
            <a:spLocks/>
          </p:cNvSpPr>
          <p:nvPr/>
        </p:nvSpPr>
        <p:spPr>
          <a:xfrm>
            <a:off x="421476" y="808384"/>
            <a:ext cx="567452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2800" b="1" dirty="0">
                <a:solidFill>
                  <a:srgbClr val="B83C3F"/>
                </a:solidFill>
                <a:latin typeface="+mn-lt"/>
              </a:rPr>
              <a:t>Actionable recommendations</a:t>
            </a:r>
          </a:p>
        </p:txBody>
      </p:sp>
      <p:pic>
        <p:nvPicPr>
          <p:cNvPr id="7" name="Picture 6">
            <a:extLst>
              <a:ext uri="{FF2B5EF4-FFF2-40B4-BE49-F238E27FC236}">
                <a16:creationId xmlns:a16="http://schemas.microsoft.com/office/drawing/2014/main" id="{2972AE2B-DAB4-45A3-A139-E2132FC06FE7}"/>
              </a:ext>
            </a:extLst>
          </p:cNvPr>
          <p:cNvPicPr>
            <a:picLocks noChangeAspect="1"/>
          </p:cNvPicPr>
          <p:nvPr/>
        </p:nvPicPr>
        <p:blipFill>
          <a:blip r:embed="rId3"/>
          <a:stretch>
            <a:fillRect/>
          </a:stretch>
        </p:blipFill>
        <p:spPr>
          <a:xfrm>
            <a:off x="2031088" y="2727633"/>
            <a:ext cx="6886575" cy="3771900"/>
          </a:xfrm>
          <a:prstGeom prst="rect">
            <a:avLst/>
          </a:prstGeom>
        </p:spPr>
      </p:pic>
      <p:sp>
        <p:nvSpPr>
          <p:cNvPr id="15" name="Title 1">
            <a:extLst>
              <a:ext uri="{FF2B5EF4-FFF2-40B4-BE49-F238E27FC236}">
                <a16:creationId xmlns:a16="http://schemas.microsoft.com/office/drawing/2014/main" id="{17FFAE04-FBA5-44F1-B843-3F1C42ED5570}"/>
              </a:ext>
            </a:extLst>
          </p:cNvPr>
          <p:cNvSpPr txBox="1">
            <a:spLocks/>
          </p:cNvSpPr>
          <p:nvPr/>
        </p:nvSpPr>
        <p:spPr>
          <a:xfrm>
            <a:off x="3577453" y="69816"/>
            <a:ext cx="503709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Azure Security Center</a:t>
            </a:r>
          </a:p>
        </p:txBody>
      </p:sp>
    </p:spTree>
    <p:extLst>
      <p:ext uri="{BB962C8B-B14F-4D97-AF65-F5344CB8AC3E}">
        <p14:creationId xmlns:p14="http://schemas.microsoft.com/office/powerpoint/2010/main" val="81801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TotalTime>
  <Words>1849</Words>
  <Application>Microsoft Office PowerPoint</Application>
  <PresentationFormat>Widescreen</PresentationFormat>
  <Paragraphs>220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Kumar</dc:creator>
  <cp:lastModifiedBy>Tarun Kumar Sharma</cp:lastModifiedBy>
  <cp:revision>84</cp:revision>
  <dcterms:created xsi:type="dcterms:W3CDTF">2018-05-16T05:54:38Z</dcterms:created>
  <dcterms:modified xsi:type="dcterms:W3CDTF">2018-08-31T10:02:32Z</dcterms:modified>
</cp:coreProperties>
</file>