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71" r:id="rId2"/>
    <p:sldId id="268" r:id="rId3"/>
    <p:sldId id="269" r:id="rId4"/>
    <p:sldId id="289" r:id="rId5"/>
    <p:sldId id="331" r:id="rId6"/>
    <p:sldId id="323" r:id="rId7"/>
    <p:sldId id="329" r:id="rId8"/>
    <p:sldId id="272" r:id="rId9"/>
    <p:sldId id="280" r:id="rId10"/>
    <p:sldId id="285" r:id="rId11"/>
    <p:sldId id="324" r:id="rId12"/>
    <p:sldId id="287" r:id="rId13"/>
    <p:sldId id="325" r:id="rId14"/>
    <p:sldId id="288" r:id="rId15"/>
    <p:sldId id="326" r:id="rId16"/>
    <p:sldId id="286" r:id="rId17"/>
    <p:sldId id="327" r:id="rId18"/>
    <p:sldId id="328" r:id="rId19"/>
    <p:sldId id="32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i Sarkar,S,Sajjad,QNC R" initials="ASR" lastIdx="1" clrIdx="0">
    <p:extLst>
      <p:ext uri="{19B8F6BF-5375-455C-9EA6-DF929625EA0E}">
        <p15:presenceInfo xmlns:p15="http://schemas.microsoft.com/office/powerpoint/2012/main" userId="S::sajjad.sarkar@bt.com::7c4fc349-e48f-4d4d-8ee8-277d933fbe8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B92FF"/>
    <a:srgbClr val="004ADE"/>
    <a:srgbClr val="00339A"/>
    <a:srgbClr val="A2CD85"/>
    <a:srgbClr val="E83976"/>
    <a:srgbClr val="DC4047"/>
    <a:srgbClr val="E2646B"/>
    <a:srgbClr val="FFE463"/>
    <a:srgbClr val="ED9DA1"/>
    <a:srgbClr val="5BB5D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90058" autoAdjust="0"/>
  </p:normalViewPr>
  <p:slideViewPr>
    <p:cSldViewPr snapToGrid="0">
      <p:cViewPr varScale="1">
        <p:scale>
          <a:sx n="103" d="100"/>
          <a:sy n="103" d="100"/>
        </p:scale>
        <p:origin x="87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5F2988-F88B-4E6F-9A1E-2560FE394175}" type="datetimeFigureOut">
              <a:rPr lang="en-GB" smtClean="0"/>
              <a:t>02/05/2022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A50905-D0DB-4CBF-8081-C0DE5B04DB3E}" type="slidenum">
              <a:rPr lang="en-GB" smtClean="0"/>
              <a:t>‹#›</a:t>
            </a:fld>
            <a:endParaRPr lang="en-GB"/>
          </a:p>
        </p:txBody>
      </p:sp>
    </p:spTree>
    <p:extLst>
      <p:ext uri="{BB962C8B-B14F-4D97-AF65-F5344CB8AC3E}">
        <p14:creationId xmlns:p14="http://schemas.microsoft.com/office/powerpoint/2010/main" val="3707133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0" dirty="0"/>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9AA50905-D0DB-4CBF-8081-C0DE5B04DB3E}" type="slidenum">
              <a:rPr lang="en-GB" smtClean="0"/>
              <a:t>10</a:t>
            </a:fld>
            <a:endParaRPr lang="en-GB"/>
          </a:p>
        </p:txBody>
      </p:sp>
    </p:spTree>
    <p:extLst>
      <p:ext uri="{BB962C8B-B14F-4D97-AF65-F5344CB8AC3E}">
        <p14:creationId xmlns:p14="http://schemas.microsoft.com/office/powerpoint/2010/main" val="33985406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0" dirty="0"/>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11</a:t>
            </a:fld>
            <a:endParaRPr/>
          </a:p>
        </p:txBody>
      </p:sp>
    </p:spTree>
    <p:extLst>
      <p:ext uri="{BB962C8B-B14F-4D97-AF65-F5344CB8AC3E}">
        <p14:creationId xmlns:p14="http://schemas.microsoft.com/office/powerpoint/2010/main" val="28803957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AA50905-D0DB-4CBF-8081-C0DE5B04DB3E}" type="slidenum">
              <a:rPr lang="en-GB" smtClean="0"/>
              <a:t>12</a:t>
            </a:fld>
            <a:endParaRPr lang="en-GB"/>
          </a:p>
        </p:txBody>
      </p:sp>
    </p:spTree>
    <p:extLst>
      <p:ext uri="{BB962C8B-B14F-4D97-AF65-F5344CB8AC3E}">
        <p14:creationId xmlns:p14="http://schemas.microsoft.com/office/powerpoint/2010/main" val="29080680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0" dirty="0"/>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13</a:t>
            </a:fld>
            <a:endParaRPr/>
          </a:p>
        </p:txBody>
      </p:sp>
    </p:spTree>
    <p:extLst>
      <p:ext uri="{BB962C8B-B14F-4D97-AF65-F5344CB8AC3E}">
        <p14:creationId xmlns:p14="http://schemas.microsoft.com/office/powerpoint/2010/main" val="22583057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AA50905-D0DB-4CBF-8081-C0DE5B04DB3E}" type="slidenum">
              <a:rPr lang="en-GB" smtClean="0"/>
              <a:t>14</a:t>
            </a:fld>
            <a:endParaRPr lang="en-GB"/>
          </a:p>
        </p:txBody>
      </p:sp>
    </p:spTree>
    <p:extLst>
      <p:ext uri="{BB962C8B-B14F-4D97-AF65-F5344CB8AC3E}">
        <p14:creationId xmlns:p14="http://schemas.microsoft.com/office/powerpoint/2010/main" val="6460673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0" dirty="0"/>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15</a:t>
            </a:fld>
            <a:endParaRPr/>
          </a:p>
        </p:txBody>
      </p:sp>
    </p:spTree>
    <p:extLst>
      <p:ext uri="{BB962C8B-B14F-4D97-AF65-F5344CB8AC3E}">
        <p14:creationId xmlns:p14="http://schemas.microsoft.com/office/powerpoint/2010/main" val="3639293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AA50905-D0DB-4CBF-8081-C0DE5B04DB3E}" type="slidenum">
              <a:rPr lang="en-GB" smtClean="0"/>
              <a:t>16</a:t>
            </a:fld>
            <a:endParaRPr lang="en-GB"/>
          </a:p>
        </p:txBody>
      </p:sp>
    </p:spTree>
    <p:extLst>
      <p:ext uri="{BB962C8B-B14F-4D97-AF65-F5344CB8AC3E}">
        <p14:creationId xmlns:p14="http://schemas.microsoft.com/office/powerpoint/2010/main" val="3723614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0" dirty="0"/>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17</a:t>
            </a:fld>
            <a:endParaRPr/>
          </a:p>
        </p:txBody>
      </p:sp>
    </p:spTree>
    <p:extLst>
      <p:ext uri="{BB962C8B-B14F-4D97-AF65-F5344CB8AC3E}">
        <p14:creationId xmlns:p14="http://schemas.microsoft.com/office/powerpoint/2010/main" val="12968226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0" dirty="0"/>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18</a:t>
            </a:fld>
            <a:endParaRPr/>
          </a:p>
        </p:txBody>
      </p:sp>
    </p:spTree>
    <p:extLst>
      <p:ext uri="{BB962C8B-B14F-4D97-AF65-F5344CB8AC3E}">
        <p14:creationId xmlns:p14="http://schemas.microsoft.com/office/powerpoint/2010/main" val="6595953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A50905-D0DB-4CBF-8081-C0DE5B04DB3E}"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5686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Hey guys, Welcome back to the channel. I am super excited to launch the spring boot bootcamp. </a:t>
            </a:r>
          </a:p>
          <a:p>
            <a:endParaRPr lang="en-GB" dirty="0"/>
          </a:p>
          <a:p>
            <a:endParaRPr lang="en-GB" dirty="0"/>
          </a:p>
        </p:txBody>
      </p:sp>
      <p:sp>
        <p:nvSpPr>
          <p:cNvPr id="4" name="Slide Number Placeholder 3"/>
          <p:cNvSpPr>
            <a:spLocks noGrp="1"/>
          </p:cNvSpPr>
          <p:nvPr>
            <p:ph type="sldNum" sz="quarter" idx="5"/>
          </p:nvPr>
        </p:nvSpPr>
        <p:spPr/>
        <p:txBody>
          <a:bodyPr/>
          <a:lstStyle/>
          <a:p>
            <a:fld id="{9AA50905-D0DB-4CBF-8081-C0DE5B04DB3E}" type="slidenum">
              <a:rPr lang="en-GB" smtClean="0"/>
              <a:t>2</a:t>
            </a:fld>
            <a:endParaRPr lang="en-GB"/>
          </a:p>
        </p:txBody>
      </p:sp>
    </p:spTree>
    <p:extLst>
      <p:ext uri="{BB962C8B-B14F-4D97-AF65-F5344CB8AC3E}">
        <p14:creationId xmlns:p14="http://schemas.microsoft.com/office/powerpoint/2010/main" val="3705238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chemeClr val="bg1"/>
                </a:solidFill>
                <a:latin typeface="Grandview" panose="020B0604020202020204" pitchFamily="34" charset="0"/>
                <a:cs typeface="Biome" panose="020B0503030204020804" pitchFamily="34" charset="0"/>
              </a:rPr>
              <a:t>So what are we going to learn in this Bootcamp,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solidFill>
                <a:schemeClr val="bg1"/>
              </a:solidFill>
              <a:latin typeface="Grandview" panose="020B0604020202020204" pitchFamily="34" charset="0"/>
              <a:cs typeface="Biome" panose="020B05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chemeClr val="bg1"/>
                </a:solidFill>
                <a:latin typeface="Grandview" panose="020B0604020202020204" pitchFamily="34" charset="0"/>
                <a:cs typeface="Biome" panose="020B0503030204020804" pitchFamily="34" charset="0"/>
              </a:rPr>
              <a:t>1. First, We will try to launch a very simple spring boot application in the Module -&gt; Getting started with Spring boot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chemeClr val="bg1"/>
                </a:solidFill>
                <a:latin typeface="Grandview" panose="020B0604020202020204" pitchFamily="34" charset="0"/>
                <a:cs typeface="Biome" panose="020B0503030204020804" pitchFamily="34" charset="0"/>
              </a:rPr>
              <a:t>2. Next, We will build an app name restaurant service from scratch in the module -&gt; Building an App With Spring Boot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chemeClr val="bg1"/>
                </a:solidFill>
                <a:latin typeface="Grandview" panose="020B0604020202020204" pitchFamily="34" charset="0"/>
                <a:cs typeface="Biome" panose="020B0503030204020804" pitchFamily="34" charset="0"/>
              </a:rPr>
              <a:t>3. Next, We will talk about Spring Boot Configurations and Environments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chemeClr val="bg1"/>
                </a:solidFill>
                <a:latin typeface="Grandview" panose="020B0604020202020204" pitchFamily="34" charset="0"/>
                <a:cs typeface="Biome" panose="020B0503030204020804" pitchFamily="34" charset="0"/>
              </a:rPr>
              <a:t>4. And finally as a bonus: I will cover the Spring Boot Best Practices.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solidFill>
                <a:schemeClr val="bg1"/>
              </a:solidFill>
              <a:latin typeface="Grandview" panose="020B0604020202020204" pitchFamily="34" charset="0"/>
              <a:cs typeface="Biome" panose="020B05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chemeClr val="bg1"/>
                </a:solidFill>
                <a:latin typeface="Grandview" panose="020B0604020202020204" pitchFamily="34" charset="0"/>
                <a:cs typeface="Biome" panose="020B0503030204020804" pitchFamily="34" charset="0"/>
              </a:rPr>
              <a:t>And the most exciting part is, this bootcamp is light on theory and more focused on practical implementations to help you get started with spring boot.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solidFill>
                <a:schemeClr val="bg1"/>
              </a:solidFill>
              <a:latin typeface="Grandview" panose="020B0604020202020204" pitchFamily="34" charset="0"/>
              <a:cs typeface="Biome" panose="020B0503030204020804" pitchFamily="34" charset="0"/>
            </a:endParaRPr>
          </a:p>
          <a:p>
            <a:endParaRPr lang="en-GB" dirty="0"/>
          </a:p>
        </p:txBody>
      </p:sp>
      <p:sp>
        <p:nvSpPr>
          <p:cNvPr id="4" name="Slide Number Placeholder 3"/>
          <p:cNvSpPr>
            <a:spLocks noGrp="1"/>
          </p:cNvSpPr>
          <p:nvPr>
            <p:ph type="sldNum" sz="quarter" idx="5"/>
          </p:nvPr>
        </p:nvSpPr>
        <p:spPr/>
        <p:txBody>
          <a:bodyPr/>
          <a:lstStyle/>
          <a:p>
            <a:fld id="{9AA50905-D0DB-4CBF-8081-C0DE5B04DB3E}" type="slidenum">
              <a:rPr lang="en-GB" smtClean="0"/>
              <a:t>3</a:t>
            </a:fld>
            <a:endParaRPr lang="en-GB"/>
          </a:p>
        </p:txBody>
      </p:sp>
    </p:spTree>
    <p:extLst>
      <p:ext uri="{BB962C8B-B14F-4D97-AF65-F5344CB8AC3E}">
        <p14:creationId xmlns:p14="http://schemas.microsoft.com/office/powerpoint/2010/main" val="996878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Before we do that, you're going to need a couple of items on your computer.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You'll need to have Java installed. We will be using JDK 11.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Once you have a Java JDK installed, we'll be doing all of our coding in IntelliJ. There are other IDEs you're welcome to use, but all the examples and demos will be in IntelliJ in this course. If you go to the IntelliJ home page, you can click on the Download area and choose the particular download that you want.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For this course, I'll be using the community version of this, which is the free version of IntelliJ. And that's pretty much it for the tools. </a:t>
            </a:r>
            <a:endParaRPr lang="en-GB" dirty="0">
              <a:solidFill>
                <a:schemeClr val="bg1"/>
              </a:solidFill>
              <a:latin typeface="Grandview" panose="020B0604020202020204" pitchFamily="34" charset="0"/>
              <a:cs typeface="Biome" panose="020B05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solidFill>
                <a:schemeClr val="bg1"/>
              </a:solidFill>
              <a:latin typeface="Grandview" panose="020B0604020202020204" pitchFamily="34" charset="0"/>
              <a:cs typeface="Biome" panose="020B05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chemeClr val="bg1"/>
                </a:solidFill>
                <a:latin typeface="Grandview" panose="020B0604020202020204" pitchFamily="34" charset="0"/>
                <a:cs typeface="Biome" panose="020B0503030204020804" pitchFamily="34" charset="0"/>
              </a:rPr>
              <a:t>I am really excited about this bootcamp.  We have plenty to cover. So let’s jump in and get started. </a:t>
            </a:r>
          </a:p>
          <a:p>
            <a:endParaRPr lang="en-GB" dirty="0"/>
          </a:p>
        </p:txBody>
      </p:sp>
      <p:sp>
        <p:nvSpPr>
          <p:cNvPr id="4" name="Slide Number Placeholder 3"/>
          <p:cNvSpPr>
            <a:spLocks noGrp="1"/>
          </p:cNvSpPr>
          <p:nvPr>
            <p:ph type="sldNum" sz="quarter" idx="5"/>
          </p:nvPr>
        </p:nvSpPr>
        <p:spPr/>
        <p:txBody>
          <a:bodyPr/>
          <a:lstStyle/>
          <a:p>
            <a:fld id="{9AA50905-D0DB-4CBF-8081-C0DE5B04DB3E}" type="slidenum">
              <a:rPr lang="en-GB" smtClean="0"/>
              <a:t>4</a:t>
            </a:fld>
            <a:endParaRPr lang="en-GB"/>
          </a:p>
        </p:txBody>
      </p:sp>
    </p:spTree>
    <p:extLst>
      <p:ext uri="{BB962C8B-B14F-4D97-AF65-F5344CB8AC3E}">
        <p14:creationId xmlns:p14="http://schemas.microsoft.com/office/powerpoint/2010/main" val="4153968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0" dirty="0"/>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5</a:t>
            </a:fld>
            <a:endParaRPr/>
          </a:p>
        </p:txBody>
      </p:sp>
    </p:spTree>
    <p:extLst>
      <p:ext uri="{BB962C8B-B14F-4D97-AF65-F5344CB8AC3E}">
        <p14:creationId xmlns:p14="http://schemas.microsoft.com/office/powerpoint/2010/main" val="2290453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Sidenote</a:t>
            </a:r>
            <a:r>
              <a:rPr lang="en-US" dirty="0"/>
              <a:t>: Focus on the nouns – these nouns become the entities in your design</a:t>
            </a:r>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A50905-D0DB-4CBF-8081-C0DE5B04DB3E}"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0788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0" dirty="0"/>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extLst>
      <p:ext uri="{BB962C8B-B14F-4D97-AF65-F5344CB8AC3E}">
        <p14:creationId xmlns:p14="http://schemas.microsoft.com/office/powerpoint/2010/main" val="3707894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this section we will first learn what is spring boot….</a:t>
            </a:r>
          </a:p>
        </p:txBody>
      </p:sp>
      <p:sp>
        <p:nvSpPr>
          <p:cNvPr id="4" name="Slide Number Placeholder 3"/>
          <p:cNvSpPr>
            <a:spLocks noGrp="1"/>
          </p:cNvSpPr>
          <p:nvPr>
            <p:ph type="sldNum" sz="quarter" idx="5"/>
          </p:nvPr>
        </p:nvSpPr>
        <p:spPr/>
        <p:txBody>
          <a:bodyPr/>
          <a:lstStyle/>
          <a:p>
            <a:fld id="{9AA50905-D0DB-4CBF-8081-C0DE5B04DB3E}" type="slidenum">
              <a:rPr lang="en-GB" smtClean="0"/>
              <a:t>8</a:t>
            </a:fld>
            <a:endParaRPr lang="en-GB"/>
          </a:p>
        </p:txBody>
      </p:sp>
    </p:spTree>
    <p:extLst>
      <p:ext uri="{BB962C8B-B14F-4D97-AF65-F5344CB8AC3E}">
        <p14:creationId xmlns:p14="http://schemas.microsoft.com/office/powerpoint/2010/main" val="17589068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0" dirty="0"/>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9</a:t>
            </a:fld>
            <a:endParaRPr/>
          </a:p>
        </p:txBody>
      </p:sp>
    </p:spTree>
    <p:extLst>
      <p:ext uri="{BB962C8B-B14F-4D97-AF65-F5344CB8AC3E}">
        <p14:creationId xmlns:p14="http://schemas.microsoft.com/office/powerpoint/2010/main" val="1199911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68765-576C-46E0-B5D7-DFFF284275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E21D8D8-E390-4EF8-A03D-1E8B16F265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BE3993F-998D-4379-957A-DBDB9B1A662D}"/>
              </a:ext>
            </a:extLst>
          </p:cNvPr>
          <p:cNvSpPr>
            <a:spLocks noGrp="1"/>
          </p:cNvSpPr>
          <p:nvPr>
            <p:ph type="dt" sz="half" idx="10"/>
          </p:nvPr>
        </p:nvSpPr>
        <p:spPr/>
        <p:txBody>
          <a:bodyPr/>
          <a:lstStyle/>
          <a:p>
            <a:fld id="{83BE3F97-07EB-4BA6-8A73-7C4B59B738FC}" type="datetimeFigureOut">
              <a:rPr lang="en-GB" smtClean="0"/>
              <a:t>02/05/2022</a:t>
            </a:fld>
            <a:endParaRPr lang="en-GB"/>
          </a:p>
        </p:txBody>
      </p:sp>
      <p:sp>
        <p:nvSpPr>
          <p:cNvPr id="5" name="Footer Placeholder 4">
            <a:extLst>
              <a:ext uri="{FF2B5EF4-FFF2-40B4-BE49-F238E27FC236}">
                <a16:creationId xmlns:a16="http://schemas.microsoft.com/office/drawing/2014/main" id="{2797B503-1A2E-4CD8-97F1-D4AC96FFBF2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ACD3AB0-FC36-484D-AACD-4EC671DADBBC}"/>
              </a:ext>
            </a:extLst>
          </p:cNvPr>
          <p:cNvSpPr>
            <a:spLocks noGrp="1"/>
          </p:cNvSpPr>
          <p:nvPr>
            <p:ph type="sldNum" sz="quarter" idx="12"/>
          </p:nvPr>
        </p:nvSpPr>
        <p:spPr/>
        <p:txBody>
          <a:bodyPr/>
          <a:lstStyle/>
          <a:p>
            <a:fld id="{B8679DA4-C14A-4411-AFB4-08DBA39F0783}" type="slidenum">
              <a:rPr lang="en-GB" smtClean="0"/>
              <a:t>‹#›</a:t>
            </a:fld>
            <a:endParaRPr lang="en-GB"/>
          </a:p>
        </p:txBody>
      </p:sp>
    </p:spTree>
    <p:extLst>
      <p:ext uri="{BB962C8B-B14F-4D97-AF65-F5344CB8AC3E}">
        <p14:creationId xmlns:p14="http://schemas.microsoft.com/office/powerpoint/2010/main" val="2600226167"/>
      </p:ext>
    </p:extLst>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62292-6235-4441-ACE3-C52A701ED50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AED2D48-A761-4B60-8028-42493180C1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6059B8D-1861-43F2-BC7C-FF3BF0C359FC}"/>
              </a:ext>
            </a:extLst>
          </p:cNvPr>
          <p:cNvSpPr>
            <a:spLocks noGrp="1"/>
          </p:cNvSpPr>
          <p:nvPr>
            <p:ph type="dt" sz="half" idx="10"/>
          </p:nvPr>
        </p:nvSpPr>
        <p:spPr/>
        <p:txBody>
          <a:bodyPr/>
          <a:lstStyle/>
          <a:p>
            <a:fld id="{83BE3F97-07EB-4BA6-8A73-7C4B59B738FC}" type="datetimeFigureOut">
              <a:rPr lang="en-GB" smtClean="0"/>
              <a:t>02/05/2022</a:t>
            </a:fld>
            <a:endParaRPr lang="en-GB"/>
          </a:p>
        </p:txBody>
      </p:sp>
      <p:sp>
        <p:nvSpPr>
          <p:cNvPr id="5" name="Footer Placeholder 4">
            <a:extLst>
              <a:ext uri="{FF2B5EF4-FFF2-40B4-BE49-F238E27FC236}">
                <a16:creationId xmlns:a16="http://schemas.microsoft.com/office/drawing/2014/main" id="{5146D245-97F7-4761-BEAA-B2071BE9E06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E3D23BA-9AEC-4A7F-B7F5-C0FD8E180FA5}"/>
              </a:ext>
            </a:extLst>
          </p:cNvPr>
          <p:cNvSpPr>
            <a:spLocks noGrp="1"/>
          </p:cNvSpPr>
          <p:nvPr>
            <p:ph type="sldNum" sz="quarter" idx="12"/>
          </p:nvPr>
        </p:nvSpPr>
        <p:spPr/>
        <p:txBody>
          <a:bodyPr/>
          <a:lstStyle/>
          <a:p>
            <a:fld id="{B8679DA4-C14A-4411-AFB4-08DBA39F0783}" type="slidenum">
              <a:rPr lang="en-GB" smtClean="0"/>
              <a:t>‹#›</a:t>
            </a:fld>
            <a:endParaRPr lang="en-GB"/>
          </a:p>
        </p:txBody>
      </p:sp>
    </p:spTree>
    <p:extLst>
      <p:ext uri="{BB962C8B-B14F-4D97-AF65-F5344CB8AC3E}">
        <p14:creationId xmlns:p14="http://schemas.microsoft.com/office/powerpoint/2010/main" val="4220970412"/>
      </p:ext>
    </p:extLst>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4DFBBA-834B-454C-9D3B-CE00149B3A5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0278053-77D8-48CF-BDEE-95DD769CD2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41BDB66-018E-42A9-8C8B-0C3390664FFC}"/>
              </a:ext>
            </a:extLst>
          </p:cNvPr>
          <p:cNvSpPr>
            <a:spLocks noGrp="1"/>
          </p:cNvSpPr>
          <p:nvPr>
            <p:ph type="dt" sz="half" idx="10"/>
          </p:nvPr>
        </p:nvSpPr>
        <p:spPr/>
        <p:txBody>
          <a:bodyPr/>
          <a:lstStyle/>
          <a:p>
            <a:fld id="{83BE3F97-07EB-4BA6-8A73-7C4B59B738FC}" type="datetimeFigureOut">
              <a:rPr lang="en-GB" smtClean="0"/>
              <a:t>02/05/2022</a:t>
            </a:fld>
            <a:endParaRPr lang="en-GB"/>
          </a:p>
        </p:txBody>
      </p:sp>
      <p:sp>
        <p:nvSpPr>
          <p:cNvPr id="5" name="Footer Placeholder 4">
            <a:extLst>
              <a:ext uri="{FF2B5EF4-FFF2-40B4-BE49-F238E27FC236}">
                <a16:creationId xmlns:a16="http://schemas.microsoft.com/office/drawing/2014/main" id="{3C04D8A7-3EDB-492C-9FBF-8B57D60D0AF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0596CAA-F14F-45E9-85AC-A90D5E6D606D}"/>
              </a:ext>
            </a:extLst>
          </p:cNvPr>
          <p:cNvSpPr>
            <a:spLocks noGrp="1"/>
          </p:cNvSpPr>
          <p:nvPr>
            <p:ph type="sldNum" sz="quarter" idx="12"/>
          </p:nvPr>
        </p:nvSpPr>
        <p:spPr/>
        <p:txBody>
          <a:bodyPr/>
          <a:lstStyle/>
          <a:p>
            <a:fld id="{B8679DA4-C14A-4411-AFB4-08DBA39F0783}" type="slidenum">
              <a:rPr lang="en-GB" smtClean="0"/>
              <a:t>‹#›</a:t>
            </a:fld>
            <a:endParaRPr lang="en-GB"/>
          </a:p>
        </p:txBody>
      </p:sp>
    </p:spTree>
    <p:extLst>
      <p:ext uri="{BB962C8B-B14F-4D97-AF65-F5344CB8AC3E}">
        <p14:creationId xmlns:p14="http://schemas.microsoft.com/office/powerpoint/2010/main" val="1783225270"/>
      </p:ext>
    </p:extLst>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65C3B-E6CF-4D2C-9F0D-3762DF5D5B2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87EEEC4-99DF-4051-BB91-8E3553CC27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E79266E-BEF9-44C9-9ED1-22388994817A}"/>
              </a:ext>
            </a:extLst>
          </p:cNvPr>
          <p:cNvSpPr>
            <a:spLocks noGrp="1"/>
          </p:cNvSpPr>
          <p:nvPr>
            <p:ph type="dt" sz="half" idx="10"/>
          </p:nvPr>
        </p:nvSpPr>
        <p:spPr/>
        <p:txBody>
          <a:bodyPr/>
          <a:lstStyle/>
          <a:p>
            <a:fld id="{83BE3F97-07EB-4BA6-8A73-7C4B59B738FC}" type="datetimeFigureOut">
              <a:rPr lang="en-GB" smtClean="0"/>
              <a:t>02/05/2022</a:t>
            </a:fld>
            <a:endParaRPr lang="en-GB"/>
          </a:p>
        </p:txBody>
      </p:sp>
      <p:sp>
        <p:nvSpPr>
          <p:cNvPr id="5" name="Footer Placeholder 4">
            <a:extLst>
              <a:ext uri="{FF2B5EF4-FFF2-40B4-BE49-F238E27FC236}">
                <a16:creationId xmlns:a16="http://schemas.microsoft.com/office/drawing/2014/main" id="{C742E96F-E889-4310-9C4D-8EAFD7F6A4A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C87C3A3-CE77-4473-B1C9-968EEB58793D}"/>
              </a:ext>
            </a:extLst>
          </p:cNvPr>
          <p:cNvSpPr>
            <a:spLocks noGrp="1"/>
          </p:cNvSpPr>
          <p:nvPr>
            <p:ph type="sldNum" sz="quarter" idx="12"/>
          </p:nvPr>
        </p:nvSpPr>
        <p:spPr/>
        <p:txBody>
          <a:bodyPr/>
          <a:lstStyle/>
          <a:p>
            <a:fld id="{B8679DA4-C14A-4411-AFB4-08DBA39F0783}" type="slidenum">
              <a:rPr lang="en-GB" smtClean="0"/>
              <a:t>‹#›</a:t>
            </a:fld>
            <a:endParaRPr lang="en-GB"/>
          </a:p>
        </p:txBody>
      </p:sp>
    </p:spTree>
    <p:extLst>
      <p:ext uri="{BB962C8B-B14F-4D97-AF65-F5344CB8AC3E}">
        <p14:creationId xmlns:p14="http://schemas.microsoft.com/office/powerpoint/2010/main" val="2807458659"/>
      </p:ext>
    </p:extLst>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1B815-4B50-44AB-92D0-CAB48DA021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A471724-09EC-4414-BA2E-4BC132639C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3508F3-5CEF-46CD-B975-0B6A4B6EDC8E}"/>
              </a:ext>
            </a:extLst>
          </p:cNvPr>
          <p:cNvSpPr>
            <a:spLocks noGrp="1"/>
          </p:cNvSpPr>
          <p:nvPr>
            <p:ph type="dt" sz="half" idx="10"/>
          </p:nvPr>
        </p:nvSpPr>
        <p:spPr/>
        <p:txBody>
          <a:bodyPr/>
          <a:lstStyle/>
          <a:p>
            <a:fld id="{83BE3F97-07EB-4BA6-8A73-7C4B59B738FC}" type="datetimeFigureOut">
              <a:rPr lang="en-GB" smtClean="0"/>
              <a:t>02/05/2022</a:t>
            </a:fld>
            <a:endParaRPr lang="en-GB"/>
          </a:p>
        </p:txBody>
      </p:sp>
      <p:sp>
        <p:nvSpPr>
          <p:cNvPr id="5" name="Footer Placeholder 4">
            <a:extLst>
              <a:ext uri="{FF2B5EF4-FFF2-40B4-BE49-F238E27FC236}">
                <a16:creationId xmlns:a16="http://schemas.microsoft.com/office/drawing/2014/main" id="{728C41E3-8903-4B42-B857-23542656A31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1D88934-9D29-4FA0-900E-58EA33B59A80}"/>
              </a:ext>
            </a:extLst>
          </p:cNvPr>
          <p:cNvSpPr>
            <a:spLocks noGrp="1"/>
          </p:cNvSpPr>
          <p:nvPr>
            <p:ph type="sldNum" sz="quarter" idx="12"/>
          </p:nvPr>
        </p:nvSpPr>
        <p:spPr/>
        <p:txBody>
          <a:bodyPr/>
          <a:lstStyle/>
          <a:p>
            <a:fld id="{B8679DA4-C14A-4411-AFB4-08DBA39F0783}" type="slidenum">
              <a:rPr lang="en-GB" smtClean="0"/>
              <a:t>‹#›</a:t>
            </a:fld>
            <a:endParaRPr lang="en-GB"/>
          </a:p>
        </p:txBody>
      </p:sp>
    </p:spTree>
    <p:extLst>
      <p:ext uri="{BB962C8B-B14F-4D97-AF65-F5344CB8AC3E}">
        <p14:creationId xmlns:p14="http://schemas.microsoft.com/office/powerpoint/2010/main" val="2866562195"/>
      </p:ext>
    </p:extLst>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A2015-03D1-48C5-BD5F-9FE176727A2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93E0A19-3184-4CDA-ABA2-44346D8730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F3D7B00-C98B-4C01-8469-592445FFDA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5E4F321-80FD-4DAE-8424-9318C216EA8A}"/>
              </a:ext>
            </a:extLst>
          </p:cNvPr>
          <p:cNvSpPr>
            <a:spLocks noGrp="1"/>
          </p:cNvSpPr>
          <p:nvPr>
            <p:ph type="dt" sz="half" idx="10"/>
          </p:nvPr>
        </p:nvSpPr>
        <p:spPr/>
        <p:txBody>
          <a:bodyPr/>
          <a:lstStyle/>
          <a:p>
            <a:fld id="{83BE3F97-07EB-4BA6-8A73-7C4B59B738FC}" type="datetimeFigureOut">
              <a:rPr lang="en-GB" smtClean="0"/>
              <a:t>02/05/2022</a:t>
            </a:fld>
            <a:endParaRPr lang="en-GB"/>
          </a:p>
        </p:txBody>
      </p:sp>
      <p:sp>
        <p:nvSpPr>
          <p:cNvPr id="6" name="Footer Placeholder 5">
            <a:extLst>
              <a:ext uri="{FF2B5EF4-FFF2-40B4-BE49-F238E27FC236}">
                <a16:creationId xmlns:a16="http://schemas.microsoft.com/office/drawing/2014/main" id="{B348BB60-234F-407B-A701-7B4FAA8B2A9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075822C-A941-4271-BF58-AAF2604D653E}"/>
              </a:ext>
            </a:extLst>
          </p:cNvPr>
          <p:cNvSpPr>
            <a:spLocks noGrp="1"/>
          </p:cNvSpPr>
          <p:nvPr>
            <p:ph type="sldNum" sz="quarter" idx="12"/>
          </p:nvPr>
        </p:nvSpPr>
        <p:spPr/>
        <p:txBody>
          <a:bodyPr/>
          <a:lstStyle/>
          <a:p>
            <a:fld id="{B8679DA4-C14A-4411-AFB4-08DBA39F0783}" type="slidenum">
              <a:rPr lang="en-GB" smtClean="0"/>
              <a:t>‹#›</a:t>
            </a:fld>
            <a:endParaRPr lang="en-GB"/>
          </a:p>
        </p:txBody>
      </p:sp>
    </p:spTree>
    <p:extLst>
      <p:ext uri="{BB962C8B-B14F-4D97-AF65-F5344CB8AC3E}">
        <p14:creationId xmlns:p14="http://schemas.microsoft.com/office/powerpoint/2010/main" val="1103245614"/>
      </p:ext>
    </p:extLst>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FF650-3AC3-4985-B0DD-60163496402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CCFCBB7-AA8C-4569-9313-FAB4FDBEF1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0E8DFC-7488-4606-9A13-61114488FC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E27FC8D-FEBF-4371-AB60-5F40884299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51C708-908D-4042-AC07-0A9114BF2A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D6CEC4B-0B9C-4C7E-9C18-16C43EBD2E7D}"/>
              </a:ext>
            </a:extLst>
          </p:cNvPr>
          <p:cNvSpPr>
            <a:spLocks noGrp="1"/>
          </p:cNvSpPr>
          <p:nvPr>
            <p:ph type="dt" sz="half" idx="10"/>
          </p:nvPr>
        </p:nvSpPr>
        <p:spPr/>
        <p:txBody>
          <a:bodyPr/>
          <a:lstStyle/>
          <a:p>
            <a:fld id="{83BE3F97-07EB-4BA6-8A73-7C4B59B738FC}" type="datetimeFigureOut">
              <a:rPr lang="en-GB" smtClean="0"/>
              <a:t>02/05/2022</a:t>
            </a:fld>
            <a:endParaRPr lang="en-GB"/>
          </a:p>
        </p:txBody>
      </p:sp>
      <p:sp>
        <p:nvSpPr>
          <p:cNvPr id="8" name="Footer Placeholder 7">
            <a:extLst>
              <a:ext uri="{FF2B5EF4-FFF2-40B4-BE49-F238E27FC236}">
                <a16:creationId xmlns:a16="http://schemas.microsoft.com/office/drawing/2014/main" id="{D57B22E5-C1C7-41C8-9FE6-2099BCD30C5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5A05B86-6EB9-4B9C-8EEC-CC0E324EC09D}"/>
              </a:ext>
            </a:extLst>
          </p:cNvPr>
          <p:cNvSpPr>
            <a:spLocks noGrp="1"/>
          </p:cNvSpPr>
          <p:nvPr>
            <p:ph type="sldNum" sz="quarter" idx="12"/>
          </p:nvPr>
        </p:nvSpPr>
        <p:spPr/>
        <p:txBody>
          <a:bodyPr/>
          <a:lstStyle/>
          <a:p>
            <a:fld id="{B8679DA4-C14A-4411-AFB4-08DBA39F0783}" type="slidenum">
              <a:rPr lang="en-GB" smtClean="0"/>
              <a:t>‹#›</a:t>
            </a:fld>
            <a:endParaRPr lang="en-GB"/>
          </a:p>
        </p:txBody>
      </p:sp>
    </p:spTree>
    <p:extLst>
      <p:ext uri="{BB962C8B-B14F-4D97-AF65-F5344CB8AC3E}">
        <p14:creationId xmlns:p14="http://schemas.microsoft.com/office/powerpoint/2010/main" val="1017104089"/>
      </p:ext>
    </p:extLst>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E2349-ADCA-406D-9721-08EAEC22947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5DB8A39-0B86-4933-8E46-1B59038A468F}"/>
              </a:ext>
            </a:extLst>
          </p:cNvPr>
          <p:cNvSpPr>
            <a:spLocks noGrp="1"/>
          </p:cNvSpPr>
          <p:nvPr>
            <p:ph type="dt" sz="half" idx="10"/>
          </p:nvPr>
        </p:nvSpPr>
        <p:spPr/>
        <p:txBody>
          <a:bodyPr/>
          <a:lstStyle/>
          <a:p>
            <a:fld id="{83BE3F97-07EB-4BA6-8A73-7C4B59B738FC}" type="datetimeFigureOut">
              <a:rPr lang="en-GB" smtClean="0"/>
              <a:t>02/05/2022</a:t>
            </a:fld>
            <a:endParaRPr lang="en-GB"/>
          </a:p>
        </p:txBody>
      </p:sp>
      <p:sp>
        <p:nvSpPr>
          <p:cNvPr id="4" name="Footer Placeholder 3">
            <a:extLst>
              <a:ext uri="{FF2B5EF4-FFF2-40B4-BE49-F238E27FC236}">
                <a16:creationId xmlns:a16="http://schemas.microsoft.com/office/drawing/2014/main" id="{6CE10933-76D1-4C39-BCAD-2183915F9DF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C9A23B4-E2B9-45FE-9264-2208E0F315EE}"/>
              </a:ext>
            </a:extLst>
          </p:cNvPr>
          <p:cNvSpPr>
            <a:spLocks noGrp="1"/>
          </p:cNvSpPr>
          <p:nvPr>
            <p:ph type="sldNum" sz="quarter" idx="12"/>
          </p:nvPr>
        </p:nvSpPr>
        <p:spPr/>
        <p:txBody>
          <a:bodyPr/>
          <a:lstStyle/>
          <a:p>
            <a:fld id="{B8679DA4-C14A-4411-AFB4-08DBA39F0783}" type="slidenum">
              <a:rPr lang="en-GB" smtClean="0"/>
              <a:t>‹#›</a:t>
            </a:fld>
            <a:endParaRPr lang="en-GB"/>
          </a:p>
        </p:txBody>
      </p:sp>
    </p:spTree>
    <p:extLst>
      <p:ext uri="{BB962C8B-B14F-4D97-AF65-F5344CB8AC3E}">
        <p14:creationId xmlns:p14="http://schemas.microsoft.com/office/powerpoint/2010/main" val="1275688717"/>
      </p:ext>
    </p:extLst>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3B6E5F-3CF8-4945-97B0-3B1B9B39422C}"/>
              </a:ext>
            </a:extLst>
          </p:cNvPr>
          <p:cNvSpPr>
            <a:spLocks noGrp="1"/>
          </p:cNvSpPr>
          <p:nvPr>
            <p:ph type="dt" sz="half" idx="10"/>
          </p:nvPr>
        </p:nvSpPr>
        <p:spPr/>
        <p:txBody>
          <a:bodyPr/>
          <a:lstStyle/>
          <a:p>
            <a:fld id="{83BE3F97-07EB-4BA6-8A73-7C4B59B738FC}" type="datetimeFigureOut">
              <a:rPr lang="en-GB" smtClean="0"/>
              <a:t>02/05/2022</a:t>
            </a:fld>
            <a:endParaRPr lang="en-GB"/>
          </a:p>
        </p:txBody>
      </p:sp>
      <p:sp>
        <p:nvSpPr>
          <p:cNvPr id="3" name="Footer Placeholder 2">
            <a:extLst>
              <a:ext uri="{FF2B5EF4-FFF2-40B4-BE49-F238E27FC236}">
                <a16:creationId xmlns:a16="http://schemas.microsoft.com/office/drawing/2014/main" id="{9767470D-8B03-46F9-95A9-F74494B6AEE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8046758-43C8-49D4-8663-131F70A68A91}"/>
              </a:ext>
            </a:extLst>
          </p:cNvPr>
          <p:cNvSpPr>
            <a:spLocks noGrp="1"/>
          </p:cNvSpPr>
          <p:nvPr>
            <p:ph type="sldNum" sz="quarter" idx="12"/>
          </p:nvPr>
        </p:nvSpPr>
        <p:spPr/>
        <p:txBody>
          <a:bodyPr/>
          <a:lstStyle/>
          <a:p>
            <a:fld id="{B8679DA4-C14A-4411-AFB4-08DBA39F0783}" type="slidenum">
              <a:rPr lang="en-GB" smtClean="0"/>
              <a:t>‹#›</a:t>
            </a:fld>
            <a:endParaRPr lang="en-GB"/>
          </a:p>
        </p:txBody>
      </p:sp>
    </p:spTree>
    <p:extLst>
      <p:ext uri="{BB962C8B-B14F-4D97-AF65-F5344CB8AC3E}">
        <p14:creationId xmlns:p14="http://schemas.microsoft.com/office/powerpoint/2010/main" val="3615814660"/>
      </p:ext>
    </p:extLst>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22890-440D-41A4-917D-3FCFAD50D8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3D0FF10-BADA-424D-B5A8-1E2DDCABE0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3EF878B-DA65-422C-8C5C-A9AEE903BF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313BB0-87C8-4914-9EDA-8B489B2CDFDF}"/>
              </a:ext>
            </a:extLst>
          </p:cNvPr>
          <p:cNvSpPr>
            <a:spLocks noGrp="1"/>
          </p:cNvSpPr>
          <p:nvPr>
            <p:ph type="dt" sz="half" idx="10"/>
          </p:nvPr>
        </p:nvSpPr>
        <p:spPr/>
        <p:txBody>
          <a:bodyPr/>
          <a:lstStyle/>
          <a:p>
            <a:fld id="{83BE3F97-07EB-4BA6-8A73-7C4B59B738FC}" type="datetimeFigureOut">
              <a:rPr lang="en-GB" smtClean="0"/>
              <a:t>02/05/2022</a:t>
            </a:fld>
            <a:endParaRPr lang="en-GB"/>
          </a:p>
        </p:txBody>
      </p:sp>
      <p:sp>
        <p:nvSpPr>
          <p:cNvPr id="6" name="Footer Placeholder 5">
            <a:extLst>
              <a:ext uri="{FF2B5EF4-FFF2-40B4-BE49-F238E27FC236}">
                <a16:creationId xmlns:a16="http://schemas.microsoft.com/office/drawing/2014/main" id="{5E5B5204-CF48-4DF9-8012-52F2EFBD4E5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9BB2B49-5224-4F80-85EF-E179EF87BA37}"/>
              </a:ext>
            </a:extLst>
          </p:cNvPr>
          <p:cNvSpPr>
            <a:spLocks noGrp="1"/>
          </p:cNvSpPr>
          <p:nvPr>
            <p:ph type="sldNum" sz="quarter" idx="12"/>
          </p:nvPr>
        </p:nvSpPr>
        <p:spPr/>
        <p:txBody>
          <a:bodyPr/>
          <a:lstStyle/>
          <a:p>
            <a:fld id="{B8679DA4-C14A-4411-AFB4-08DBA39F0783}" type="slidenum">
              <a:rPr lang="en-GB" smtClean="0"/>
              <a:t>‹#›</a:t>
            </a:fld>
            <a:endParaRPr lang="en-GB"/>
          </a:p>
        </p:txBody>
      </p:sp>
    </p:spTree>
    <p:extLst>
      <p:ext uri="{BB962C8B-B14F-4D97-AF65-F5344CB8AC3E}">
        <p14:creationId xmlns:p14="http://schemas.microsoft.com/office/powerpoint/2010/main" val="790637796"/>
      </p:ext>
    </p:extLst>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F9421-AE40-42C6-9396-93D093B15A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85D41D0-EF30-41D8-A0AC-CC4AABD07D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F2C4FC9-0033-4965-B11C-B1D5572736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6BD7F9-58BE-4F96-A20D-CB79CF765A22}"/>
              </a:ext>
            </a:extLst>
          </p:cNvPr>
          <p:cNvSpPr>
            <a:spLocks noGrp="1"/>
          </p:cNvSpPr>
          <p:nvPr>
            <p:ph type="dt" sz="half" idx="10"/>
          </p:nvPr>
        </p:nvSpPr>
        <p:spPr/>
        <p:txBody>
          <a:bodyPr/>
          <a:lstStyle/>
          <a:p>
            <a:fld id="{83BE3F97-07EB-4BA6-8A73-7C4B59B738FC}" type="datetimeFigureOut">
              <a:rPr lang="en-GB" smtClean="0"/>
              <a:t>02/05/2022</a:t>
            </a:fld>
            <a:endParaRPr lang="en-GB"/>
          </a:p>
        </p:txBody>
      </p:sp>
      <p:sp>
        <p:nvSpPr>
          <p:cNvPr id="6" name="Footer Placeholder 5">
            <a:extLst>
              <a:ext uri="{FF2B5EF4-FFF2-40B4-BE49-F238E27FC236}">
                <a16:creationId xmlns:a16="http://schemas.microsoft.com/office/drawing/2014/main" id="{946A421A-D934-4672-BDBE-63DB1ACE5CC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1B21AF4-41A7-4E8C-A227-451B6E03CB1C}"/>
              </a:ext>
            </a:extLst>
          </p:cNvPr>
          <p:cNvSpPr>
            <a:spLocks noGrp="1"/>
          </p:cNvSpPr>
          <p:nvPr>
            <p:ph type="sldNum" sz="quarter" idx="12"/>
          </p:nvPr>
        </p:nvSpPr>
        <p:spPr/>
        <p:txBody>
          <a:bodyPr/>
          <a:lstStyle/>
          <a:p>
            <a:fld id="{B8679DA4-C14A-4411-AFB4-08DBA39F0783}" type="slidenum">
              <a:rPr lang="en-GB" smtClean="0"/>
              <a:t>‹#›</a:t>
            </a:fld>
            <a:endParaRPr lang="en-GB"/>
          </a:p>
        </p:txBody>
      </p:sp>
    </p:spTree>
    <p:extLst>
      <p:ext uri="{BB962C8B-B14F-4D97-AF65-F5344CB8AC3E}">
        <p14:creationId xmlns:p14="http://schemas.microsoft.com/office/powerpoint/2010/main" val="732170713"/>
      </p:ext>
    </p:extLst>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79929F-2C33-4425-88B2-C2775D01B1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9B6C56D-C7FE-4191-80BC-3721F53102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BF4327C-938B-4F29-AC7C-367CE8B847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BE3F97-07EB-4BA6-8A73-7C4B59B738FC}" type="datetimeFigureOut">
              <a:rPr lang="en-GB" smtClean="0"/>
              <a:t>02/05/2022</a:t>
            </a:fld>
            <a:endParaRPr lang="en-GB"/>
          </a:p>
        </p:txBody>
      </p:sp>
      <p:sp>
        <p:nvSpPr>
          <p:cNvPr id="5" name="Footer Placeholder 4">
            <a:extLst>
              <a:ext uri="{FF2B5EF4-FFF2-40B4-BE49-F238E27FC236}">
                <a16:creationId xmlns:a16="http://schemas.microsoft.com/office/drawing/2014/main" id="{7F4DF945-5AB3-4728-B255-07ED6CAB20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540ABE0-258C-4B28-945A-680DD6C63C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679DA4-C14A-4411-AFB4-08DBA39F0783}" type="slidenum">
              <a:rPr lang="en-GB" smtClean="0"/>
              <a:t>‹#›</a:t>
            </a:fld>
            <a:endParaRPr lang="en-GB"/>
          </a:p>
        </p:txBody>
      </p:sp>
    </p:spTree>
    <p:extLst>
      <p:ext uri="{BB962C8B-B14F-4D97-AF65-F5344CB8AC3E}">
        <p14:creationId xmlns:p14="http://schemas.microsoft.com/office/powerpoint/2010/main" val="37755984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1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cxnSp>
        <p:nvCxnSpPr>
          <p:cNvPr id="89" name="Google Shape;89;p1"/>
          <p:cNvCxnSpPr>
            <a:cxnSpLocks/>
          </p:cNvCxnSpPr>
          <p:nvPr/>
        </p:nvCxnSpPr>
        <p:spPr>
          <a:xfrm>
            <a:off x="1024301" y="2816165"/>
            <a:ext cx="964750" cy="0"/>
          </a:xfrm>
          <a:prstGeom prst="straightConnector1">
            <a:avLst/>
          </a:prstGeom>
          <a:noFill/>
          <a:ln w="28575" cap="flat" cmpd="sng">
            <a:solidFill>
              <a:srgbClr val="E83976"/>
            </a:solidFill>
            <a:prstDash val="solid"/>
            <a:miter lim="800000"/>
            <a:headEnd type="none" w="sm" len="sm"/>
            <a:tailEnd type="none" w="sm" len="sm"/>
          </a:ln>
        </p:spPr>
      </p:cxnSp>
      <p:grpSp>
        <p:nvGrpSpPr>
          <p:cNvPr id="90" name="Google Shape;90;p1"/>
          <p:cNvGrpSpPr/>
          <p:nvPr/>
        </p:nvGrpSpPr>
        <p:grpSpPr>
          <a:xfrm>
            <a:off x="942109" y="4320487"/>
            <a:ext cx="3944603" cy="1403927"/>
            <a:chOff x="1145308" y="4942314"/>
            <a:chExt cx="3944603" cy="1403927"/>
          </a:xfrm>
        </p:grpSpPr>
        <p:sp>
          <p:nvSpPr>
            <p:cNvPr id="91" name="Google Shape;91;p1"/>
            <p:cNvSpPr/>
            <p:nvPr/>
          </p:nvSpPr>
          <p:spPr>
            <a:xfrm>
              <a:off x="1145308" y="4942314"/>
              <a:ext cx="1422400" cy="1403927"/>
            </a:xfrm>
            <a:prstGeom prst="ellipse">
              <a:avLst/>
            </a:prstGeom>
            <a:blipFill rotWithShape="1">
              <a:blip r:embed="rId4">
                <a:alphaModFix/>
              </a:blip>
              <a:stretch>
                <a:fillRect/>
              </a:stretch>
            </a:blip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2" name="Google Shape;92;p1"/>
            <p:cNvSpPr txBox="1"/>
            <p:nvPr/>
          </p:nvSpPr>
          <p:spPr>
            <a:xfrm>
              <a:off x="2679220" y="5241091"/>
              <a:ext cx="2410691" cy="49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600" b="0" i="0" u="none" strike="noStrike" cap="none" dirty="0">
                  <a:solidFill>
                    <a:srgbClr val="E83976"/>
                  </a:solidFill>
                  <a:latin typeface="Leelawadee"/>
                  <a:ea typeface="Leelawadee"/>
                  <a:cs typeface="Leelawadee"/>
                  <a:sym typeface="Leelawadee"/>
                </a:rPr>
                <a:t>Sazz Ali</a:t>
              </a:r>
              <a:endParaRPr sz="2600" dirty="0">
                <a:solidFill>
                  <a:srgbClr val="E83976"/>
                </a:solidFill>
                <a:latin typeface="Leelawadee"/>
                <a:ea typeface="Leelawadee"/>
                <a:cs typeface="Leelawadee"/>
                <a:sym typeface="Leelawadee"/>
              </a:endParaRPr>
            </a:p>
          </p:txBody>
        </p:sp>
        <p:sp>
          <p:nvSpPr>
            <p:cNvPr id="93" name="Google Shape;93;p1"/>
            <p:cNvSpPr txBox="1"/>
            <p:nvPr/>
          </p:nvSpPr>
          <p:spPr>
            <a:xfrm>
              <a:off x="2679220" y="5644277"/>
              <a:ext cx="2410691"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dirty="0">
                  <a:solidFill>
                    <a:srgbClr val="7030A0"/>
                  </a:solidFill>
                  <a:latin typeface="Grandview" panose="020B0502040204020203" pitchFamily="34" charset="0"/>
                  <a:ea typeface="Leelawadee"/>
                  <a:cs typeface="Leelawadee"/>
                  <a:sym typeface="Leelawadee"/>
                </a:rPr>
                <a:t>grokkingInterviews.io</a:t>
              </a:r>
            </a:p>
          </p:txBody>
        </p:sp>
      </p:grpSp>
      <p:sp>
        <p:nvSpPr>
          <p:cNvPr id="95" name="Google Shape;95;p1"/>
          <p:cNvSpPr/>
          <p:nvPr/>
        </p:nvSpPr>
        <p:spPr>
          <a:xfrm>
            <a:off x="902515" y="2084900"/>
            <a:ext cx="11166906" cy="707846"/>
          </a:xfrm>
          <a:prstGeom prst="rect">
            <a:avLst/>
          </a:prstGeom>
          <a:noFill/>
          <a:ln>
            <a:noFill/>
          </a:ln>
        </p:spPr>
        <p:txBody>
          <a:bodyPr spcFirstLastPara="1" wrap="square" lIns="91425" tIns="45700" rIns="91425" bIns="45700" anchor="t" anchorCtr="0">
            <a:spAutoFit/>
          </a:bodyPr>
          <a:lstStyle/>
          <a:p>
            <a:pPr lvl="0"/>
            <a:r>
              <a:rPr lang="en-GB" sz="4000" dirty="0">
                <a:solidFill>
                  <a:srgbClr val="7030A0"/>
                </a:solidFill>
                <a:latin typeface="Abadi" panose="020B0604020104020204" pitchFamily="34" charset="0"/>
                <a:ea typeface="Leelawadee"/>
                <a:cs typeface="Leelawadee"/>
                <a:sym typeface="Leelawadee"/>
              </a:rPr>
              <a:t>Naming Conventions In Java</a:t>
            </a:r>
          </a:p>
        </p:txBody>
      </p:sp>
      <p:sp>
        <p:nvSpPr>
          <p:cNvPr id="11" name="Rectangle: Rounded Corners 10">
            <a:extLst>
              <a:ext uri="{FF2B5EF4-FFF2-40B4-BE49-F238E27FC236}">
                <a16:creationId xmlns:a16="http://schemas.microsoft.com/office/drawing/2014/main" id="{29F6D932-0D25-4EB9-95A7-A1BEF76033F6}"/>
              </a:ext>
            </a:extLst>
          </p:cNvPr>
          <p:cNvSpPr/>
          <p:nvPr/>
        </p:nvSpPr>
        <p:spPr>
          <a:xfrm>
            <a:off x="1003752" y="1668144"/>
            <a:ext cx="2228546" cy="372877"/>
          </a:xfrm>
          <a:prstGeom prst="roundRect">
            <a:avLst/>
          </a:prstGeom>
          <a:solidFill>
            <a:srgbClr val="E839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Avenir Next LT Pro Demi" panose="020B0704020202020204" pitchFamily="34" charset="0"/>
                <a:cs typeface="Aldhabi" panose="01000000000000000000" pitchFamily="2" charset="-78"/>
              </a:rPr>
              <a:t>Java Best Practices</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500"/>
                                  </p:stCondLst>
                                  <p:childTnLst>
                                    <p:set>
                                      <p:cBhvr>
                                        <p:cTn id="6" dur="1" fill="hold">
                                          <p:stCondLst>
                                            <p:cond delay="0"/>
                                          </p:stCondLst>
                                        </p:cTn>
                                        <p:tgtEl>
                                          <p:spTgt spid="95"/>
                                        </p:tgtEl>
                                        <p:attrNameLst>
                                          <p:attrName>style.visibility</p:attrName>
                                        </p:attrNameLst>
                                      </p:cBhvr>
                                      <p:to>
                                        <p:strVal val="visible"/>
                                      </p:to>
                                    </p:set>
                                    <p:animEffect transition="in" filter="wipe(down)">
                                      <p:cBhvr>
                                        <p:cTn id="7" dur="580">
                                          <p:stCondLst>
                                            <p:cond delay="0"/>
                                          </p:stCondLst>
                                        </p:cTn>
                                        <p:tgtEl>
                                          <p:spTgt spid="95"/>
                                        </p:tgtEl>
                                      </p:cBhvr>
                                    </p:animEffect>
                                    <p:anim calcmode="lin" valueType="num">
                                      <p:cBhvr>
                                        <p:cTn id="8" dur="1822" tmFilter="0,0; 0.14,0.36; 0.43,0.73; 0.71,0.91; 1.0,1.0">
                                          <p:stCondLst>
                                            <p:cond delay="0"/>
                                          </p:stCondLst>
                                        </p:cTn>
                                        <p:tgtEl>
                                          <p:spTgt spid="9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5"/>
                                        </p:tgtEl>
                                        <p:attrNameLst>
                                          <p:attrName>ppt_y</p:attrName>
                                        </p:attrNameLst>
                                      </p:cBhvr>
                                      <p:tavLst>
                                        <p:tav tm="0" fmla="#ppt_y-sin(pi*$)/81">
                                          <p:val>
                                            <p:fltVal val="0"/>
                                          </p:val>
                                        </p:tav>
                                        <p:tav tm="100000">
                                          <p:val>
                                            <p:fltVal val="1"/>
                                          </p:val>
                                        </p:tav>
                                      </p:tavLst>
                                    </p:anim>
                                    <p:animScale>
                                      <p:cBhvr>
                                        <p:cTn id="13" dur="26">
                                          <p:stCondLst>
                                            <p:cond delay="650"/>
                                          </p:stCondLst>
                                        </p:cTn>
                                        <p:tgtEl>
                                          <p:spTgt spid="95"/>
                                        </p:tgtEl>
                                      </p:cBhvr>
                                      <p:to x="100000" y="60000"/>
                                    </p:animScale>
                                    <p:animScale>
                                      <p:cBhvr>
                                        <p:cTn id="14" dur="166" decel="50000">
                                          <p:stCondLst>
                                            <p:cond delay="676"/>
                                          </p:stCondLst>
                                        </p:cTn>
                                        <p:tgtEl>
                                          <p:spTgt spid="95"/>
                                        </p:tgtEl>
                                      </p:cBhvr>
                                      <p:to x="100000" y="100000"/>
                                    </p:animScale>
                                    <p:animScale>
                                      <p:cBhvr>
                                        <p:cTn id="15" dur="26">
                                          <p:stCondLst>
                                            <p:cond delay="1312"/>
                                          </p:stCondLst>
                                        </p:cTn>
                                        <p:tgtEl>
                                          <p:spTgt spid="95"/>
                                        </p:tgtEl>
                                      </p:cBhvr>
                                      <p:to x="100000" y="80000"/>
                                    </p:animScale>
                                    <p:animScale>
                                      <p:cBhvr>
                                        <p:cTn id="16" dur="166" decel="50000">
                                          <p:stCondLst>
                                            <p:cond delay="1338"/>
                                          </p:stCondLst>
                                        </p:cTn>
                                        <p:tgtEl>
                                          <p:spTgt spid="95"/>
                                        </p:tgtEl>
                                      </p:cBhvr>
                                      <p:to x="100000" y="100000"/>
                                    </p:animScale>
                                    <p:animScale>
                                      <p:cBhvr>
                                        <p:cTn id="17" dur="26">
                                          <p:stCondLst>
                                            <p:cond delay="1642"/>
                                          </p:stCondLst>
                                        </p:cTn>
                                        <p:tgtEl>
                                          <p:spTgt spid="95"/>
                                        </p:tgtEl>
                                      </p:cBhvr>
                                      <p:to x="100000" y="90000"/>
                                    </p:animScale>
                                    <p:animScale>
                                      <p:cBhvr>
                                        <p:cTn id="18" dur="166" decel="50000">
                                          <p:stCondLst>
                                            <p:cond delay="1668"/>
                                          </p:stCondLst>
                                        </p:cTn>
                                        <p:tgtEl>
                                          <p:spTgt spid="95"/>
                                        </p:tgtEl>
                                      </p:cBhvr>
                                      <p:to x="100000" y="100000"/>
                                    </p:animScale>
                                    <p:animScale>
                                      <p:cBhvr>
                                        <p:cTn id="19" dur="26">
                                          <p:stCondLst>
                                            <p:cond delay="1808"/>
                                          </p:stCondLst>
                                        </p:cTn>
                                        <p:tgtEl>
                                          <p:spTgt spid="95"/>
                                        </p:tgtEl>
                                      </p:cBhvr>
                                      <p:to x="100000" y="95000"/>
                                    </p:animScale>
                                    <p:animScale>
                                      <p:cBhvr>
                                        <p:cTn id="20" dur="166" decel="50000">
                                          <p:stCondLst>
                                            <p:cond delay="1834"/>
                                          </p:stCondLst>
                                        </p:cTn>
                                        <p:tgtEl>
                                          <p:spTgt spid="95"/>
                                        </p:tgtEl>
                                      </p:cBhvr>
                                      <p:to x="100000" y="100000"/>
                                    </p:animScale>
                                  </p:childTnLst>
                                </p:cTn>
                              </p:par>
                            </p:childTnLst>
                          </p:cTn>
                        </p:par>
                        <p:par>
                          <p:cTn id="21" fill="hold">
                            <p:stCondLst>
                              <p:cond delay="2500"/>
                            </p:stCondLst>
                            <p:childTnLst>
                              <p:par>
                                <p:cTn id="22" presetID="1" presetClass="entr" presetSubtype="0" fill="hold" nodeType="afterEffect">
                                  <p:stCondLst>
                                    <p:cond delay="0"/>
                                  </p:stCondLst>
                                  <p:childTnLst>
                                    <p:set>
                                      <p:cBhvr>
                                        <p:cTn id="23" dur="1" fill="hold">
                                          <p:stCondLst>
                                            <p:cond delay="0"/>
                                          </p:stCondLst>
                                        </p:cTn>
                                        <p:tgtEl>
                                          <p:spTgt spid="89"/>
                                        </p:tgtEl>
                                        <p:attrNameLst>
                                          <p:attrName>style.visibility</p:attrName>
                                        </p:attrNameLst>
                                      </p:cBhvr>
                                      <p:to>
                                        <p:strVal val="visible"/>
                                      </p:to>
                                    </p:set>
                                  </p:childTnLst>
                                </p:cTn>
                              </p:par>
                            </p:childTnLst>
                          </p:cTn>
                        </p:par>
                        <p:par>
                          <p:cTn id="24" fill="hold">
                            <p:stCondLst>
                              <p:cond delay="2500"/>
                            </p:stCondLst>
                            <p:childTnLst>
                              <p:par>
                                <p:cTn id="25" presetID="10" presetClass="entr" presetSubtype="0" fill="hold" nodeType="afterEffect">
                                  <p:stCondLst>
                                    <p:cond delay="250"/>
                                  </p:stCondLst>
                                  <p:childTnLst>
                                    <p:set>
                                      <p:cBhvr>
                                        <p:cTn id="26" dur="1" fill="hold">
                                          <p:stCondLst>
                                            <p:cond delay="0"/>
                                          </p:stCondLst>
                                        </p:cTn>
                                        <p:tgtEl>
                                          <p:spTgt spid="90"/>
                                        </p:tgtEl>
                                        <p:attrNameLst>
                                          <p:attrName>style.visibility</p:attrName>
                                        </p:attrNameLst>
                                      </p:cBhvr>
                                      <p:to>
                                        <p:strVal val="visible"/>
                                      </p:to>
                                    </p:set>
                                    <p:animEffect transition="in" filter="fade">
                                      <p:cBhvr>
                                        <p:cTn id="27" dur="500"/>
                                        <p:tgtEl>
                                          <p:spTgt spid="90"/>
                                        </p:tgtEl>
                                      </p:cBhvr>
                                    </p:animEffect>
                                  </p:childTnLst>
                                </p:cTn>
                              </p:par>
                            </p:childTnLst>
                          </p:cTn>
                        </p:par>
                        <p:par>
                          <p:cTn id="28" fill="hold">
                            <p:stCondLst>
                              <p:cond delay="3250"/>
                            </p:stCondLst>
                            <p:childTnLst>
                              <p:par>
                                <p:cTn id="29" presetID="10" presetClass="entr" presetSubtype="0" fill="hold" grpId="1"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par>
                          <p:cTn id="32" fill="hold">
                            <p:stCondLst>
                              <p:cond delay="3750"/>
                            </p:stCondLst>
                            <p:childTnLst>
                              <p:par>
                                <p:cTn id="33" presetID="32" presetClass="emph" presetSubtype="0" repeatCount="2000" fill="hold" grpId="0" nodeType="afterEffect">
                                  <p:stCondLst>
                                    <p:cond delay="0"/>
                                  </p:stCondLst>
                                  <p:childTnLst>
                                    <p:animRot by="120000">
                                      <p:cBhvr>
                                        <p:cTn id="34" dur="100" fill="hold">
                                          <p:stCondLst>
                                            <p:cond delay="0"/>
                                          </p:stCondLst>
                                        </p:cTn>
                                        <p:tgtEl>
                                          <p:spTgt spid="11"/>
                                        </p:tgtEl>
                                        <p:attrNameLst>
                                          <p:attrName>r</p:attrName>
                                        </p:attrNameLst>
                                      </p:cBhvr>
                                    </p:animRot>
                                    <p:animRot by="-240000">
                                      <p:cBhvr>
                                        <p:cTn id="35" dur="200" fill="hold">
                                          <p:stCondLst>
                                            <p:cond delay="200"/>
                                          </p:stCondLst>
                                        </p:cTn>
                                        <p:tgtEl>
                                          <p:spTgt spid="11"/>
                                        </p:tgtEl>
                                        <p:attrNameLst>
                                          <p:attrName>r</p:attrName>
                                        </p:attrNameLst>
                                      </p:cBhvr>
                                    </p:animRot>
                                    <p:animRot by="240000">
                                      <p:cBhvr>
                                        <p:cTn id="36" dur="200" fill="hold">
                                          <p:stCondLst>
                                            <p:cond delay="400"/>
                                          </p:stCondLst>
                                        </p:cTn>
                                        <p:tgtEl>
                                          <p:spTgt spid="11"/>
                                        </p:tgtEl>
                                        <p:attrNameLst>
                                          <p:attrName>r</p:attrName>
                                        </p:attrNameLst>
                                      </p:cBhvr>
                                    </p:animRot>
                                    <p:animRot by="-240000">
                                      <p:cBhvr>
                                        <p:cTn id="37" dur="200" fill="hold">
                                          <p:stCondLst>
                                            <p:cond delay="600"/>
                                          </p:stCondLst>
                                        </p:cTn>
                                        <p:tgtEl>
                                          <p:spTgt spid="11"/>
                                        </p:tgtEl>
                                        <p:attrNameLst>
                                          <p:attrName>r</p:attrName>
                                        </p:attrNameLst>
                                      </p:cBhvr>
                                    </p:animRot>
                                    <p:animRot by="120000">
                                      <p:cBhvr>
                                        <p:cTn id="38" dur="200" fill="hold">
                                          <p:stCondLst>
                                            <p:cond delay="800"/>
                                          </p:stCondLst>
                                        </p:cTn>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P spid="11" grpId="0" animBg="1"/>
      <p:bldP spid="11"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C8D5112D-5E0D-4E17-BD23-0A28555F8CBD}"/>
              </a:ext>
            </a:extLst>
          </p:cNvPr>
          <p:cNvSpPr/>
          <p:nvPr/>
        </p:nvSpPr>
        <p:spPr>
          <a:xfrm>
            <a:off x="619356" y="1437157"/>
            <a:ext cx="3036336" cy="1950099"/>
          </a:xfrm>
          <a:prstGeom prst="roundRect">
            <a:avLst/>
          </a:prstGeom>
          <a:solidFill>
            <a:srgbClr val="59319B"/>
          </a:solidFill>
          <a:ln w="63500">
            <a:solidFill>
              <a:srgbClr val="894E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Abadi" panose="020B0604020202020204" pitchFamily="34" charset="0"/>
              </a:rPr>
              <a:t>Rapid App Development</a:t>
            </a:r>
            <a:endParaRPr lang="en-GB" sz="2800" b="1" dirty="0">
              <a:latin typeface="Abadi" panose="020B0604020202020204" pitchFamily="34" charset="0"/>
            </a:endParaRPr>
          </a:p>
        </p:txBody>
      </p:sp>
      <p:sp>
        <p:nvSpPr>
          <p:cNvPr id="6" name="Rectangle: Rounded Corners 5">
            <a:extLst>
              <a:ext uri="{FF2B5EF4-FFF2-40B4-BE49-F238E27FC236}">
                <a16:creationId xmlns:a16="http://schemas.microsoft.com/office/drawing/2014/main" id="{744EF590-1CEB-489D-90FA-1BAA4AEB4A8B}"/>
              </a:ext>
            </a:extLst>
          </p:cNvPr>
          <p:cNvSpPr/>
          <p:nvPr/>
        </p:nvSpPr>
        <p:spPr>
          <a:xfrm>
            <a:off x="695554" y="4176772"/>
            <a:ext cx="3036336" cy="1950099"/>
          </a:xfrm>
          <a:prstGeom prst="roundRect">
            <a:avLst/>
          </a:prstGeom>
          <a:solidFill>
            <a:srgbClr val="E2646B"/>
          </a:solidFill>
          <a:ln w="63500">
            <a:solidFill>
              <a:srgbClr val="ED9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effectLst/>
              </a:rPr>
              <a:t>Auto Configuration</a:t>
            </a:r>
            <a:endParaRPr lang="en-GB" sz="2800" b="1" dirty="0">
              <a:latin typeface="Abadi" panose="020B0604020202020204" pitchFamily="34" charset="0"/>
            </a:endParaRPr>
          </a:p>
        </p:txBody>
      </p:sp>
      <p:sp>
        <p:nvSpPr>
          <p:cNvPr id="12" name="Rectangle: Rounded Corners 11">
            <a:extLst>
              <a:ext uri="{FF2B5EF4-FFF2-40B4-BE49-F238E27FC236}">
                <a16:creationId xmlns:a16="http://schemas.microsoft.com/office/drawing/2014/main" id="{4ADC80A8-0A64-4F93-B45E-36075D4F3473}"/>
              </a:ext>
            </a:extLst>
          </p:cNvPr>
          <p:cNvSpPr/>
          <p:nvPr/>
        </p:nvSpPr>
        <p:spPr>
          <a:xfrm>
            <a:off x="4576992" y="4176770"/>
            <a:ext cx="3036336" cy="1950099"/>
          </a:xfrm>
          <a:prstGeom prst="roundRect">
            <a:avLst/>
          </a:prstGeom>
          <a:solidFill>
            <a:srgbClr val="A2CD85"/>
          </a:solidFill>
          <a:ln w="635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effectLst/>
              </a:rPr>
              <a:t>Production Ready Features</a:t>
            </a:r>
            <a:endParaRPr lang="en-GB" sz="2800" b="1" dirty="0">
              <a:latin typeface="Abadi" panose="020B0604020202020204" pitchFamily="34" charset="0"/>
            </a:endParaRPr>
          </a:p>
        </p:txBody>
      </p:sp>
      <p:sp>
        <p:nvSpPr>
          <p:cNvPr id="13" name="Rectangle: Rounded Corners 12">
            <a:extLst>
              <a:ext uri="{FF2B5EF4-FFF2-40B4-BE49-F238E27FC236}">
                <a16:creationId xmlns:a16="http://schemas.microsoft.com/office/drawing/2014/main" id="{1B20C97C-9FCB-498A-A31D-FF0F86818BF1}"/>
              </a:ext>
            </a:extLst>
          </p:cNvPr>
          <p:cNvSpPr/>
          <p:nvPr/>
        </p:nvSpPr>
        <p:spPr>
          <a:xfrm>
            <a:off x="8458431" y="4176771"/>
            <a:ext cx="3036336" cy="1950099"/>
          </a:xfrm>
          <a:prstGeom prst="roundRect">
            <a:avLst/>
          </a:prstGeom>
          <a:solidFill>
            <a:srgbClr val="E2646B"/>
          </a:solidFill>
          <a:ln w="63500">
            <a:solidFill>
              <a:srgbClr val="ED9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t>C</a:t>
            </a:r>
            <a:r>
              <a:rPr lang="en-GB" sz="2800" b="1" dirty="0">
                <a:effectLst/>
              </a:rPr>
              <a:t>loud </a:t>
            </a:r>
            <a:r>
              <a:rPr lang="en-GB" sz="2800" b="1" dirty="0"/>
              <a:t>N</a:t>
            </a:r>
            <a:r>
              <a:rPr lang="en-GB" sz="2800" b="1" dirty="0">
                <a:effectLst/>
              </a:rPr>
              <a:t>ative App</a:t>
            </a:r>
            <a:endParaRPr lang="en-GB" sz="2800" b="1" dirty="0">
              <a:latin typeface="Abadi" panose="020B0604020202020204" pitchFamily="34" charset="0"/>
            </a:endParaRPr>
          </a:p>
        </p:txBody>
      </p:sp>
      <p:sp>
        <p:nvSpPr>
          <p:cNvPr id="16" name="Rectangle: Rounded Corners 15">
            <a:extLst>
              <a:ext uri="{FF2B5EF4-FFF2-40B4-BE49-F238E27FC236}">
                <a16:creationId xmlns:a16="http://schemas.microsoft.com/office/drawing/2014/main" id="{3596286D-41CE-4C9A-A86F-7F01CDA0B004}"/>
              </a:ext>
            </a:extLst>
          </p:cNvPr>
          <p:cNvSpPr/>
          <p:nvPr/>
        </p:nvSpPr>
        <p:spPr>
          <a:xfrm>
            <a:off x="8458431" y="1437156"/>
            <a:ext cx="3036336" cy="1950099"/>
          </a:xfrm>
          <a:prstGeom prst="roundRect">
            <a:avLst/>
          </a:prstGeom>
          <a:solidFill>
            <a:srgbClr val="59319B"/>
          </a:solidFill>
          <a:ln w="63500">
            <a:solidFill>
              <a:srgbClr val="894E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effectLst/>
              </a:rPr>
              <a:t>Embedded Servers</a:t>
            </a:r>
            <a:endParaRPr lang="en-GB" sz="2800" b="1" dirty="0">
              <a:latin typeface="Abadi" panose="020B0604020202020204" pitchFamily="34" charset="0"/>
            </a:endParaRPr>
          </a:p>
        </p:txBody>
      </p:sp>
      <p:sp>
        <p:nvSpPr>
          <p:cNvPr id="17" name="Rectangle: Rounded Corners 16">
            <a:extLst>
              <a:ext uri="{FF2B5EF4-FFF2-40B4-BE49-F238E27FC236}">
                <a16:creationId xmlns:a16="http://schemas.microsoft.com/office/drawing/2014/main" id="{55AB6D8A-7749-4DD2-903A-154EB03B6976}"/>
              </a:ext>
            </a:extLst>
          </p:cNvPr>
          <p:cNvSpPr/>
          <p:nvPr/>
        </p:nvSpPr>
        <p:spPr>
          <a:xfrm>
            <a:off x="4576992" y="1437155"/>
            <a:ext cx="3036336" cy="1950099"/>
          </a:xfrm>
          <a:prstGeom prst="roundRect">
            <a:avLst/>
          </a:prstGeom>
          <a:solidFill>
            <a:srgbClr val="A2CD85"/>
          </a:solidFill>
          <a:ln w="635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Abadi" panose="020B0604020202020204" pitchFamily="34" charset="0"/>
              </a:rPr>
              <a:t>Opinionated ‘starter’ Dependencies</a:t>
            </a:r>
            <a:endParaRPr lang="en-GB" sz="2800" b="1" dirty="0">
              <a:latin typeface="Abadi" panose="020B0604020202020204" pitchFamily="34" charset="0"/>
            </a:endParaRPr>
          </a:p>
        </p:txBody>
      </p:sp>
      <p:sp>
        <p:nvSpPr>
          <p:cNvPr id="18" name="Rectangle: Rounded Corners 17">
            <a:extLst>
              <a:ext uri="{FF2B5EF4-FFF2-40B4-BE49-F238E27FC236}">
                <a16:creationId xmlns:a16="http://schemas.microsoft.com/office/drawing/2014/main" id="{323519F1-A6C8-440F-A243-7E329C29A968}"/>
              </a:ext>
            </a:extLst>
          </p:cNvPr>
          <p:cNvSpPr/>
          <p:nvPr/>
        </p:nvSpPr>
        <p:spPr>
          <a:xfrm>
            <a:off x="3731891" y="299052"/>
            <a:ext cx="4580330" cy="678797"/>
          </a:xfrm>
          <a:prstGeom prst="roundRect">
            <a:avLst/>
          </a:prstGeom>
          <a:solidFill>
            <a:srgbClr val="002060"/>
          </a:solidFill>
          <a:ln w="63500">
            <a:solidFill>
              <a:srgbClr val="5B9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atin typeface="Abadi" panose="020B0604020202020204" pitchFamily="34" charset="0"/>
              </a:rPr>
              <a:t>What Is Spring Boot?</a:t>
            </a:r>
            <a:endParaRPr lang="en-GB" sz="3200" b="1" dirty="0">
              <a:latin typeface="Abadi" panose="020B0604020202020204" pitchFamily="34" charset="0"/>
            </a:endParaRPr>
          </a:p>
        </p:txBody>
      </p:sp>
    </p:spTree>
    <p:custDataLst>
      <p:tags r:id="rId1"/>
    </p:custDataLst>
    <p:extLst>
      <p:ext uri="{BB962C8B-B14F-4D97-AF65-F5344CB8AC3E}">
        <p14:creationId xmlns:p14="http://schemas.microsoft.com/office/powerpoint/2010/main" val="4292090199"/>
      </p:ext>
    </p:extLst>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animBg="1"/>
      <p:bldP spid="12" grpId="0" animBg="1"/>
      <p:bldP spid="13" grpId="0" animBg="1"/>
      <p:bldP spid="16" grpId="0" animBg="1"/>
      <p:bldP spid="1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cxnSp>
        <p:nvCxnSpPr>
          <p:cNvPr id="89" name="Google Shape;89;p1"/>
          <p:cNvCxnSpPr>
            <a:cxnSpLocks/>
          </p:cNvCxnSpPr>
          <p:nvPr/>
        </p:nvCxnSpPr>
        <p:spPr>
          <a:xfrm>
            <a:off x="942109" y="2816165"/>
            <a:ext cx="964750" cy="0"/>
          </a:xfrm>
          <a:prstGeom prst="straightConnector1">
            <a:avLst/>
          </a:prstGeom>
          <a:noFill/>
          <a:ln w="28575" cap="flat" cmpd="sng">
            <a:solidFill>
              <a:srgbClr val="E83976"/>
            </a:solidFill>
            <a:prstDash val="solid"/>
            <a:miter lim="800000"/>
            <a:headEnd type="none" w="sm" len="sm"/>
            <a:tailEnd type="none" w="sm" len="sm"/>
          </a:ln>
        </p:spPr>
      </p:cxnSp>
      <p:grpSp>
        <p:nvGrpSpPr>
          <p:cNvPr id="90" name="Google Shape;90;p1"/>
          <p:cNvGrpSpPr/>
          <p:nvPr/>
        </p:nvGrpSpPr>
        <p:grpSpPr>
          <a:xfrm>
            <a:off x="942109" y="4320487"/>
            <a:ext cx="3944603" cy="1403927"/>
            <a:chOff x="1145308" y="4942314"/>
            <a:chExt cx="3944603" cy="1403927"/>
          </a:xfrm>
        </p:grpSpPr>
        <p:sp>
          <p:nvSpPr>
            <p:cNvPr id="91" name="Google Shape;91;p1"/>
            <p:cNvSpPr/>
            <p:nvPr/>
          </p:nvSpPr>
          <p:spPr>
            <a:xfrm>
              <a:off x="1145308" y="4942314"/>
              <a:ext cx="1422400" cy="1403927"/>
            </a:xfrm>
            <a:prstGeom prst="ellipse">
              <a:avLst/>
            </a:prstGeom>
            <a:blipFill rotWithShape="1">
              <a:blip r:embed="rId4">
                <a:alphaModFix/>
              </a:blip>
              <a:stretch>
                <a:fillRect/>
              </a:stretch>
            </a:blip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2" name="Google Shape;92;p1"/>
            <p:cNvSpPr txBox="1"/>
            <p:nvPr/>
          </p:nvSpPr>
          <p:spPr>
            <a:xfrm>
              <a:off x="2679220" y="5241091"/>
              <a:ext cx="2410691" cy="49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600" b="0" i="0" u="none" strike="noStrike" cap="none" dirty="0">
                  <a:solidFill>
                    <a:srgbClr val="DC4047"/>
                  </a:solidFill>
                  <a:latin typeface="Leelawadee"/>
                  <a:ea typeface="Leelawadee"/>
                  <a:cs typeface="Leelawadee"/>
                  <a:sym typeface="Leelawadee"/>
                </a:rPr>
                <a:t>Sazz Ali</a:t>
              </a:r>
              <a:endParaRPr sz="2600" dirty="0">
                <a:solidFill>
                  <a:srgbClr val="DC4047"/>
                </a:solidFill>
                <a:latin typeface="Leelawadee"/>
                <a:ea typeface="Leelawadee"/>
                <a:cs typeface="Leelawadee"/>
                <a:sym typeface="Leelawadee"/>
              </a:endParaRPr>
            </a:p>
          </p:txBody>
        </p:sp>
        <p:sp>
          <p:nvSpPr>
            <p:cNvPr id="93" name="Google Shape;93;p1"/>
            <p:cNvSpPr txBox="1"/>
            <p:nvPr/>
          </p:nvSpPr>
          <p:spPr>
            <a:xfrm>
              <a:off x="2679220" y="5644277"/>
              <a:ext cx="2410691"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dirty="0">
                  <a:solidFill>
                    <a:srgbClr val="7030A0"/>
                  </a:solidFill>
                  <a:latin typeface="Grandview" panose="020B0502040204020203" pitchFamily="34" charset="0"/>
                  <a:ea typeface="Leelawadee"/>
                  <a:cs typeface="Leelawadee"/>
                  <a:sym typeface="Leelawadee"/>
                </a:rPr>
                <a:t>grokkingInterviews.io</a:t>
              </a:r>
            </a:p>
          </p:txBody>
        </p:sp>
      </p:grpSp>
      <p:sp>
        <p:nvSpPr>
          <p:cNvPr id="95" name="Google Shape;95;p1"/>
          <p:cNvSpPr/>
          <p:nvPr/>
        </p:nvSpPr>
        <p:spPr>
          <a:xfrm>
            <a:off x="830597" y="2105448"/>
            <a:ext cx="11166906"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3600" dirty="0">
                <a:solidFill>
                  <a:srgbClr val="7030A0"/>
                </a:solidFill>
                <a:latin typeface="Abadi" panose="020B0604020104020204" pitchFamily="34" charset="0"/>
                <a:ea typeface="Leelawadee"/>
                <a:cs typeface="Leelawadee"/>
                <a:sym typeface="Leelawadee"/>
              </a:rPr>
              <a:t>Creating a Spring Boot App with Spring Initializr</a:t>
            </a:r>
          </a:p>
        </p:txBody>
      </p:sp>
    </p:spTree>
    <p:custDataLst>
      <p:tags r:id="rId1"/>
    </p:custDataLst>
    <p:extLst>
      <p:ext uri="{BB962C8B-B14F-4D97-AF65-F5344CB8AC3E}">
        <p14:creationId xmlns:p14="http://schemas.microsoft.com/office/powerpoint/2010/main" val="2027984892"/>
      </p:ext>
    </p:extLst>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childTnLst>
                                </p:cTn>
                              </p:par>
                              <p:par>
                                <p:cTn id="7" presetID="2" presetClass="entr" presetSubtype="8" fill="hold" nodeType="withEffect">
                                  <p:stCondLst>
                                    <p:cond delay="0"/>
                                  </p:stCondLst>
                                  <p:childTnLst>
                                    <p:set>
                                      <p:cBhvr>
                                        <p:cTn id="8" dur="1" fill="hold">
                                          <p:stCondLst>
                                            <p:cond delay="0"/>
                                          </p:stCondLst>
                                        </p:cTn>
                                        <p:tgtEl>
                                          <p:spTgt spid="90"/>
                                        </p:tgtEl>
                                        <p:attrNameLst>
                                          <p:attrName>style.visibility</p:attrName>
                                        </p:attrNameLst>
                                      </p:cBhvr>
                                      <p:to>
                                        <p:strVal val="visible"/>
                                      </p:to>
                                    </p:set>
                                    <p:anim calcmode="lin" valueType="num">
                                      <p:cBhvr additive="base">
                                        <p:cTn id="9" dur="500"/>
                                        <p:tgtEl>
                                          <p:spTgt spid="9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6838B3"/>
        </a:solidFill>
        <a:effectLst/>
      </p:bgPr>
    </p:bg>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ED3595D9-F138-49AE-81A8-AA1B40DA6FD8}"/>
              </a:ext>
            </a:extLst>
          </p:cNvPr>
          <p:cNvSpPr/>
          <p:nvPr/>
        </p:nvSpPr>
        <p:spPr>
          <a:xfrm>
            <a:off x="893144" y="530476"/>
            <a:ext cx="1528510" cy="517740"/>
          </a:xfrm>
          <a:prstGeom prst="roundRect">
            <a:avLst/>
          </a:prstGeom>
          <a:solidFill>
            <a:srgbClr val="E839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uLnTx/>
                <a:uFillTx/>
                <a:latin typeface="Aharoni" panose="02010803020104030203" pitchFamily="2" charset="-79"/>
                <a:ea typeface="+mn-ea"/>
                <a:cs typeface="Aharoni" panose="02010803020104030203" pitchFamily="2" charset="-79"/>
              </a:rPr>
              <a:t>DEMO</a:t>
            </a:r>
            <a:endParaRPr kumimoji="0" lang="en-GB" sz="3200" b="1" i="0" u="none" strike="noStrike" kern="1200" cap="none" spc="0" normalizeH="0" baseline="0" noProof="0" dirty="0">
              <a:ln>
                <a:noFill/>
              </a:ln>
              <a:solidFill>
                <a:prstClr val="white"/>
              </a:solidFill>
              <a:effectLst/>
              <a:uLnTx/>
              <a:uFillTx/>
              <a:latin typeface="Aharoni" panose="02010803020104030203" pitchFamily="2" charset="-79"/>
              <a:ea typeface="+mn-ea"/>
              <a:cs typeface="Aharoni" panose="02010803020104030203" pitchFamily="2" charset="-79"/>
            </a:endParaRPr>
          </a:p>
        </p:txBody>
      </p:sp>
      <p:grpSp>
        <p:nvGrpSpPr>
          <p:cNvPr id="12" name="Group 11">
            <a:extLst>
              <a:ext uri="{FF2B5EF4-FFF2-40B4-BE49-F238E27FC236}">
                <a16:creationId xmlns:a16="http://schemas.microsoft.com/office/drawing/2014/main" id="{E07EC5AC-A58F-434A-9218-C673742C3CE0}"/>
              </a:ext>
            </a:extLst>
          </p:cNvPr>
          <p:cNvGrpSpPr/>
          <p:nvPr/>
        </p:nvGrpSpPr>
        <p:grpSpPr>
          <a:xfrm>
            <a:off x="1037063" y="1365353"/>
            <a:ext cx="3925230" cy="369332"/>
            <a:chOff x="1037063" y="1365353"/>
            <a:chExt cx="3925230" cy="369332"/>
          </a:xfrm>
        </p:grpSpPr>
        <p:sp>
          <p:nvSpPr>
            <p:cNvPr id="3" name="Oval 2">
              <a:extLst>
                <a:ext uri="{FF2B5EF4-FFF2-40B4-BE49-F238E27FC236}">
                  <a16:creationId xmlns:a16="http://schemas.microsoft.com/office/drawing/2014/main" id="{F641AE98-0202-4BB9-9BE2-C94192F4288A}"/>
                </a:ext>
              </a:extLst>
            </p:cNvPr>
            <p:cNvSpPr/>
            <p:nvPr/>
          </p:nvSpPr>
          <p:spPr>
            <a:xfrm>
              <a:off x="1037063" y="1393902"/>
              <a:ext cx="323386" cy="312235"/>
            </a:xfrm>
            <a:prstGeom prst="ellipse">
              <a:avLst/>
            </a:prstGeom>
            <a:solidFill>
              <a:srgbClr val="FFE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1B25A991-A609-4C6D-B52E-B3190996AD4F}"/>
                </a:ext>
              </a:extLst>
            </p:cNvPr>
            <p:cNvSpPr txBox="1"/>
            <p:nvPr/>
          </p:nvSpPr>
          <p:spPr>
            <a:xfrm>
              <a:off x="1360449" y="1365353"/>
              <a:ext cx="360184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Grandview" panose="020B0604020202020204" pitchFamily="34" charset="0"/>
                  <a:ea typeface="+mn-ea"/>
                  <a:cs typeface="Biome" panose="020B0503030204020804" pitchFamily="34" charset="0"/>
                </a:rPr>
                <a:t>Introduction to Spring boot</a:t>
              </a:r>
            </a:p>
          </p:txBody>
        </p:sp>
      </p:grpSp>
      <p:grpSp>
        <p:nvGrpSpPr>
          <p:cNvPr id="13" name="Group 12">
            <a:extLst>
              <a:ext uri="{FF2B5EF4-FFF2-40B4-BE49-F238E27FC236}">
                <a16:creationId xmlns:a16="http://schemas.microsoft.com/office/drawing/2014/main" id="{EEB2DDB9-FACD-4217-94C2-717F27268FD3}"/>
              </a:ext>
            </a:extLst>
          </p:cNvPr>
          <p:cNvGrpSpPr/>
          <p:nvPr/>
        </p:nvGrpSpPr>
        <p:grpSpPr>
          <a:xfrm>
            <a:off x="1037063" y="2111818"/>
            <a:ext cx="6278136" cy="369332"/>
            <a:chOff x="1037063" y="1365353"/>
            <a:chExt cx="6278136" cy="369332"/>
          </a:xfrm>
        </p:grpSpPr>
        <p:sp>
          <p:nvSpPr>
            <p:cNvPr id="14" name="Oval 13">
              <a:extLst>
                <a:ext uri="{FF2B5EF4-FFF2-40B4-BE49-F238E27FC236}">
                  <a16:creationId xmlns:a16="http://schemas.microsoft.com/office/drawing/2014/main" id="{08072541-053E-4CCB-A9C8-BCC08CBF5EF6}"/>
                </a:ext>
              </a:extLst>
            </p:cNvPr>
            <p:cNvSpPr/>
            <p:nvPr/>
          </p:nvSpPr>
          <p:spPr>
            <a:xfrm>
              <a:off x="1037063" y="1393902"/>
              <a:ext cx="323386" cy="312235"/>
            </a:xfrm>
            <a:prstGeom prst="ellipse">
              <a:avLst/>
            </a:prstGeom>
            <a:solidFill>
              <a:srgbClr val="FFE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18F928FC-3837-4C1B-B583-5E8AC4822ED7}"/>
                </a:ext>
              </a:extLst>
            </p:cNvPr>
            <p:cNvSpPr txBox="1"/>
            <p:nvPr/>
          </p:nvSpPr>
          <p:spPr>
            <a:xfrm>
              <a:off x="1360448" y="1365353"/>
              <a:ext cx="5954751"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Grandview" panose="020B0604020202020204" pitchFamily="34" charset="0"/>
                  <a:ea typeface="+mn-ea"/>
                  <a:cs typeface="Biome" panose="020B0503030204020804" pitchFamily="34" charset="0"/>
                </a:rPr>
                <a:t>Demo: Creating a Spring Boot App with Spring Initializr</a:t>
              </a:r>
            </a:p>
          </p:txBody>
        </p:sp>
      </p:grpSp>
      <p:grpSp>
        <p:nvGrpSpPr>
          <p:cNvPr id="16" name="Group 15">
            <a:extLst>
              <a:ext uri="{FF2B5EF4-FFF2-40B4-BE49-F238E27FC236}">
                <a16:creationId xmlns:a16="http://schemas.microsoft.com/office/drawing/2014/main" id="{93DFC7EA-EC93-41CD-84D2-071BFF1D57C6}"/>
              </a:ext>
            </a:extLst>
          </p:cNvPr>
          <p:cNvGrpSpPr/>
          <p:nvPr/>
        </p:nvGrpSpPr>
        <p:grpSpPr>
          <a:xfrm>
            <a:off x="1037063" y="2835046"/>
            <a:ext cx="6278136" cy="369332"/>
            <a:chOff x="1037063" y="1365353"/>
            <a:chExt cx="6278136" cy="369332"/>
          </a:xfrm>
        </p:grpSpPr>
        <p:sp>
          <p:nvSpPr>
            <p:cNvPr id="17" name="Oval 16">
              <a:extLst>
                <a:ext uri="{FF2B5EF4-FFF2-40B4-BE49-F238E27FC236}">
                  <a16:creationId xmlns:a16="http://schemas.microsoft.com/office/drawing/2014/main" id="{B2F53A28-2D9A-4408-9110-FC927F80780C}"/>
                </a:ext>
              </a:extLst>
            </p:cNvPr>
            <p:cNvSpPr/>
            <p:nvPr/>
          </p:nvSpPr>
          <p:spPr>
            <a:xfrm>
              <a:off x="1037063" y="1393902"/>
              <a:ext cx="323386" cy="312235"/>
            </a:xfrm>
            <a:prstGeom prst="ellipse">
              <a:avLst/>
            </a:prstGeom>
            <a:solidFill>
              <a:srgbClr val="FFE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C7D8B943-7801-4ADD-AF56-8ECB126FAA88}"/>
                </a:ext>
              </a:extLst>
            </p:cNvPr>
            <p:cNvSpPr txBox="1"/>
            <p:nvPr/>
          </p:nvSpPr>
          <p:spPr>
            <a:xfrm>
              <a:off x="1360448" y="1365353"/>
              <a:ext cx="5954751"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Grandview" panose="020B0604020202020204" pitchFamily="34" charset="0"/>
                  <a:ea typeface="+mn-ea"/>
                  <a:cs typeface="Biome" panose="020B0503030204020804" pitchFamily="34" charset="0"/>
                </a:rPr>
                <a:t>Demo: Importing and Setting up a Spring Boot App</a:t>
              </a:r>
            </a:p>
          </p:txBody>
        </p:sp>
      </p:grpSp>
      <p:grpSp>
        <p:nvGrpSpPr>
          <p:cNvPr id="19" name="Group 18">
            <a:extLst>
              <a:ext uri="{FF2B5EF4-FFF2-40B4-BE49-F238E27FC236}">
                <a16:creationId xmlns:a16="http://schemas.microsoft.com/office/drawing/2014/main" id="{9075C478-B34B-4039-BB71-807DDB42C92E}"/>
              </a:ext>
            </a:extLst>
          </p:cNvPr>
          <p:cNvGrpSpPr/>
          <p:nvPr/>
        </p:nvGrpSpPr>
        <p:grpSpPr>
          <a:xfrm>
            <a:off x="1037063" y="3586822"/>
            <a:ext cx="5285678" cy="369332"/>
            <a:chOff x="1037063" y="1365353"/>
            <a:chExt cx="5285678" cy="369332"/>
          </a:xfrm>
        </p:grpSpPr>
        <p:sp>
          <p:nvSpPr>
            <p:cNvPr id="20" name="Oval 19">
              <a:extLst>
                <a:ext uri="{FF2B5EF4-FFF2-40B4-BE49-F238E27FC236}">
                  <a16:creationId xmlns:a16="http://schemas.microsoft.com/office/drawing/2014/main" id="{E506BCD1-2F50-4FA5-AFBC-8725294575D0}"/>
                </a:ext>
              </a:extLst>
            </p:cNvPr>
            <p:cNvSpPr/>
            <p:nvPr/>
          </p:nvSpPr>
          <p:spPr>
            <a:xfrm>
              <a:off x="1037063" y="1393902"/>
              <a:ext cx="323386" cy="312235"/>
            </a:xfrm>
            <a:prstGeom prst="ellipse">
              <a:avLst/>
            </a:prstGeom>
            <a:solidFill>
              <a:srgbClr val="FFE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6EF29895-E91A-400A-9F17-4DB9D65479B5}"/>
                </a:ext>
              </a:extLst>
            </p:cNvPr>
            <p:cNvSpPr txBox="1"/>
            <p:nvPr/>
          </p:nvSpPr>
          <p:spPr>
            <a:xfrm>
              <a:off x="1360448" y="1365353"/>
              <a:ext cx="4962293"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Grandview" panose="020B0604020202020204" pitchFamily="34" charset="0"/>
                  <a:ea typeface="+mn-ea"/>
                  <a:cs typeface="Biome" panose="020B0503030204020804" pitchFamily="34" charset="0"/>
                </a:rPr>
                <a:t>What is Spring boot starters</a:t>
              </a:r>
            </a:p>
          </p:txBody>
        </p:sp>
      </p:grpSp>
      <p:grpSp>
        <p:nvGrpSpPr>
          <p:cNvPr id="22" name="Group 21">
            <a:extLst>
              <a:ext uri="{FF2B5EF4-FFF2-40B4-BE49-F238E27FC236}">
                <a16:creationId xmlns:a16="http://schemas.microsoft.com/office/drawing/2014/main" id="{1A773FBC-5832-4933-AD4C-872B090EA0C4}"/>
              </a:ext>
            </a:extLst>
          </p:cNvPr>
          <p:cNvGrpSpPr/>
          <p:nvPr/>
        </p:nvGrpSpPr>
        <p:grpSpPr>
          <a:xfrm>
            <a:off x="1037063" y="4338598"/>
            <a:ext cx="7103327" cy="369332"/>
            <a:chOff x="1037063" y="1365353"/>
            <a:chExt cx="7103327" cy="369332"/>
          </a:xfrm>
        </p:grpSpPr>
        <p:sp>
          <p:nvSpPr>
            <p:cNvPr id="23" name="Oval 22">
              <a:extLst>
                <a:ext uri="{FF2B5EF4-FFF2-40B4-BE49-F238E27FC236}">
                  <a16:creationId xmlns:a16="http://schemas.microsoft.com/office/drawing/2014/main" id="{37B33AAD-2083-4FC7-A5BA-D393453D8FD8}"/>
                </a:ext>
              </a:extLst>
            </p:cNvPr>
            <p:cNvSpPr/>
            <p:nvPr/>
          </p:nvSpPr>
          <p:spPr>
            <a:xfrm>
              <a:off x="1037063" y="1393902"/>
              <a:ext cx="323386" cy="312235"/>
            </a:xfrm>
            <a:prstGeom prst="ellipse">
              <a:avLst/>
            </a:prstGeom>
            <a:solidFill>
              <a:srgbClr val="FFE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TextBox 23">
              <a:extLst>
                <a:ext uri="{FF2B5EF4-FFF2-40B4-BE49-F238E27FC236}">
                  <a16:creationId xmlns:a16="http://schemas.microsoft.com/office/drawing/2014/main" id="{C351CF46-F004-4418-86C0-7FCA125AD1AA}"/>
                </a:ext>
              </a:extLst>
            </p:cNvPr>
            <p:cNvSpPr txBox="1"/>
            <p:nvPr/>
          </p:nvSpPr>
          <p:spPr>
            <a:xfrm>
              <a:off x="1360448" y="1365353"/>
              <a:ext cx="6779942"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Grandview" panose="020B0604020202020204" pitchFamily="34" charset="0"/>
                  <a:ea typeface="+mn-ea"/>
                  <a:cs typeface="Biome" panose="020B0503030204020804" pitchFamily="34" charset="0"/>
                </a:rPr>
                <a:t>Build, Deploy and Launch your first Spring Boot Application</a:t>
              </a:r>
            </a:p>
          </p:txBody>
        </p:sp>
      </p:grpSp>
    </p:spTree>
    <p:custDataLst>
      <p:tags r:id="rId1"/>
    </p:custDataLst>
    <p:extLst>
      <p:ext uri="{BB962C8B-B14F-4D97-AF65-F5344CB8AC3E}">
        <p14:creationId xmlns:p14="http://schemas.microsoft.com/office/powerpoint/2010/main" val="3192700058"/>
      </p:ext>
    </p:extLst>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0-#ppt_w/2"/>
                                          </p:val>
                                        </p:tav>
                                        <p:tav tm="100000">
                                          <p:val>
                                            <p:strVal val="#ppt_x"/>
                                          </p:val>
                                        </p:tav>
                                      </p:tavLst>
                                    </p:anim>
                                    <p:anim calcmode="lin" valueType="num">
                                      <p:cBhvr additive="base">
                                        <p:cTn id="14"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0-#ppt_w/2"/>
                                          </p:val>
                                        </p:tav>
                                        <p:tav tm="100000">
                                          <p:val>
                                            <p:strVal val="#ppt_x"/>
                                          </p:val>
                                        </p:tav>
                                      </p:tavLst>
                                    </p:anim>
                                    <p:anim calcmode="lin" valueType="num">
                                      <p:cBhvr additive="base">
                                        <p:cTn id="20"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0-#ppt_w/2"/>
                                          </p:val>
                                        </p:tav>
                                        <p:tav tm="100000">
                                          <p:val>
                                            <p:strVal val="#ppt_x"/>
                                          </p:val>
                                        </p:tav>
                                      </p:tavLst>
                                    </p:anim>
                                    <p:anim calcmode="lin" valueType="num">
                                      <p:cBhvr additive="base">
                                        <p:cTn id="26"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0-#ppt_w/2"/>
                                          </p:val>
                                        </p:tav>
                                        <p:tav tm="100000">
                                          <p:val>
                                            <p:strVal val="#ppt_x"/>
                                          </p:val>
                                        </p:tav>
                                      </p:tavLst>
                                    </p:anim>
                                    <p:anim calcmode="lin" valueType="num">
                                      <p:cBhvr additive="base">
                                        <p:cTn id="32"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cxnSp>
        <p:nvCxnSpPr>
          <p:cNvPr id="89" name="Google Shape;89;p1"/>
          <p:cNvCxnSpPr>
            <a:cxnSpLocks/>
          </p:cNvCxnSpPr>
          <p:nvPr/>
        </p:nvCxnSpPr>
        <p:spPr>
          <a:xfrm>
            <a:off x="942109" y="2816165"/>
            <a:ext cx="964750" cy="0"/>
          </a:xfrm>
          <a:prstGeom prst="straightConnector1">
            <a:avLst/>
          </a:prstGeom>
          <a:noFill/>
          <a:ln w="28575" cap="flat" cmpd="sng">
            <a:solidFill>
              <a:srgbClr val="E83976"/>
            </a:solidFill>
            <a:prstDash val="solid"/>
            <a:miter lim="800000"/>
            <a:headEnd type="none" w="sm" len="sm"/>
            <a:tailEnd type="none" w="sm" len="sm"/>
          </a:ln>
        </p:spPr>
      </p:cxnSp>
      <p:grpSp>
        <p:nvGrpSpPr>
          <p:cNvPr id="90" name="Google Shape;90;p1"/>
          <p:cNvGrpSpPr/>
          <p:nvPr/>
        </p:nvGrpSpPr>
        <p:grpSpPr>
          <a:xfrm>
            <a:off x="942109" y="4320487"/>
            <a:ext cx="3944603" cy="1403927"/>
            <a:chOff x="1145308" y="4942314"/>
            <a:chExt cx="3944603" cy="1403927"/>
          </a:xfrm>
        </p:grpSpPr>
        <p:sp>
          <p:nvSpPr>
            <p:cNvPr id="91" name="Google Shape;91;p1"/>
            <p:cNvSpPr/>
            <p:nvPr/>
          </p:nvSpPr>
          <p:spPr>
            <a:xfrm>
              <a:off x="1145308" y="4942314"/>
              <a:ext cx="1422400" cy="1403927"/>
            </a:xfrm>
            <a:prstGeom prst="ellipse">
              <a:avLst/>
            </a:prstGeom>
            <a:blipFill rotWithShape="1">
              <a:blip r:embed="rId4">
                <a:alphaModFix/>
              </a:blip>
              <a:stretch>
                <a:fillRect/>
              </a:stretch>
            </a:blip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2" name="Google Shape;92;p1"/>
            <p:cNvSpPr txBox="1"/>
            <p:nvPr/>
          </p:nvSpPr>
          <p:spPr>
            <a:xfrm>
              <a:off x="2679220" y="5241091"/>
              <a:ext cx="2410691" cy="49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600" b="0" i="0" u="none" strike="noStrike" cap="none" dirty="0">
                  <a:solidFill>
                    <a:srgbClr val="DC4047"/>
                  </a:solidFill>
                  <a:latin typeface="Leelawadee"/>
                  <a:ea typeface="Leelawadee"/>
                  <a:cs typeface="Leelawadee"/>
                  <a:sym typeface="Leelawadee"/>
                </a:rPr>
                <a:t>Sazz Ali</a:t>
              </a:r>
              <a:endParaRPr sz="2600" dirty="0">
                <a:solidFill>
                  <a:srgbClr val="DC4047"/>
                </a:solidFill>
                <a:latin typeface="Leelawadee"/>
                <a:ea typeface="Leelawadee"/>
                <a:cs typeface="Leelawadee"/>
                <a:sym typeface="Leelawadee"/>
              </a:endParaRPr>
            </a:p>
          </p:txBody>
        </p:sp>
        <p:sp>
          <p:nvSpPr>
            <p:cNvPr id="93" name="Google Shape;93;p1"/>
            <p:cNvSpPr txBox="1"/>
            <p:nvPr/>
          </p:nvSpPr>
          <p:spPr>
            <a:xfrm>
              <a:off x="2679220" y="5644277"/>
              <a:ext cx="2410691"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dirty="0">
                  <a:solidFill>
                    <a:srgbClr val="7030A0"/>
                  </a:solidFill>
                  <a:latin typeface="Grandview" panose="020B0502040204020203" pitchFamily="34" charset="0"/>
                  <a:ea typeface="Leelawadee"/>
                  <a:cs typeface="Leelawadee"/>
                  <a:sym typeface="Leelawadee"/>
                </a:rPr>
                <a:t>grokkingInterviews.io</a:t>
              </a:r>
            </a:p>
          </p:txBody>
        </p:sp>
      </p:grpSp>
      <p:sp>
        <p:nvSpPr>
          <p:cNvPr id="95" name="Google Shape;95;p1"/>
          <p:cNvSpPr/>
          <p:nvPr/>
        </p:nvSpPr>
        <p:spPr>
          <a:xfrm>
            <a:off x="830597" y="2105448"/>
            <a:ext cx="11166906"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3600" dirty="0">
                <a:solidFill>
                  <a:srgbClr val="7030A0"/>
                </a:solidFill>
                <a:latin typeface="Abadi" panose="020B0604020104020204" pitchFamily="34" charset="0"/>
                <a:ea typeface="Leelawadee"/>
                <a:cs typeface="Leelawadee"/>
                <a:sym typeface="Leelawadee"/>
              </a:rPr>
              <a:t>Importing and Setting up a Spring Boot App</a:t>
            </a:r>
          </a:p>
        </p:txBody>
      </p:sp>
    </p:spTree>
    <p:custDataLst>
      <p:tags r:id="rId1"/>
    </p:custDataLst>
    <p:extLst>
      <p:ext uri="{BB962C8B-B14F-4D97-AF65-F5344CB8AC3E}">
        <p14:creationId xmlns:p14="http://schemas.microsoft.com/office/powerpoint/2010/main" val="2241943777"/>
      </p:ext>
    </p:extLst>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childTnLst>
                                </p:cTn>
                              </p:par>
                              <p:par>
                                <p:cTn id="7" presetID="2" presetClass="entr" presetSubtype="8" fill="hold" nodeType="withEffect">
                                  <p:stCondLst>
                                    <p:cond delay="0"/>
                                  </p:stCondLst>
                                  <p:childTnLst>
                                    <p:set>
                                      <p:cBhvr>
                                        <p:cTn id="8" dur="1" fill="hold">
                                          <p:stCondLst>
                                            <p:cond delay="0"/>
                                          </p:stCondLst>
                                        </p:cTn>
                                        <p:tgtEl>
                                          <p:spTgt spid="90"/>
                                        </p:tgtEl>
                                        <p:attrNameLst>
                                          <p:attrName>style.visibility</p:attrName>
                                        </p:attrNameLst>
                                      </p:cBhvr>
                                      <p:to>
                                        <p:strVal val="visible"/>
                                      </p:to>
                                    </p:set>
                                    <p:anim calcmode="lin" valueType="num">
                                      <p:cBhvr additive="base">
                                        <p:cTn id="9" dur="500"/>
                                        <p:tgtEl>
                                          <p:spTgt spid="9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6838B3"/>
        </a:solidFill>
        <a:effectLst/>
      </p:bgPr>
    </p:bg>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ED3595D9-F138-49AE-81A8-AA1B40DA6FD8}"/>
              </a:ext>
            </a:extLst>
          </p:cNvPr>
          <p:cNvSpPr/>
          <p:nvPr/>
        </p:nvSpPr>
        <p:spPr>
          <a:xfrm>
            <a:off x="893144" y="530476"/>
            <a:ext cx="1528510" cy="517740"/>
          </a:xfrm>
          <a:prstGeom prst="roundRect">
            <a:avLst/>
          </a:prstGeom>
          <a:solidFill>
            <a:srgbClr val="E839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uLnTx/>
                <a:uFillTx/>
                <a:latin typeface="Aharoni" panose="02010803020104030203" pitchFamily="2" charset="-79"/>
                <a:ea typeface="+mn-ea"/>
                <a:cs typeface="Aharoni" panose="02010803020104030203" pitchFamily="2" charset="-79"/>
              </a:rPr>
              <a:t>DEMO</a:t>
            </a:r>
            <a:endParaRPr kumimoji="0" lang="en-GB" sz="3200" b="1" i="0" u="none" strike="noStrike" kern="1200" cap="none" spc="0" normalizeH="0" baseline="0" noProof="0" dirty="0">
              <a:ln>
                <a:noFill/>
              </a:ln>
              <a:solidFill>
                <a:prstClr val="white"/>
              </a:solidFill>
              <a:effectLst/>
              <a:uLnTx/>
              <a:uFillTx/>
              <a:latin typeface="Aharoni" panose="02010803020104030203" pitchFamily="2" charset="-79"/>
              <a:ea typeface="+mn-ea"/>
              <a:cs typeface="Aharoni" panose="02010803020104030203" pitchFamily="2" charset="-79"/>
            </a:endParaRPr>
          </a:p>
        </p:txBody>
      </p:sp>
      <p:grpSp>
        <p:nvGrpSpPr>
          <p:cNvPr id="12" name="Group 11">
            <a:extLst>
              <a:ext uri="{FF2B5EF4-FFF2-40B4-BE49-F238E27FC236}">
                <a16:creationId xmlns:a16="http://schemas.microsoft.com/office/drawing/2014/main" id="{E07EC5AC-A58F-434A-9218-C673742C3CE0}"/>
              </a:ext>
            </a:extLst>
          </p:cNvPr>
          <p:cNvGrpSpPr/>
          <p:nvPr/>
        </p:nvGrpSpPr>
        <p:grpSpPr>
          <a:xfrm>
            <a:off x="1037063" y="1365353"/>
            <a:ext cx="3925230" cy="369332"/>
            <a:chOff x="1037063" y="1365353"/>
            <a:chExt cx="3925230" cy="369332"/>
          </a:xfrm>
        </p:grpSpPr>
        <p:sp>
          <p:nvSpPr>
            <p:cNvPr id="3" name="Oval 2">
              <a:extLst>
                <a:ext uri="{FF2B5EF4-FFF2-40B4-BE49-F238E27FC236}">
                  <a16:creationId xmlns:a16="http://schemas.microsoft.com/office/drawing/2014/main" id="{F641AE98-0202-4BB9-9BE2-C94192F4288A}"/>
                </a:ext>
              </a:extLst>
            </p:cNvPr>
            <p:cNvSpPr/>
            <p:nvPr/>
          </p:nvSpPr>
          <p:spPr>
            <a:xfrm>
              <a:off x="1037063" y="1393902"/>
              <a:ext cx="323386" cy="312235"/>
            </a:xfrm>
            <a:prstGeom prst="ellipse">
              <a:avLst/>
            </a:prstGeom>
            <a:solidFill>
              <a:srgbClr val="FFE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1B25A991-A609-4C6D-B52E-B3190996AD4F}"/>
                </a:ext>
              </a:extLst>
            </p:cNvPr>
            <p:cNvSpPr txBox="1"/>
            <p:nvPr/>
          </p:nvSpPr>
          <p:spPr>
            <a:xfrm>
              <a:off x="1360449" y="1365353"/>
              <a:ext cx="360184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Grandview" panose="020B0604020202020204" pitchFamily="34" charset="0"/>
                  <a:ea typeface="+mn-ea"/>
                  <a:cs typeface="Biome" panose="020B0503030204020804" pitchFamily="34" charset="0"/>
                </a:rPr>
                <a:t>Introduction to Spring boot</a:t>
              </a:r>
            </a:p>
          </p:txBody>
        </p:sp>
      </p:grpSp>
      <p:grpSp>
        <p:nvGrpSpPr>
          <p:cNvPr id="13" name="Group 12">
            <a:extLst>
              <a:ext uri="{FF2B5EF4-FFF2-40B4-BE49-F238E27FC236}">
                <a16:creationId xmlns:a16="http://schemas.microsoft.com/office/drawing/2014/main" id="{EEB2DDB9-FACD-4217-94C2-717F27268FD3}"/>
              </a:ext>
            </a:extLst>
          </p:cNvPr>
          <p:cNvGrpSpPr/>
          <p:nvPr/>
        </p:nvGrpSpPr>
        <p:grpSpPr>
          <a:xfrm>
            <a:off x="1037063" y="2111818"/>
            <a:ext cx="6278136" cy="369332"/>
            <a:chOff x="1037063" y="1365353"/>
            <a:chExt cx="6278136" cy="369332"/>
          </a:xfrm>
        </p:grpSpPr>
        <p:sp>
          <p:nvSpPr>
            <p:cNvPr id="14" name="Oval 13">
              <a:extLst>
                <a:ext uri="{FF2B5EF4-FFF2-40B4-BE49-F238E27FC236}">
                  <a16:creationId xmlns:a16="http://schemas.microsoft.com/office/drawing/2014/main" id="{08072541-053E-4CCB-A9C8-BCC08CBF5EF6}"/>
                </a:ext>
              </a:extLst>
            </p:cNvPr>
            <p:cNvSpPr/>
            <p:nvPr/>
          </p:nvSpPr>
          <p:spPr>
            <a:xfrm>
              <a:off x="1037063" y="1393902"/>
              <a:ext cx="323386" cy="312235"/>
            </a:xfrm>
            <a:prstGeom prst="ellipse">
              <a:avLst/>
            </a:prstGeom>
            <a:solidFill>
              <a:srgbClr val="FFE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18F928FC-3837-4C1B-B583-5E8AC4822ED7}"/>
                </a:ext>
              </a:extLst>
            </p:cNvPr>
            <p:cNvSpPr txBox="1"/>
            <p:nvPr/>
          </p:nvSpPr>
          <p:spPr>
            <a:xfrm>
              <a:off x="1360448" y="1365353"/>
              <a:ext cx="5954751"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Grandview" panose="020B0604020202020204" pitchFamily="34" charset="0"/>
                  <a:ea typeface="+mn-ea"/>
                  <a:cs typeface="Biome" panose="020B0503030204020804" pitchFamily="34" charset="0"/>
                </a:rPr>
                <a:t>Demo: Creating a Spring Boot App with Spring Initializr</a:t>
              </a:r>
            </a:p>
          </p:txBody>
        </p:sp>
      </p:grpSp>
      <p:grpSp>
        <p:nvGrpSpPr>
          <p:cNvPr id="16" name="Group 15">
            <a:extLst>
              <a:ext uri="{FF2B5EF4-FFF2-40B4-BE49-F238E27FC236}">
                <a16:creationId xmlns:a16="http://schemas.microsoft.com/office/drawing/2014/main" id="{93DFC7EA-EC93-41CD-84D2-071BFF1D57C6}"/>
              </a:ext>
            </a:extLst>
          </p:cNvPr>
          <p:cNvGrpSpPr/>
          <p:nvPr/>
        </p:nvGrpSpPr>
        <p:grpSpPr>
          <a:xfrm>
            <a:off x="1037063" y="2835046"/>
            <a:ext cx="6278136" cy="369332"/>
            <a:chOff x="1037063" y="1365353"/>
            <a:chExt cx="6278136" cy="369332"/>
          </a:xfrm>
        </p:grpSpPr>
        <p:sp>
          <p:nvSpPr>
            <p:cNvPr id="17" name="Oval 16">
              <a:extLst>
                <a:ext uri="{FF2B5EF4-FFF2-40B4-BE49-F238E27FC236}">
                  <a16:creationId xmlns:a16="http://schemas.microsoft.com/office/drawing/2014/main" id="{B2F53A28-2D9A-4408-9110-FC927F80780C}"/>
                </a:ext>
              </a:extLst>
            </p:cNvPr>
            <p:cNvSpPr/>
            <p:nvPr/>
          </p:nvSpPr>
          <p:spPr>
            <a:xfrm>
              <a:off x="1037063" y="1393902"/>
              <a:ext cx="323386" cy="312235"/>
            </a:xfrm>
            <a:prstGeom prst="ellipse">
              <a:avLst/>
            </a:prstGeom>
            <a:solidFill>
              <a:srgbClr val="FFE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C7D8B943-7801-4ADD-AF56-8ECB126FAA88}"/>
                </a:ext>
              </a:extLst>
            </p:cNvPr>
            <p:cNvSpPr txBox="1"/>
            <p:nvPr/>
          </p:nvSpPr>
          <p:spPr>
            <a:xfrm>
              <a:off x="1360448" y="1365353"/>
              <a:ext cx="5954751"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Grandview" panose="020B0604020202020204" pitchFamily="34" charset="0"/>
                  <a:ea typeface="+mn-ea"/>
                  <a:cs typeface="Biome" panose="020B0503030204020804" pitchFamily="34" charset="0"/>
                </a:rPr>
                <a:t>Demo: Importing and Setting up a Spring Boot App</a:t>
              </a:r>
            </a:p>
          </p:txBody>
        </p:sp>
      </p:grpSp>
      <p:grpSp>
        <p:nvGrpSpPr>
          <p:cNvPr id="19" name="Group 18">
            <a:extLst>
              <a:ext uri="{FF2B5EF4-FFF2-40B4-BE49-F238E27FC236}">
                <a16:creationId xmlns:a16="http://schemas.microsoft.com/office/drawing/2014/main" id="{9075C478-B34B-4039-BB71-807DDB42C92E}"/>
              </a:ext>
            </a:extLst>
          </p:cNvPr>
          <p:cNvGrpSpPr/>
          <p:nvPr/>
        </p:nvGrpSpPr>
        <p:grpSpPr>
          <a:xfrm>
            <a:off x="1037063" y="3586822"/>
            <a:ext cx="5285678" cy="369332"/>
            <a:chOff x="1037063" y="1365353"/>
            <a:chExt cx="5285678" cy="369332"/>
          </a:xfrm>
        </p:grpSpPr>
        <p:sp>
          <p:nvSpPr>
            <p:cNvPr id="20" name="Oval 19">
              <a:extLst>
                <a:ext uri="{FF2B5EF4-FFF2-40B4-BE49-F238E27FC236}">
                  <a16:creationId xmlns:a16="http://schemas.microsoft.com/office/drawing/2014/main" id="{E506BCD1-2F50-4FA5-AFBC-8725294575D0}"/>
                </a:ext>
              </a:extLst>
            </p:cNvPr>
            <p:cNvSpPr/>
            <p:nvPr/>
          </p:nvSpPr>
          <p:spPr>
            <a:xfrm>
              <a:off x="1037063" y="1393902"/>
              <a:ext cx="323386" cy="312235"/>
            </a:xfrm>
            <a:prstGeom prst="ellipse">
              <a:avLst/>
            </a:prstGeom>
            <a:solidFill>
              <a:srgbClr val="FFE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6EF29895-E91A-400A-9F17-4DB9D65479B5}"/>
                </a:ext>
              </a:extLst>
            </p:cNvPr>
            <p:cNvSpPr txBox="1"/>
            <p:nvPr/>
          </p:nvSpPr>
          <p:spPr>
            <a:xfrm>
              <a:off x="1360448" y="1365353"/>
              <a:ext cx="4962293"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Grandview" panose="020B0604020202020204" pitchFamily="34" charset="0"/>
                  <a:ea typeface="+mn-ea"/>
                  <a:cs typeface="Biome" panose="020B0503030204020804" pitchFamily="34" charset="0"/>
                </a:rPr>
                <a:t>What is Spring boot starters</a:t>
              </a:r>
            </a:p>
          </p:txBody>
        </p:sp>
      </p:grpSp>
      <p:grpSp>
        <p:nvGrpSpPr>
          <p:cNvPr id="22" name="Group 21">
            <a:extLst>
              <a:ext uri="{FF2B5EF4-FFF2-40B4-BE49-F238E27FC236}">
                <a16:creationId xmlns:a16="http://schemas.microsoft.com/office/drawing/2014/main" id="{1A773FBC-5832-4933-AD4C-872B090EA0C4}"/>
              </a:ext>
            </a:extLst>
          </p:cNvPr>
          <p:cNvGrpSpPr/>
          <p:nvPr/>
        </p:nvGrpSpPr>
        <p:grpSpPr>
          <a:xfrm>
            <a:off x="1037063" y="4338598"/>
            <a:ext cx="7103327" cy="369332"/>
            <a:chOff x="1037063" y="1365353"/>
            <a:chExt cx="7103327" cy="369332"/>
          </a:xfrm>
        </p:grpSpPr>
        <p:sp>
          <p:nvSpPr>
            <p:cNvPr id="23" name="Oval 22">
              <a:extLst>
                <a:ext uri="{FF2B5EF4-FFF2-40B4-BE49-F238E27FC236}">
                  <a16:creationId xmlns:a16="http://schemas.microsoft.com/office/drawing/2014/main" id="{37B33AAD-2083-4FC7-A5BA-D393453D8FD8}"/>
                </a:ext>
              </a:extLst>
            </p:cNvPr>
            <p:cNvSpPr/>
            <p:nvPr/>
          </p:nvSpPr>
          <p:spPr>
            <a:xfrm>
              <a:off x="1037063" y="1393902"/>
              <a:ext cx="323386" cy="312235"/>
            </a:xfrm>
            <a:prstGeom prst="ellipse">
              <a:avLst/>
            </a:prstGeom>
            <a:solidFill>
              <a:srgbClr val="FFE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TextBox 23">
              <a:extLst>
                <a:ext uri="{FF2B5EF4-FFF2-40B4-BE49-F238E27FC236}">
                  <a16:creationId xmlns:a16="http://schemas.microsoft.com/office/drawing/2014/main" id="{C351CF46-F004-4418-86C0-7FCA125AD1AA}"/>
                </a:ext>
              </a:extLst>
            </p:cNvPr>
            <p:cNvSpPr txBox="1"/>
            <p:nvPr/>
          </p:nvSpPr>
          <p:spPr>
            <a:xfrm>
              <a:off x="1360448" y="1365353"/>
              <a:ext cx="6779942"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Grandview" panose="020B0604020202020204" pitchFamily="34" charset="0"/>
                  <a:ea typeface="+mn-ea"/>
                  <a:cs typeface="Biome" panose="020B0503030204020804" pitchFamily="34" charset="0"/>
                </a:rPr>
                <a:t>Build, Deploy and Launch your first Spring Boot Application</a:t>
              </a:r>
            </a:p>
          </p:txBody>
        </p:sp>
      </p:grpSp>
    </p:spTree>
    <p:custDataLst>
      <p:tags r:id="rId1"/>
    </p:custDataLst>
    <p:extLst>
      <p:ext uri="{BB962C8B-B14F-4D97-AF65-F5344CB8AC3E}">
        <p14:creationId xmlns:p14="http://schemas.microsoft.com/office/powerpoint/2010/main" val="553171344"/>
      </p:ext>
    </p:extLst>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0-#ppt_w/2"/>
                                          </p:val>
                                        </p:tav>
                                        <p:tav tm="100000">
                                          <p:val>
                                            <p:strVal val="#ppt_x"/>
                                          </p:val>
                                        </p:tav>
                                      </p:tavLst>
                                    </p:anim>
                                    <p:anim calcmode="lin" valueType="num">
                                      <p:cBhvr additive="base">
                                        <p:cTn id="14"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0-#ppt_w/2"/>
                                          </p:val>
                                        </p:tav>
                                        <p:tav tm="100000">
                                          <p:val>
                                            <p:strVal val="#ppt_x"/>
                                          </p:val>
                                        </p:tav>
                                      </p:tavLst>
                                    </p:anim>
                                    <p:anim calcmode="lin" valueType="num">
                                      <p:cBhvr additive="base">
                                        <p:cTn id="20"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0-#ppt_w/2"/>
                                          </p:val>
                                        </p:tav>
                                        <p:tav tm="100000">
                                          <p:val>
                                            <p:strVal val="#ppt_x"/>
                                          </p:val>
                                        </p:tav>
                                      </p:tavLst>
                                    </p:anim>
                                    <p:anim calcmode="lin" valueType="num">
                                      <p:cBhvr additive="base">
                                        <p:cTn id="26"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0-#ppt_w/2"/>
                                          </p:val>
                                        </p:tav>
                                        <p:tav tm="100000">
                                          <p:val>
                                            <p:strVal val="#ppt_x"/>
                                          </p:val>
                                        </p:tav>
                                      </p:tavLst>
                                    </p:anim>
                                    <p:anim calcmode="lin" valueType="num">
                                      <p:cBhvr additive="base">
                                        <p:cTn id="32"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cxnSp>
        <p:nvCxnSpPr>
          <p:cNvPr id="89" name="Google Shape;89;p1"/>
          <p:cNvCxnSpPr>
            <a:cxnSpLocks/>
          </p:cNvCxnSpPr>
          <p:nvPr/>
        </p:nvCxnSpPr>
        <p:spPr>
          <a:xfrm>
            <a:off x="942109" y="2816165"/>
            <a:ext cx="964750" cy="0"/>
          </a:xfrm>
          <a:prstGeom prst="straightConnector1">
            <a:avLst/>
          </a:prstGeom>
          <a:noFill/>
          <a:ln w="28575" cap="flat" cmpd="sng">
            <a:solidFill>
              <a:srgbClr val="E83976"/>
            </a:solidFill>
            <a:prstDash val="solid"/>
            <a:miter lim="800000"/>
            <a:headEnd type="none" w="sm" len="sm"/>
            <a:tailEnd type="none" w="sm" len="sm"/>
          </a:ln>
        </p:spPr>
      </p:cxnSp>
      <p:grpSp>
        <p:nvGrpSpPr>
          <p:cNvPr id="90" name="Google Shape;90;p1"/>
          <p:cNvGrpSpPr/>
          <p:nvPr/>
        </p:nvGrpSpPr>
        <p:grpSpPr>
          <a:xfrm>
            <a:off x="942109" y="4320487"/>
            <a:ext cx="3944603" cy="1403927"/>
            <a:chOff x="1145308" y="4942314"/>
            <a:chExt cx="3944603" cy="1403927"/>
          </a:xfrm>
        </p:grpSpPr>
        <p:sp>
          <p:nvSpPr>
            <p:cNvPr id="91" name="Google Shape;91;p1"/>
            <p:cNvSpPr/>
            <p:nvPr/>
          </p:nvSpPr>
          <p:spPr>
            <a:xfrm>
              <a:off x="1145308" y="4942314"/>
              <a:ext cx="1422400" cy="1403927"/>
            </a:xfrm>
            <a:prstGeom prst="ellipse">
              <a:avLst/>
            </a:prstGeom>
            <a:blipFill rotWithShape="1">
              <a:blip r:embed="rId4">
                <a:alphaModFix/>
              </a:blip>
              <a:stretch>
                <a:fillRect/>
              </a:stretch>
            </a:blip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2" name="Google Shape;92;p1"/>
            <p:cNvSpPr txBox="1"/>
            <p:nvPr/>
          </p:nvSpPr>
          <p:spPr>
            <a:xfrm>
              <a:off x="2679220" y="5241091"/>
              <a:ext cx="2410691" cy="49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600" b="0" i="0" u="none" strike="noStrike" cap="none" dirty="0">
                  <a:solidFill>
                    <a:srgbClr val="DC4047"/>
                  </a:solidFill>
                  <a:latin typeface="Leelawadee"/>
                  <a:ea typeface="Leelawadee"/>
                  <a:cs typeface="Leelawadee"/>
                  <a:sym typeface="Leelawadee"/>
                </a:rPr>
                <a:t>Sazz Ali</a:t>
              </a:r>
              <a:endParaRPr sz="2600" dirty="0">
                <a:solidFill>
                  <a:srgbClr val="DC4047"/>
                </a:solidFill>
                <a:latin typeface="Leelawadee"/>
                <a:ea typeface="Leelawadee"/>
                <a:cs typeface="Leelawadee"/>
                <a:sym typeface="Leelawadee"/>
              </a:endParaRPr>
            </a:p>
          </p:txBody>
        </p:sp>
        <p:sp>
          <p:nvSpPr>
            <p:cNvPr id="93" name="Google Shape;93;p1"/>
            <p:cNvSpPr txBox="1"/>
            <p:nvPr/>
          </p:nvSpPr>
          <p:spPr>
            <a:xfrm>
              <a:off x="2679220" y="5644277"/>
              <a:ext cx="2410691"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dirty="0">
                  <a:solidFill>
                    <a:srgbClr val="7030A0"/>
                  </a:solidFill>
                  <a:latin typeface="Grandview" panose="020B0502040204020203" pitchFamily="34" charset="0"/>
                  <a:ea typeface="Leelawadee"/>
                  <a:cs typeface="Leelawadee"/>
                  <a:sym typeface="Leelawadee"/>
                </a:rPr>
                <a:t>grokkingInterviews.io</a:t>
              </a:r>
            </a:p>
          </p:txBody>
        </p:sp>
      </p:grpSp>
      <p:sp>
        <p:nvSpPr>
          <p:cNvPr id="95" name="Google Shape;95;p1"/>
          <p:cNvSpPr/>
          <p:nvPr/>
        </p:nvSpPr>
        <p:spPr>
          <a:xfrm>
            <a:off x="830597" y="2105448"/>
            <a:ext cx="11166906"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3600" dirty="0">
                <a:solidFill>
                  <a:srgbClr val="7030A0"/>
                </a:solidFill>
                <a:latin typeface="Abadi" panose="020B0604020104020204" pitchFamily="34" charset="0"/>
                <a:ea typeface="Leelawadee"/>
                <a:cs typeface="Leelawadee"/>
                <a:sym typeface="Leelawadee"/>
              </a:rPr>
              <a:t>What are Spring boot starters</a:t>
            </a:r>
          </a:p>
        </p:txBody>
      </p:sp>
    </p:spTree>
    <p:custDataLst>
      <p:tags r:id="rId1"/>
    </p:custDataLst>
    <p:extLst>
      <p:ext uri="{BB962C8B-B14F-4D97-AF65-F5344CB8AC3E}">
        <p14:creationId xmlns:p14="http://schemas.microsoft.com/office/powerpoint/2010/main" val="3205781490"/>
      </p:ext>
    </p:extLst>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childTnLst>
                                </p:cTn>
                              </p:par>
                              <p:par>
                                <p:cTn id="7" presetID="2" presetClass="entr" presetSubtype="8" fill="hold" nodeType="withEffect">
                                  <p:stCondLst>
                                    <p:cond delay="0"/>
                                  </p:stCondLst>
                                  <p:childTnLst>
                                    <p:set>
                                      <p:cBhvr>
                                        <p:cTn id="8" dur="1" fill="hold">
                                          <p:stCondLst>
                                            <p:cond delay="0"/>
                                          </p:stCondLst>
                                        </p:cTn>
                                        <p:tgtEl>
                                          <p:spTgt spid="90"/>
                                        </p:tgtEl>
                                        <p:attrNameLst>
                                          <p:attrName>style.visibility</p:attrName>
                                        </p:attrNameLst>
                                      </p:cBhvr>
                                      <p:to>
                                        <p:strVal val="visible"/>
                                      </p:to>
                                    </p:set>
                                    <p:anim calcmode="lin" valueType="num">
                                      <p:cBhvr additive="base">
                                        <p:cTn id="9" dur="500"/>
                                        <p:tgtEl>
                                          <p:spTgt spid="9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C8D5112D-5E0D-4E17-BD23-0A28555F8CBD}"/>
              </a:ext>
            </a:extLst>
          </p:cNvPr>
          <p:cNvSpPr/>
          <p:nvPr/>
        </p:nvSpPr>
        <p:spPr>
          <a:xfrm>
            <a:off x="619356" y="2176535"/>
            <a:ext cx="3036336" cy="1950099"/>
          </a:xfrm>
          <a:prstGeom prst="roundRect">
            <a:avLst/>
          </a:prstGeom>
          <a:solidFill>
            <a:srgbClr val="59319B"/>
          </a:solidFill>
          <a:ln w="63500">
            <a:solidFill>
              <a:srgbClr val="894E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uLnTx/>
                <a:uFillTx/>
                <a:latin typeface="Abadi" panose="020B0604020202020204" pitchFamily="34" charset="0"/>
              </a:rPr>
              <a:t>Easy Dependency Management</a:t>
            </a:r>
            <a:endParaRPr kumimoji="0" lang="en-GB" sz="3200" b="1" i="0" u="none" strike="noStrike" kern="1200" cap="none" spc="0" normalizeH="0" baseline="0" noProof="0" dirty="0">
              <a:ln>
                <a:noFill/>
              </a:ln>
              <a:solidFill>
                <a:prstClr val="white"/>
              </a:solidFill>
              <a:effectLst/>
              <a:uLnTx/>
              <a:uFillTx/>
              <a:latin typeface="Abadi" panose="020B0604020202020204" pitchFamily="34" charset="0"/>
            </a:endParaRPr>
          </a:p>
        </p:txBody>
      </p:sp>
      <p:sp>
        <p:nvSpPr>
          <p:cNvPr id="13" name="Rectangle: Rounded Corners 12">
            <a:extLst>
              <a:ext uri="{FF2B5EF4-FFF2-40B4-BE49-F238E27FC236}">
                <a16:creationId xmlns:a16="http://schemas.microsoft.com/office/drawing/2014/main" id="{1B20C97C-9FCB-498A-A31D-FF0F86818BF1}"/>
              </a:ext>
            </a:extLst>
          </p:cNvPr>
          <p:cNvSpPr/>
          <p:nvPr/>
        </p:nvSpPr>
        <p:spPr>
          <a:xfrm>
            <a:off x="8536308" y="2176533"/>
            <a:ext cx="3036336" cy="1950099"/>
          </a:xfrm>
          <a:prstGeom prst="roundRect">
            <a:avLst/>
          </a:prstGeom>
          <a:solidFill>
            <a:srgbClr val="E2646B"/>
          </a:solidFill>
          <a:ln w="63500">
            <a:solidFill>
              <a:srgbClr val="ED9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white"/>
                </a:solidFill>
                <a:effectLst/>
                <a:uLnTx/>
                <a:uFillTx/>
                <a:latin typeface="Abadi" panose="020B0604020104020204" pitchFamily="34" charset="0"/>
              </a:rPr>
              <a:t>Increase Productivity</a:t>
            </a:r>
          </a:p>
        </p:txBody>
      </p:sp>
      <p:sp>
        <p:nvSpPr>
          <p:cNvPr id="17" name="Rectangle: Rounded Corners 16">
            <a:extLst>
              <a:ext uri="{FF2B5EF4-FFF2-40B4-BE49-F238E27FC236}">
                <a16:creationId xmlns:a16="http://schemas.microsoft.com/office/drawing/2014/main" id="{55AB6D8A-7749-4DD2-903A-154EB03B6976}"/>
              </a:ext>
            </a:extLst>
          </p:cNvPr>
          <p:cNvSpPr/>
          <p:nvPr/>
        </p:nvSpPr>
        <p:spPr>
          <a:xfrm>
            <a:off x="4576992" y="2176533"/>
            <a:ext cx="3036336" cy="1950099"/>
          </a:xfrm>
          <a:prstGeom prst="roundRect">
            <a:avLst/>
          </a:prstGeom>
          <a:solidFill>
            <a:srgbClr val="A2CD85"/>
          </a:solidFill>
          <a:ln w="635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white"/>
                </a:solidFill>
                <a:effectLst/>
                <a:uLnTx/>
                <a:uFillTx/>
                <a:latin typeface="Abadi" panose="020B0604020202020204" pitchFamily="34" charset="0"/>
                <a:ea typeface="+mn-ea"/>
                <a:cs typeface="+mn-cs"/>
              </a:rPr>
              <a:t>Tested Dependency Configurations</a:t>
            </a:r>
          </a:p>
        </p:txBody>
      </p:sp>
      <p:sp>
        <p:nvSpPr>
          <p:cNvPr id="11" name="TextBox 10">
            <a:extLst>
              <a:ext uri="{FF2B5EF4-FFF2-40B4-BE49-F238E27FC236}">
                <a16:creationId xmlns:a16="http://schemas.microsoft.com/office/drawing/2014/main" id="{F0DF1C65-1AB1-429E-BF0A-F56AEFAF8CDA}"/>
              </a:ext>
            </a:extLst>
          </p:cNvPr>
          <p:cNvSpPr txBox="1"/>
          <p:nvPr/>
        </p:nvSpPr>
        <p:spPr>
          <a:xfrm>
            <a:off x="3310004" y="4851505"/>
            <a:ext cx="6094140" cy="584775"/>
          </a:xfrm>
          <a:prstGeom prst="rect">
            <a:avLst/>
          </a:prstGeom>
          <a:noFill/>
        </p:spPr>
        <p:txBody>
          <a:bodyPr wrap="square">
            <a:spAutoFit/>
          </a:bodyPr>
          <a:lstStyle/>
          <a:p>
            <a:pPr algn="ctr">
              <a:defRPr/>
            </a:pPr>
            <a:r>
              <a:rPr lang="en-GB" sz="3200" b="1" dirty="0">
                <a:solidFill>
                  <a:prstClr val="white"/>
                </a:solidFill>
                <a:latin typeface="Abadi" panose="020B0604020202020204" pitchFamily="34" charset="0"/>
              </a:rPr>
              <a:t>spring-boot-starter-*</a:t>
            </a:r>
          </a:p>
        </p:txBody>
      </p:sp>
      <p:sp>
        <p:nvSpPr>
          <p:cNvPr id="18" name="Rectangle: Rounded Corners 17">
            <a:extLst>
              <a:ext uri="{FF2B5EF4-FFF2-40B4-BE49-F238E27FC236}">
                <a16:creationId xmlns:a16="http://schemas.microsoft.com/office/drawing/2014/main" id="{111EBC7A-CBC7-4FCF-B855-93058BA5C8F3}"/>
              </a:ext>
            </a:extLst>
          </p:cNvPr>
          <p:cNvSpPr/>
          <p:nvPr/>
        </p:nvSpPr>
        <p:spPr>
          <a:xfrm>
            <a:off x="3836020" y="525535"/>
            <a:ext cx="4434121" cy="678797"/>
          </a:xfrm>
          <a:prstGeom prst="roundRect">
            <a:avLst/>
          </a:prstGeom>
          <a:solidFill>
            <a:srgbClr val="002060"/>
          </a:solidFill>
          <a:ln w="63500">
            <a:solidFill>
              <a:srgbClr val="5B9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Abadi" panose="020B0604020202020204" pitchFamily="34" charset="0"/>
              </a:rPr>
              <a:t>Spring Boot Starters</a:t>
            </a:r>
            <a:endParaRPr lang="en-GB" sz="3600" b="1" dirty="0">
              <a:latin typeface="Abadi" panose="020B0604020202020204" pitchFamily="34" charset="0"/>
            </a:endParaRPr>
          </a:p>
        </p:txBody>
      </p:sp>
    </p:spTree>
    <p:custDataLst>
      <p:tags r:id="rId1"/>
    </p:custDataLst>
    <p:extLst>
      <p:ext uri="{BB962C8B-B14F-4D97-AF65-F5344CB8AC3E}">
        <p14:creationId xmlns:p14="http://schemas.microsoft.com/office/powerpoint/2010/main" val="1060250951"/>
      </p:ext>
    </p:extLst>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17" grpId="0" animBg="1"/>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cxnSp>
        <p:nvCxnSpPr>
          <p:cNvPr id="89" name="Google Shape;89;p1"/>
          <p:cNvCxnSpPr>
            <a:cxnSpLocks/>
          </p:cNvCxnSpPr>
          <p:nvPr/>
        </p:nvCxnSpPr>
        <p:spPr>
          <a:xfrm>
            <a:off x="942109" y="2816165"/>
            <a:ext cx="964750" cy="0"/>
          </a:xfrm>
          <a:prstGeom prst="straightConnector1">
            <a:avLst/>
          </a:prstGeom>
          <a:noFill/>
          <a:ln w="28575" cap="flat" cmpd="sng">
            <a:solidFill>
              <a:srgbClr val="E83976"/>
            </a:solidFill>
            <a:prstDash val="solid"/>
            <a:miter lim="800000"/>
            <a:headEnd type="none" w="sm" len="sm"/>
            <a:tailEnd type="none" w="sm" len="sm"/>
          </a:ln>
        </p:spPr>
      </p:cxnSp>
      <p:grpSp>
        <p:nvGrpSpPr>
          <p:cNvPr id="90" name="Google Shape;90;p1"/>
          <p:cNvGrpSpPr/>
          <p:nvPr/>
        </p:nvGrpSpPr>
        <p:grpSpPr>
          <a:xfrm>
            <a:off x="942109" y="4320487"/>
            <a:ext cx="3944603" cy="1403927"/>
            <a:chOff x="1145308" y="4942314"/>
            <a:chExt cx="3944603" cy="1403927"/>
          </a:xfrm>
        </p:grpSpPr>
        <p:sp>
          <p:nvSpPr>
            <p:cNvPr id="91" name="Google Shape;91;p1"/>
            <p:cNvSpPr/>
            <p:nvPr/>
          </p:nvSpPr>
          <p:spPr>
            <a:xfrm>
              <a:off x="1145308" y="4942314"/>
              <a:ext cx="1422400" cy="1403927"/>
            </a:xfrm>
            <a:prstGeom prst="ellipse">
              <a:avLst/>
            </a:prstGeom>
            <a:blipFill rotWithShape="1">
              <a:blip r:embed="rId4">
                <a:alphaModFix/>
              </a:blip>
              <a:stretch>
                <a:fillRect/>
              </a:stretch>
            </a:blip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2" name="Google Shape;92;p1"/>
            <p:cNvSpPr txBox="1"/>
            <p:nvPr/>
          </p:nvSpPr>
          <p:spPr>
            <a:xfrm>
              <a:off x="2679220" y="5241091"/>
              <a:ext cx="2410691" cy="49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600" b="0" i="0" u="none" strike="noStrike" cap="none" dirty="0">
                  <a:solidFill>
                    <a:srgbClr val="DC4047"/>
                  </a:solidFill>
                  <a:latin typeface="Leelawadee"/>
                  <a:ea typeface="Leelawadee"/>
                  <a:cs typeface="Leelawadee"/>
                  <a:sym typeface="Leelawadee"/>
                </a:rPr>
                <a:t>Sazz Ali</a:t>
              </a:r>
              <a:endParaRPr sz="2600" dirty="0">
                <a:solidFill>
                  <a:srgbClr val="DC4047"/>
                </a:solidFill>
                <a:latin typeface="Leelawadee"/>
                <a:ea typeface="Leelawadee"/>
                <a:cs typeface="Leelawadee"/>
                <a:sym typeface="Leelawadee"/>
              </a:endParaRPr>
            </a:p>
          </p:txBody>
        </p:sp>
        <p:sp>
          <p:nvSpPr>
            <p:cNvPr id="93" name="Google Shape;93;p1"/>
            <p:cNvSpPr txBox="1"/>
            <p:nvPr/>
          </p:nvSpPr>
          <p:spPr>
            <a:xfrm>
              <a:off x="2679220" y="5644277"/>
              <a:ext cx="2410691"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dirty="0">
                  <a:solidFill>
                    <a:srgbClr val="7030A0"/>
                  </a:solidFill>
                  <a:latin typeface="Grandview" panose="020B0502040204020203" pitchFamily="34" charset="0"/>
                  <a:ea typeface="Leelawadee"/>
                  <a:cs typeface="Leelawadee"/>
                  <a:sym typeface="Leelawadee"/>
                </a:rPr>
                <a:t>grokkingInterviews.io</a:t>
              </a:r>
            </a:p>
          </p:txBody>
        </p:sp>
      </p:grpSp>
      <p:sp>
        <p:nvSpPr>
          <p:cNvPr id="95" name="Google Shape;95;p1"/>
          <p:cNvSpPr/>
          <p:nvPr/>
        </p:nvSpPr>
        <p:spPr>
          <a:xfrm>
            <a:off x="792208" y="1995143"/>
            <a:ext cx="11166906"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3600" dirty="0">
                <a:solidFill>
                  <a:srgbClr val="7030A0"/>
                </a:solidFill>
                <a:latin typeface="Abadi" panose="020B0604020104020204" pitchFamily="34" charset="0"/>
                <a:ea typeface="Leelawadee"/>
                <a:cs typeface="Leelawadee"/>
                <a:sym typeface="Leelawadee"/>
              </a:rPr>
              <a:t>Launch your first Spring Boot Application</a:t>
            </a:r>
          </a:p>
        </p:txBody>
      </p:sp>
    </p:spTree>
    <p:custDataLst>
      <p:tags r:id="rId1"/>
    </p:custDataLst>
    <p:extLst>
      <p:ext uri="{BB962C8B-B14F-4D97-AF65-F5344CB8AC3E}">
        <p14:creationId xmlns:p14="http://schemas.microsoft.com/office/powerpoint/2010/main" val="2494972831"/>
      </p:ext>
    </p:extLst>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childTnLst>
                                </p:cTn>
                              </p:par>
                              <p:par>
                                <p:cTn id="7" presetID="2" presetClass="entr" presetSubtype="8" fill="hold" nodeType="withEffect">
                                  <p:stCondLst>
                                    <p:cond delay="0"/>
                                  </p:stCondLst>
                                  <p:childTnLst>
                                    <p:set>
                                      <p:cBhvr>
                                        <p:cTn id="8" dur="1" fill="hold">
                                          <p:stCondLst>
                                            <p:cond delay="0"/>
                                          </p:stCondLst>
                                        </p:cTn>
                                        <p:tgtEl>
                                          <p:spTgt spid="90"/>
                                        </p:tgtEl>
                                        <p:attrNameLst>
                                          <p:attrName>style.visibility</p:attrName>
                                        </p:attrNameLst>
                                      </p:cBhvr>
                                      <p:to>
                                        <p:strVal val="visible"/>
                                      </p:to>
                                    </p:set>
                                    <p:anim calcmode="lin" valueType="num">
                                      <p:cBhvr additive="base">
                                        <p:cTn id="9" dur="500"/>
                                        <p:tgtEl>
                                          <p:spTgt spid="9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cxnSp>
        <p:nvCxnSpPr>
          <p:cNvPr id="89" name="Google Shape;89;p1"/>
          <p:cNvCxnSpPr>
            <a:cxnSpLocks/>
          </p:cNvCxnSpPr>
          <p:nvPr/>
        </p:nvCxnSpPr>
        <p:spPr>
          <a:xfrm>
            <a:off x="942109" y="2816165"/>
            <a:ext cx="964750" cy="0"/>
          </a:xfrm>
          <a:prstGeom prst="straightConnector1">
            <a:avLst/>
          </a:prstGeom>
          <a:noFill/>
          <a:ln w="28575" cap="flat" cmpd="sng">
            <a:solidFill>
              <a:srgbClr val="E83976"/>
            </a:solidFill>
            <a:prstDash val="solid"/>
            <a:miter lim="800000"/>
            <a:headEnd type="none" w="sm" len="sm"/>
            <a:tailEnd type="none" w="sm" len="sm"/>
          </a:ln>
        </p:spPr>
      </p:cxnSp>
      <p:grpSp>
        <p:nvGrpSpPr>
          <p:cNvPr id="90" name="Google Shape;90;p1"/>
          <p:cNvGrpSpPr/>
          <p:nvPr/>
        </p:nvGrpSpPr>
        <p:grpSpPr>
          <a:xfrm>
            <a:off x="942109" y="4320487"/>
            <a:ext cx="3944603" cy="1403927"/>
            <a:chOff x="1145308" y="4942314"/>
            <a:chExt cx="3944603" cy="1403927"/>
          </a:xfrm>
        </p:grpSpPr>
        <p:sp>
          <p:nvSpPr>
            <p:cNvPr id="91" name="Google Shape;91;p1"/>
            <p:cNvSpPr/>
            <p:nvPr/>
          </p:nvSpPr>
          <p:spPr>
            <a:xfrm>
              <a:off x="1145308" y="4942314"/>
              <a:ext cx="1422400" cy="1403927"/>
            </a:xfrm>
            <a:prstGeom prst="ellipse">
              <a:avLst/>
            </a:prstGeom>
            <a:blipFill rotWithShape="1">
              <a:blip r:embed="rId4">
                <a:alphaModFix/>
              </a:blip>
              <a:stretch>
                <a:fillRect/>
              </a:stretch>
            </a:blip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2" name="Google Shape;92;p1"/>
            <p:cNvSpPr txBox="1"/>
            <p:nvPr/>
          </p:nvSpPr>
          <p:spPr>
            <a:xfrm>
              <a:off x="2679220" y="5241091"/>
              <a:ext cx="2410691" cy="49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600" b="0" i="0" u="none" strike="noStrike" cap="none" dirty="0">
                  <a:solidFill>
                    <a:srgbClr val="DC4047"/>
                  </a:solidFill>
                  <a:latin typeface="Leelawadee"/>
                  <a:ea typeface="Leelawadee"/>
                  <a:cs typeface="Leelawadee"/>
                  <a:sym typeface="Leelawadee"/>
                </a:rPr>
                <a:t>Sazz Ali</a:t>
              </a:r>
              <a:endParaRPr sz="2600" dirty="0">
                <a:solidFill>
                  <a:srgbClr val="DC4047"/>
                </a:solidFill>
                <a:latin typeface="Leelawadee"/>
                <a:ea typeface="Leelawadee"/>
                <a:cs typeface="Leelawadee"/>
                <a:sym typeface="Leelawadee"/>
              </a:endParaRPr>
            </a:p>
          </p:txBody>
        </p:sp>
        <p:sp>
          <p:nvSpPr>
            <p:cNvPr id="93" name="Google Shape;93;p1"/>
            <p:cNvSpPr txBox="1"/>
            <p:nvPr/>
          </p:nvSpPr>
          <p:spPr>
            <a:xfrm>
              <a:off x="2679220" y="5644277"/>
              <a:ext cx="2410691"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dirty="0">
                  <a:solidFill>
                    <a:srgbClr val="7030A0"/>
                  </a:solidFill>
                  <a:latin typeface="Grandview" panose="020B0502040204020203" pitchFamily="34" charset="0"/>
                  <a:ea typeface="Leelawadee"/>
                  <a:cs typeface="Leelawadee"/>
                  <a:sym typeface="Leelawadee"/>
                </a:rPr>
                <a:t>grokkingInterviews.io</a:t>
              </a:r>
            </a:p>
          </p:txBody>
        </p:sp>
      </p:grpSp>
      <p:sp>
        <p:nvSpPr>
          <p:cNvPr id="95" name="Google Shape;95;p1"/>
          <p:cNvSpPr/>
          <p:nvPr/>
        </p:nvSpPr>
        <p:spPr>
          <a:xfrm>
            <a:off x="792208" y="1995143"/>
            <a:ext cx="11166906"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3600" dirty="0">
                <a:solidFill>
                  <a:srgbClr val="7030A0"/>
                </a:solidFill>
                <a:latin typeface="Abadi" panose="020B0604020104020204" pitchFamily="34" charset="0"/>
                <a:ea typeface="Leelawadee"/>
                <a:cs typeface="Leelawadee"/>
                <a:sym typeface="Leelawadee"/>
              </a:rPr>
              <a:t>Building the App With Spring Boot</a:t>
            </a:r>
          </a:p>
        </p:txBody>
      </p:sp>
    </p:spTree>
    <p:custDataLst>
      <p:tags r:id="rId1"/>
    </p:custDataLst>
    <p:extLst>
      <p:ext uri="{BB962C8B-B14F-4D97-AF65-F5344CB8AC3E}">
        <p14:creationId xmlns:p14="http://schemas.microsoft.com/office/powerpoint/2010/main" val="207973825"/>
      </p:ext>
    </p:extLst>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childTnLst>
                                </p:cTn>
                              </p:par>
                              <p:par>
                                <p:cTn id="7" presetID="2" presetClass="entr" presetSubtype="8" fill="hold" nodeType="withEffect">
                                  <p:stCondLst>
                                    <p:cond delay="0"/>
                                  </p:stCondLst>
                                  <p:childTnLst>
                                    <p:set>
                                      <p:cBhvr>
                                        <p:cTn id="8" dur="1" fill="hold">
                                          <p:stCondLst>
                                            <p:cond delay="0"/>
                                          </p:stCondLst>
                                        </p:cTn>
                                        <p:tgtEl>
                                          <p:spTgt spid="90"/>
                                        </p:tgtEl>
                                        <p:attrNameLst>
                                          <p:attrName>style.visibility</p:attrName>
                                        </p:attrNameLst>
                                      </p:cBhvr>
                                      <p:to>
                                        <p:strVal val="visible"/>
                                      </p:to>
                                    </p:set>
                                    <p:anim calcmode="lin" valueType="num">
                                      <p:cBhvr additive="base">
                                        <p:cTn id="9" dur="500"/>
                                        <p:tgtEl>
                                          <p:spTgt spid="9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6838B3"/>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1EAD3EE0-45EF-4716-A750-420CE366AE10}"/>
              </a:ext>
            </a:extLst>
          </p:cNvPr>
          <p:cNvSpPr/>
          <p:nvPr/>
        </p:nvSpPr>
        <p:spPr>
          <a:xfrm>
            <a:off x="3532058" y="2766527"/>
            <a:ext cx="5127884" cy="662473"/>
          </a:xfrm>
          <a:prstGeom prst="roundRect">
            <a:avLst/>
          </a:prstGeom>
          <a:solidFill>
            <a:srgbClr val="5931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uLnTx/>
                <a:uFillTx/>
                <a:latin typeface="Abadi" panose="020B0604020202020204" pitchFamily="34" charset="0"/>
                <a:ea typeface="+mn-ea"/>
                <a:cs typeface="+mn-cs"/>
              </a:rPr>
              <a:t>Demo</a:t>
            </a:r>
            <a:endParaRPr kumimoji="0" lang="en-GB" sz="3200" b="1" i="0" u="none" strike="noStrike" kern="1200" cap="none" spc="0" normalizeH="0" baseline="0" noProof="0" dirty="0">
              <a:ln>
                <a:noFill/>
              </a:ln>
              <a:solidFill>
                <a:prstClr val="white"/>
              </a:solidFill>
              <a:effectLst/>
              <a:uLnTx/>
              <a:uFillTx/>
              <a:latin typeface="Abadi" panose="020B0604020202020204" pitchFamily="34" charset="0"/>
              <a:ea typeface="+mn-ea"/>
              <a:cs typeface="+mn-cs"/>
            </a:endParaRPr>
          </a:p>
        </p:txBody>
      </p:sp>
    </p:spTree>
    <p:extLst>
      <p:ext uri="{BB962C8B-B14F-4D97-AF65-F5344CB8AC3E}">
        <p14:creationId xmlns:p14="http://schemas.microsoft.com/office/powerpoint/2010/main" val="3362138488"/>
      </p:ext>
    </p:extLst>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838B3"/>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1EAD3EE0-45EF-4716-A750-420CE366AE10}"/>
              </a:ext>
            </a:extLst>
          </p:cNvPr>
          <p:cNvSpPr/>
          <p:nvPr/>
        </p:nvSpPr>
        <p:spPr>
          <a:xfrm>
            <a:off x="3532058" y="2766527"/>
            <a:ext cx="5127884" cy="662473"/>
          </a:xfrm>
          <a:prstGeom prst="roundRect">
            <a:avLst/>
          </a:prstGeom>
          <a:solidFill>
            <a:srgbClr val="5931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atin typeface="Abadi" panose="020B0604020202020204" pitchFamily="34" charset="0"/>
              </a:rPr>
              <a:t>Spring Boot Bootcamp</a:t>
            </a:r>
            <a:endParaRPr lang="en-GB" sz="3200" b="1" dirty="0">
              <a:latin typeface="Abadi" panose="020B0604020202020204" pitchFamily="34" charset="0"/>
            </a:endParaRPr>
          </a:p>
        </p:txBody>
      </p:sp>
    </p:spTree>
    <p:extLst>
      <p:ext uri="{BB962C8B-B14F-4D97-AF65-F5344CB8AC3E}">
        <p14:creationId xmlns:p14="http://schemas.microsoft.com/office/powerpoint/2010/main" val="2546354505"/>
      </p:ext>
    </p:extLst>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6838B3"/>
        </a:solidFill>
        <a:effectLst/>
      </p:bgPr>
    </p:bg>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ED3595D9-F138-49AE-81A8-AA1B40DA6FD8}"/>
              </a:ext>
            </a:extLst>
          </p:cNvPr>
          <p:cNvSpPr/>
          <p:nvPr/>
        </p:nvSpPr>
        <p:spPr>
          <a:xfrm>
            <a:off x="893144" y="530476"/>
            <a:ext cx="3601844" cy="517740"/>
          </a:xfrm>
          <a:prstGeom prst="roundRect">
            <a:avLst/>
          </a:prstGeom>
          <a:solidFill>
            <a:srgbClr val="E839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latin typeface="Aharoni" panose="02010803020104030203" pitchFamily="2" charset="-79"/>
                <a:cs typeface="Aharoni" panose="02010803020104030203" pitchFamily="2" charset="-79"/>
              </a:rPr>
              <a:t>IN THIS BOOTCAMP</a:t>
            </a:r>
            <a:endParaRPr lang="en-GB" sz="2800" b="1" dirty="0">
              <a:latin typeface="Aharoni" panose="02010803020104030203" pitchFamily="2" charset="-79"/>
              <a:cs typeface="Aharoni" panose="02010803020104030203" pitchFamily="2" charset="-79"/>
            </a:endParaRPr>
          </a:p>
        </p:txBody>
      </p:sp>
      <p:grpSp>
        <p:nvGrpSpPr>
          <p:cNvPr id="12" name="Group 11">
            <a:extLst>
              <a:ext uri="{FF2B5EF4-FFF2-40B4-BE49-F238E27FC236}">
                <a16:creationId xmlns:a16="http://schemas.microsoft.com/office/drawing/2014/main" id="{E07EC5AC-A58F-434A-9218-C673742C3CE0}"/>
              </a:ext>
            </a:extLst>
          </p:cNvPr>
          <p:cNvGrpSpPr/>
          <p:nvPr/>
        </p:nvGrpSpPr>
        <p:grpSpPr>
          <a:xfrm>
            <a:off x="1037063" y="1365353"/>
            <a:ext cx="3925230" cy="369332"/>
            <a:chOff x="1037063" y="1365353"/>
            <a:chExt cx="3925230" cy="369332"/>
          </a:xfrm>
        </p:grpSpPr>
        <p:sp>
          <p:nvSpPr>
            <p:cNvPr id="3" name="Oval 2">
              <a:extLst>
                <a:ext uri="{FF2B5EF4-FFF2-40B4-BE49-F238E27FC236}">
                  <a16:creationId xmlns:a16="http://schemas.microsoft.com/office/drawing/2014/main" id="{F641AE98-0202-4BB9-9BE2-C94192F4288A}"/>
                </a:ext>
              </a:extLst>
            </p:cNvPr>
            <p:cNvSpPr/>
            <p:nvPr/>
          </p:nvSpPr>
          <p:spPr>
            <a:xfrm>
              <a:off x="1037063" y="1393902"/>
              <a:ext cx="323386" cy="312235"/>
            </a:xfrm>
            <a:prstGeom prst="ellipse">
              <a:avLst/>
            </a:prstGeom>
            <a:solidFill>
              <a:srgbClr val="FFE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1B25A991-A609-4C6D-B52E-B3190996AD4F}"/>
                </a:ext>
              </a:extLst>
            </p:cNvPr>
            <p:cNvSpPr txBox="1"/>
            <p:nvPr/>
          </p:nvSpPr>
          <p:spPr>
            <a:xfrm>
              <a:off x="1360449" y="1365353"/>
              <a:ext cx="3601844" cy="369332"/>
            </a:xfrm>
            <a:prstGeom prst="rect">
              <a:avLst/>
            </a:prstGeom>
            <a:noFill/>
          </p:spPr>
          <p:txBody>
            <a:bodyPr wrap="square">
              <a:spAutoFit/>
            </a:bodyPr>
            <a:lstStyle/>
            <a:p>
              <a:r>
                <a:rPr lang="en-GB" dirty="0">
                  <a:solidFill>
                    <a:schemeClr val="bg1"/>
                  </a:solidFill>
                  <a:latin typeface="Grandview" panose="020B0604020202020204" pitchFamily="34" charset="0"/>
                  <a:cs typeface="Biome" panose="020B0503030204020804" pitchFamily="34" charset="0"/>
                </a:rPr>
                <a:t>Getting started with Spring boot</a:t>
              </a:r>
            </a:p>
          </p:txBody>
        </p:sp>
      </p:grpSp>
      <p:grpSp>
        <p:nvGrpSpPr>
          <p:cNvPr id="13" name="Group 12">
            <a:extLst>
              <a:ext uri="{FF2B5EF4-FFF2-40B4-BE49-F238E27FC236}">
                <a16:creationId xmlns:a16="http://schemas.microsoft.com/office/drawing/2014/main" id="{EEB2DDB9-FACD-4217-94C2-717F27268FD3}"/>
              </a:ext>
            </a:extLst>
          </p:cNvPr>
          <p:cNvGrpSpPr/>
          <p:nvPr/>
        </p:nvGrpSpPr>
        <p:grpSpPr>
          <a:xfrm>
            <a:off x="1037063" y="2111818"/>
            <a:ext cx="4371278" cy="369332"/>
            <a:chOff x="1037063" y="1365353"/>
            <a:chExt cx="4371278" cy="369332"/>
          </a:xfrm>
        </p:grpSpPr>
        <p:sp>
          <p:nvSpPr>
            <p:cNvPr id="14" name="Oval 13">
              <a:extLst>
                <a:ext uri="{FF2B5EF4-FFF2-40B4-BE49-F238E27FC236}">
                  <a16:creationId xmlns:a16="http://schemas.microsoft.com/office/drawing/2014/main" id="{08072541-053E-4CCB-A9C8-BCC08CBF5EF6}"/>
                </a:ext>
              </a:extLst>
            </p:cNvPr>
            <p:cNvSpPr/>
            <p:nvPr/>
          </p:nvSpPr>
          <p:spPr>
            <a:xfrm>
              <a:off x="1037063" y="1393902"/>
              <a:ext cx="323386" cy="312235"/>
            </a:xfrm>
            <a:prstGeom prst="ellipse">
              <a:avLst/>
            </a:prstGeom>
            <a:solidFill>
              <a:srgbClr val="FFE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18F928FC-3837-4C1B-B583-5E8AC4822ED7}"/>
                </a:ext>
              </a:extLst>
            </p:cNvPr>
            <p:cNvSpPr txBox="1"/>
            <p:nvPr/>
          </p:nvSpPr>
          <p:spPr>
            <a:xfrm>
              <a:off x="1360449" y="1365353"/>
              <a:ext cx="4047892" cy="369332"/>
            </a:xfrm>
            <a:prstGeom prst="rect">
              <a:avLst/>
            </a:prstGeom>
            <a:noFill/>
          </p:spPr>
          <p:txBody>
            <a:bodyPr wrap="square">
              <a:spAutoFit/>
            </a:bodyPr>
            <a:lstStyle/>
            <a:p>
              <a:r>
                <a:rPr lang="en-GB" dirty="0">
                  <a:solidFill>
                    <a:schemeClr val="bg1"/>
                  </a:solidFill>
                  <a:latin typeface="Grandview" panose="020B0604020202020204" pitchFamily="34" charset="0"/>
                  <a:cs typeface="Biome" panose="020B0503030204020804" pitchFamily="34" charset="0"/>
                </a:rPr>
                <a:t>Building an App With Spring Boot</a:t>
              </a:r>
            </a:p>
          </p:txBody>
        </p:sp>
      </p:grpSp>
      <p:grpSp>
        <p:nvGrpSpPr>
          <p:cNvPr id="16" name="Group 15">
            <a:extLst>
              <a:ext uri="{FF2B5EF4-FFF2-40B4-BE49-F238E27FC236}">
                <a16:creationId xmlns:a16="http://schemas.microsoft.com/office/drawing/2014/main" id="{93DFC7EA-EC93-41CD-84D2-071BFF1D57C6}"/>
              </a:ext>
            </a:extLst>
          </p:cNvPr>
          <p:cNvGrpSpPr/>
          <p:nvPr/>
        </p:nvGrpSpPr>
        <p:grpSpPr>
          <a:xfrm>
            <a:off x="1037063" y="2835046"/>
            <a:ext cx="5285678" cy="369332"/>
            <a:chOff x="1037063" y="1365353"/>
            <a:chExt cx="5285678" cy="369332"/>
          </a:xfrm>
        </p:grpSpPr>
        <p:sp>
          <p:nvSpPr>
            <p:cNvPr id="17" name="Oval 16">
              <a:extLst>
                <a:ext uri="{FF2B5EF4-FFF2-40B4-BE49-F238E27FC236}">
                  <a16:creationId xmlns:a16="http://schemas.microsoft.com/office/drawing/2014/main" id="{B2F53A28-2D9A-4408-9110-FC927F80780C}"/>
                </a:ext>
              </a:extLst>
            </p:cNvPr>
            <p:cNvSpPr/>
            <p:nvPr/>
          </p:nvSpPr>
          <p:spPr>
            <a:xfrm>
              <a:off x="1037063" y="1393902"/>
              <a:ext cx="323386" cy="312235"/>
            </a:xfrm>
            <a:prstGeom prst="ellipse">
              <a:avLst/>
            </a:prstGeom>
            <a:solidFill>
              <a:srgbClr val="FFE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C7D8B943-7801-4ADD-AF56-8ECB126FAA88}"/>
                </a:ext>
              </a:extLst>
            </p:cNvPr>
            <p:cNvSpPr txBox="1"/>
            <p:nvPr/>
          </p:nvSpPr>
          <p:spPr>
            <a:xfrm>
              <a:off x="1360448" y="1365353"/>
              <a:ext cx="4962293" cy="369332"/>
            </a:xfrm>
            <a:prstGeom prst="rect">
              <a:avLst/>
            </a:prstGeom>
            <a:noFill/>
          </p:spPr>
          <p:txBody>
            <a:bodyPr wrap="square">
              <a:spAutoFit/>
            </a:bodyPr>
            <a:lstStyle/>
            <a:p>
              <a:r>
                <a:rPr lang="en-GB" dirty="0">
                  <a:solidFill>
                    <a:schemeClr val="bg1"/>
                  </a:solidFill>
                  <a:latin typeface="Grandview" panose="020B0604020202020204" pitchFamily="34" charset="0"/>
                  <a:cs typeface="Biome" panose="020B0503030204020804" pitchFamily="34" charset="0"/>
                </a:rPr>
                <a:t>Spring Boot Configurations and Environments </a:t>
              </a:r>
            </a:p>
          </p:txBody>
        </p:sp>
      </p:grpSp>
      <p:grpSp>
        <p:nvGrpSpPr>
          <p:cNvPr id="19" name="Group 18">
            <a:extLst>
              <a:ext uri="{FF2B5EF4-FFF2-40B4-BE49-F238E27FC236}">
                <a16:creationId xmlns:a16="http://schemas.microsoft.com/office/drawing/2014/main" id="{9075C478-B34B-4039-BB71-807DDB42C92E}"/>
              </a:ext>
            </a:extLst>
          </p:cNvPr>
          <p:cNvGrpSpPr/>
          <p:nvPr/>
        </p:nvGrpSpPr>
        <p:grpSpPr>
          <a:xfrm>
            <a:off x="1037063" y="3586822"/>
            <a:ext cx="5285678" cy="369332"/>
            <a:chOff x="1037063" y="1365353"/>
            <a:chExt cx="5285678" cy="369332"/>
          </a:xfrm>
        </p:grpSpPr>
        <p:sp>
          <p:nvSpPr>
            <p:cNvPr id="20" name="Oval 19">
              <a:extLst>
                <a:ext uri="{FF2B5EF4-FFF2-40B4-BE49-F238E27FC236}">
                  <a16:creationId xmlns:a16="http://schemas.microsoft.com/office/drawing/2014/main" id="{E506BCD1-2F50-4FA5-AFBC-8725294575D0}"/>
                </a:ext>
              </a:extLst>
            </p:cNvPr>
            <p:cNvSpPr/>
            <p:nvPr/>
          </p:nvSpPr>
          <p:spPr>
            <a:xfrm>
              <a:off x="1037063" y="1393902"/>
              <a:ext cx="323386" cy="312235"/>
            </a:xfrm>
            <a:prstGeom prst="ellipse">
              <a:avLst/>
            </a:prstGeom>
            <a:solidFill>
              <a:srgbClr val="FFE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a:extLst>
                <a:ext uri="{FF2B5EF4-FFF2-40B4-BE49-F238E27FC236}">
                  <a16:creationId xmlns:a16="http://schemas.microsoft.com/office/drawing/2014/main" id="{6EF29895-E91A-400A-9F17-4DB9D65479B5}"/>
                </a:ext>
              </a:extLst>
            </p:cNvPr>
            <p:cNvSpPr txBox="1"/>
            <p:nvPr/>
          </p:nvSpPr>
          <p:spPr>
            <a:xfrm>
              <a:off x="1360448" y="1365353"/>
              <a:ext cx="4962293" cy="369332"/>
            </a:xfrm>
            <a:prstGeom prst="rect">
              <a:avLst/>
            </a:prstGeom>
            <a:noFill/>
          </p:spPr>
          <p:txBody>
            <a:bodyPr wrap="square">
              <a:spAutoFit/>
            </a:bodyPr>
            <a:lstStyle/>
            <a:p>
              <a:r>
                <a:rPr lang="en-GB" dirty="0">
                  <a:solidFill>
                    <a:schemeClr val="bg1"/>
                  </a:solidFill>
                  <a:latin typeface="Grandview" panose="020B0604020202020204" pitchFamily="34" charset="0"/>
                  <a:cs typeface="Biome" panose="020B0503030204020804" pitchFamily="34" charset="0"/>
                </a:rPr>
                <a:t>Bonus: Spring Boot Best Practices</a:t>
              </a:r>
            </a:p>
          </p:txBody>
        </p:sp>
      </p:grpSp>
    </p:spTree>
    <p:custDataLst>
      <p:tags r:id="rId1"/>
    </p:custDataLst>
    <p:extLst>
      <p:ext uri="{BB962C8B-B14F-4D97-AF65-F5344CB8AC3E}">
        <p14:creationId xmlns:p14="http://schemas.microsoft.com/office/powerpoint/2010/main" val="2628162817"/>
      </p:ext>
    </p:extLst>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0-#ppt_w/2"/>
                                          </p:val>
                                        </p:tav>
                                        <p:tav tm="100000">
                                          <p:val>
                                            <p:strVal val="#ppt_x"/>
                                          </p:val>
                                        </p:tav>
                                      </p:tavLst>
                                    </p:anim>
                                    <p:anim calcmode="lin" valueType="num">
                                      <p:cBhvr additive="base">
                                        <p:cTn id="14"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0-#ppt_w/2"/>
                                          </p:val>
                                        </p:tav>
                                        <p:tav tm="100000">
                                          <p:val>
                                            <p:strVal val="#ppt_x"/>
                                          </p:val>
                                        </p:tav>
                                      </p:tavLst>
                                    </p:anim>
                                    <p:anim calcmode="lin" valueType="num">
                                      <p:cBhvr additive="base">
                                        <p:cTn id="20"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0-#ppt_w/2"/>
                                          </p:val>
                                        </p:tav>
                                        <p:tav tm="100000">
                                          <p:val>
                                            <p:strVal val="#ppt_x"/>
                                          </p:val>
                                        </p:tav>
                                      </p:tavLst>
                                    </p:anim>
                                    <p:anim calcmode="lin" valueType="num">
                                      <p:cBhvr additive="base">
                                        <p:cTn id="26"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6838B3"/>
        </a:solidFill>
        <a:effectLst/>
      </p:bgPr>
    </p:bg>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ED3595D9-F138-49AE-81A8-AA1B40DA6FD8}"/>
              </a:ext>
            </a:extLst>
          </p:cNvPr>
          <p:cNvSpPr/>
          <p:nvPr/>
        </p:nvSpPr>
        <p:spPr>
          <a:xfrm>
            <a:off x="893144" y="530476"/>
            <a:ext cx="3601844" cy="517740"/>
          </a:xfrm>
          <a:prstGeom prst="roundRect">
            <a:avLst/>
          </a:prstGeom>
          <a:solidFill>
            <a:srgbClr val="E839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latin typeface="Aharoni" panose="02010803020104030203" pitchFamily="2" charset="-79"/>
                <a:cs typeface="Aharoni" panose="02010803020104030203" pitchFamily="2" charset="-79"/>
              </a:rPr>
              <a:t>PREREQUISITES</a:t>
            </a:r>
            <a:endParaRPr lang="en-GB" sz="2800" b="1" dirty="0">
              <a:latin typeface="Aharoni" panose="02010803020104030203" pitchFamily="2" charset="-79"/>
              <a:cs typeface="Aharoni" panose="02010803020104030203" pitchFamily="2" charset="-79"/>
            </a:endParaRPr>
          </a:p>
        </p:txBody>
      </p:sp>
      <p:grpSp>
        <p:nvGrpSpPr>
          <p:cNvPr id="12" name="Group 11">
            <a:extLst>
              <a:ext uri="{FF2B5EF4-FFF2-40B4-BE49-F238E27FC236}">
                <a16:creationId xmlns:a16="http://schemas.microsoft.com/office/drawing/2014/main" id="{E07EC5AC-A58F-434A-9218-C673742C3CE0}"/>
              </a:ext>
            </a:extLst>
          </p:cNvPr>
          <p:cNvGrpSpPr/>
          <p:nvPr/>
        </p:nvGrpSpPr>
        <p:grpSpPr>
          <a:xfrm>
            <a:off x="1037063" y="1365353"/>
            <a:ext cx="3925230" cy="369332"/>
            <a:chOff x="1037063" y="1365353"/>
            <a:chExt cx="3925230" cy="369332"/>
          </a:xfrm>
        </p:grpSpPr>
        <p:sp>
          <p:nvSpPr>
            <p:cNvPr id="3" name="Oval 2">
              <a:extLst>
                <a:ext uri="{FF2B5EF4-FFF2-40B4-BE49-F238E27FC236}">
                  <a16:creationId xmlns:a16="http://schemas.microsoft.com/office/drawing/2014/main" id="{F641AE98-0202-4BB9-9BE2-C94192F4288A}"/>
                </a:ext>
              </a:extLst>
            </p:cNvPr>
            <p:cNvSpPr/>
            <p:nvPr/>
          </p:nvSpPr>
          <p:spPr>
            <a:xfrm>
              <a:off x="1037063" y="1393902"/>
              <a:ext cx="323386" cy="312235"/>
            </a:xfrm>
            <a:prstGeom prst="ellipse">
              <a:avLst/>
            </a:prstGeom>
            <a:solidFill>
              <a:srgbClr val="FFE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1B25A991-A609-4C6D-B52E-B3190996AD4F}"/>
                </a:ext>
              </a:extLst>
            </p:cNvPr>
            <p:cNvSpPr txBox="1"/>
            <p:nvPr/>
          </p:nvSpPr>
          <p:spPr>
            <a:xfrm>
              <a:off x="1360449" y="1365353"/>
              <a:ext cx="3601844" cy="369332"/>
            </a:xfrm>
            <a:prstGeom prst="rect">
              <a:avLst/>
            </a:prstGeom>
            <a:noFill/>
          </p:spPr>
          <p:txBody>
            <a:bodyPr wrap="square">
              <a:spAutoFit/>
            </a:bodyPr>
            <a:lstStyle/>
            <a:p>
              <a:r>
                <a:rPr lang="en-GB" dirty="0">
                  <a:solidFill>
                    <a:schemeClr val="bg1"/>
                  </a:solidFill>
                  <a:latin typeface="Grandview" panose="020B0604020202020204" pitchFamily="34" charset="0"/>
                  <a:cs typeface="Biome" panose="020B0503030204020804" pitchFamily="34" charset="0"/>
                </a:rPr>
                <a:t>Java – JDK 11 or greater</a:t>
              </a:r>
            </a:p>
          </p:txBody>
        </p:sp>
      </p:grpSp>
      <p:grpSp>
        <p:nvGrpSpPr>
          <p:cNvPr id="13" name="Group 12">
            <a:extLst>
              <a:ext uri="{FF2B5EF4-FFF2-40B4-BE49-F238E27FC236}">
                <a16:creationId xmlns:a16="http://schemas.microsoft.com/office/drawing/2014/main" id="{EEB2DDB9-FACD-4217-94C2-717F27268FD3}"/>
              </a:ext>
            </a:extLst>
          </p:cNvPr>
          <p:cNvGrpSpPr/>
          <p:nvPr/>
        </p:nvGrpSpPr>
        <p:grpSpPr>
          <a:xfrm>
            <a:off x="1037063" y="2111818"/>
            <a:ext cx="4371278" cy="369332"/>
            <a:chOff x="1037063" y="1365353"/>
            <a:chExt cx="4371278" cy="369332"/>
          </a:xfrm>
        </p:grpSpPr>
        <p:sp>
          <p:nvSpPr>
            <p:cNvPr id="14" name="Oval 13">
              <a:extLst>
                <a:ext uri="{FF2B5EF4-FFF2-40B4-BE49-F238E27FC236}">
                  <a16:creationId xmlns:a16="http://schemas.microsoft.com/office/drawing/2014/main" id="{08072541-053E-4CCB-A9C8-BCC08CBF5EF6}"/>
                </a:ext>
              </a:extLst>
            </p:cNvPr>
            <p:cNvSpPr/>
            <p:nvPr/>
          </p:nvSpPr>
          <p:spPr>
            <a:xfrm>
              <a:off x="1037063" y="1393902"/>
              <a:ext cx="323386" cy="312235"/>
            </a:xfrm>
            <a:prstGeom prst="ellipse">
              <a:avLst/>
            </a:prstGeom>
            <a:solidFill>
              <a:srgbClr val="FFE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18F928FC-3837-4C1B-B583-5E8AC4822ED7}"/>
                </a:ext>
              </a:extLst>
            </p:cNvPr>
            <p:cNvSpPr txBox="1"/>
            <p:nvPr/>
          </p:nvSpPr>
          <p:spPr>
            <a:xfrm>
              <a:off x="1360449" y="1365353"/>
              <a:ext cx="4047892" cy="369332"/>
            </a:xfrm>
            <a:prstGeom prst="rect">
              <a:avLst/>
            </a:prstGeom>
            <a:noFill/>
          </p:spPr>
          <p:txBody>
            <a:bodyPr wrap="square">
              <a:spAutoFit/>
            </a:bodyPr>
            <a:lstStyle/>
            <a:p>
              <a:r>
                <a:rPr lang="en-GB" dirty="0">
                  <a:solidFill>
                    <a:schemeClr val="bg1"/>
                  </a:solidFill>
                  <a:latin typeface="Grandview" panose="020B0604020202020204" pitchFamily="34" charset="0"/>
                  <a:cs typeface="Biome" panose="020B0503030204020804" pitchFamily="34" charset="0"/>
                </a:rPr>
                <a:t>IDE - Intellij Community Edition </a:t>
              </a:r>
            </a:p>
          </p:txBody>
        </p:sp>
      </p:grpSp>
    </p:spTree>
    <p:custDataLst>
      <p:tags r:id="rId1"/>
    </p:custDataLst>
    <p:extLst>
      <p:ext uri="{BB962C8B-B14F-4D97-AF65-F5344CB8AC3E}">
        <p14:creationId xmlns:p14="http://schemas.microsoft.com/office/powerpoint/2010/main" val="1477161791"/>
      </p:ext>
    </p:extLst>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0-#ppt_w/2"/>
                                          </p:val>
                                        </p:tav>
                                        <p:tav tm="100000">
                                          <p:val>
                                            <p:strVal val="#ppt_x"/>
                                          </p:val>
                                        </p:tav>
                                      </p:tavLst>
                                    </p:anim>
                                    <p:anim calcmode="lin" valueType="num">
                                      <p:cBhvr additive="base">
                                        <p:cTn id="14"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cxnSp>
        <p:nvCxnSpPr>
          <p:cNvPr id="89" name="Google Shape;89;p1"/>
          <p:cNvCxnSpPr>
            <a:cxnSpLocks/>
          </p:cNvCxnSpPr>
          <p:nvPr/>
        </p:nvCxnSpPr>
        <p:spPr>
          <a:xfrm>
            <a:off x="1024301" y="2816165"/>
            <a:ext cx="964750" cy="0"/>
          </a:xfrm>
          <a:prstGeom prst="straightConnector1">
            <a:avLst/>
          </a:prstGeom>
          <a:noFill/>
          <a:ln w="28575" cap="flat" cmpd="sng">
            <a:solidFill>
              <a:srgbClr val="E83976"/>
            </a:solidFill>
            <a:prstDash val="solid"/>
            <a:miter lim="800000"/>
            <a:headEnd type="none" w="sm" len="sm"/>
            <a:tailEnd type="none" w="sm" len="sm"/>
          </a:ln>
        </p:spPr>
      </p:cxnSp>
      <p:grpSp>
        <p:nvGrpSpPr>
          <p:cNvPr id="90" name="Google Shape;90;p1"/>
          <p:cNvGrpSpPr/>
          <p:nvPr/>
        </p:nvGrpSpPr>
        <p:grpSpPr>
          <a:xfrm>
            <a:off x="942109" y="4320487"/>
            <a:ext cx="3944603" cy="1403927"/>
            <a:chOff x="1145308" y="4942314"/>
            <a:chExt cx="3944603" cy="1403927"/>
          </a:xfrm>
        </p:grpSpPr>
        <p:sp>
          <p:nvSpPr>
            <p:cNvPr id="91" name="Google Shape;91;p1"/>
            <p:cNvSpPr/>
            <p:nvPr/>
          </p:nvSpPr>
          <p:spPr>
            <a:xfrm>
              <a:off x="1145308" y="4942314"/>
              <a:ext cx="1422400" cy="1403927"/>
            </a:xfrm>
            <a:prstGeom prst="ellipse">
              <a:avLst/>
            </a:prstGeom>
            <a:blipFill rotWithShape="1">
              <a:blip r:embed="rId4">
                <a:alphaModFix/>
              </a:blip>
              <a:stretch>
                <a:fillRect/>
              </a:stretch>
            </a:blip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2" name="Google Shape;92;p1"/>
            <p:cNvSpPr txBox="1"/>
            <p:nvPr/>
          </p:nvSpPr>
          <p:spPr>
            <a:xfrm>
              <a:off x="2679220" y="5241091"/>
              <a:ext cx="2410691" cy="49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600" b="0" i="0" u="none" strike="noStrike" cap="none" dirty="0">
                  <a:solidFill>
                    <a:srgbClr val="E83976"/>
                  </a:solidFill>
                  <a:latin typeface="Leelawadee"/>
                  <a:ea typeface="Leelawadee"/>
                  <a:cs typeface="Leelawadee"/>
                  <a:sym typeface="Leelawadee"/>
                </a:rPr>
                <a:t>Sazz Ali</a:t>
              </a:r>
              <a:endParaRPr sz="2600" dirty="0">
                <a:solidFill>
                  <a:srgbClr val="E83976"/>
                </a:solidFill>
                <a:latin typeface="Leelawadee"/>
                <a:ea typeface="Leelawadee"/>
                <a:cs typeface="Leelawadee"/>
                <a:sym typeface="Leelawadee"/>
              </a:endParaRPr>
            </a:p>
          </p:txBody>
        </p:sp>
        <p:sp>
          <p:nvSpPr>
            <p:cNvPr id="93" name="Google Shape;93;p1"/>
            <p:cNvSpPr txBox="1"/>
            <p:nvPr/>
          </p:nvSpPr>
          <p:spPr>
            <a:xfrm>
              <a:off x="2679220" y="5644277"/>
              <a:ext cx="2410691"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dirty="0">
                  <a:solidFill>
                    <a:srgbClr val="7030A0"/>
                  </a:solidFill>
                  <a:latin typeface="Grandview" panose="020B0502040204020203" pitchFamily="34" charset="0"/>
                  <a:ea typeface="Leelawadee"/>
                  <a:cs typeface="Leelawadee"/>
                  <a:sym typeface="Leelawadee"/>
                </a:rPr>
                <a:t>grokkingInterviews.io</a:t>
              </a:r>
            </a:p>
          </p:txBody>
        </p:sp>
      </p:grpSp>
      <p:sp>
        <p:nvSpPr>
          <p:cNvPr id="95" name="Google Shape;95;p1"/>
          <p:cNvSpPr/>
          <p:nvPr/>
        </p:nvSpPr>
        <p:spPr>
          <a:xfrm>
            <a:off x="902515" y="2084900"/>
            <a:ext cx="11166906" cy="707846"/>
          </a:xfrm>
          <a:prstGeom prst="rect">
            <a:avLst/>
          </a:prstGeom>
          <a:noFill/>
          <a:ln>
            <a:noFill/>
          </a:ln>
        </p:spPr>
        <p:txBody>
          <a:bodyPr spcFirstLastPara="1" wrap="square" lIns="91425" tIns="45700" rIns="91425" bIns="45700" anchor="t" anchorCtr="0">
            <a:spAutoFit/>
          </a:bodyPr>
          <a:lstStyle/>
          <a:p>
            <a:pPr lvl="0"/>
            <a:r>
              <a:rPr lang="en-GB" sz="4000" dirty="0">
                <a:solidFill>
                  <a:srgbClr val="7030A0"/>
                </a:solidFill>
                <a:latin typeface="Abadi" panose="020B0604020104020204" pitchFamily="34" charset="0"/>
                <a:ea typeface="Leelawadee"/>
                <a:cs typeface="Leelawadee"/>
                <a:sym typeface="Leelawadee"/>
              </a:rPr>
              <a:t>What are we building?</a:t>
            </a:r>
          </a:p>
        </p:txBody>
      </p:sp>
      <p:sp>
        <p:nvSpPr>
          <p:cNvPr id="11" name="Rectangle: Rounded Corners 10">
            <a:extLst>
              <a:ext uri="{FF2B5EF4-FFF2-40B4-BE49-F238E27FC236}">
                <a16:creationId xmlns:a16="http://schemas.microsoft.com/office/drawing/2014/main" id="{29F6D932-0D25-4EB9-95A7-A1BEF76033F6}"/>
              </a:ext>
            </a:extLst>
          </p:cNvPr>
          <p:cNvSpPr/>
          <p:nvPr/>
        </p:nvSpPr>
        <p:spPr>
          <a:xfrm>
            <a:off x="1003752" y="1668144"/>
            <a:ext cx="2643574" cy="372877"/>
          </a:xfrm>
          <a:prstGeom prst="roundRect">
            <a:avLst/>
          </a:prstGeom>
          <a:solidFill>
            <a:srgbClr val="E839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Avenir Next LT Pro Demi" panose="020B0704020202020204" pitchFamily="34" charset="0"/>
                <a:cs typeface="Aldhabi" panose="01000000000000000000" pitchFamily="2" charset="-78"/>
              </a:rPr>
              <a:t>Spring Boot Bootcamp</a:t>
            </a:r>
          </a:p>
        </p:txBody>
      </p:sp>
    </p:spTree>
    <p:custDataLst>
      <p:tags r:id="rId1"/>
    </p:custDataLst>
    <p:extLst>
      <p:ext uri="{BB962C8B-B14F-4D97-AF65-F5344CB8AC3E}">
        <p14:creationId xmlns:p14="http://schemas.microsoft.com/office/powerpoint/2010/main" val="2343670040"/>
      </p:ext>
    </p:extLst>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500"/>
                                  </p:stCondLst>
                                  <p:childTnLst>
                                    <p:set>
                                      <p:cBhvr>
                                        <p:cTn id="6" dur="1" fill="hold">
                                          <p:stCondLst>
                                            <p:cond delay="0"/>
                                          </p:stCondLst>
                                        </p:cTn>
                                        <p:tgtEl>
                                          <p:spTgt spid="95"/>
                                        </p:tgtEl>
                                        <p:attrNameLst>
                                          <p:attrName>style.visibility</p:attrName>
                                        </p:attrNameLst>
                                      </p:cBhvr>
                                      <p:to>
                                        <p:strVal val="visible"/>
                                      </p:to>
                                    </p:set>
                                    <p:animEffect transition="in" filter="wipe(down)">
                                      <p:cBhvr>
                                        <p:cTn id="7" dur="580">
                                          <p:stCondLst>
                                            <p:cond delay="0"/>
                                          </p:stCondLst>
                                        </p:cTn>
                                        <p:tgtEl>
                                          <p:spTgt spid="95"/>
                                        </p:tgtEl>
                                      </p:cBhvr>
                                    </p:animEffect>
                                    <p:anim calcmode="lin" valueType="num">
                                      <p:cBhvr>
                                        <p:cTn id="8" dur="1822" tmFilter="0,0; 0.14,0.36; 0.43,0.73; 0.71,0.91; 1.0,1.0">
                                          <p:stCondLst>
                                            <p:cond delay="0"/>
                                          </p:stCondLst>
                                        </p:cTn>
                                        <p:tgtEl>
                                          <p:spTgt spid="9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5"/>
                                        </p:tgtEl>
                                        <p:attrNameLst>
                                          <p:attrName>ppt_y</p:attrName>
                                        </p:attrNameLst>
                                      </p:cBhvr>
                                      <p:tavLst>
                                        <p:tav tm="0" fmla="#ppt_y-sin(pi*$)/81">
                                          <p:val>
                                            <p:fltVal val="0"/>
                                          </p:val>
                                        </p:tav>
                                        <p:tav tm="100000">
                                          <p:val>
                                            <p:fltVal val="1"/>
                                          </p:val>
                                        </p:tav>
                                      </p:tavLst>
                                    </p:anim>
                                    <p:animScale>
                                      <p:cBhvr>
                                        <p:cTn id="13" dur="26">
                                          <p:stCondLst>
                                            <p:cond delay="650"/>
                                          </p:stCondLst>
                                        </p:cTn>
                                        <p:tgtEl>
                                          <p:spTgt spid="95"/>
                                        </p:tgtEl>
                                      </p:cBhvr>
                                      <p:to x="100000" y="60000"/>
                                    </p:animScale>
                                    <p:animScale>
                                      <p:cBhvr>
                                        <p:cTn id="14" dur="166" decel="50000">
                                          <p:stCondLst>
                                            <p:cond delay="676"/>
                                          </p:stCondLst>
                                        </p:cTn>
                                        <p:tgtEl>
                                          <p:spTgt spid="95"/>
                                        </p:tgtEl>
                                      </p:cBhvr>
                                      <p:to x="100000" y="100000"/>
                                    </p:animScale>
                                    <p:animScale>
                                      <p:cBhvr>
                                        <p:cTn id="15" dur="26">
                                          <p:stCondLst>
                                            <p:cond delay="1312"/>
                                          </p:stCondLst>
                                        </p:cTn>
                                        <p:tgtEl>
                                          <p:spTgt spid="95"/>
                                        </p:tgtEl>
                                      </p:cBhvr>
                                      <p:to x="100000" y="80000"/>
                                    </p:animScale>
                                    <p:animScale>
                                      <p:cBhvr>
                                        <p:cTn id="16" dur="166" decel="50000">
                                          <p:stCondLst>
                                            <p:cond delay="1338"/>
                                          </p:stCondLst>
                                        </p:cTn>
                                        <p:tgtEl>
                                          <p:spTgt spid="95"/>
                                        </p:tgtEl>
                                      </p:cBhvr>
                                      <p:to x="100000" y="100000"/>
                                    </p:animScale>
                                    <p:animScale>
                                      <p:cBhvr>
                                        <p:cTn id="17" dur="26">
                                          <p:stCondLst>
                                            <p:cond delay="1642"/>
                                          </p:stCondLst>
                                        </p:cTn>
                                        <p:tgtEl>
                                          <p:spTgt spid="95"/>
                                        </p:tgtEl>
                                      </p:cBhvr>
                                      <p:to x="100000" y="90000"/>
                                    </p:animScale>
                                    <p:animScale>
                                      <p:cBhvr>
                                        <p:cTn id="18" dur="166" decel="50000">
                                          <p:stCondLst>
                                            <p:cond delay="1668"/>
                                          </p:stCondLst>
                                        </p:cTn>
                                        <p:tgtEl>
                                          <p:spTgt spid="95"/>
                                        </p:tgtEl>
                                      </p:cBhvr>
                                      <p:to x="100000" y="100000"/>
                                    </p:animScale>
                                    <p:animScale>
                                      <p:cBhvr>
                                        <p:cTn id="19" dur="26">
                                          <p:stCondLst>
                                            <p:cond delay="1808"/>
                                          </p:stCondLst>
                                        </p:cTn>
                                        <p:tgtEl>
                                          <p:spTgt spid="95"/>
                                        </p:tgtEl>
                                      </p:cBhvr>
                                      <p:to x="100000" y="95000"/>
                                    </p:animScale>
                                    <p:animScale>
                                      <p:cBhvr>
                                        <p:cTn id="20" dur="166" decel="50000">
                                          <p:stCondLst>
                                            <p:cond delay="1834"/>
                                          </p:stCondLst>
                                        </p:cTn>
                                        <p:tgtEl>
                                          <p:spTgt spid="95"/>
                                        </p:tgtEl>
                                      </p:cBhvr>
                                      <p:to x="100000" y="100000"/>
                                    </p:animScale>
                                  </p:childTnLst>
                                </p:cTn>
                              </p:par>
                            </p:childTnLst>
                          </p:cTn>
                        </p:par>
                        <p:par>
                          <p:cTn id="21" fill="hold">
                            <p:stCondLst>
                              <p:cond delay="2500"/>
                            </p:stCondLst>
                            <p:childTnLst>
                              <p:par>
                                <p:cTn id="22" presetID="1" presetClass="entr" presetSubtype="0" fill="hold" nodeType="afterEffect">
                                  <p:stCondLst>
                                    <p:cond delay="0"/>
                                  </p:stCondLst>
                                  <p:childTnLst>
                                    <p:set>
                                      <p:cBhvr>
                                        <p:cTn id="23" dur="1" fill="hold">
                                          <p:stCondLst>
                                            <p:cond delay="0"/>
                                          </p:stCondLst>
                                        </p:cTn>
                                        <p:tgtEl>
                                          <p:spTgt spid="89"/>
                                        </p:tgtEl>
                                        <p:attrNameLst>
                                          <p:attrName>style.visibility</p:attrName>
                                        </p:attrNameLst>
                                      </p:cBhvr>
                                      <p:to>
                                        <p:strVal val="visible"/>
                                      </p:to>
                                    </p:set>
                                  </p:childTnLst>
                                </p:cTn>
                              </p:par>
                            </p:childTnLst>
                          </p:cTn>
                        </p:par>
                        <p:par>
                          <p:cTn id="24" fill="hold">
                            <p:stCondLst>
                              <p:cond delay="2500"/>
                            </p:stCondLst>
                            <p:childTnLst>
                              <p:par>
                                <p:cTn id="25" presetID="10" presetClass="entr" presetSubtype="0" fill="hold" nodeType="afterEffect">
                                  <p:stCondLst>
                                    <p:cond delay="250"/>
                                  </p:stCondLst>
                                  <p:childTnLst>
                                    <p:set>
                                      <p:cBhvr>
                                        <p:cTn id="26" dur="1" fill="hold">
                                          <p:stCondLst>
                                            <p:cond delay="0"/>
                                          </p:stCondLst>
                                        </p:cTn>
                                        <p:tgtEl>
                                          <p:spTgt spid="90"/>
                                        </p:tgtEl>
                                        <p:attrNameLst>
                                          <p:attrName>style.visibility</p:attrName>
                                        </p:attrNameLst>
                                      </p:cBhvr>
                                      <p:to>
                                        <p:strVal val="visible"/>
                                      </p:to>
                                    </p:set>
                                    <p:animEffect transition="in" filter="fade">
                                      <p:cBhvr>
                                        <p:cTn id="27" dur="500"/>
                                        <p:tgtEl>
                                          <p:spTgt spid="90"/>
                                        </p:tgtEl>
                                      </p:cBhvr>
                                    </p:animEffect>
                                  </p:childTnLst>
                                </p:cTn>
                              </p:par>
                            </p:childTnLst>
                          </p:cTn>
                        </p:par>
                        <p:par>
                          <p:cTn id="28" fill="hold">
                            <p:stCondLst>
                              <p:cond delay="3250"/>
                            </p:stCondLst>
                            <p:childTnLst>
                              <p:par>
                                <p:cTn id="29" presetID="10" presetClass="entr" presetSubtype="0" fill="hold" grpId="1"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par>
                          <p:cTn id="32" fill="hold">
                            <p:stCondLst>
                              <p:cond delay="3750"/>
                            </p:stCondLst>
                            <p:childTnLst>
                              <p:par>
                                <p:cTn id="33" presetID="32" presetClass="emph" presetSubtype="0" repeatCount="2000" fill="hold" grpId="0" nodeType="afterEffect">
                                  <p:stCondLst>
                                    <p:cond delay="0"/>
                                  </p:stCondLst>
                                  <p:childTnLst>
                                    <p:animRot by="120000">
                                      <p:cBhvr>
                                        <p:cTn id="34" dur="100" fill="hold">
                                          <p:stCondLst>
                                            <p:cond delay="0"/>
                                          </p:stCondLst>
                                        </p:cTn>
                                        <p:tgtEl>
                                          <p:spTgt spid="11"/>
                                        </p:tgtEl>
                                        <p:attrNameLst>
                                          <p:attrName>r</p:attrName>
                                        </p:attrNameLst>
                                      </p:cBhvr>
                                    </p:animRot>
                                    <p:animRot by="-240000">
                                      <p:cBhvr>
                                        <p:cTn id="35" dur="200" fill="hold">
                                          <p:stCondLst>
                                            <p:cond delay="200"/>
                                          </p:stCondLst>
                                        </p:cTn>
                                        <p:tgtEl>
                                          <p:spTgt spid="11"/>
                                        </p:tgtEl>
                                        <p:attrNameLst>
                                          <p:attrName>r</p:attrName>
                                        </p:attrNameLst>
                                      </p:cBhvr>
                                    </p:animRot>
                                    <p:animRot by="240000">
                                      <p:cBhvr>
                                        <p:cTn id="36" dur="200" fill="hold">
                                          <p:stCondLst>
                                            <p:cond delay="400"/>
                                          </p:stCondLst>
                                        </p:cTn>
                                        <p:tgtEl>
                                          <p:spTgt spid="11"/>
                                        </p:tgtEl>
                                        <p:attrNameLst>
                                          <p:attrName>r</p:attrName>
                                        </p:attrNameLst>
                                      </p:cBhvr>
                                    </p:animRot>
                                    <p:animRot by="-240000">
                                      <p:cBhvr>
                                        <p:cTn id="37" dur="200" fill="hold">
                                          <p:stCondLst>
                                            <p:cond delay="600"/>
                                          </p:stCondLst>
                                        </p:cTn>
                                        <p:tgtEl>
                                          <p:spTgt spid="11"/>
                                        </p:tgtEl>
                                        <p:attrNameLst>
                                          <p:attrName>r</p:attrName>
                                        </p:attrNameLst>
                                      </p:cBhvr>
                                    </p:animRot>
                                    <p:animRot by="120000">
                                      <p:cBhvr>
                                        <p:cTn id="38" dur="200" fill="hold">
                                          <p:stCondLst>
                                            <p:cond delay="800"/>
                                          </p:stCondLst>
                                        </p:cTn>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P spid="11" grpId="0" animBg="1"/>
      <p:bldP spid="11"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6838B3"/>
        </a:solidFill>
        <a:effectLst/>
      </p:bgPr>
    </p:bg>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ED3595D9-F138-49AE-81A8-AA1B40DA6FD8}"/>
              </a:ext>
            </a:extLst>
          </p:cNvPr>
          <p:cNvSpPr/>
          <p:nvPr/>
        </p:nvSpPr>
        <p:spPr>
          <a:xfrm>
            <a:off x="893143" y="530476"/>
            <a:ext cx="4646420" cy="517740"/>
          </a:xfrm>
          <a:prstGeom prst="roundRect">
            <a:avLst/>
          </a:prstGeom>
          <a:solidFill>
            <a:srgbClr val="E839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uLnTx/>
                <a:uFillTx/>
                <a:latin typeface="Aharoni" panose="02010803020104030203" pitchFamily="2" charset="-79"/>
                <a:ea typeface="+mn-ea"/>
                <a:cs typeface="Aharoni" panose="02010803020104030203" pitchFamily="2" charset="-79"/>
              </a:rPr>
              <a:t>What are we building?</a:t>
            </a:r>
            <a:endParaRPr kumimoji="0" lang="en-GB" sz="3200" b="1" i="0" u="none" strike="noStrike" kern="1200" cap="none" spc="0" normalizeH="0" baseline="0" noProof="0" dirty="0">
              <a:ln>
                <a:noFill/>
              </a:ln>
              <a:solidFill>
                <a:prstClr val="white"/>
              </a:solidFill>
              <a:effectLst/>
              <a:uLnTx/>
              <a:uFillTx/>
              <a:latin typeface="Aharoni" panose="02010803020104030203" pitchFamily="2" charset="-79"/>
              <a:ea typeface="+mn-ea"/>
              <a:cs typeface="Aharoni" panose="02010803020104030203" pitchFamily="2" charset="-79"/>
            </a:endParaRPr>
          </a:p>
        </p:txBody>
      </p:sp>
      <p:sp>
        <p:nvSpPr>
          <p:cNvPr id="22" name="TextBox 21">
            <a:extLst>
              <a:ext uri="{FF2B5EF4-FFF2-40B4-BE49-F238E27FC236}">
                <a16:creationId xmlns:a16="http://schemas.microsoft.com/office/drawing/2014/main" id="{8FBE10A6-909F-4F19-B86B-0B365E241BF4}"/>
              </a:ext>
            </a:extLst>
          </p:cNvPr>
          <p:cNvSpPr txBox="1"/>
          <p:nvPr/>
        </p:nvSpPr>
        <p:spPr>
          <a:xfrm>
            <a:off x="802231" y="1386207"/>
            <a:ext cx="8865737" cy="345479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300" b="0" i="0" u="none" strike="noStrike" kern="1200" cap="none" spc="0" normalizeH="0" baseline="0" noProof="0" dirty="0">
                <a:ln>
                  <a:noFill/>
                </a:ln>
                <a:solidFill>
                  <a:prstClr val="white"/>
                </a:solidFill>
                <a:effectLst/>
                <a:uLnTx/>
                <a:uFillTx/>
                <a:latin typeface="Calibri" panose="020F0502020204030204"/>
                <a:ea typeface="+mn-ea"/>
                <a:cs typeface="+mn-cs"/>
              </a:rPr>
              <a:t>Emma has got a brilliant idea. She wants to build an App to manage menus of different restaurants.</a:t>
            </a:r>
          </a:p>
          <a:p>
            <a:pPr marL="514350" marR="0" lvl="0" indent="-514350" algn="l" defTabSz="914400" rtl="0" eaLnBrk="1" fontAlgn="auto" latinLnBrk="0" hangingPunct="1">
              <a:lnSpc>
                <a:spcPct val="150000"/>
              </a:lnSpc>
              <a:spcBef>
                <a:spcPts val="0"/>
              </a:spcBef>
              <a:spcAft>
                <a:spcPts val="0"/>
              </a:spcAft>
              <a:buClrTx/>
              <a:buSzTx/>
              <a:buFont typeface="+mj-lt"/>
              <a:buAutoNum type="arabicPeriod"/>
              <a:tabLst/>
              <a:defRPr/>
            </a:pPr>
            <a:r>
              <a:rPr kumimoji="0" lang="en-GB" sz="2300" b="1" i="0" u="sng" strike="noStrike" kern="1200" cap="none" spc="0" normalizeH="0" baseline="0" noProof="0" dirty="0">
                <a:ln>
                  <a:noFill/>
                </a:ln>
                <a:solidFill>
                  <a:prstClr val="white"/>
                </a:solidFill>
                <a:effectLst/>
                <a:uLnTx/>
                <a:uFillTx/>
                <a:latin typeface="Calibri" panose="020F0502020204030204"/>
                <a:ea typeface="+mn-ea"/>
                <a:cs typeface="+mn-cs"/>
              </a:rPr>
              <a:t>Restaurants</a:t>
            </a:r>
            <a:r>
              <a:rPr kumimoji="0" lang="en-GB" sz="2300" b="0" i="0" u="none" strike="noStrike" kern="1200" cap="none" spc="0" normalizeH="0" baseline="0" noProof="0" dirty="0">
                <a:ln>
                  <a:noFill/>
                </a:ln>
                <a:solidFill>
                  <a:prstClr val="white"/>
                </a:solidFill>
                <a:effectLst/>
                <a:uLnTx/>
                <a:uFillTx/>
                <a:latin typeface="Calibri" panose="020F0502020204030204"/>
                <a:ea typeface="+mn-ea"/>
                <a:cs typeface="+mn-cs"/>
              </a:rPr>
              <a:t> should be able to Launch new </a:t>
            </a:r>
            <a:r>
              <a:rPr kumimoji="0" lang="en-GB" sz="2300" b="1" i="0" u="sng" strike="noStrike" kern="1200" cap="none" spc="0" normalizeH="0" baseline="0" noProof="0" dirty="0">
                <a:ln>
                  <a:noFill/>
                </a:ln>
                <a:solidFill>
                  <a:prstClr val="white"/>
                </a:solidFill>
                <a:effectLst/>
                <a:uLnTx/>
                <a:uFillTx/>
                <a:latin typeface="Calibri" panose="020F0502020204030204"/>
                <a:ea typeface="+mn-ea"/>
                <a:cs typeface="+mn-cs"/>
              </a:rPr>
              <a:t>Menus</a:t>
            </a:r>
          </a:p>
          <a:p>
            <a:pPr marL="514350" marR="0" lvl="0" indent="-514350" algn="l" defTabSz="914400" rtl="0" eaLnBrk="1" fontAlgn="auto" latinLnBrk="0" hangingPunct="1">
              <a:lnSpc>
                <a:spcPct val="150000"/>
              </a:lnSpc>
              <a:spcBef>
                <a:spcPts val="0"/>
              </a:spcBef>
              <a:spcAft>
                <a:spcPts val="0"/>
              </a:spcAft>
              <a:buClrTx/>
              <a:buSzTx/>
              <a:buFont typeface="+mj-lt"/>
              <a:buAutoNum type="arabicPeriod"/>
              <a:tabLst/>
              <a:defRPr/>
            </a:pPr>
            <a:r>
              <a:rPr kumimoji="0" lang="en-GB" sz="2300" b="0" i="0" u="none" strike="noStrike" kern="1200" cap="none" spc="0" normalizeH="0" baseline="0" noProof="0" dirty="0">
                <a:ln>
                  <a:noFill/>
                </a:ln>
                <a:solidFill>
                  <a:prstClr val="white"/>
                </a:solidFill>
                <a:effectLst/>
                <a:uLnTx/>
                <a:uFillTx/>
                <a:latin typeface="Calibri" panose="020F0502020204030204"/>
                <a:ea typeface="+mn-ea"/>
                <a:cs typeface="+mn-cs"/>
              </a:rPr>
              <a:t>View, Update or Delete existing </a:t>
            </a:r>
            <a:r>
              <a:rPr kumimoji="0" lang="en-GB" sz="2300" b="1" i="0" u="sng" strike="noStrike" kern="1200" cap="none" spc="0" normalizeH="0" baseline="0" noProof="0" dirty="0">
                <a:ln>
                  <a:noFill/>
                </a:ln>
                <a:solidFill>
                  <a:prstClr val="white"/>
                </a:solidFill>
                <a:effectLst/>
                <a:uLnTx/>
                <a:uFillTx/>
                <a:latin typeface="Calibri" panose="020F0502020204030204"/>
                <a:ea typeface="+mn-ea"/>
                <a:cs typeface="+mn-cs"/>
              </a:rPr>
              <a:t>Menus</a:t>
            </a:r>
          </a:p>
          <a:p>
            <a:pPr marL="514350" marR="0" lvl="0" indent="-514350" algn="l" defTabSz="914400" rtl="0" eaLnBrk="1" fontAlgn="auto" latinLnBrk="0" hangingPunct="1">
              <a:lnSpc>
                <a:spcPct val="150000"/>
              </a:lnSpc>
              <a:spcBef>
                <a:spcPts val="0"/>
              </a:spcBef>
              <a:spcAft>
                <a:spcPts val="0"/>
              </a:spcAft>
              <a:buClrTx/>
              <a:buSzTx/>
              <a:buFont typeface="+mj-lt"/>
              <a:buAutoNum type="arabicPeriod"/>
              <a:tabLst/>
              <a:defRPr/>
            </a:pPr>
            <a:r>
              <a:rPr kumimoji="0" lang="en-GB" sz="2300" b="1" i="0" u="sng" strike="noStrike" kern="1200" cap="none" spc="0" normalizeH="0" baseline="0" noProof="0" dirty="0">
                <a:ln>
                  <a:noFill/>
                </a:ln>
                <a:solidFill>
                  <a:prstClr val="white"/>
                </a:solidFill>
                <a:effectLst/>
                <a:uLnTx/>
                <a:uFillTx/>
                <a:latin typeface="Calibri" panose="020F0502020204030204"/>
                <a:ea typeface="+mn-ea"/>
                <a:cs typeface="+mn-cs"/>
              </a:rPr>
              <a:t>Restaurants</a:t>
            </a:r>
            <a:r>
              <a:rPr kumimoji="0" lang="en-GB" sz="2300" b="0" i="0" u="none" strike="noStrike" kern="1200" cap="none" spc="0" normalizeH="0" baseline="0" noProof="0" dirty="0">
                <a:ln>
                  <a:noFill/>
                </a:ln>
                <a:solidFill>
                  <a:prstClr val="white"/>
                </a:solidFill>
                <a:effectLst/>
                <a:uLnTx/>
                <a:uFillTx/>
                <a:latin typeface="Calibri" panose="020F0502020204030204"/>
                <a:ea typeface="+mn-ea"/>
                <a:cs typeface="+mn-cs"/>
              </a:rPr>
              <a:t> should be able to mark </a:t>
            </a:r>
            <a:r>
              <a:rPr kumimoji="0" lang="en-GB" sz="2300" b="1" i="0" u="sng" strike="noStrike" kern="1200" cap="none" spc="0" normalizeH="0" baseline="0" noProof="0" dirty="0">
                <a:ln>
                  <a:noFill/>
                </a:ln>
                <a:solidFill>
                  <a:prstClr val="white"/>
                </a:solidFill>
                <a:effectLst/>
                <a:uLnTx/>
                <a:uFillTx/>
                <a:latin typeface="Calibri" panose="020F0502020204030204"/>
                <a:ea typeface="+mn-ea"/>
                <a:cs typeface="+mn-cs"/>
              </a:rPr>
              <a:t>Items</a:t>
            </a:r>
            <a:r>
              <a:rPr kumimoji="0" lang="en-GB" sz="2300" b="0" i="0" u="none" strike="noStrike" kern="1200" cap="none" spc="0" normalizeH="0" baseline="0" noProof="0" dirty="0">
                <a:ln>
                  <a:noFill/>
                </a:ln>
                <a:solidFill>
                  <a:prstClr val="white"/>
                </a:solidFill>
                <a:effectLst/>
                <a:uLnTx/>
                <a:uFillTx/>
                <a:latin typeface="Calibri" panose="020F0502020204030204"/>
                <a:ea typeface="+mn-ea"/>
                <a:cs typeface="+mn-cs"/>
              </a:rPr>
              <a:t> out of stock in the menu</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3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300" b="0" i="0" u="none" strike="noStrike" kern="1200" cap="none" spc="0" normalizeH="0" baseline="0" noProof="0" dirty="0">
                <a:ln>
                  <a:noFill/>
                </a:ln>
                <a:solidFill>
                  <a:prstClr val="white"/>
                </a:solidFill>
                <a:effectLst/>
                <a:uLnTx/>
                <a:uFillTx/>
                <a:latin typeface="Calibri" panose="020F0502020204030204"/>
                <a:ea typeface="+mn-ea"/>
                <a:cs typeface="+mn-cs"/>
              </a:rPr>
              <a:t>You as a Backend Developer need to design APIs to help Emma on-board the restaurants</a:t>
            </a:r>
          </a:p>
        </p:txBody>
      </p:sp>
      <p:grpSp>
        <p:nvGrpSpPr>
          <p:cNvPr id="8" name="Group 7">
            <a:extLst>
              <a:ext uri="{FF2B5EF4-FFF2-40B4-BE49-F238E27FC236}">
                <a16:creationId xmlns:a16="http://schemas.microsoft.com/office/drawing/2014/main" id="{99C233FF-6FD0-46A5-B124-FB254F7EAD07}"/>
              </a:ext>
            </a:extLst>
          </p:cNvPr>
          <p:cNvGrpSpPr/>
          <p:nvPr/>
        </p:nvGrpSpPr>
        <p:grpSpPr>
          <a:xfrm>
            <a:off x="9307926" y="1330324"/>
            <a:ext cx="2196846" cy="4482769"/>
            <a:chOff x="9134671" y="1147444"/>
            <a:chExt cx="2196846" cy="4482769"/>
          </a:xfrm>
        </p:grpSpPr>
        <p:sp>
          <p:nvSpPr>
            <p:cNvPr id="25" name="Freeform: Shape 24">
              <a:extLst>
                <a:ext uri="{FF2B5EF4-FFF2-40B4-BE49-F238E27FC236}">
                  <a16:creationId xmlns:a16="http://schemas.microsoft.com/office/drawing/2014/main" id="{57997219-4AB1-4CB4-AFF8-1D0BBC6A4935}"/>
                </a:ext>
              </a:extLst>
            </p:cNvPr>
            <p:cNvSpPr/>
            <p:nvPr/>
          </p:nvSpPr>
          <p:spPr>
            <a:xfrm>
              <a:off x="9134671" y="5401275"/>
              <a:ext cx="405574" cy="228938"/>
            </a:xfrm>
            <a:custGeom>
              <a:avLst/>
              <a:gdLst>
                <a:gd name="connsiteX0" fmla="*/ 377239 w 405574"/>
                <a:gd name="connsiteY0" fmla="*/ 76355 h 228938"/>
                <a:gd name="connsiteX1" fmla="*/ 263035 w 405574"/>
                <a:gd name="connsiteY1" fmla="*/ 35207 h 228938"/>
                <a:gd name="connsiteX2" fmla="*/ 188920 w 405574"/>
                <a:gd name="connsiteY2" fmla="*/ 8537 h 228938"/>
                <a:gd name="connsiteX3" fmla="*/ 1392 w 405574"/>
                <a:gd name="connsiteY3" fmla="*/ 96710 h 228938"/>
                <a:gd name="connsiteX4" fmla="*/ 1382 w 405574"/>
                <a:gd name="connsiteY4" fmla="*/ 96739 h 228938"/>
                <a:gd name="connsiteX5" fmla="*/ -237 w 405574"/>
                <a:gd name="connsiteY5" fmla="*/ 101216 h 228938"/>
                <a:gd name="connsiteX6" fmla="*/ 354093 w 405574"/>
                <a:gd name="connsiteY6" fmla="*/ 228755 h 228938"/>
                <a:gd name="connsiteX7" fmla="*/ 405338 w 405574"/>
                <a:gd name="connsiteY7" fmla="*/ 86452 h 228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5574" h="228938">
                  <a:moveTo>
                    <a:pt x="377239" y="76355"/>
                  </a:moveTo>
                  <a:lnTo>
                    <a:pt x="263035" y="35207"/>
                  </a:lnTo>
                  <a:lnTo>
                    <a:pt x="188920" y="8537"/>
                  </a:lnTo>
                  <a:cubicBezTo>
                    <a:pt x="112787" y="-18904"/>
                    <a:pt x="28824" y="20577"/>
                    <a:pt x="1392" y="96710"/>
                  </a:cubicBezTo>
                  <a:cubicBezTo>
                    <a:pt x="1382" y="96720"/>
                    <a:pt x="1382" y="96729"/>
                    <a:pt x="1382" y="96739"/>
                  </a:cubicBezTo>
                  <a:lnTo>
                    <a:pt x="-237" y="101216"/>
                  </a:lnTo>
                  <a:lnTo>
                    <a:pt x="354093" y="228755"/>
                  </a:lnTo>
                  <a:lnTo>
                    <a:pt x="405338" y="86452"/>
                  </a:lnTo>
                  <a:close/>
                </a:path>
              </a:pathLst>
            </a:custGeom>
            <a:solidFill>
              <a:srgbClr val="2F2E4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 name="Group 6">
              <a:extLst>
                <a:ext uri="{FF2B5EF4-FFF2-40B4-BE49-F238E27FC236}">
                  <a16:creationId xmlns:a16="http://schemas.microsoft.com/office/drawing/2014/main" id="{D47C1513-EC5D-44FE-BDCC-0B7F8E216A73}"/>
                </a:ext>
              </a:extLst>
            </p:cNvPr>
            <p:cNvGrpSpPr/>
            <p:nvPr/>
          </p:nvGrpSpPr>
          <p:grpSpPr>
            <a:xfrm>
              <a:off x="9389436" y="1147444"/>
              <a:ext cx="1942081" cy="4482769"/>
              <a:chOff x="9389436" y="1147444"/>
              <a:chExt cx="1942081" cy="4482769"/>
            </a:xfrm>
          </p:grpSpPr>
          <p:sp>
            <p:nvSpPr>
              <p:cNvPr id="24" name="Freeform: Shape 23">
                <a:extLst>
                  <a:ext uri="{FF2B5EF4-FFF2-40B4-BE49-F238E27FC236}">
                    <a16:creationId xmlns:a16="http://schemas.microsoft.com/office/drawing/2014/main" id="{6924B54D-787E-4781-B515-D98B4716152B}"/>
                  </a:ext>
                </a:extLst>
              </p:cNvPr>
              <p:cNvSpPr/>
              <p:nvPr/>
            </p:nvSpPr>
            <p:spPr>
              <a:xfrm>
                <a:off x="9389436" y="5031500"/>
                <a:ext cx="262499" cy="482165"/>
              </a:xfrm>
              <a:custGeom>
                <a:avLst/>
                <a:gdLst>
                  <a:gd name="connsiteX0" fmla="*/ 109861 w 262499"/>
                  <a:gd name="connsiteY0" fmla="*/ 482165 h 482165"/>
                  <a:gd name="connsiteX1" fmla="*/ 0 w 262499"/>
                  <a:gd name="connsiteY1" fmla="*/ 442598 h 482165"/>
                  <a:gd name="connsiteX2" fmla="*/ 100346 w 262499"/>
                  <a:gd name="connsiteY2" fmla="*/ 0 h 482165"/>
                  <a:gd name="connsiteX3" fmla="*/ 262500 w 262499"/>
                  <a:gd name="connsiteY3" fmla="*/ 58398 h 482165"/>
                  <a:gd name="connsiteX4" fmla="*/ 109861 w 262499"/>
                  <a:gd name="connsiteY4" fmla="*/ 482165 h 4821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499" h="482165">
                    <a:moveTo>
                      <a:pt x="109861" y="482165"/>
                    </a:moveTo>
                    <a:lnTo>
                      <a:pt x="0" y="442598"/>
                    </a:lnTo>
                    <a:lnTo>
                      <a:pt x="100346" y="0"/>
                    </a:lnTo>
                    <a:lnTo>
                      <a:pt x="262500" y="58398"/>
                    </a:lnTo>
                    <a:lnTo>
                      <a:pt x="109861" y="482165"/>
                    </a:lnTo>
                    <a:close/>
                  </a:path>
                </a:pathLst>
              </a:custGeom>
              <a:solidFill>
                <a:srgbClr val="FFB6B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Freeform: Shape 25">
                <a:extLst>
                  <a:ext uri="{FF2B5EF4-FFF2-40B4-BE49-F238E27FC236}">
                    <a16:creationId xmlns:a16="http://schemas.microsoft.com/office/drawing/2014/main" id="{EBD686BD-75C0-431B-9505-07CA3C83E501}"/>
                  </a:ext>
                </a:extLst>
              </p:cNvPr>
              <p:cNvSpPr/>
              <p:nvPr/>
            </p:nvSpPr>
            <p:spPr>
              <a:xfrm>
                <a:off x="10872088" y="4968673"/>
                <a:ext cx="376485" cy="447617"/>
              </a:xfrm>
              <a:custGeom>
                <a:avLst/>
                <a:gdLst>
                  <a:gd name="connsiteX0" fmla="*/ 376485 w 376485"/>
                  <a:gd name="connsiteY0" fmla="*/ 388563 h 447617"/>
                  <a:gd name="connsiteX1" fmla="*/ 275749 w 376485"/>
                  <a:gd name="connsiteY1" fmla="*/ 447618 h 447617"/>
                  <a:gd name="connsiteX2" fmla="*/ 0 w 376485"/>
                  <a:gd name="connsiteY2" fmla="*/ 87163 h 447617"/>
                  <a:gd name="connsiteX3" fmla="*/ 148685 w 376485"/>
                  <a:gd name="connsiteY3" fmla="*/ 0 h 447617"/>
                  <a:gd name="connsiteX4" fmla="*/ 376485 w 376485"/>
                  <a:gd name="connsiteY4" fmla="*/ 388563 h 4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485" h="447617">
                    <a:moveTo>
                      <a:pt x="376485" y="388563"/>
                    </a:moveTo>
                    <a:lnTo>
                      <a:pt x="275749" y="447618"/>
                    </a:lnTo>
                    <a:lnTo>
                      <a:pt x="0" y="87163"/>
                    </a:lnTo>
                    <a:lnTo>
                      <a:pt x="148685" y="0"/>
                    </a:lnTo>
                    <a:lnTo>
                      <a:pt x="376485" y="388563"/>
                    </a:lnTo>
                    <a:close/>
                  </a:path>
                </a:pathLst>
              </a:custGeom>
              <a:solidFill>
                <a:srgbClr val="FFB6B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6AAEFE1B-F592-4819-8AF4-425A1C4C4C68}"/>
                  </a:ext>
                </a:extLst>
              </p:cNvPr>
              <p:cNvSpPr/>
              <p:nvPr/>
            </p:nvSpPr>
            <p:spPr>
              <a:xfrm>
                <a:off x="10984144" y="5309316"/>
                <a:ext cx="347373" cy="320897"/>
              </a:xfrm>
              <a:custGeom>
                <a:avLst/>
                <a:gdLst>
                  <a:gd name="connsiteX0" fmla="*/ 270641 w 347373"/>
                  <a:gd name="connsiteY0" fmla="*/ -183 h 320897"/>
                  <a:gd name="connsiteX1" fmla="*/ 244933 w 347373"/>
                  <a:gd name="connsiteY1" fmla="*/ 14867 h 320897"/>
                  <a:gd name="connsiteX2" fmla="*/ 140158 w 347373"/>
                  <a:gd name="connsiteY2" fmla="*/ 76303 h 320897"/>
                  <a:gd name="connsiteX3" fmla="*/ 72235 w 347373"/>
                  <a:gd name="connsiteY3" fmla="*/ 116118 h 320897"/>
                  <a:gd name="connsiteX4" fmla="*/ 19838 w 347373"/>
                  <a:gd name="connsiteY4" fmla="*/ 316429 h 320897"/>
                  <a:gd name="connsiteX5" fmla="*/ 19952 w 347373"/>
                  <a:gd name="connsiteY5" fmla="*/ 316619 h 320897"/>
                  <a:gd name="connsiteX6" fmla="*/ 22334 w 347373"/>
                  <a:gd name="connsiteY6" fmla="*/ 320714 h 320897"/>
                  <a:gd name="connsiteX7" fmla="*/ 347136 w 347373"/>
                  <a:gd name="connsiteY7" fmla="*/ 130310 h 32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373" h="320897">
                    <a:moveTo>
                      <a:pt x="270641" y="-183"/>
                    </a:moveTo>
                    <a:lnTo>
                      <a:pt x="244933" y="14867"/>
                    </a:lnTo>
                    <a:lnTo>
                      <a:pt x="140158" y="76303"/>
                    </a:lnTo>
                    <a:lnTo>
                      <a:pt x="72235" y="116118"/>
                    </a:lnTo>
                    <a:cubicBezTo>
                      <a:pt x="2455" y="156961"/>
                      <a:pt x="-21005" y="246648"/>
                      <a:pt x="19838" y="316429"/>
                    </a:cubicBezTo>
                    <a:cubicBezTo>
                      <a:pt x="19876" y="316495"/>
                      <a:pt x="19914" y="316552"/>
                      <a:pt x="19952" y="316619"/>
                    </a:cubicBezTo>
                    <a:lnTo>
                      <a:pt x="22334" y="320714"/>
                    </a:lnTo>
                    <a:lnTo>
                      <a:pt x="347136" y="130310"/>
                    </a:lnTo>
                    <a:close/>
                  </a:path>
                </a:pathLst>
              </a:custGeom>
              <a:solidFill>
                <a:srgbClr val="2F2E4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10C13D6A-E0B6-4CF7-8ED0-B9490585EBAB}"/>
                  </a:ext>
                </a:extLst>
              </p:cNvPr>
              <p:cNvSpPr/>
              <p:nvPr/>
            </p:nvSpPr>
            <p:spPr>
              <a:xfrm>
                <a:off x="9936045" y="1296260"/>
                <a:ext cx="467395" cy="467395"/>
              </a:xfrm>
              <a:custGeom>
                <a:avLst/>
                <a:gdLst>
                  <a:gd name="connsiteX0" fmla="*/ 467395 w 467395"/>
                  <a:gd name="connsiteY0" fmla="*/ 233698 h 467395"/>
                  <a:gd name="connsiteX1" fmla="*/ 233697 w 467395"/>
                  <a:gd name="connsiteY1" fmla="*/ 467396 h 467395"/>
                  <a:gd name="connsiteX2" fmla="*/ -1 w 467395"/>
                  <a:gd name="connsiteY2" fmla="*/ 233698 h 467395"/>
                  <a:gd name="connsiteX3" fmla="*/ 233697 w 467395"/>
                  <a:gd name="connsiteY3" fmla="*/ 0 h 467395"/>
                  <a:gd name="connsiteX4" fmla="*/ 467395 w 467395"/>
                  <a:gd name="connsiteY4" fmla="*/ 233698 h 467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95" h="467395">
                    <a:moveTo>
                      <a:pt x="467395" y="233698"/>
                    </a:moveTo>
                    <a:cubicBezTo>
                      <a:pt x="467395" y="362766"/>
                      <a:pt x="362765" y="467396"/>
                      <a:pt x="233697" y="467396"/>
                    </a:cubicBezTo>
                    <a:cubicBezTo>
                      <a:pt x="104630" y="467396"/>
                      <a:pt x="-1" y="362766"/>
                      <a:pt x="-1" y="233698"/>
                    </a:cubicBezTo>
                    <a:cubicBezTo>
                      <a:pt x="-1" y="104630"/>
                      <a:pt x="104630" y="0"/>
                      <a:pt x="233697" y="0"/>
                    </a:cubicBezTo>
                    <a:cubicBezTo>
                      <a:pt x="362765" y="0"/>
                      <a:pt x="467395" y="104630"/>
                      <a:pt x="467395" y="233698"/>
                    </a:cubicBezTo>
                    <a:close/>
                  </a:path>
                </a:pathLst>
              </a:custGeom>
              <a:solidFill>
                <a:srgbClr val="FFB6B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83FF0ACC-6878-4FC1-96AF-17A6A78F904E}"/>
                  </a:ext>
                </a:extLst>
              </p:cNvPr>
              <p:cNvSpPr/>
              <p:nvPr/>
            </p:nvSpPr>
            <p:spPr>
              <a:xfrm>
                <a:off x="9806060" y="1847655"/>
                <a:ext cx="646022" cy="1059989"/>
              </a:xfrm>
              <a:custGeom>
                <a:avLst/>
                <a:gdLst>
                  <a:gd name="connsiteX0" fmla="*/ 453819 w 646022"/>
                  <a:gd name="connsiteY0" fmla="*/ -183 h 1059989"/>
                  <a:gd name="connsiteX1" fmla="*/ 404860 w 646022"/>
                  <a:gd name="connsiteY1" fmla="*/ 13505 h 1059989"/>
                  <a:gd name="connsiteX2" fmla="*/ 233058 w 646022"/>
                  <a:gd name="connsiteY2" fmla="*/ 136301 h 1059989"/>
                  <a:gd name="connsiteX3" fmla="*/ 47111 w 646022"/>
                  <a:gd name="connsiteY3" fmla="*/ 355271 h 1059989"/>
                  <a:gd name="connsiteX4" fmla="*/ 5383 w 646022"/>
                  <a:gd name="connsiteY4" fmla="*/ 622352 h 1059989"/>
                  <a:gd name="connsiteX5" fmla="*/ 85307 w 646022"/>
                  <a:gd name="connsiteY5" fmla="*/ 1059807 h 1059989"/>
                  <a:gd name="connsiteX6" fmla="*/ 556908 w 646022"/>
                  <a:gd name="connsiteY6" fmla="*/ 1031651 h 1059989"/>
                  <a:gd name="connsiteX7" fmla="*/ 579016 w 646022"/>
                  <a:gd name="connsiteY7" fmla="*/ 892881 h 1059989"/>
                  <a:gd name="connsiteX8" fmla="*/ 645786 w 646022"/>
                  <a:gd name="connsiteY8" fmla="*/ 150055 h 1059989"/>
                  <a:gd name="connsiteX9" fmla="*/ 528933 w 646022"/>
                  <a:gd name="connsiteY9" fmla="*/ 24858 h 1059989"/>
                  <a:gd name="connsiteX10" fmla="*/ 453819 w 646022"/>
                  <a:gd name="connsiteY10" fmla="*/ -183 h 1059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6022" h="1059989">
                    <a:moveTo>
                      <a:pt x="453819" y="-183"/>
                    </a:moveTo>
                    <a:lnTo>
                      <a:pt x="404860" y="13505"/>
                    </a:lnTo>
                    <a:lnTo>
                      <a:pt x="233058" y="136301"/>
                    </a:lnTo>
                    <a:lnTo>
                      <a:pt x="47111" y="355271"/>
                    </a:lnTo>
                    <a:cubicBezTo>
                      <a:pt x="47111" y="355271"/>
                      <a:pt x="-19659" y="480468"/>
                      <a:pt x="5383" y="622352"/>
                    </a:cubicBezTo>
                    <a:cubicBezTo>
                      <a:pt x="30414" y="764246"/>
                      <a:pt x="85307" y="1059807"/>
                      <a:pt x="85307" y="1059807"/>
                    </a:cubicBezTo>
                    <a:cubicBezTo>
                      <a:pt x="85307" y="1059807"/>
                      <a:pt x="540211" y="1056692"/>
                      <a:pt x="556908" y="1031651"/>
                    </a:cubicBezTo>
                    <a:cubicBezTo>
                      <a:pt x="573596" y="1006610"/>
                      <a:pt x="579016" y="892881"/>
                      <a:pt x="579016" y="892881"/>
                    </a:cubicBezTo>
                    <a:lnTo>
                      <a:pt x="645786" y="150055"/>
                    </a:lnTo>
                    <a:cubicBezTo>
                      <a:pt x="645786" y="150055"/>
                      <a:pt x="570672" y="24858"/>
                      <a:pt x="528933" y="24858"/>
                    </a:cubicBezTo>
                    <a:cubicBezTo>
                      <a:pt x="502006" y="23953"/>
                      <a:pt x="475908" y="15257"/>
                      <a:pt x="453819" y="-183"/>
                    </a:cubicBezTo>
                    <a:close/>
                  </a:path>
                </a:pathLst>
              </a:custGeom>
              <a:solidFill>
                <a:srgbClr val="F50057"/>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CDD6F5BB-3A56-4E10-A7DB-3130F791AB57}"/>
                  </a:ext>
                </a:extLst>
              </p:cNvPr>
              <p:cNvSpPr/>
              <p:nvPr/>
            </p:nvSpPr>
            <p:spPr>
              <a:xfrm>
                <a:off x="9410705" y="2869964"/>
                <a:ext cx="1704975" cy="2457450"/>
              </a:xfrm>
              <a:custGeom>
                <a:avLst/>
                <a:gdLst>
                  <a:gd name="connsiteX0" fmla="*/ 961788 w 1704975"/>
                  <a:gd name="connsiteY0" fmla="*/ -183 h 2457450"/>
                  <a:gd name="connsiteX1" fmla="*/ 815789 w 1704975"/>
                  <a:gd name="connsiteY1" fmla="*/ 20801 h 2457450"/>
                  <a:gd name="connsiteX2" fmla="*/ 463965 w 1704975"/>
                  <a:gd name="connsiteY2" fmla="*/ 20801 h 2457450"/>
                  <a:gd name="connsiteX3" fmla="*/ 306659 w 1704975"/>
                  <a:gd name="connsiteY3" fmla="*/ 646774 h 2457450"/>
                  <a:gd name="connsiteX4" fmla="*/ -237 w 1704975"/>
                  <a:gd name="connsiteY4" fmla="*/ 2409642 h 2457450"/>
                  <a:gd name="connsiteX5" fmla="*/ 237888 w 1704975"/>
                  <a:gd name="connsiteY5" fmla="*/ 2457267 h 2457450"/>
                  <a:gd name="connsiteX6" fmla="*/ 656988 w 1704975"/>
                  <a:gd name="connsiteY6" fmla="*/ 1180917 h 2457450"/>
                  <a:gd name="connsiteX7" fmla="*/ 866538 w 1704975"/>
                  <a:gd name="connsiteY7" fmla="*/ 1580967 h 2457450"/>
                  <a:gd name="connsiteX8" fmla="*/ 1523763 w 1704975"/>
                  <a:gd name="connsiteY8" fmla="*/ 2304867 h 2457450"/>
                  <a:gd name="connsiteX9" fmla="*/ 1704738 w 1704975"/>
                  <a:gd name="connsiteY9" fmla="*/ 2190567 h 2457450"/>
                  <a:gd name="connsiteX10" fmla="*/ 1161813 w 1704975"/>
                  <a:gd name="connsiteY10" fmla="*/ 1333317 h 2457450"/>
                  <a:gd name="connsiteX11" fmla="*/ 1041141 w 1704975"/>
                  <a:gd name="connsiteY11" fmla="*/ 680169 h 2457450"/>
                  <a:gd name="connsiteX12" fmla="*/ 999412 w 1704975"/>
                  <a:gd name="connsiteY12" fmla="*/ 87571 h 2457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04975" h="2457450">
                    <a:moveTo>
                      <a:pt x="961788" y="-183"/>
                    </a:moveTo>
                    <a:cubicBezTo>
                      <a:pt x="961788" y="-183"/>
                      <a:pt x="874216" y="4113"/>
                      <a:pt x="815789" y="20801"/>
                    </a:cubicBezTo>
                    <a:cubicBezTo>
                      <a:pt x="757363" y="37498"/>
                      <a:pt x="463965" y="20801"/>
                      <a:pt x="463965" y="20801"/>
                    </a:cubicBezTo>
                    <a:lnTo>
                      <a:pt x="306659" y="646774"/>
                    </a:lnTo>
                    <a:lnTo>
                      <a:pt x="-237" y="2409642"/>
                    </a:lnTo>
                    <a:lnTo>
                      <a:pt x="237888" y="2457267"/>
                    </a:lnTo>
                    <a:lnTo>
                      <a:pt x="656988" y="1180917"/>
                    </a:lnTo>
                    <a:lnTo>
                      <a:pt x="866538" y="1580967"/>
                    </a:lnTo>
                    <a:lnTo>
                      <a:pt x="1523763" y="2304867"/>
                    </a:lnTo>
                    <a:lnTo>
                      <a:pt x="1704738" y="2190567"/>
                    </a:lnTo>
                    <a:lnTo>
                      <a:pt x="1161813" y="1333317"/>
                    </a:lnTo>
                    <a:lnTo>
                      <a:pt x="1041141" y="680169"/>
                    </a:lnTo>
                    <a:cubicBezTo>
                      <a:pt x="1041141" y="680169"/>
                      <a:pt x="1149641" y="312923"/>
                      <a:pt x="999412" y="87571"/>
                    </a:cubicBezTo>
                    <a:close/>
                  </a:path>
                </a:pathLst>
              </a:custGeom>
              <a:solidFill>
                <a:srgbClr val="2F2E4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655ECC0A-CBE4-40A7-91D7-B4884A9D4643}"/>
                  </a:ext>
                </a:extLst>
              </p:cNvPr>
              <p:cNvSpPr/>
              <p:nvPr/>
            </p:nvSpPr>
            <p:spPr>
              <a:xfrm>
                <a:off x="10035850" y="2275689"/>
                <a:ext cx="171002" cy="622192"/>
              </a:xfrm>
              <a:custGeom>
                <a:avLst/>
                <a:gdLst>
                  <a:gd name="connsiteX0" fmla="*/ 171002 w 171002"/>
                  <a:gd name="connsiteY0" fmla="*/ 0 h 622192"/>
                  <a:gd name="connsiteX1" fmla="*/ 87544 w 171002"/>
                  <a:gd name="connsiteY1" fmla="*/ 617630 h 622192"/>
                  <a:gd name="connsiteX2" fmla="*/ 0 w 171002"/>
                  <a:gd name="connsiteY2" fmla="*/ 622192 h 622192"/>
                  <a:gd name="connsiteX3" fmla="*/ 171002 w 171002"/>
                  <a:gd name="connsiteY3" fmla="*/ 0 h 622192"/>
                </a:gdLst>
                <a:ahLst/>
                <a:cxnLst>
                  <a:cxn ang="0">
                    <a:pos x="connsiteX0" y="connsiteY0"/>
                  </a:cxn>
                  <a:cxn ang="0">
                    <a:pos x="connsiteX1" y="connsiteY1"/>
                  </a:cxn>
                  <a:cxn ang="0">
                    <a:pos x="connsiteX2" y="connsiteY2"/>
                  </a:cxn>
                  <a:cxn ang="0">
                    <a:pos x="connsiteX3" y="connsiteY3"/>
                  </a:cxn>
                </a:cxnLst>
                <a:rect l="l" t="t" r="r" b="b"/>
                <a:pathLst>
                  <a:path w="171002" h="622192">
                    <a:moveTo>
                      <a:pt x="171002" y="0"/>
                    </a:moveTo>
                    <a:lnTo>
                      <a:pt x="87544" y="617630"/>
                    </a:lnTo>
                    <a:lnTo>
                      <a:pt x="0" y="622192"/>
                    </a:lnTo>
                    <a:lnTo>
                      <a:pt x="171002" y="0"/>
                    </a:lnTo>
                    <a:close/>
                  </a:path>
                </a:pathLst>
              </a:custGeom>
              <a:solidFill>
                <a:srgbClr val="000000">
                  <a:alpha val="20000"/>
                </a:srgb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Freeform: Shape 31">
                <a:extLst>
                  <a:ext uri="{FF2B5EF4-FFF2-40B4-BE49-F238E27FC236}">
                    <a16:creationId xmlns:a16="http://schemas.microsoft.com/office/drawing/2014/main" id="{FD8C6AEC-EF05-4D07-828F-C4099BCA94D3}"/>
                  </a:ext>
                </a:extLst>
              </p:cNvPr>
              <p:cNvSpPr/>
              <p:nvPr/>
            </p:nvSpPr>
            <p:spPr>
              <a:xfrm>
                <a:off x="9820280" y="2850914"/>
                <a:ext cx="95250" cy="114300"/>
              </a:xfrm>
              <a:custGeom>
                <a:avLst/>
                <a:gdLst>
                  <a:gd name="connsiteX0" fmla="*/ 95250 w 95250"/>
                  <a:gd name="connsiteY0" fmla="*/ 57150 h 114300"/>
                  <a:gd name="connsiteX1" fmla="*/ 47625 w 95250"/>
                  <a:gd name="connsiteY1" fmla="*/ 114300 h 114300"/>
                  <a:gd name="connsiteX2" fmla="*/ 0 w 95250"/>
                  <a:gd name="connsiteY2" fmla="*/ 57150 h 114300"/>
                  <a:gd name="connsiteX3" fmla="*/ 47625 w 95250"/>
                  <a:gd name="connsiteY3" fmla="*/ 0 h 114300"/>
                  <a:gd name="connsiteX4" fmla="*/ 95250 w 95250"/>
                  <a:gd name="connsiteY4" fmla="*/ 57150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14300">
                    <a:moveTo>
                      <a:pt x="95250" y="57150"/>
                    </a:moveTo>
                    <a:cubicBezTo>
                      <a:pt x="95250" y="88713"/>
                      <a:pt x="73927" y="114300"/>
                      <a:pt x="47625" y="114300"/>
                    </a:cubicBezTo>
                    <a:cubicBezTo>
                      <a:pt x="21322" y="114300"/>
                      <a:pt x="0" y="88713"/>
                      <a:pt x="0" y="57150"/>
                    </a:cubicBezTo>
                    <a:cubicBezTo>
                      <a:pt x="0" y="25587"/>
                      <a:pt x="21322" y="0"/>
                      <a:pt x="47625" y="0"/>
                    </a:cubicBezTo>
                    <a:cubicBezTo>
                      <a:pt x="73927" y="0"/>
                      <a:pt x="95250" y="25587"/>
                      <a:pt x="95250" y="57150"/>
                    </a:cubicBezTo>
                    <a:close/>
                  </a:path>
                </a:pathLst>
              </a:custGeom>
              <a:solidFill>
                <a:srgbClr val="2F2E4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C7AC3AE1-D972-4663-8056-2722193BF092}"/>
                  </a:ext>
                </a:extLst>
              </p:cNvPr>
              <p:cNvSpPr/>
              <p:nvPr/>
            </p:nvSpPr>
            <p:spPr>
              <a:xfrm>
                <a:off x="9941130" y="3222827"/>
                <a:ext cx="245310" cy="502170"/>
              </a:xfrm>
              <a:custGeom>
                <a:avLst/>
                <a:gdLst>
                  <a:gd name="connsiteX0" fmla="*/ 164436 w 245310"/>
                  <a:gd name="connsiteY0" fmla="*/ 473514 h 502170"/>
                  <a:gd name="connsiteX1" fmla="*/ 164788 w 245310"/>
                  <a:gd name="connsiteY1" fmla="*/ 338060 h 502170"/>
                  <a:gd name="connsiteX2" fmla="*/ 151863 w 245310"/>
                  <a:gd name="connsiteY2" fmla="*/ 327182 h 502170"/>
                  <a:gd name="connsiteX3" fmla="*/ 245074 w 245310"/>
                  <a:gd name="connsiteY3" fmla="*/ -183 h 502170"/>
                  <a:gd name="connsiteX4" fmla="*/ 76396 w 245310"/>
                  <a:gd name="connsiteY4" fmla="*/ 53033 h 502170"/>
                  <a:gd name="connsiteX5" fmla="*/ 13741 w 245310"/>
                  <a:gd name="connsiteY5" fmla="*/ 355747 h 502170"/>
                  <a:gd name="connsiteX6" fmla="*/ 46135 w 245310"/>
                  <a:gd name="connsiteY6" fmla="*/ 488021 h 502170"/>
                  <a:gd name="connsiteX7" fmla="*/ 164436 w 245310"/>
                  <a:gd name="connsiteY7" fmla="*/ 473514 h 50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5310" h="502170">
                    <a:moveTo>
                      <a:pt x="164436" y="473514"/>
                    </a:moveTo>
                    <a:cubicBezTo>
                      <a:pt x="201936" y="436205"/>
                      <a:pt x="202097" y="375559"/>
                      <a:pt x="164788" y="338060"/>
                    </a:cubicBezTo>
                    <a:cubicBezTo>
                      <a:pt x="160807" y="334059"/>
                      <a:pt x="156482" y="330420"/>
                      <a:pt x="151863" y="327182"/>
                    </a:cubicBezTo>
                    <a:lnTo>
                      <a:pt x="245074" y="-183"/>
                    </a:lnTo>
                    <a:lnTo>
                      <a:pt x="76396" y="53033"/>
                    </a:lnTo>
                    <a:lnTo>
                      <a:pt x="13741" y="355747"/>
                    </a:lnTo>
                    <a:cubicBezTo>
                      <a:pt x="-13844" y="401220"/>
                      <a:pt x="663" y="460446"/>
                      <a:pt x="46135" y="488021"/>
                    </a:cubicBezTo>
                    <a:cubicBezTo>
                      <a:pt x="84188" y="511100"/>
                      <a:pt x="133099" y="505109"/>
                      <a:pt x="164436" y="473514"/>
                    </a:cubicBezTo>
                    <a:close/>
                  </a:path>
                </a:pathLst>
              </a:custGeom>
              <a:solidFill>
                <a:srgbClr val="FFB6B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Freeform: Shape 33">
                <a:extLst>
                  <a:ext uri="{FF2B5EF4-FFF2-40B4-BE49-F238E27FC236}">
                    <a16:creationId xmlns:a16="http://schemas.microsoft.com/office/drawing/2014/main" id="{10203157-5761-469E-A292-FB87E5EEAB94}"/>
                  </a:ext>
                </a:extLst>
              </p:cNvPr>
              <p:cNvSpPr/>
              <p:nvPr/>
            </p:nvSpPr>
            <p:spPr>
              <a:xfrm>
                <a:off x="9953630" y="1883497"/>
                <a:ext cx="544156" cy="1643691"/>
              </a:xfrm>
              <a:custGeom>
                <a:avLst/>
                <a:gdLst>
                  <a:gd name="connsiteX0" fmla="*/ 339425 w 544156"/>
                  <a:gd name="connsiteY0" fmla="*/ 9352 h 1643691"/>
                  <a:gd name="connsiteX1" fmla="*/ 520066 w 544156"/>
                  <a:gd name="connsiteY1" fmla="*/ 83199 h 1643691"/>
                  <a:gd name="connsiteX2" fmla="*/ 476013 w 544156"/>
                  <a:gd name="connsiteY2" fmla="*/ 700534 h 1643691"/>
                  <a:gd name="connsiteX3" fmla="*/ 161688 w 544156"/>
                  <a:gd name="connsiteY3" fmla="*/ 1643509 h 1643691"/>
                  <a:gd name="connsiteX4" fmla="*/ -237 w 544156"/>
                  <a:gd name="connsiteY4" fmla="*/ 1586359 h 16436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4156" h="1643691">
                    <a:moveTo>
                      <a:pt x="339425" y="9352"/>
                    </a:moveTo>
                    <a:cubicBezTo>
                      <a:pt x="339425" y="9352"/>
                      <a:pt x="451829" y="-39302"/>
                      <a:pt x="520066" y="83199"/>
                    </a:cubicBezTo>
                    <a:cubicBezTo>
                      <a:pt x="588313" y="205691"/>
                      <a:pt x="489825" y="631439"/>
                      <a:pt x="476013" y="700534"/>
                    </a:cubicBezTo>
                    <a:cubicBezTo>
                      <a:pt x="462193" y="769628"/>
                      <a:pt x="161688" y="1643509"/>
                      <a:pt x="161688" y="1643509"/>
                    </a:cubicBezTo>
                    <a:lnTo>
                      <a:pt x="-237" y="1586359"/>
                    </a:lnTo>
                    <a:close/>
                  </a:path>
                </a:pathLst>
              </a:custGeom>
              <a:solidFill>
                <a:srgbClr val="F50057"/>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A05E5704-DD21-459A-B704-CCFA00AA11B7}"/>
                  </a:ext>
                </a:extLst>
              </p:cNvPr>
              <p:cNvSpPr/>
              <p:nvPr/>
            </p:nvSpPr>
            <p:spPr>
              <a:xfrm>
                <a:off x="9875449" y="1147444"/>
                <a:ext cx="671782" cy="759521"/>
              </a:xfrm>
              <a:custGeom>
                <a:avLst/>
                <a:gdLst>
                  <a:gd name="connsiteX0" fmla="*/ 583293 w 671782"/>
                  <a:gd name="connsiteY0" fmla="*/ -183 h 759521"/>
                  <a:gd name="connsiteX1" fmla="*/ 586408 w 671782"/>
                  <a:gd name="connsiteY1" fmla="*/ 101201 h 759521"/>
                  <a:gd name="connsiteX2" fmla="*/ 471632 w 671782"/>
                  <a:gd name="connsiteY2" fmla="*/ 68911 h 759521"/>
                  <a:gd name="connsiteX3" fmla="*/ 430208 w 671782"/>
                  <a:gd name="connsiteY3" fmla="*/ 159018 h 759521"/>
                  <a:gd name="connsiteX4" fmla="*/ 143219 w 671782"/>
                  <a:gd name="connsiteY4" fmla="*/ 121166 h 759521"/>
                  <a:gd name="connsiteX5" fmla="*/ 68124 w 671782"/>
                  <a:gd name="connsiteY5" fmla="*/ 156999 h 759521"/>
                  <a:gd name="connsiteX6" fmla="*/ 1459 w 671782"/>
                  <a:gd name="connsiteY6" fmla="*/ 318904 h 759521"/>
                  <a:gd name="connsiteX7" fmla="*/ 140552 w 671782"/>
                  <a:gd name="connsiteY7" fmla="*/ 321371 h 759521"/>
                  <a:gd name="connsiteX8" fmla="*/ 137247 w 671782"/>
                  <a:gd name="connsiteY8" fmla="*/ 313732 h 759521"/>
                  <a:gd name="connsiteX9" fmla="*/ 112120 w 671782"/>
                  <a:gd name="connsiteY9" fmla="*/ 650613 h 759521"/>
                  <a:gd name="connsiteX10" fmla="*/ 85279 w 671782"/>
                  <a:gd name="connsiteY10" fmla="*/ 689332 h 759521"/>
                  <a:gd name="connsiteX11" fmla="*/ 87869 w 671782"/>
                  <a:gd name="connsiteY11" fmla="*/ 734261 h 759521"/>
                  <a:gd name="connsiteX12" fmla="*/ 114082 w 671782"/>
                  <a:gd name="connsiteY12" fmla="*/ 750273 h 759521"/>
                  <a:gd name="connsiteX13" fmla="*/ 332290 w 671782"/>
                  <a:gd name="connsiteY13" fmla="*/ 642078 h 759521"/>
                  <a:gd name="connsiteX14" fmla="*/ 334614 w 671782"/>
                  <a:gd name="connsiteY14" fmla="*/ 634639 h 759521"/>
                  <a:gd name="connsiteX15" fmla="*/ 366381 w 671782"/>
                  <a:gd name="connsiteY15" fmla="*/ 736185 h 759521"/>
                  <a:gd name="connsiteX16" fmla="*/ 428826 w 671782"/>
                  <a:gd name="connsiteY16" fmla="*/ 746063 h 759521"/>
                  <a:gd name="connsiteX17" fmla="*/ 597628 w 671782"/>
                  <a:gd name="connsiteY17" fmla="*/ 738557 h 759521"/>
                  <a:gd name="connsiteX18" fmla="*/ 570758 w 671782"/>
                  <a:gd name="connsiteY18" fmla="*/ 674387 h 759521"/>
                  <a:gd name="connsiteX19" fmla="*/ 593256 w 671782"/>
                  <a:gd name="connsiteY19" fmla="*/ 604607 h 759521"/>
                  <a:gd name="connsiteX20" fmla="*/ 535144 w 671782"/>
                  <a:gd name="connsiteY20" fmla="*/ 226912 h 759521"/>
                  <a:gd name="connsiteX21" fmla="*/ 671238 w 671782"/>
                  <a:gd name="connsiteY21" fmla="*/ 116346 h 759521"/>
                  <a:gd name="connsiteX22" fmla="*/ 583293 w 671782"/>
                  <a:gd name="connsiteY22" fmla="*/ -183 h 759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71782" h="759521">
                    <a:moveTo>
                      <a:pt x="583293" y="-183"/>
                    </a:moveTo>
                    <a:cubicBezTo>
                      <a:pt x="603534" y="30268"/>
                      <a:pt x="604734" y="69569"/>
                      <a:pt x="586408" y="101201"/>
                    </a:cubicBezTo>
                    <a:cubicBezTo>
                      <a:pt x="563624" y="60587"/>
                      <a:pt x="512237" y="46137"/>
                      <a:pt x="471632" y="68911"/>
                    </a:cubicBezTo>
                    <a:cubicBezTo>
                      <a:pt x="439752" y="86790"/>
                      <a:pt x="423025" y="123185"/>
                      <a:pt x="430208" y="159018"/>
                    </a:cubicBezTo>
                    <a:cubicBezTo>
                      <a:pt x="316698" y="109364"/>
                      <a:pt x="261243" y="83504"/>
                      <a:pt x="143219" y="121166"/>
                    </a:cubicBezTo>
                    <a:cubicBezTo>
                      <a:pt x="116396" y="128929"/>
                      <a:pt x="91032" y="141035"/>
                      <a:pt x="68124" y="156999"/>
                    </a:cubicBezTo>
                    <a:cubicBezTo>
                      <a:pt x="18223" y="194899"/>
                      <a:pt x="-7286" y="256840"/>
                      <a:pt x="1459" y="318904"/>
                    </a:cubicBezTo>
                    <a:cubicBezTo>
                      <a:pt x="73220" y="313371"/>
                      <a:pt x="68791" y="326896"/>
                      <a:pt x="140552" y="321371"/>
                    </a:cubicBezTo>
                    <a:lnTo>
                      <a:pt x="137247" y="313732"/>
                    </a:lnTo>
                    <a:cubicBezTo>
                      <a:pt x="195931" y="421174"/>
                      <a:pt x="186101" y="553058"/>
                      <a:pt x="112120" y="650613"/>
                    </a:cubicBezTo>
                    <a:cubicBezTo>
                      <a:pt x="101567" y="662329"/>
                      <a:pt x="92546" y="675340"/>
                      <a:pt x="85279" y="689332"/>
                    </a:cubicBezTo>
                    <a:cubicBezTo>
                      <a:pt x="78039" y="703696"/>
                      <a:pt x="79021" y="720831"/>
                      <a:pt x="87869" y="734261"/>
                    </a:cubicBezTo>
                    <a:cubicBezTo>
                      <a:pt x="94870" y="742015"/>
                      <a:pt x="103976" y="747577"/>
                      <a:pt x="114082" y="750273"/>
                    </a:cubicBezTo>
                    <a:cubicBezTo>
                      <a:pt x="204217" y="780648"/>
                      <a:pt x="301915" y="732213"/>
                      <a:pt x="332290" y="642078"/>
                    </a:cubicBezTo>
                    <a:cubicBezTo>
                      <a:pt x="333119" y="639621"/>
                      <a:pt x="333900" y="637135"/>
                      <a:pt x="334614" y="634639"/>
                    </a:cubicBezTo>
                    <a:cubicBezTo>
                      <a:pt x="332948" y="671882"/>
                      <a:pt x="334824" y="716345"/>
                      <a:pt x="366381" y="736185"/>
                    </a:cubicBezTo>
                    <a:cubicBezTo>
                      <a:pt x="384516" y="747587"/>
                      <a:pt x="407423" y="747015"/>
                      <a:pt x="428826" y="746063"/>
                    </a:cubicBezTo>
                    <a:cubicBezTo>
                      <a:pt x="485090" y="743558"/>
                      <a:pt x="541355" y="741062"/>
                      <a:pt x="597628" y="738557"/>
                    </a:cubicBezTo>
                    <a:cubicBezTo>
                      <a:pt x="576416" y="726241"/>
                      <a:pt x="568244" y="698781"/>
                      <a:pt x="570758" y="674387"/>
                    </a:cubicBezTo>
                    <a:cubicBezTo>
                      <a:pt x="573273" y="649984"/>
                      <a:pt x="584265" y="627429"/>
                      <a:pt x="593256" y="604607"/>
                    </a:cubicBezTo>
                    <a:cubicBezTo>
                      <a:pt x="643158" y="477858"/>
                      <a:pt x="605334" y="343651"/>
                      <a:pt x="535144" y="226912"/>
                    </a:cubicBezTo>
                    <a:cubicBezTo>
                      <a:pt x="588684" y="229274"/>
                      <a:pt x="665494" y="169638"/>
                      <a:pt x="671238" y="116346"/>
                    </a:cubicBezTo>
                    <a:cubicBezTo>
                      <a:pt x="675362" y="60920"/>
                      <a:pt x="637719" y="11047"/>
                      <a:pt x="583293" y="-183"/>
                    </a:cubicBezTo>
                    <a:close/>
                  </a:path>
                </a:pathLst>
              </a:custGeom>
              <a:solidFill>
                <a:srgbClr val="2F2E4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custDataLst>
      <p:tags r:id="rId1"/>
    </p:custDataLst>
    <p:extLst>
      <p:ext uri="{BB962C8B-B14F-4D97-AF65-F5344CB8AC3E}">
        <p14:creationId xmlns:p14="http://schemas.microsoft.com/office/powerpoint/2010/main" val="127221037"/>
      </p:ext>
    </p:extLst>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cxnSp>
        <p:nvCxnSpPr>
          <p:cNvPr id="89" name="Google Shape;89;p1"/>
          <p:cNvCxnSpPr>
            <a:cxnSpLocks/>
          </p:cNvCxnSpPr>
          <p:nvPr/>
        </p:nvCxnSpPr>
        <p:spPr>
          <a:xfrm>
            <a:off x="942109" y="2816165"/>
            <a:ext cx="964750" cy="0"/>
          </a:xfrm>
          <a:prstGeom prst="straightConnector1">
            <a:avLst/>
          </a:prstGeom>
          <a:noFill/>
          <a:ln w="28575" cap="flat" cmpd="sng">
            <a:solidFill>
              <a:srgbClr val="E83976"/>
            </a:solidFill>
            <a:prstDash val="solid"/>
            <a:miter lim="800000"/>
            <a:headEnd type="none" w="sm" len="sm"/>
            <a:tailEnd type="none" w="sm" len="sm"/>
          </a:ln>
        </p:spPr>
      </p:cxnSp>
      <p:grpSp>
        <p:nvGrpSpPr>
          <p:cNvPr id="90" name="Google Shape;90;p1"/>
          <p:cNvGrpSpPr/>
          <p:nvPr/>
        </p:nvGrpSpPr>
        <p:grpSpPr>
          <a:xfrm>
            <a:off x="942109" y="4320487"/>
            <a:ext cx="3944603" cy="1403927"/>
            <a:chOff x="1145308" y="4942314"/>
            <a:chExt cx="3944603" cy="1403927"/>
          </a:xfrm>
        </p:grpSpPr>
        <p:sp>
          <p:nvSpPr>
            <p:cNvPr id="91" name="Google Shape;91;p1"/>
            <p:cNvSpPr/>
            <p:nvPr/>
          </p:nvSpPr>
          <p:spPr>
            <a:xfrm>
              <a:off x="1145308" y="4942314"/>
              <a:ext cx="1422400" cy="1403927"/>
            </a:xfrm>
            <a:prstGeom prst="ellipse">
              <a:avLst/>
            </a:prstGeom>
            <a:blipFill rotWithShape="1">
              <a:blip r:embed="rId4">
                <a:alphaModFix/>
              </a:blip>
              <a:stretch>
                <a:fillRect/>
              </a:stretch>
            </a:blip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2" name="Google Shape;92;p1"/>
            <p:cNvSpPr txBox="1"/>
            <p:nvPr/>
          </p:nvSpPr>
          <p:spPr>
            <a:xfrm>
              <a:off x="2679220" y="5241091"/>
              <a:ext cx="2410691" cy="49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600" b="0" i="0" u="none" strike="noStrike" cap="none" dirty="0">
                  <a:solidFill>
                    <a:srgbClr val="E83976"/>
                  </a:solidFill>
                  <a:latin typeface="Leelawadee"/>
                  <a:ea typeface="Leelawadee"/>
                  <a:cs typeface="Leelawadee"/>
                  <a:sym typeface="Leelawadee"/>
                </a:rPr>
                <a:t>Sazz Ali</a:t>
              </a:r>
              <a:endParaRPr sz="2600" dirty="0">
                <a:solidFill>
                  <a:srgbClr val="E83976"/>
                </a:solidFill>
                <a:latin typeface="Leelawadee"/>
                <a:ea typeface="Leelawadee"/>
                <a:cs typeface="Leelawadee"/>
                <a:sym typeface="Leelawadee"/>
              </a:endParaRPr>
            </a:p>
          </p:txBody>
        </p:sp>
        <p:sp>
          <p:nvSpPr>
            <p:cNvPr id="93" name="Google Shape;93;p1"/>
            <p:cNvSpPr txBox="1"/>
            <p:nvPr/>
          </p:nvSpPr>
          <p:spPr>
            <a:xfrm>
              <a:off x="2679220" y="5644277"/>
              <a:ext cx="2410691"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dirty="0">
                  <a:solidFill>
                    <a:srgbClr val="7030A0"/>
                  </a:solidFill>
                  <a:latin typeface="Grandview" panose="020B0502040204020203" pitchFamily="34" charset="0"/>
                  <a:ea typeface="Leelawadee"/>
                  <a:cs typeface="Leelawadee"/>
                  <a:sym typeface="Leelawadee"/>
                </a:rPr>
                <a:t>grokkingInterviews.io</a:t>
              </a:r>
            </a:p>
          </p:txBody>
        </p:sp>
      </p:grpSp>
      <p:sp>
        <p:nvSpPr>
          <p:cNvPr id="95" name="Google Shape;95;p1"/>
          <p:cNvSpPr/>
          <p:nvPr/>
        </p:nvSpPr>
        <p:spPr>
          <a:xfrm>
            <a:off x="830597" y="2105448"/>
            <a:ext cx="11166906"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3600" dirty="0">
                <a:solidFill>
                  <a:srgbClr val="7030A0"/>
                </a:solidFill>
                <a:latin typeface="Abadi" panose="020B0604020104020204" pitchFamily="34" charset="0"/>
                <a:ea typeface="Leelawadee"/>
                <a:cs typeface="Leelawadee"/>
                <a:sym typeface="Leelawadee"/>
              </a:rPr>
              <a:t>Getting started with Spring boot</a:t>
            </a:r>
          </a:p>
        </p:txBody>
      </p:sp>
      <p:sp>
        <p:nvSpPr>
          <p:cNvPr id="11" name="Rectangle: Rounded Corners 10">
            <a:extLst>
              <a:ext uri="{FF2B5EF4-FFF2-40B4-BE49-F238E27FC236}">
                <a16:creationId xmlns:a16="http://schemas.microsoft.com/office/drawing/2014/main" id="{29F6D932-0D25-4EB9-95A7-A1BEF76033F6}"/>
              </a:ext>
            </a:extLst>
          </p:cNvPr>
          <p:cNvSpPr/>
          <p:nvPr/>
        </p:nvSpPr>
        <p:spPr>
          <a:xfrm>
            <a:off x="942108" y="1668144"/>
            <a:ext cx="1890301" cy="372877"/>
          </a:xfrm>
          <a:prstGeom prst="roundRect">
            <a:avLst/>
          </a:prstGeom>
          <a:solidFill>
            <a:srgbClr val="E839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Avenir Next LT Pro Demi" panose="020B0704020202020204" pitchFamily="34" charset="0"/>
                <a:cs typeface="Aldhabi" panose="01000000000000000000" pitchFamily="2" charset="-78"/>
              </a:rPr>
              <a:t>SECTION 1</a:t>
            </a:r>
            <a:endParaRPr lang="en-GB" sz="2400" dirty="0">
              <a:latin typeface="Avenir Next LT Pro Demi" panose="020B0704020202020204" pitchFamily="34" charset="0"/>
              <a:cs typeface="Aldhabi" panose="01000000000000000000" pitchFamily="2" charset="-78"/>
            </a:endParaRPr>
          </a:p>
        </p:txBody>
      </p:sp>
    </p:spTree>
    <p:custDataLst>
      <p:tags r:id="rId1"/>
    </p:custDataLst>
    <p:extLst>
      <p:ext uri="{BB962C8B-B14F-4D97-AF65-F5344CB8AC3E}">
        <p14:creationId xmlns:p14="http://schemas.microsoft.com/office/powerpoint/2010/main" val="2272665224"/>
      </p:ext>
    </p:extLst>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childTnLst>
                                </p:cTn>
                              </p:par>
                              <p:par>
                                <p:cTn id="7" presetID="2" presetClass="entr" presetSubtype="8" fill="hold" nodeType="withEffect">
                                  <p:stCondLst>
                                    <p:cond delay="0"/>
                                  </p:stCondLst>
                                  <p:childTnLst>
                                    <p:set>
                                      <p:cBhvr>
                                        <p:cTn id="8" dur="1" fill="hold">
                                          <p:stCondLst>
                                            <p:cond delay="0"/>
                                          </p:stCondLst>
                                        </p:cTn>
                                        <p:tgtEl>
                                          <p:spTgt spid="90"/>
                                        </p:tgtEl>
                                        <p:attrNameLst>
                                          <p:attrName>style.visibility</p:attrName>
                                        </p:attrNameLst>
                                      </p:cBhvr>
                                      <p:to>
                                        <p:strVal val="visible"/>
                                      </p:to>
                                    </p:set>
                                    <p:anim calcmode="lin" valueType="num">
                                      <p:cBhvr additive="base">
                                        <p:cTn id="9" dur="500"/>
                                        <p:tgtEl>
                                          <p:spTgt spid="9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6838B3"/>
        </a:solidFill>
        <a:effectLst/>
      </p:bgPr>
    </p:bg>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ED3595D9-F138-49AE-81A8-AA1B40DA6FD8}"/>
              </a:ext>
            </a:extLst>
          </p:cNvPr>
          <p:cNvSpPr/>
          <p:nvPr/>
        </p:nvSpPr>
        <p:spPr>
          <a:xfrm>
            <a:off x="893143" y="530476"/>
            <a:ext cx="3455833" cy="517740"/>
          </a:xfrm>
          <a:prstGeom prst="roundRect">
            <a:avLst/>
          </a:prstGeom>
          <a:solidFill>
            <a:srgbClr val="E839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uLnTx/>
                <a:uFillTx/>
                <a:latin typeface="Aharoni" panose="02010803020104030203" pitchFamily="2" charset="-79"/>
                <a:ea typeface="+mn-ea"/>
                <a:cs typeface="Aharoni" panose="02010803020104030203" pitchFamily="2" charset="-79"/>
              </a:rPr>
              <a:t>IN THIS SECTION</a:t>
            </a:r>
            <a:endParaRPr kumimoji="0" lang="en-GB" sz="3200" b="1" i="0" u="none" strike="noStrike" kern="1200" cap="none" spc="0" normalizeH="0" baseline="0" noProof="0" dirty="0">
              <a:ln>
                <a:noFill/>
              </a:ln>
              <a:solidFill>
                <a:prstClr val="white"/>
              </a:solidFill>
              <a:effectLst/>
              <a:uLnTx/>
              <a:uFillTx/>
              <a:latin typeface="Aharoni" panose="02010803020104030203" pitchFamily="2" charset="-79"/>
              <a:ea typeface="+mn-ea"/>
              <a:cs typeface="Aharoni" panose="02010803020104030203" pitchFamily="2" charset="-79"/>
            </a:endParaRPr>
          </a:p>
        </p:txBody>
      </p:sp>
      <p:grpSp>
        <p:nvGrpSpPr>
          <p:cNvPr id="12" name="Group 11">
            <a:extLst>
              <a:ext uri="{FF2B5EF4-FFF2-40B4-BE49-F238E27FC236}">
                <a16:creationId xmlns:a16="http://schemas.microsoft.com/office/drawing/2014/main" id="{E07EC5AC-A58F-434A-9218-C673742C3CE0}"/>
              </a:ext>
            </a:extLst>
          </p:cNvPr>
          <p:cNvGrpSpPr/>
          <p:nvPr/>
        </p:nvGrpSpPr>
        <p:grpSpPr>
          <a:xfrm>
            <a:off x="1037063" y="1365353"/>
            <a:ext cx="3925230" cy="369332"/>
            <a:chOff x="1037063" y="1365353"/>
            <a:chExt cx="3925230" cy="369332"/>
          </a:xfrm>
        </p:grpSpPr>
        <p:sp>
          <p:nvSpPr>
            <p:cNvPr id="3" name="Oval 2">
              <a:extLst>
                <a:ext uri="{FF2B5EF4-FFF2-40B4-BE49-F238E27FC236}">
                  <a16:creationId xmlns:a16="http://schemas.microsoft.com/office/drawing/2014/main" id="{F641AE98-0202-4BB9-9BE2-C94192F4288A}"/>
                </a:ext>
              </a:extLst>
            </p:cNvPr>
            <p:cNvSpPr/>
            <p:nvPr/>
          </p:nvSpPr>
          <p:spPr>
            <a:xfrm>
              <a:off x="1037063" y="1393902"/>
              <a:ext cx="323386" cy="312235"/>
            </a:xfrm>
            <a:prstGeom prst="ellipse">
              <a:avLst/>
            </a:prstGeom>
            <a:solidFill>
              <a:srgbClr val="FFE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1B25A991-A609-4C6D-B52E-B3190996AD4F}"/>
                </a:ext>
              </a:extLst>
            </p:cNvPr>
            <p:cNvSpPr txBox="1"/>
            <p:nvPr/>
          </p:nvSpPr>
          <p:spPr>
            <a:xfrm>
              <a:off x="1360449" y="1365353"/>
              <a:ext cx="360184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Grandview" panose="020B0604020202020204" pitchFamily="34" charset="0"/>
                  <a:ea typeface="+mn-ea"/>
                  <a:cs typeface="Biome" panose="020B0503030204020804" pitchFamily="34" charset="0"/>
                </a:rPr>
                <a:t>Introduction to Spring boot</a:t>
              </a:r>
            </a:p>
          </p:txBody>
        </p:sp>
      </p:grpSp>
      <p:grpSp>
        <p:nvGrpSpPr>
          <p:cNvPr id="13" name="Group 12">
            <a:extLst>
              <a:ext uri="{FF2B5EF4-FFF2-40B4-BE49-F238E27FC236}">
                <a16:creationId xmlns:a16="http://schemas.microsoft.com/office/drawing/2014/main" id="{EEB2DDB9-FACD-4217-94C2-717F27268FD3}"/>
              </a:ext>
            </a:extLst>
          </p:cNvPr>
          <p:cNvGrpSpPr/>
          <p:nvPr/>
        </p:nvGrpSpPr>
        <p:grpSpPr>
          <a:xfrm>
            <a:off x="1037063" y="2111818"/>
            <a:ext cx="6278136" cy="369332"/>
            <a:chOff x="1037063" y="1365353"/>
            <a:chExt cx="6278136" cy="369332"/>
          </a:xfrm>
        </p:grpSpPr>
        <p:sp>
          <p:nvSpPr>
            <p:cNvPr id="14" name="Oval 13">
              <a:extLst>
                <a:ext uri="{FF2B5EF4-FFF2-40B4-BE49-F238E27FC236}">
                  <a16:creationId xmlns:a16="http://schemas.microsoft.com/office/drawing/2014/main" id="{08072541-053E-4CCB-A9C8-BCC08CBF5EF6}"/>
                </a:ext>
              </a:extLst>
            </p:cNvPr>
            <p:cNvSpPr/>
            <p:nvPr/>
          </p:nvSpPr>
          <p:spPr>
            <a:xfrm>
              <a:off x="1037063" y="1393902"/>
              <a:ext cx="323386" cy="312235"/>
            </a:xfrm>
            <a:prstGeom prst="ellipse">
              <a:avLst/>
            </a:prstGeom>
            <a:solidFill>
              <a:srgbClr val="FFE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18F928FC-3837-4C1B-B583-5E8AC4822ED7}"/>
                </a:ext>
              </a:extLst>
            </p:cNvPr>
            <p:cNvSpPr txBox="1"/>
            <p:nvPr/>
          </p:nvSpPr>
          <p:spPr>
            <a:xfrm>
              <a:off x="1360448" y="1365353"/>
              <a:ext cx="5954751"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Grandview" panose="020B0604020202020204" pitchFamily="34" charset="0"/>
                  <a:ea typeface="+mn-ea"/>
                  <a:cs typeface="Biome" panose="020B0503030204020804" pitchFamily="34" charset="0"/>
                </a:rPr>
                <a:t>Demo: Creating a Spring Boot App with Spring Initializr</a:t>
              </a:r>
            </a:p>
          </p:txBody>
        </p:sp>
      </p:grpSp>
      <p:grpSp>
        <p:nvGrpSpPr>
          <p:cNvPr id="16" name="Group 15">
            <a:extLst>
              <a:ext uri="{FF2B5EF4-FFF2-40B4-BE49-F238E27FC236}">
                <a16:creationId xmlns:a16="http://schemas.microsoft.com/office/drawing/2014/main" id="{93DFC7EA-EC93-41CD-84D2-071BFF1D57C6}"/>
              </a:ext>
            </a:extLst>
          </p:cNvPr>
          <p:cNvGrpSpPr/>
          <p:nvPr/>
        </p:nvGrpSpPr>
        <p:grpSpPr>
          <a:xfrm>
            <a:off x="1037063" y="2835046"/>
            <a:ext cx="6278136" cy="369332"/>
            <a:chOff x="1037063" y="1365353"/>
            <a:chExt cx="6278136" cy="369332"/>
          </a:xfrm>
        </p:grpSpPr>
        <p:sp>
          <p:nvSpPr>
            <p:cNvPr id="17" name="Oval 16">
              <a:extLst>
                <a:ext uri="{FF2B5EF4-FFF2-40B4-BE49-F238E27FC236}">
                  <a16:creationId xmlns:a16="http://schemas.microsoft.com/office/drawing/2014/main" id="{B2F53A28-2D9A-4408-9110-FC927F80780C}"/>
                </a:ext>
              </a:extLst>
            </p:cNvPr>
            <p:cNvSpPr/>
            <p:nvPr/>
          </p:nvSpPr>
          <p:spPr>
            <a:xfrm>
              <a:off x="1037063" y="1393902"/>
              <a:ext cx="323386" cy="312235"/>
            </a:xfrm>
            <a:prstGeom prst="ellipse">
              <a:avLst/>
            </a:prstGeom>
            <a:solidFill>
              <a:srgbClr val="FFE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C7D8B943-7801-4ADD-AF56-8ECB126FAA88}"/>
                </a:ext>
              </a:extLst>
            </p:cNvPr>
            <p:cNvSpPr txBox="1"/>
            <p:nvPr/>
          </p:nvSpPr>
          <p:spPr>
            <a:xfrm>
              <a:off x="1360448" y="1365353"/>
              <a:ext cx="5954751"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Grandview" panose="020B0604020202020204" pitchFamily="34" charset="0"/>
                  <a:ea typeface="+mn-ea"/>
                  <a:cs typeface="Biome" panose="020B0503030204020804" pitchFamily="34" charset="0"/>
                </a:rPr>
                <a:t>Demo: Importing and Setting up a Spring Boot App</a:t>
              </a:r>
            </a:p>
          </p:txBody>
        </p:sp>
      </p:grpSp>
      <p:grpSp>
        <p:nvGrpSpPr>
          <p:cNvPr id="19" name="Group 18">
            <a:extLst>
              <a:ext uri="{FF2B5EF4-FFF2-40B4-BE49-F238E27FC236}">
                <a16:creationId xmlns:a16="http://schemas.microsoft.com/office/drawing/2014/main" id="{9075C478-B34B-4039-BB71-807DDB42C92E}"/>
              </a:ext>
            </a:extLst>
          </p:cNvPr>
          <p:cNvGrpSpPr/>
          <p:nvPr/>
        </p:nvGrpSpPr>
        <p:grpSpPr>
          <a:xfrm>
            <a:off x="1037063" y="3586822"/>
            <a:ext cx="5285678" cy="369332"/>
            <a:chOff x="1037063" y="1365353"/>
            <a:chExt cx="5285678" cy="369332"/>
          </a:xfrm>
        </p:grpSpPr>
        <p:sp>
          <p:nvSpPr>
            <p:cNvPr id="20" name="Oval 19">
              <a:extLst>
                <a:ext uri="{FF2B5EF4-FFF2-40B4-BE49-F238E27FC236}">
                  <a16:creationId xmlns:a16="http://schemas.microsoft.com/office/drawing/2014/main" id="{E506BCD1-2F50-4FA5-AFBC-8725294575D0}"/>
                </a:ext>
              </a:extLst>
            </p:cNvPr>
            <p:cNvSpPr/>
            <p:nvPr/>
          </p:nvSpPr>
          <p:spPr>
            <a:xfrm>
              <a:off x="1037063" y="1393902"/>
              <a:ext cx="323386" cy="312235"/>
            </a:xfrm>
            <a:prstGeom prst="ellipse">
              <a:avLst/>
            </a:prstGeom>
            <a:solidFill>
              <a:srgbClr val="FFE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6EF29895-E91A-400A-9F17-4DB9D65479B5}"/>
                </a:ext>
              </a:extLst>
            </p:cNvPr>
            <p:cNvSpPr txBox="1"/>
            <p:nvPr/>
          </p:nvSpPr>
          <p:spPr>
            <a:xfrm>
              <a:off x="1360448" y="1365353"/>
              <a:ext cx="4962293"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Grandview" panose="020B0604020202020204" pitchFamily="34" charset="0"/>
                  <a:ea typeface="+mn-ea"/>
                  <a:cs typeface="Biome" panose="020B0503030204020804" pitchFamily="34" charset="0"/>
                </a:rPr>
                <a:t>What </a:t>
              </a:r>
              <a:r>
                <a:rPr lang="en-GB" dirty="0">
                  <a:solidFill>
                    <a:prstClr val="white"/>
                  </a:solidFill>
                  <a:latin typeface="Grandview" panose="020B0604020202020204" pitchFamily="34" charset="0"/>
                  <a:cs typeface="Biome" panose="020B0503030204020804" pitchFamily="34" charset="0"/>
                </a:rPr>
                <a:t>are</a:t>
              </a:r>
              <a:r>
                <a:rPr kumimoji="0" lang="en-GB" sz="1800" b="0" i="0" u="none" strike="noStrike" kern="1200" cap="none" spc="0" normalizeH="0" baseline="0" noProof="0" dirty="0">
                  <a:ln>
                    <a:noFill/>
                  </a:ln>
                  <a:solidFill>
                    <a:prstClr val="white"/>
                  </a:solidFill>
                  <a:effectLst/>
                  <a:uLnTx/>
                  <a:uFillTx/>
                  <a:latin typeface="Grandview" panose="020B0604020202020204" pitchFamily="34" charset="0"/>
                  <a:ea typeface="+mn-ea"/>
                  <a:cs typeface="Biome" panose="020B0503030204020804" pitchFamily="34" charset="0"/>
                </a:rPr>
                <a:t> Spring boot starters</a:t>
              </a:r>
            </a:p>
          </p:txBody>
        </p:sp>
      </p:grpSp>
      <p:grpSp>
        <p:nvGrpSpPr>
          <p:cNvPr id="22" name="Group 21">
            <a:extLst>
              <a:ext uri="{FF2B5EF4-FFF2-40B4-BE49-F238E27FC236}">
                <a16:creationId xmlns:a16="http://schemas.microsoft.com/office/drawing/2014/main" id="{1A773FBC-5832-4933-AD4C-872B090EA0C4}"/>
              </a:ext>
            </a:extLst>
          </p:cNvPr>
          <p:cNvGrpSpPr/>
          <p:nvPr/>
        </p:nvGrpSpPr>
        <p:grpSpPr>
          <a:xfrm>
            <a:off x="1037063" y="4338598"/>
            <a:ext cx="7103327" cy="369332"/>
            <a:chOff x="1037063" y="1365353"/>
            <a:chExt cx="7103327" cy="369332"/>
          </a:xfrm>
        </p:grpSpPr>
        <p:sp>
          <p:nvSpPr>
            <p:cNvPr id="23" name="Oval 22">
              <a:extLst>
                <a:ext uri="{FF2B5EF4-FFF2-40B4-BE49-F238E27FC236}">
                  <a16:creationId xmlns:a16="http://schemas.microsoft.com/office/drawing/2014/main" id="{37B33AAD-2083-4FC7-A5BA-D393453D8FD8}"/>
                </a:ext>
              </a:extLst>
            </p:cNvPr>
            <p:cNvSpPr/>
            <p:nvPr/>
          </p:nvSpPr>
          <p:spPr>
            <a:xfrm>
              <a:off x="1037063" y="1393902"/>
              <a:ext cx="323386" cy="312235"/>
            </a:xfrm>
            <a:prstGeom prst="ellipse">
              <a:avLst/>
            </a:prstGeom>
            <a:solidFill>
              <a:srgbClr val="FFE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TextBox 23">
              <a:extLst>
                <a:ext uri="{FF2B5EF4-FFF2-40B4-BE49-F238E27FC236}">
                  <a16:creationId xmlns:a16="http://schemas.microsoft.com/office/drawing/2014/main" id="{C351CF46-F004-4418-86C0-7FCA125AD1AA}"/>
                </a:ext>
              </a:extLst>
            </p:cNvPr>
            <p:cNvSpPr txBox="1"/>
            <p:nvPr/>
          </p:nvSpPr>
          <p:spPr>
            <a:xfrm>
              <a:off x="1360448" y="1365353"/>
              <a:ext cx="6779942"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Grandview" panose="020B0604020202020204" pitchFamily="34" charset="0"/>
                  <a:ea typeface="+mn-ea"/>
                  <a:cs typeface="Biome" panose="020B0503030204020804" pitchFamily="34" charset="0"/>
                </a:rPr>
                <a:t>Build, Deploy and Launch your first Spring Boot Application</a:t>
              </a:r>
            </a:p>
          </p:txBody>
        </p:sp>
      </p:grpSp>
    </p:spTree>
    <p:custDataLst>
      <p:tags r:id="rId1"/>
    </p:custDataLst>
    <p:extLst>
      <p:ext uri="{BB962C8B-B14F-4D97-AF65-F5344CB8AC3E}">
        <p14:creationId xmlns:p14="http://schemas.microsoft.com/office/powerpoint/2010/main" val="3955469225"/>
      </p:ext>
    </p:extLst>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0-#ppt_w/2"/>
                                          </p:val>
                                        </p:tav>
                                        <p:tav tm="100000">
                                          <p:val>
                                            <p:strVal val="#ppt_x"/>
                                          </p:val>
                                        </p:tav>
                                      </p:tavLst>
                                    </p:anim>
                                    <p:anim calcmode="lin" valueType="num">
                                      <p:cBhvr additive="base">
                                        <p:cTn id="14"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0-#ppt_w/2"/>
                                          </p:val>
                                        </p:tav>
                                        <p:tav tm="100000">
                                          <p:val>
                                            <p:strVal val="#ppt_x"/>
                                          </p:val>
                                        </p:tav>
                                      </p:tavLst>
                                    </p:anim>
                                    <p:anim calcmode="lin" valueType="num">
                                      <p:cBhvr additive="base">
                                        <p:cTn id="20"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0-#ppt_w/2"/>
                                          </p:val>
                                        </p:tav>
                                        <p:tav tm="100000">
                                          <p:val>
                                            <p:strVal val="#ppt_x"/>
                                          </p:val>
                                        </p:tav>
                                      </p:tavLst>
                                    </p:anim>
                                    <p:anim calcmode="lin" valueType="num">
                                      <p:cBhvr additive="base">
                                        <p:cTn id="26"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0-#ppt_w/2"/>
                                          </p:val>
                                        </p:tav>
                                        <p:tav tm="100000">
                                          <p:val>
                                            <p:strVal val="#ppt_x"/>
                                          </p:val>
                                        </p:tav>
                                      </p:tavLst>
                                    </p:anim>
                                    <p:anim calcmode="lin" valueType="num">
                                      <p:cBhvr additive="base">
                                        <p:cTn id="32"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cxnSp>
        <p:nvCxnSpPr>
          <p:cNvPr id="89" name="Google Shape;89;p1"/>
          <p:cNvCxnSpPr>
            <a:cxnSpLocks/>
          </p:cNvCxnSpPr>
          <p:nvPr/>
        </p:nvCxnSpPr>
        <p:spPr>
          <a:xfrm>
            <a:off x="942109" y="2816165"/>
            <a:ext cx="964750" cy="0"/>
          </a:xfrm>
          <a:prstGeom prst="straightConnector1">
            <a:avLst/>
          </a:prstGeom>
          <a:noFill/>
          <a:ln w="28575" cap="flat" cmpd="sng">
            <a:solidFill>
              <a:srgbClr val="E83976"/>
            </a:solidFill>
            <a:prstDash val="solid"/>
            <a:miter lim="800000"/>
            <a:headEnd type="none" w="sm" len="sm"/>
            <a:tailEnd type="none" w="sm" len="sm"/>
          </a:ln>
        </p:spPr>
      </p:cxnSp>
      <p:grpSp>
        <p:nvGrpSpPr>
          <p:cNvPr id="90" name="Google Shape;90;p1"/>
          <p:cNvGrpSpPr/>
          <p:nvPr/>
        </p:nvGrpSpPr>
        <p:grpSpPr>
          <a:xfrm>
            <a:off x="942109" y="4320487"/>
            <a:ext cx="3944603" cy="1403927"/>
            <a:chOff x="1145308" y="4942314"/>
            <a:chExt cx="3944603" cy="1403927"/>
          </a:xfrm>
        </p:grpSpPr>
        <p:sp>
          <p:nvSpPr>
            <p:cNvPr id="91" name="Google Shape;91;p1"/>
            <p:cNvSpPr/>
            <p:nvPr/>
          </p:nvSpPr>
          <p:spPr>
            <a:xfrm>
              <a:off x="1145308" y="4942314"/>
              <a:ext cx="1422400" cy="1403927"/>
            </a:xfrm>
            <a:prstGeom prst="ellipse">
              <a:avLst/>
            </a:prstGeom>
            <a:blipFill rotWithShape="1">
              <a:blip r:embed="rId4">
                <a:alphaModFix/>
              </a:blip>
              <a:stretch>
                <a:fillRect/>
              </a:stretch>
            </a:blip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2" name="Google Shape;92;p1"/>
            <p:cNvSpPr txBox="1"/>
            <p:nvPr/>
          </p:nvSpPr>
          <p:spPr>
            <a:xfrm>
              <a:off x="2679220" y="5241091"/>
              <a:ext cx="2410691" cy="49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600" b="0" i="0" u="none" strike="noStrike" cap="none" dirty="0">
                  <a:solidFill>
                    <a:srgbClr val="DC4047"/>
                  </a:solidFill>
                  <a:latin typeface="Leelawadee"/>
                  <a:ea typeface="Leelawadee"/>
                  <a:cs typeface="Leelawadee"/>
                  <a:sym typeface="Leelawadee"/>
                </a:rPr>
                <a:t>Sazz Ali</a:t>
              </a:r>
              <a:endParaRPr sz="2600" dirty="0">
                <a:solidFill>
                  <a:srgbClr val="DC4047"/>
                </a:solidFill>
                <a:latin typeface="Leelawadee"/>
                <a:ea typeface="Leelawadee"/>
                <a:cs typeface="Leelawadee"/>
                <a:sym typeface="Leelawadee"/>
              </a:endParaRPr>
            </a:p>
          </p:txBody>
        </p:sp>
        <p:sp>
          <p:nvSpPr>
            <p:cNvPr id="93" name="Google Shape;93;p1"/>
            <p:cNvSpPr txBox="1"/>
            <p:nvPr/>
          </p:nvSpPr>
          <p:spPr>
            <a:xfrm>
              <a:off x="2679220" y="5644277"/>
              <a:ext cx="2410691"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dirty="0">
                  <a:solidFill>
                    <a:srgbClr val="7030A0"/>
                  </a:solidFill>
                  <a:latin typeface="Grandview" panose="020B0502040204020203" pitchFamily="34" charset="0"/>
                  <a:ea typeface="Leelawadee"/>
                  <a:cs typeface="Leelawadee"/>
                  <a:sym typeface="Leelawadee"/>
                </a:rPr>
                <a:t>grokkingInterviews.io</a:t>
              </a:r>
            </a:p>
          </p:txBody>
        </p:sp>
      </p:grpSp>
      <p:sp>
        <p:nvSpPr>
          <p:cNvPr id="95" name="Google Shape;95;p1"/>
          <p:cNvSpPr/>
          <p:nvPr/>
        </p:nvSpPr>
        <p:spPr>
          <a:xfrm>
            <a:off x="830597" y="2105448"/>
            <a:ext cx="11166906"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3600" dirty="0">
                <a:solidFill>
                  <a:srgbClr val="7030A0"/>
                </a:solidFill>
                <a:latin typeface="Abadi" panose="020B0604020104020204" pitchFamily="34" charset="0"/>
                <a:ea typeface="Leelawadee"/>
                <a:cs typeface="Leelawadee"/>
                <a:sym typeface="Leelawadee"/>
              </a:rPr>
              <a:t>Introduction to Spring boot</a:t>
            </a:r>
          </a:p>
        </p:txBody>
      </p:sp>
    </p:spTree>
    <p:custDataLst>
      <p:tags r:id="rId1"/>
    </p:custDataLst>
    <p:extLst>
      <p:ext uri="{BB962C8B-B14F-4D97-AF65-F5344CB8AC3E}">
        <p14:creationId xmlns:p14="http://schemas.microsoft.com/office/powerpoint/2010/main" val="2295847289"/>
      </p:ext>
    </p:extLst>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childTnLst>
                                </p:cTn>
                              </p:par>
                              <p:par>
                                <p:cTn id="7" presetID="2" presetClass="entr" presetSubtype="8" fill="hold" nodeType="withEffect">
                                  <p:stCondLst>
                                    <p:cond delay="0"/>
                                  </p:stCondLst>
                                  <p:childTnLst>
                                    <p:set>
                                      <p:cBhvr>
                                        <p:cTn id="8" dur="1" fill="hold">
                                          <p:stCondLst>
                                            <p:cond delay="0"/>
                                          </p:stCondLst>
                                        </p:cTn>
                                        <p:tgtEl>
                                          <p:spTgt spid="90"/>
                                        </p:tgtEl>
                                        <p:attrNameLst>
                                          <p:attrName>style.visibility</p:attrName>
                                        </p:attrNameLst>
                                      </p:cBhvr>
                                      <p:to>
                                        <p:strVal val="visible"/>
                                      </p:to>
                                    </p:set>
                                    <p:anim calcmode="lin" valueType="num">
                                      <p:cBhvr additive="base">
                                        <p:cTn id="9" dur="500"/>
                                        <p:tgtEl>
                                          <p:spTgt spid="9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7"/>
</p:tagLst>
</file>

<file path=ppt/tags/tag10.xml><?xml version="1.0" encoding="utf-8"?>
<p:tagLst xmlns:a="http://schemas.openxmlformats.org/drawingml/2006/main" xmlns:r="http://schemas.openxmlformats.org/officeDocument/2006/relationships" xmlns:p="http://schemas.openxmlformats.org/presentationml/2006/main">
  <p:tag name="TIMING" val="|5.3"/>
</p:tagLst>
</file>

<file path=ppt/tags/tag11.xml><?xml version="1.0" encoding="utf-8"?>
<p:tagLst xmlns:a="http://schemas.openxmlformats.org/drawingml/2006/main" xmlns:r="http://schemas.openxmlformats.org/officeDocument/2006/relationships" xmlns:p="http://schemas.openxmlformats.org/presentationml/2006/main">
  <p:tag name="TIMING" val="|1.6|2|1.8|1.4|1.5"/>
</p:tagLst>
</file>

<file path=ppt/tags/tag12.xml><?xml version="1.0" encoding="utf-8"?>
<p:tagLst xmlns:a="http://schemas.openxmlformats.org/drawingml/2006/main" xmlns:r="http://schemas.openxmlformats.org/officeDocument/2006/relationships" xmlns:p="http://schemas.openxmlformats.org/presentationml/2006/main">
  <p:tag name="TIMING" val="|4.2"/>
</p:tagLst>
</file>

<file path=ppt/tags/tag13.xml><?xml version="1.0" encoding="utf-8"?>
<p:tagLst xmlns:a="http://schemas.openxmlformats.org/drawingml/2006/main" xmlns:r="http://schemas.openxmlformats.org/officeDocument/2006/relationships" xmlns:p="http://schemas.openxmlformats.org/presentationml/2006/main">
  <p:tag name="TIMING" val="|3.8|1.5|1.8|2.4|1.7"/>
</p:tagLst>
</file>

<file path=ppt/tags/tag14.xml><?xml version="1.0" encoding="utf-8"?>
<p:tagLst xmlns:a="http://schemas.openxmlformats.org/drawingml/2006/main" xmlns:r="http://schemas.openxmlformats.org/officeDocument/2006/relationships" xmlns:p="http://schemas.openxmlformats.org/presentationml/2006/main">
  <p:tag name="TIMING" val="|3.1"/>
</p:tagLst>
</file>

<file path=ppt/tags/tag15.xml><?xml version="1.0" encoding="utf-8"?>
<p:tagLst xmlns:a="http://schemas.openxmlformats.org/drawingml/2006/main" xmlns:r="http://schemas.openxmlformats.org/officeDocument/2006/relationships" xmlns:p="http://schemas.openxmlformats.org/presentationml/2006/main">
  <p:tag name="TIMING" val="|1|2.5|1.9|1.8"/>
</p:tagLst>
</file>

<file path=ppt/tags/tag16.xml><?xml version="1.0" encoding="utf-8"?>
<p:tagLst xmlns:a="http://schemas.openxmlformats.org/drawingml/2006/main" xmlns:r="http://schemas.openxmlformats.org/officeDocument/2006/relationships" xmlns:p="http://schemas.openxmlformats.org/presentationml/2006/main">
  <p:tag name="TIMING" val="|3.5"/>
</p:tagLst>
</file>

<file path=ppt/tags/tag17.xml><?xml version="1.0" encoding="utf-8"?>
<p:tagLst xmlns:a="http://schemas.openxmlformats.org/drawingml/2006/main" xmlns:r="http://schemas.openxmlformats.org/officeDocument/2006/relationships" xmlns:p="http://schemas.openxmlformats.org/presentationml/2006/main">
  <p:tag name="TIMING" val="|2.5"/>
</p:tagLst>
</file>

<file path=ppt/tags/tag2.xml><?xml version="1.0" encoding="utf-8"?>
<p:tagLst xmlns:a="http://schemas.openxmlformats.org/drawingml/2006/main" xmlns:r="http://schemas.openxmlformats.org/officeDocument/2006/relationships" xmlns:p="http://schemas.openxmlformats.org/presentationml/2006/main">
  <p:tag name="TIMING" val="|4.3|3.7|3.2|3"/>
</p:tagLst>
</file>

<file path=ppt/tags/tag3.xml><?xml version="1.0" encoding="utf-8"?>
<p:tagLst xmlns:a="http://schemas.openxmlformats.org/drawingml/2006/main" xmlns:r="http://schemas.openxmlformats.org/officeDocument/2006/relationships" xmlns:p="http://schemas.openxmlformats.org/presentationml/2006/main">
  <p:tag name="TIMING" val="|2.9|2.3"/>
</p:tagLst>
</file>

<file path=ppt/tags/tag4.xml><?xml version="1.0" encoding="utf-8"?>
<p:tagLst xmlns:a="http://schemas.openxmlformats.org/drawingml/2006/main" xmlns:r="http://schemas.openxmlformats.org/officeDocument/2006/relationships" xmlns:p="http://schemas.openxmlformats.org/presentationml/2006/main">
  <p:tag name="TIMING" val="|1.7"/>
</p:tagLst>
</file>

<file path=ppt/tags/tag5.xml><?xml version="1.0" encoding="utf-8"?>
<p:tagLst xmlns:a="http://schemas.openxmlformats.org/drawingml/2006/main" xmlns:r="http://schemas.openxmlformats.org/officeDocument/2006/relationships" xmlns:p="http://schemas.openxmlformats.org/presentationml/2006/main">
  <p:tag name="TIMING" val="|2.2"/>
</p:tagLst>
</file>

<file path=ppt/tags/tag6.xml><?xml version="1.0" encoding="utf-8"?>
<p:tagLst xmlns:a="http://schemas.openxmlformats.org/drawingml/2006/main" xmlns:r="http://schemas.openxmlformats.org/officeDocument/2006/relationships" xmlns:p="http://schemas.openxmlformats.org/presentationml/2006/main">
  <p:tag name="TIMING" val="|1.7"/>
</p:tagLst>
</file>

<file path=ppt/tags/tag7.xml><?xml version="1.0" encoding="utf-8"?>
<p:tagLst xmlns:a="http://schemas.openxmlformats.org/drawingml/2006/main" xmlns:r="http://schemas.openxmlformats.org/officeDocument/2006/relationships" xmlns:p="http://schemas.openxmlformats.org/presentationml/2006/main">
  <p:tag name="TIMING" val="|3.5|2|1.7|1.8|3.1"/>
</p:tagLst>
</file>

<file path=ppt/tags/tag8.xml><?xml version="1.0" encoding="utf-8"?>
<p:tagLst xmlns:a="http://schemas.openxmlformats.org/drawingml/2006/main" xmlns:r="http://schemas.openxmlformats.org/officeDocument/2006/relationships" xmlns:p="http://schemas.openxmlformats.org/presentationml/2006/main">
  <p:tag name="TIMING" val="|1.1"/>
</p:tagLst>
</file>

<file path=ppt/tags/tag9.xml><?xml version="1.0" encoding="utf-8"?>
<p:tagLst xmlns:a="http://schemas.openxmlformats.org/drawingml/2006/main" xmlns:r="http://schemas.openxmlformats.org/officeDocument/2006/relationships" xmlns:p="http://schemas.openxmlformats.org/presentationml/2006/main">
  <p:tag name="TIMING" val="|4.1|3.9|4|3.3|3.1|2.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16242</TotalTime>
  <Words>703</Words>
  <Application>Microsoft Office PowerPoint</Application>
  <PresentationFormat>Widescreen</PresentationFormat>
  <Paragraphs>116</Paragraphs>
  <Slides>19</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Abadi</vt:lpstr>
      <vt:lpstr>Aharoni</vt:lpstr>
      <vt:lpstr>Arial</vt:lpstr>
      <vt:lpstr>Avenir Next LT Pro Demi</vt:lpstr>
      <vt:lpstr>Calibri</vt:lpstr>
      <vt:lpstr>Calibri Light</vt:lpstr>
      <vt:lpstr>Grandview</vt:lpstr>
      <vt:lpstr>Leelawadee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 Sarkar,S,Sajjad,QNC R</dc:creator>
  <cp:lastModifiedBy>Sajjad Sarkar</cp:lastModifiedBy>
  <cp:revision>74</cp:revision>
  <dcterms:created xsi:type="dcterms:W3CDTF">2022-02-07T09:57:57Z</dcterms:created>
  <dcterms:modified xsi:type="dcterms:W3CDTF">2022-05-06T06:35:17Z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5818d02-8d25-4bb9-b27c-e4db64670887_Enabled">
    <vt:lpwstr>true</vt:lpwstr>
  </property>
  <property fmtid="{D5CDD505-2E9C-101B-9397-08002B2CF9AE}" pid="3" name="MSIP_Label_55818d02-8d25-4bb9-b27c-e4db64670887_SetDate">
    <vt:lpwstr>2022-02-07T09:57:57Z</vt:lpwstr>
  </property>
  <property fmtid="{D5CDD505-2E9C-101B-9397-08002B2CF9AE}" pid="4" name="MSIP_Label_55818d02-8d25-4bb9-b27c-e4db64670887_Method">
    <vt:lpwstr>Standard</vt:lpwstr>
  </property>
  <property fmtid="{D5CDD505-2E9C-101B-9397-08002B2CF9AE}" pid="5" name="MSIP_Label_55818d02-8d25-4bb9-b27c-e4db64670887_Name">
    <vt:lpwstr>55818d02-8d25-4bb9-b27c-e4db64670887</vt:lpwstr>
  </property>
  <property fmtid="{D5CDD505-2E9C-101B-9397-08002B2CF9AE}" pid="6" name="MSIP_Label_55818d02-8d25-4bb9-b27c-e4db64670887_SiteId">
    <vt:lpwstr>a7f35688-9c00-4d5e-ba41-29f146377ab0</vt:lpwstr>
  </property>
  <property fmtid="{D5CDD505-2E9C-101B-9397-08002B2CF9AE}" pid="7" name="MSIP_Label_55818d02-8d25-4bb9-b27c-e4db64670887_ActionId">
    <vt:lpwstr>397fad18-f059-4942-9b85-2d6b152d0166</vt:lpwstr>
  </property>
  <property fmtid="{D5CDD505-2E9C-101B-9397-08002B2CF9AE}" pid="8" name="MSIP_Label_55818d02-8d25-4bb9-b27c-e4db64670887_ContentBits">
    <vt:lpwstr>0</vt:lpwstr>
  </property>
</Properties>
</file>