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92" r:id="rId4"/>
    <p:sldId id="258" r:id="rId5"/>
    <p:sldId id="259" r:id="rId6"/>
    <p:sldId id="260" r:id="rId7"/>
    <p:sldId id="261" r:id="rId8"/>
    <p:sldId id="290" r:id="rId9"/>
    <p:sldId id="291" r:id="rId10"/>
    <p:sldId id="262" r:id="rId11"/>
    <p:sldId id="264" r:id="rId12"/>
    <p:sldId id="265" r:id="rId13"/>
    <p:sldId id="287" r:id="rId14"/>
    <p:sldId id="266" r:id="rId15"/>
    <p:sldId id="267" r:id="rId16"/>
    <p:sldId id="268" r:id="rId17"/>
    <p:sldId id="293" r:id="rId18"/>
    <p:sldId id="269" r:id="rId19"/>
    <p:sldId id="270" r:id="rId20"/>
    <p:sldId id="271" r:id="rId21"/>
    <p:sldId id="289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99" autoAdjust="0"/>
  </p:normalViewPr>
  <p:slideViewPr>
    <p:cSldViewPr>
      <p:cViewPr>
        <p:scale>
          <a:sx n="100" d="100"/>
          <a:sy n="100" d="100"/>
        </p:scale>
        <p:origin x="-1098" y="-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90719-0D26-4B5D-9D76-0D840D51D6AB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3CD26-B269-47FC-A1B4-EED0E641D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68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3CD26-B269-47FC-A1B4-EED0E641D3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28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3CD26-B269-47FC-A1B4-EED0E641D3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17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3CD26-B269-47FC-A1B4-EED0E641D3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95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3CD26-B269-47FC-A1B4-EED0E641D3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92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3CD26-B269-47FC-A1B4-EED0E641D39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45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3CD26-B269-47FC-A1B4-EED0E641D39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93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3CD26-B269-47FC-A1B4-EED0E641D39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91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3CD26-B269-47FC-A1B4-EED0E641D39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175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3CD26-B269-47FC-A1B4-EED0E641D39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104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3CD26-B269-47FC-A1B4-EED0E641D39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761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3CD26-B269-47FC-A1B4-EED0E641D39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11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3CD26-B269-47FC-A1B4-EED0E641D3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932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3CD26-B269-47FC-A1B4-EED0E641D39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178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3CD26-B269-47FC-A1B4-EED0E641D39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229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3CD26-B269-47FC-A1B4-EED0E641D39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851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3CD26-B269-47FC-A1B4-EED0E641D39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87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3CD26-B269-47FC-A1B4-EED0E641D3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66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3CD26-B269-47FC-A1B4-EED0E641D3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40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3CD26-B269-47FC-A1B4-EED0E641D3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4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3CD26-B269-47FC-A1B4-EED0E641D3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10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3CD26-B269-47FC-A1B4-EED0E641D3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41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3CD26-B269-47FC-A1B4-EED0E641D3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42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</a:t>
            </a:r>
            <a:r>
              <a:rPr lang="en-US" baseline="0" dirty="0" smtClean="0"/>
              <a:t> each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3CD26-B269-47FC-A1B4-EED0E641D3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42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9EB9-5BA3-4795-B8A3-72D31BF80EE4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EF74-3F64-4B0A-82D1-EF3DC1E3E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9EB9-5BA3-4795-B8A3-72D31BF80EE4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EF74-3F64-4B0A-82D1-EF3DC1E3E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9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9EB9-5BA3-4795-B8A3-72D31BF80EE4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EF74-3F64-4B0A-82D1-EF3DC1E3E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9EB9-5BA3-4795-B8A3-72D31BF80EE4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EF74-3F64-4B0A-82D1-EF3DC1E3E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1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9EB9-5BA3-4795-B8A3-72D31BF80EE4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EF74-3F64-4B0A-82D1-EF3DC1E3E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5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9EB9-5BA3-4795-B8A3-72D31BF80EE4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EF74-3F64-4B0A-82D1-EF3DC1E3E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9EB9-5BA3-4795-B8A3-72D31BF80EE4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EF74-3F64-4B0A-82D1-EF3DC1E3E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9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9EB9-5BA3-4795-B8A3-72D31BF80EE4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EF74-3F64-4B0A-82D1-EF3DC1E3E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4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9EB9-5BA3-4795-B8A3-72D31BF80EE4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EF74-3F64-4B0A-82D1-EF3DC1E3E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1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9EB9-5BA3-4795-B8A3-72D31BF80EE4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EF74-3F64-4B0A-82D1-EF3DC1E3E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9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9EB9-5BA3-4795-B8A3-72D31BF80EE4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EF74-3F64-4B0A-82D1-EF3DC1E3E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1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59EB9-5BA3-4795-B8A3-72D31BF80EE4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7EF74-3F64-4B0A-82D1-EF3DC1E3E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minalOSS/credstash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martinfowler.com/bliki/ImmutableServer.html" TargetMode="External"/><Relationship Id="rId3" Type="http://schemas.openxmlformats.org/officeDocument/2006/relationships/hyperlink" Target="https://github.com/fugue/credstash" TargetMode="External"/><Relationship Id="rId7" Type="http://schemas.openxmlformats.org/officeDocument/2006/relationships/hyperlink" Target="https://github.com/volanja/ansible_spec" TargetMode="External"/><Relationship Id="rId2" Type="http://schemas.openxmlformats.org/officeDocument/2006/relationships/hyperlink" Target="https://docs.ansible.com/ansibl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acker.io/" TargetMode="External"/><Relationship Id="rId5" Type="http://schemas.openxmlformats.org/officeDocument/2006/relationships/hyperlink" Target="https://github.com/Netflix/aminator" TargetMode="External"/><Relationship Id="rId4" Type="http://schemas.openxmlformats.org/officeDocument/2006/relationships/hyperlink" Target="https://www.ansible.com/blog/immutable-systems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mailto:askulkarni84@gmail.com" TargetMode="External"/><Relationship Id="rId2" Type="http://schemas.openxmlformats.org/officeDocument/2006/relationships/hyperlink" Target="https://github.com/askulkarni2/ansible-dem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399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SoCal DevOps Users Group</a:t>
            </a:r>
            <a:br>
              <a:rPr lang="en-US" b="1" u="sng" dirty="0" smtClean="0">
                <a:solidFill>
                  <a:srgbClr val="FF0000"/>
                </a:solidFill>
                <a:latin typeface="Arial Black" panose="020B0A04020102020204" pitchFamily="34" charset="0"/>
              </a:rPr>
            </a:br>
            <a:r>
              <a:rPr lang="en-US" b="1" u="sng" dirty="0">
                <a:solidFill>
                  <a:srgbClr val="FF0000"/>
                </a:solidFill>
                <a:latin typeface="Arial Black" panose="020B0A04020102020204" pitchFamily="34" charset="0"/>
              </a:rPr>
              <a:t/>
            </a:r>
            <a:br>
              <a:rPr lang="en-US" b="1" u="sng" dirty="0">
                <a:solidFill>
                  <a:srgbClr val="FF0000"/>
                </a:solidFill>
                <a:latin typeface="Arial Black" panose="020B0A04020102020204" pitchFamily="34" charset="0"/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5300" b="1" dirty="0" err="1" smtClean="0"/>
              <a:t>Ansible</a:t>
            </a:r>
            <a:r>
              <a:rPr lang="en-US" sz="5300" b="1" dirty="0" smtClean="0"/>
              <a:t> </a:t>
            </a:r>
            <a:r>
              <a:rPr lang="en-US" sz="5300" b="1" dirty="0"/>
              <a:t>with AWS: From Dev to Production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34000"/>
            <a:ext cx="6400800" cy="1752600"/>
          </a:xfrm>
        </p:spPr>
        <p:txBody>
          <a:bodyPr/>
          <a:lstStyle/>
          <a:p>
            <a:r>
              <a:rPr lang="en-US" dirty="0" smtClean="0"/>
              <a:t>Apoorva </a:t>
            </a:r>
            <a:r>
              <a:rPr lang="en-US" dirty="0" smtClean="0"/>
              <a:t>Kulkarni</a:t>
            </a:r>
          </a:p>
          <a:p>
            <a:r>
              <a:rPr lang="en-US" sz="2000" i="1" dirty="0" smtClean="0"/>
              <a:t>February 25, 2016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21948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046718"/>
            <a:ext cx="7391400" cy="13822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err="1"/>
              <a:t>Ansible</a:t>
            </a:r>
            <a:r>
              <a:rPr lang="en-US" b="1" u="sng" dirty="0"/>
              <a:t> with AWS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Same workflow for dev/</a:t>
            </a:r>
            <a:r>
              <a:rPr lang="en-US" dirty="0" err="1" smtClean="0"/>
              <a:t>qa</a:t>
            </a:r>
            <a:r>
              <a:rPr lang="en-US" dirty="0" smtClean="0"/>
              <a:t>/</a:t>
            </a:r>
            <a:r>
              <a:rPr lang="en-US" dirty="0" err="1" smtClean="0"/>
              <a:t>integ</a:t>
            </a:r>
            <a:r>
              <a:rPr lang="en-US" dirty="0"/>
              <a:t> </a:t>
            </a:r>
            <a:r>
              <a:rPr lang="en-US" dirty="0" smtClean="0"/>
              <a:t>vs staging/production</a:t>
            </a:r>
          </a:p>
          <a:p>
            <a:pPr lvl="1"/>
            <a:r>
              <a:rPr lang="en-US" dirty="0" smtClean="0"/>
              <a:t>Multi-region or multi-</a:t>
            </a:r>
            <a:r>
              <a:rPr lang="en-US" dirty="0" err="1" smtClean="0"/>
              <a:t>vpc</a:t>
            </a:r>
            <a:r>
              <a:rPr lang="en-US" dirty="0" smtClean="0"/>
              <a:t> deployment</a:t>
            </a:r>
          </a:p>
          <a:p>
            <a:pPr lvl="1"/>
            <a:r>
              <a:rPr lang="en-US" dirty="0" err="1" smtClean="0"/>
              <a:t>Autoscaling</a:t>
            </a:r>
            <a:endParaRPr lang="en-US" dirty="0" smtClean="0"/>
          </a:p>
          <a:p>
            <a:pPr lvl="1"/>
            <a:r>
              <a:rPr lang="en-US" dirty="0" smtClean="0"/>
              <a:t>Storing and retrieving secrets</a:t>
            </a:r>
          </a:p>
          <a:p>
            <a:pPr lvl="1"/>
            <a:r>
              <a:rPr lang="en-US" dirty="0" smtClean="0"/>
              <a:t>Quick </a:t>
            </a:r>
            <a:r>
              <a:rPr lang="en-US" dirty="0" smtClean="0"/>
              <a:t>and</a:t>
            </a:r>
            <a:r>
              <a:rPr lang="en-US" dirty="0" smtClean="0"/>
              <a:t> safe bootstrapping</a:t>
            </a:r>
            <a:endParaRPr lang="en-US" dirty="0" smtClean="0"/>
          </a:p>
          <a:p>
            <a:pPr lvl="1"/>
            <a:r>
              <a:rPr lang="en-US" dirty="0" smtClean="0"/>
              <a:t>Deployment patterns</a:t>
            </a:r>
          </a:p>
          <a:p>
            <a:pPr lvl="1"/>
            <a:r>
              <a:rPr lang="en-US" dirty="0" smtClean="0"/>
              <a:t>Testing deployments</a:t>
            </a:r>
          </a:p>
        </p:txBody>
      </p:sp>
    </p:spTree>
    <p:extLst>
      <p:ext uri="{BB962C8B-B14F-4D97-AF65-F5344CB8AC3E}">
        <p14:creationId xmlns:p14="http://schemas.microsoft.com/office/powerpoint/2010/main" val="341611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u="sng" dirty="0" err="1"/>
              <a:t>Ansible</a:t>
            </a:r>
            <a:r>
              <a:rPr lang="en-US" sz="4900" b="1" u="sng" dirty="0"/>
              <a:t> with AWS</a:t>
            </a:r>
            <a:br>
              <a:rPr lang="en-US" sz="4900" b="1" u="sng" dirty="0"/>
            </a:br>
            <a:r>
              <a:rPr lang="en-US" sz="3100" dirty="0" smtClean="0"/>
              <a:t>Same workflows and multi-region/</a:t>
            </a:r>
            <a:r>
              <a:rPr lang="en-US" sz="3100" dirty="0" err="1" smtClean="0"/>
              <a:t>vpc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Its all about how you structure the </a:t>
            </a:r>
            <a:r>
              <a:rPr lang="en-US" dirty="0" smtClean="0"/>
              <a:t>inventory</a:t>
            </a:r>
          </a:p>
          <a:p>
            <a:endParaRPr lang="en-US" dirty="0" smtClean="0"/>
          </a:p>
          <a:p>
            <a:r>
              <a:rPr lang="en-US" dirty="0" smtClean="0"/>
              <a:t>DRY – Organize variables in a hierarchy and use </a:t>
            </a:r>
            <a:r>
              <a:rPr lang="en-US" dirty="0" err="1" smtClean="0"/>
              <a:t>Ansible’s</a:t>
            </a:r>
            <a:r>
              <a:rPr lang="en-US" dirty="0" smtClean="0"/>
              <a:t> automatic variable import</a:t>
            </a: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smtClean="0"/>
              <a:t>separate VPCs or even better separate AWS accounts (and link those accounts for common billing)</a:t>
            </a:r>
          </a:p>
          <a:p>
            <a:endParaRPr lang="en-US" dirty="0" smtClean="0"/>
          </a:p>
          <a:p>
            <a:r>
              <a:rPr lang="en-US" dirty="0" smtClean="0"/>
              <a:t>Multi-region </a:t>
            </a:r>
            <a:r>
              <a:rPr lang="en-US" dirty="0" smtClean="0"/>
              <a:t>deployment is just another VPC</a:t>
            </a:r>
          </a:p>
        </p:txBody>
      </p:sp>
    </p:spTree>
    <p:extLst>
      <p:ext uri="{BB962C8B-B14F-4D97-AF65-F5344CB8AC3E}">
        <p14:creationId xmlns:p14="http://schemas.microsoft.com/office/powerpoint/2010/main" val="332484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u="sng" dirty="0" err="1"/>
              <a:t>Ansible</a:t>
            </a:r>
            <a:r>
              <a:rPr lang="en-US" sz="4900" b="1" u="sng" dirty="0"/>
              <a:t> with AWS</a:t>
            </a:r>
            <a:br>
              <a:rPr lang="en-US" sz="4900" b="1" u="sng" dirty="0"/>
            </a:br>
            <a:r>
              <a:rPr lang="en-US" sz="3100" dirty="0" smtClean="0"/>
              <a:t>Same workflows and multi-region/</a:t>
            </a:r>
            <a:r>
              <a:rPr lang="en-US" sz="3100" dirty="0" err="1" smtClean="0"/>
              <a:t>vpc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inventory structure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evelopment     # inventory file for development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production      # inventory file for production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staging         # inventory file for staging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group_vars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webservers   #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webservers group         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databases    #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databases group         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host_vars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bastion      #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bastion host        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#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host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635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u="sng" dirty="0" err="1"/>
              <a:t>Ansible</a:t>
            </a:r>
            <a:r>
              <a:rPr lang="en-US" sz="4900" b="1" u="sng" dirty="0"/>
              <a:t> with AWS</a:t>
            </a:r>
            <a:br>
              <a:rPr lang="en-US" sz="4900" b="1" u="sng" dirty="0"/>
            </a:br>
            <a:r>
              <a:rPr lang="en-US" sz="3100" dirty="0" smtClean="0"/>
              <a:t>Same workflows and </a:t>
            </a:r>
            <a:r>
              <a:rPr lang="en-US" sz="3100" dirty="0" smtClean="0"/>
              <a:t>multi-region/</a:t>
            </a:r>
            <a:r>
              <a:rPr lang="en-US" sz="3100" dirty="0" err="1" smtClean="0"/>
              <a:t>vpc</a:t>
            </a:r>
            <a:endParaRPr lang="en-US" sz="31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"/>
          <a:stretch/>
        </p:blipFill>
        <p:spPr bwMode="auto">
          <a:xfrm>
            <a:off x="1219199" y="1540164"/>
            <a:ext cx="7543153" cy="3108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91490" y="4832866"/>
            <a:ext cx="75708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-playbook –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inventory/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myproject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/dev-us-west-2/blue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+mj-lt"/>
                <a:cs typeface="Courier New" panose="02070309020205020404" pitchFamily="49" charset="0"/>
              </a:rPr>
              <a:t>Will automatically import all VPC variables for dev-us-west-2 VPC + all group variable for </a:t>
            </a:r>
            <a:r>
              <a:rPr lang="en-US" sz="1600" b="1" dirty="0" err="1" smtClean="0">
                <a:latin typeface="+mj-lt"/>
                <a:cs typeface="Courier New" panose="02070309020205020404" pitchFamily="49" charset="0"/>
              </a:rPr>
              <a:t>myproject</a:t>
            </a:r>
            <a:r>
              <a:rPr lang="en-US" sz="1600" b="1" dirty="0" smtClean="0">
                <a:latin typeface="+mj-lt"/>
                <a:cs typeface="Courier New" panose="02070309020205020404" pitchFamily="49" charset="0"/>
              </a:rPr>
              <a:t> + all group variable for dev-us-west-2 + all blue variables</a:t>
            </a:r>
            <a:endParaRPr lang="en-US" sz="16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2514600" y="1981200"/>
            <a:ext cx="381000" cy="22860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2743200" y="2438400"/>
            <a:ext cx="381000" cy="22860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3200400" y="2790536"/>
            <a:ext cx="381000" cy="22860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2514600" y="4343400"/>
            <a:ext cx="381000" cy="22860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3420918" y="3695700"/>
            <a:ext cx="381000" cy="22860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09454" y="1981200"/>
            <a:ext cx="3034146" cy="230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 smtClean="0"/>
              <a:t>VPC Variables such as </a:t>
            </a:r>
            <a:r>
              <a:rPr lang="en-US" sz="900" dirty="0" err="1" smtClean="0"/>
              <a:t>vpc_id</a:t>
            </a:r>
            <a:r>
              <a:rPr lang="en-US" sz="900" dirty="0" smtClean="0"/>
              <a:t>, </a:t>
            </a:r>
            <a:r>
              <a:rPr lang="en-US" sz="900" dirty="0" err="1" smtClean="0"/>
              <a:t>route_table_ids</a:t>
            </a:r>
            <a:r>
              <a:rPr lang="en-US" sz="900" dirty="0" smtClean="0"/>
              <a:t>, </a:t>
            </a:r>
            <a:r>
              <a:rPr lang="en-US" sz="900" dirty="0" err="1" smtClean="0"/>
              <a:t>vpc_cidr</a:t>
            </a:r>
            <a:r>
              <a:rPr lang="en-US" sz="900" dirty="0" smtClean="0"/>
              <a:t>, etc.</a:t>
            </a:r>
            <a:endParaRPr lang="en-US" sz="900" dirty="0"/>
          </a:p>
        </p:txBody>
      </p:sp>
      <p:sp>
        <p:nvSpPr>
          <p:cNvPr id="14" name="TextBox 13"/>
          <p:cNvSpPr txBox="1"/>
          <p:nvPr/>
        </p:nvSpPr>
        <p:spPr>
          <a:xfrm>
            <a:off x="3162300" y="2437284"/>
            <a:ext cx="2781300" cy="2297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 smtClean="0"/>
              <a:t>Host Files for dev such as ec2_tag_Env_Blue(or green)</a:t>
            </a:r>
            <a:endParaRPr 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3599296" y="2803236"/>
            <a:ext cx="1063336" cy="230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 smtClean="0"/>
              <a:t>Group </a:t>
            </a:r>
            <a:r>
              <a:rPr lang="en-US" sz="900" dirty="0" err="1" smtClean="0"/>
              <a:t>Vars</a:t>
            </a:r>
            <a:r>
              <a:rPr lang="en-US" sz="900" dirty="0" smtClean="0"/>
              <a:t> for dev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3801916" y="3695700"/>
            <a:ext cx="3360883" cy="230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 smtClean="0"/>
              <a:t>Group </a:t>
            </a:r>
            <a:r>
              <a:rPr lang="en-US" sz="900" dirty="0" err="1" smtClean="0"/>
              <a:t>vars</a:t>
            </a:r>
            <a:r>
              <a:rPr lang="en-US" sz="900" dirty="0" smtClean="0"/>
              <a:t> for blue/green  such as source code versions to deploy</a:t>
            </a:r>
            <a:endParaRPr 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2886075" y="4343400"/>
            <a:ext cx="3286125" cy="230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 smtClean="0"/>
              <a:t>Group </a:t>
            </a:r>
            <a:r>
              <a:rPr lang="en-US" sz="900" dirty="0" err="1" smtClean="0"/>
              <a:t>Vars</a:t>
            </a:r>
            <a:r>
              <a:rPr lang="en-US" sz="900" dirty="0" smtClean="0"/>
              <a:t> for </a:t>
            </a:r>
            <a:r>
              <a:rPr lang="en-US" sz="900" dirty="0" err="1" smtClean="0"/>
              <a:t>myproject</a:t>
            </a:r>
            <a:r>
              <a:rPr lang="en-US" sz="900" dirty="0" smtClean="0"/>
              <a:t> such  as </a:t>
            </a:r>
            <a:r>
              <a:rPr lang="en-US" sz="900" dirty="0" err="1" smtClean="0"/>
              <a:t>charge_code</a:t>
            </a:r>
            <a:r>
              <a:rPr lang="en-US" sz="900" dirty="0" smtClean="0"/>
              <a:t> tag, </a:t>
            </a:r>
            <a:r>
              <a:rPr lang="en-US" sz="900" dirty="0" err="1" smtClean="0"/>
              <a:t>port_numbers</a:t>
            </a:r>
            <a:endParaRPr lang="en-US" sz="900" dirty="0"/>
          </a:p>
        </p:txBody>
      </p:sp>
      <p:sp>
        <p:nvSpPr>
          <p:cNvPr id="18" name="Left Arrow 17"/>
          <p:cNvSpPr/>
          <p:nvPr/>
        </p:nvSpPr>
        <p:spPr>
          <a:xfrm>
            <a:off x="5163704" y="3033779"/>
            <a:ext cx="381000" cy="22860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562599" y="3046479"/>
            <a:ext cx="1752601" cy="230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 smtClean="0"/>
              <a:t>Reference to your </a:t>
            </a:r>
            <a:r>
              <a:rPr lang="en-US" sz="900" dirty="0" err="1" smtClean="0"/>
              <a:t>myproject</a:t>
            </a:r>
            <a:r>
              <a:rPr lang="en-US" sz="900" dirty="0" smtClean="0"/>
              <a:t> </a:t>
            </a:r>
            <a:r>
              <a:rPr lang="en-US" sz="900" dirty="0" err="1" smtClean="0"/>
              <a:t>vars</a:t>
            </a:r>
            <a:endParaRPr lang="en-US" sz="900" dirty="0" smtClean="0"/>
          </a:p>
        </p:txBody>
      </p:sp>
      <p:sp>
        <p:nvSpPr>
          <p:cNvPr id="20" name="Left Arrow 19"/>
          <p:cNvSpPr/>
          <p:nvPr/>
        </p:nvSpPr>
        <p:spPr>
          <a:xfrm>
            <a:off x="6098310" y="3366709"/>
            <a:ext cx="381000" cy="22860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497205" y="3379409"/>
            <a:ext cx="1427595" cy="230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 smtClean="0"/>
              <a:t>Reference to your </a:t>
            </a:r>
            <a:r>
              <a:rPr lang="en-US" sz="900" dirty="0" err="1" smtClean="0"/>
              <a:t>vpc</a:t>
            </a:r>
            <a:r>
              <a:rPr lang="en-US" sz="900" dirty="0" smtClean="0"/>
              <a:t> </a:t>
            </a:r>
            <a:r>
              <a:rPr lang="en-US" sz="900" dirty="0" err="1" smtClean="0"/>
              <a:t>vars</a:t>
            </a:r>
            <a:endParaRPr lang="en-US" sz="900" dirty="0" smtClean="0"/>
          </a:p>
        </p:txBody>
      </p:sp>
    </p:spTree>
    <p:extLst>
      <p:ext uri="{BB962C8B-B14F-4D97-AF65-F5344CB8AC3E}">
        <p14:creationId xmlns:p14="http://schemas.microsoft.com/office/powerpoint/2010/main" val="219820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6" grpId="0" animBg="1"/>
      <p:bldP spid="7" grpId="0" animBg="1"/>
      <p:bldP spid="8" grpId="0" animBg="1"/>
      <p:bldP spid="9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8972" y="3495230"/>
            <a:ext cx="5486400" cy="39097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Same workflow for dev/</a:t>
            </a:r>
            <a:r>
              <a:rPr lang="en-US" dirty="0" err="1" smtClean="0"/>
              <a:t>qa</a:t>
            </a:r>
            <a:r>
              <a:rPr lang="en-US" dirty="0" smtClean="0"/>
              <a:t>/</a:t>
            </a:r>
            <a:r>
              <a:rPr lang="en-US" dirty="0" err="1" smtClean="0"/>
              <a:t>integ</a:t>
            </a:r>
            <a:r>
              <a:rPr lang="en-US" dirty="0"/>
              <a:t> </a:t>
            </a:r>
            <a:r>
              <a:rPr lang="en-US" dirty="0" smtClean="0"/>
              <a:t>vs staging/production</a:t>
            </a:r>
          </a:p>
          <a:p>
            <a:pPr lvl="1"/>
            <a:r>
              <a:rPr lang="en-US" dirty="0" smtClean="0"/>
              <a:t>Multi-region or multi-</a:t>
            </a:r>
            <a:r>
              <a:rPr lang="en-US" dirty="0" err="1" smtClean="0"/>
              <a:t>vpc</a:t>
            </a:r>
            <a:r>
              <a:rPr lang="en-US" dirty="0" smtClean="0"/>
              <a:t> deployment</a:t>
            </a:r>
          </a:p>
          <a:p>
            <a:pPr lvl="1"/>
            <a:r>
              <a:rPr lang="en-US" dirty="0" err="1" smtClean="0"/>
              <a:t>Autoscaling</a:t>
            </a:r>
            <a:endParaRPr lang="en-US" dirty="0" smtClean="0"/>
          </a:p>
          <a:p>
            <a:pPr lvl="1"/>
            <a:r>
              <a:rPr lang="en-US" dirty="0" smtClean="0"/>
              <a:t>Storing and retrieving secrets</a:t>
            </a:r>
          </a:p>
          <a:p>
            <a:pPr lvl="1"/>
            <a:r>
              <a:rPr lang="en-US" dirty="0" smtClean="0"/>
              <a:t>Quick and safe bootstrapping</a:t>
            </a:r>
          </a:p>
          <a:p>
            <a:pPr lvl="1"/>
            <a:r>
              <a:rPr lang="en-US" dirty="0" smtClean="0"/>
              <a:t>Deployment patterns</a:t>
            </a:r>
          </a:p>
          <a:p>
            <a:pPr lvl="1"/>
            <a:r>
              <a:rPr lang="en-US" dirty="0" smtClean="0"/>
              <a:t>Testing deployments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err="1"/>
              <a:t>Ansible</a:t>
            </a:r>
            <a:r>
              <a:rPr lang="en-US" b="1" u="sng" dirty="0"/>
              <a:t> with AWS</a:t>
            </a:r>
            <a:endParaRPr lang="en-US" b="1" u="sng" dirty="0"/>
          </a:p>
        </p:txBody>
      </p:sp>
      <p:pic>
        <p:nvPicPr>
          <p:cNvPr id="2051" name="Picture 3" descr="C:\Users\akulkarni\AppData\Local\Microsoft\Windows\Temporary Internet Files\Content.IE5\E7T727Z2\Yes_Check_Circle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2632995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akulkarni\AppData\Local\Microsoft\Windows\Temporary Internet Files\Content.IE5\E7T727Z2\Yes_Check_Circle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124200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53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u="sng" dirty="0" err="1"/>
              <a:t>Ansible</a:t>
            </a:r>
            <a:r>
              <a:rPr lang="en-US" sz="4900" b="1" u="sng" dirty="0"/>
              <a:t> with AWS</a:t>
            </a:r>
            <a:br>
              <a:rPr lang="en-US" sz="4900" b="1" u="sng" dirty="0"/>
            </a:br>
            <a:r>
              <a:rPr lang="en-US" sz="3100" dirty="0" err="1" smtClean="0"/>
              <a:t>Autoscaling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Inherently </a:t>
            </a:r>
            <a:r>
              <a:rPr lang="en-US" dirty="0" err="1" smtClean="0"/>
              <a:t>ansible</a:t>
            </a:r>
            <a:r>
              <a:rPr lang="en-US" dirty="0" smtClean="0"/>
              <a:t> is a push system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-playbook -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inventory/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myproject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/dev/hosts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playbook.yml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BUT it can also work in a pull mode i.e.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-pull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–U git://github.com/myrepo –C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devel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–d 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/project/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myrepo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inventory/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myproject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/dev/hosts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playbook.yml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r>
              <a:rPr lang="en-US" dirty="0"/>
              <a:t>Bonus! </a:t>
            </a:r>
            <a:r>
              <a:rPr lang="en-US" dirty="0" err="1"/>
              <a:t>Ansible</a:t>
            </a:r>
            <a:r>
              <a:rPr lang="en-US" dirty="0"/>
              <a:t>-pull can only run when the </a:t>
            </a:r>
            <a:r>
              <a:rPr lang="en-US" dirty="0" err="1"/>
              <a:t>git</a:t>
            </a:r>
            <a:r>
              <a:rPr lang="en-US" dirty="0"/>
              <a:t> repo has </a:t>
            </a:r>
            <a:r>
              <a:rPr lang="en-US" dirty="0" smtClean="0"/>
              <a:t>changed</a:t>
            </a:r>
          </a:p>
          <a:p>
            <a:endParaRPr lang="en-US" dirty="0"/>
          </a:p>
          <a:p>
            <a:r>
              <a:rPr lang="en-US" dirty="0" smtClean="0"/>
              <a:t>Setup </a:t>
            </a:r>
            <a:r>
              <a:rPr lang="en-US" dirty="0" smtClean="0"/>
              <a:t>a </a:t>
            </a:r>
            <a:r>
              <a:rPr lang="en-US" dirty="0" err="1" smtClean="0"/>
              <a:t>git</a:t>
            </a:r>
            <a:r>
              <a:rPr lang="en-US" dirty="0" smtClean="0"/>
              <a:t>/</a:t>
            </a:r>
            <a:r>
              <a:rPr lang="en-US" dirty="0" err="1" smtClean="0"/>
              <a:t>github</a:t>
            </a:r>
            <a:r>
              <a:rPr lang="en-US" dirty="0" smtClean="0"/>
              <a:t>/</a:t>
            </a:r>
            <a:r>
              <a:rPr lang="en-US" dirty="0" err="1" smtClean="0"/>
              <a:t>CodeCommit</a:t>
            </a:r>
            <a:r>
              <a:rPr lang="en-US" dirty="0" smtClean="0"/>
              <a:t> repository and push your </a:t>
            </a:r>
            <a:r>
              <a:rPr lang="en-US" dirty="0" err="1" smtClean="0"/>
              <a:t>ansible</a:t>
            </a:r>
            <a:r>
              <a:rPr lang="en-US" dirty="0" smtClean="0"/>
              <a:t> </a:t>
            </a:r>
            <a:r>
              <a:rPr lang="en-US" dirty="0" smtClean="0"/>
              <a:t>project</a:t>
            </a:r>
            <a:endParaRPr lang="en-US" dirty="0" smtClean="0"/>
          </a:p>
          <a:p>
            <a:pPr marL="1371600" lvl="2" indent="-514350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404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u="sng" dirty="0" err="1"/>
              <a:t>Ansible</a:t>
            </a:r>
            <a:r>
              <a:rPr lang="en-US" sz="4900" b="1" u="sng" dirty="0"/>
              <a:t> with AWS</a:t>
            </a:r>
            <a:br>
              <a:rPr lang="en-US" sz="4900" b="1" u="sng" dirty="0"/>
            </a:br>
            <a:r>
              <a:rPr lang="en-US" sz="3100" dirty="0" err="1" smtClean="0"/>
              <a:t>Autoscaling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" indent="0">
              <a:buNone/>
            </a:pPr>
            <a:r>
              <a:rPr lang="en-US" dirty="0" smtClean="0"/>
              <a:t>Use EC2 user-data to setup a </a:t>
            </a:r>
            <a:r>
              <a:rPr lang="en-US" dirty="0" err="1" smtClean="0"/>
              <a:t>cron</a:t>
            </a:r>
            <a:r>
              <a:rPr lang="en-US" dirty="0" smtClean="0"/>
              <a:t> job to perform the </a:t>
            </a:r>
            <a:r>
              <a:rPr lang="en-US" dirty="0" err="1" smtClean="0"/>
              <a:t>ansible</a:t>
            </a:r>
            <a:r>
              <a:rPr lang="en-US" dirty="0" smtClean="0"/>
              <a:t> </a:t>
            </a:r>
            <a:r>
              <a:rPr lang="en-US" dirty="0" smtClean="0"/>
              <a:t>pull within your Launch Configuration</a:t>
            </a:r>
          </a:p>
          <a:p>
            <a:pPr marL="57150" indent="0">
              <a:buNone/>
            </a:pP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user-data.sh</a:t>
            </a:r>
            <a:endParaRPr lang="en-US" sz="2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==2.0</a:t>
            </a:r>
          </a:p>
          <a:p>
            <a:pPr marL="457200" lvl="1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 &gt; /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cron.d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-pull &lt;&lt; EOF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* * * root /usr/local/scripts/ansible_pull.sh</a:t>
            </a:r>
          </a:p>
          <a:p>
            <a:pPr marL="457200" lvl="1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</a:p>
          <a:p>
            <a:pPr marL="457200" lvl="1" indent="0"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 &gt; /usr/local/scripts/ansible_pull.sh &lt;&lt; EOF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instance_id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=$(curl http://169.254.169.254/latest/meta-data/insance-id)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region=$(curl http://169.254.169.254/latest/meta-data/placement/availability_zone |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‘/.$//’)</a:t>
            </a:r>
          </a:p>
          <a:p>
            <a:pPr marL="457200" lvl="1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git_branch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=$(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aws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ec2 describe-tags --filters “Name=resource-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id,Values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=$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instance_id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 “Name=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key,Value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 --region=$region --output=text | cut –f5)</a:t>
            </a:r>
          </a:p>
          <a:p>
            <a:pPr marL="457200" lvl="1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-pull –o –U git://github.com/myrepo –C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git_branch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–d 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/project/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myrepo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inventory/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myproject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/dev/blue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playbook.yml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01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/>
              <a:t>Ansible</a:t>
            </a:r>
            <a:r>
              <a:rPr lang="en-US" b="1" u="sng" dirty="0"/>
              <a:t> with AWS</a:t>
            </a:r>
            <a:br>
              <a:rPr lang="en-US" b="1" u="sng" dirty="0"/>
            </a:br>
            <a:r>
              <a:rPr lang="en-US" sz="2400" dirty="0" err="1"/>
              <a:t>Autoscaling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600" dirty="0" smtClean="0">
                <a:latin typeface="+mj-lt"/>
                <a:cs typeface="Courier New" panose="02070309020205020404" pitchFamily="49" charset="0"/>
              </a:rPr>
              <a:t>Create Launch configuration and pass in the user-data.sh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ec2_lc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name: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lc-1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-XXX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default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security_groups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['group', 'group2' 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t1.micro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user_data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“{{ lookup(‘file’, ‘user-data.sh’) }}”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volumes: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/dev/sda1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volume_size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100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io1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3000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delete_on_termination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true</a:t>
            </a:r>
          </a:p>
        </p:txBody>
      </p:sp>
    </p:spTree>
    <p:extLst>
      <p:ext uri="{BB962C8B-B14F-4D97-AF65-F5344CB8AC3E}">
        <p14:creationId xmlns:p14="http://schemas.microsoft.com/office/powerpoint/2010/main" val="182196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u="sng" dirty="0" err="1"/>
              <a:t>Ansible</a:t>
            </a:r>
            <a:r>
              <a:rPr lang="en-US" sz="4900" b="1" u="sng" dirty="0"/>
              <a:t> with AWS</a:t>
            </a:r>
            <a:br>
              <a:rPr lang="en-US" sz="4900" b="1" u="sng" dirty="0"/>
            </a:br>
            <a:r>
              <a:rPr lang="en-US" sz="3100" dirty="0" err="1" smtClean="0"/>
              <a:t>Autoscaling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 smtClean="0"/>
              <a:t>Create </a:t>
            </a:r>
            <a:r>
              <a:rPr lang="en-US" dirty="0" err="1" smtClean="0"/>
              <a:t>autoscaling</a:t>
            </a:r>
            <a:r>
              <a:rPr lang="en-US" dirty="0" smtClean="0"/>
              <a:t> group - </a:t>
            </a:r>
            <a:r>
              <a:rPr lang="en-US" dirty="0" smtClean="0"/>
              <a:t>Set </a:t>
            </a:r>
            <a:r>
              <a:rPr lang="en-US" dirty="0" smtClean="0"/>
              <a:t>a “</a:t>
            </a:r>
            <a:r>
              <a:rPr lang="en-US" dirty="0" err="1" smtClean="0"/>
              <a:t>git</a:t>
            </a:r>
            <a:r>
              <a:rPr lang="en-US" dirty="0" smtClean="0"/>
              <a:t>” </a:t>
            </a:r>
            <a:r>
              <a:rPr lang="en-US" dirty="0" smtClean="0"/>
              <a:t>ec2 tag</a:t>
            </a:r>
            <a:endParaRPr lang="en-US" dirty="0" smtClean="0"/>
          </a:p>
          <a:p>
            <a:pPr marL="457200" lvl="1" indent="0">
              <a:buNone/>
            </a:pPr>
            <a:endParaRPr lang="en-US" sz="1400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4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ec2_asg</a:t>
            </a:r>
            <a:r>
              <a:rPr lang="en-US" sz="14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14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name</a:t>
            </a:r>
            <a:r>
              <a:rPr lang="en-US" sz="14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special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load_balancers</a:t>
            </a:r>
            <a:r>
              <a:rPr lang="en-US" sz="14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'lb1' </a:t>
            </a:r>
            <a:r>
              <a:rPr lang="en-US" sz="14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14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launch_config_name</a:t>
            </a:r>
            <a:r>
              <a:rPr lang="en-US" sz="14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'lc-1'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14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min_size</a:t>
            </a:r>
            <a:r>
              <a:rPr lang="en-US" sz="14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max_size</a:t>
            </a:r>
            <a:r>
              <a:rPr lang="en-US" sz="14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14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desired_capacity</a:t>
            </a:r>
            <a:r>
              <a:rPr lang="en-US" sz="14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14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vpc_zone_identifier</a:t>
            </a:r>
            <a:r>
              <a:rPr lang="en-US" sz="14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'subnet-abcd1234'</a:t>
            </a:r>
            <a:r>
              <a:rPr lang="en-US" sz="14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'subnet-1a2b3c4d'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14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tags</a:t>
            </a:r>
            <a:r>
              <a:rPr lang="en-US" sz="14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14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environment: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v1.0</a:t>
            </a:r>
          </a:p>
        </p:txBody>
      </p:sp>
    </p:spTree>
    <p:extLst>
      <p:ext uri="{BB962C8B-B14F-4D97-AF65-F5344CB8AC3E}">
        <p14:creationId xmlns:p14="http://schemas.microsoft.com/office/powerpoint/2010/main" val="123519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3962400"/>
            <a:ext cx="5486400" cy="39097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err="1"/>
              <a:t>Ansible</a:t>
            </a:r>
            <a:r>
              <a:rPr lang="en-US" b="1" u="sng" dirty="0"/>
              <a:t> with AWS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Same workflow for dev/</a:t>
            </a:r>
            <a:r>
              <a:rPr lang="en-US" dirty="0" err="1" smtClean="0"/>
              <a:t>qa</a:t>
            </a:r>
            <a:r>
              <a:rPr lang="en-US" dirty="0" smtClean="0"/>
              <a:t>/</a:t>
            </a:r>
            <a:r>
              <a:rPr lang="en-US" dirty="0" err="1" smtClean="0"/>
              <a:t>integ</a:t>
            </a:r>
            <a:r>
              <a:rPr lang="en-US" dirty="0"/>
              <a:t> </a:t>
            </a:r>
            <a:r>
              <a:rPr lang="en-US" dirty="0" smtClean="0"/>
              <a:t>vs staging/production</a:t>
            </a:r>
          </a:p>
          <a:p>
            <a:pPr lvl="1"/>
            <a:r>
              <a:rPr lang="en-US" dirty="0" smtClean="0"/>
              <a:t>Multi-region or multi-</a:t>
            </a:r>
            <a:r>
              <a:rPr lang="en-US" dirty="0" err="1" smtClean="0"/>
              <a:t>vpc</a:t>
            </a:r>
            <a:r>
              <a:rPr lang="en-US" dirty="0" smtClean="0"/>
              <a:t> deployment</a:t>
            </a:r>
          </a:p>
          <a:p>
            <a:pPr lvl="1"/>
            <a:r>
              <a:rPr lang="en-US" dirty="0" err="1" smtClean="0"/>
              <a:t>Autoscaling</a:t>
            </a:r>
            <a:endParaRPr lang="en-US" dirty="0" smtClean="0"/>
          </a:p>
          <a:p>
            <a:pPr lvl="1"/>
            <a:r>
              <a:rPr lang="en-US" dirty="0" smtClean="0"/>
              <a:t>Storing and retrieving secrets</a:t>
            </a:r>
          </a:p>
          <a:p>
            <a:pPr lvl="1"/>
            <a:r>
              <a:rPr lang="en-US" dirty="0" smtClean="0"/>
              <a:t>Quick and safe bootstrapping</a:t>
            </a:r>
          </a:p>
          <a:p>
            <a:pPr lvl="1"/>
            <a:r>
              <a:rPr lang="en-US" dirty="0" smtClean="0"/>
              <a:t>Deployment patterns</a:t>
            </a:r>
          </a:p>
          <a:p>
            <a:pPr lvl="1"/>
            <a:r>
              <a:rPr lang="en-US" dirty="0" smtClean="0"/>
              <a:t>Testing deployments</a:t>
            </a:r>
          </a:p>
        </p:txBody>
      </p:sp>
      <p:pic>
        <p:nvPicPr>
          <p:cNvPr id="2051" name="Picture 3" descr="C:\Users\akulkarni\AppData\Local\Microsoft\Windows\Temporary Internet Files\Content.IE5\E7T727Z2\Yes_Check_Circle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2641541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akulkarni\AppData\Local\Microsoft\Windows\Temporary Internet Files\Content.IE5\E7T727Z2\Yes_Check_Circle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103726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akulkarni\AppData\Local\Microsoft\Windows\Temporary Internet Files\Content.IE5\E7T727Z2\Yes_Check_Circle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977" y="3581400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36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About Me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Sr. DevOps Engineer @ Telecommunication Systems, </a:t>
            </a:r>
            <a:r>
              <a:rPr lang="en-US" dirty="0" err="1" smtClean="0"/>
              <a:t>Inc</a:t>
            </a:r>
            <a:r>
              <a:rPr lang="en-US" dirty="0" smtClean="0"/>
              <a:t> (formerly Networks in Motion).</a:t>
            </a:r>
          </a:p>
          <a:p>
            <a:pPr lvl="1"/>
            <a:r>
              <a:rPr lang="en-US" dirty="0" smtClean="0"/>
              <a:t>Focus on cloud architecture, production infrastructure for high availability and disaster recovery, </a:t>
            </a:r>
            <a:r>
              <a:rPr lang="en-US" dirty="0" err="1" smtClean="0"/>
              <a:t>devops</a:t>
            </a:r>
            <a:r>
              <a:rPr lang="en-US" dirty="0" smtClean="0"/>
              <a:t> pipeline, development side of operations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Previously Sr. Software Engineer @ 3Tera, Inc. which was acquired by CA Technologies.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eveloper for 3Tera’s </a:t>
            </a:r>
            <a:r>
              <a:rPr lang="en-US" dirty="0" err="1" smtClean="0"/>
              <a:t>Xen</a:t>
            </a:r>
            <a:r>
              <a:rPr lang="en-US" dirty="0" smtClean="0"/>
              <a:t> based </a:t>
            </a:r>
            <a:r>
              <a:rPr lang="en-US" dirty="0" err="1" smtClean="0"/>
              <a:t>AppLogic</a:t>
            </a:r>
            <a:r>
              <a:rPr lang="en-US" dirty="0" smtClean="0"/>
              <a:t> cloud platform with focus on virtualized resource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06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u="sng" dirty="0" err="1"/>
              <a:t>Ansible</a:t>
            </a:r>
            <a:r>
              <a:rPr lang="en-US" sz="4900" b="1" u="sng" dirty="0"/>
              <a:t> with AWS</a:t>
            </a:r>
            <a:br>
              <a:rPr lang="en-US" sz="4900" b="1" u="sng" dirty="0"/>
            </a:br>
            <a:r>
              <a:rPr lang="en-US" sz="3100" dirty="0" smtClean="0"/>
              <a:t>Storing and Retrieving Secrets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Never store secrets as plain texts </a:t>
            </a:r>
            <a:r>
              <a:rPr lang="en-US" dirty="0" smtClean="0"/>
              <a:t>anywhere in the workflow</a:t>
            </a:r>
            <a:endParaRPr lang="en-US" dirty="0" smtClean="0"/>
          </a:p>
          <a:p>
            <a:pPr lvl="1"/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-vault [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create|decrypt|edit|encrypt|rekey|view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[--help] [options]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200" dirty="0" smtClean="0"/>
              <a:t>Create a separate </a:t>
            </a:r>
            <a:r>
              <a:rPr lang="en-US" sz="2200" dirty="0" err="1" smtClean="0"/>
              <a:t>vars</a:t>
            </a:r>
            <a:r>
              <a:rPr lang="en-US" sz="2200" dirty="0" smtClean="0"/>
              <a:t> file containing your secrets and encrypt it using </a:t>
            </a:r>
            <a:r>
              <a:rPr lang="en-US" sz="2200" dirty="0" err="1" smtClean="0"/>
              <a:t>ansible</a:t>
            </a:r>
            <a:r>
              <a:rPr lang="en-US" sz="2200" dirty="0" smtClean="0"/>
              <a:t>-vault before committing to </a:t>
            </a:r>
            <a:r>
              <a:rPr lang="en-US" sz="2200" dirty="0" err="1" smtClean="0"/>
              <a:t>git</a:t>
            </a:r>
            <a:endParaRPr lang="en-US" sz="2200" dirty="0" smtClean="0"/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$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-vault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encrypt</a:t>
            </a:r>
          </a:p>
          <a:p>
            <a:pPr marL="457200" lvl="1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inventory/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myproject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/dev/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group_vars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encrypted_vars</a:t>
            </a:r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Use </a:t>
            </a:r>
            <a:r>
              <a:rPr lang="en-US" dirty="0" err="1" smtClean="0"/>
              <a:t>credstash</a:t>
            </a:r>
            <a:r>
              <a:rPr lang="en-US" dirty="0" smtClean="0"/>
              <a:t> for managing secrets using AWS KMS and </a:t>
            </a:r>
            <a:r>
              <a:rPr lang="en-US" dirty="0" err="1" smtClean="0"/>
              <a:t>DynamoDB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github.com/LuminalOSS/credstash</a:t>
            </a:r>
            <a:endParaRPr lang="en-US" dirty="0" smtClean="0"/>
          </a:p>
          <a:p>
            <a:pPr lvl="1"/>
            <a:r>
              <a:rPr lang="en-US" dirty="0" smtClean="0"/>
              <a:t>Installation</a:t>
            </a:r>
            <a:endParaRPr lang="en-US" dirty="0" smtClean="0"/>
          </a:p>
          <a:p>
            <a:pPr lvl="2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$pip install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credstash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52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u="sng" dirty="0" err="1"/>
              <a:t>Ansible</a:t>
            </a:r>
            <a:r>
              <a:rPr lang="en-US" sz="4900" b="1" u="sng" dirty="0"/>
              <a:t> with AWS</a:t>
            </a:r>
            <a:br>
              <a:rPr lang="en-US" sz="4900" b="1" u="sng" dirty="0"/>
            </a:br>
            <a:r>
              <a:rPr lang="en-US" sz="2700" dirty="0" smtClean="0"/>
              <a:t>Storing and </a:t>
            </a:r>
            <a:r>
              <a:rPr lang="en-US" sz="2700" dirty="0" err="1" smtClean="0"/>
              <a:t>retreiving</a:t>
            </a:r>
            <a:r>
              <a:rPr lang="en-US" sz="2700" dirty="0" smtClean="0"/>
              <a:t> secrets</a:t>
            </a:r>
            <a:endParaRPr lang="en-US" sz="27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7800"/>
            <a:ext cx="5729288" cy="4849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371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u="sng" dirty="0" err="1"/>
              <a:t>Ansible</a:t>
            </a:r>
            <a:r>
              <a:rPr lang="en-US" sz="4900" b="1" u="sng" dirty="0"/>
              <a:t> with AWS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Storing and Retrieving Secrets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Storing</a:t>
            </a:r>
          </a:p>
          <a:p>
            <a:pPr lvl="1"/>
            <a:r>
              <a:rPr lang="en-US" dirty="0" smtClean="0"/>
              <a:t>Create a KMS store and a key called “</a:t>
            </a:r>
            <a:r>
              <a:rPr lang="en-US" dirty="0" err="1" smtClean="0"/>
              <a:t>credstash</a:t>
            </a:r>
            <a:r>
              <a:rPr lang="en-US" dirty="0" smtClean="0"/>
              <a:t>” with auto-key </a:t>
            </a:r>
            <a:r>
              <a:rPr lang="en-US" dirty="0" smtClean="0"/>
              <a:t>rotation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Set </a:t>
            </a:r>
            <a:r>
              <a:rPr lang="en-US" dirty="0" smtClean="0"/>
              <a:t>the “Key Usage Permissions” to allow your IAM users/role 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Create a </a:t>
            </a:r>
            <a:r>
              <a:rPr lang="en-US" dirty="0" err="1" smtClean="0"/>
              <a:t>DynamoDB</a:t>
            </a:r>
            <a:r>
              <a:rPr lang="en-US" dirty="0" smtClean="0"/>
              <a:t> table using </a:t>
            </a:r>
            <a:r>
              <a:rPr lang="en-US" dirty="0" err="1" smtClean="0"/>
              <a:t>credstash</a:t>
            </a:r>
            <a:endParaRPr lang="en-US" dirty="0" smtClean="0"/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credstash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–t production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</a:p>
          <a:p>
            <a:pPr marL="457200" lvl="1" indent="0">
              <a:buNone/>
            </a:pP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Store an encrypted value of the </a:t>
            </a:r>
            <a:r>
              <a:rPr lang="en-US" dirty="0" err="1" smtClean="0"/>
              <a:t>ansible</a:t>
            </a:r>
            <a:r>
              <a:rPr lang="en-US" dirty="0" smtClean="0"/>
              <a:t>-vault password using “</a:t>
            </a:r>
            <a:r>
              <a:rPr lang="en-US" dirty="0" err="1" smtClean="0"/>
              <a:t>credstash</a:t>
            </a:r>
            <a:r>
              <a:rPr lang="en-US" dirty="0" smtClean="0"/>
              <a:t>” key from KMS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credstash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–t production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vault-password &lt;password&gt;</a:t>
            </a:r>
          </a:p>
        </p:txBody>
      </p:sp>
    </p:spTree>
    <p:extLst>
      <p:ext uri="{BB962C8B-B14F-4D97-AF65-F5344CB8AC3E}">
        <p14:creationId xmlns:p14="http://schemas.microsoft.com/office/powerpoint/2010/main" val="357361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u="sng" dirty="0" err="1"/>
              <a:t>Ansible</a:t>
            </a:r>
            <a:r>
              <a:rPr lang="en-US" sz="4900" b="1" u="sng" dirty="0"/>
              <a:t> with AWS</a:t>
            </a:r>
            <a:br>
              <a:rPr lang="en-US" sz="4900" b="1" u="sng" dirty="0"/>
            </a:br>
            <a:r>
              <a:rPr lang="en-US" sz="3100" dirty="0" smtClean="0"/>
              <a:t>Storing and Retrieving Secrets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Retrieving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a script that prints the vault-password to STDOUT</a:t>
            </a:r>
            <a:r>
              <a:rPr lang="en-US" dirty="0" smtClean="0"/>
              <a:t> (do this in user-data)</a:t>
            </a:r>
          </a:p>
          <a:p>
            <a:pPr marL="457200" lvl="1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$cat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/var/project/.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vault.sh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credstash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vault-password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EOF </a:t>
            </a:r>
          </a:p>
          <a:p>
            <a:pPr marL="457200" lvl="1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600 /var/project/.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vault.sh</a:t>
            </a:r>
          </a:p>
          <a:p>
            <a:pPr marL="457200" lvl="1" indent="0">
              <a:buNone/>
            </a:pP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Use 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--vault-password-file /var/project/.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vault.sh </a:t>
            </a:r>
            <a:r>
              <a:rPr lang="en-US" dirty="0" smtClean="0"/>
              <a:t>in </a:t>
            </a:r>
            <a:r>
              <a:rPr lang="en-US" dirty="0" smtClean="0"/>
              <a:t>your </a:t>
            </a:r>
            <a:r>
              <a:rPr lang="en-US" dirty="0" err="1" smtClean="0"/>
              <a:t>ansible</a:t>
            </a:r>
            <a:r>
              <a:rPr lang="en-US" dirty="0" smtClean="0"/>
              <a:t>-pull command</a:t>
            </a:r>
          </a:p>
          <a:p>
            <a:pPr marL="457200" lvl="1" indent="0">
              <a:buNone/>
            </a:pPr>
            <a:r>
              <a:rPr lang="en-US" sz="3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-pull –o –U git://github.com/myrepo –C $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git_branch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–d 	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/project/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myrepo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inventory/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myproject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/dev/hosts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playbook.yml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--vault-password-file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/var/project/.vault.sh</a:t>
            </a:r>
          </a:p>
          <a:p>
            <a:pPr marL="457200" lvl="1" indent="0">
              <a:buNone/>
            </a:pPr>
            <a:endParaRPr lang="en-US" sz="15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+mj-lt"/>
                <a:cs typeface="Courier New" panose="02070309020205020404" pitchFamily="49" charset="0"/>
              </a:rPr>
              <a:t>Ansible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now has a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credstash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plugin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tasks:</a:t>
            </a:r>
          </a:p>
          <a:p>
            <a:pPr marL="457200" lvl="1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 - name: "Test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credstash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lookup plugin -- get the company's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password"</a:t>
            </a:r>
          </a:p>
          <a:p>
            <a:pPr marL="457200" lvl="1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debug: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Credstash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lookup! {{ lookup('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credstash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'company-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		 password', table='company-passwords') }}"</a:t>
            </a:r>
          </a:p>
          <a:p>
            <a:pPr marL="457200" lvl="1" indent="0">
              <a:buNone/>
            </a:pPr>
            <a:endParaRPr lang="en-US" sz="15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4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4419600"/>
            <a:ext cx="5486400" cy="39097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err="1"/>
              <a:t>Ansible</a:t>
            </a:r>
            <a:r>
              <a:rPr lang="en-US" b="1" u="sng" dirty="0"/>
              <a:t> with AWS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Same workflow for dev/</a:t>
            </a:r>
            <a:r>
              <a:rPr lang="en-US" dirty="0" err="1" smtClean="0"/>
              <a:t>qa</a:t>
            </a:r>
            <a:r>
              <a:rPr lang="en-US" dirty="0" smtClean="0"/>
              <a:t>/</a:t>
            </a:r>
            <a:r>
              <a:rPr lang="en-US" dirty="0" err="1" smtClean="0"/>
              <a:t>integ</a:t>
            </a:r>
            <a:r>
              <a:rPr lang="en-US" dirty="0"/>
              <a:t> </a:t>
            </a:r>
            <a:r>
              <a:rPr lang="en-US" dirty="0" smtClean="0"/>
              <a:t>vs staging/production</a:t>
            </a:r>
          </a:p>
          <a:p>
            <a:pPr lvl="1"/>
            <a:r>
              <a:rPr lang="en-US" dirty="0" smtClean="0"/>
              <a:t>Multi-region or multi-</a:t>
            </a:r>
            <a:r>
              <a:rPr lang="en-US" dirty="0" err="1" smtClean="0"/>
              <a:t>vpc</a:t>
            </a:r>
            <a:r>
              <a:rPr lang="en-US" dirty="0" smtClean="0"/>
              <a:t> deployment</a:t>
            </a:r>
          </a:p>
          <a:p>
            <a:pPr lvl="1"/>
            <a:r>
              <a:rPr lang="en-US" dirty="0" err="1" smtClean="0"/>
              <a:t>Autoscaling</a:t>
            </a:r>
            <a:endParaRPr lang="en-US" dirty="0" smtClean="0"/>
          </a:p>
          <a:p>
            <a:pPr lvl="1"/>
            <a:r>
              <a:rPr lang="en-US" dirty="0" smtClean="0"/>
              <a:t>Storing and retrieving secrets</a:t>
            </a:r>
          </a:p>
          <a:p>
            <a:pPr lvl="1"/>
            <a:r>
              <a:rPr lang="en-US" dirty="0" smtClean="0"/>
              <a:t>Quick and safe bootstrapping</a:t>
            </a:r>
          </a:p>
          <a:p>
            <a:pPr lvl="1"/>
            <a:r>
              <a:rPr lang="en-US" dirty="0" smtClean="0"/>
              <a:t>Deployment patterns</a:t>
            </a:r>
          </a:p>
          <a:p>
            <a:pPr lvl="1"/>
            <a:r>
              <a:rPr lang="en-US" dirty="0" smtClean="0"/>
              <a:t>Testing deployments</a:t>
            </a:r>
          </a:p>
        </p:txBody>
      </p:sp>
      <p:pic>
        <p:nvPicPr>
          <p:cNvPr id="2051" name="Picture 3" descr="C:\Users\akulkarni\AppData\Local\Microsoft\Windows\Temporary Internet Files\Content.IE5\E7T727Z2\Yes_Check_Circle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2641541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akulkarni\AppData\Local\Microsoft\Windows\Temporary Internet Files\Content.IE5\E7T727Z2\Yes_Check_Circle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103726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akulkarni\AppData\Local\Microsoft\Windows\Temporary Internet Files\Content.IE5\E7T727Z2\Yes_Check_Circle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977" y="3581400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akulkarni\AppData\Local\Microsoft\Windows\Temporary Internet Files\Content.IE5\E7T727Z2\Yes_Check_Circle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038600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15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u="sng" dirty="0" err="1"/>
              <a:t>Ansible</a:t>
            </a:r>
            <a:r>
              <a:rPr lang="en-US" sz="4900" b="1" u="sng" dirty="0"/>
              <a:t> with AWS</a:t>
            </a:r>
            <a:br>
              <a:rPr lang="en-US" sz="4900" b="1" u="sng" dirty="0"/>
            </a:br>
            <a:r>
              <a:rPr lang="en-US" sz="3100" dirty="0" smtClean="0"/>
              <a:t>Quick and Safe Bootstrapping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Create EC2 AMIs after the instance class has been thoroughly tested in development or </a:t>
            </a:r>
            <a:r>
              <a:rPr lang="en-US" dirty="0" smtClean="0"/>
              <a:t>staging</a:t>
            </a:r>
          </a:p>
          <a:p>
            <a:endParaRPr lang="en-US" dirty="0" smtClean="0"/>
          </a:p>
          <a:p>
            <a:r>
              <a:rPr lang="en-US" dirty="0" smtClean="0"/>
              <a:t>Avoid waiting for </a:t>
            </a:r>
            <a:r>
              <a:rPr lang="en-US" dirty="0" err="1" smtClean="0"/>
              <a:t>ansible</a:t>
            </a:r>
            <a:r>
              <a:rPr lang="en-US" dirty="0" smtClean="0"/>
              <a:t>-pull runs to complete thus reducing bootstrap </a:t>
            </a:r>
            <a:r>
              <a:rPr lang="en-US" dirty="0" smtClean="0"/>
              <a:t>times</a:t>
            </a:r>
          </a:p>
          <a:p>
            <a:endParaRPr lang="en-US" dirty="0" smtClean="0"/>
          </a:p>
          <a:p>
            <a:r>
              <a:rPr lang="en-US" dirty="0" smtClean="0"/>
              <a:t>Implement immutable systems</a:t>
            </a:r>
          </a:p>
          <a:p>
            <a:pPr lvl="1"/>
            <a:r>
              <a:rPr lang="en-US" dirty="0" smtClean="0"/>
              <a:t>Avoid unintentional OS updates</a:t>
            </a:r>
          </a:p>
          <a:p>
            <a:pPr lvl="1"/>
            <a:r>
              <a:rPr lang="en-US" dirty="0" smtClean="0"/>
              <a:t>Reduce risk of an unavailable web resource such as a 3</a:t>
            </a:r>
            <a:r>
              <a:rPr lang="en-US" baseline="30000" dirty="0" smtClean="0"/>
              <a:t>rd</a:t>
            </a:r>
            <a:r>
              <a:rPr lang="en-US" dirty="0" smtClean="0"/>
              <a:t> party </a:t>
            </a:r>
            <a:r>
              <a:rPr lang="en-US" dirty="0" err="1" smtClean="0"/>
              <a:t>git</a:t>
            </a:r>
            <a:r>
              <a:rPr lang="en-US" dirty="0" smtClean="0"/>
              <a:t> branch that doesn’t exist anymore</a:t>
            </a:r>
          </a:p>
          <a:p>
            <a:pPr lvl="1"/>
            <a:r>
              <a:rPr lang="en-US" dirty="0" smtClean="0"/>
              <a:t>What you tested is what you deploy</a:t>
            </a:r>
          </a:p>
          <a:p>
            <a:pPr lvl="1"/>
            <a:r>
              <a:rPr lang="en-US" dirty="0" smtClean="0"/>
              <a:t>Ops/</a:t>
            </a:r>
            <a:r>
              <a:rPr lang="en-US" dirty="0" err="1" smtClean="0"/>
              <a:t>devs</a:t>
            </a:r>
            <a:r>
              <a:rPr lang="en-US" dirty="0" smtClean="0"/>
              <a:t>/</a:t>
            </a:r>
            <a:r>
              <a:rPr lang="en-US" dirty="0" err="1" smtClean="0"/>
              <a:t>qa</a:t>
            </a:r>
            <a:r>
              <a:rPr lang="en-US" dirty="0" smtClean="0"/>
              <a:t> can be certain that the environments that were tested match production so issues can be diagnosed outside of production</a:t>
            </a:r>
          </a:p>
        </p:txBody>
      </p:sp>
    </p:spTree>
    <p:extLst>
      <p:ext uri="{BB962C8B-B14F-4D97-AF65-F5344CB8AC3E}">
        <p14:creationId xmlns:p14="http://schemas.microsoft.com/office/powerpoint/2010/main" val="143896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u="sng" dirty="0" err="1"/>
              <a:t>Ansible</a:t>
            </a:r>
            <a:r>
              <a:rPr lang="en-US" sz="4900" b="1" u="sng" dirty="0"/>
              <a:t> with AWS</a:t>
            </a:r>
            <a:br>
              <a:rPr lang="en-US" sz="4900" b="1" u="sng" dirty="0"/>
            </a:br>
            <a:r>
              <a:rPr lang="en-US" sz="3100" dirty="0" smtClean="0"/>
              <a:t>Quick and Safe Bootstrapping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work is needed to make this happen</a:t>
            </a:r>
          </a:p>
          <a:p>
            <a:pPr lvl="1"/>
            <a:r>
              <a:rPr lang="en-US" dirty="0" smtClean="0"/>
              <a:t>Automate the workflow to create images based on your test </a:t>
            </a:r>
            <a:r>
              <a:rPr lang="en-US" dirty="0" smtClean="0"/>
              <a:t>result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Write a “</a:t>
            </a:r>
            <a:r>
              <a:rPr lang="en-US" dirty="0" err="1" smtClean="0"/>
              <a:t>find_ami</a:t>
            </a:r>
            <a:r>
              <a:rPr lang="en-US" dirty="0" smtClean="0"/>
              <a:t>” plugin to automatically set the AMI Id in the EC2 launch </a:t>
            </a:r>
            <a:r>
              <a:rPr lang="en-US" dirty="0" smtClean="0"/>
              <a:t>configuration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Ansible</a:t>
            </a:r>
            <a:r>
              <a:rPr lang="en-US" dirty="0" smtClean="0"/>
              <a:t> provides ec2_ami</a:t>
            </a:r>
          </a:p>
          <a:p>
            <a:pPr lvl="2"/>
            <a:r>
              <a:rPr lang="en-US" dirty="0" smtClean="0"/>
              <a:t>But other tools such as Netflix’s </a:t>
            </a:r>
            <a:r>
              <a:rPr lang="en-US" dirty="0" err="1" smtClean="0"/>
              <a:t>aminator</a:t>
            </a:r>
            <a:r>
              <a:rPr lang="en-US" dirty="0" smtClean="0"/>
              <a:t> and </a:t>
            </a:r>
            <a:r>
              <a:rPr lang="en-US" dirty="0" err="1" smtClean="0"/>
              <a:t>HashiCorp’s</a:t>
            </a:r>
            <a:r>
              <a:rPr lang="en-US" dirty="0" smtClean="0"/>
              <a:t> packer also can be used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9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4876800"/>
            <a:ext cx="5486400" cy="39097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err="1"/>
              <a:t>Ansible</a:t>
            </a:r>
            <a:r>
              <a:rPr lang="en-US" b="1" u="sng" dirty="0"/>
              <a:t> with AWS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Same workflow for dev/</a:t>
            </a:r>
            <a:r>
              <a:rPr lang="en-US" dirty="0" err="1" smtClean="0"/>
              <a:t>qa</a:t>
            </a:r>
            <a:r>
              <a:rPr lang="en-US" dirty="0" smtClean="0"/>
              <a:t>/</a:t>
            </a:r>
            <a:r>
              <a:rPr lang="en-US" dirty="0" err="1" smtClean="0"/>
              <a:t>integ</a:t>
            </a:r>
            <a:r>
              <a:rPr lang="en-US" dirty="0"/>
              <a:t> </a:t>
            </a:r>
            <a:r>
              <a:rPr lang="en-US" dirty="0" smtClean="0"/>
              <a:t>vs staging/production</a:t>
            </a:r>
          </a:p>
          <a:p>
            <a:pPr lvl="1"/>
            <a:r>
              <a:rPr lang="en-US" dirty="0" smtClean="0"/>
              <a:t>Multi-region or multi-</a:t>
            </a:r>
            <a:r>
              <a:rPr lang="en-US" dirty="0" err="1" smtClean="0"/>
              <a:t>vpc</a:t>
            </a:r>
            <a:r>
              <a:rPr lang="en-US" dirty="0" smtClean="0"/>
              <a:t> deployment</a:t>
            </a:r>
          </a:p>
          <a:p>
            <a:pPr lvl="1"/>
            <a:r>
              <a:rPr lang="en-US" dirty="0" err="1" smtClean="0"/>
              <a:t>Autoscaling</a:t>
            </a:r>
            <a:endParaRPr lang="en-US" dirty="0" smtClean="0"/>
          </a:p>
          <a:p>
            <a:pPr lvl="1"/>
            <a:r>
              <a:rPr lang="en-US" dirty="0" smtClean="0"/>
              <a:t>Storing and retrieving secrets</a:t>
            </a:r>
          </a:p>
          <a:p>
            <a:pPr lvl="1"/>
            <a:r>
              <a:rPr lang="en-US" dirty="0" smtClean="0"/>
              <a:t>Quick and safe bootstrapping</a:t>
            </a:r>
          </a:p>
          <a:p>
            <a:pPr lvl="1"/>
            <a:r>
              <a:rPr lang="en-US" dirty="0" smtClean="0"/>
              <a:t>Deployment patterns</a:t>
            </a:r>
          </a:p>
          <a:p>
            <a:pPr lvl="1"/>
            <a:r>
              <a:rPr lang="en-US" dirty="0" smtClean="0"/>
              <a:t>Testing deployments</a:t>
            </a:r>
          </a:p>
        </p:txBody>
      </p:sp>
      <p:pic>
        <p:nvPicPr>
          <p:cNvPr id="2051" name="Picture 3" descr="C:\Users\akulkarni\AppData\Local\Microsoft\Windows\Temporary Internet Files\Content.IE5\E7T727Z2\Yes_Check_Circle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2641541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akulkarni\AppData\Local\Microsoft\Windows\Temporary Internet Files\Content.IE5\E7T727Z2\Yes_Check_Circle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103726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akulkarni\AppData\Local\Microsoft\Windows\Temporary Internet Files\Content.IE5\E7T727Z2\Yes_Check_Circle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977" y="3581400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akulkarni\AppData\Local\Microsoft\Windows\Temporary Internet Files\Content.IE5\E7T727Z2\Yes_Check_Circle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038600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akulkarni\AppData\Local\Microsoft\Windows\Temporary Internet Files\Content.IE5\E7T727Z2\Yes_Check_Circle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869" y="4572000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31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u="sng" dirty="0" err="1"/>
              <a:t>Ansible</a:t>
            </a:r>
            <a:r>
              <a:rPr lang="en-US" sz="4900" b="1" u="sng" dirty="0"/>
              <a:t> with AWS</a:t>
            </a:r>
            <a:br>
              <a:rPr lang="en-US" sz="4900" b="1" u="sng" dirty="0"/>
            </a:br>
            <a:r>
              <a:rPr lang="en-US" sz="3100" dirty="0" smtClean="0"/>
              <a:t>Deployment Patterns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7200" dirty="0" smtClean="0"/>
              <a:t>Rolling Updates</a:t>
            </a:r>
          </a:p>
          <a:p>
            <a:pPr lvl="1"/>
            <a:r>
              <a:rPr lang="en-US" sz="7200" dirty="0" smtClean="0"/>
              <a:t>First create a new LC using </a:t>
            </a:r>
            <a:r>
              <a:rPr lang="en-US" sz="7200" dirty="0" err="1" smtClean="0"/>
              <a:t>ansible</a:t>
            </a:r>
            <a:endParaRPr lang="en-US" sz="7200" dirty="0" smtClean="0"/>
          </a:p>
          <a:p>
            <a:pPr marL="457200" lvl="1" indent="0">
              <a:buNone/>
            </a:pPr>
            <a:r>
              <a:rPr lang="en-US" sz="4400" dirty="0" smtClean="0">
                <a:effectLst/>
              </a:rPr>
              <a:t>	-</a:t>
            </a:r>
            <a:r>
              <a:rPr lang="en-US" sz="4400" dirty="0" smtClean="0"/>
              <a:t> </a:t>
            </a:r>
            <a:r>
              <a:rPr lang="en-US" sz="4400" dirty="0" smtClean="0">
                <a:effectLst/>
              </a:rPr>
              <a:t>ec2_lc:</a:t>
            </a:r>
            <a:r>
              <a:rPr lang="en-US" sz="4400" dirty="0" smtClean="0"/>
              <a:t> </a:t>
            </a:r>
          </a:p>
          <a:p>
            <a:pPr marL="457200" lvl="1" indent="0">
              <a:buNone/>
            </a:pPr>
            <a:r>
              <a:rPr lang="en-US" sz="4400" dirty="0">
                <a:effectLst/>
              </a:rPr>
              <a:t> </a:t>
            </a:r>
            <a:r>
              <a:rPr lang="en-US" sz="4400" dirty="0" smtClean="0">
                <a:effectLst/>
              </a:rPr>
              <a:t>                  name:</a:t>
            </a:r>
            <a:r>
              <a:rPr lang="en-US" sz="4400" dirty="0" smtClean="0"/>
              <a:t> </a:t>
            </a:r>
            <a:r>
              <a:rPr lang="en-US" sz="4400" dirty="0" err="1" smtClean="0"/>
              <a:t>my_new_lc</a:t>
            </a:r>
            <a:endParaRPr lang="en-US" sz="4400" dirty="0" smtClean="0"/>
          </a:p>
          <a:p>
            <a:pPr marL="457200" lvl="1" indent="0">
              <a:buNone/>
            </a:pPr>
            <a:r>
              <a:rPr lang="en-US" sz="4400" dirty="0">
                <a:effectLst/>
              </a:rPr>
              <a:t> </a:t>
            </a:r>
            <a:r>
              <a:rPr lang="en-US" sz="4400" dirty="0" smtClean="0">
                <a:effectLst/>
              </a:rPr>
              <a:t>                  </a:t>
            </a:r>
            <a:r>
              <a:rPr lang="en-US" sz="4400" b="1" dirty="0" err="1" smtClean="0">
                <a:effectLst/>
              </a:rPr>
              <a:t>image_id</a:t>
            </a:r>
            <a:r>
              <a:rPr lang="en-US" sz="4400" b="1" dirty="0" smtClean="0">
                <a:effectLst/>
              </a:rPr>
              <a:t>:</a:t>
            </a:r>
            <a:r>
              <a:rPr lang="en-US" sz="4400" b="1" dirty="0" smtClean="0"/>
              <a:t> </a:t>
            </a:r>
            <a:r>
              <a:rPr lang="en-US" sz="4400" b="1" dirty="0" err="1" smtClean="0">
                <a:effectLst/>
              </a:rPr>
              <a:t>ami</a:t>
            </a:r>
            <a:r>
              <a:rPr lang="en-US" sz="4400" b="1" dirty="0" smtClean="0">
                <a:effectLst/>
              </a:rPr>
              <a:t>-XXX</a:t>
            </a:r>
          </a:p>
          <a:p>
            <a:pPr marL="457200" lvl="1" indent="0">
              <a:buNone/>
            </a:pPr>
            <a:r>
              <a:rPr lang="en-US" sz="4400" dirty="0"/>
              <a:t> </a:t>
            </a:r>
            <a:r>
              <a:rPr lang="en-US" sz="4400" dirty="0" smtClean="0"/>
              <a:t>                  </a:t>
            </a:r>
            <a:r>
              <a:rPr lang="en-US" sz="4400" dirty="0" smtClean="0">
                <a:effectLst/>
              </a:rPr>
              <a:t>name:</a:t>
            </a:r>
            <a:r>
              <a:rPr lang="en-US" sz="4400" dirty="0" smtClean="0"/>
              <a:t> </a:t>
            </a:r>
            <a:r>
              <a:rPr lang="en-US" sz="4400" dirty="0" smtClean="0">
                <a:effectLst/>
              </a:rPr>
              <a:t>default</a:t>
            </a:r>
            <a:r>
              <a:rPr lang="en-US" sz="4400" dirty="0" smtClean="0"/>
              <a:t> </a:t>
            </a:r>
            <a:r>
              <a:rPr lang="en-US" sz="4400" dirty="0" err="1" smtClean="0">
                <a:effectLst/>
              </a:rPr>
              <a:t>security_groups</a:t>
            </a:r>
            <a:r>
              <a:rPr lang="en-US" sz="4400" dirty="0" smtClean="0">
                <a:effectLst/>
              </a:rPr>
              <a:t>:</a:t>
            </a:r>
            <a:r>
              <a:rPr lang="en-US" sz="4400" dirty="0" smtClean="0"/>
              <a:t> </a:t>
            </a:r>
            <a:r>
              <a:rPr lang="en-US" sz="4400" dirty="0" smtClean="0">
                <a:effectLst/>
              </a:rPr>
              <a:t>[</a:t>
            </a:r>
            <a:r>
              <a:rPr lang="en-US" sz="4400" dirty="0"/>
              <a:t>'group'</a:t>
            </a:r>
            <a:r>
              <a:rPr lang="en-US" sz="4400" dirty="0" smtClean="0">
                <a:effectLst/>
              </a:rPr>
              <a:t>,</a:t>
            </a:r>
            <a:r>
              <a:rPr lang="en-US" sz="4400" dirty="0" smtClean="0"/>
              <a:t> </a:t>
            </a:r>
            <a:r>
              <a:rPr lang="en-US" sz="4400" dirty="0"/>
              <a:t>'group2'</a:t>
            </a:r>
            <a:r>
              <a:rPr lang="en-US" sz="4400" dirty="0" smtClean="0"/>
              <a:t> </a:t>
            </a:r>
            <a:r>
              <a:rPr lang="en-US" sz="4400" dirty="0" smtClean="0">
                <a:effectLst/>
              </a:rPr>
              <a:t>]</a:t>
            </a:r>
            <a:r>
              <a:rPr lang="en-US" sz="4400" dirty="0" smtClean="0"/>
              <a:t> </a:t>
            </a:r>
          </a:p>
          <a:p>
            <a:pPr marL="457200" lvl="1" indent="0">
              <a:buNone/>
            </a:pPr>
            <a:r>
              <a:rPr lang="en-US" sz="4400" dirty="0">
                <a:effectLst/>
              </a:rPr>
              <a:t> </a:t>
            </a:r>
            <a:r>
              <a:rPr lang="en-US" sz="4400" dirty="0" smtClean="0">
                <a:effectLst/>
              </a:rPr>
              <a:t>                  </a:t>
            </a:r>
            <a:r>
              <a:rPr lang="en-US" sz="4400" dirty="0" err="1" smtClean="0">
                <a:effectLst/>
              </a:rPr>
              <a:t>instance_type</a:t>
            </a:r>
            <a:r>
              <a:rPr lang="en-US" sz="4400" dirty="0" smtClean="0">
                <a:effectLst/>
              </a:rPr>
              <a:t>:</a:t>
            </a:r>
            <a:r>
              <a:rPr lang="en-US" sz="4400" dirty="0" smtClean="0"/>
              <a:t> </a:t>
            </a:r>
            <a:r>
              <a:rPr lang="en-US" sz="4400" dirty="0" smtClean="0">
                <a:effectLst/>
              </a:rPr>
              <a:t>t1.micro</a:t>
            </a:r>
            <a:r>
              <a:rPr lang="en-US" sz="4400" dirty="0" smtClean="0"/>
              <a:t> </a:t>
            </a:r>
          </a:p>
          <a:p>
            <a:pPr marL="457200" lvl="1" indent="0">
              <a:buNone/>
            </a:pPr>
            <a:endParaRPr lang="en-US" sz="4400" dirty="0" smtClean="0"/>
          </a:p>
          <a:p>
            <a:pPr lvl="1"/>
            <a:r>
              <a:rPr lang="en-US" sz="7200" dirty="0" smtClean="0"/>
              <a:t>Replace all instances within an </a:t>
            </a:r>
            <a:r>
              <a:rPr lang="en-US" sz="7200" dirty="0" err="1" smtClean="0"/>
              <a:t>autoscaling</a:t>
            </a:r>
            <a:r>
              <a:rPr lang="en-US" sz="7200" dirty="0" smtClean="0"/>
              <a:t> group one-by-one</a:t>
            </a:r>
          </a:p>
          <a:p>
            <a:pPr marL="0" indent="0">
              <a:buNone/>
            </a:pPr>
            <a:r>
              <a:rPr lang="en-US" sz="7200" dirty="0" smtClean="0"/>
              <a:t>	</a:t>
            </a:r>
            <a:r>
              <a:rPr lang="en-US" sz="4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ec2_asg:</a:t>
            </a:r>
            <a:r>
              <a:rPr lang="en-US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4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name:</a:t>
            </a:r>
            <a:r>
              <a:rPr lang="en-US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myasg</a:t>
            </a:r>
            <a:r>
              <a:rPr lang="en-US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4800" b="1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launch_config_name</a:t>
            </a:r>
            <a:r>
              <a:rPr lang="en-US" sz="48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4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b="1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my_new_lc</a:t>
            </a:r>
            <a:r>
              <a:rPr lang="en-US" sz="4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4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load_balancer</a:t>
            </a:r>
            <a:r>
              <a:rPr lang="en-US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[‘my-</a:t>
            </a:r>
            <a:r>
              <a:rPr lang="en-US" sz="4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elb</a:t>
            </a:r>
            <a:r>
              <a:rPr lang="en-US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</a:p>
          <a:p>
            <a:pPr marL="0" indent="0">
              <a:buNone/>
            </a:pPr>
            <a:r>
              <a:rPr lang="en-US" sz="4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4800" b="1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replace_all_instances</a:t>
            </a:r>
            <a:r>
              <a:rPr lang="en-US" sz="48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4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US" sz="4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4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4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replace_batch_size</a:t>
            </a:r>
            <a:r>
              <a:rPr lang="en-US" sz="4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1</a:t>
            </a:r>
          </a:p>
          <a:p>
            <a:pPr marL="0" indent="0">
              <a:buNone/>
            </a:pPr>
            <a:r>
              <a:rPr lang="en-US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4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wait_for_instances</a:t>
            </a:r>
            <a:r>
              <a:rPr lang="en-US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yes</a:t>
            </a:r>
          </a:p>
          <a:p>
            <a:pPr marL="0" indent="0">
              <a:buNone/>
            </a:pPr>
            <a:r>
              <a:rPr lang="en-US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4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wait_timeout</a:t>
            </a:r>
            <a:r>
              <a:rPr lang="en-US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479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u="sng" dirty="0" err="1"/>
              <a:t>Ansible</a:t>
            </a:r>
            <a:r>
              <a:rPr lang="en-US" sz="4900" b="1" u="sng" dirty="0"/>
              <a:t> with AWS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Deployment Patterns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Blue - Green</a:t>
            </a:r>
          </a:p>
          <a:p>
            <a:pPr lvl="1"/>
            <a:r>
              <a:rPr lang="en-US" sz="1800" dirty="0" smtClean="0"/>
              <a:t>Assuming “blue” environment exists bring “green” up </a:t>
            </a:r>
          </a:p>
          <a:p>
            <a:pPr lvl="1"/>
            <a:r>
              <a:rPr lang="en-US" sz="1800" dirty="0" smtClean="0"/>
              <a:t>Bring up new ASG + ELB for each blue or green</a:t>
            </a:r>
          </a:p>
          <a:p>
            <a:pPr lvl="1"/>
            <a:r>
              <a:rPr lang="en-US" sz="1800" dirty="0" smtClean="0"/>
              <a:t>Change DNS entry to point the traffic to the “green” environment</a:t>
            </a:r>
          </a:p>
          <a:p>
            <a:pPr lvl="2"/>
            <a:r>
              <a:rPr lang="en-US" sz="1600" dirty="0" smtClean="0"/>
              <a:t>Hint: use Route53’s weighted DNS to change the weights between “blue” or “green” ELB</a:t>
            </a:r>
            <a:endParaRPr lang="en-US" sz="1200" dirty="0" smtClean="0"/>
          </a:p>
          <a:p>
            <a:pPr lvl="1"/>
            <a:r>
              <a:rPr lang="en-US" sz="1800" dirty="0" smtClean="0">
                <a:latin typeface="+mj-lt"/>
                <a:cs typeface="Courier New" panose="02070309020205020404" pitchFamily="49" charset="0"/>
              </a:rPr>
              <a:t>First bring blue up</a:t>
            </a:r>
          </a:p>
          <a:p>
            <a:pPr lvl="2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-playbook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inventory/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myproject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/prod-us-east-1/blue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blue.yml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–e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“state=present”</a:t>
            </a:r>
          </a:p>
          <a:p>
            <a:pPr lvl="3"/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Sets DNS weight for blue=1 and green=0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+mj-lt"/>
                <a:cs typeface="Courier New" panose="02070309020205020404" pitchFamily="49" charset="0"/>
              </a:rPr>
              <a:t>Then bring green up during next deployment cycle</a:t>
            </a:r>
          </a:p>
          <a:p>
            <a:pPr lvl="2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-playbook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inventory/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myproject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/prod-us-east-1/green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green.yml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-e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“state=present”</a:t>
            </a:r>
          </a:p>
          <a:p>
            <a:pPr lvl="3"/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Sets DNS weight for green=0 and blue=1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cs typeface="Courier New" panose="02070309020205020404" pitchFamily="49" charset="0"/>
              </a:rPr>
              <a:t>Terminate the old blue since its no longer needed</a:t>
            </a:r>
          </a:p>
          <a:p>
            <a:pPr lvl="2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-playbook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inventory/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myproject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/prod-us-east-1/blue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blue.yml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–e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state=absent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55861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u="sng" dirty="0" smtClean="0"/>
              <a:t>Outline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/>
              <a:t>Ansible</a:t>
            </a:r>
            <a:r>
              <a:rPr lang="en-US" sz="5400" dirty="0" smtClean="0"/>
              <a:t> Introduction</a:t>
            </a:r>
          </a:p>
          <a:p>
            <a:r>
              <a:rPr lang="en-US" sz="5400" dirty="0" smtClean="0"/>
              <a:t>Basic Usage with AWS</a:t>
            </a:r>
          </a:p>
          <a:p>
            <a:r>
              <a:rPr lang="en-US" sz="5400" dirty="0" smtClean="0"/>
              <a:t>Challenges</a:t>
            </a:r>
          </a:p>
          <a:p>
            <a:r>
              <a:rPr lang="en-US" sz="5400" dirty="0" smtClean="0"/>
              <a:t>Q &amp; A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9448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u="sng" dirty="0" err="1"/>
              <a:t>Ansible</a:t>
            </a:r>
            <a:r>
              <a:rPr lang="en-US" sz="4900" b="1" u="sng" dirty="0"/>
              <a:t> with AWS</a:t>
            </a:r>
            <a:br>
              <a:rPr lang="en-US" sz="4900" b="1" u="sng" dirty="0"/>
            </a:br>
            <a:r>
              <a:rPr lang="en-US" dirty="0" smtClean="0"/>
              <a:t>Deployment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Blue – Violet</a:t>
            </a:r>
          </a:p>
          <a:p>
            <a:pPr lvl="1"/>
            <a:r>
              <a:rPr lang="en-US" dirty="0" smtClean="0"/>
              <a:t>Similar to blue – green except the keep the ELB the same and just bring up new ASG side-by-side and then terminate the old once new is </a:t>
            </a:r>
            <a:r>
              <a:rPr lang="en-US" dirty="0" smtClean="0"/>
              <a:t>up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Old code needs to be able run side-by-side with new </a:t>
            </a:r>
            <a:r>
              <a:rPr lang="en-US" dirty="0" smtClean="0"/>
              <a:t>code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+mj-lt"/>
                <a:cs typeface="Courier New" panose="02070309020205020404" pitchFamily="49" charset="0"/>
              </a:rPr>
              <a:t>Bring up blue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intially</a:t>
            </a:r>
            <a:endParaRPr lang="en-US" dirty="0" smtClean="0">
              <a:latin typeface="+mj-lt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-playbook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inventory/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myproject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/blue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blue.yml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+mj-lt"/>
                <a:cs typeface="Courier New" panose="02070309020205020404" pitchFamily="49" charset="0"/>
              </a:rPr>
              <a:t>For new deployment, bring up violet and terminate old blue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asg</a:t>
            </a:r>
            <a:endParaRPr lang="en-US" dirty="0" smtClean="0">
              <a:latin typeface="+mj-lt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-playbook </a:t>
            </a:r>
            <a:endParaRPr lang="en-U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inventory/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myproject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/violet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violet.yml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terminate_other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=yes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45720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7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5334000"/>
            <a:ext cx="5486400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err="1"/>
              <a:t>Ansible</a:t>
            </a:r>
            <a:r>
              <a:rPr lang="en-US" b="1" u="sng" dirty="0"/>
              <a:t> with AWS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Same workflow for dev/</a:t>
            </a:r>
            <a:r>
              <a:rPr lang="en-US" dirty="0" err="1" smtClean="0"/>
              <a:t>qa</a:t>
            </a:r>
            <a:r>
              <a:rPr lang="en-US" dirty="0" smtClean="0"/>
              <a:t>/</a:t>
            </a:r>
            <a:r>
              <a:rPr lang="en-US" dirty="0" err="1" smtClean="0"/>
              <a:t>integ</a:t>
            </a:r>
            <a:r>
              <a:rPr lang="en-US" dirty="0"/>
              <a:t> </a:t>
            </a:r>
            <a:r>
              <a:rPr lang="en-US" dirty="0" smtClean="0"/>
              <a:t>vs staging/production</a:t>
            </a:r>
          </a:p>
          <a:p>
            <a:pPr lvl="1"/>
            <a:r>
              <a:rPr lang="en-US" dirty="0" smtClean="0"/>
              <a:t>Multi-region or multi-</a:t>
            </a:r>
            <a:r>
              <a:rPr lang="en-US" dirty="0" err="1" smtClean="0"/>
              <a:t>vpc</a:t>
            </a:r>
            <a:r>
              <a:rPr lang="en-US" dirty="0" smtClean="0"/>
              <a:t> deployment</a:t>
            </a:r>
          </a:p>
          <a:p>
            <a:pPr lvl="1"/>
            <a:r>
              <a:rPr lang="en-US" dirty="0" err="1" smtClean="0"/>
              <a:t>Autoscaling</a:t>
            </a:r>
            <a:endParaRPr lang="en-US" dirty="0" smtClean="0"/>
          </a:p>
          <a:p>
            <a:pPr lvl="1"/>
            <a:r>
              <a:rPr lang="en-US" dirty="0" smtClean="0"/>
              <a:t>Storing and retrieving secrets</a:t>
            </a:r>
          </a:p>
          <a:p>
            <a:pPr lvl="1"/>
            <a:r>
              <a:rPr lang="en-US" dirty="0" smtClean="0"/>
              <a:t>Quick and safe bootstrapping</a:t>
            </a:r>
          </a:p>
          <a:p>
            <a:pPr lvl="1"/>
            <a:r>
              <a:rPr lang="en-US" dirty="0" smtClean="0"/>
              <a:t>Deployment patterns</a:t>
            </a:r>
          </a:p>
          <a:p>
            <a:pPr lvl="1"/>
            <a:r>
              <a:rPr lang="en-US" dirty="0" smtClean="0"/>
              <a:t>Testing deployments</a:t>
            </a:r>
          </a:p>
        </p:txBody>
      </p:sp>
      <p:pic>
        <p:nvPicPr>
          <p:cNvPr id="2051" name="Picture 3" descr="C:\Users\akulkarni\AppData\Local\Microsoft\Windows\Temporary Internet Files\Content.IE5\E7T727Z2\Yes_Check_Circle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2641541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akulkarni\AppData\Local\Microsoft\Windows\Temporary Internet Files\Content.IE5\E7T727Z2\Yes_Check_Circle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103726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akulkarni\AppData\Local\Microsoft\Windows\Temporary Internet Files\Content.IE5\E7T727Z2\Yes_Check_Circle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977" y="3581400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akulkarni\AppData\Local\Microsoft\Windows\Temporary Internet Files\Content.IE5\E7T727Z2\Yes_Check_Circle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038600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akulkarni\AppData\Local\Microsoft\Windows\Temporary Internet Files\Content.IE5\E7T727Z2\Yes_Check_Circle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869" y="4572000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akulkarni\AppData\Local\Microsoft\Windows\Temporary Internet Files\Content.IE5\E7T727Z2\Yes_Check_Circle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29200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32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u="sng" dirty="0" err="1"/>
              <a:t>Ansible</a:t>
            </a:r>
            <a:r>
              <a:rPr lang="en-US" sz="4900" b="1" u="sng" dirty="0"/>
              <a:t> with AWS</a:t>
            </a:r>
            <a:br>
              <a:rPr lang="en-US" sz="4900" b="1" u="sng" dirty="0"/>
            </a:br>
            <a:r>
              <a:rPr lang="en-US" sz="3100" dirty="0" smtClean="0"/>
              <a:t>Testing Deployments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Create a philosophy for Test Driven Deployment within the </a:t>
            </a:r>
            <a:r>
              <a:rPr lang="en-US" dirty="0" smtClean="0"/>
              <a:t>team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Roles should execute unit tests for your </a:t>
            </a:r>
            <a:r>
              <a:rPr lang="en-US" dirty="0" smtClean="0"/>
              <a:t>code</a:t>
            </a:r>
          </a:p>
          <a:p>
            <a:endParaRPr lang="en-US" dirty="0"/>
          </a:p>
          <a:p>
            <a:r>
              <a:rPr lang="en-US" dirty="0" smtClean="0"/>
              <a:t>Playbooks should execute integration </a:t>
            </a:r>
            <a:r>
              <a:rPr lang="en-US" dirty="0" smtClean="0"/>
              <a:t>tests</a:t>
            </a:r>
          </a:p>
          <a:p>
            <a:endParaRPr lang="en-US" dirty="0" smtClean="0"/>
          </a:p>
          <a:p>
            <a:r>
              <a:rPr lang="en-US" dirty="0" smtClean="0"/>
              <a:t>Integrate end-to-end testing or </a:t>
            </a:r>
            <a:r>
              <a:rPr lang="en-US" dirty="0" err="1" smtClean="0"/>
              <a:t>loadtest</a:t>
            </a:r>
            <a:r>
              <a:rPr lang="en-US" dirty="0" smtClean="0"/>
              <a:t> at the end of the workflow</a:t>
            </a:r>
          </a:p>
          <a:p>
            <a:pPr marL="457200" lvl="1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post_tasks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 name: run load test</a:t>
            </a:r>
          </a:p>
          <a:p>
            <a:pPr marL="457200" lvl="1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command: /my/test/loadtest.py </a:t>
            </a:r>
          </a:p>
          <a:p>
            <a:pPr marL="457200" lvl="1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delegate_to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“{{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locust_farm</a:t>
            </a:r>
            <a:r>
              <a:rPr lang="en-US" sz="15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smtClean="0">
                <a:latin typeface="Courier New" panose="02070309020205020404" pitchFamily="49" charset="0"/>
                <a:cs typeface="Courier New" panose="02070309020205020404" pitchFamily="49" charset="0"/>
              </a:rPr>
              <a:t>}}”</a:t>
            </a:r>
          </a:p>
          <a:p>
            <a:pPr marL="457200" lvl="1" indent="0">
              <a:buNone/>
            </a:pP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Report success/failures and summaries to chatrooms (if using </a:t>
            </a:r>
            <a:r>
              <a:rPr lang="en-US" dirty="0" err="1" smtClean="0"/>
              <a:t>hipchat</a:t>
            </a:r>
            <a:r>
              <a:rPr lang="en-US" dirty="0" smtClean="0"/>
              <a:t>, slack, etc.) for feedback </a:t>
            </a:r>
          </a:p>
        </p:txBody>
      </p:sp>
    </p:spTree>
    <p:extLst>
      <p:ext uri="{BB962C8B-B14F-4D97-AF65-F5344CB8AC3E}">
        <p14:creationId xmlns:p14="http://schemas.microsoft.com/office/powerpoint/2010/main" val="197312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u="sng" dirty="0" err="1"/>
              <a:t>Ansible</a:t>
            </a:r>
            <a:r>
              <a:rPr lang="en-US" sz="4900" b="1" u="sng" dirty="0"/>
              <a:t> with AWS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Testing Deployments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will ensure that things are declaratively true</a:t>
            </a:r>
          </a:p>
          <a:p>
            <a:pPr lvl="1"/>
            <a:r>
              <a:rPr lang="en-US" dirty="0" smtClean="0"/>
              <a:t>E.g. no need to if yum install of a package is successful</a:t>
            </a:r>
          </a:p>
          <a:p>
            <a:r>
              <a:rPr lang="en-US" dirty="0" smtClean="0"/>
              <a:t>Additional testing can be performed within roles </a:t>
            </a:r>
          </a:p>
          <a:p>
            <a:pPr lvl="1"/>
            <a:r>
              <a:rPr lang="en-US" dirty="0" smtClean="0"/>
              <a:t>E.g.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assert:</a:t>
            </a:r>
          </a:p>
          <a:p>
            <a:pPr marL="1371600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that:</a:t>
            </a:r>
          </a:p>
          <a:p>
            <a:pPr marL="1371600" lvl="3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 “’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my_config_value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=1’ in 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myproject.conf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571500" indent="-457200"/>
            <a:r>
              <a:rPr lang="en-US" dirty="0" err="1" smtClean="0"/>
              <a:t>Evalute</a:t>
            </a:r>
            <a:r>
              <a:rPr lang="en-US" dirty="0" smtClean="0"/>
              <a:t> if you can use something like </a:t>
            </a:r>
            <a:r>
              <a:rPr lang="en-US" dirty="0" err="1" smtClean="0"/>
              <a:t>ansible_spec</a:t>
            </a:r>
            <a:r>
              <a:rPr lang="en-US" dirty="0" smtClean="0"/>
              <a:t> which is based on </a:t>
            </a:r>
            <a:r>
              <a:rPr lang="en-US" dirty="0" err="1" smtClean="0"/>
              <a:t>Rspec</a:t>
            </a:r>
            <a:r>
              <a:rPr lang="en-US" dirty="0" smtClean="0"/>
              <a:t> </a:t>
            </a:r>
          </a:p>
          <a:p>
            <a:pPr marL="1371600" lvl="3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98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err="1"/>
              <a:t>Ansible</a:t>
            </a:r>
            <a:r>
              <a:rPr lang="en-US" b="1" u="sng" dirty="0"/>
              <a:t> with AWS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Same workflow for dev/</a:t>
            </a:r>
            <a:r>
              <a:rPr lang="en-US" dirty="0" err="1" smtClean="0"/>
              <a:t>qa</a:t>
            </a:r>
            <a:r>
              <a:rPr lang="en-US" dirty="0" smtClean="0"/>
              <a:t>/</a:t>
            </a:r>
            <a:r>
              <a:rPr lang="en-US" dirty="0" err="1" smtClean="0"/>
              <a:t>integ</a:t>
            </a:r>
            <a:r>
              <a:rPr lang="en-US" dirty="0"/>
              <a:t> </a:t>
            </a:r>
            <a:r>
              <a:rPr lang="en-US" dirty="0" smtClean="0"/>
              <a:t>vs staging/production</a:t>
            </a:r>
          </a:p>
          <a:p>
            <a:pPr lvl="1"/>
            <a:r>
              <a:rPr lang="en-US" dirty="0" smtClean="0"/>
              <a:t>Multi-region or multi-</a:t>
            </a:r>
            <a:r>
              <a:rPr lang="en-US" dirty="0" err="1" smtClean="0"/>
              <a:t>vpc</a:t>
            </a:r>
            <a:r>
              <a:rPr lang="en-US" dirty="0" smtClean="0"/>
              <a:t> deployment</a:t>
            </a:r>
          </a:p>
          <a:p>
            <a:pPr lvl="1"/>
            <a:r>
              <a:rPr lang="en-US" dirty="0" err="1" smtClean="0"/>
              <a:t>Autoscaling</a:t>
            </a:r>
            <a:endParaRPr lang="en-US" dirty="0" smtClean="0"/>
          </a:p>
          <a:p>
            <a:pPr lvl="1"/>
            <a:r>
              <a:rPr lang="en-US" dirty="0" smtClean="0"/>
              <a:t>Storing and retrieving secrets</a:t>
            </a:r>
          </a:p>
          <a:p>
            <a:pPr lvl="1"/>
            <a:r>
              <a:rPr lang="en-US" dirty="0" smtClean="0"/>
              <a:t>Quick and safe bootstrapping</a:t>
            </a:r>
          </a:p>
          <a:p>
            <a:pPr lvl="1"/>
            <a:r>
              <a:rPr lang="en-US" dirty="0" smtClean="0"/>
              <a:t>Deployment patterns</a:t>
            </a:r>
          </a:p>
          <a:p>
            <a:pPr lvl="1"/>
            <a:r>
              <a:rPr lang="en-US" dirty="0" smtClean="0"/>
              <a:t>Testing deployments  </a:t>
            </a:r>
          </a:p>
        </p:txBody>
      </p:sp>
      <p:pic>
        <p:nvPicPr>
          <p:cNvPr id="2051" name="Picture 3" descr="C:\Users\akulkarni\AppData\Local\Microsoft\Windows\Temporary Internet Files\Content.IE5\E7T727Z2\Yes_Check_Circle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2641541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akulkarni\AppData\Local\Microsoft\Windows\Temporary Internet Files\Content.IE5\E7T727Z2\Yes_Check_Circle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103726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akulkarni\AppData\Local\Microsoft\Windows\Temporary Internet Files\Content.IE5\E7T727Z2\Yes_Check_Circle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977" y="3581400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akulkarni\AppData\Local\Microsoft\Windows\Temporary Internet Files\Content.IE5\E7T727Z2\Yes_Check_Circle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038600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akulkarni\AppData\Local\Microsoft\Windows\Temporary Internet Files\Content.IE5\E7T727Z2\Yes_Check_Circle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869" y="4572000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akulkarni\AppData\Local\Microsoft\Windows\Temporary Internet Files\Content.IE5\E7T727Z2\Yes_Check_Circle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29200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akulkarni\AppData\Local\Microsoft\Windows\Temporary Internet Files\Content.IE5\E7T727Z2\Yes_Check_Circle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064" y="5486400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8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References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https://docs.ansible.com/ansible/</a:t>
            </a:r>
            <a:endParaRPr lang="en-US" dirty="0"/>
          </a:p>
          <a:p>
            <a:r>
              <a:rPr lang="en-US" dirty="0" smtClean="0">
                <a:hlinkClick r:id="rId3"/>
              </a:rPr>
              <a:t>http://jinja.pocoo.org/docs/dev/</a:t>
            </a:r>
          </a:p>
          <a:p>
            <a:r>
              <a:rPr lang="en-US" dirty="0" smtClean="0">
                <a:hlinkClick r:id="rId3"/>
              </a:rPr>
              <a:t>https://github.com/fugue/credstash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https://www.ansible.com/blog/immutable-systems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https://github.com/Netflix/aminator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https://www.packer.io/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https://github.com/volanja/ansible_spec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http://martinfowler.com/bliki/ImmutableServer.html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20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project and presentation available at </a:t>
            </a:r>
            <a:r>
              <a:rPr lang="en-US" dirty="0" smtClean="0">
                <a:hlinkClick r:id="rId2"/>
              </a:rPr>
              <a:t>https://github.com/askulkarni2/ansible-demo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Email Me: </a:t>
            </a:r>
            <a:r>
              <a:rPr lang="en-US" dirty="0" smtClean="0">
                <a:hlinkClick r:id="rId3"/>
              </a:rPr>
              <a:t>askulkarni84@gmail.com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Questions?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533400"/>
            <a:ext cx="54979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			Thank you!!</a:t>
            </a:r>
          </a:p>
        </p:txBody>
      </p:sp>
    </p:spTree>
    <p:extLst>
      <p:ext uri="{BB962C8B-B14F-4D97-AF65-F5344CB8AC3E}">
        <p14:creationId xmlns:p14="http://schemas.microsoft.com/office/powerpoint/2010/main" val="372756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err="1"/>
              <a:t>Ansible</a:t>
            </a:r>
            <a:r>
              <a:rPr lang="en-US" b="1" u="sng" dirty="0"/>
              <a:t> </a:t>
            </a:r>
            <a:r>
              <a:rPr lang="en-US" b="1" u="sng" dirty="0" smtClean="0"/>
              <a:t>Intro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</a:t>
            </a:r>
            <a:r>
              <a:rPr lang="en-US" dirty="0" smtClean="0"/>
              <a:t>utomation </a:t>
            </a:r>
            <a:r>
              <a:rPr lang="en-US" dirty="0" smtClean="0"/>
              <a:t>tool for </a:t>
            </a:r>
            <a:r>
              <a:rPr lang="en-US" dirty="0" smtClean="0"/>
              <a:t>provisioning, configuration management, app deployment, continuous delivery, security &amp; compliance, orchestration</a:t>
            </a:r>
          </a:p>
          <a:p>
            <a:r>
              <a:rPr lang="en-US" dirty="0" smtClean="0"/>
              <a:t>Native integration for AWS, Digital Ocean, </a:t>
            </a:r>
            <a:r>
              <a:rPr lang="en-US" dirty="0" err="1" smtClean="0"/>
              <a:t>Cloudstack</a:t>
            </a:r>
            <a:r>
              <a:rPr lang="en-US" dirty="0" smtClean="0"/>
              <a:t>, </a:t>
            </a:r>
            <a:r>
              <a:rPr lang="en-US" dirty="0" err="1" smtClean="0"/>
              <a:t>Openstack</a:t>
            </a:r>
            <a:r>
              <a:rPr lang="en-US" dirty="0" smtClean="0"/>
              <a:t>, Google Cloud, </a:t>
            </a:r>
            <a:r>
              <a:rPr lang="en-US" dirty="0" err="1" smtClean="0"/>
              <a:t>Docker</a:t>
            </a:r>
            <a:r>
              <a:rPr lang="en-US" dirty="0" smtClean="0"/>
              <a:t>, </a:t>
            </a:r>
            <a:r>
              <a:rPr lang="en-US" dirty="0" err="1" smtClean="0"/>
              <a:t>Vmware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smtClean="0"/>
              <a:t>some more</a:t>
            </a:r>
            <a:endParaRPr lang="en-US" dirty="0" smtClean="0"/>
          </a:p>
          <a:p>
            <a:r>
              <a:rPr lang="en-US" dirty="0" smtClean="0"/>
              <a:t>Open source, highly active community on </a:t>
            </a:r>
            <a:r>
              <a:rPr lang="en-US" dirty="0" err="1" smtClean="0"/>
              <a:t>github</a:t>
            </a:r>
            <a:r>
              <a:rPr lang="en-US" dirty="0"/>
              <a:t> </a:t>
            </a:r>
            <a:r>
              <a:rPr lang="en-US" dirty="0" smtClean="0"/>
              <a:t>and IRC </a:t>
            </a:r>
          </a:p>
          <a:p>
            <a:r>
              <a:rPr lang="en-US" dirty="0" err="1" smtClean="0"/>
              <a:t>Ansible</a:t>
            </a:r>
            <a:r>
              <a:rPr lang="en-US" dirty="0" smtClean="0"/>
              <a:t> Tower for a web based solution targeted for enterprises – not free</a:t>
            </a:r>
          </a:p>
          <a:p>
            <a:pPr lvl="1"/>
            <a:r>
              <a:rPr lang="en-US" dirty="0" smtClean="0"/>
              <a:t>RBAC</a:t>
            </a:r>
          </a:p>
          <a:p>
            <a:pPr lvl="1"/>
            <a:r>
              <a:rPr lang="en-US" dirty="0" smtClean="0"/>
              <a:t>Monitoring of deployments</a:t>
            </a:r>
          </a:p>
          <a:p>
            <a:pPr lvl="1"/>
            <a:r>
              <a:rPr lang="en-US" dirty="0" smtClean="0"/>
              <a:t>Job Scheduling</a:t>
            </a:r>
          </a:p>
          <a:p>
            <a:pPr lvl="1"/>
            <a:r>
              <a:rPr lang="en-US" dirty="0" smtClean="0"/>
              <a:t>REST API</a:t>
            </a:r>
          </a:p>
          <a:p>
            <a:r>
              <a:rPr lang="en-US" dirty="0" smtClean="0"/>
              <a:t>Recently acquired by </a:t>
            </a:r>
            <a:r>
              <a:rPr lang="en-US" dirty="0" err="1" smtClean="0"/>
              <a:t>RedHat</a:t>
            </a:r>
            <a:endParaRPr lang="en-US" dirty="0" smtClean="0"/>
          </a:p>
          <a:p>
            <a:r>
              <a:rPr lang="en-US" dirty="0"/>
              <a:t>v</a:t>
            </a:r>
            <a:r>
              <a:rPr lang="en-US" dirty="0" smtClean="0"/>
              <a:t>2.0 just announced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4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err="1"/>
              <a:t>Ansible</a:t>
            </a:r>
            <a:r>
              <a:rPr lang="en-US" b="1" u="sng" dirty="0"/>
              <a:t> Intro</a:t>
            </a:r>
            <a:r>
              <a:rPr lang="en-US" dirty="0" smtClean="0"/>
              <a:t> </a:t>
            </a:r>
            <a:r>
              <a:rPr lang="en-US" sz="3200" dirty="0" smtClean="0"/>
              <a:t>(contd..)</a:t>
            </a:r>
            <a:endParaRPr lang="en-US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6553200" cy="268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4233905"/>
            <a:ext cx="6477000" cy="2109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10200" y="6343878"/>
            <a:ext cx="20970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(source: github.com/</a:t>
            </a:r>
            <a:r>
              <a:rPr lang="en-US" sz="1000" dirty="0" err="1" smtClean="0"/>
              <a:t>ansible</a:t>
            </a:r>
            <a:r>
              <a:rPr lang="en-US" sz="1000" dirty="0" smtClean="0"/>
              <a:t>/</a:t>
            </a:r>
            <a:r>
              <a:rPr lang="en-US" sz="1000" dirty="0" err="1" smtClean="0"/>
              <a:t>ansible</a:t>
            </a:r>
            <a:r>
              <a:rPr lang="en-US" sz="1000" dirty="0" smtClean="0"/>
              <a:t>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4609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err="1"/>
              <a:t>Ansible</a:t>
            </a:r>
            <a:r>
              <a:rPr lang="en-US" b="1" u="sng" dirty="0"/>
              <a:t> </a:t>
            </a:r>
            <a:r>
              <a:rPr lang="en-US" b="1" u="sng" dirty="0" smtClean="0"/>
              <a:t>Intro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Written in python, driven by </a:t>
            </a:r>
            <a:r>
              <a:rPr lang="en-US" dirty="0" err="1" smtClean="0"/>
              <a:t>yaml</a:t>
            </a:r>
            <a:r>
              <a:rPr lang="en-US" dirty="0" smtClean="0"/>
              <a:t> and jinja2 templates.</a:t>
            </a:r>
          </a:p>
          <a:p>
            <a:r>
              <a:rPr lang="en-US" dirty="0" smtClean="0"/>
              <a:t>Agentless (over </a:t>
            </a:r>
            <a:r>
              <a:rPr lang="en-US" dirty="0" err="1" smtClean="0"/>
              <a:t>ssh</a:t>
            </a:r>
            <a:r>
              <a:rPr lang="en-US" dirty="0" smtClean="0"/>
              <a:t> by default) </a:t>
            </a:r>
          </a:p>
          <a:p>
            <a:pPr lvl="1"/>
            <a:r>
              <a:rPr lang="en-US" dirty="0" smtClean="0"/>
              <a:t>no infrastructure to maintain yay!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$pip install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and off you go</a:t>
            </a:r>
          </a:p>
          <a:p>
            <a:r>
              <a:rPr lang="en-US" dirty="0" smtClean="0"/>
              <a:t>Static or dynamic (ec2, </a:t>
            </a:r>
            <a:r>
              <a:rPr lang="en-US" dirty="0" err="1" smtClean="0"/>
              <a:t>openstack</a:t>
            </a:r>
            <a:r>
              <a:rPr lang="en-US" dirty="0" smtClean="0"/>
              <a:t>) host </a:t>
            </a:r>
            <a:r>
              <a:rPr lang="en-US" b="1" dirty="0" smtClean="0"/>
              <a:t>inventory </a:t>
            </a:r>
          </a:p>
          <a:p>
            <a:pPr lvl="1"/>
            <a:r>
              <a:rPr lang="en-US" dirty="0" smtClean="0"/>
              <a:t>BYO Source of Truth</a:t>
            </a:r>
          </a:p>
          <a:p>
            <a:r>
              <a:rPr lang="en-US" dirty="0" smtClean="0"/>
              <a:t>Describe your infrastructure and input </a:t>
            </a:r>
            <a:r>
              <a:rPr lang="en-US" b="1" dirty="0" smtClean="0"/>
              <a:t>variables</a:t>
            </a:r>
            <a:r>
              <a:rPr lang="en-US" dirty="0" smtClean="0"/>
              <a:t> in </a:t>
            </a:r>
            <a:r>
              <a:rPr lang="en-US" b="1" dirty="0" err="1" smtClean="0"/>
              <a:t>group_vars</a:t>
            </a:r>
            <a:r>
              <a:rPr lang="en-US" b="1" dirty="0" smtClean="0"/>
              <a:t>/</a:t>
            </a:r>
            <a:r>
              <a:rPr lang="en-US" b="1" dirty="0" err="1" smtClean="0"/>
              <a:t>host_vars</a:t>
            </a:r>
            <a:r>
              <a:rPr lang="en-US" dirty="0" smtClean="0"/>
              <a:t> to be automatically imported</a:t>
            </a:r>
          </a:p>
          <a:p>
            <a:r>
              <a:rPr lang="en-US" dirty="0" smtClean="0"/>
              <a:t>For each </a:t>
            </a:r>
            <a:r>
              <a:rPr lang="en-US" b="1" dirty="0" smtClean="0"/>
              <a:t>task</a:t>
            </a:r>
            <a:r>
              <a:rPr lang="en-US" dirty="0" smtClean="0"/>
              <a:t>, use one of the existing </a:t>
            </a:r>
            <a:r>
              <a:rPr lang="en-US" b="1" dirty="0" smtClean="0"/>
              <a:t>modules </a:t>
            </a:r>
            <a:r>
              <a:rPr lang="en-US" dirty="0" smtClean="0"/>
              <a:t>and </a:t>
            </a:r>
            <a:r>
              <a:rPr lang="en-US" b="1" dirty="0" smtClean="0"/>
              <a:t>plugins</a:t>
            </a:r>
            <a:r>
              <a:rPr lang="en-US" dirty="0" smtClean="0"/>
              <a:t> or write your own (in any language you want)</a:t>
            </a:r>
            <a:endParaRPr lang="en-US" b="1" dirty="0" smtClean="0"/>
          </a:p>
          <a:p>
            <a:r>
              <a:rPr lang="en-US" dirty="0" smtClean="0"/>
              <a:t>DRY – by grouping commonly used </a:t>
            </a:r>
            <a:r>
              <a:rPr lang="en-US" b="1" dirty="0" smtClean="0"/>
              <a:t>tasks </a:t>
            </a:r>
            <a:r>
              <a:rPr lang="en-US" dirty="0" smtClean="0"/>
              <a:t>through </a:t>
            </a:r>
            <a:r>
              <a:rPr lang="en-US" b="1" dirty="0" smtClean="0"/>
              <a:t>roles </a:t>
            </a:r>
            <a:endParaRPr lang="en-US" dirty="0" smtClean="0"/>
          </a:p>
          <a:p>
            <a:r>
              <a:rPr lang="en-US" dirty="0" smtClean="0"/>
              <a:t>Configure, deploy and orchestrate using </a:t>
            </a:r>
            <a:r>
              <a:rPr lang="en-US" b="1" dirty="0" smtClean="0"/>
              <a:t>playbooks </a:t>
            </a:r>
            <a:r>
              <a:rPr lang="en-US" dirty="0" smtClean="0"/>
              <a:t>to encapsulate your </a:t>
            </a:r>
            <a:r>
              <a:rPr lang="en-US" b="1" dirty="0" smtClean="0"/>
              <a:t>variables</a:t>
            </a:r>
            <a:r>
              <a:rPr lang="en-US" dirty="0" smtClean="0"/>
              <a:t>, </a:t>
            </a:r>
            <a:r>
              <a:rPr lang="en-US" b="1" dirty="0" smtClean="0"/>
              <a:t>tasks</a:t>
            </a:r>
            <a:r>
              <a:rPr lang="en-US" dirty="0" smtClean="0"/>
              <a:t> and </a:t>
            </a:r>
            <a:r>
              <a:rPr lang="en-US" b="1" dirty="0" smtClean="0"/>
              <a:t>roles</a:t>
            </a:r>
            <a:r>
              <a:rPr lang="en-US" dirty="0" smtClean="0"/>
              <a:t> 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8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err="1"/>
              <a:t>Ansible</a:t>
            </a:r>
            <a:r>
              <a:rPr lang="en-US" b="1" u="sng" dirty="0"/>
              <a:t> with AWS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$pip install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export AWS_ACCESS_KEY=…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export AWS_SECRET_ACCESS_KEY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457200"/>
            <a:endParaRPr lang="en-US" dirty="0" smtClean="0">
              <a:latin typeface="+mj-lt"/>
              <a:cs typeface="Courier New" panose="02070309020205020404" pitchFamily="49" charset="0"/>
            </a:endParaRPr>
          </a:p>
          <a:p>
            <a:pPr marL="514350" indent="-457200"/>
            <a:r>
              <a:rPr lang="en-US" dirty="0" smtClean="0">
                <a:latin typeface="+mj-lt"/>
                <a:cs typeface="Courier New" panose="02070309020205020404" pitchFamily="49" charset="0"/>
              </a:rPr>
              <a:t>AWS Technologies </a:t>
            </a:r>
          </a:p>
          <a:p>
            <a:pPr marL="914400" lvl="1" indent="-457200"/>
            <a:r>
              <a:rPr lang="en-US" dirty="0" smtClean="0">
                <a:latin typeface="+mj-lt"/>
                <a:cs typeface="Courier New" panose="02070309020205020404" pitchFamily="49" charset="0"/>
              </a:rPr>
              <a:t>VPC, Regions, EC2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, Launch Configuration,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Autoscaling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, ELB, KMS,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DynamoDb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, Route53</a:t>
            </a:r>
          </a:p>
          <a:p>
            <a:pPr marL="45720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38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/>
              <a:t>Ansible</a:t>
            </a:r>
            <a:r>
              <a:rPr lang="en-US" b="1" u="sng" dirty="0"/>
              <a:t> with 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441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-playbook –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localhost,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setup_ec2.yml</a:t>
            </a:r>
          </a:p>
          <a:p>
            <a:pPr marL="0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setup_ec2.yml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hosts: localhost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connection: local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gather_facts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False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tasks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Provision a set of instances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ec2: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key_name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my_key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group: test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instance_type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t2.micro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image: "{{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ami_id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}}"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wait: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count: 2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instance_tags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Name: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register: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ec2</a:t>
            </a:r>
          </a:p>
          <a:p>
            <a:pPr marL="0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34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/>
              <a:t>Ansible</a:t>
            </a:r>
            <a:r>
              <a:rPr lang="en-US" b="1" u="sng" dirty="0"/>
              <a:t> with 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-playbook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inventory/ec2.py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setup_nginx.yml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setup_nginx.yml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hosts: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tag_Name_Nginx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gather_facts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nginx_version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1.6.2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nginx_port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8080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roles: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29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7094</TotalTime>
  <Words>1802</Words>
  <Application>Microsoft Office PowerPoint</Application>
  <PresentationFormat>On-screen Show (4:3)</PresentationFormat>
  <Paragraphs>400</Paragraphs>
  <Slides>36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SoCal DevOps Users Group   Ansible with AWS: From Dev to Production </vt:lpstr>
      <vt:lpstr>About Me</vt:lpstr>
      <vt:lpstr>Outline</vt:lpstr>
      <vt:lpstr>Ansible Intro</vt:lpstr>
      <vt:lpstr>Ansible Intro (contd..)</vt:lpstr>
      <vt:lpstr>Ansible Intro</vt:lpstr>
      <vt:lpstr>Ansible with AWS</vt:lpstr>
      <vt:lpstr>Ansible with AWS</vt:lpstr>
      <vt:lpstr>Ansible with AWS</vt:lpstr>
      <vt:lpstr>Ansible with AWS</vt:lpstr>
      <vt:lpstr>Ansible with AWS Same workflows and multi-region/vpc</vt:lpstr>
      <vt:lpstr>Ansible with AWS Same workflows and multi-region/vpc</vt:lpstr>
      <vt:lpstr>Ansible with AWS Same workflows and multi-region/vpc</vt:lpstr>
      <vt:lpstr>Ansible with AWS</vt:lpstr>
      <vt:lpstr>Ansible with AWS Autoscaling</vt:lpstr>
      <vt:lpstr>Ansible with AWS Autoscaling</vt:lpstr>
      <vt:lpstr>Ansible with AWS Autoscaling</vt:lpstr>
      <vt:lpstr>Ansible with AWS Autoscaling</vt:lpstr>
      <vt:lpstr>Ansible with AWS</vt:lpstr>
      <vt:lpstr>Ansible with AWS Storing and Retrieving Secrets</vt:lpstr>
      <vt:lpstr>Ansible with AWS Storing and retreiving secrets</vt:lpstr>
      <vt:lpstr>Ansible with AWS Storing and Retrieving Secrets</vt:lpstr>
      <vt:lpstr>Ansible with AWS Storing and Retrieving Secrets</vt:lpstr>
      <vt:lpstr>Ansible with AWS</vt:lpstr>
      <vt:lpstr>Ansible with AWS Quick and Safe Bootstrapping</vt:lpstr>
      <vt:lpstr>Ansible with AWS Quick and Safe Bootstrapping</vt:lpstr>
      <vt:lpstr>Ansible with AWS</vt:lpstr>
      <vt:lpstr>Ansible with AWS Deployment Patterns</vt:lpstr>
      <vt:lpstr>Ansible with AWS Deployment Patterns</vt:lpstr>
      <vt:lpstr>Ansible with AWS Deployment Patterns</vt:lpstr>
      <vt:lpstr>Ansible with AWS</vt:lpstr>
      <vt:lpstr>Ansible with AWS Testing Deployments</vt:lpstr>
      <vt:lpstr>Ansible with AWS Testing Deployments</vt:lpstr>
      <vt:lpstr>Ansible with AWS</vt:lpstr>
      <vt:lpstr>References</vt:lpstr>
      <vt:lpstr>PowerPoint Presentation</vt:lpstr>
    </vt:vector>
  </TitlesOfParts>
  <Company>TCS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with AWS: From Dev to Production</dc:title>
  <dc:creator>Apoorva Kulkarni</dc:creator>
  <cp:lastModifiedBy>Apoorva Kulkarni</cp:lastModifiedBy>
  <cp:revision>221</cp:revision>
  <dcterms:created xsi:type="dcterms:W3CDTF">2016-02-20T21:39:06Z</dcterms:created>
  <dcterms:modified xsi:type="dcterms:W3CDTF">2016-02-26T00:33:36Z</dcterms:modified>
</cp:coreProperties>
</file>