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-204"/>
    </p:cViewPr>
  </p:notesTextViewPr>
  <p:sorterViewPr>
    <p:cViewPr>
      <p:scale>
        <a:sx n="100" d="100"/>
        <a:sy n="100" d="100"/>
      </p:scale>
      <p:origin x="0" y="-24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B1A46-1288-4216-A786-E55F69FC0DA5}" type="datetimeFigureOut">
              <a:rPr lang="lt-LT" smtClean="0"/>
              <a:t>2020-06-22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9ACFC-E192-4FFF-AF96-806414447E9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92072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9ACFC-E192-4FFF-AF96-806414447E92}" type="slidenum">
              <a:rPr lang="lt-LT" smtClean="0"/>
              <a:t>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6468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/>
              <a:t>49 sveiki ir 24 sergantys</a:t>
            </a:r>
          </a:p>
          <a:p>
            <a:r>
              <a:rPr lang="lt-LT" dirty="0"/>
              <a:t>Kiekvienam asmeniui buvo paimtas mėginys iš kievieno smegenų regiono.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9ACFC-E192-4FFF-AF96-806414447E92}" type="slidenum">
              <a:rPr lang="lt-LT" smtClean="0"/>
              <a:t>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3603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/>
              <a:t>Mėginiai – lapai, o aukščiau vadinami tėviniais elementais.</a:t>
            </a:r>
          </a:p>
          <a:p>
            <a:r>
              <a:rPr lang="lt-LT" dirty="0"/>
              <a:t>Tėviniai elementai turi vaikinius elementus.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9ACFC-E192-4FFF-AF96-806414447E92}" type="slidenum">
              <a:rPr lang="lt-LT" smtClean="0"/>
              <a:t>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85292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/>
              <a:t>Vizualiai parodo</a:t>
            </a:r>
          </a:p>
          <a:p>
            <a:r>
              <a:rPr lang="lt-LT" dirty="0"/>
              <a:t>Pozicija nuspalvinta atitinkamai pagal grupę- CpG salas.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t-LT" dirty="0"/>
              <a:t>Kiekviena linija yra pozicija, kuri turi metilintas reikšmes kiekvienam mėginiui.</a:t>
            </a:r>
          </a:p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9ACFC-E192-4FFF-AF96-806414447E92}" type="slidenum">
              <a:rPr lang="lt-LT" smtClean="0"/>
              <a:t>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21609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9ACFC-E192-4FFF-AF96-806414447E92}" type="slidenum">
              <a:rPr lang="lt-LT" smtClean="0"/>
              <a:t>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07778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/>
              <a:t>Parodo ryšį tarp duomenų – kiek tokių pat savybių tuose regionuose. </a:t>
            </a:r>
          </a:p>
          <a:p>
            <a:r>
              <a:rPr lang="lt-LT" dirty="0"/>
              <a:t>Neskaičiuoja pasikartojančių reikšmių.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9ACFC-E192-4FFF-AF96-806414447E92}" type="slidenum">
              <a:rPr lang="lt-LT" smtClean="0"/>
              <a:t>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21108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/>
              <a:t>Viena dalis skritulinio tipo, kita stačiakampio.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9ACFC-E192-4FFF-AF96-806414447E92}" type="slidenum">
              <a:rPr lang="lt-LT" smtClean="0"/>
              <a:t>8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23441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/>
              <a:t>Kaip savybė naudojamas metilinimas.</a:t>
            </a:r>
          </a:p>
          <a:p>
            <a:r>
              <a:rPr lang="lt-LT" dirty="0"/>
              <a:t>Pavaizduoti pozicijų persidengimai lyčių chromosomose.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9ACFC-E192-4FFF-AF96-806414447E92}" type="slidenum">
              <a:rPr lang="lt-LT" smtClean="0"/>
              <a:t>9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69416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lt-LT" dirty="0"/>
              <a:t>Dauguma naudoja nedaug mėginių geresniam surpratimui.</a:t>
            </a:r>
          </a:p>
          <a:p>
            <a:pPr marL="228600" indent="-228600">
              <a:buAutoNum type="arabicPeriod"/>
            </a:pPr>
            <a:r>
              <a:rPr lang="lt-LT" dirty="0"/>
              <a:t>Spalvos padeda suvokti kas pažymėta ar sugrupuota.</a:t>
            </a:r>
          </a:p>
          <a:p>
            <a:pPr marL="228600" indent="-228600">
              <a:buAutoNum type="arabicPeriod"/>
            </a:pPr>
            <a:r>
              <a:rPr lang="lt-LT" dirty="0"/>
              <a:t>Matomas bendras vaizdas padeda geriau suvokti doumenis (pasiskirstymą).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9ACFC-E192-4FFF-AF96-806414447E92}" type="slidenum">
              <a:rPr lang="lt-LT" smtClean="0"/>
              <a:t>10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5257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B878-6713-4336-8D20-D034F4420625}" type="datetimeFigureOut">
              <a:rPr lang="lt-LT" smtClean="0"/>
              <a:t>2020-06-22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F17-966E-470B-8624-0F53BCA1E0B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0180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B878-6713-4336-8D20-D034F4420625}" type="datetimeFigureOut">
              <a:rPr lang="lt-LT" smtClean="0"/>
              <a:t>2020-06-22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F17-966E-470B-8624-0F53BCA1E0B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7472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B878-6713-4336-8D20-D034F4420625}" type="datetimeFigureOut">
              <a:rPr lang="lt-LT" smtClean="0"/>
              <a:t>2020-06-22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F17-966E-470B-8624-0F53BCA1E0B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04071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B878-6713-4336-8D20-D034F4420625}" type="datetimeFigureOut">
              <a:rPr lang="lt-LT" smtClean="0"/>
              <a:t>2020-06-22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F17-966E-470B-8624-0F53BCA1E0BA}" type="slidenum">
              <a:rPr lang="lt-LT" smtClean="0"/>
              <a:t>‹#›</a:t>
            </a:fld>
            <a:endParaRPr lang="lt-L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0840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B878-6713-4336-8D20-D034F4420625}" type="datetimeFigureOut">
              <a:rPr lang="lt-LT" smtClean="0"/>
              <a:t>2020-06-22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F17-966E-470B-8624-0F53BCA1E0B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14980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B878-6713-4336-8D20-D034F4420625}" type="datetimeFigureOut">
              <a:rPr lang="lt-LT" smtClean="0"/>
              <a:t>2020-06-22</a:t>
            </a:fld>
            <a:endParaRPr lang="lt-L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F17-966E-470B-8624-0F53BCA1E0B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4642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B878-6713-4336-8D20-D034F4420625}" type="datetimeFigureOut">
              <a:rPr lang="lt-LT" smtClean="0"/>
              <a:t>2020-06-22</a:t>
            </a:fld>
            <a:endParaRPr lang="lt-L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F17-966E-470B-8624-0F53BCA1E0B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20966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B878-6713-4336-8D20-D034F4420625}" type="datetimeFigureOut">
              <a:rPr lang="lt-LT" smtClean="0"/>
              <a:t>2020-06-22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F17-966E-470B-8624-0F53BCA1E0B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82021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B878-6713-4336-8D20-D034F4420625}" type="datetimeFigureOut">
              <a:rPr lang="lt-LT" smtClean="0"/>
              <a:t>2020-06-22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F17-966E-470B-8624-0F53BCA1E0B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6448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B878-6713-4336-8D20-D034F4420625}" type="datetimeFigureOut">
              <a:rPr lang="lt-LT" smtClean="0"/>
              <a:t>2020-06-22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F17-966E-470B-8624-0F53BCA1E0B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0217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B878-6713-4336-8D20-D034F4420625}" type="datetimeFigureOut">
              <a:rPr lang="lt-LT" smtClean="0"/>
              <a:t>2020-06-22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F17-966E-470B-8624-0F53BCA1E0B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3551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B878-6713-4336-8D20-D034F4420625}" type="datetimeFigureOut">
              <a:rPr lang="lt-LT" smtClean="0"/>
              <a:t>2020-06-22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F17-966E-470B-8624-0F53BCA1E0B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1796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B878-6713-4336-8D20-D034F4420625}" type="datetimeFigureOut">
              <a:rPr lang="lt-LT" smtClean="0"/>
              <a:t>2020-06-22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F17-966E-470B-8624-0F53BCA1E0B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7847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B878-6713-4336-8D20-D034F4420625}" type="datetimeFigureOut">
              <a:rPr lang="lt-LT" smtClean="0"/>
              <a:t>2020-06-22</a:t>
            </a:fld>
            <a:endParaRPr lang="lt-L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F17-966E-470B-8624-0F53BCA1E0B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7934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B878-6713-4336-8D20-D034F4420625}" type="datetimeFigureOut">
              <a:rPr lang="lt-LT" smtClean="0"/>
              <a:t>2020-06-22</a:t>
            </a:fld>
            <a:endParaRPr lang="lt-L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F17-966E-470B-8624-0F53BCA1E0B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0477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B878-6713-4336-8D20-D034F4420625}" type="datetimeFigureOut">
              <a:rPr lang="lt-LT" smtClean="0"/>
              <a:t>2020-06-22</a:t>
            </a:fld>
            <a:endParaRPr lang="lt-L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F17-966E-470B-8624-0F53BCA1E0B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3659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B878-6713-4336-8D20-D034F4420625}" type="datetimeFigureOut">
              <a:rPr lang="lt-LT" smtClean="0"/>
              <a:t>2020-06-22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CF17-966E-470B-8624-0F53BCA1E0B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9501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D7B878-6713-4336-8D20-D034F4420625}" type="datetimeFigureOut">
              <a:rPr lang="lt-LT" smtClean="0"/>
              <a:t>2020-06-22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5CF17-966E-470B-8624-0F53BCA1E0B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92935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B5DA-816F-4715-968A-E4B55454D5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sz="5400" dirty="0"/>
              <a:t>Daugiamačiai biomedicinos duomenų atvaizdavimo metodai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B8C30-2FCF-4DEA-840C-F99676F30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/>
              <a:t>Parengė : 	Asta Kvedaraitė Bio</a:t>
            </a:r>
            <a:r>
              <a:rPr lang="en-US" dirty="0" err="1"/>
              <a:t>i</a:t>
            </a:r>
            <a:r>
              <a:rPr lang="lt-LT" dirty="0"/>
              <a:t>nfomatika 3 kursas</a:t>
            </a:r>
          </a:p>
          <a:p>
            <a:r>
              <a:rPr lang="lt-LT" dirty="0"/>
              <a:t>Vadovas : 	Karolis Koncevičius</a:t>
            </a:r>
          </a:p>
        </p:txBody>
      </p:sp>
    </p:spTree>
    <p:extLst>
      <p:ext uri="{BB962C8B-B14F-4D97-AF65-F5344CB8AC3E}">
        <p14:creationId xmlns:p14="http://schemas.microsoft.com/office/powerpoint/2010/main" val="371432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C6E9-CAD2-4557-8AAC-BAA4AFDB7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Išvados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8F85-DC79-45B7-9C13-E3112520F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7521" cy="4195481"/>
          </a:xfrm>
        </p:spPr>
        <p:txBody>
          <a:bodyPr>
            <a:normAutofit lnSpcReduction="10000"/>
          </a:bodyPr>
          <a:lstStyle/>
          <a:p>
            <a:r>
              <a:rPr lang="lt-LT" dirty="0"/>
              <a:t>Dendrograma pavaizduoja mėginių atstumus. Rekomenduojama horizontali, kai ilgi pavadinimai.</a:t>
            </a:r>
          </a:p>
          <a:p>
            <a:r>
              <a:rPr lang="lt-LT" dirty="0"/>
              <a:t>Paralelinės koordinatės parodo duomenų panašumus, tačiau naudojant daug savybių, sunku suprasti. </a:t>
            </a:r>
          </a:p>
          <a:p>
            <a:r>
              <a:rPr lang="lt-LT" dirty="0"/>
              <a:t>Medžio schema atspindi bendrą informaciją, galima daug subgrupių.</a:t>
            </a:r>
          </a:p>
          <a:p>
            <a:r>
              <a:rPr lang="lt-LT" dirty="0"/>
              <a:t>Veno diagrama naudojama skirtumų skaičiavimui. Naudojant daug grupių, sunku suprasti. Spalvos padeda.</a:t>
            </a:r>
          </a:p>
          <a:p>
            <a:r>
              <a:rPr lang="lt-LT" dirty="0"/>
              <a:t>Korelograma galima pavaizduoti 2 skirtingais būdais. Ne daugiau 10 tiriamųjų.</a:t>
            </a:r>
          </a:p>
          <a:p>
            <a:r>
              <a:rPr lang="lt-LT" dirty="0"/>
              <a:t>Genominių savybių persidengimo atvaizdavime parodomas visas genomas pozicijų persidengimams. </a:t>
            </a:r>
          </a:p>
        </p:txBody>
      </p:sp>
    </p:spTree>
    <p:extLst>
      <p:ext uri="{BB962C8B-B14F-4D97-AF65-F5344CB8AC3E}">
        <p14:creationId xmlns:p14="http://schemas.microsoft.com/office/powerpoint/2010/main" val="22818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85C1-5E89-4401-8CCF-8E64A8A2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Uždaviniai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09A32-830B-4839-89CB-E3ED4A7D3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Susirasti DNR metilinimo duomenis.</a:t>
            </a:r>
          </a:p>
          <a:p>
            <a:r>
              <a:rPr lang="lt-LT" dirty="0"/>
              <a:t>Išbandyti daugiamačius duomenų atvaizdavimo metodus :</a:t>
            </a:r>
          </a:p>
          <a:p>
            <a:pPr lvl="1"/>
            <a:r>
              <a:rPr lang="lt-LT" dirty="0"/>
              <a:t>Dendrograma </a:t>
            </a:r>
          </a:p>
          <a:p>
            <a:pPr lvl="1"/>
            <a:r>
              <a:rPr lang="lt-LT" dirty="0"/>
              <a:t>Paralelinės koordinatės </a:t>
            </a:r>
          </a:p>
          <a:p>
            <a:pPr lvl="1"/>
            <a:r>
              <a:rPr lang="lt-LT" dirty="0"/>
              <a:t>Medžio schema</a:t>
            </a:r>
          </a:p>
          <a:p>
            <a:pPr lvl="1"/>
            <a:r>
              <a:rPr lang="lt-LT" dirty="0"/>
              <a:t>Veno diagrama</a:t>
            </a:r>
          </a:p>
          <a:p>
            <a:pPr lvl="1"/>
            <a:r>
              <a:rPr lang="lt-LT" dirty="0"/>
              <a:t>Korelograma</a:t>
            </a:r>
          </a:p>
          <a:p>
            <a:pPr lvl="1"/>
            <a:r>
              <a:rPr lang="lt-LT" dirty="0"/>
              <a:t>Genominių savybių persidengimo atvaizdavimas</a:t>
            </a:r>
          </a:p>
          <a:p>
            <a:r>
              <a:rPr lang="lt-LT" dirty="0"/>
              <a:t>Pateikti išvadas ir rekomendacijas.</a:t>
            </a:r>
          </a:p>
        </p:txBody>
      </p:sp>
    </p:spTree>
    <p:extLst>
      <p:ext uri="{BB962C8B-B14F-4D97-AF65-F5344CB8AC3E}">
        <p14:creationId xmlns:p14="http://schemas.microsoft.com/office/powerpoint/2010/main" val="43465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1640-BD74-4DDE-B19C-1F1198FB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Naudoti</a:t>
            </a:r>
            <a:r>
              <a:rPr lang="en-US" dirty="0"/>
              <a:t> </a:t>
            </a:r>
            <a:r>
              <a:rPr lang="en-US" dirty="0" err="1"/>
              <a:t>duomenys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97B79-ABA0-4AC8-A294-E8B7214E7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DNR </a:t>
            </a:r>
            <a:r>
              <a:rPr lang="en-US" dirty="0" err="1"/>
              <a:t>metilinimas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gen</a:t>
            </a:r>
            <a:r>
              <a:rPr lang="lt-LT" dirty="0"/>
              <a:t>ų raiška tiriant Alzheimerį.</a:t>
            </a:r>
          </a:p>
          <a:p>
            <a:r>
              <a:rPr lang="lt-LT" dirty="0"/>
              <a:t>4 regionai : </a:t>
            </a:r>
          </a:p>
          <a:p>
            <a:pPr lvl="1"/>
            <a:r>
              <a:rPr lang="lt-LT" dirty="0"/>
              <a:t>Dorsolateralinė priekinė žievė(DLPFC)</a:t>
            </a:r>
          </a:p>
          <a:p>
            <a:pPr lvl="1"/>
            <a:r>
              <a:rPr lang="lt-LT" dirty="0"/>
              <a:t>Entorinalinė žievė (ERC)</a:t>
            </a:r>
          </a:p>
          <a:p>
            <a:pPr lvl="1"/>
            <a:r>
              <a:rPr lang="lt-LT" dirty="0"/>
              <a:t>Hipokampas (HIPPO)</a:t>
            </a:r>
          </a:p>
          <a:p>
            <a:pPr lvl="1"/>
            <a:r>
              <a:rPr lang="lt-LT" dirty="0"/>
              <a:t>Smegenų žievė (CRB)</a:t>
            </a:r>
          </a:p>
          <a:p>
            <a:r>
              <a:rPr lang="lt-LT" dirty="0"/>
              <a:t>269 mėginiai, 420 852 metilintų vietų.</a:t>
            </a:r>
          </a:p>
        </p:txBody>
      </p:sp>
    </p:spTree>
    <p:extLst>
      <p:ext uri="{BB962C8B-B14F-4D97-AF65-F5344CB8AC3E}">
        <p14:creationId xmlns:p14="http://schemas.microsoft.com/office/powerpoint/2010/main" val="152823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971F6-D442-478E-9C12-77322429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lt-LT" sz="3200" dirty="0">
                <a:solidFill>
                  <a:srgbClr val="EBEBEB"/>
                </a:solidFill>
              </a:rPr>
              <a:t>Dendrograma</a:t>
            </a:r>
          </a:p>
        </p:txBody>
      </p:sp>
      <p:sp>
        <p:nvSpPr>
          <p:cNvPr id="14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5" name="Freeform: Shape 14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9B6F285E-E330-42B7-A777-D387E16F7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lt-LT" sz="1400" dirty="0">
                <a:solidFill>
                  <a:srgbClr val="FFFFFF"/>
                </a:solidFill>
              </a:rPr>
              <a:t>Hierarchiniam klasterizavimui.</a:t>
            </a:r>
          </a:p>
          <a:p>
            <a:r>
              <a:rPr lang="lt-LT" sz="1400" dirty="0">
                <a:solidFill>
                  <a:srgbClr val="FFFFFF"/>
                </a:solidFill>
              </a:rPr>
              <a:t>Y ašis : atstumai.</a:t>
            </a:r>
          </a:p>
          <a:p>
            <a:r>
              <a:rPr lang="lt-LT" sz="1400" dirty="0">
                <a:solidFill>
                  <a:srgbClr val="FFFFFF"/>
                </a:solidFill>
              </a:rPr>
              <a:t>X ašis : mėginiai.</a:t>
            </a:r>
          </a:p>
          <a:p>
            <a:r>
              <a:rPr lang="lt-LT" sz="1400" dirty="0">
                <a:solidFill>
                  <a:srgbClr val="FFFFFF"/>
                </a:solidFill>
              </a:rPr>
              <a:t>Nuspalvinta pagal grupes.</a:t>
            </a:r>
          </a:p>
          <a:p>
            <a:r>
              <a:rPr lang="lt-LT" sz="1400" dirty="0">
                <a:solidFill>
                  <a:srgbClr val="FFFFFF"/>
                </a:solidFill>
              </a:rPr>
              <a:t>CRB labiausiai skiriasi.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6205503-2E88-4133-8311-17AD17347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5"/>
          <a:stretch/>
        </p:blipFill>
        <p:spPr bwMode="auto">
          <a:xfrm>
            <a:off x="4395767" y="2095420"/>
            <a:ext cx="7796232" cy="39327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A5AE65-DA56-4979-AFBE-FB842E2EC1E9}"/>
              </a:ext>
            </a:extLst>
          </p:cNvPr>
          <p:cNvSpPr txBox="1"/>
          <p:nvPr/>
        </p:nvSpPr>
        <p:spPr>
          <a:xfrm>
            <a:off x="6557962" y="1628775"/>
            <a:ext cx="3879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b="1" dirty="0">
                <a:solidFill>
                  <a:schemeClr val="bg1"/>
                </a:solidFill>
              </a:rPr>
              <a:t>All males that have Alzheimer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F9486-8838-4506-B950-482CE2904020}"/>
              </a:ext>
            </a:extLst>
          </p:cNvPr>
          <p:cNvSpPr txBox="1"/>
          <p:nvPr/>
        </p:nvSpPr>
        <p:spPr>
          <a:xfrm>
            <a:off x="4778477" y="5855110"/>
            <a:ext cx="266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1 pav.</a:t>
            </a:r>
          </a:p>
        </p:txBody>
      </p:sp>
    </p:spTree>
    <p:extLst>
      <p:ext uri="{BB962C8B-B14F-4D97-AF65-F5344CB8AC3E}">
        <p14:creationId xmlns:p14="http://schemas.microsoft.com/office/powerpoint/2010/main" val="1245953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F1D23-04AC-4FE9-9512-4C5F44F9F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lt-LT" sz="3200">
                <a:solidFill>
                  <a:srgbClr val="EBEBEB"/>
                </a:solidFill>
              </a:rPr>
              <a:t>Paralelinės koordinatės</a:t>
            </a:r>
          </a:p>
        </p:txBody>
      </p:sp>
      <p:sp>
        <p:nvSpPr>
          <p:cNvPr id="77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6" name="Content Placeholder 2055">
            <a:extLst>
              <a:ext uri="{FF2B5EF4-FFF2-40B4-BE49-F238E27FC236}">
                <a16:creationId xmlns:a16="http://schemas.microsoft.com/office/drawing/2014/main" id="{192ECD67-FC64-4574-9B03-1B3EA691F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lt-LT" sz="1400" dirty="0">
                <a:solidFill>
                  <a:srgbClr val="FFFFFF"/>
                </a:solidFill>
              </a:rPr>
              <a:t>Pozicijos reikšmes kievienam mėginiui.</a:t>
            </a:r>
          </a:p>
          <a:p>
            <a:r>
              <a:rPr lang="lt-LT" sz="1400" dirty="0">
                <a:solidFill>
                  <a:srgbClr val="FFFFFF"/>
                </a:solidFill>
              </a:rPr>
              <a:t>Linijos pagal CpG salos.</a:t>
            </a:r>
          </a:p>
          <a:p>
            <a:r>
              <a:rPr lang="lt-LT" sz="1400" dirty="0">
                <a:solidFill>
                  <a:srgbClr val="FFFFFF"/>
                </a:solidFill>
              </a:rPr>
              <a:t>Naudojamos metilinimo reikšmės.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03BCD84-EFB7-42BA-B57D-C2330E546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6334" y="1555839"/>
            <a:ext cx="7815666" cy="496294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1D27E3-50C9-4DEE-B3C6-DCC3C22A4574}"/>
              </a:ext>
            </a:extLst>
          </p:cNvPr>
          <p:cNvSpPr txBox="1"/>
          <p:nvPr/>
        </p:nvSpPr>
        <p:spPr>
          <a:xfrm>
            <a:off x="4761271" y="6334122"/>
            <a:ext cx="266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2 pav.</a:t>
            </a:r>
          </a:p>
        </p:txBody>
      </p:sp>
    </p:spTree>
    <p:extLst>
      <p:ext uri="{BB962C8B-B14F-4D97-AF65-F5344CB8AC3E}">
        <p14:creationId xmlns:p14="http://schemas.microsoft.com/office/powerpoint/2010/main" val="377065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2ABF7-BB64-48FA-99D6-9C8AA2045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lt-LT" sz="3200">
                <a:solidFill>
                  <a:srgbClr val="EBEBEB"/>
                </a:solidFill>
              </a:rPr>
              <a:t>Medžio schema</a:t>
            </a:r>
          </a:p>
        </p:txBody>
      </p:sp>
      <p:sp>
        <p:nvSpPr>
          <p:cNvPr id="3077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79" name="Freeform: Shape 7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080" name="Rectangle 7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14EE4389-B229-4C9E-A814-4FEE0395E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lt-LT" sz="1400" dirty="0">
                <a:solidFill>
                  <a:srgbClr val="FFFFFF"/>
                </a:solidFill>
              </a:rPr>
              <a:t>Klasterizuoja į grupes ir subgrupes.</a:t>
            </a:r>
          </a:p>
          <a:p>
            <a:r>
              <a:rPr lang="lt-LT" sz="1400" dirty="0">
                <a:solidFill>
                  <a:srgbClr val="FFFFFF"/>
                </a:solidFill>
              </a:rPr>
              <a:t>Bendra informacija apie mėginius.</a:t>
            </a:r>
          </a:p>
          <a:p>
            <a:r>
              <a:rPr lang="lt-LT" sz="1400" dirty="0">
                <a:solidFill>
                  <a:srgbClr val="FFFFFF"/>
                </a:solidFill>
              </a:rPr>
              <a:t>AA – Afro-Amerikiečiai,</a:t>
            </a:r>
            <a:br>
              <a:rPr lang="lt-LT" sz="1400" dirty="0">
                <a:solidFill>
                  <a:srgbClr val="FFFFFF"/>
                </a:solidFill>
              </a:rPr>
            </a:br>
            <a:r>
              <a:rPr lang="lt-LT" sz="1400" dirty="0">
                <a:solidFill>
                  <a:srgbClr val="FFFFFF"/>
                </a:solidFill>
              </a:rPr>
              <a:t>CAUC  - Kaukazo tautybės.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F790866-929F-4DC2-80EE-8FE799570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5767" y="1817525"/>
            <a:ext cx="7796233" cy="459977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CF3805-1E90-4E93-BDE1-D7BD6060AA41}"/>
              </a:ext>
            </a:extLst>
          </p:cNvPr>
          <p:cNvSpPr txBox="1"/>
          <p:nvPr/>
        </p:nvSpPr>
        <p:spPr>
          <a:xfrm>
            <a:off x="4761271" y="6232635"/>
            <a:ext cx="266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3 pav.</a:t>
            </a:r>
          </a:p>
        </p:txBody>
      </p:sp>
    </p:spTree>
    <p:extLst>
      <p:ext uri="{BB962C8B-B14F-4D97-AF65-F5344CB8AC3E}">
        <p14:creationId xmlns:p14="http://schemas.microsoft.com/office/powerpoint/2010/main" val="311408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9957F-0863-4091-9745-56B4F676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lt-LT" sz="3200">
                <a:solidFill>
                  <a:srgbClr val="EBEBEB"/>
                </a:solidFill>
              </a:rPr>
              <a:t>Veno diagrama</a:t>
            </a:r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1D39B0DB-1D21-4857-9357-7443CBA01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lt-LT" sz="1400" dirty="0">
                <a:solidFill>
                  <a:srgbClr val="FFFFFF"/>
                </a:solidFill>
              </a:rPr>
              <a:t>Ryšiai tarp duomenų.</a:t>
            </a:r>
          </a:p>
          <a:p>
            <a:r>
              <a:rPr lang="lt-LT" sz="1400" dirty="0">
                <a:solidFill>
                  <a:srgbClr val="FFFFFF"/>
                </a:solidFill>
              </a:rPr>
              <a:t>Eilučių (pozicijų) vidurkiai pagal regioną.</a:t>
            </a:r>
          </a:p>
          <a:p>
            <a:r>
              <a:rPr lang="lt-LT" sz="1400" dirty="0">
                <a:solidFill>
                  <a:srgbClr val="FFFFFF"/>
                </a:solidFill>
              </a:rPr>
              <a:t>0,0001 tikslumu.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AD08D4A-8B29-4191-B38C-98F4A8703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8451" y="1793165"/>
            <a:ext cx="6495847" cy="38812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B42FB1-C22F-4A97-91FC-394E9060699C}"/>
              </a:ext>
            </a:extLst>
          </p:cNvPr>
          <p:cNvSpPr txBox="1"/>
          <p:nvPr/>
        </p:nvSpPr>
        <p:spPr>
          <a:xfrm>
            <a:off x="5048451" y="6081550"/>
            <a:ext cx="266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4 pav.</a:t>
            </a:r>
          </a:p>
        </p:txBody>
      </p:sp>
    </p:spTree>
    <p:extLst>
      <p:ext uri="{BB962C8B-B14F-4D97-AF65-F5344CB8AC3E}">
        <p14:creationId xmlns:p14="http://schemas.microsoft.com/office/powerpoint/2010/main" val="3444016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17ED6-BCC9-4255-951A-8A9A12623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lt-LT" sz="3200">
                <a:solidFill>
                  <a:srgbClr val="EBEBEB"/>
                </a:solidFill>
              </a:rPr>
              <a:t>Korelograma</a:t>
            </a:r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3670A79D-64D6-41E4-A08B-BC144706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lt-LT" sz="1400" dirty="0">
                <a:solidFill>
                  <a:srgbClr val="FFFFFF"/>
                </a:solidFill>
              </a:rPr>
              <a:t>Ryšiai tarp mėginių.</a:t>
            </a:r>
          </a:p>
          <a:p>
            <a:r>
              <a:rPr lang="lt-LT" sz="1400" dirty="0">
                <a:solidFill>
                  <a:srgbClr val="FFFFFF"/>
                </a:solidFill>
              </a:rPr>
              <a:t>Naudoti 8 mėginiai.</a:t>
            </a:r>
          </a:p>
          <a:p>
            <a:r>
              <a:rPr lang="lt-LT" sz="1400" dirty="0">
                <a:solidFill>
                  <a:srgbClr val="FFFFFF"/>
                </a:solidFill>
              </a:rPr>
              <a:t>Įstrižainėse mėginio pavadinimas. </a:t>
            </a:r>
          </a:p>
          <a:p>
            <a:r>
              <a:rPr lang="lt-LT" sz="1400" dirty="0">
                <a:solidFill>
                  <a:srgbClr val="FFFFFF"/>
                </a:solidFill>
              </a:rPr>
              <a:t>Raudona  - </a:t>
            </a:r>
            <a:br>
              <a:rPr lang="lt-LT" sz="1400" dirty="0">
                <a:solidFill>
                  <a:srgbClr val="FFFFFF"/>
                </a:solidFill>
              </a:rPr>
            </a:br>
            <a:r>
              <a:rPr lang="lt-LT" sz="1400" dirty="0">
                <a:solidFill>
                  <a:srgbClr val="FFFFFF"/>
                </a:solidFill>
              </a:rPr>
              <a:t>mėlyna +</a:t>
            </a:r>
            <a:br>
              <a:rPr lang="lt-LT" sz="1400" dirty="0">
                <a:solidFill>
                  <a:srgbClr val="FFFFFF"/>
                </a:solidFill>
              </a:rPr>
            </a:br>
            <a:r>
              <a:rPr lang="lt-LT" sz="1400" dirty="0">
                <a:solidFill>
                  <a:srgbClr val="FFFFFF"/>
                </a:solidFill>
              </a:rPr>
              <a:t>reikšmės.</a:t>
            </a:r>
          </a:p>
          <a:p>
            <a:r>
              <a:rPr lang="lt-LT" sz="1400" dirty="0">
                <a:solidFill>
                  <a:srgbClr val="FFFFFF"/>
                </a:solidFill>
              </a:rPr>
              <a:t>3 ir 4 – CRB regionas.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077DEC1-2169-4D82-8054-8C32AA7AF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5767" y="1771764"/>
            <a:ext cx="7796233" cy="47096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A04C6F-C561-4CE4-94B5-A9BC0781FD1D}"/>
              </a:ext>
            </a:extLst>
          </p:cNvPr>
          <p:cNvSpPr txBox="1"/>
          <p:nvPr/>
        </p:nvSpPr>
        <p:spPr>
          <a:xfrm>
            <a:off x="4761271" y="6296718"/>
            <a:ext cx="266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5 pav.</a:t>
            </a:r>
          </a:p>
        </p:txBody>
      </p:sp>
    </p:spTree>
    <p:extLst>
      <p:ext uri="{BB962C8B-B14F-4D97-AF65-F5344CB8AC3E}">
        <p14:creationId xmlns:p14="http://schemas.microsoft.com/office/powerpoint/2010/main" val="217911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9B3C4-DCA7-4C09-92F3-F56DFFC0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lt-LT" sz="2200">
                <a:solidFill>
                  <a:srgbClr val="EBEBEB"/>
                </a:solidFill>
              </a:rPr>
              <a:t>Genominių savybių persidengimo atvaizdavimas</a:t>
            </a:r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50" name="Content Placeholder 6149">
            <a:extLst>
              <a:ext uri="{FF2B5EF4-FFF2-40B4-BE49-F238E27FC236}">
                <a16:creationId xmlns:a16="http://schemas.microsoft.com/office/drawing/2014/main" id="{07B120F4-EA50-40CA-BEB8-D5858490A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lt-LT" sz="1400" dirty="0">
                <a:solidFill>
                  <a:srgbClr val="FFFFFF"/>
                </a:solidFill>
              </a:rPr>
              <a:t>Savybė metilinimas.</a:t>
            </a:r>
          </a:p>
          <a:p>
            <a:r>
              <a:rPr lang="lt-LT" sz="1400" dirty="0">
                <a:solidFill>
                  <a:srgbClr val="FFFFFF"/>
                </a:solidFill>
              </a:rPr>
              <a:t>Persidengimai – keletas pozicijų toje pačioje vietoje.</a:t>
            </a:r>
          </a:p>
          <a:p>
            <a:r>
              <a:rPr lang="lt-LT" sz="1400" dirty="0">
                <a:solidFill>
                  <a:srgbClr val="FFFFFF"/>
                </a:solidFill>
              </a:rPr>
              <a:t>Persidengiančios pozicijos lyčių chromosomose.</a:t>
            </a:r>
          </a:p>
          <a:p>
            <a:r>
              <a:rPr lang="lt-LT" sz="1400" dirty="0">
                <a:solidFill>
                  <a:srgbClr val="FFFFFF"/>
                </a:solidFill>
              </a:rPr>
              <a:t>Skiriasi X chromosoma.</a:t>
            </a:r>
          </a:p>
          <a:p>
            <a:r>
              <a:rPr lang="lt-LT" sz="1400" dirty="0">
                <a:solidFill>
                  <a:srgbClr val="FFFFFF"/>
                </a:solidFill>
              </a:rPr>
              <a:t>Genomas arba chromosomos dalis.</a:t>
            </a:r>
          </a:p>
          <a:p>
            <a:r>
              <a:rPr lang="lt-LT" sz="1400" dirty="0">
                <a:solidFill>
                  <a:srgbClr val="FFFFFF"/>
                </a:solidFill>
              </a:rPr>
              <a:t>Persidengimai pagal pradžią ir pabaigą.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66FB115-4798-4D1D-AF8B-2A4626D85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5767" y="1369051"/>
            <a:ext cx="7796233" cy="505895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56C22D-7575-4806-A0A1-E4DFD95886AB}"/>
              </a:ext>
            </a:extLst>
          </p:cNvPr>
          <p:cNvSpPr txBox="1"/>
          <p:nvPr/>
        </p:nvSpPr>
        <p:spPr>
          <a:xfrm>
            <a:off x="4507582" y="6382265"/>
            <a:ext cx="266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6 pav.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2C6959-77F6-4618-8817-0FEC78855FB1}"/>
              </a:ext>
            </a:extLst>
          </p:cNvPr>
          <p:cNvCxnSpPr/>
          <p:nvPr/>
        </p:nvCxnSpPr>
        <p:spPr>
          <a:xfrm flipH="1">
            <a:off x="9622301" y="59353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230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452</Words>
  <Application>Microsoft Office PowerPoint</Application>
  <PresentationFormat>Widescreen</PresentationFormat>
  <Paragraphs>90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Daugiamačiai biomedicinos duomenų atvaizdavimo metodai</vt:lpstr>
      <vt:lpstr>Uždaviniai</vt:lpstr>
      <vt:lpstr>Naudoti duomenys</vt:lpstr>
      <vt:lpstr>Dendrograma</vt:lpstr>
      <vt:lpstr>Paralelinės koordinatės</vt:lpstr>
      <vt:lpstr>Medžio schema</vt:lpstr>
      <vt:lpstr>Veno diagrama</vt:lpstr>
      <vt:lpstr>Korelograma</vt:lpstr>
      <vt:lpstr>Genominių savybių persidengimo atvaizdavimas</vt:lpstr>
      <vt:lpstr>Išvados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Daugiamačiai biomedicinos duomenų atvaizdavimo metodai</dc:title>
  <dc:creator>Asta Kvedaraitė</dc:creator>
  <cp:lastModifiedBy>Asta Kvedaraitė</cp:lastModifiedBy>
  <cp:revision>39</cp:revision>
  <dcterms:created xsi:type="dcterms:W3CDTF">2020-06-21T12:30:28Z</dcterms:created>
  <dcterms:modified xsi:type="dcterms:W3CDTF">2020-06-22T13:14:30Z</dcterms:modified>
</cp:coreProperties>
</file>