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5" r:id="rId5"/>
    <p:sldId id="266" r:id="rId6"/>
    <p:sldId id="259" r:id="rId7"/>
    <p:sldId id="260" r:id="rId8"/>
    <p:sldId id="264" r:id="rId9"/>
    <p:sldId id="256" r:id="rId10"/>
    <p:sldId id="25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212-2E56-449F-B0B3-4EC31B5052A8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8820-CDB0-42E0-B378-7821D8680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77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212-2E56-449F-B0B3-4EC31B5052A8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8820-CDB0-42E0-B378-7821D8680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25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212-2E56-449F-B0B3-4EC31B5052A8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8820-CDB0-42E0-B378-7821D8680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80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212-2E56-449F-B0B3-4EC31B5052A8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8820-CDB0-42E0-B378-7821D8680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91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212-2E56-449F-B0B3-4EC31B5052A8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8820-CDB0-42E0-B378-7821D8680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88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212-2E56-449F-B0B3-4EC31B5052A8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8820-CDB0-42E0-B378-7821D8680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212-2E56-449F-B0B3-4EC31B5052A8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8820-CDB0-42E0-B378-7821D8680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212-2E56-449F-B0B3-4EC31B5052A8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8820-CDB0-42E0-B378-7821D8680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8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212-2E56-449F-B0B3-4EC31B5052A8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8820-CDB0-42E0-B378-7821D8680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11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212-2E56-449F-B0B3-4EC31B5052A8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8820-CDB0-42E0-B378-7821D8680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93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212-2E56-449F-B0B3-4EC31B5052A8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8820-CDB0-42E0-B378-7821D8680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73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C1212-2E56-449F-B0B3-4EC31B5052A8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08820-CDB0-42E0-B378-7821D8680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0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nyamgoyal401/customer-purchases-behaviour-dataset/data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5567518-25C3-49E8-313D-F9A0E04CA238}"/>
              </a:ext>
            </a:extLst>
          </p:cNvPr>
          <p:cNvSpPr txBox="1"/>
          <p:nvPr/>
        </p:nvSpPr>
        <p:spPr>
          <a:xfrm>
            <a:off x="3576637" y="2882925"/>
            <a:ext cx="50387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消費者購買行為</a:t>
            </a:r>
            <a:endParaRPr lang="en-US" altLang="zh-TW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楊承鑫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008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481B116-8222-99CB-FF53-C7B92899ED77}"/>
              </a:ext>
            </a:extLst>
          </p:cNvPr>
          <p:cNvSpPr txBox="1"/>
          <p:nvPr/>
        </p:nvSpPr>
        <p:spPr>
          <a:xfrm>
            <a:off x="723899" y="495764"/>
            <a:ext cx="1067435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演算法方法比較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 Nearest Neighbors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對於此分析目的的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表現優於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XGBoost</a:t>
            </a:r>
            <a:endParaRPr lang="zh-TW" altLang="en-US" sz="1600" dirty="0">
              <a:solidFill>
                <a:srgbClr val="FF0000"/>
              </a:solidFill>
            </a:endParaRPr>
          </a:p>
          <a:p>
            <a:endParaRPr lang="zh-TW" altLang="en-US" sz="1600" dirty="0"/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4280D65-E8C8-520F-93CA-1576397C1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67021"/>
              </p:ext>
            </p:extLst>
          </p:nvPr>
        </p:nvGraphicFramePr>
        <p:xfrm>
          <a:off x="3422649" y="2089101"/>
          <a:ext cx="5346702" cy="1339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351">
                  <a:extLst>
                    <a:ext uri="{9D8B030D-6E8A-4147-A177-3AD203B41FA5}">
                      <a16:colId xmlns:a16="http://schemas.microsoft.com/office/drawing/2014/main" val="3005624181"/>
                    </a:ext>
                  </a:extLst>
                </a:gridCol>
                <a:gridCol w="2673351">
                  <a:extLst>
                    <a:ext uri="{9D8B030D-6E8A-4147-A177-3AD203B41FA5}">
                      <a16:colId xmlns:a16="http://schemas.microsoft.com/office/drawing/2014/main" val="240338214"/>
                    </a:ext>
                  </a:extLst>
                </a:gridCol>
              </a:tblGrid>
              <a:tr h="44663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真實權重招回率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34661"/>
                  </a:ext>
                </a:extLst>
              </a:tr>
              <a:tr h="44663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K Nearest Neighbors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19.35%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13947"/>
                  </a:ext>
                </a:extLst>
              </a:tr>
              <a:tr h="44663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XGBoost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16.71%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5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22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9D35EA4-845E-2916-D445-5DE9E113C292}"/>
              </a:ext>
            </a:extLst>
          </p:cNvPr>
          <p:cNvSpPr txBox="1"/>
          <p:nvPr/>
        </p:nvSpPr>
        <p:spPr>
          <a:xfrm>
            <a:off x="3576637" y="2882925"/>
            <a:ext cx="503872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報告結束，謝謝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238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5B26F25-8AC9-949F-83A9-2B480CB137D1}"/>
              </a:ext>
            </a:extLst>
          </p:cNvPr>
          <p:cNvSpPr txBox="1"/>
          <p:nvPr/>
        </p:nvSpPr>
        <p:spPr>
          <a:xfrm>
            <a:off x="681106" y="476714"/>
            <a:ext cx="10272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E3FADD-EFDF-9A12-267C-1185C5DDF383}"/>
              </a:ext>
            </a:extLst>
          </p:cNvPr>
          <p:cNvSpPr txBox="1"/>
          <p:nvPr/>
        </p:nvSpPr>
        <p:spPr>
          <a:xfrm>
            <a:off x="668406" y="273514"/>
            <a:ext cx="1039964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資料來源：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Kaggle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https://www.kaggle.com/datasets/sanyamgoyal401/customer-purchases-behaviour-dataset/data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資料描述：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資料形狀：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100000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(100000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個消費者及每個消費者對應的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特徵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個特徵：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身分證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(id)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1, 2, …, 100000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年齡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(age)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性別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(gender)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：分為男生及女生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收入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(income)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教育程度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(education)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：分為高中、學院、大學及研究所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居住地區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(region)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：分為東、南、西、北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忠誠度狀態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(loyalty status)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：基於購買歷史、頻率及參與品牌活動等指標，將顧客分為普通、銀牌及金牌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購物頻率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(purchase frequency)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：分為很少、偶爾及頻繁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購物金額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(purchase amount)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產品種類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(product category)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：分為書、食物、電子產品、家用產品、健康產品、服飾及美妝產品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促銷使用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(promotion usage)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為沒有使用，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為有使用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滿意度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(satisfaction score)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1, 2, …, 7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3.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分析目的及方法：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當一個新顧客來消費時，能夠透過新顧客的個人特徵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(1~6)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及購買特徵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(8~10)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預測其忠誠度狀態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，也就是能夠提早知道新顧客的忠誠度給予對應的服務，例如：如果預測是金牌會員，或許可以優先處理他訂單、投訴或是給予定期優惠或獎勵，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以提早穩固客戶關係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。使用方法為：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KNN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XGBoost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31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C3AD95B9-4127-E4D6-8EFF-F82964B21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7752"/>
            <a:ext cx="12192000" cy="292396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4B62690-32A4-47D1-AEB0-922EAD6DA332}"/>
              </a:ext>
            </a:extLst>
          </p:cNvPr>
          <p:cNvSpPr txBox="1"/>
          <p:nvPr/>
        </p:nvSpPr>
        <p:spPr>
          <a:xfrm>
            <a:off x="668406" y="273514"/>
            <a:ext cx="9791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4.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探索式資料分析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數據統計圖表：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12D34B-16E5-22F4-EC18-BFFC7E70AC3E}"/>
              </a:ext>
            </a:extLst>
          </p:cNvPr>
          <p:cNvSpPr txBox="1"/>
          <p:nvPr/>
        </p:nvSpPr>
        <p:spPr>
          <a:xfrm>
            <a:off x="609200" y="5750332"/>
            <a:ext cx="303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26~30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歲的顧客最多。每個年齡區間男女比例相近。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35A54A3-E13B-798A-C47F-EAC8DFCE318C}"/>
              </a:ext>
            </a:extLst>
          </p:cNvPr>
          <p:cNvSpPr txBox="1"/>
          <p:nvPr/>
        </p:nvSpPr>
        <p:spPr>
          <a:xfrm>
            <a:off x="4870781" y="5750332"/>
            <a:ext cx="3037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顧客教育程度大部分是學院與大學。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099C30-D094-B5C4-E250-D92354AF6CFE}"/>
              </a:ext>
            </a:extLst>
          </p:cNvPr>
          <p:cNvSpPr txBox="1"/>
          <p:nvPr/>
        </p:nvSpPr>
        <p:spPr>
          <a:xfrm>
            <a:off x="9270509" y="5750331"/>
            <a:ext cx="303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顧客大多來自東部與西部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100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623F3E2-189C-3598-081B-86560912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967"/>
            <a:ext cx="12192000" cy="287249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EAA4655-3BFB-6AA5-56A7-D3B2C4B7FED3}"/>
              </a:ext>
            </a:extLst>
          </p:cNvPr>
          <p:cNvSpPr txBox="1"/>
          <p:nvPr/>
        </p:nvSpPr>
        <p:spPr>
          <a:xfrm>
            <a:off x="4709050" y="5677175"/>
            <a:ext cx="303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在三種忠誠度狀態的顧客間，購物頻率的比例並沒有顯著差異。並不會有金牌會員購物頻率較高的現象。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C79566-0083-2E33-2648-5074BCD32441}"/>
              </a:ext>
            </a:extLst>
          </p:cNvPr>
          <p:cNvSpPr txBox="1"/>
          <p:nvPr/>
        </p:nvSpPr>
        <p:spPr>
          <a:xfrm>
            <a:off x="8792751" y="5677175"/>
            <a:ext cx="303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顧客滿意度呈現鐘型分配，各個滿意度間顧客的忠誠度狀態比例無明顯差異。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0CB6B2F-20D6-0DE3-C699-ED9545E610C8}"/>
              </a:ext>
            </a:extLst>
          </p:cNvPr>
          <p:cNvSpPr txBox="1"/>
          <p:nvPr/>
        </p:nvSpPr>
        <p:spPr>
          <a:xfrm>
            <a:off x="855194" y="5677175"/>
            <a:ext cx="3037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顧客大多購買電子產品及服飾。</a:t>
            </a:r>
          </a:p>
        </p:txBody>
      </p:sp>
    </p:spTree>
    <p:extLst>
      <p:ext uri="{BB962C8B-B14F-4D97-AF65-F5344CB8AC3E}">
        <p14:creationId xmlns:p14="http://schemas.microsoft.com/office/powerpoint/2010/main" val="33747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2E055A4-8B15-8F83-38AE-746B3857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05" y="1800366"/>
            <a:ext cx="6159500" cy="505763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2531EE6-218E-F2A4-F9E0-4DEA02778FE6}"/>
              </a:ext>
            </a:extLst>
          </p:cNvPr>
          <p:cNvSpPr txBox="1"/>
          <p:nvPr/>
        </p:nvSpPr>
        <p:spPr>
          <a:xfrm>
            <a:off x="609199" y="71263"/>
            <a:ext cx="344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相關係數矩陣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(Correlation Coefficient Matrix)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48F30E-B24D-956E-090B-290C3DB01AB9}"/>
              </a:ext>
            </a:extLst>
          </p:cNvPr>
          <p:cNvSpPr txBox="1"/>
          <p:nvPr/>
        </p:nvSpPr>
        <p:spPr>
          <a:xfrm>
            <a:off x="609199" y="1539477"/>
            <a:ext cx="344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散點圖矩陣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(Pairs Plots)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66B9D1-7DF0-7386-3098-6CA47728D3AC}"/>
              </a:ext>
            </a:extLst>
          </p:cNvPr>
          <p:cNvSpPr txBox="1"/>
          <p:nvPr/>
        </p:nvSpPr>
        <p:spPr>
          <a:xfrm>
            <a:off x="6919395" y="3144482"/>
            <a:ext cx="468493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年齡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在顯著水準為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0.05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不拒絕服從常態分佈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(p-value=0.79)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，平均值為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，變異數為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顧客中收入最低為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，最高為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50000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，平均值為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27516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，分布均勻，無趨勢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購物金額最低為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1118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，最高為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26024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，平均值為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9635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，顧客數在購物金額大於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13000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時呈現遞減狀態。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年齡與收入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和年齡與購物金額皆呈現零相關性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收入和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購物金額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0.95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，為高度正相關性。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0893EDF-8864-E3D9-884C-1D28F3F61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05" y="348262"/>
            <a:ext cx="5018826" cy="106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6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6A168FF-B2A1-1956-E817-F41B5A9C7507}"/>
              </a:ext>
            </a:extLst>
          </p:cNvPr>
          <p:cNvSpPr txBox="1"/>
          <p:nvPr/>
        </p:nvSpPr>
        <p:spPr>
          <a:xfrm>
            <a:off x="630306" y="273514"/>
            <a:ext cx="10380594" cy="1114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5.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資料預處理：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資料無遺失值及異常值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刪除對預測無幫助的欄位：身分證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特徵工程：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 Nearest Neighbors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類別間無高低之分的欄位進行頻率編碼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(Frequency Encoding)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：居住地區、產品種類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類別間有高低之分的欄位進行序號編碼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(Ordinal Encoding)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：教育程度、購物頻率、性別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只有兩個類別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特徵選取：使用遞迴特徵消除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(Recursive Feature Elimination)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補充：通常特徵越少對於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KNN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的表現越好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標準化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特徵尺度容易影響結果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XGBoost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類別間無高低之分的欄位進行頻率編碼：居住地區、產品種類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類別間有高低之分的欄位進行序號編碼：教育程度、購物頻率、性別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只有兩個類別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特徵選取：根據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XGBoost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特徵貢獻性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包含增益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(Gain)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、覆蓋率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(Cover)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、頻率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(Frequency))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選取特徵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創建特徵：考慮二次多項式特徵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6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EC57325-6436-DFEB-8642-E01CD7F6956B}"/>
                  </a:ext>
                </a:extLst>
              </p:cNvPr>
              <p:cNvSpPr txBox="1"/>
              <p:nvPr/>
            </p:nvSpPr>
            <p:spPr>
              <a:xfrm>
                <a:off x="679450" y="267164"/>
                <a:ext cx="97917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endPara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7. </a:t>
                </a:r>
                <a:r>
                  <a: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模型訓練：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endPara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endPara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將資料分為目標變數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Y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及特徵矩陣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取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90%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資料為訓練資料集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(Training Set)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10%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資料為測試資料集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(Test Set)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參數調適準則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(Metrics)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：</a:t>
                </a:r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最佳化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(Optimizing)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：交叉驗證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(Cross-Validation)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</a:t>
                </a:r>
                <a:r>
                  <a:rPr lang="zh-TW" altLang="en-US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權重召回率</a:t>
                </a:r>
                <a:r>
                  <a:rPr lang="en-US" altLang="zh-TW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(Weighted Recall)</a:t>
                </a:r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滿足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(Satisficing)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：交叉驗證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(Cross-Validation)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</a:t>
                </a:r>
                <a:r>
                  <a:rPr lang="zh-TW" altLang="en-US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金牌會員假正</a:t>
                </a:r>
                <a:r>
                  <a:rPr lang="en-US" altLang="zh-TW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(False Positive)</a:t>
                </a:r>
                <a:r>
                  <a:rPr lang="zh-TW" altLang="en-US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數量 </a:t>
                </a:r>
                <a14:m>
                  <m:oMath xmlns:m="http://schemas.openxmlformats.org/officeDocument/2006/math">
                    <m:r>
                      <a:rPr lang="en-US" altLang="zh-TW" sz="160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10</a:t>
                </a:r>
              </a:p>
              <a:p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利用準則找出演算法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(Algorithm)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對應的最佳超參數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(Hyper Parameters)</a:t>
                </a:r>
              </a:p>
              <a:p>
                <a:endPara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演算法比較準則：</a:t>
                </a:r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最佳化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(Optimizing)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：真實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(True)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</a:t>
                </a:r>
                <a:r>
                  <a:rPr lang="zh-TW" altLang="en-US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權重召回率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</a:t>
                </a:r>
              </a:p>
              <a:p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</a:t>
                </a: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EC57325-6436-DFEB-8642-E01CD7F6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267164"/>
                <a:ext cx="9791700" cy="3693319"/>
              </a:xfrm>
              <a:prstGeom prst="rect">
                <a:avLst/>
              </a:prstGeom>
              <a:blipFill>
                <a:blip r:embed="rId2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13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28FCE00-C8EE-AC4B-0639-47933BD83509}"/>
              </a:ext>
            </a:extLst>
          </p:cNvPr>
          <p:cNvSpPr txBox="1"/>
          <p:nvPr/>
        </p:nvSpPr>
        <p:spPr>
          <a:xfrm>
            <a:off x="665380" y="324634"/>
            <a:ext cx="1131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 Nearest Neighbors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超參數：鄰居數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(Number of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Neighbers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(In-sample, CV true)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表現如下圖：最佳鄰居數為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18A661-215E-1C6C-2B0A-3D249E77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073"/>
            <a:ext cx="9402020" cy="52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9FD2EE49-C5DE-BA5F-EA6B-2F5BDE2AAD91}"/>
              </a:ext>
            </a:extLst>
          </p:cNvPr>
          <p:cNvSpPr txBox="1"/>
          <p:nvPr/>
        </p:nvSpPr>
        <p:spPr>
          <a:xfrm>
            <a:off x="665380" y="324634"/>
            <a:ext cx="1131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XGBoost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超參數：學習率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(Learning Rate)</a:t>
            </a:r>
            <a:r>
              <a:rPr lang="zh-TW" altLang="en-US" sz="1600" dirty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樹的最大深度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搜尋方法：網格搜尋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(Grid Search)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(In-sample, CV true)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表現如下圖：最佳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學習率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最大深度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(0.08, 8)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4E667ED-7A65-D7CC-5D4E-0827352DA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6250"/>
            <a:ext cx="9626293" cy="51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5710</TotalTime>
  <Words>946</Words>
  <Application>Microsoft Office PowerPoint</Application>
  <PresentationFormat>寬螢幕</PresentationFormat>
  <Paragraphs>159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PMingLiU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承鑫 楊</dc:creator>
  <cp:lastModifiedBy>承鑫 楊</cp:lastModifiedBy>
  <cp:revision>19</cp:revision>
  <dcterms:created xsi:type="dcterms:W3CDTF">2024-05-06T07:10:34Z</dcterms:created>
  <dcterms:modified xsi:type="dcterms:W3CDTF">2024-09-13T04:48:11Z</dcterms:modified>
</cp:coreProperties>
</file>