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6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2" r:id="rId13"/>
    <p:sldId id="310" r:id="rId14"/>
    <p:sldId id="311" r:id="rId15"/>
    <p:sldId id="257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E3E0-BC31-497A-93CD-9FBEB5E7ACA8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FAC7A-62C2-4A39-B9C7-C8729C8CF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6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FAC7A-62C2-4A39-B9C7-C8729C8CFE5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FAC7A-62C2-4A39-B9C7-C8729C8CFE5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FAC7A-62C2-4A39-B9C7-C8729C8CFE5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5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FAC7A-62C2-4A39-B9C7-C8729C8CFE5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0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FAC7A-62C2-4A39-B9C7-C8729C8CFE5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0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85529" y="590382"/>
            <a:ext cx="2427479" cy="252002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23" y="269170"/>
            <a:ext cx="3103001" cy="1576564"/>
          </a:xfrm>
        </p:spPr>
        <p:txBody>
          <a:bodyPr anchor="b">
            <a:normAutofit/>
          </a:bodyPr>
          <a:lstStyle>
            <a:lvl1pPr algn="l">
              <a:defRPr sz="221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922" y="1939730"/>
            <a:ext cx="2497768" cy="965592"/>
          </a:xfrm>
        </p:spPr>
        <p:txBody>
          <a:bodyPr anchor="t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90834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68923" y="269169"/>
            <a:ext cx="4072255" cy="157656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4176" y="1939729"/>
            <a:ext cx="3671005" cy="23071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7"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94005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69169"/>
            <a:ext cx="4072255" cy="1461206"/>
          </a:xfrm>
        </p:spPr>
        <p:txBody>
          <a:bodyPr anchor="ctr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076450"/>
            <a:ext cx="3218374" cy="961319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60765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6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7845" y="1730375"/>
            <a:ext cx="3227910" cy="243534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170447"/>
            <a:ext cx="3217774" cy="867322"/>
          </a:xfrm>
        </p:spPr>
        <p:txBody>
          <a:bodyPr anchor="ctr">
            <a:normAutofit/>
          </a:bodyPr>
          <a:lstStyle>
            <a:lvl1pPr marL="0" indent="0" algn="l">
              <a:buNone/>
              <a:defRPr sz="10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09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1730375"/>
            <a:ext cx="3217774" cy="856558"/>
          </a:xfrm>
        </p:spPr>
        <p:txBody>
          <a:bodyPr anchor="b">
            <a:normAutofit/>
          </a:bodyPr>
          <a:lstStyle>
            <a:lvl1pPr algn="l">
              <a:defRPr sz="141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590254"/>
            <a:ext cx="3218374" cy="447515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794105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10" y="269169"/>
            <a:ext cx="3458475" cy="1461206"/>
          </a:xfrm>
        </p:spPr>
        <p:txBody>
          <a:bodyPr anchor="ctr">
            <a:normAutofit/>
          </a:bodyPr>
          <a:lstStyle>
            <a:lvl1pPr algn="l">
              <a:defRPr sz="1412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61092"/>
            <a:ext cx="3217774" cy="529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99431"/>
            <a:ext cx="3217773" cy="538339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  <p:sp>
        <p:nvSpPr>
          <p:cNvPr id="14" name="TextBox 13"/>
          <p:cNvSpPr txBox="1"/>
          <p:nvPr/>
        </p:nvSpPr>
        <p:spPr>
          <a:xfrm>
            <a:off x="115253" y="35860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168" y="139711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97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269169"/>
            <a:ext cx="3794186" cy="14612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412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923" y="1982454"/>
            <a:ext cx="3217774" cy="42298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405436"/>
            <a:ext cx="3217773" cy="632334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61358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 algn="l"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70"/>
            <a:ext cx="3304745" cy="1901278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64785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0563" y="269170"/>
            <a:ext cx="1030614" cy="2230261"/>
          </a:xfrm>
        </p:spPr>
        <p:txBody>
          <a:bodyPr vert="eaVert">
            <a:normAutofit/>
          </a:bodyPr>
          <a:lstStyle>
            <a:lvl1pPr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69169"/>
            <a:ext cx="2949381" cy="276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439183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01.03.2016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25" dirty="0"/>
              <a:t> </a:t>
            </a:r>
            <a:r>
              <a:rPr spc="-5" dirty="0"/>
              <a:t>/</a:t>
            </a:r>
            <a:r>
              <a:rPr spc="-20" dirty="0"/>
              <a:t> </a:t>
            </a:r>
            <a:r>
              <a:rPr spc="-5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579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3" y="269169"/>
            <a:ext cx="3304745" cy="1901278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6387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" y="999772"/>
            <a:ext cx="3227911" cy="1170674"/>
          </a:xfrm>
        </p:spPr>
        <p:txBody>
          <a:bodyPr anchor="b">
            <a:normAutofit/>
          </a:bodyPr>
          <a:lstStyle>
            <a:lvl1pPr algn="l">
              <a:defRPr sz="16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264442"/>
            <a:ext cx="3227910" cy="773328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bg2">
                    <a:lumMod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1890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68923" y="269170"/>
            <a:ext cx="1991442" cy="190127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269169"/>
            <a:ext cx="1990570" cy="189700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71146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5" y="269170"/>
            <a:ext cx="1873920" cy="307622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922" y="576792"/>
            <a:ext cx="1989173" cy="15936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7738" y="285993"/>
            <a:ext cx="1897709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 cap="all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0608" y="576792"/>
            <a:ext cx="1994839" cy="158938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9812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</p:spPr>
        <p:txBody>
          <a:bodyPr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8025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11261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911" y="269169"/>
            <a:ext cx="1613535" cy="769056"/>
          </a:xfrm>
        </p:spPr>
        <p:txBody>
          <a:bodyPr anchor="b">
            <a:normAutofit/>
          </a:bodyPr>
          <a:lstStyle>
            <a:lvl1pPr algn="l">
              <a:defRPr sz="100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22" y="269169"/>
            <a:ext cx="2237872" cy="276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1911" y="1115132"/>
            <a:ext cx="1613535" cy="1055315"/>
          </a:xfrm>
        </p:spPr>
        <p:txBody>
          <a:bodyPr anchor="t">
            <a:normAutofit/>
          </a:bodyPr>
          <a:lstStyle>
            <a:lvl1pPr marL="0" indent="0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04935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32" y="730603"/>
            <a:ext cx="1796476" cy="576792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4175" y="461433"/>
            <a:ext cx="1654158" cy="242252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47" y="1384300"/>
            <a:ext cx="1796962" cy="1051043"/>
          </a:xfrm>
        </p:spPr>
        <p:txBody>
          <a:bodyPr anchor="t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8922" y="3114675"/>
            <a:ext cx="2930078" cy="184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402767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132" y="1965364"/>
            <a:ext cx="1245522" cy="134157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2268714"/>
            <a:ext cx="3304745" cy="7690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269170"/>
            <a:ext cx="3304745" cy="190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6082" y="3114677"/>
            <a:ext cx="605233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01.03.2016</a:t>
            </a:r>
            <a:endParaRPr lang="en-IN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22" y="3114675"/>
            <a:ext cx="2930078" cy="1842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0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pc="-5"/>
              <a:t>Debasis</a:t>
            </a:r>
            <a:r>
              <a:rPr lang="en-IN" spc="-10"/>
              <a:t> </a:t>
            </a:r>
            <a:r>
              <a:rPr lang="en-IN" spc="-5"/>
              <a:t>Samanta</a:t>
            </a:r>
            <a:r>
              <a:rPr lang="en-IN" spc="160"/>
              <a:t> </a:t>
            </a:r>
            <a:r>
              <a:rPr lang="en-IN" b="0" spc="-5">
                <a:latin typeface="Microsoft Sans Serif"/>
                <a:cs typeface="Microsoft Sans Serif"/>
              </a:rPr>
              <a:t>(IIT</a:t>
            </a:r>
            <a:r>
              <a:rPr lang="en-IN" b="0" spc="5">
                <a:latin typeface="Microsoft Sans Serif"/>
                <a:cs typeface="Microsoft Sans Serif"/>
              </a:rPr>
              <a:t> </a:t>
            </a:r>
            <a:r>
              <a:rPr lang="en-IN" b="0" spc="-5">
                <a:latin typeface="Microsoft Sans Serif"/>
                <a:cs typeface="Microsoft Sans Serif"/>
              </a:rPr>
              <a:t>Kharagpur)</a:t>
            </a:r>
            <a:endParaRPr lang="en-IN" b="0" spc="-5" dirty="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9607" y="2815066"/>
            <a:ext cx="432024" cy="338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1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25"/>
              <a:t> </a:t>
            </a:r>
            <a:r>
              <a:rPr lang="en-IN" spc="-5"/>
              <a:t>/</a:t>
            </a:r>
            <a:r>
              <a:rPr lang="en-IN" spc="-20"/>
              <a:t> </a:t>
            </a:r>
            <a:r>
              <a:rPr lang="en-IN" spc="-5"/>
              <a:t>42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21420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230520" rtl="0" eaLnBrk="1" latinLnBrk="0" hangingPunct="1">
        <a:spcBef>
          <a:spcPct val="0"/>
        </a:spcBef>
        <a:buNone/>
        <a:defRPr sz="16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407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0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05116" indent="-14407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77800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08526" indent="-86445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0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0050" y="1349375"/>
            <a:ext cx="38500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Encoding</a:t>
            </a:r>
            <a:r>
              <a:rPr spc="10" dirty="0"/>
              <a:t> </a:t>
            </a:r>
            <a:r>
              <a:rPr spc="5" dirty="0"/>
              <a:t>Techniques</a:t>
            </a:r>
            <a:r>
              <a:rPr spc="15" dirty="0"/>
              <a:t> in</a:t>
            </a:r>
            <a:r>
              <a:rPr spc="10" dirty="0"/>
              <a:t> </a:t>
            </a:r>
            <a:r>
              <a:rPr spc="15" dirty="0"/>
              <a:t>Genetic Algorithms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50" y="147948"/>
            <a:ext cx="419100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Important</a:t>
            </a:r>
            <a:r>
              <a:rPr dirty="0"/>
              <a:t> </a:t>
            </a:r>
            <a:r>
              <a:rPr spc="15" dirty="0"/>
              <a:t>parameters</a:t>
            </a:r>
            <a:r>
              <a:rPr dirty="0"/>
              <a:t> involved </a:t>
            </a:r>
            <a:r>
              <a:rPr spc="15" dirty="0"/>
              <a:t>in</a:t>
            </a:r>
            <a:r>
              <a:rPr dirty="0"/>
              <a:t> </a:t>
            </a:r>
            <a:r>
              <a:rPr spc="15" dirty="0"/>
              <a:t>Simple</a:t>
            </a:r>
            <a:r>
              <a:rPr dirty="0"/>
              <a:t> </a:t>
            </a:r>
            <a:r>
              <a:rPr spc="25" dirty="0"/>
              <a:t>GA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236" y="892175"/>
            <a:ext cx="2658745" cy="1922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SGA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Parameters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314960" algn="just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Initial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size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endParaRPr sz="1100" dirty="0">
              <a:latin typeface="Microsoft Sans Serif"/>
              <a:cs typeface="Microsoft Sans Serif"/>
            </a:endParaRPr>
          </a:p>
          <a:p>
            <a:pPr marL="314960" algn="just">
              <a:lnSpc>
                <a:spcPct val="100000"/>
              </a:lnSpc>
              <a:spcBef>
                <a:spcPts val="9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Size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pool,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200" i="1" spc="-7" baseline="-10416" dirty="0">
                <a:latin typeface="Arial"/>
                <a:cs typeface="Arial"/>
              </a:rPr>
              <a:t>p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200" i="1" spc="-7" baseline="-10416" dirty="0">
                <a:latin typeface="Arial"/>
                <a:cs typeface="Arial"/>
              </a:rPr>
              <a:t>p</a:t>
            </a:r>
            <a:r>
              <a:rPr sz="1200" i="1" spc="23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35" dirty="0" err="1">
                <a:latin typeface="Arial"/>
                <a:cs typeface="Arial"/>
              </a:rPr>
              <a:t>p</a:t>
            </a:r>
            <a:r>
              <a:rPr sz="1100" spc="-35" dirty="0" err="1">
                <a:latin typeface="Tahoma"/>
                <a:cs typeface="Tahoma"/>
              </a:rPr>
              <a:t>%</a:t>
            </a:r>
            <a:r>
              <a:rPr sz="1100" i="1" spc="-35" dirty="0" err="1">
                <a:latin typeface="Arial"/>
                <a:cs typeface="Arial"/>
              </a:rPr>
              <a:t>of</a:t>
            </a:r>
            <a:r>
              <a:rPr lang="en-IN" sz="1100" i="1" spc="-3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314960" algn="just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Convergence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threshold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i="1" spc="-185" dirty="0">
                <a:latin typeface="Verdana"/>
                <a:cs typeface="Verdana"/>
              </a:rPr>
              <a:t>δ</a:t>
            </a:r>
            <a:endParaRPr sz="1100" dirty="0">
              <a:latin typeface="Verdana"/>
              <a:cs typeface="Verdana"/>
            </a:endParaRPr>
          </a:p>
          <a:p>
            <a:pPr marL="314960" marR="1599565" algn="just">
              <a:lnSpc>
                <a:spcPct val="168200"/>
              </a:lnSpc>
            </a:pPr>
            <a:r>
              <a:rPr sz="1100" spc="-10" dirty="0">
                <a:latin typeface="Microsoft Sans Serif"/>
                <a:cs typeface="Microsoft Sans Serif"/>
              </a:rPr>
              <a:t>Mutation </a:t>
            </a:r>
            <a:r>
              <a:rPr sz="1100" i="1" spc="-50" dirty="0">
                <a:latin typeface="Verdana"/>
                <a:cs typeface="Verdana"/>
              </a:rPr>
              <a:t>µ </a:t>
            </a:r>
            <a:r>
              <a:rPr sz="1100" i="1" spc="-45" dirty="0">
                <a:latin typeface="Verdana"/>
                <a:cs typeface="Verdana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Inversion </a:t>
            </a:r>
            <a:r>
              <a:rPr sz="1100" i="1" spc="-155" dirty="0">
                <a:latin typeface="Verdana"/>
                <a:cs typeface="Verdana"/>
              </a:rPr>
              <a:t>η </a:t>
            </a:r>
            <a:r>
              <a:rPr sz="1100" i="1" spc="-150" dirty="0">
                <a:latin typeface="Verdana"/>
                <a:cs typeface="Verdana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Crossover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i="1" spc="-125" dirty="0">
                <a:latin typeface="Verdana"/>
                <a:cs typeface="Verdana"/>
              </a:rPr>
              <a:t>ρ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23" y="262406"/>
            <a:ext cx="4343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Salient</a:t>
            </a:r>
            <a:r>
              <a:rPr spc="-15" dirty="0"/>
              <a:t> </a:t>
            </a:r>
            <a:r>
              <a:rPr spc="10" dirty="0"/>
              <a:t>features</a:t>
            </a:r>
            <a:r>
              <a:rPr spc="-10" dirty="0"/>
              <a:t> </a:t>
            </a:r>
            <a:r>
              <a:rPr spc="15" dirty="0"/>
              <a:t>in</a:t>
            </a:r>
            <a:r>
              <a:rPr spc="-10" dirty="0"/>
              <a:t> </a:t>
            </a:r>
            <a:r>
              <a:rPr spc="25" dirty="0"/>
              <a:t>SGA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5123" y="815975"/>
            <a:ext cx="4114800" cy="236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Simple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features:</a:t>
            </a:r>
            <a:endParaRPr sz="1100">
              <a:latin typeface="Arial"/>
              <a:cs typeface="Arial"/>
            </a:endParaRPr>
          </a:p>
          <a:p>
            <a:pPr marL="461010" marR="241935" indent="-171450">
              <a:lnSpc>
                <a:spcPct val="1026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overlapping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(Only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fraction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replaced).</a:t>
            </a:r>
            <a:endParaRPr sz="1100">
              <a:latin typeface="Microsoft Sans Serif"/>
              <a:cs typeface="Microsoft Sans Serif"/>
            </a:endParaRPr>
          </a:p>
          <a:p>
            <a:pPr marL="461010" indent="-17145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Microsoft Sans Serif"/>
                <a:cs typeface="Microsoft Sans Serif"/>
              </a:rPr>
              <a:t>Computationally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expensive.</a:t>
            </a:r>
            <a:endParaRPr sz="1100">
              <a:latin typeface="Microsoft Sans Serif"/>
              <a:cs typeface="Microsoft Sans Serif"/>
            </a:endParaRPr>
          </a:p>
          <a:p>
            <a:pPr marL="461010" marR="5080" indent="-171450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lang="en-US" sz="1100" spc="-10">
                <a:latin typeface="Microsoft Sans Serif"/>
                <a:cs typeface="Microsoft Sans Serif"/>
              </a:rPr>
              <a:t>Good</a:t>
            </a:r>
            <a:r>
              <a:rPr lang="en-US" sz="1100" spc="15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when</a:t>
            </a:r>
            <a:r>
              <a:rPr lang="en-US" sz="1100" spc="15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initial</a:t>
            </a:r>
            <a:r>
              <a:rPr lang="en-US" sz="1100" spc="15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population</a:t>
            </a:r>
            <a:r>
              <a:rPr lang="en-US" sz="1100" spc="15">
                <a:latin typeface="Microsoft Sans Serif"/>
                <a:cs typeface="Microsoft Sans Serif"/>
              </a:rPr>
              <a:t> </a:t>
            </a:r>
            <a:r>
              <a:rPr lang="en-US" sz="1100" spc="-15">
                <a:latin typeface="Microsoft Sans Serif"/>
                <a:cs typeface="Microsoft Sans Serif"/>
              </a:rPr>
              <a:t>size</a:t>
            </a:r>
            <a:r>
              <a:rPr lang="en-US" sz="1100" spc="15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is</a:t>
            </a:r>
            <a:r>
              <a:rPr lang="en-US" sz="1100" spc="20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large. </a:t>
            </a:r>
            <a:r>
              <a:rPr lang="en-US" sz="1100" spc="-280">
                <a:latin typeface="Microsoft Sans Serif"/>
                <a:cs typeface="Microsoft Sans Serif"/>
              </a:rPr>
              <a:t> </a:t>
            </a:r>
            <a:r>
              <a:rPr lang="en-US" sz="1100" spc="-5">
                <a:latin typeface="Microsoft Sans Serif"/>
                <a:cs typeface="Microsoft Sans Serif"/>
              </a:rPr>
              <a:t>In</a:t>
            </a:r>
            <a:r>
              <a:rPr lang="en-US" sz="1100" spc="5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general,</a:t>
            </a:r>
            <a:r>
              <a:rPr lang="en-US" sz="1100" spc="10">
                <a:latin typeface="Microsoft Sans Serif"/>
                <a:cs typeface="Microsoft Sans Serif"/>
              </a:rPr>
              <a:t> </a:t>
            </a:r>
            <a:r>
              <a:rPr lang="en-US" sz="1100" spc="-15">
                <a:latin typeface="Microsoft Sans Serif"/>
                <a:cs typeface="Microsoft Sans Serif"/>
              </a:rPr>
              <a:t>gives</a:t>
            </a:r>
            <a:r>
              <a:rPr lang="en-US" sz="1100" spc="10">
                <a:latin typeface="Microsoft Sans Serif"/>
                <a:cs typeface="Microsoft Sans Serif"/>
              </a:rPr>
              <a:t> </a:t>
            </a:r>
            <a:r>
              <a:rPr lang="en-US" sz="1100" spc="-5">
                <a:latin typeface="Microsoft Sans Serif"/>
                <a:cs typeface="Microsoft Sans Serif"/>
              </a:rPr>
              <a:t>better</a:t>
            </a:r>
            <a:r>
              <a:rPr lang="en-US" sz="1100" spc="10">
                <a:latin typeface="Microsoft Sans Serif"/>
                <a:cs typeface="Microsoft Sans Serif"/>
              </a:rPr>
              <a:t> </a:t>
            </a:r>
            <a:r>
              <a:rPr lang="en-US" sz="1100" spc="-10">
                <a:latin typeface="Microsoft Sans Serif"/>
                <a:cs typeface="Microsoft Sans Serif"/>
              </a:rPr>
              <a:t>results.</a:t>
            </a:r>
            <a:endParaRPr lang="en-US" sz="1100">
              <a:latin typeface="Microsoft Sans Serif"/>
              <a:cs typeface="Microsoft Sans Serif"/>
            </a:endParaRPr>
          </a:p>
          <a:p>
            <a:pPr marL="461010" marR="5080" indent="-171450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spc="-10">
                <a:latin typeface="Microsoft Sans Serif"/>
                <a:cs typeface="Microsoft Sans Serif"/>
              </a:rPr>
              <a:t>Selection</a:t>
            </a:r>
            <a:r>
              <a:rPr sz="1100" spc="2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biased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toward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more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highly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individuals;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Hence,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average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fitness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overall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expected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increase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>
                <a:latin typeface="Microsoft Sans Serif"/>
                <a:cs typeface="Microsoft Sans Serif"/>
              </a:rPr>
              <a:t>in </a:t>
            </a:r>
            <a:r>
              <a:rPr sz="1100" spc="-5">
                <a:latin typeface="Microsoft Sans Serif"/>
                <a:cs typeface="Microsoft Sans Serif"/>
              </a:rPr>
              <a:t> succession.</a:t>
            </a:r>
            <a:endParaRPr lang="en-US" sz="1100" spc="-5">
              <a:latin typeface="Microsoft Sans Serif"/>
              <a:cs typeface="Microsoft Sans Serif"/>
            </a:endParaRPr>
          </a:p>
          <a:p>
            <a:pPr marL="461010" marR="5080" indent="-171450">
              <a:lnSpc>
                <a:spcPct val="102600"/>
              </a:lnSpc>
              <a:spcBef>
                <a:spcPts val="865"/>
              </a:spcBef>
              <a:buFont typeface="Arial" panose="020B0604020202020204" pitchFamily="34" charset="0"/>
              <a:buChar char="•"/>
            </a:pPr>
            <a:r>
              <a:rPr sz="1100" spc="-10">
                <a:latin typeface="Microsoft Sans Serif"/>
                <a:cs typeface="Microsoft Sans Serif"/>
              </a:rPr>
              <a:t>The</a:t>
            </a:r>
            <a:r>
              <a:rPr sz="1100" spc="1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appear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iteration.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53975"/>
            <a:ext cx="2042192" cy="3276041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136485" y="1044575"/>
            <a:ext cx="2412373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Steady</a:t>
            </a:r>
            <a:r>
              <a:rPr dirty="0"/>
              <a:t> </a:t>
            </a:r>
            <a:r>
              <a:rPr spc="15" dirty="0"/>
              <a:t>State</a:t>
            </a:r>
            <a:r>
              <a:rPr spc="5" dirty="0"/>
              <a:t> </a:t>
            </a:r>
            <a:r>
              <a:rPr spc="15" dirty="0"/>
              <a:t>Genetic</a:t>
            </a:r>
            <a:r>
              <a:rPr dirty="0"/>
              <a:t> </a:t>
            </a:r>
            <a:r>
              <a:rPr spc="15" dirty="0"/>
              <a:t>Algorithm</a:t>
            </a:r>
            <a:r>
              <a:rPr spc="5" dirty="0"/>
              <a:t> </a:t>
            </a:r>
            <a:r>
              <a:rPr spc="20" dirty="0"/>
              <a:t>(SSGA)</a:t>
            </a:r>
          </a:p>
        </p:txBody>
      </p:sp>
    </p:spTree>
    <p:extLst>
      <p:ext uri="{BB962C8B-B14F-4D97-AF65-F5344CB8AC3E}">
        <p14:creationId xmlns:p14="http://schemas.microsoft.com/office/powerpoint/2010/main" val="182764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393025"/>
            <a:ext cx="3962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Salient</a:t>
            </a:r>
            <a:r>
              <a:rPr spc="-10" dirty="0"/>
              <a:t> </a:t>
            </a:r>
            <a:r>
              <a:rPr spc="10" dirty="0"/>
              <a:t>features</a:t>
            </a:r>
            <a:r>
              <a:rPr spc="-5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spc="15" dirty="0"/>
              <a:t>Steady-state</a:t>
            </a:r>
            <a:r>
              <a:rPr spc="-10" dirty="0"/>
              <a:t> </a:t>
            </a:r>
            <a:r>
              <a:rPr spc="25" dirty="0"/>
              <a:t>GA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62215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1631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918347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142185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366010"/>
            <a:ext cx="61874" cy="61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770317"/>
            <a:ext cx="4337685" cy="1948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SGA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Features: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100" spc="-10" dirty="0">
                <a:latin typeface="Arial MT"/>
                <a:cs typeface="Microsoft Sans Serif"/>
              </a:rPr>
              <a:t>Generation</a:t>
            </a:r>
            <a:r>
              <a:rPr sz="1100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gap</a:t>
            </a:r>
            <a:r>
              <a:rPr sz="1100" spc="5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is</a:t>
            </a:r>
            <a:r>
              <a:rPr sz="1100" spc="5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small.</a:t>
            </a:r>
            <a:endParaRPr sz="1100" dirty="0">
              <a:latin typeface="Arial MT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Microsoft Sans Serif"/>
              </a:rPr>
              <a:t>Only</a:t>
            </a:r>
            <a:r>
              <a:rPr sz="1100" spc="5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two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5" dirty="0">
                <a:latin typeface="Arial MT"/>
                <a:cs typeface="Microsoft Sans Serif"/>
              </a:rPr>
              <a:t>offspring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5" dirty="0">
                <a:latin typeface="Arial MT"/>
                <a:cs typeface="Microsoft Sans Serif"/>
              </a:rPr>
              <a:t>are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5" dirty="0">
                <a:latin typeface="Arial MT"/>
                <a:cs typeface="Microsoft Sans Serif"/>
              </a:rPr>
              <a:t>produced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in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one</a:t>
            </a:r>
            <a:r>
              <a:rPr sz="1100" spc="10" dirty="0">
                <a:latin typeface="Arial MT"/>
                <a:cs typeface="Microsoft Sans Serif"/>
              </a:rPr>
              <a:t> </a:t>
            </a:r>
            <a:r>
              <a:rPr sz="1100" spc="-10" dirty="0">
                <a:latin typeface="Arial MT"/>
                <a:cs typeface="Microsoft Sans Serif"/>
              </a:rPr>
              <a:t>generation.</a:t>
            </a:r>
            <a:endParaRPr sz="1100" dirty="0">
              <a:latin typeface="Arial MT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5" dirty="0">
                <a:latin typeface="Arial MT"/>
                <a:cs typeface="Microsoft Sans Serif"/>
              </a:rPr>
              <a:t>It </a:t>
            </a:r>
            <a:r>
              <a:rPr sz="1100" spc="-10" dirty="0">
                <a:latin typeface="Arial MT"/>
                <a:cs typeface="Microsoft Sans Serif"/>
              </a:rPr>
              <a:t>is</a:t>
            </a:r>
            <a:r>
              <a:rPr sz="1100" spc="-5" dirty="0">
                <a:latin typeface="Arial MT"/>
                <a:cs typeface="Microsoft Sans Serif"/>
              </a:rPr>
              <a:t> </a:t>
            </a:r>
            <a:r>
              <a:rPr sz="1100" spc="-10">
                <a:latin typeface="Arial MT"/>
                <a:cs typeface="Microsoft Sans Serif"/>
              </a:rPr>
              <a:t>applicable</a:t>
            </a:r>
            <a:r>
              <a:rPr sz="1100" spc="-5">
                <a:latin typeface="Arial MT"/>
                <a:cs typeface="Microsoft Sans Serif"/>
              </a:rPr>
              <a:t> </a:t>
            </a:r>
            <a:r>
              <a:rPr sz="1100" spc="-10">
                <a:latin typeface="Arial MT"/>
                <a:cs typeface="Microsoft Sans Serif"/>
              </a:rPr>
              <a:t>when</a:t>
            </a:r>
          </a:p>
          <a:p>
            <a:pPr marL="566420" marR="1814830">
              <a:lnSpc>
                <a:spcPct val="146900"/>
              </a:lnSpc>
              <a:spcBef>
                <a:spcPts val="480"/>
              </a:spcBef>
            </a:pPr>
            <a:r>
              <a:rPr sz="1000" spc="-10">
                <a:latin typeface="Arial MT"/>
                <a:cs typeface="Microsoft Sans Serif"/>
              </a:rPr>
              <a:t>Population</a:t>
            </a:r>
            <a:r>
              <a:rPr sz="1000" spc="5">
                <a:latin typeface="Arial MT"/>
                <a:cs typeface="Microsoft Sans Serif"/>
              </a:rPr>
              <a:t> </a:t>
            </a:r>
            <a:r>
              <a:rPr sz="1000" spc="-10">
                <a:latin typeface="Arial MT"/>
                <a:cs typeface="Microsoft Sans Serif"/>
              </a:rPr>
              <a:t>size</a:t>
            </a:r>
            <a:r>
              <a:rPr sz="1000" spc="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is</a:t>
            </a:r>
            <a:r>
              <a:rPr sz="1000" spc="10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small </a:t>
            </a:r>
            <a:r>
              <a:rPr sz="1000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Chromosomes</a:t>
            </a:r>
            <a:r>
              <a:rPr sz="1000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are</a:t>
            </a:r>
            <a:r>
              <a:rPr sz="1000" spc="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of</a:t>
            </a:r>
            <a:r>
              <a:rPr sz="1000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longer</a:t>
            </a:r>
            <a:r>
              <a:rPr sz="1000" spc="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length</a:t>
            </a:r>
            <a:endParaRPr sz="1000">
              <a:latin typeface="Arial MT"/>
              <a:cs typeface="Microsoft Sans Serif"/>
            </a:endParaRPr>
          </a:p>
          <a:p>
            <a:pPr marL="566420" marR="5080">
              <a:lnSpc>
                <a:spcPct val="100000"/>
              </a:lnSpc>
              <a:spcBef>
                <a:spcPts val="560"/>
              </a:spcBef>
            </a:pPr>
            <a:r>
              <a:rPr sz="1000" spc="-10">
                <a:latin typeface="Arial MT"/>
                <a:cs typeface="Microsoft Sans Serif"/>
              </a:rPr>
              <a:t>Evaluation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operation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is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less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computationally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10">
                <a:latin typeface="Arial MT"/>
                <a:cs typeface="Microsoft Sans Serif"/>
              </a:rPr>
              <a:t>expensive</a:t>
            </a:r>
            <a:r>
              <a:rPr sz="1000" spc="15">
                <a:latin typeface="Arial MT"/>
                <a:cs typeface="Microsoft Sans Serif"/>
              </a:rPr>
              <a:t> </a:t>
            </a:r>
            <a:endParaRPr lang="en-US" sz="1000" spc="15">
              <a:latin typeface="Arial MT"/>
              <a:cs typeface="Microsoft Sans Serif"/>
            </a:endParaRPr>
          </a:p>
          <a:p>
            <a:pPr marL="566420" marR="5080">
              <a:lnSpc>
                <a:spcPct val="100000"/>
              </a:lnSpc>
              <a:spcBef>
                <a:spcPts val="560"/>
              </a:spcBef>
            </a:pPr>
            <a:r>
              <a:rPr sz="1000" spc="-5">
                <a:latin typeface="Arial MT"/>
                <a:cs typeface="Microsoft Sans Serif"/>
              </a:rPr>
              <a:t>(compare</a:t>
            </a:r>
            <a:r>
              <a:rPr sz="1000" spc="1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to </a:t>
            </a:r>
            <a:r>
              <a:rPr sz="1000" spc="-250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duplicate</a:t>
            </a:r>
            <a:r>
              <a:rPr sz="1000" spc="5">
                <a:latin typeface="Arial MT"/>
                <a:cs typeface="Microsoft Sans Serif"/>
              </a:rPr>
              <a:t> </a:t>
            </a:r>
            <a:r>
              <a:rPr sz="1000" spc="-5">
                <a:latin typeface="Arial MT"/>
                <a:cs typeface="Microsoft Sans Serif"/>
              </a:rPr>
              <a:t>checking)</a:t>
            </a:r>
            <a:endParaRPr sz="1000" dirty="0">
              <a:latin typeface="Arial MT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76" y="324730"/>
            <a:ext cx="3962474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Salient</a:t>
            </a:r>
            <a:r>
              <a:rPr spc="-10" dirty="0"/>
              <a:t> </a:t>
            </a:r>
            <a:r>
              <a:rPr spc="10" dirty="0"/>
              <a:t>features</a:t>
            </a:r>
            <a:r>
              <a:rPr spc="-5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spc="15" dirty="0"/>
              <a:t>Steady-state</a:t>
            </a:r>
            <a:r>
              <a:rPr spc="-10" dirty="0"/>
              <a:t> </a:t>
            </a:r>
            <a:r>
              <a:rPr spc="25" dirty="0"/>
              <a:t>GA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96479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2265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04694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804581"/>
            <a:ext cx="4274820" cy="176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Limitations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SSGA:</a:t>
            </a:r>
            <a:endParaRPr sz="110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165"/>
              </a:spcBef>
            </a:pP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stuck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local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optima,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crossover/mutation/inversion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strong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enough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diversify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population).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5" dirty="0">
                <a:latin typeface="Microsoft Sans Serif"/>
                <a:cs typeface="Microsoft Sans Serif"/>
              </a:rPr>
              <a:t>Premature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convergence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result.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5080" algn="just">
              <a:lnSpc>
                <a:spcPct val="102600"/>
              </a:lnSpc>
              <a:spcBef>
                <a:spcPts val="865"/>
              </a:spcBef>
            </a:pPr>
            <a:r>
              <a:rPr sz="1100" spc="-5" dirty="0">
                <a:latin typeface="Microsoft Sans Serif"/>
                <a:cs typeface="Microsoft Sans Serif"/>
              </a:rPr>
              <a:t>It </a:t>
            </a:r>
            <a:r>
              <a:rPr sz="1100" spc="-10" dirty="0">
                <a:latin typeface="Microsoft Sans Serif"/>
                <a:cs typeface="Microsoft Sans Serif"/>
              </a:rPr>
              <a:t>is susceptible </a:t>
            </a:r>
            <a:r>
              <a:rPr sz="1100" spc="-5" dirty="0">
                <a:latin typeface="Microsoft Sans Serif"/>
                <a:cs typeface="Microsoft Sans Serif"/>
              </a:rPr>
              <a:t>to stagnation. </a:t>
            </a:r>
            <a:r>
              <a:rPr sz="1100" spc="-10" dirty="0">
                <a:latin typeface="Microsoft Sans Serif"/>
                <a:cs typeface="Microsoft Sans Serif"/>
              </a:rPr>
              <a:t>Inferiors </a:t>
            </a:r>
            <a:r>
              <a:rPr sz="1100" spc="-5" dirty="0">
                <a:latin typeface="Microsoft Sans Serif"/>
                <a:cs typeface="Microsoft Sans Serif"/>
              </a:rPr>
              <a:t>are </a:t>
            </a:r>
            <a:r>
              <a:rPr sz="1100" spc="-10" dirty="0">
                <a:latin typeface="Microsoft Sans Serif"/>
                <a:cs typeface="Microsoft Sans Serif"/>
              </a:rPr>
              <a:t>neglected </a:t>
            </a:r>
            <a:r>
              <a:rPr sz="1100" spc="-5" dirty="0">
                <a:latin typeface="Microsoft Sans Serif"/>
                <a:cs typeface="Microsoft Sans Serif"/>
              </a:rPr>
              <a:t>or </a:t>
            </a:r>
            <a:r>
              <a:rPr sz="1100" spc="-15" dirty="0">
                <a:latin typeface="Microsoft Sans Serif"/>
                <a:cs typeface="Microsoft Sans Serif"/>
              </a:rPr>
              <a:t>removed </a:t>
            </a:r>
            <a:r>
              <a:rPr sz="1100" spc="-10" dirty="0">
                <a:latin typeface="Microsoft Sans Serif"/>
                <a:cs typeface="Microsoft Sans Serif"/>
              </a:rPr>
              <a:t> and keeps making more </a:t>
            </a:r>
            <a:r>
              <a:rPr sz="1100" spc="-5" dirty="0">
                <a:latin typeface="Microsoft Sans Serif"/>
                <a:cs typeface="Microsoft Sans Serif"/>
              </a:rPr>
              <a:t>trials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5" dirty="0">
                <a:latin typeface="Microsoft Sans Serif"/>
                <a:cs typeface="Microsoft Sans Serif"/>
              </a:rPr>
              <a:t>very </a:t>
            </a:r>
            <a:r>
              <a:rPr sz="1100" spc="-10" dirty="0">
                <a:latin typeface="Microsoft Sans Serif"/>
                <a:cs typeface="Microsoft Sans Serif"/>
              </a:rPr>
              <a:t>long </a:t>
            </a:r>
            <a:r>
              <a:rPr sz="1100" spc="-5" dirty="0">
                <a:latin typeface="Microsoft Sans Serif"/>
                <a:cs typeface="Microsoft Sans Serif"/>
              </a:rPr>
              <a:t>period of </a:t>
            </a:r>
            <a:r>
              <a:rPr sz="1100" spc="-10" dirty="0">
                <a:latin typeface="Microsoft Sans Serif"/>
                <a:cs typeface="Microsoft Sans Serif"/>
              </a:rPr>
              <a:t>time without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(i.e.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period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localized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search).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196" y="240914"/>
            <a:ext cx="22859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GA</a:t>
            </a:r>
            <a:r>
              <a:rPr spc="-70" dirty="0"/>
              <a:t> </a:t>
            </a:r>
            <a:r>
              <a:rPr spc="15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546" y="739775"/>
            <a:ext cx="33293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operators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Algorithms.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07" y="1132702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7808" y="113171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634" y="1051991"/>
            <a:ext cx="115443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Encoding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Convergence </a:t>
            </a:r>
            <a:r>
              <a:rPr sz="1100" spc="-5" dirty="0">
                <a:latin typeface="Microsoft Sans Serif"/>
                <a:cs typeface="Microsoft Sans Serif"/>
              </a:rPr>
              <a:t>test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pool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Fitness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Evaluation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Crossover </a:t>
            </a:r>
            <a:r>
              <a:rPr sz="1100" spc="-10" dirty="0">
                <a:latin typeface="Microsoft Sans Serif"/>
                <a:cs typeface="Microsoft Sans Serif"/>
              </a:rPr>
              <a:t> Mutation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Microsoft Sans Serif"/>
                <a:cs typeface="Microsoft Sans Serif"/>
              </a:rPr>
              <a:t>Inversion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07" y="1342734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7808" y="13417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07" y="1552767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7808" y="15511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07" y="1762799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7808" y="176181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07" y="1972832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7808" y="19705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07" y="2182865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7808" y="21812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07" y="2392897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7808" y="23912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557" y="252648"/>
            <a:ext cx="3886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Different</a:t>
            </a:r>
            <a:r>
              <a:rPr spc="5" dirty="0"/>
              <a:t> </a:t>
            </a:r>
            <a:r>
              <a:rPr spc="15" dirty="0"/>
              <a:t>Encoding</a:t>
            </a:r>
            <a:r>
              <a:rPr spc="10" dirty="0"/>
              <a:t> </a:t>
            </a:r>
            <a:r>
              <a:rPr spc="15" dirty="0"/>
              <a:t>Schemes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16343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018375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242212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466037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47011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149043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372868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596692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820530"/>
            <a:ext cx="61874" cy="61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644447"/>
            <a:ext cx="2540635" cy="2279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Different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46900"/>
              </a:lnSpc>
              <a:spcBef>
                <a:spcPts val="475"/>
              </a:spcBef>
            </a:pPr>
            <a:r>
              <a:rPr sz="1000" spc="-5" dirty="0">
                <a:latin typeface="Microsoft Sans Serif"/>
                <a:cs typeface="Microsoft Sans Serif"/>
              </a:rPr>
              <a:t>Simple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Genetic</a:t>
            </a:r>
            <a:r>
              <a:rPr sz="1000" spc="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Algorithm</a:t>
            </a:r>
            <a:r>
              <a:rPr sz="1000" spc="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(SGA)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Steady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State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Genetic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Algorithm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(SSGA)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Messy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Genetic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Algorithm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(MGA)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Encoding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Schemes</a:t>
            </a:r>
            <a:endParaRPr sz="1100">
              <a:latin typeface="Arial"/>
              <a:cs typeface="Arial"/>
            </a:endParaRPr>
          </a:p>
          <a:p>
            <a:pPr marL="289560" marR="1099820">
              <a:lnSpc>
                <a:spcPct val="146900"/>
              </a:lnSpc>
              <a:spcBef>
                <a:spcPts val="475"/>
              </a:spcBef>
            </a:pPr>
            <a:r>
              <a:rPr sz="1000" dirty="0">
                <a:latin typeface="Microsoft Sans Serif"/>
                <a:cs typeface="Microsoft Sans Serif"/>
              </a:rPr>
              <a:t>Binary </a:t>
            </a:r>
            <a:r>
              <a:rPr sz="1000" spc="-5" dirty="0">
                <a:latin typeface="Microsoft Sans Serif"/>
                <a:cs typeface="Microsoft Sans Serif"/>
              </a:rPr>
              <a:t>encoding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Real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value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encoding </a:t>
            </a:r>
            <a:r>
              <a:rPr sz="1000" spc="-2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Order</a:t>
            </a:r>
            <a:r>
              <a:rPr sz="1000" spc="2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encoding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Tree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encoding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633" y="161822"/>
            <a:ext cx="41147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Different</a:t>
            </a:r>
            <a:r>
              <a:rPr spc="5" dirty="0"/>
              <a:t> </a:t>
            </a:r>
            <a:r>
              <a:rPr spc="15" dirty="0"/>
              <a:t>Encoding</a:t>
            </a:r>
            <a:r>
              <a:rPr spc="10" dirty="0"/>
              <a:t> </a:t>
            </a:r>
            <a:r>
              <a:rPr spc="15" dirty="0"/>
              <a:t>Schemes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71015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65304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3507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17115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499144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153" y="805928"/>
            <a:ext cx="4283710" cy="184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Often,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specified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according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scheme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example: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Encoding Scheme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260985">
              <a:lnSpc>
                <a:spcPct val="168200"/>
              </a:lnSpc>
              <a:spcBef>
                <a:spcPts val="5"/>
              </a:spcBef>
            </a:pP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10" dirty="0">
                <a:latin typeface="Microsoft Sans Serif"/>
                <a:cs typeface="Microsoft Sans Serif"/>
              </a:rPr>
              <a:t>encoding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10" dirty="0">
                <a:latin typeface="Microsoft Sans Serif"/>
                <a:cs typeface="Microsoft Sans Serif"/>
              </a:rPr>
              <a:t>Coded GA </a:t>
            </a:r>
            <a:r>
              <a:rPr sz="1100" spc="-5" dirty="0">
                <a:latin typeface="Microsoft Sans Serif"/>
                <a:cs typeface="Microsoft Sans Serif"/>
              </a:rPr>
              <a:t>or </a:t>
            </a:r>
            <a:r>
              <a:rPr sz="1100" spc="-10" dirty="0">
                <a:latin typeface="Microsoft Sans Serif"/>
                <a:cs typeface="Microsoft Sans Serif"/>
              </a:rPr>
              <a:t>simply </a:t>
            </a:r>
            <a:r>
              <a:rPr sz="1100" b="1" spc="-5" dirty="0">
                <a:latin typeface="Arial"/>
                <a:cs typeface="Arial"/>
              </a:rPr>
              <a:t>Binary </a:t>
            </a:r>
            <a:r>
              <a:rPr sz="1100" b="1" spc="-10" dirty="0">
                <a:latin typeface="Arial"/>
                <a:cs typeface="Arial"/>
              </a:rPr>
              <a:t>GA 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simply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Real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 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Arial"/>
                <a:cs typeface="Arial"/>
              </a:rPr>
              <a:t>Order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(also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5" dirty="0">
                <a:latin typeface="Arial"/>
                <a:cs typeface="Arial"/>
              </a:rPr>
              <a:t>Permuted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</a:t>
            </a:r>
            <a:r>
              <a:rPr sz="1100" spc="-10" dirty="0">
                <a:latin typeface="Microsoft Sans Serif"/>
                <a:cs typeface="Microsoft Sans Serif"/>
              </a:rPr>
              <a:t>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21" y="294885"/>
            <a:ext cx="3505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Encoding</a:t>
            </a:r>
            <a:r>
              <a:rPr spc="-5" dirty="0"/>
              <a:t> </a:t>
            </a:r>
            <a:r>
              <a:rPr spc="15" dirty="0"/>
              <a:t>Schemes</a:t>
            </a:r>
            <a:r>
              <a:rPr spc="-5" dirty="0"/>
              <a:t> </a:t>
            </a:r>
            <a:r>
              <a:rPr spc="15" dirty="0"/>
              <a:t>in</a:t>
            </a:r>
            <a:r>
              <a:rPr dirty="0"/>
              <a:t> </a:t>
            </a:r>
            <a:r>
              <a:rPr spc="25" dirty="0"/>
              <a:t>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977578"/>
            <a:ext cx="4111918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metaphor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consisting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distinct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383182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2051" y="13821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877" y="1346249"/>
            <a:ext cx="67310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Individual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Population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665211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2051" y="166422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948267"/>
            <a:ext cx="4035718" cy="343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single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solution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instant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searching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process.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932" y="175254"/>
            <a:ext cx="4188118" cy="51321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Individual</a:t>
            </a:r>
            <a:r>
              <a:rPr dirty="0"/>
              <a:t> </a:t>
            </a:r>
            <a:r>
              <a:rPr spc="15" dirty="0"/>
              <a:t>Representation</a:t>
            </a:r>
            <a:r>
              <a:rPr spc="5" dirty="0"/>
              <a:t> </a:t>
            </a:r>
            <a:r>
              <a:rPr spc="15" dirty="0"/>
              <a:t>:Phenotype</a:t>
            </a:r>
            <a:r>
              <a:rPr spc="5" dirty="0"/>
              <a:t> </a:t>
            </a:r>
            <a:r>
              <a:rPr spc="20" dirty="0"/>
              <a:t>and </a:t>
            </a:r>
            <a:r>
              <a:rPr spc="-375" dirty="0"/>
              <a:t> </a:t>
            </a:r>
            <a:r>
              <a:rPr spc="20" dirty="0"/>
              <a:t>Genotype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857022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68980"/>
            <a:ext cx="4010660" cy="780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chromosome.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chromosome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information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(called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phenotype)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individual.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08585">
              <a:lnSpc>
                <a:spcPct val="102600"/>
              </a:lnSpc>
              <a:spcBef>
                <a:spcPts val="565"/>
              </a:spcBef>
            </a:pPr>
            <a:r>
              <a:rPr sz="1100" spc="-10" dirty="0">
                <a:latin typeface="Microsoft Sans Serif"/>
                <a:cs typeface="Microsoft Sans Serif"/>
              </a:rPr>
              <a:t>Here,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chromosome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expressed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factors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problem.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" y="1273175"/>
            <a:ext cx="76809" cy="7680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76303" y="1793994"/>
          <a:ext cx="2159000" cy="470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996">
                <a:tc gridSpan="2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5" dirty="0">
                          <a:latin typeface="Arial MT"/>
                          <a:cs typeface="Arial MT"/>
                        </a:rPr>
                        <a:t>Factor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5" dirty="0">
                          <a:latin typeface="Arial MT"/>
                          <a:cs typeface="Arial MT"/>
                        </a:rPr>
                        <a:t>Factor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0" dirty="0">
                          <a:latin typeface="Arial MT"/>
                          <a:cs typeface="Arial MT"/>
                        </a:rPr>
                        <a:t>….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5" dirty="0">
                          <a:latin typeface="Arial MT"/>
                          <a:cs typeface="Arial MT"/>
                        </a:rPr>
                        <a:t>Factor</a:t>
                      </a:r>
                      <a:r>
                        <a:rPr sz="7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76303" y="2301562"/>
          <a:ext cx="2159000" cy="215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96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0" dirty="0">
                          <a:latin typeface="Arial MT"/>
                          <a:cs typeface="Arial MT"/>
                        </a:rPr>
                        <a:t>Gene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0" dirty="0">
                          <a:latin typeface="Arial MT"/>
                          <a:cs typeface="Arial MT"/>
                        </a:rPr>
                        <a:t>Gene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0" dirty="0">
                          <a:latin typeface="Arial MT"/>
                          <a:cs typeface="Arial MT"/>
                        </a:rPr>
                        <a:t>….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10" dirty="0">
                          <a:latin typeface="Arial MT"/>
                          <a:cs typeface="Arial MT"/>
                        </a:rPr>
                        <a:t>Gene</a:t>
                      </a:r>
                      <a:r>
                        <a:rPr sz="7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0" dirty="0">
                          <a:latin typeface="Arial MT"/>
                          <a:cs typeface="Arial MT"/>
                        </a:rPr>
                        <a:t>n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77218" y="2950504"/>
            <a:ext cx="2160270" cy="216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Arial MT"/>
                <a:cs typeface="Arial MT"/>
              </a:rPr>
              <a:t>a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b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c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1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0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1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2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9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6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7</a:t>
            </a:r>
            <a:r>
              <a:rPr sz="700" spc="20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$</a:t>
            </a:r>
            <a:r>
              <a:rPr sz="700" spc="204" dirty="0">
                <a:latin typeface="Arial MT"/>
                <a:cs typeface="Arial MT"/>
              </a:rPr>
              <a:t> </a:t>
            </a:r>
            <a:r>
              <a:rPr sz="700" i="1" spc="5" dirty="0">
                <a:latin typeface="Times New Roman"/>
                <a:cs typeface="Times New Roman"/>
              </a:rPr>
              <a:t>α</a:t>
            </a:r>
            <a:r>
              <a:rPr sz="700" i="1" spc="180" dirty="0">
                <a:latin typeface="Times New Roman"/>
                <a:cs typeface="Times New Roman"/>
              </a:rPr>
              <a:t> </a:t>
            </a:r>
            <a:r>
              <a:rPr sz="700" i="1" spc="15" dirty="0">
                <a:latin typeface="Times New Roman"/>
                <a:cs typeface="Times New Roman"/>
              </a:rPr>
              <a:t>β</a:t>
            </a:r>
            <a:r>
              <a:rPr sz="700" i="1" spc="5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 . .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6187" y="226046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062" y="0"/>
                </a:moveTo>
                <a:lnTo>
                  <a:pt x="0" y="0"/>
                </a:lnTo>
                <a:lnTo>
                  <a:pt x="21031" y="42062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6163" y="226046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062" y="0"/>
                </a:moveTo>
                <a:lnTo>
                  <a:pt x="0" y="0"/>
                </a:lnTo>
                <a:lnTo>
                  <a:pt x="21031" y="42062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6222" y="226046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062" y="0"/>
                </a:moveTo>
                <a:lnTo>
                  <a:pt x="0" y="0"/>
                </a:lnTo>
                <a:lnTo>
                  <a:pt x="21031" y="42062"/>
                </a:lnTo>
                <a:lnTo>
                  <a:pt x="42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2258" y="1577808"/>
            <a:ext cx="42227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 MT"/>
                <a:cs typeface="Arial MT"/>
              </a:rPr>
              <a:t>Genotype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1092" y="2744193"/>
            <a:ext cx="462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Pheno</a:t>
            </a:r>
            <a:r>
              <a:rPr sz="700" dirty="0">
                <a:latin typeface="Arial MT"/>
                <a:cs typeface="Arial MT"/>
              </a:rPr>
              <a:t>t</a:t>
            </a:r>
            <a:r>
              <a:rPr sz="700" spc="10" dirty="0">
                <a:latin typeface="Arial MT"/>
                <a:cs typeface="Arial MT"/>
              </a:rPr>
              <a:t>ype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358775"/>
            <a:ext cx="41909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Working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Genetic</a:t>
            </a:r>
            <a:r>
              <a:rPr spc="-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150770"/>
            <a:ext cx="4112895" cy="857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latin typeface="Arial"/>
                <a:cs typeface="Arial"/>
              </a:rPr>
              <a:t>Definition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population-based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probabilistic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techniques,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works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mechanisms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 genetics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evaluation</a:t>
            </a:r>
            <a:r>
              <a:rPr sz="1100" spc="-1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556" y="266129"/>
            <a:ext cx="4319665" cy="51321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Individual</a:t>
            </a:r>
            <a:r>
              <a:rPr dirty="0"/>
              <a:t> </a:t>
            </a:r>
            <a:r>
              <a:rPr spc="15" dirty="0"/>
              <a:t>Representation</a:t>
            </a:r>
            <a:r>
              <a:rPr spc="5" dirty="0"/>
              <a:t> </a:t>
            </a:r>
            <a:r>
              <a:rPr spc="15" dirty="0"/>
              <a:t>:Phenotype</a:t>
            </a:r>
            <a:r>
              <a:rPr spc="5" dirty="0"/>
              <a:t> </a:t>
            </a:r>
            <a:r>
              <a:rPr spc="20" dirty="0"/>
              <a:t>and </a:t>
            </a:r>
            <a:r>
              <a:rPr spc="-375" dirty="0"/>
              <a:t> </a:t>
            </a:r>
            <a:r>
              <a:rPr spc="20" dirty="0"/>
              <a:t>Genotype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408989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2035175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9556" y="1086485"/>
            <a:ext cx="4113327" cy="1482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89560" marR="5080" algn="just">
              <a:lnSpc>
                <a:spcPct val="102600"/>
              </a:lnSpc>
              <a:spcBef>
                <a:spcPts val="116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GA’s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single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factor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(i.e.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design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parameter),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domain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(continuous,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discontinuous,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discrete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etc.)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symbol,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278130" algn="just">
              <a:lnSpc>
                <a:spcPct val="102600"/>
              </a:lnSpc>
              <a:spcBef>
                <a:spcPts val="86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GA, </a:t>
            </a:r>
            <a:r>
              <a:rPr sz="1100" spc="-5" dirty="0">
                <a:latin typeface="Microsoft Sans Serif"/>
                <a:cs typeface="Microsoft Sans Serif"/>
              </a:rPr>
              <a:t>there </a:t>
            </a:r>
            <a:r>
              <a:rPr sz="1100" spc="-10" dirty="0">
                <a:latin typeface="Microsoft Sans Serif"/>
                <a:cs typeface="Microsoft Sans Serif"/>
              </a:rPr>
              <a:t>is a mapping </a:t>
            </a:r>
            <a:r>
              <a:rPr sz="1100" spc="-5" dirty="0">
                <a:latin typeface="Microsoft Sans Serif"/>
                <a:cs typeface="Microsoft Sans Serif"/>
              </a:rPr>
              <a:t>from genotype to </a:t>
            </a:r>
            <a:r>
              <a:rPr sz="1100" spc="-10" dirty="0">
                <a:latin typeface="Microsoft Sans Serif"/>
                <a:cs typeface="Microsoft Sans Serif"/>
              </a:rPr>
              <a:t>phenotype.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eventually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decideds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performance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(namely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accuracy)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solving.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051" y="166566"/>
            <a:ext cx="33527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Encoding</a:t>
            </a:r>
            <a:r>
              <a:rPr spc="-30" dirty="0"/>
              <a:t> </a:t>
            </a:r>
            <a:r>
              <a:rPr spc="15"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762163"/>
            <a:ext cx="2291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There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many ways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encoding: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81138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08014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044192"/>
            <a:ext cx="4028440" cy="1554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7155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Arial"/>
                <a:cs typeface="Arial"/>
              </a:rPr>
              <a:t>Binary encoding: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Representing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(0s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1s).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865"/>
              </a:spcBef>
            </a:pPr>
            <a:r>
              <a:rPr sz="1100" b="1" spc="-5" dirty="0">
                <a:latin typeface="Arial"/>
                <a:cs typeface="Arial"/>
              </a:rPr>
              <a:t>Real </a:t>
            </a:r>
            <a:r>
              <a:rPr sz="1100" b="1" spc="-10" dirty="0">
                <a:latin typeface="Arial"/>
                <a:cs typeface="Arial"/>
              </a:rPr>
              <a:t>value</a:t>
            </a:r>
            <a:r>
              <a:rPr sz="1100" b="1" spc="-5" dirty="0">
                <a:latin typeface="Arial"/>
                <a:cs typeface="Arial"/>
              </a:rPr>
              <a:t> encoding: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Representing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terms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symbols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43180">
              <a:lnSpc>
                <a:spcPct val="102600"/>
              </a:lnSpc>
              <a:spcBef>
                <a:spcPts val="870"/>
              </a:spcBef>
            </a:pPr>
            <a:r>
              <a:rPr sz="1100" b="1" spc="-15" dirty="0">
                <a:latin typeface="Arial"/>
                <a:cs typeface="Arial"/>
              </a:rPr>
              <a:t>Permutation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(or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Order)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encoding: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Representing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sequence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elements)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b="1" spc="-30" dirty="0">
                <a:latin typeface="Arial"/>
                <a:cs typeface="Arial"/>
              </a:rPr>
              <a:t>Tree</a:t>
            </a:r>
            <a:r>
              <a:rPr sz="1100" b="1" spc="-5" dirty="0">
                <a:latin typeface="Arial"/>
                <a:cs typeface="Arial"/>
              </a:rPr>
              <a:t> encoding: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Representing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objects.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3523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53425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8934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9877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44345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4424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922" y="131830"/>
            <a:ext cx="2438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Binary</a:t>
            </a:r>
            <a:r>
              <a:rPr spc="-25" dirty="0"/>
              <a:t> </a:t>
            </a:r>
            <a:r>
              <a:rPr spc="15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836534"/>
            <a:ext cx="42329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scheme,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chromosome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(fixed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length)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(0’s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1’s)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72" y="1420320"/>
            <a:ext cx="2808605" cy="3244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10"/>
              </a:spcBef>
            </a:pP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90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572" y="2068053"/>
            <a:ext cx="2808605" cy="3244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15"/>
              </a:spcBef>
            </a:pP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90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 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33" y="1481041"/>
            <a:ext cx="1752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A </a:t>
            </a:r>
            <a:r>
              <a:rPr sz="950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233" y="2131915"/>
            <a:ext cx="1752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latin typeface="Arial MT"/>
                <a:cs typeface="Arial MT"/>
              </a:rPr>
              <a:t>B </a:t>
            </a:r>
            <a:r>
              <a:rPr sz="950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986" y="1483727"/>
            <a:ext cx="6419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Individual</a:t>
            </a:r>
            <a:r>
              <a:rPr sz="950" spc="-6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986" y="2131915"/>
            <a:ext cx="6419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Individual</a:t>
            </a:r>
            <a:r>
              <a:rPr sz="950" spc="-6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3487"/>
            <a:ext cx="40385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Example:</a:t>
            </a:r>
            <a:r>
              <a:rPr spc="90" dirty="0"/>
              <a:t> </a:t>
            </a:r>
            <a:r>
              <a:rPr spc="15" dirty="0"/>
              <a:t>0-1</a:t>
            </a:r>
            <a:r>
              <a:rPr spc="-5" dirty="0"/>
              <a:t> </a:t>
            </a:r>
            <a:r>
              <a:rPr spc="15" dirty="0"/>
              <a:t>Knapsack</a:t>
            </a:r>
            <a:r>
              <a:rPr dirty="0"/>
              <a:t> </a:t>
            </a:r>
            <a:r>
              <a:rPr spc="10"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5481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3685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18882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144" y="582916"/>
            <a:ext cx="4390390" cy="1600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items,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own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weight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</a:t>
            </a:r>
            <a:r>
              <a:rPr sz="1100" i="1" spc="-10" dirty="0">
                <a:latin typeface="Arial"/>
                <a:cs typeface="Arial"/>
              </a:rPr>
              <a:t>w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302260">
              <a:lnSpc>
                <a:spcPct val="100000"/>
              </a:lnSpc>
              <a:spcBef>
                <a:spcPts val="90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knapsa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total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capacity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02260" marR="596265">
              <a:lnSpc>
                <a:spcPct val="102600"/>
              </a:lnSpc>
              <a:spcBef>
                <a:spcPts val="86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take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but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exceeding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capacity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knapsack.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better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described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follows.</a:t>
            </a:r>
            <a:endParaRPr sz="11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885"/>
              </a:spcBef>
            </a:pPr>
            <a:r>
              <a:rPr sz="1100" b="1" spc="-5" dirty="0">
                <a:latin typeface="Arial"/>
                <a:cs typeface="Arial"/>
              </a:rPr>
              <a:t>Maximize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6412" y="2235186"/>
            <a:ext cx="936625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z="1650" spc="742" baseline="40404" dirty="0">
                <a:latin typeface="Lucida Sans Unicode"/>
                <a:cs typeface="Lucida Sans Unicode"/>
              </a:rPr>
              <a:t>Σ</a:t>
            </a:r>
            <a:r>
              <a:rPr sz="1200" i="1" spc="-7" baseline="-20833" dirty="0">
                <a:latin typeface="Arial"/>
                <a:cs typeface="Arial"/>
              </a:rPr>
              <a:t>i</a:t>
            </a:r>
            <a:r>
              <a:rPr sz="1200" i="1" spc="112" baseline="-20833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100" spc="-330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w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100" spc="-330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25"/>
              </a:spcBef>
            </a:pPr>
            <a:r>
              <a:rPr sz="1650" spc="742" baseline="40404" dirty="0">
                <a:latin typeface="Lucida Sans Unicode"/>
                <a:cs typeface="Lucida Sans Unicode"/>
              </a:rPr>
              <a:t>Σ</a:t>
            </a:r>
            <a:r>
              <a:rPr sz="1650" spc="-254" baseline="40404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100" spc="-330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w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37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479267"/>
            <a:ext cx="6953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Subject 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8339" y="3025775"/>
            <a:ext cx="12103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37" baseline="-13888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[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47" y="125838"/>
            <a:ext cx="4343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Example:</a:t>
            </a:r>
            <a:r>
              <a:rPr spc="90" dirty="0"/>
              <a:t> </a:t>
            </a:r>
            <a:r>
              <a:rPr spc="15" dirty="0"/>
              <a:t>0-1</a:t>
            </a:r>
            <a:r>
              <a:rPr spc="-5" dirty="0"/>
              <a:t> </a:t>
            </a:r>
            <a:r>
              <a:rPr spc="15" dirty="0"/>
              <a:t>Knapsack</a:t>
            </a:r>
            <a:r>
              <a:rPr dirty="0"/>
              <a:t> </a:t>
            </a:r>
            <a:r>
              <a:rPr spc="10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183" y="560969"/>
            <a:ext cx="40106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Consider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fallowing,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instance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0-1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Knapsack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problem.</a:t>
            </a:r>
            <a:r>
              <a:rPr lang="en-IN" sz="1100" dirty="0">
                <a:latin typeface="Microsoft Sans Serif"/>
                <a:cs typeface="Microsoft Sans Serif"/>
              </a:rPr>
              <a:t>                                   </a:t>
            </a:r>
            <a:r>
              <a:rPr lang="en-IN" sz="65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           </a:t>
            </a:r>
            <a:endParaRPr sz="65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6704" y="1169593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90">
                <a:moveTo>
                  <a:pt x="0" y="288157"/>
                </a:moveTo>
                <a:lnTo>
                  <a:pt x="287864" y="288157"/>
                </a:lnTo>
                <a:lnTo>
                  <a:pt x="287864" y="0"/>
                </a:lnTo>
                <a:lnTo>
                  <a:pt x="0" y="0"/>
                </a:lnTo>
                <a:lnTo>
                  <a:pt x="0" y="288157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2692" y="1243867"/>
            <a:ext cx="115570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8647" y="1025515"/>
            <a:ext cx="288290" cy="43243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650" spc="-15" dirty="0">
                <a:latin typeface="Arial MT"/>
                <a:cs typeface="Arial MT"/>
              </a:rPr>
              <a:t>20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0590" y="953442"/>
            <a:ext cx="288290" cy="5765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50" spc="-10" dirty="0">
                <a:latin typeface="Arial MT"/>
                <a:cs typeface="Arial MT"/>
              </a:rPr>
              <a:t>30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2729" y="809690"/>
            <a:ext cx="288290" cy="6483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650" spc="-10" dirty="0">
                <a:latin typeface="Arial MT"/>
                <a:cs typeface="Arial MT"/>
              </a:rPr>
              <a:t>50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3821" y="955711"/>
            <a:ext cx="9334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Arial MT"/>
                <a:cs typeface="Arial MT"/>
              </a:rPr>
              <a:t>I1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6027" y="811615"/>
            <a:ext cx="9334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Arial MT"/>
                <a:cs typeface="Arial MT"/>
              </a:rPr>
              <a:t>I2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873" y="1531768"/>
            <a:ext cx="161290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Arial MT"/>
                <a:cs typeface="Arial MT"/>
              </a:rPr>
              <a:t>$60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9528" y="1531768"/>
            <a:ext cx="20637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Arial MT"/>
                <a:cs typeface="Arial MT"/>
              </a:rPr>
              <a:t>$100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1490" y="1531768"/>
            <a:ext cx="20637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5" dirty="0">
                <a:latin typeface="Arial MT"/>
                <a:cs typeface="Arial MT"/>
              </a:rPr>
              <a:t>$120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1114" y="1531768"/>
            <a:ext cx="382270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Arial MT"/>
                <a:cs typeface="Arial MT"/>
              </a:rPr>
              <a:t>Knapsack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7037" y="1015221"/>
            <a:ext cx="477520" cy="2209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040" marR="5080" indent="-180975">
              <a:lnSpc>
                <a:spcPts val="770"/>
              </a:lnSpc>
              <a:spcBef>
                <a:spcPts val="125"/>
              </a:spcBef>
            </a:pPr>
            <a:r>
              <a:rPr sz="650" spc="-15" dirty="0">
                <a:latin typeface="Arial MT"/>
                <a:cs typeface="Arial MT"/>
              </a:rPr>
              <a:t>Max</a:t>
            </a:r>
            <a:r>
              <a:rPr sz="650" spc="-5" dirty="0">
                <a:latin typeface="Arial MT"/>
                <a:cs typeface="Arial MT"/>
              </a:rPr>
              <a:t>. </a:t>
            </a:r>
            <a:r>
              <a:rPr sz="650" spc="-10" dirty="0">
                <a:latin typeface="Arial MT"/>
                <a:cs typeface="Arial MT"/>
              </a:rPr>
              <a:t>Weight  </a:t>
            </a:r>
            <a:r>
              <a:rPr sz="650" spc="-15" dirty="0">
                <a:latin typeface="Arial MT"/>
                <a:cs typeface="Arial MT"/>
              </a:rPr>
              <a:t>50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10176" y="1125935"/>
            <a:ext cx="332740" cy="87630"/>
            <a:chOff x="2210176" y="1125935"/>
            <a:chExt cx="332740" cy="87630"/>
          </a:xfrm>
        </p:grpSpPr>
        <p:sp>
          <p:nvSpPr>
            <p:cNvPr id="18" name="object 18"/>
            <p:cNvSpPr/>
            <p:nvPr/>
          </p:nvSpPr>
          <p:spPr>
            <a:xfrm>
              <a:off x="2210787" y="1126545"/>
              <a:ext cx="331470" cy="86995"/>
            </a:xfrm>
            <a:custGeom>
              <a:avLst/>
              <a:gdLst/>
              <a:ahLst/>
              <a:cxnLst/>
              <a:rect l="l" t="t" r="r" b="b"/>
              <a:pathLst>
                <a:path w="331469" h="86994">
                  <a:moveTo>
                    <a:pt x="288157" y="0"/>
                  </a:moveTo>
                  <a:lnTo>
                    <a:pt x="277321" y="10835"/>
                  </a:lnTo>
                  <a:lnTo>
                    <a:pt x="298992" y="32212"/>
                  </a:lnTo>
                  <a:lnTo>
                    <a:pt x="0" y="32212"/>
                  </a:lnTo>
                  <a:lnTo>
                    <a:pt x="0" y="53883"/>
                  </a:lnTo>
                  <a:lnTo>
                    <a:pt x="298992" y="53883"/>
                  </a:lnTo>
                  <a:lnTo>
                    <a:pt x="277321" y="75553"/>
                  </a:lnTo>
                  <a:lnTo>
                    <a:pt x="288157" y="86388"/>
                  </a:lnTo>
                  <a:lnTo>
                    <a:pt x="331204" y="43047"/>
                  </a:lnTo>
                  <a:lnTo>
                    <a:pt x="288157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0787" y="1126545"/>
              <a:ext cx="331470" cy="86995"/>
            </a:xfrm>
            <a:custGeom>
              <a:avLst/>
              <a:gdLst/>
              <a:ahLst/>
              <a:cxnLst/>
              <a:rect l="l" t="t" r="r" b="b"/>
              <a:pathLst>
                <a:path w="331469" h="86994">
                  <a:moveTo>
                    <a:pt x="331204" y="43047"/>
                  </a:moveTo>
                  <a:lnTo>
                    <a:pt x="288157" y="0"/>
                  </a:lnTo>
                  <a:lnTo>
                    <a:pt x="277321" y="10835"/>
                  </a:lnTo>
                  <a:lnTo>
                    <a:pt x="298992" y="32212"/>
                  </a:lnTo>
                  <a:lnTo>
                    <a:pt x="0" y="32212"/>
                  </a:lnTo>
                  <a:lnTo>
                    <a:pt x="0" y="53883"/>
                  </a:lnTo>
                  <a:lnTo>
                    <a:pt x="298992" y="53883"/>
                  </a:lnTo>
                  <a:lnTo>
                    <a:pt x="277321" y="75553"/>
                  </a:lnTo>
                  <a:lnTo>
                    <a:pt x="288157" y="86388"/>
                  </a:lnTo>
                  <a:lnTo>
                    <a:pt x="331204" y="4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37" y="2131535"/>
            <a:ext cx="76809" cy="7680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37" y="2628689"/>
            <a:ext cx="76809" cy="7680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37" y="2881787"/>
            <a:ext cx="76809" cy="7680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9557" y="1824209"/>
            <a:ext cx="4071620" cy="14776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-5" dirty="0">
                <a:latin typeface="Microsoft Sans Serif"/>
                <a:cs typeface="Microsoft Sans Serif"/>
              </a:rPr>
              <a:t>Brute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force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approach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solve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 dirty="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1100" spc="-10" dirty="0">
                <a:latin typeface="Microsoft Sans Serif"/>
                <a:cs typeface="Microsoft Sans Serif"/>
              </a:rPr>
              <a:t>Select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least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endParaRPr sz="1100" dirty="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600"/>
              </a:spcBef>
            </a:pP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20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15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15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 dirty="0">
              <a:latin typeface="Lucida Sans Unicode"/>
              <a:cs typeface="Lucida Sans Unicode"/>
            </a:endParaRPr>
          </a:p>
          <a:p>
            <a:pPr marL="314960">
              <a:lnSpc>
                <a:spcPct val="100000"/>
              </a:lnSpc>
              <a:spcBef>
                <a:spcPts val="6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o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n-item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2</a:t>
            </a:r>
            <a:r>
              <a:rPr sz="1200" i="1" spc="-7" baseline="27777" dirty="0">
                <a:latin typeface="Arial"/>
                <a:cs typeface="Arial"/>
              </a:rPr>
              <a:t>n</a:t>
            </a:r>
            <a:r>
              <a:rPr sz="1200" i="1" spc="120" baseline="27777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</a:t>
            </a:r>
            <a:r>
              <a:rPr sz="1100" spc="1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ial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spcBef>
                <a:spcPts val="6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means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included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means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included</a:t>
            </a:r>
            <a:endParaRPr sz="1100" dirty="0">
              <a:latin typeface="Microsoft Sans Serif"/>
              <a:cs typeface="Microsoft Sans Serif"/>
            </a:endParaRPr>
          </a:p>
          <a:p>
            <a:pPr marL="335280" algn="ctr">
              <a:lnSpc>
                <a:spcPct val="100000"/>
              </a:lnSpc>
              <a:spcBef>
                <a:spcPts val="710"/>
              </a:spcBef>
            </a:pP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010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011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110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101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011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F60F7170-BCE7-4049-A5EC-816A6F5A256B}"/>
              </a:ext>
            </a:extLst>
          </p:cNvPr>
          <p:cNvSpPr txBox="1"/>
          <p:nvPr/>
        </p:nvSpPr>
        <p:spPr>
          <a:xfrm>
            <a:off x="1920699" y="782063"/>
            <a:ext cx="93345" cy="111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Arial MT"/>
                <a:cs typeface="Arial MT"/>
              </a:rPr>
              <a:t>I</a:t>
            </a:r>
            <a:r>
              <a:rPr lang="en-IN" sz="650" spc="-10" dirty="0">
                <a:latin typeface="Arial MT"/>
                <a:cs typeface="Arial MT"/>
              </a:rPr>
              <a:t>3</a:t>
            </a:r>
            <a:endParaRPr sz="65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50" y="248225"/>
            <a:ext cx="4343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Example:</a:t>
            </a:r>
            <a:r>
              <a:rPr spc="90" dirty="0"/>
              <a:t> </a:t>
            </a:r>
            <a:r>
              <a:rPr spc="15" dirty="0"/>
              <a:t>0-1</a:t>
            </a:r>
            <a:r>
              <a:rPr spc="-5" dirty="0"/>
              <a:t> </a:t>
            </a:r>
            <a:r>
              <a:rPr spc="15" dirty="0"/>
              <a:t>Knapsack</a:t>
            </a:r>
            <a:r>
              <a:rPr dirty="0"/>
              <a:t> </a:t>
            </a:r>
            <a:r>
              <a:rPr spc="10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50" y="722552"/>
            <a:ext cx="3957434" cy="6712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0-1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Knapsack,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general,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items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follows.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Microsoft Sans Serif"/>
              <a:cs typeface="Microsoft Sans Serif"/>
            </a:endParaRPr>
          </a:p>
          <a:p>
            <a:pPr marL="681990">
              <a:lnSpc>
                <a:spcPct val="100000"/>
              </a:lnSpc>
            </a:pPr>
            <a:r>
              <a:rPr sz="85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Genotype </a:t>
            </a:r>
            <a:r>
              <a:rPr sz="850" spc="-5" dirty="0">
                <a:latin typeface="Calibri"/>
                <a:cs typeface="Calibri"/>
              </a:rPr>
              <a:t>:</a:t>
            </a:r>
            <a:endParaRPr sz="8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805" y="2071799"/>
            <a:ext cx="2451100" cy="247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09"/>
              </a:spcBef>
            </a:pP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1.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. 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.1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749" y="1877602"/>
            <a:ext cx="5480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Phenotype </a:t>
            </a:r>
            <a:r>
              <a:rPr sz="850" spc="-5" dirty="0">
                <a:latin typeface="Calibri"/>
                <a:cs typeface="Calibri"/>
              </a:rPr>
              <a:t>:</a:t>
            </a:r>
            <a:endParaRPr sz="8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8116" y="2325406"/>
            <a:ext cx="10382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A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binary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string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of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n-bits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6752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30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1751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30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6724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30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1786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30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4761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30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734" y="1590637"/>
            <a:ext cx="189230" cy="153670"/>
          </a:xfrm>
          <a:custGeom>
            <a:avLst/>
            <a:gdLst/>
            <a:ahLst/>
            <a:cxnLst/>
            <a:rect l="l" t="t" r="r" b="b"/>
            <a:pathLst>
              <a:path w="189229" h="153669">
                <a:moveTo>
                  <a:pt x="0" y="153192"/>
                </a:moveTo>
                <a:lnTo>
                  <a:pt x="189001" y="153192"/>
                </a:lnTo>
                <a:lnTo>
                  <a:pt x="189001" y="0"/>
                </a:lnTo>
                <a:lnTo>
                  <a:pt x="0" y="0"/>
                </a:lnTo>
                <a:lnTo>
                  <a:pt x="0" y="153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9082" y="1408758"/>
            <a:ext cx="800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4037" y="1408758"/>
            <a:ext cx="800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9099" y="1408758"/>
            <a:ext cx="800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4072" y="1408758"/>
            <a:ext cx="800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4106" y="1408758"/>
            <a:ext cx="16827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5" dirty="0">
                <a:latin typeface="Calibri"/>
                <a:cs typeface="Calibri"/>
              </a:rPr>
              <a:t>n</a:t>
            </a:r>
            <a:r>
              <a:rPr sz="850" spc="-5" dirty="0">
                <a:latin typeface="Calibri"/>
                <a:cs typeface="Calibri"/>
              </a:rPr>
              <a:t>-1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2109" y="1415070"/>
            <a:ext cx="8191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9215" y="1359332"/>
            <a:ext cx="258445" cy="355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endParaRPr sz="8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75"/>
              </a:spcBef>
            </a:pP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87747"/>
            <a:ext cx="3505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Few</a:t>
            </a:r>
            <a:r>
              <a:rPr spc="-30" dirty="0"/>
              <a:t> </a:t>
            </a:r>
            <a:r>
              <a:rPr spc="20" dirty="0"/>
              <a:t>more</a:t>
            </a:r>
            <a:r>
              <a:rPr spc="-25" dirty="0"/>
              <a:t> </a:t>
            </a:r>
            <a:r>
              <a:rPr spc="15" dirty="0"/>
              <a:t>examples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20992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371282"/>
            <a:ext cx="795655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1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Microsoft Sans Serif"/>
                <a:cs typeface="Microsoft Sans Serif"/>
              </a:rPr>
              <a:t>Minimize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0251" y="981849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86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1464" y="865237"/>
            <a:ext cx="1024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200" i="1" spc="-7" baseline="31250" dirty="0">
                <a:latin typeface="Arial"/>
                <a:cs typeface="Arial"/>
              </a:rPr>
              <a:t>x</a:t>
            </a:r>
            <a:r>
              <a:rPr sz="1200" i="1" spc="-225" baseline="31250" dirty="0">
                <a:latin typeface="Arial"/>
                <a:cs typeface="Arial"/>
              </a:rPr>
              <a:t> </a:t>
            </a:r>
            <a:r>
              <a:rPr sz="900" spc="-7" baseline="64814" dirty="0">
                <a:latin typeface="Microsoft Sans Serif"/>
                <a:cs typeface="Microsoft Sans Serif"/>
              </a:rPr>
              <a:t>2</a:t>
            </a:r>
            <a:r>
              <a:rPr sz="900" baseline="64814" dirty="0">
                <a:latin typeface="Microsoft Sans Serif"/>
                <a:cs typeface="Microsoft Sans Serif"/>
              </a:rPr>
              <a:t>  </a:t>
            </a:r>
            <a:r>
              <a:rPr sz="900" spc="-104" baseline="64814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125</a:t>
            </a:r>
            <a:endParaRPr sz="1200" baseline="312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950339"/>
            <a:ext cx="3301365" cy="27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3290">
              <a:lnSpc>
                <a:spcPts val="819"/>
              </a:lnSpc>
              <a:spcBef>
                <a:spcPts val="95"/>
              </a:spcBef>
              <a:tabLst>
                <a:tab pos="2529840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2	</a:t>
            </a:r>
            <a:r>
              <a:rPr sz="800" i="1" spc="-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discrete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integer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381" y="2406118"/>
            <a:ext cx="5480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Phenotype </a:t>
            </a:r>
            <a:r>
              <a:rPr sz="850" spc="-5" dirty="0"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7303" y="2869171"/>
            <a:ext cx="103568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A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binary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string</a:t>
            </a:r>
            <a:r>
              <a:rPr sz="850" spc="-2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of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5-bits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231" y="1763558"/>
            <a:ext cx="5041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Calibri"/>
                <a:cs typeface="Calibri"/>
              </a:rPr>
              <a:t>Genotype 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7931" y="189503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498" y="0"/>
                </a:lnTo>
              </a:path>
            </a:pathLst>
          </a:custGeom>
          <a:ln w="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1549" y="2014707"/>
            <a:ext cx="196596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1549" y="2619503"/>
            <a:ext cx="196596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27329"/>
            <a:ext cx="3962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Few</a:t>
            </a:r>
            <a:r>
              <a:rPr spc="-30" dirty="0"/>
              <a:t> </a:t>
            </a:r>
            <a:r>
              <a:rPr spc="20" dirty="0"/>
              <a:t>more</a:t>
            </a:r>
            <a:r>
              <a:rPr spc="-25" dirty="0"/>
              <a:t> </a:t>
            </a:r>
            <a:r>
              <a:rPr spc="15" dirty="0"/>
              <a:t>examples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049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330781"/>
            <a:ext cx="795655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2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Microsoft Sans Serif"/>
                <a:cs typeface="Microsoft Sans Serif"/>
              </a:rPr>
              <a:t>Maximize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056" y="824736"/>
            <a:ext cx="191198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f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95" dirty="0">
                <a:latin typeface="Arial"/>
                <a:cs typeface="Arial"/>
              </a:rPr>
              <a:t>x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Microsoft Sans Serif"/>
                <a:cs typeface="Microsoft Sans Serif"/>
              </a:rPr>
              <a:t>3</a:t>
            </a:r>
            <a:r>
              <a:rPr sz="1200" spc="112" baseline="27777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60" baseline="27777" dirty="0">
                <a:latin typeface="Microsoft Sans Serif"/>
                <a:cs typeface="Microsoft Sans Serif"/>
              </a:rPr>
              <a:t>2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Microsoft Sans Serif"/>
                <a:cs typeface="Microsoft Sans Serif"/>
              </a:rPr>
              <a:t>2</a:t>
            </a:r>
            <a:r>
              <a:rPr sz="1200" spc="112" baseline="27777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spc="-7" baseline="27777" dirty="0">
                <a:latin typeface="Microsoft Sans Serif"/>
                <a:cs typeface="Microsoft Sans Serif"/>
              </a:rPr>
              <a:t>3</a:t>
            </a:r>
            <a:endParaRPr sz="1200" baseline="27777">
              <a:latin typeface="Microsoft Sans Serif"/>
              <a:cs typeface="Microsoft Sans Serif"/>
            </a:endParaRPr>
          </a:p>
          <a:p>
            <a:pPr marL="5715" algn="ctr">
              <a:lnSpc>
                <a:spcPct val="100000"/>
              </a:lnSpc>
              <a:spcBef>
                <a:spcPts val="1390"/>
              </a:spcBef>
            </a:pP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996809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Subject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340966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158" y="1513038"/>
            <a:ext cx="89408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81" y="2654809"/>
            <a:ext cx="5480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Phenotype </a:t>
            </a:r>
            <a:r>
              <a:rPr sz="850" spc="-5" dirty="0"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7035" y="3133616"/>
            <a:ext cx="13881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Two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binary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string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of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5-bits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5" dirty="0">
                <a:latin typeface="Calibri"/>
                <a:cs typeface="Calibri"/>
              </a:rPr>
              <a:t>each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231" y="2012249"/>
            <a:ext cx="50419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Calibri"/>
                <a:cs typeface="Calibri"/>
              </a:rPr>
              <a:t>Genotype 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931" y="2143722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498" y="0"/>
                </a:lnTo>
              </a:path>
            </a:pathLst>
          </a:custGeom>
          <a:ln w="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1549" y="2263399"/>
            <a:ext cx="6553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549" y="2868194"/>
            <a:ext cx="7061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6737" y="2263399"/>
            <a:ext cx="6553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7139" y="2868194"/>
            <a:ext cx="7061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0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556" y="227167"/>
            <a:ext cx="4327259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Pros</a:t>
            </a:r>
            <a:r>
              <a:rPr dirty="0"/>
              <a:t>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20" dirty="0"/>
              <a:t>cons</a:t>
            </a:r>
            <a:r>
              <a:rPr spc="5" dirty="0"/>
              <a:t> </a:t>
            </a:r>
            <a:r>
              <a:rPr spc="15" dirty="0"/>
              <a:t>of</a:t>
            </a:r>
            <a:r>
              <a:rPr spc="5" dirty="0"/>
              <a:t> </a:t>
            </a:r>
            <a:r>
              <a:rPr spc="15" dirty="0"/>
              <a:t>Binary</a:t>
            </a:r>
            <a:r>
              <a:rPr spc="5" dirty="0"/>
              <a:t> </a:t>
            </a:r>
            <a:r>
              <a:rPr spc="15" dirty="0"/>
              <a:t>encoding</a:t>
            </a:r>
            <a:r>
              <a:rPr spc="5" dirty="0"/>
              <a:t> </a:t>
            </a:r>
            <a:r>
              <a:rPr spc="15" dirty="0"/>
              <a:t>scheme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11250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9354"/>
            <a:ext cx="810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Limitations: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057503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481" y="10565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034" y="956494"/>
            <a:ext cx="272288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Needs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effort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convert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binary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Accuarcy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depends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binary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reprresentation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281341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3481" y="128035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6" y="1691970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635415"/>
            <a:ext cx="8521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spc="-30" dirty="0">
                <a:latin typeface="Arial"/>
                <a:cs typeface="Arial"/>
              </a:rPr>
              <a:t>d</a:t>
            </a:r>
            <a:r>
              <a:rPr sz="1100" b="1" spc="-35" dirty="0">
                <a:latin typeface="Arial"/>
                <a:cs typeface="Arial"/>
              </a:rPr>
              <a:t>v</a:t>
            </a:r>
            <a:r>
              <a:rPr sz="1100" b="1" spc="-5" dirty="0">
                <a:latin typeface="Arial"/>
                <a:cs typeface="Arial"/>
              </a:rPr>
              <a:t>ant</a:t>
            </a:r>
            <a:r>
              <a:rPr sz="1100" b="1" spc="-2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-5" dirty="0">
                <a:latin typeface="Arial"/>
                <a:cs typeface="Arial"/>
              </a:rPr>
              <a:t>es: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943517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1969" y="19443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35" y="1907261"/>
            <a:ext cx="3225216" cy="8585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Since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operations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binary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represntation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faster,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provide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faster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implementations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operators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hence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execution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GAs.</a:t>
            </a: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optimization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problem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has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binary-coded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implementation</a:t>
            </a:r>
            <a:endParaRPr sz="1000" dirty="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440716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4397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825" y="141840"/>
            <a:ext cx="3650782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Real</a:t>
            </a:r>
            <a:r>
              <a:rPr spc="-15" dirty="0"/>
              <a:t> </a:t>
            </a:r>
            <a:r>
              <a:rPr spc="10" dirty="0"/>
              <a:t>value</a:t>
            </a:r>
            <a:r>
              <a:rPr spc="-15" dirty="0"/>
              <a:t> </a:t>
            </a:r>
            <a:r>
              <a:rPr spc="15" dirty="0"/>
              <a:t>encoding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6" y="611059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1" y="558290"/>
            <a:ext cx="3937611" cy="11944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2639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real-coded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most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suitable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continuous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space.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Uses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direct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design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paparmeters.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Thus,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avoids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intermediate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decoding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steps.</a:t>
            </a:r>
            <a:endParaRPr sz="1100" dirty="0">
              <a:latin typeface="Microsoft Sans Serif"/>
              <a:cs typeface="Microsoft Sans Serif"/>
            </a:endParaRPr>
          </a:p>
          <a:p>
            <a:pPr algn="just">
              <a:lnSpc>
                <a:spcPct val="100000"/>
              </a:lnSpc>
            </a:pPr>
            <a:endParaRPr sz="1300" dirty="0">
              <a:latin typeface="Microsoft Sans Serif"/>
              <a:cs typeface="Microsoft Sans Serif"/>
            </a:endParaRPr>
          </a:p>
          <a:p>
            <a:pPr marL="404495" algn="just">
              <a:lnSpc>
                <a:spcPct val="100000"/>
              </a:lnSpc>
              <a:spcBef>
                <a:spcPts val="740"/>
              </a:spcBef>
            </a:pPr>
            <a:r>
              <a:rPr sz="850" spc="-5" dirty="0">
                <a:latin typeface="Calibri"/>
                <a:cs typeface="Calibri"/>
              </a:rPr>
              <a:t>Genotype :</a:t>
            </a:r>
            <a:endParaRPr sz="85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968375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18" y="1189162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8381" y="2241513"/>
            <a:ext cx="54800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Phenotype </a:t>
            </a:r>
            <a:r>
              <a:rPr sz="850" spc="-5" dirty="0">
                <a:latin typeface="Calibri"/>
                <a:cs typeface="Calibri"/>
              </a:rPr>
              <a:t>: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730" y="2720320"/>
            <a:ext cx="114871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Calibri"/>
                <a:cs typeface="Calibri"/>
              </a:rPr>
              <a:t>Real</a:t>
            </a:r>
            <a:r>
              <a:rPr sz="850" spc="-5" dirty="0">
                <a:latin typeface="Calibri"/>
                <a:cs typeface="Calibri"/>
              </a:rPr>
              <a:t>-value representation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931" y="173042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498" y="0"/>
                </a:lnTo>
              </a:path>
            </a:pathLst>
          </a:custGeom>
          <a:ln w="6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1549" y="1850103"/>
            <a:ext cx="6553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1549" y="2454898"/>
            <a:ext cx="7061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latin typeface="Arial"/>
                <a:cs typeface="Arial"/>
              </a:rPr>
              <a:t>5.28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6737" y="1850103"/>
            <a:ext cx="6553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250" b="1" spc="5" dirty="0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139" y="2454898"/>
            <a:ext cx="706120" cy="2520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latin typeface="Arial"/>
                <a:cs typeface="Arial"/>
              </a:rPr>
              <a:t>-475.36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994" y="176127"/>
            <a:ext cx="3505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Framework</a:t>
            </a:r>
            <a:r>
              <a:rPr spc="-20" dirty="0"/>
              <a:t> </a:t>
            </a:r>
            <a:r>
              <a:rPr spc="15" dirty="0"/>
              <a:t>of</a:t>
            </a:r>
            <a:r>
              <a:rPr spc="-20" dirty="0"/>
              <a:t> </a:t>
            </a:r>
            <a:r>
              <a:rPr spc="25" dirty="0"/>
              <a:t>GA</a:t>
            </a:r>
          </a:p>
        </p:txBody>
      </p:sp>
      <p:sp>
        <p:nvSpPr>
          <p:cNvPr id="4" name="object 4"/>
          <p:cNvSpPr/>
          <p:nvPr/>
        </p:nvSpPr>
        <p:spPr>
          <a:xfrm>
            <a:off x="1211115" y="543687"/>
            <a:ext cx="693420" cy="327025"/>
          </a:xfrm>
          <a:custGeom>
            <a:avLst/>
            <a:gdLst/>
            <a:ahLst/>
            <a:cxnLst/>
            <a:rect l="l" t="t" r="r" b="b"/>
            <a:pathLst>
              <a:path w="693419" h="327025">
                <a:moveTo>
                  <a:pt x="692988" y="163379"/>
                </a:moveTo>
                <a:lnTo>
                  <a:pt x="671311" y="106365"/>
                </a:lnTo>
                <a:lnTo>
                  <a:pt x="611499" y="58110"/>
                </a:lnTo>
                <a:lnTo>
                  <a:pt x="569740" y="38419"/>
                </a:lnTo>
                <a:lnTo>
                  <a:pt x="521385" y="22302"/>
                </a:lnTo>
                <a:lnTo>
                  <a:pt x="467413" y="10219"/>
                </a:lnTo>
                <a:lnTo>
                  <a:pt x="408802" y="2631"/>
                </a:lnTo>
                <a:lnTo>
                  <a:pt x="346532" y="0"/>
                </a:lnTo>
                <a:lnTo>
                  <a:pt x="284242" y="2631"/>
                </a:lnTo>
                <a:lnTo>
                  <a:pt x="225614" y="10219"/>
                </a:lnTo>
                <a:lnTo>
                  <a:pt x="171629" y="22302"/>
                </a:lnTo>
                <a:lnTo>
                  <a:pt x="123264" y="38419"/>
                </a:lnTo>
                <a:lnTo>
                  <a:pt x="81498" y="58110"/>
                </a:lnTo>
                <a:lnTo>
                  <a:pt x="47310" y="80912"/>
                </a:lnTo>
                <a:lnTo>
                  <a:pt x="5582" y="134007"/>
                </a:lnTo>
                <a:lnTo>
                  <a:pt x="0" y="163379"/>
                </a:lnTo>
                <a:lnTo>
                  <a:pt x="5582" y="192729"/>
                </a:lnTo>
                <a:lnTo>
                  <a:pt x="47310" y="245796"/>
                </a:lnTo>
                <a:lnTo>
                  <a:pt x="81498" y="268590"/>
                </a:lnTo>
                <a:lnTo>
                  <a:pt x="123264" y="288274"/>
                </a:lnTo>
                <a:lnTo>
                  <a:pt x="171629" y="304388"/>
                </a:lnTo>
                <a:lnTo>
                  <a:pt x="225614" y="316469"/>
                </a:lnTo>
                <a:lnTo>
                  <a:pt x="284242" y="324056"/>
                </a:lnTo>
                <a:lnTo>
                  <a:pt x="346532" y="326688"/>
                </a:lnTo>
                <a:lnTo>
                  <a:pt x="408802" y="324056"/>
                </a:lnTo>
                <a:lnTo>
                  <a:pt x="467413" y="316469"/>
                </a:lnTo>
                <a:lnTo>
                  <a:pt x="521385" y="304388"/>
                </a:lnTo>
                <a:lnTo>
                  <a:pt x="569740" y="288274"/>
                </a:lnTo>
                <a:lnTo>
                  <a:pt x="611499" y="268590"/>
                </a:lnTo>
                <a:lnTo>
                  <a:pt x="645682" y="245796"/>
                </a:lnTo>
                <a:lnTo>
                  <a:pt x="687406" y="192729"/>
                </a:lnTo>
                <a:lnTo>
                  <a:pt x="692988" y="163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6378" y="635690"/>
            <a:ext cx="202565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650" spc="-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650" dirty="0">
                <a:solidFill>
                  <a:schemeClr val="bg1"/>
                </a:solidFill>
                <a:latin typeface="Arial MT"/>
                <a:cs typeface="Arial MT"/>
              </a:rPr>
              <a:t>rt</a:t>
            </a:r>
            <a:endParaRPr sz="6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117" y="1236738"/>
            <a:ext cx="891540" cy="195566"/>
          </a:xfrm>
          <a:prstGeom prst="rect">
            <a:avLst/>
          </a:prstGeom>
          <a:solidFill>
            <a:srgbClr val="C9DAA9"/>
          </a:solidFill>
          <a:ln w="31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650" dirty="0">
                <a:solidFill>
                  <a:schemeClr val="bg1"/>
                </a:solidFill>
                <a:latin typeface="Arial MT"/>
                <a:cs typeface="Arial MT"/>
              </a:rPr>
              <a:t>Initial</a:t>
            </a:r>
            <a:r>
              <a:rPr sz="65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50" dirty="0">
                <a:solidFill>
                  <a:schemeClr val="bg1"/>
                </a:solidFill>
                <a:latin typeface="Arial MT"/>
                <a:cs typeface="Arial MT"/>
              </a:rPr>
              <a:t>Population</a:t>
            </a:r>
            <a:endParaRPr sz="65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8370" y="870375"/>
            <a:ext cx="38735" cy="366395"/>
            <a:chOff x="1538370" y="870375"/>
            <a:chExt cx="38735" cy="366395"/>
          </a:xfrm>
        </p:grpSpPr>
        <p:sp>
          <p:nvSpPr>
            <p:cNvPr id="8" name="object 8"/>
            <p:cNvSpPr/>
            <p:nvPr/>
          </p:nvSpPr>
          <p:spPr>
            <a:xfrm>
              <a:off x="1557648" y="870375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0"/>
                  </a:moveTo>
                  <a:lnTo>
                    <a:pt x="0" y="332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370" y="119818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10121" y="1914842"/>
            <a:ext cx="495300" cy="297180"/>
          </a:xfrm>
          <a:custGeom>
            <a:avLst/>
            <a:gdLst/>
            <a:ahLst/>
            <a:cxnLst/>
            <a:rect l="l" t="t" r="r" b="b"/>
            <a:pathLst>
              <a:path w="495300" h="297180">
                <a:moveTo>
                  <a:pt x="0" y="148501"/>
                </a:moveTo>
                <a:lnTo>
                  <a:pt x="247527" y="0"/>
                </a:lnTo>
                <a:lnTo>
                  <a:pt x="495006" y="148501"/>
                </a:lnTo>
                <a:lnTo>
                  <a:pt x="247527" y="297002"/>
                </a:lnTo>
                <a:lnTo>
                  <a:pt x="0" y="1485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0498" y="1992422"/>
            <a:ext cx="371495" cy="948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20">
                <a:solidFill>
                  <a:schemeClr val="bg1"/>
                </a:solidFill>
                <a:latin typeface="Arial MT"/>
                <a:cs typeface="Arial MT"/>
              </a:rPr>
              <a:t>Conve</a:t>
            </a:r>
            <a:r>
              <a:rPr sz="500" spc="1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500" spc="20">
                <a:solidFill>
                  <a:schemeClr val="bg1"/>
                </a:solidFill>
                <a:latin typeface="Arial MT"/>
                <a:cs typeface="Arial MT"/>
              </a:rPr>
              <a:t>ge?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1115" y="2578138"/>
            <a:ext cx="693420" cy="327025"/>
          </a:xfrm>
          <a:custGeom>
            <a:avLst/>
            <a:gdLst/>
            <a:ahLst/>
            <a:cxnLst/>
            <a:rect l="l" t="t" r="r" b="b"/>
            <a:pathLst>
              <a:path w="693419" h="327025">
                <a:moveTo>
                  <a:pt x="692988" y="163379"/>
                </a:moveTo>
                <a:lnTo>
                  <a:pt x="671311" y="106365"/>
                </a:lnTo>
                <a:lnTo>
                  <a:pt x="611499" y="58110"/>
                </a:lnTo>
                <a:lnTo>
                  <a:pt x="569740" y="38419"/>
                </a:lnTo>
                <a:lnTo>
                  <a:pt x="521385" y="22302"/>
                </a:lnTo>
                <a:lnTo>
                  <a:pt x="467413" y="10219"/>
                </a:lnTo>
                <a:lnTo>
                  <a:pt x="408802" y="2631"/>
                </a:lnTo>
                <a:lnTo>
                  <a:pt x="346532" y="0"/>
                </a:lnTo>
                <a:lnTo>
                  <a:pt x="284242" y="2631"/>
                </a:lnTo>
                <a:lnTo>
                  <a:pt x="225614" y="10219"/>
                </a:lnTo>
                <a:lnTo>
                  <a:pt x="171629" y="22302"/>
                </a:lnTo>
                <a:lnTo>
                  <a:pt x="123264" y="38419"/>
                </a:lnTo>
                <a:lnTo>
                  <a:pt x="81498" y="58110"/>
                </a:lnTo>
                <a:lnTo>
                  <a:pt x="47310" y="80912"/>
                </a:lnTo>
                <a:lnTo>
                  <a:pt x="5582" y="134007"/>
                </a:lnTo>
                <a:lnTo>
                  <a:pt x="0" y="163379"/>
                </a:lnTo>
                <a:lnTo>
                  <a:pt x="5582" y="192729"/>
                </a:lnTo>
                <a:lnTo>
                  <a:pt x="47310" y="245796"/>
                </a:lnTo>
                <a:lnTo>
                  <a:pt x="81498" y="268590"/>
                </a:lnTo>
                <a:lnTo>
                  <a:pt x="123264" y="288274"/>
                </a:lnTo>
                <a:lnTo>
                  <a:pt x="171629" y="304388"/>
                </a:lnTo>
                <a:lnTo>
                  <a:pt x="225614" y="316469"/>
                </a:lnTo>
                <a:lnTo>
                  <a:pt x="284242" y="324056"/>
                </a:lnTo>
                <a:lnTo>
                  <a:pt x="346532" y="326688"/>
                </a:lnTo>
                <a:lnTo>
                  <a:pt x="408802" y="324056"/>
                </a:lnTo>
                <a:lnTo>
                  <a:pt x="467413" y="316469"/>
                </a:lnTo>
                <a:lnTo>
                  <a:pt x="521385" y="304388"/>
                </a:lnTo>
                <a:lnTo>
                  <a:pt x="569740" y="288274"/>
                </a:lnTo>
                <a:lnTo>
                  <a:pt x="611499" y="268590"/>
                </a:lnTo>
                <a:lnTo>
                  <a:pt x="645682" y="245796"/>
                </a:lnTo>
                <a:lnTo>
                  <a:pt x="687406" y="192729"/>
                </a:lnTo>
                <a:lnTo>
                  <a:pt x="692988" y="163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8683" y="2670141"/>
            <a:ext cx="198120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650" spc="-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op</a:t>
            </a:r>
            <a:endParaRPr sz="6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7086" y="1914842"/>
            <a:ext cx="891540" cy="297180"/>
          </a:xfrm>
          <a:custGeom>
            <a:avLst/>
            <a:gdLst/>
            <a:ahLst/>
            <a:cxnLst/>
            <a:rect l="l" t="t" r="r" b="b"/>
            <a:pathLst>
              <a:path w="891539" h="297180">
                <a:moveTo>
                  <a:pt x="891006" y="0"/>
                </a:moveTo>
                <a:lnTo>
                  <a:pt x="0" y="0"/>
                </a:lnTo>
                <a:lnTo>
                  <a:pt x="0" y="297002"/>
                </a:lnTo>
                <a:lnTo>
                  <a:pt x="891006" y="297002"/>
                </a:lnTo>
                <a:lnTo>
                  <a:pt x="891006" y="0"/>
                </a:lnTo>
                <a:close/>
              </a:path>
            </a:pathLst>
          </a:custGeom>
          <a:solidFill>
            <a:srgbClr val="F9CC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7086" y="1914842"/>
            <a:ext cx="891540" cy="235321"/>
          </a:xfrm>
          <a:prstGeom prst="rect">
            <a:avLst/>
          </a:prstGeom>
          <a:ln w="3175">
            <a:noFill/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700" b="1" dirty="0">
                <a:solidFill>
                  <a:schemeClr val="bg1"/>
                </a:solidFill>
                <a:latin typeface="Arial"/>
                <a:cs typeface="Arial"/>
              </a:rPr>
              <a:t>Selection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5164" y="1532788"/>
            <a:ext cx="1882139" cy="1045844"/>
            <a:chOff x="715164" y="1532788"/>
            <a:chExt cx="1882139" cy="1045844"/>
          </a:xfrm>
        </p:grpSpPr>
        <p:sp>
          <p:nvSpPr>
            <p:cNvPr id="17" name="object 17"/>
            <p:cNvSpPr/>
            <p:nvPr/>
          </p:nvSpPr>
          <p:spPr>
            <a:xfrm>
              <a:off x="1557648" y="1533740"/>
              <a:ext cx="0" cy="347980"/>
            </a:xfrm>
            <a:custGeom>
              <a:avLst/>
              <a:gdLst/>
              <a:ahLst/>
              <a:cxnLst/>
              <a:rect l="l" t="t" r="r" b="b"/>
              <a:pathLst>
                <a:path h="347980">
                  <a:moveTo>
                    <a:pt x="0" y="0"/>
                  </a:moveTo>
                  <a:lnTo>
                    <a:pt x="0" y="347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8370" y="187628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7648" y="2211844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0"/>
                  </a:moveTo>
                  <a:lnTo>
                    <a:pt x="0" y="3325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8370" y="2539580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5127" y="206334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2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529" y="2044065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5" h="38735">
                  <a:moveTo>
                    <a:pt x="0" y="0"/>
                  </a:moveTo>
                  <a:lnTo>
                    <a:pt x="0" y="38557"/>
                  </a:lnTo>
                  <a:lnTo>
                    <a:pt x="38557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116" y="1712417"/>
              <a:ext cx="842010" cy="38735"/>
            </a:xfrm>
            <a:custGeom>
              <a:avLst/>
              <a:gdLst/>
              <a:ahLst/>
              <a:cxnLst/>
              <a:rect l="l" t="t" r="r" b="b"/>
              <a:pathLst>
                <a:path w="842010" h="38735">
                  <a:moveTo>
                    <a:pt x="841531" y="19278"/>
                  </a:moveTo>
                  <a:lnTo>
                    <a:pt x="0" y="19278"/>
                  </a:lnTo>
                </a:path>
                <a:path w="842010" h="38735">
                  <a:moveTo>
                    <a:pt x="822253" y="38557"/>
                  </a:moveTo>
                  <a:lnTo>
                    <a:pt x="841531" y="19278"/>
                  </a:lnTo>
                  <a:lnTo>
                    <a:pt x="8222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07419" y="2353302"/>
            <a:ext cx="170180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Yes</a:t>
            </a:r>
            <a:endParaRPr sz="6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5854" y="1892990"/>
            <a:ext cx="132715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chemeClr val="bg1"/>
                </a:solidFill>
                <a:latin typeface="Arial MT"/>
                <a:cs typeface="Arial MT"/>
              </a:rPr>
              <a:t>No</a:t>
            </a:r>
            <a:endParaRPr sz="65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97086" y="2523725"/>
            <a:ext cx="891540" cy="297180"/>
          </a:xfrm>
          <a:custGeom>
            <a:avLst/>
            <a:gdLst/>
            <a:ahLst/>
            <a:cxnLst/>
            <a:rect l="l" t="t" r="r" b="b"/>
            <a:pathLst>
              <a:path w="891539" h="297180">
                <a:moveTo>
                  <a:pt x="891006" y="0"/>
                </a:moveTo>
                <a:lnTo>
                  <a:pt x="0" y="0"/>
                </a:lnTo>
                <a:lnTo>
                  <a:pt x="0" y="297002"/>
                </a:lnTo>
                <a:lnTo>
                  <a:pt x="891006" y="297002"/>
                </a:lnTo>
                <a:lnTo>
                  <a:pt x="891006" y="0"/>
                </a:lnTo>
                <a:close/>
              </a:path>
            </a:pathLst>
          </a:custGeom>
          <a:solidFill>
            <a:srgbClr val="D2C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56510" y="2561854"/>
            <a:ext cx="932116" cy="235321"/>
          </a:xfrm>
          <a:prstGeom prst="rect">
            <a:avLst/>
          </a:prstGeom>
          <a:ln w="3175">
            <a:noFill/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</a:pPr>
            <a:r>
              <a:rPr sz="700" b="1" dirty="0">
                <a:solidFill>
                  <a:schemeClr val="bg1"/>
                </a:solidFill>
                <a:latin typeface="Arial"/>
                <a:cs typeface="Arial"/>
              </a:rPr>
              <a:t>Reproduction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5278" y="1730857"/>
            <a:ext cx="2338070" cy="1388110"/>
            <a:chOff x="715278" y="1730857"/>
            <a:chExt cx="2338070" cy="1388110"/>
          </a:xfrm>
        </p:grpSpPr>
        <p:sp>
          <p:nvSpPr>
            <p:cNvPr id="29" name="object 29"/>
            <p:cNvSpPr/>
            <p:nvPr/>
          </p:nvSpPr>
          <p:spPr>
            <a:xfrm>
              <a:off x="716116" y="1731695"/>
              <a:ext cx="2336800" cy="1386205"/>
            </a:xfrm>
            <a:custGeom>
              <a:avLst/>
              <a:gdLst/>
              <a:ahLst/>
              <a:cxnLst/>
              <a:rect l="l" t="t" r="r" b="b"/>
              <a:pathLst>
                <a:path w="2336800" h="1386205">
                  <a:moveTo>
                    <a:pt x="0" y="0"/>
                  </a:moveTo>
                  <a:lnTo>
                    <a:pt x="0" y="1386033"/>
                  </a:lnTo>
                  <a:lnTo>
                    <a:pt x="2336391" y="1386033"/>
                  </a:lnTo>
                  <a:lnTo>
                    <a:pt x="2336391" y="1089031"/>
                  </a:lnTo>
                </a:path>
                <a:path w="2336800" h="1386205">
                  <a:moveTo>
                    <a:pt x="2326473" y="480148"/>
                  </a:moveTo>
                  <a:lnTo>
                    <a:pt x="2317532" y="7628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14649" y="2484539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69">
                  <a:moveTo>
                    <a:pt x="0" y="0"/>
                  </a:moveTo>
                  <a:lnTo>
                    <a:pt x="18091" y="39185"/>
                  </a:lnTo>
                  <a:lnTo>
                    <a:pt x="38557" y="1257"/>
                  </a:lnTo>
                  <a:lnTo>
                    <a:pt x="29025" y="4361"/>
                  </a:lnTo>
                  <a:lnTo>
                    <a:pt x="19147" y="5186"/>
                  </a:lnTo>
                  <a:lnTo>
                    <a:pt x="9334" y="3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65946" y="1082941"/>
            <a:ext cx="1415504" cy="438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Note:</a:t>
            </a:r>
            <a:endParaRPr sz="800">
              <a:latin typeface="Arial"/>
              <a:cs typeface="Arial"/>
            </a:endParaRPr>
          </a:p>
          <a:p>
            <a:pPr marL="12700">
              <a:spcBef>
                <a:spcPts val="50"/>
              </a:spcBef>
            </a:pPr>
            <a:r>
              <a:rPr sz="600" spc="20" dirty="0">
                <a:latin typeface="Arial MT"/>
                <a:cs typeface="Arial MT"/>
              </a:rPr>
              <a:t>An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15" dirty="0">
                <a:latin typeface="Arial MT"/>
                <a:cs typeface="Arial MT"/>
              </a:rPr>
              <a:t>individual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5">
                <a:latin typeface="Arial MT"/>
                <a:cs typeface="Arial MT"/>
              </a:rPr>
              <a:t>in</a:t>
            </a:r>
            <a:r>
              <a:rPr sz="600" spc="-10">
                <a:latin typeface="Arial MT"/>
                <a:cs typeface="Arial MT"/>
              </a:rPr>
              <a:t> </a:t>
            </a:r>
            <a:r>
              <a:rPr sz="600" spc="15">
                <a:latin typeface="Arial MT"/>
                <a:cs typeface="Arial MT"/>
              </a:rPr>
              <a:t>the</a:t>
            </a:r>
            <a:r>
              <a:rPr lang="en-US" sz="600" spc="15">
                <a:latin typeface="Arial MT"/>
                <a:cs typeface="Arial MT"/>
              </a:rPr>
              <a:t> population </a:t>
            </a:r>
            <a:r>
              <a:rPr lang="en-US" sz="600" spc="10">
                <a:latin typeface="Arial MT"/>
                <a:cs typeface="Arial MT"/>
              </a:rPr>
              <a:t>is </a:t>
            </a:r>
            <a:r>
              <a:rPr lang="en-US" sz="600" spc="15">
                <a:latin typeface="Arial MT"/>
                <a:cs typeface="Arial MT"/>
              </a:rPr>
              <a:t> corresponding</a:t>
            </a:r>
            <a:r>
              <a:rPr lang="en-US" sz="600" spc="-5">
                <a:latin typeface="Arial MT"/>
                <a:cs typeface="Arial MT"/>
              </a:rPr>
              <a:t> </a:t>
            </a:r>
            <a:r>
              <a:rPr lang="en-US" sz="600" spc="10">
                <a:latin typeface="Arial MT"/>
                <a:cs typeface="Arial MT"/>
              </a:rPr>
              <a:t>to</a:t>
            </a:r>
            <a:r>
              <a:rPr lang="en-US" sz="600" spc="-5">
                <a:latin typeface="Arial MT"/>
                <a:cs typeface="Arial MT"/>
              </a:rPr>
              <a:t> </a:t>
            </a:r>
            <a:r>
              <a:rPr lang="en-US" sz="600" spc="20">
                <a:latin typeface="Arial MT"/>
                <a:cs typeface="Arial MT"/>
              </a:rPr>
              <a:t>a </a:t>
            </a:r>
            <a:r>
              <a:rPr lang="en-US" sz="600" spc="-100">
                <a:latin typeface="Arial MT"/>
                <a:cs typeface="Arial MT"/>
              </a:rPr>
              <a:t> </a:t>
            </a:r>
            <a:r>
              <a:rPr lang="en-US" sz="600" spc="15">
                <a:latin typeface="Arial MT"/>
                <a:cs typeface="Arial MT"/>
              </a:rPr>
              <a:t>possible</a:t>
            </a:r>
            <a:r>
              <a:rPr lang="en-US" sz="600" spc="-5">
                <a:latin typeface="Arial MT"/>
                <a:cs typeface="Arial MT"/>
              </a:rPr>
              <a:t> </a:t>
            </a:r>
            <a:r>
              <a:rPr lang="en-US" sz="600" spc="15">
                <a:latin typeface="Arial MT"/>
                <a:cs typeface="Arial MT"/>
              </a:rPr>
              <a:t>solution</a:t>
            </a:r>
            <a:endParaRPr lang="en-US"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4" y="194764"/>
            <a:ext cx="4571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Real</a:t>
            </a:r>
            <a:r>
              <a:rPr sz="1400" dirty="0"/>
              <a:t> </a:t>
            </a:r>
            <a:r>
              <a:rPr sz="1400" spc="10" dirty="0"/>
              <a:t>value</a:t>
            </a:r>
            <a:r>
              <a:rPr sz="1400" spc="5" dirty="0"/>
              <a:t> </a:t>
            </a:r>
            <a:r>
              <a:rPr sz="1400" spc="15" dirty="0"/>
              <a:t>encoding</a:t>
            </a:r>
            <a:r>
              <a:rPr sz="1400" dirty="0"/>
              <a:t> </a:t>
            </a:r>
            <a:r>
              <a:rPr sz="1400" spc="15" dirty="0"/>
              <a:t>with</a:t>
            </a:r>
            <a:r>
              <a:rPr sz="1400" spc="5" dirty="0"/>
              <a:t> </a:t>
            </a:r>
            <a:r>
              <a:rPr sz="1400" spc="15" dirty="0"/>
              <a:t>binary</a:t>
            </a:r>
            <a:r>
              <a:rPr sz="1400" spc="5" dirty="0"/>
              <a:t> </a:t>
            </a:r>
            <a:r>
              <a:rPr sz="1400" spc="20" dirty="0"/>
              <a:t>codes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9076" y="1374164"/>
            <a:ext cx="474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7933" y="14486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62" y="1347303"/>
            <a:ext cx="3111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spc="225" dirty="0">
                <a:latin typeface="Arial"/>
                <a:cs typeface="Arial"/>
              </a:rPr>
              <a:t> </a:t>
            </a:r>
            <a:r>
              <a:rPr sz="8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−X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9075" y="1392598"/>
            <a:ext cx="2857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6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751" y="1459266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ε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50" y="503210"/>
            <a:ext cx="4298429" cy="10655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Methodology: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Step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1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[Deciding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precision]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/>
              <a:cs typeface="Arial"/>
            </a:endParaRPr>
          </a:p>
          <a:p>
            <a:pPr marL="76200" marR="68580">
              <a:lnSpc>
                <a:spcPct val="102600"/>
              </a:lnSpc>
              <a:spcBef>
                <a:spcPts val="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continuous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variable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L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U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ε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precision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required,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length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equal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Microsoft Sans Serif"/>
              <a:cs typeface="Microsoft Sans Serif"/>
            </a:endParaRPr>
          </a:p>
          <a:p>
            <a:pPr marL="534035" algn="ctr">
              <a:lnSpc>
                <a:spcPct val="100000"/>
              </a:lnSpc>
              <a:tabLst>
                <a:tab pos="981075" algn="l"/>
              </a:tabLst>
            </a:pPr>
            <a:r>
              <a:rPr sz="1100" spc="300" dirty="0">
                <a:latin typeface="Lucida Sans Unicode"/>
                <a:cs typeface="Lucida Sans Unicode"/>
              </a:rPr>
              <a:t> 	 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50" y="1720975"/>
            <a:ext cx="1399286" cy="465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L</a:t>
            </a:r>
            <a:r>
              <a:rPr sz="1200" i="1" spc="172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U</a:t>
            </a:r>
            <a:endParaRPr sz="1200" baseline="-13888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spc="-20" dirty="0">
                <a:latin typeface="Microsoft Sans Serif"/>
                <a:cs typeface="Microsoft Sans Serif"/>
              </a:rPr>
              <a:t>Equivalently,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1685" y="2202674"/>
            <a:ext cx="236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Verdana"/>
                <a:cs typeface="Verdana"/>
              </a:rPr>
              <a:t>ε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8941" y="2175813"/>
            <a:ext cx="3111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X</a:t>
            </a:r>
            <a:r>
              <a:rPr sz="800" i="1" spc="225" dirty="0">
                <a:latin typeface="Arial"/>
                <a:cs typeface="Arial"/>
              </a:rPr>
              <a:t> </a:t>
            </a:r>
            <a:r>
              <a:rPr sz="800" i="1" spc="90" dirty="0">
                <a:latin typeface="Arial"/>
                <a:cs typeface="Arial"/>
              </a:rPr>
              <a:t>−X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6454" y="2221108"/>
            <a:ext cx="2857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sz="600" i="1" spc="-5" dirty="0">
                <a:latin typeface="Arial"/>
                <a:cs typeface="Arial"/>
              </a:rPr>
              <a:t>U	L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1641" y="2319286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4">
                <a:moveTo>
                  <a:pt x="0" y="0"/>
                </a:moveTo>
                <a:lnTo>
                  <a:pt x="33403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2936" y="228777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210" y="22842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1024" y="2048889"/>
            <a:ext cx="55562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59740" algn="l"/>
              </a:tabLst>
            </a:pPr>
            <a:r>
              <a:rPr sz="1100" spc="300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850" y="2409290"/>
            <a:ext cx="4004424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general,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ε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[</a:t>
            </a:r>
            <a:r>
              <a:rPr sz="1100" spc="-25" dirty="0">
                <a:latin typeface="Microsoft Sans Serif"/>
                <a:cs typeface="Microsoft Sans Serif"/>
              </a:rPr>
              <a:t>0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1</a:t>
            </a:r>
            <a:r>
              <a:rPr sz="1100" spc="-20" dirty="0">
                <a:latin typeface="Lucida Sans Unicode"/>
                <a:cs typeface="Lucida Sans Unicode"/>
              </a:rPr>
              <a:t>]</a:t>
            </a:r>
            <a:r>
              <a:rPr sz="1100" spc="-20" dirty="0">
                <a:latin typeface="Microsoft Sans Serif"/>
                <a:cs typeface="Microsoft Sans Serif"/>
              </a:rPr>
              <a:t>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also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Obtaianable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accuracy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1415"/>
              </a:spcBef>
            </a:pPr>
            <a:r>
              <a:rPr sz="1100" b="1" spc="-5" dirty="0">
                <a:latin typeface="Arial"/>
                <a:cs typeface="Arial"/>
              </a:rPr>
              <a:t>Note:</a:t>
            </a: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ε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5" dirty="0">
                <a:latin typeface="Microsoft Sans Serif"/>
                <a:cs typeface="Microsoft Sans Serif"/>
              </a:rPr>
              <a:t>5,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4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05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49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4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50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99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4.5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  on.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28" y="254977"/>
            <a:ext cx="4386872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" dirty="0"/>
              <a:t>Real</a:t>
            </a:r>
            <a:r>
              <a:rPr sz="1600" spc="5" dirty="0"/>
              <a:t> </a:t>
            </a:r>
            <a:r>
              <a:rPr sz="1600" spc="10" dirty="0"/>
              <a:t>value </a:t>
            </a:r>
            <a:r>
              <a:rPr sz="1600" spc="15" dirty="0"/>
              <a:t>encoding:</a:t>
            </a:r>
            <a:r>
              <a:rPr sz="1600" spc="105" dirty="0"/>
              <a:t> </a:t>
            </a:r>
            <a:r>
              <a:rPr sz="1600" spc="10" dirty="0"/>
              <a:t>Illustration</a:t>
            </a:r>
            <a:r>
              <a:rPr sz="1600" spc="5" dirty="0"/>
              <a:t> </a:t>
            </a:r>
            <a:r>
              <a:rPr sz="1600" spc="15" dirty="0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53059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7520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638312"/>
            <a:ext cx="2574290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16,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6.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accuracy?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312277"/>
            <a:ext cx="236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latin typeface="Verdana"/>
                <a:cs typeface="Verdana"/>
              </a:rPr>
              <a:t>ε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148" y="142887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4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559" y="14020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448" y="1295043"/>
            <a:ext cx="6057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16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spc="-5" dirty="0">
                <a:latin typeface="Microsoft Sans Serif"/>
                <a:cs typeface="Microsoft Sans Serif"/>
              </a:rPr>
              <a:t>1	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286" y="1405571"/>
            <a:ext cx="532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2	</a:t>
            </a:r>
            <a:r>
              <a:rPr sz="1200" spc="-7" baseline="3472" dirty="0">
                <a:latin typeface="Microsoft Sans Serif"/>
                <a:cs typeface="Microsoft Sans Serif"/>
              </a:rPr>
              <a:t>64</a:t>
            </a:r>
            <a:endParaRPr sz="1200" baseline="3472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607" y="1312277"/>
            <a:ext cx="1300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9725" algn="l"/>
              </a:tabLst>
            </a:pPr>
            <a:r>
              <a:rPr sz="1100" spc="-30" dirty="0">
                <a:latin typeface="Lucida Sans Unicode"/>
                <a:cs typeface="Lucida Sans Unicode"/>
              </a:rPr>
              <a:t>=	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249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10" dirty="0">
                <a:latin typeface="Microsoft Sans Serif"/>
                <a:cs typeface="Microsoft Sans Serif"/>
              </a:rPr>
              <a:t>25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8334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6823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568587"/>
            <a:ext cx="3273718" cy="159768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What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obtainable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accuracy,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range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range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20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Microsoft Sans Serif"/>
                <a:cs typeface="Microsoft Sans Serif"/>
              </a:rPr>
              <a:t>1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45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Microsoft Sans Serif"/>
                <a:cs typeface="Microsoft Sans Serif"/>
              </a:rPr>
              <a:t>6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8-bits?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3: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</a:t>
            </a:r>
            <a:r>
              <a:rPr sz="1100" spc="-10" dirty="0">
                <a:latin typeface="Microsoft Sans Serif"/>
                <a:cs typeface="Microsoft Sans Serif"/>
              </a:rPr>
              <a:t> case, </a:t>
            </a:r>
            <a:r>
              <a:rPr sz="1100" spc="-5" dirty="0">
                <a:latin typeface="Microsoft Sans Serif"/>
                <a:cs typeface="Microsoft Sans Serif"/>
              </a:rPr>
              <a:t>what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 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34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Microsoft Sans Serif"/>
                <a:cs typeface="Microsoft Sans Serif"/>
              </a:rPr>
              <a:t>35?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922" y="2624065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6240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760" y="201097"/>
            <a:ext cx="4495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Real</a:t>
            </a:r>
            <a:r>
              <a:rPr sz="1400" dirty="0"/>
              <a:t> </a:t>
            </a:r>
            <a:r>
              <a:rPr sz="1400" spc="10" dirty="0"/>
              <a:t>value</a:t>
            </a:r>
            <a:r>
              <a:rPr sz="1400" spc="5" dirty="0"/>
              <a:t> </a:t>
            </a:r>
            <a:r>
              <a:rPr sz="1400" spc="15" dirty="0"/>
              <a:t>encoding</a:t>
            </a:r>
            <a:r>
              <a:rPr sz="1400" dirty="0"/>
              <a:t> </a:t>
            </a:r>
            <a:r>
              <a:rPr sz="1400" spc="15" dirty="0"/>
              <a:t>with</a:t>
            </a:r>
            <a:r>
              <a:rPr sz="1400" spc="5" dirty="0"/>
              <a:t> </a:t>
            </a:r>
            <a:r>
              <a:rPr sz="1400" spc="15" dirty="0"/>
              <a:t>binary</a:t>
            </a:r>
            <a:r>
              <a:rPr sz="1400" spc="5" dirty="0"/>
              <a:t> </a:t>
            </a:r>
            <a:r>
              <a:rPr sz="1400" spc="20" dirty="0"/>
              <a:t>codes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799" y="651095"/>
            <a:ext cx="4384675" cy="1060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Methodology: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>
                <a:latin typeface="Arial"/>
                <a:cs typeface="Arial"/>
              </a:rPr>
              <a:t>Step</a:t>
            </a:r>
            <a:r>
              <a:rPr sz="1100" b="1" spc="-15">
                <a:latin typeface="Arial"/>
                <a:cs typeface="Arial"/>
              </a:rPr>
              <a:t> </a:t>
            </a:r>
            <a:r>
              <a:rPr sz="1100" b="1" spc="-5">
                <a:latin typeface="Arial"/>
                <a:cs typeface="Arial"/>
              </a:rPr>
              <a:t>2</a:t>
            </a:r>
            <a:r>
              <a:rPr lang="en-US" sz="1100" b="1" spc="-5">
                <a:latin typeface="Arial"/>
                <a:cs typeface="Arial"/>
              </a:rPr>
              <a:t> </a:t>
            </a:r>
            <a:r>
              <a:rPr sz="1100" b="1" spc="-5">
                <a:latin typeface="Arial"/>
                <a:cs typeface="Arial"/>
              </a:rPr>
              <a:t>[</a:t>
            </a:r>
            <a:r>
              <a:rPr sz="1100" b="1" spc="-5" dirty="0">
                <a:latin typeface="Arial"/>
                <a:cs typeface="Arial"/>
              </a:rPr>
              <a:t>Obtaining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binary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representation]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/>
              <a:cs typeface="Arial"/>
            </a:endParaRPr>
          </a:p>
          <a:p>
            <a:pPr marL="50800" marR="43180">
              <a:lnSpc>
                <a:spcPct val="102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Once,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know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length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obtainable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accuracy </a:t>
            </a:r>
            <a:r>
              <a:rPr sz="1100" spc="-5" dirty="0">
                <a:latin typeface="Microsoft Sans Serif"/>
                <a:cs typeface="Microsoft Sans Serif"/>
              </a:rPr>
              <a:t> (i.e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precision),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mapping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relation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 </a:t>
            </a:r>
            <a:r>
              <a:rPr sz="1100" spc="-15" dirty="0">
                <a:latin typeface="Microsoft Sans Serif"/>
                <a:cs typeface="Microsoft Sans Serif"/>
              </a:rPr>
              <a:t>value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10" dirty="0">
                <a:latin typeface="Microsoft Sans Serif"/>
                <a:cs typeface="Microsoft Sans Serif"/>
              </a:rPr>
              <a:t>its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10" dirty="0">
                <a:latin typeface="Microsoft Sans Serif"/>
                <a:cs typeface="Microsoft Sans Serif"/>
              </a:rPr>
              <a:t>equivalent decoded </a:t>
            </a:r>
            <a:r>
              <a:rPr sz="1100" spc="-15" dirty="0">
                <a:latin typeface="Microsoft Sans Serif"/>
                <a:cs typeface="Microsoft Sans Serif"/>
              </a:rPr>
              <a:t>value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B </a:t>
            </a:r>
            <a:r>
              <a:rPr sz="1100" spc="-10" dirty="0">
                <a:latin typeface="Microsoft Sans Serif"/>
                <a:cs typeface="Microsoft Sans Serif"/>
              </a:rPr>
              <a:t>,which is </a:t>
            </a:r>
            <a:r>
              <a:rPr sz="1100" spc="-15" dirty="0">
                <a:latin typeface="Microsoft Sans Serif"/>
                <a:cs typeface="Microsoft Sans Serif"/>
              </a:rPr>
              <a:t>given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0944" y="191908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356" y="1856346"/>
            <a:ext cx="613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8060" y="1829486"/>
            <a:ext cx="3111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spc="225" dirty="0">
                <a:latin typeface="Arial"/>
                <a:cs typeface="Arial"/>
              </a:rPr>
              <a:t> </a:t>
            </a:r>
            <a:r>
              <a:rPr sz="8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−X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5573" y="1874780"/>
            <a:ext cx="2857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6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6691" y="1941449"/>
            <a:ext cx="3225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60" dirty="0">
                <a:latin typeface="Microsoft Sans Serif"/>
                <a:cs typeface="Microsoft Sans Serif"/>
              </a:rPr>
              <a:t>2</a:t>
            </a:r>
            <a:r>
              <a:rPr sz="900" i="1" spc="89" baseline="23148" dirty="0">
                <a:latin typeface="Arial"/>
                <a:cs typeface="Arial"/>
              </a:rPr>
              <a:t>n</a:t>
            </a:r>
            <a:r>
              <a:rPr sz="800" i="1" spc="60" dirty="0">
                <a:latin typeface="Arial"/>
                <a:cs typeface="Arial"/>
              </a:rPr>
              <a:t>−</a:t>
            </a:r>
            <a:r>
              <a:rPr sz="800" spc="60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8069" y="1856346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9032" y="1919084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371" y="2121607"/>
            <a:ext cx="428879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143192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B</a:t>
            </a:r>
            <a:r>
              <a:rPr sz="1200" i="1" spc="254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Decoded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string,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representation,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L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endParaRPr sz="1100" dirty="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U 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  <a:p>
            <a:pPr marL="76200" marR="17780">
              <a:lnSpc>
                <a:spcPct val="102600"/>
              </a:lnSpc>
            </a:pP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decoded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lower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upper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14988"/>
            <a:ext cx="40385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Real</a:t>
            </a:r>
            <a:r>
              <a:rPr spc="5" dirty="0"/>
              <a:t> </a:t>
            </a:r>
            <a:r>
              <a:rPr spc="10" dirty="0"/>
              <a:t>value </a:t>
            </a:r>
            <a:r>
              <a:rPr spc="15" dirty="0"/>
              <a:t>encoding:</a:t>
            </a:r>
            <a:r>
              <a:rPr spc="105" dirty="0"/>
              <a:t> </a:t>
            </a:r>
            <a:r>
              <a:rPr spc="10" dirty="0"/>
              <a:t>Illustration</a:t>
            </a:r>
            <a:r>
              <a:rPr spc="5" dirty="0"/>
              <a:t> </a:t>
            </a:r>
            <a:r>
              <a:rPr spc="1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245" y="737754"/>
            <a:ext cx="4300855" cy="1738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8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Suppose,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L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U</a:t>
            </a:r>
            <a:r>
              <a:rPr sz="1200" i="1" spc="284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17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extreme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decoded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x.</a:t>
            </a:r>
            <a:endParaRPr sz="1100" dirty="0">
              <a:latin typeface="Microsoft Sans Serif"/>
              <a:cs typeface="Microsoft Sans Serif"/>
            </a:endParaRPr>
          </a:p>
          <a:p>
            <a:pPr marL="38100" marR="821055">
              <a:lnSpc>
                <a:spcPct val="167100"/>
              </a:lnSpc>
            </a:pP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B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spc="5" dirty="0">
                <a:latin typeface="Microsoft Sans Serif"/>
                <a:cs typeface="Microsoft Sans Serif"/>
              </a:rPr>
              <a:t>10</a:t>
            </a:r>
            <a:r>
              <a:rPr sz="1100" spc="5" dirty="0">
                <a:latin typeface="Lucida Sans Unicode"/>
                <a:cs typeface="Lucida Sans Unicode"/>
              </a:rPr>
              <a:t>(= </a:t>
            </a:r>
            <a:r>
              <a:rPr sz="1100" spc="-10" dirty="0">
                <a:latin typeface="Microsoft Sans Serif"/>
                <a:cs typeface="Microsoft Sans Serif"/>
              </a:rPr>
              <a:t>1 0 1 </a:t>
            </a:r>
            <a:r>
              <a:rPr sz="1100" spc="25" dirty="0">
                <a:latin typeface="Microsoft Sans Serif"/>
                <a:cs typeface="Microsoft Sans Serif"/>
              </a:rPr>
              <a:t>0</a:t>
            </a:r>
            <a:r>
              <a:rPr sz="1100" spc="25" dirty="0">
                <a:latin typeface="Lucida Sans Unicode"/>
                <a:cs typeface="Lucida Sans Unicode"/>
              </a:rPr>
              <a:t>) </a:t>
            </a:r>
            <a:r>
              <a:rPr sz="1100" spc="-10" dirty="0">
                <a:latin typeface="Microsoft Sans Serif"/>
                <a:cs typeface="Microsoft Sans Serif"/>
              </a:rPr>
              <a:t>is a decoded </a:t>
            </a:r>
            <a:r>
              <a:rPr sz="1100" spc="-15" dirty="0">
                <a:latin typeface="Microsoft Sans Serif"/>
                <a:cs typeface="Microsoft Sans Serif"/>
              </a:rPr>
              <a:t>value </a:t>
            </a:r>
            <a:r>
              <a:rPr sz="1100" spc="-20" dirty="0">
                <a:latin typeface="Microsoft Sans Serif"/>
                <a:cs typeface="Microsoft Sans Serif"/>
              </a:rPr>
              <a:t>for </a:t>
            </a:r>
            <a:r>
              <a:rPr sz="1100" spc="-10" dirty="0">
                <a:latin typeface="Microsoft Sans Serif"/>
                <a:cs typeface="Microsoft Sans Serif"/>
              </a:rPr>
              <a:t>a </a:t>
            </a:r>
            <a:r>
              <a:rPr sz="1100" spc="-15" dirty="0">
                <a:latin typeface="Microsoft Sans Serif"/>
                <a:cs typeface="Microsoft Sans Serif"/>
              </a:rPr>
              <a:t>given </a:t>
            </a:r>
            <a:r>
              <a:rPr sz="1100" i="1" spc="-5" dirty="0">
                <a:latin typeface="Arial"/>
                <a:cs typeface="Arial"/>
              </a:rPr>
              <a:t>x </a:t>
            </a:r>
            <a:r>
              <a:rPr sz="1100" spc="-5" dirty="0">
                <a:latin typeface="Microsoft Sans Serif"/>
                <a:cs typeface="Microsoft Sans Serif"/>
              </a:rPr>
              <a:t>.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=?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representation??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135" y="2478915"/>
            <a:ext cx="8832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Her</a:t>
            </a:r>
            <a:r>
              <a:rPr sz="1100" spc="-30" dirty="0">
                <a:latin typeface="Microsoft Sans Serif"/>
                <a:cs typeface="Microsoft Sans Serif"/>
              </a:rPr>
              <a:t>e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879" y="2461694"/>
            <a:ext cx="27813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17</a:t>
            </a:r>
            <a:r>
              <a:rPr sz="8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353" y="2572222"/>
            <a:ext cx="32131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Microsoft Sans Serif"/>
                <a:cs typeface="Microsoft Sans Serif"/>
              </a:rPr>
              <a:t>2</a:t>
            </a:r>
            <a:r>
              <a:rPr sz="900" spc="82" baseline="23148" dirty="0">
                <a:latin typeface="Microsoft Sans Serif"/>
                <a:cs typeface="Microsoft Sans Serif"/>
              </a:rPr>
              <a:t>4</a:t>
            </a:r>
            <a:r>
              <a:rPr sz="800" i="1" spc="55" dirty="0">
                <a:latin typeface="Arial"/>
                <a:cs typeface="Arial"/>
              </a:rPr>
              <a:t>−</a:t>
            </a:r>
            <a:r>
              <a:rPr sz="800" spc="5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0329" y="2478928"/>
            <a:ext cx="6572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135" y="2722996"/>
            <a:ext cx="2206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54" y="154275"/>
            <a:ext cx="2819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Order</a:t>
            </a:r>
            <a:r>
              <a:rPr spc="-35" dirty="0"/>
              <a:t> </a:t>
            </a:r>
            <a:r>
              <a:rPr spc="15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254" y="610037"/>
            <a:ext cx="37318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Let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instance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Traveling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Salesman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(TSP).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28559" y="1250175"/>
            <a:ext cx="2357692" cy="1318400"/>
            <a:chOff x="1928558" y="1250175"/>
            <a:chExt cx="2400935" cy="1404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558" y="1450166"/>
              <a:ext cx="2400376" cy="11807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40976" y="1250175"/>
              <a:ext cx="0" cy="1404620"/>
            </a:xfrm>
            <a:custGeom>
              <a:avLst/>
              <a:gdLst/>
              <a:ahLst/>
              <a:cxnLst/>
              <a:rect l="l" t="t" r="r" b="b"/>
              <a:pathLst>
                <a:path h="1404620">
                  <a:moveTo>
                    <a:pt x="0" y="0"/>
                  </a:moveTo>
                  <a:lnTo>
                    <a:pt x="0" y="1404023"/>
                  </a:lnTo>
                </a:path>
              </a:pathLst>
            </a:custGeom>
            <a:ln w="2377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6249" y="1648406"/>
            <a:ext cx="1471359" cy="6450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solidFill>
                  <a:schemeClr val="accent6"/>
                </a:solidFill>
                <a:latin typeface="Arial"/>
                <a:cs typeface="Arial"/>
              </a:rPr>
              <a:t>TSP</a:t>
            </a:r>
            <a:endParaRPr lang="en-US" sz="800" b="1" spc="15" dirty="0">
              <a:solidFill>
                <a:schemeClr val="accent6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800" spc="10" dirty="0">
                <a:latin typeface="Arial MT"/>
                <a:cs typeface="Arial MT"/>
              </a:rPr>
              <a:t>Visit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all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the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cities</a:t>
            </a:r>
            <a:endParaRPr sz="800" dirty="0">
              <a:latin typeface="Arial MT"/>
              <a:cs typeface="Arial MT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73660" algn="l"/>
              </a:tabLst>
            </a:pPr>
            <a:r>
              <a:rPr sz="800" spc="15" dirty="0">
                <a:latin typeface="Arial MT"/>
                <a:cs typeface="Arial MT"/>
              </a:rPr>
              <a:t>One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city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15" dirty="0">
                <a:latin typeface="Arial MT"/>
                <a:cs typeface="Arial MT"/>
              </a:rPr>
              <a:t>once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only</a:t>
            </a:r>
            <a:endParaRPr sz="800" dirty="0">
              <a:latin typeface="Arial MT"/>
              <a:cs typeface="Arial MT"/>
            </a:endParaRPr>
          </a:p>
          <a:p>
            <a:pPr marL="183515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  <a:tabLst>
                <a:tab pos="73660" algn="l"/>
              </a:tabLst>
            </a:pPr>
            <a:r>
              <a:rPr sz="800" spc="10" dirty="0">
                <a:latin typeface="Arial MT"/>
                <a:cs typeface="Arial MT"/>
              </a:rPr>
              <a:t>Starting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5" dirty="0">
                <a:latin typeface="Arial MT"/>
                <a:cs typeface="Arial MT"/>
              </a:rPr>
              <a:t>and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ending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city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is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the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15" dirty="0">
                <a:latin typeface="Arial MT"/>
                <a:cs typeface="Arial MT"/>
              </a:rPr>
              <a:t>same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2579" y="1212025"/>
            <a:ext cx="1038271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10" dirty="0">
                <a:latin typeface="Arial"/>
                <a:cs typeface="Arial"/>
              </a:rPr>
              <a:t>All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cities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are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to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be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visited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6197" y="1235029"/>
            <a:ext cx="944842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20" dirty="0">
                <a:latin typeface="Arial"/>
                <a:cs typeface="Arial"/>
              </a:rPr>
              <a:t>A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15" dirty="0">
                <a:latin typeface="Arial"/>
                <a:cs typeface="Arial"/>
              </a:rPr>
              <a:t>possible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tour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44" y="2803767"/>
            <a:ext cx="2474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we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formally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define the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TSP?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856" y="127531"/>
            <a:ext cx="37337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Order</a:t>
            </a:r>
            <a:r>
              <a:rPr spc="-10" dirty="0"/>
              <a:t> </a:t>
            </a:r>
            <a:r>
              <a:rPr spc="15" dirty="0"/>
              <a:t>Encoding</a:t>
            </a:r>
            <a:r>
              <a:rPr spc="-5" dirty="0"/>
              <a:t> </a:t>
            </a:r>
            <a:r>
              <a:rPr spc="5" dirty="0"/>
              <a:t>for</a:t>
            </a:r>
            <a:r>
              <a:rPr spc="-5" dirty="0"/>
              <a:t> </a:t>
            </a:r>
            <a:r>
              <a:rPr spc="20" dirty="0"/>
              <a:t>TSP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748790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" y="199750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260610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" y="2990888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366" y="386284"/>
            <a:ext cx="4356735" cy="29889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50" b="1" spc="-10" dirty="0">
                <a:latin typeface="Arial"/>
                <a:cs typeface="Arial"/>
              </a:rPr>
              <a:t>Understanding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the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TSP:</a:t>
            </a:r>
            <a:endParaRPr sz="1050" dirty="0">
              <a:latin typeface="Arial"/>
              <a:cs typeface="Arial"/>
            </a:endParaRPr>
          </a:p>
          <a:p>
            <a:pPr marL="12700" marR="121285">
              <a:lnSpc>
                <a:spcPct val="102699"/>
              </a:lnSpc>
              <a:spcBef>
                <a:spcPts val="570"/>
              </a:spcBef>
            </a:pPr>
            <a:r>
              <a:rPr sz="1050" spc="-5" dirty="0">
                <a:latin typeface="Microsoft Sans Serif"/>
                <a:cs typeface="Microsoft Sans Serif"/>
              </a:rPr>
              <a:t>There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is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cost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of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visiting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city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from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another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city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and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hence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total </a:t>
            </a:r>
            <a:r>
              <a:rPr sz="105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cost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of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visiting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all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cities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Microsoft Sans Serif"/>
                <a:cs typeface="Microsoft Sans Serif"/>
              </a:rPr>
              <a:t>but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exactly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once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(except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starting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city).</a:t>
            </a:r>
            <a:endParaRPr sz="1050" dirty="0">
              <a:latin typeface="Microsoft Sans Serif"/>
              <a:cs typeface="Microsoft Sans Serif"/>
            </a:endParaRPr>
          </a:p>
          <a:p>
            <a:pPr marL="12700" marR="81915">
              <a:lnSpc>
                <a:spcPct val="124100"/>
              </a:lnSpc>
              <a:spcBef>
                <a:spcPts val="280"/>
              </a:spcBef>
            </a:pPr>
            <a:r>
              <a:rPr sz="1050" b="1" spc="-5" dirty="0">
                <a:latin typeface="Arial"/>
                <a:cs typeface="Arial"/>
              </a:rPr>
              <a:t>Objective function:</a:t>
            </a:r>
            <a:r>
              <a:rPr sz="1050" b="1" spc="65" dirty="0">
                <a:latin typeface="Arial"/>
                <a:cs typeface="Arial"/>
              </a:rPr>
              <a:t> </a:t>
            </a:r>
            <a:r>
              <a:rPr sz="1050" spc="-75" dirty="0">
                <a:latin typeface="Microsoft Sans Serif"/>
                <a:cs typeface="Microsoft Sans Serif"/>
              </a:rPr>
              <a:t>To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find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tour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(i.e.</a:t>
            </a:r>
            <a:r>
              <a:rPr sz="1050" spc="8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simple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cycle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covering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all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 </a:t>
            </a:r>
            <a:r>
              <a:rPr sz="1050" spc="-28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cities)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with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a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minimum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cost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5" dirty="0">
                <a:latin typeface="Microsoft Sans Serif"/>
                <a:cs typeface="Microsoft Sans Serif"/>
              </a:rPr>
              <a:t>involved.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50" b="1" spc="-5" dirty="0">
                <a:latin typeface="Arial"/>
                <a:cs typeface="Arial"/>
              </a:rPr>
              <a:t>Constraints: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1050" spc="-10" dirty="0">
                <a:latin typeface="Microsoft Sans Serif"/>
                <a:cs typeface="Microsoft Sans Serif"/>
              </a:rPr>
              <a:t>All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cities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must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be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visited.</a:t>
            </a:r>
            <a:endParaRPr sz="1050" dirty="0">
              <a:latin typeface="Microsoft Sans Serif"/>
              <a:cs typeface="Microsoft Sans Serif"/>
            </a:endParaRPr>
          </a:p>
          <a:p>
            <a:pPr marL="289560" marR="29845">
              <a:lnSpc>
                <a:spcPct val="102600"/>
              </a:lnSpc>
              <a:spcBef>
                <a:spcPts val="605"/>
              </a:spcBef>
            </a:pPr>
            <a:r>
              <a:rPr sz="1050" spc="-5" dirty="0">
                <a:latin typeface="Microsoft Sans Serif"/>
                <a:cs typeface="Microsoft Sans Serif"/>
              </a:rPr>
              <a:t>There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will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be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only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one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occurrence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of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each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city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(except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starting </a:t>
            </a:r>
            <a:r>
              <a:rPr sz="1050" spc="-28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city).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50" b="1" spc="-5" dirty="0">
                <a:latin typeface="Arial"/>
                <a:cs typeface="Arial"/>
              </a:rPr>
              <a:t>Design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parameters:</a:t>
            </a:r>
            <a:endParaRPr sz="1050" dirty="0">
              <a:latin typeface="Arial"/>
              <a:cs typeface="Arial"/>
            </a:endParaRPr>
          </a:p>
          <a:p>
            <a:pPr marL="289560" marR="14604">
              <a:lnSpc>
                <a:spcPct val="102600"/>
              </a:lnSpc>
              <a:spcBef>
                <a:spcPts val="365"/>
              </a:spcBef>
            </a:pPr>
            <a:r>
              <a:rPr sz="1050" spc="-10" dirty="0">
                <a:latin typeface="Microsoft Sans Serif"/>
                <a:cs typeface="Microsoft Sans Serif"/>
              </a:rPr>
              <a:t>Euclidean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distance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20" dirty="0">
                <a:latin typeface="Microsoft Sans Serif"/>
                <a:cs typeface="Microsoft Sans Serif"/>
              </a:rPr>
              <a:t>may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be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taken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as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measurement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of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cost, </a:t>
            </a:r>
            <a:r>
              <a:rPr sz="1050" spc="-28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otherwise,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if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it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is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10" dirty="0">
                <a:latin typeface="Microsoft Sans Serif"/>
                <a:cs typeface="Microsoft Sans Serif"/>
              </a:rPr>
              <a:t>specified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20" dirty="0">
                <a:latin typeface="Microsoft Sans Serif"/>
                <a:cs typeface="Microsoft Sans Serif"/>
              </a:rPr>
              <a:t>explicitly.</a:t>
            </a:r>
            <a:endParaRPr lang="en-US" sz="105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lang="en-US" sz="1050" spc="-10" dirty="0">
                <a:latin typeface="Microsoft Sans Serif"/>
                <a:cs typeface="Microsoft Sans Serif"/>
              </a:rPr>
              <a:t>The</a:t>
            </a:r>
            <a:r>
              <a:rPr lang="en-US" sz="1050" spc="5" dirty="0">
                <a:latin typeface="Microsoft Sans Serif"/>
                <a:cs typeface="Microsoft Sans Serif"/>
              </a:rPr>
              <a:t> </a:t>
            </a:r>
            <a:r>
              <a:rPr lang="en-US" sz="1050" spc="-20" dirty="0">
                <a:latin typeface="Microsoft Sans Serif"/>
                <a:cs typeface="Microsoft Sans Serif"/>
              </a:rPr>
              <a:t>above</a:t>
            </a:r>
            <a:r>
              <a:rPr lang="en-US" sz="1050" spc="5" dirty="0">
                <a:latin typeface="Microsoft Sans Serif"/>
                <a:cs typeface="Microsoft Sans Serif"/>
              </a:rPr>
              <a:t> </a:t>
            </a:r>
            <a:r>
              <a:rPr lang="en-US" sz="1050" spc="-5" dirty="0">
                <a:latin typeface="Microsoft Sans Serif"/>
                <a:cs typeface="Microsoft Sans Serif"/>
              </a:rPr>
              <a:t>stated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information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5" dirty="0">
                <a:latin typeface="Microsoft Sans Serif"/>
                <a:cs typeface="Microsoft Sans Serif"/>
              </a:rPr>
              <a:t>are</a:t>
            </a:r>
            <a:r>
              <a:rPr lang="en-US" sz="1050" spc="5" dirty="0">
                <a:latin typeface="Microsoft Sans Serif"/>
                <a:cs typeface="Microsoft Sans Serif"/>
              </a:rPr>
              <a:t> </a:t>
            </a:r>
            <a:r>
              <a:rPr lang="en-US" sz="1050" spc="-5" dirty="0">
                <a:latin typeface="Microsoft Sans Serif"/>
                <a:cs typeface="Microsoft Sans Serif"/>
              </a:rPr>
              <a:t>the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design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variables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in</a:t>
            </a:r>
            <a:r>
              <a:rPr lang="en-US" sz="1050" spc="5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this</a:t>
            </a:r>
            <a:r>
              <a:rPr lang="en-US" sz="1050" spc="10" dirty="0">
                <a:latin typeface="Microsoft Sans Serif"/>
                <a:cs typeface="Microsoft Sans Serif"/>
              </a:rPr>
              <a:t> </a:t>
            </a:r>
            <a:r>
              <a:rPr lang="en-US" sz="1050" spc="-10" dirty="0">
                <a:latin typeface="Microsoft Sans Serif"/>
                <a:cs typeface="Microsoft Sans Serif"/>
              </a:rPr>
              <a:t>case.</a:t>
            </a:r>
            <a:endParaRPr lang="en-US"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-30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are to </a:t>
            </a:r>
            <a:r>
              <a:rPr sz="1050" b="1" spc="-15" dirty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the best path out</a:t>
            </a: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05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50" dirty="0">
                <a:solidFill>
                  <a:srgbClr val="FF0000"/>
                </a:solidFill>
                <a:latin typeface="Lucida Sans Unicode"/>
                <a:cs typeface="Lucida Sans Unicode"/>
              </a:rPr>
              <a:t>!</a:t>
            </a:r>
            <a:r>
              <a:rPr sz="105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1050" b="1" spc="-5" dirty="0">
                <a:solidFill>
                  <a:srgbClr val="FF0000"/>
                </a:solidFill>
                <a:latin typeface="Arial"/>
                <a:cs typeface="Arial"/>
              </a:rPr>
              <a:t> paths.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218342"/>
            <a:ext cx="2414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TSP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1851" y="1092872"/>
          <a:ext cx="1295400" cy="129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29FDC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B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B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C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7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dirty="0">
                          <a:latin typeface="Symbol"/>
                          <a:cs typeface="Symbol"/>
                        </a:rPr>
                        <a:t></a:t>
                      </a:r>
                      <a:endParaRPr sz="700">
                        <a:latin typeface="Symbol"/>
                        <a:cs typeface="Symbol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19102" y="1607263"/>
            <a:ext cx="9144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8888" y="883866"/>
            <a:ext cx="1547495" cy="1530985"/>
            <a:chOff x="2408888" y="883866"/>
            <a:chExt cx="1547495" cy="15309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8888" y="1511339"/>
              <a:ext cx="164372" cy="1644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797" y="883866"/>
              <a:ext cx="164434" cy="164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2096" y="1045700"/>
              <a:ext cx="34925" cy="478155"/>
            </a:xfrm>
            <a:custGeom>
              <a:avLst/>
              <a:gdLst/>
              <a:ahLst/>
              <a:cxnLst/>
              <a:rect l="l" t="t" r="r" b="b"/>
              <a:pathLst>
                <a:path w="34925" h="478155">
                  <a:moveTo>
                    <a:pt x="0" y="477698"/>
                  </a:moveTo>
                  <a:lnTo>
                    <a:pt x="346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2259" y="2249959"/>
              <a:ext cx="164434" cy="1643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2259" y="1666298"/>
              <a:ext cx="164434" cy="1643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8695" y="1670019"/>
              <a:ext cx="799465" cy="636270"/>
            </a:xfrm>
            <a:custGeom>
              <a:avLst/>
              <a:gdLst/>
              <a:ahLst/>
              <a:cxnLst/>
              <a:rect l="l" t="t" r="r" b="b"/>
              <a:pathLst>
                <a:path w="799464" h="636269">
                  <a:moveTo>
                    <a:pt x="0" y="0"/>
                  </a:moveTo>
                  <a:lnTo>
                    <a:pt x="798923" y="636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2298" y="1591191"/>
              <a:ext cx="741045" cy="156210"/>
            </a:xfrm>
            <a:custGeom>
              <a:avLst/>
              <a:gdLst/>
              <a:ahLst/>
              <a:cxnLst/>
              <a:rect l="l" t="t" r="r" b="b"/>
              <a:pathLst>
                <a:path w="741045" h="156210">
                  <a:moveTo>
                    <a:pt x="0" y="0"/>
                  </a:moveTo>
                  <a:lnTo>
                    <a:pt x="740985" y="1556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3142" y="1003527"/>
              <a:ext cx="709930" cy="692150"/>
            </a:xfrm>
            <a:custGeom>
              <a:avLst/>
              <a:gdLst/>
              <a:ahLst/>
              <a:cxnLst/>
              <a:rect l="l" t="t" r="r" b="b"/>
              <a:pathLst>
                <a:path w="709929" h="692150">
                  <a:moveTo>
                    <a:pt x="0" y="0"/>
                  </a:moveTo>
                  <a:lnTo>
                    <a:pt x="709453" y="6921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535" y="1585043"/>
              <a:ext cx="164427" cy="1644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70939" y="1721258"/>
              <a:ext cx="342265" cy="582930"/>
            </a:xfrm>
            <a:custGeom>
              <a:avLst/>
              <a:gdLst/>
              <a:ahLst/>
              <a:cxnLst/>
              <a:rect l="l" t="t" r="r" b="b"/>
              <a:pathLst>
                <a:path w="342264" h="582930">
                  <a:moveTo>
                    <a:pt x="0" y="582934"/>
                  </a:moveTo>
                  <a:lnTo>
                    <a:pt x="3421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2207" y="961748"/>
              <a:ext cx="1186180" cy="646430"/>
            </a:xfrm>
            <a:custGeom>
              <a:avLst/>
              <a:gdLst/>
              <a:ahLst/>
              <a:cxnLst/>
              <a:rect l="l" t="t" r="r" b="b"/>
              <a:pathLst>
                <a:path w="1186179" h="646430">
                  <a:moveTo>
                    <a:pt x="0" y="0"/>
                  </a:moveTo>
                  <a:lnTo>
                    <a:pt x="1185970" y="6463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96818" y="696797"/>
            <a:ext cx="9144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6558" y="1782656"/>
            <a:ext cx="9144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8716" y="2505495"/>
            <a:ext cx="9144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1093" y="1876840"/>
            <a:ext cx="8699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52871" y="1240321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0071" y="2053869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7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0742" y="1150069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27098" y="1988764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5678" y="1232366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6973" y="1646958"/>
            <a:ext cx="768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751" y="2528630"/>
            <a:ext cx="78549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 MT"/>
                <a:cs typeface="Arial MT"/>
              </a:rPr>
              <a:t>d=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5" dirty="0">
                <a:latin typeface="Arial MT"/>
                <a:cs typeface="Arial MT"/>
              </a:rPr>
              <a:t>Distance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matrix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3002" y="2755677"/>
            <a:ext cx="106235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 MT"/>
                <a:cs typeface="Arial MT"/>
              </a:rPr>
              <a:t>Connectivity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10" dirty="0">
                <a:latin typeface="Arial MT"/>
                <a:cs typeface="Arial MT"/>
              </a:rPr>
              <a:t>among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5" dirty="0">
                <a:latin typeface="Arial MT"/>
                <a:cs typeface="Arial MT"/>
              </a:rPr>
              <a:t>cities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510" y="223092"/>
            <a:ext cx="2819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Defining</a:t>
            </a:r>
            <a:r>
              <a:rPr spc="-25" dirty="0"/>
              <a:t> </a:t>
            </a:r>
            <a:r>
              <a:rPr spc="15" dirty="0"/>
              <a:t>the</a:t>
            </a:r>
            <a:r>
              <a:rPr spc="-25" dirty="0"/>
              <a:t> </a:t>
            </a:r>
            <a:r>
              <a:rPr spc="20" dirty="0"/>
              <a:t>TSP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3150" y="667101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Minimizing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271" y="955079"/>
            <a:ext cx="399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cost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297" y="851168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95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6550" y="928561"/>
            <a:ext cx="2235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Arial"/>
                <a:cs typeface="Arial"/>
              </a:rPr>
              <a:t>n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spc="-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550" y="1034403"/>
            <a:ext cx="196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i</a:t>
            </a:r>
            <a:r>
              <a:rPr sz="800" i="1" spc="-155" dirty="0">
                <a:latin typeface="Arial"/>
                <a:cs typeface="Arial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829" y="955079"/>
            <a:ext cx="407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7316" y="1017817"/>
            <a:ext cx="365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975" algn="l"/>
              </a:tabLst>
            </a:pPr>
            <a:r>
              <a:rPr sz="800" i="1" spc="-5" dirty="0">
                <a:latin typeface="Arial"/>
                <a:cs typeface="Arial"/>
              </a:rPr>
              <a:t>i	i</a:t>
            </a:r>
            <a:r>
              <a:rPr sz="800" i="1" spc="-155" dirty="0">
                <a:latin typeface="Arial"/>
                <a:cs typeface="Arial"/>
              </a:rPr>
              <a:t> 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9789" y="1015988"/>
            <a:ext cx="417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800" i="1" spc="5" dirty="0">
                <a:latin typeface="Arial"/>
                <a:cs typeface="Arial"/>
              </a:rPr>
              <a:t>n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spc="-5" dirty="0">
                <a:latin typeface="Microsoft Sans Serif"/>
                <a:cs typeface="Microsoft Sans Serif"/>
              </a:rPr>
              <a:t>1</a:t>
            </a:r>
            <a:r>
              <a:rPr sz="800" dirty="0">
                <a:latin typeface="Microsoft Sans Serif"/>
                <a:cs typeface="Microsoft Sans Serif"/>
              </a:rPr>
              <a:t>	</a:t>
            </a:r>
            <a:r>
              <a:rPr sz="800" spc="-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3099" y="955079"/>
            <a:ext cx="913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3415" algn="l"/>
              </a:tabLst>
            </a:pP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540" y="1273175"/>
            <a:ext cx="1811020" cy="685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latin typeface="Arial"/>
                <a:cs typeface="Arial"/>
              </a:rPr>
              <a:t>Subject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[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60" baseline="-13888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200" spc="60" baseline="-13888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60" baseline="-13888" dirty="0">
                <a:latin typeface="Microsoft Sans Serif"/>
                <a:cs typeface="Microsoft Sans Serif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200" i="1" spc="7" baseline="-13888" dirty="0">
                <a:latin typeface="Arial"/>
                <a:cs typeface="Arial"/>
              </a:rPr>
              <a:t>n</a:t>
            </a:r>
            <a:r>
              <a:rPr sz="1200" i="1" spc="284" baseline="-13888" dirty="0">
                <a:latin typeface="Arial"/>
                <a:cs typeface="Arial"/>
              </a:rPr>
              <a:t>−</a:t>
            </a:r>
            <a:r>
              <a:rPr sz="1200" spc="60" baseline="-13888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spc="60" baseline="-13888" dirty="0">
                <a:latin typeface="Microsoft Sans Serif"/>
                <a:cs typeface="Microsoft Sans Serif"/>
              </a:rPr>
              <a:t>0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37" baseline="-13888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940" y="1939202"/>
            <a:ext cx="3832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Here,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collection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cities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/=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that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940" y="2033473"/>
            <a:ext cx="3971925" cy="1245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spc="-370" dirty="0">
                <a:latin typeface="Lucida Sans Unicode"/>
                <a:cs typeface="Lucida Sans Unicode"/>
              </a:rPr>
              <a:t>∀</a:t>
            </a:r>
            <a:r>
              <a:rPr sz="1100" i="1" spc="85" dirty="0">
                <a:latin typeface="Arial"/>
                <a:cs typeface="Arial"/>
              </a:rPr>
              <a:t>i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j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latin typeface="Arial"/>
                <a:cs typeface="Arial"/>
              </a:rPr>
              <a:t>Note: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tour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cities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latin typeface="Arial"/>
                <a:cs typeface="Arial"/>
              </a:rPr>
              <a:t>c</a:t>
            </a:r>
            <a:r>
              <a:rPr sz="1200" spc="15" baseline="-13888" dirty="0">
                <a:latin typeface="Microsoft Sans Serif"/>
                <a:cs typeface="Microsoft Sans Serif"/>
              </a:rPr>
              <a:t>0</a:t>
            </a:r>
            <a:r>
              <a:rPr sz="1100" spc="10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b="1" spc="-10" dirty="0">
                <a:latin typeface="Arial"/>
                <a:cs typeface="Arial"/>
              </a:rPr>
              <a:t>and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Microsoft Sans Serif"/>
                <a:cs typeface="Microsoft Sans Serif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82" baseline="-10416" dirty="0">
                <a:latin typeface="Arial"/>
                <a:cs typeface="Arial"/>
              </a:rPr>
              <a:t>n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</a:t>
            </a:r>
            <a:r>
              <a:rPr sz="1100" spc="-10" dirty="0">
                <a:latin typeface="Microsoft Sans Serif"/>
                <a:cs typeface="Microsoft Sans Serif"/>
              </a:rPr>
              <a:t>umber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citie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endParaRPr sz="1100" dirty="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30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x</a:t>
            </a:r>
            <a:r>
              <a:rPr sz="1200" i="1" spc="-7" baseline="-13888" dirty="0">
                <a:latin typeface="Arial"/>
                <a:cs typeface="Arial"/>
              </a:rPr>
              <a:t>j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distance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between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cities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7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792" y="188783"/>
            <a:ext cx="2708055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Tree</a:t>
            </a:r>
            <a:r>
              <a:rPr spc="-35" dirty="0"/>
              <a:t> </a:t>
            </a:r>
            <a:r>
              <a:rPr spc="15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055" y="559967"/>
            <a:ext cx="42779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scheme,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solution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797" y="1135146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1076"/>
                </a:moveTo>
                <a:lnTo>
                  <a:pt x="193828" y="61794"/>
                </a:lnTo>
                <a:lnTo>
                  <a:pt x="172279" y="29659"/>
                </a:lnTo>
                <a:lnTo>
                  <a:pt x="140291" y="7963"/>
                </a:lnTo>
                <a:lnTo>
                  <a:pt x="101076" y="0"/>
                </a:lnTo>
                <a:lnTo>
                  <a:pt x="61794" y="7963"/>
                </a:lnTo>
                <a:lnTo>
                  <a:pt x="29659" y="29659"/>
                </a:lnTo>
                <a:lnTo>
                  <a:pt x="7963" y="61794"/>
                </a:lnTo>
                <a:lnTo>
                  <a:pt x="0" y="101076"/>
                </a:lnTo>
                <a:lnTo>
                  <a:pt x="7963" y="140291"/>
                </a:lnTo>
                <a:lnTo>
                  <a:pt x="29659" y="172279"/>
                </a:lnTo>
                <a:lnTo>
                  <a:pt x="61794" y="193828"/>
                </a:lnTo>
                <a:lnTo>
                  <a:pt x="101076" y="201724"/>
                </a:lnTo>
                <a:lnTo>
                  <a:pt x="140291" y="193828"/>
                </a:lnTo>
                <a:lnTo>
                  <a:pt x="172279" y="172279"/>
                </a:lnTo>
                <a:lnTo>
                  <a:pt x="193828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8191" y="1158851"/>
            <a:ext cx="7874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A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862" y="145208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1076"/>
                </a:moveTo>
                <a:lnTo>
                  <a:pt x="193761" y="61794"/>
                </a:lnTo>
                <a:lnTo>
                  <a:pt x="172065" y="29659"/>
                </a:lnTo>
                <a:lnTo>
                  <a:pt x="139930" y="7963"/>
                </a:lnTo>
                <a:lnTo>
                  <a:pt x="100648" y="0"/>
                </a:lnTo>
                <a:lnTo>
                  <a:pt x="61432" y="7963"/>
                </a:lnTo>
                <a:lnTo>
                  <a:pt x="29444" y="29659"/>
                </a:lnTo>
                <a:lnTo>
                  <a:pt x="7896" y="61794"/>
                </a:lnTo>
                <a:lnTo>
                  <a:pt x="0" y="101076"/>
                </a:lnTo>
                <a:lnTo>
                  <a:pt x="7896" y="140291"/>
                </a:lnTo>
                <a:lnTo>
                  <a:pt x="29444" y="172279"/>
                </a:lnTo>
                <a:lnTo>
                  <a:pt x="61432" y="193828"/>
                </a:lnTo>
                <a:lnTo>
                  <a:pt x="100648" y="201724"/>
                </a:lnTo>
                <a:lnTo>
                  <a:pt x="139930" y="193828"/>
                </a:lnTo>
                <a:lnTo>
                  <a:pt x="172065" y="172279"/>
                </a:lnTo>
                <a:lnTo>
                  <a:pt x="193761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2969" y="1476212"/>
            <a:ext cx="7556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B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6989" y="145208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1076"/>
                </a:moveTo>
                <a:lnTo>
                  <a:pt x="193828" y="61794"/>
                </a:lnTo>
                <a:lnTo>
                  <a:pt x="172279" y="29659"/>
                </a:lnTo>
                <a:lnTo>
                  <a:pt x="140291" y="7963"/>
                </a:lnTo>
                <a:lnTo>
                  <a:pt x="101076" y="0"/>
                </a:lnTo>
                <a:lnTo>
                  <a:pt x="61794" y="7963"/>
                </a:lnTo>
                <a:lnTo>
                  <a:pt x="29659" y="29659"/>
                </a:lnTo>
                <a:lnTo>
                  <a:pt x="7963" y="61794"/>
                </a:lnTo>
                <a:lnTo>
                  <a:pt x="0" y="101076"/>
                </a:lnTo>
                <a:lnTo>
                  <a:pt x="7963" y="140291"/>
                </a:lnTo>
                <a:lnTo>
                  <a:pt x="29659" y="172279"/>
                </a:lnTo>
                <a:lnTo>
                  <a:pt x="61794" y="193828"/>
                </a:lnTo>
                <a:lnTo>
                  <a:pt x="101076" y="201724"/>
                </a:lnTo>
                <a:lnTo>
                  <a:pt x="140291" y="193828"/>
                </a:lnTo>
                <a:lnTo>
                  <a:pt x="172279" y="172279"/>
                </a:lnTo>
                <a:lnTo>
                  <a:pt x="193828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0525" y="1476212"/>
            <a:ext cx="7429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C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623" y="178357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724" y="101076"/>
                </a:moveTo>
                <a:lnTo>
                  <a:pt x="193761" y="61794"/>
                </a:lnTo>
                <a:lnTo>
                  <a:pt x="172065" y="29659"/>
                </a:lnTo>
                <a:lnTo>
                  <a:pt x="139930" y="7963"/>
                </a:lnTo>
                <a:lnTo>
                  <a:pt x="100648" y="0"/>
                </a:lnTo>
                <a:lnTo>
                  <a:pt x="61432" y="7963"/>
                </a:lnTo>
                <a:lnTo>
                  <a:pt x="29444" y="29659"/>
                </a:lnTo>
                <a:lnTo>
                  <a:pt x="7896" y="61794"/>
                </a:lnTo>
                <a:lnTo>
                  <a:pt x="0" y="101076"/>
                </a:lnTo>
                <a:lnTo>
                  <a:pt x="7896" y="140291"/>
                </a:lnTo>
                <a:lnTo>
                  <a:pt x="29444" y="172279"/>
                </a:lnTo>
                <a:lnTo>
                  <a:pt x="61432" y="193828"/>
                </a:lnTo>
                <a:lnTo>
                  <a:pt x="100648" y="201724"/>
                </a:lnTo>
                <a:lnTo>
                  <a:pt x="139930" y="193828"/>
                </a:lnTo>
                <a:lnTo>
                  <a:pt x="172065" y="172279"/>
                </a:lnTo>
                <a:lnTo>
                  <a:pt x="193761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304" y="1807710"/>
            <a:ext cx="8191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7873" y="178357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1076"/>
                </a:moveTo>
                <a:lnTo>
                  <a:pt x="193761" y="61794"/>
                </a:lnTo>
                <a:lnTo>
                  <a:pt x="172065" y="29659"/>
                </a:lnTo>
                <a:lnTo>
                  <a:pt x="139930" y="7963"/>
                </a:lnTo>
                <a:lnTo>
                  <a:pt x="100648" y="0"/>
                </a:lnTo>
                <a:lnTo>
                  <a:pt x="61432" y="7963"/>
                </a:lnTo>
                <a:lnTo>
                  <a:pt x="29444" y="29659"/>
                </a:lnTo>
                <a:lnTo>
                  <a:pt x="7896" y="61794"/>
                </a:lnTo>
                <a:lnTo>
                  <a:pt x="0" y="101076"/>
                </a:lnTo>
                <a:lnTo>
                  <a:pt x="7896" y="140291"/>
                </a:lnTo>
                <a:lnTo>
                  <a:pt x="29444" y="172279"/>
                </a:lnTo>
                <a:lnTo>
                  <a:pt x="61432" y="193828"/>
                </a:lnTo>
                <a:lnTo>
                  <a:pt x="100648" y="201724"/>
                </a:lnTo>
                <a:lnTo>
                  <a:pt x="139930" y="193828"/>
                </a:lnTo>
                <a:lnTo>
                  <a:pt x="172065" y="172279"/>
                </a:lnTo>
                <a:lnTo>
                  <a:pt x="193761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3551" y="1807710"/>
            <a:ext cx="7048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3047" y="178357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1076"/>
                </a:moveTo>
                <a:lnTo>
                  <a:pt x="193821" y="61794"/>
                </a:lnTo>
                <a:lnTo>
                  <a:pt x="172226" y="29659"/>
                </a:lnTo>
                <a:lnTo>
                  <a:pt x="140111" y="7963"/>
                </a:lnTo>
                <a:lnTo>
                  <a:pt x="100648" y="0"/>
                </a:lnTo>
                <a:lnTo>
                  <a:pt x="61432" y="7963"/>
                </a:lnTo>
                <a:lnTo>
                  <a:pt x="29444" y="29659"/>
                </a:lnTo>
                <a:lnTo>
                  <a:pt x="7896" y="61794"/>
                </a:lnTo>
                <a:lnTo>
                  <a:pt x="0" y="101076"/>
                </a:lnTo>
                <a:lnTo>
                  <a:pt x="7896" y="140291"/>
                </a:lnTo>
                <a:lnTo>
                  <a:pt x="29444" y="172279"/>
                </a:lnTo>
                <a:lnTo>
                  <a:pt x="61432" y="193828"/>
                </a:lnTo>
                <a:lnTo>
                  <a:pt x="100648" y="201724"/>
                </a:lnTo>
                <a:lnTo>
                  <a:pt x="140111" y="193828"/>
                </a:lnTo>
                <a:lnTo>
                  <a:pt x="172226" y="172279"/>
                </a:lnTo>
                <a:lnTo>
                  <a:pt x="193821" y="140291"/>
                </a:lnTo>
                <a:lnTo>
                  <a:pt x="201724" y="1010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90009" y="1807710"/>
            <a:ext cx="67945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F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6989" y="214419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30" h="201930">
                <a:moveTo>
                  <a:pt x="201724" y="100648"/>
                </a:moveTo>
                <a:lnTo>
                  <a:pt x="193828" y="61432"/>
                </a:lnTo>
                <a:lnTo>
                  <a:pt x="172279" y="29444"/>
                </a:lnTo>
                <a:lnTo>
                  <a:pt x="140291" y="7896"/>
                </a:lnTo>
                <a:lnTo>
                  <a:pt x="101076" y="0"/>
                </a:lnTo>
                <a:lnTo>
                  <a:pt x="61794" y="7896"/>
                </a:lnTo>
                <a:lnTo>
                  <a:pt x="29659" y="29444"/>
                </a:lnTo>
                <a:lnTo>
                  <a:pt x="7963" y="61432"/>
                </a:lnTo>
                <a:lnTo>
                  <a:pt x="0" y="100648"/>
                </a:lnTo>
                <a:lnTo>
                  <a:pt x="7963" y="139930"/>
                </a:lnTo>
                <a:lnTo>
                  <a:pt x="29659" y="172065"/>
                </a:lnTo>
                <a:lnTo>
                  <a:pt x="61794" y="193761"/>
                </a:lnTo>
                <a:lnTo>
                  <a:pt x="101076" y="201724"/>
                </a:lnTo>
                <a:lnTo>
                  <a:pt x="140291" y="193761"/>
                </a:lnTo>
                <a:lnTo>
                  <a:pt x="172279" y="172065"/>
                </a:lnTo>
                <a:lnTo>
                  <a:pt x="193828" y="139930"/>
                </a:lnTo>
                <a:lnTo>
                  <a:pt x="201724" y="1006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6242" y="2167902"/>
            <a:ext cx="8382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G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6482" y="1297286"/>
            <a:ext cx="1177925" cy="876300"/>
            <a:chOff x="479271" y="1297286"/>
            <a:chExt cx="1177925" cy="876300"/>
          </a:xfrm>
        </p:grpSpPr>
        <p:sp>
          <p:nvSpPr>
            <p:cNvPr id="20" name="object 20"/>
            <p:cNvSpPr/>
            <p:nvPr/>
          </p:nvSpPr>
          <p:spPr>
            <a:xfrm>
              <a:off x="786965" y="1301322"/>
              <a:ext cx="167005" cy="182880"/>
            </a:xfrm>
            <a:custGeom>
              <a:avLst/>
              <a:gdLst/>
              <a:ahLst/>
              <a:cxnLst/>
              <a:rect l="l" t="t" r="r" b="b"/>
              <a:pathLst>
                <a:path w="167005" h="182880">
                  <a:moveTo>
                    <a:pt x="166604" y="0"/>
                  </a:moveTo>
                  <a:lnTo>
                    <a:pt x="0" y="1824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81" y="1626394"/>
              <a:ext cx="164465" cy="173990"/>
            </a:xfrm>
            <a:custGeom>
              <a:avLst/>
              <a:gdLst/>
              <a:ahLst/>
              <a:cxnLst/>
              <a:rect l="l" t="t" r="r" b="b"/>
              <a:pathLst>
                <a:path w="164465" h="173989">
                  <a:moveTo>
                    <a:pt x="164035" y="0"/>
                  </a:moveTo>
                  <a:lnTo>
                    <a:pt x="0" y="1734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0325" y="1297896"/>
              <a:ext cx="196850" cy="199390"/>
            </a:xfrm>
            <a:custGeom>
              <a:avLst/>
              <a:gdLst/>
              <a:ahLst/>
              <a:cxnLst/>
              <a:rect l="l" t="t" r="r" b="b"/>
              <a:pathLst>
                <a:path w="196850" h="199390">
                  <a:moveTo>
                    <a:pt x="0" y="0"/>
                  </a:moveTo>
                  <a:lnTo>
                    <a:pt x="196585" y="1991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8524" y="1628108"/>
              <a:ext cx="198120" cy="195580"/>
            </a:xfrm>
            <a:custGeom>
              <a:avLst/>
              <a:gdLst/>
              <a:ahLst/>
              <a:cxnLst/>
              <a:rect l="l" t="t" r="r" b="b"/>
              <a:pathLst>
                <a:path w="198119" h="195580">
                  <a:moveTo>
                    <a:pt x="0" y="0"/>
                  </a:moveTo>
                  <a:lnTo>
                    <a:pt x="197870" y="1953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6430" y="1632390"/>
              <a:ext cx="162560" cy="158115"/>
            </a:xfrm>
            <a:custGeom>
              <a:avLst/>
              <a:gdLst/>
              <a:ahLst/>
              <a:cxnLst/>
              <a:rect l="l" t="t" r="r" b="b"/>
              <a:pathLst>
                <a:path w="162559" h="158114">
                  <a:moveTo>
                    <a:pt x="162321" y="0"/>
                  </a:moveTo>
                  <a:lnTo>
                    <a:pt x="0" y="1576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88702" y="1967742"/>
              <a:ext cx="132080" cy="205740"/>
            </a:xfrm>
            <a:custGeom>
              <a:avLst/>
              <a:gdLst/>
              <a:ahLst/>
              <a:cxnLst/>
              <a:rect l="l" t="t" r="r" b="b"/>
              <a:pathLst>
                <a:path w="132080" h="205739">
                  <a:moveTo>
                    <a:pt x="0" y="0"/>
                  </a:moveTo>
                  <a:lnTo>
                    <a:pt x="131485" y="205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0566" y="1120584"/>
            <a:ext cx="1498600" cy="360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65"/>
              </a:spcBef>
              <a:tabLst>
                <a:tab pos="1029335" algn="l"/>
              </a:tabLst>
            </a:pP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D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A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B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E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G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C  </a:t>
            </a:r>
            <a:r>
              <a:rPr sz="700" b="1" spc="15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F	</a:t>
            </a:r>
            <a:r>
              <a:rPr sz="700" b="1" spc="5" dirty="0">
                <a:solidFill>
                  <a:srgbClr val="9D3D35"/>
                </a:solidFill>
                <a:latin typeface="Calibri"/>
                <a:cs typeface="Calibri"/>
              </a:rPr>
              <a:t>(In-order)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Calibri"/>
              <a:cs typeface="Calibri"/>
            </a:endParaRPr>
          </a:p>
          <a:p>
            <a:pPr marL="9525">
              <a:lnSpc>
                <a:spcPct val="100000"/>
              </a:lnSpc>
              <a:spcBef>
                <a:spcPts val="5"/>
              </a:spcBef>
            </a:pPr>
            <a:r>
              <a:rPr sz="700" b="1" spc="5" dirty="0">
                <a:solidFill>
                  <a:srgbClr val="9D3D35"/>
                </a:solidFill>
                <a:latin typeface="Calibri"/>
                <a:cs typeface="Calibri"/>
              </a:rPr>
              <a:t>(T</a:t>
            </a:r>
            <a:r>
              <a:rPr sz="675" b="1" spc="7" baseline="-12345" dirty="0">
                <a:solidFill>
                  <a:srgbClr val="9D3D35"/>
                </a:solidFill>
                <a:latin typeface="Calibri"/>
                <a:cs typeface="Calibri"/>
              </a:rPr>
              <a:t>L</a:t>
            </a:r>
            <a:r>
              <a:rPr sz="675" b="1" spc="135" baseline="-1234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9D3D35"/>
                </a:solidFill>
                <a:latin typeface="Calibri"/>
                <a:cs typeface="Calibri"/>
              </a:rPr>
              <a:t>R</a:t>
            </a:r>
            <a:r>
              <a:rPr sz="700" b="1" spc="125" dirty="0">
                <a:solidFill>
                  <a:srgbClr val="9D3D35"/>
                </a:solidFill>
                <a:latin typeface="Calibri"/>
                <a:cs typeface="Calibri"/>
              </a:rPr>
              <a:t> </a:t>
            </a:r>
            <a:r>
              <a:rPr sz="700" b="1" spc="5" dirty="0">
                <a:solidFill>
                  <a:srgbClr val="9D3D35"/>
                </a:solidFill>
                <a:latin typeface="Calibri"/>
                <a:cs typeface="Calibri"/>
              </a:rPr>
              <a:t>T</a:t>
            </a:r>
            <a:r>
              <a:rPr sz="675" b="1" spc="7" baseline="-12345" dirty="0">
                <a:solidFill>
                  <a:srgbClr val="9D3D35"/>
                </a:solidFill>
                <a:latin typeface="Calibri"/>
                <a:cs typeface="Calibri"/>
              </a:rPr>
              <a:t>R</a:t>
            </a:r>
            <a:r>
              <a:rPr sz="700" b="1" spc="5" dirty="0">
                <a:solidFill>
                  <a:srgbClr val="9D3D35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90566" y="1553157"/>
            <a:ext cx="1513205" cy="360680"/>
          </a:xfrm>
          <a:custGeom>
            <a:avLst/>
            <a:gdLst/>
            <a:ahLst/>
            <a:cxnLst/>
            <a:rect l="l" t="t" r="r" b="b"/>
            <a:pathLst>
              <a:path w="1513204" h="360680">
                <a:moveTo>
                  <a:pt x="0" y="360191"/>
                </a:moveTo>
                <a:lnTo>
                  <a:pt x="1513149" y="360191"/>
                </a:lnTo>
                <a:lnTo>
                  <a:pt x="1513149" y="0"/>
                </a:lnTo>
                <a:lnTo>
                  <a:pt x="0" y="0"/>
                </a:lnTo>
                <a:lnTo>
                  <a:pt x="0" y="360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0566" y="2007144"/>
            <a:ext cx="1513205" cy="360680"/>
          </a:xfrm>
          <a:custGeom>
            <a:avLst/>
            <a:gdLst/>
            <a:ahLst/>
            <a:cxnLst/>
            <a:rect l="l" t="t" r="r" b="b"/>
            <a:pathLst>
              <a:path w="1513204" h="360680">
                <a:moveTo>
                  <a:pt x="0" y="360191"/>
                </a:moveTo>
                <a:lnTo>
                  <a:pt x="1513149" y="360191"/>
                </a:lnTo>
                <a:lnTo>
                  <a:pt x="1513149" y="0"/>
                </a:lnTo>
                <a:lnTo>
                  <a:pt x="0" y="0"/>
                </a:lnTo>
                <a:lnTo>
                  <a:pt x="0" y="3601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41988" y="1588667"/>
            <a:ext cx="1610360" cy="821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0"/>
              </a:spcBef>
              <a:tabLst>
                <a:tab pos="1095375" algn="l"/>
              </a:tabLst>
            </a:pPr>
            <a:r>
              <a:rPr sz="700" b="1" spc="1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sz="700" b="1" spc="1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B  </a:t>
            </a:r>
            <a:r>
              <a:rPr sz="7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D  </a:t>
            </a:r>
            <a:r>
              <a:rPr sz="7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C  </a:t>
            </a:r>
            <a:r>
              <a:rPr sz="700" b="1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sz="7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G  </a:t>
            </a:r>
            <a:r>
              <a:rPr sz="7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rgbClr val="FF0000"/>
                </a:solidFill>
                <a:latin typeface="Calibri"/>
                <a:cs typeface="Calibri"/>
              </a:rPr>
              <a:t>F	</a:t>
            </a:r>
            <a:r>
              <a:rPr sz="700" b="1" spc="5" dirty="0">
                <a:solidFill>
                  <a:srgbClr val="FF0000"/>
                </a:solidFill>
                <a:latin typeface="Calibri"/>
                <a:cs typeface="Calibri"/>
              </a:rPr>
              <a:t>(Pre-order)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050" b="1" spc="7" baseline="7936" dirty="0">
                <a:solidFill>
                  <a:srgbClr val="FF0000"/>
                </a:solidFill>
                <a:latin typeface="Calibri"/>
                <a:cs typeface="Calibri"/>
              </a:rPr>
              <a:t>(R</a:t>
            </a:r>
            <a:r>
              <a:rPr sz="1050" b="1" spc="172" baseline="793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spc="7" baseline="793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50" b="1" spc="5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45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spc="7" baseline="793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50" b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050" b="1" spc="7" baseline="7936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50" baseline="7936">
              <a:latin typeface="Calibri"/>
              <a:cs typeface="Calibri"/>
            </a:endParaRPr>
          </a:p>
          <a:p>
            <a:pPr marL="76200" marR="43180">
              <a:lnSpc>
                <a:spcPts val="1830"/>
              </a:lnSpc>
              <a:spcBef>
                <a:spcPts val="20"/>
              </a:spcBef>
              <a:tabLst>
                <a:tab pos="1097915" algn="l"/>
              </a:tabLst>
            </a:pPr>
            <a:r>
              <a:rPr sz="700" b="1" spc="1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   </a:t>
            </a:r>
            <a:r>
              <a:rPr sz="700" b="1" spc="15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</a:t>
            </a:r>
            <a:r>
              <a:rPr sz="7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</a:t>
            </a:r>
            <a:r>
              <a:rPr sz="7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</a:t>
            </a:r>
            <a:r>
              <a:rPr sz="7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</a:t>
            </a:r>
            <a:r>
              <a:rPr sz="7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</a:t>
            </a:r>
            <a:r>
              <a:rPr sz="7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70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</a:t>
            </a:r>
            <a:r>
              <a:rPr sz="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(Post-order)  </a:t>
            </a:r>
            <a:r>
              <a:rPr sz="1050" b="1" spc="7" baseline="7936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(T</a:t>
            </a:r>
            <a:r>
              <a:rPr sz="45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</a:t>
            </a:r>
            <a:r>
              <a:rPr sz="45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050" b="1" spc="7" baseline="7936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</a:t>
            </a:r>
            <a:r>
              <a:rPr sz="45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</a:t>
            </a:r>
            <a:r>
              <a:rPr sz="450" b="1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050" b="1" baseline="7936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R)</a:t>
            </a:r>
            <a:endParaRPr sz="1050" baseline="7936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40448" y="1639061"/>
            <a:ext cx="506095" cy="203200"/>
            <a:chOff x="2053237" y="1639061"/>
            <a:chExt cx="506095" cy="203200"/>
          </a:xfrm>
        </p:grpSpPr>
        <p:sp>
          <p:nvSpPr>
            <p:cNvPr id="31" name="object 31"/>
            <p:cNvSpPr/>
            <p:nvPr/>
          </p:nvSpPr>
          <p:spPr>
            <a:xfrm>
              <a:off x="2053848" y="1639671"/>
              <a:ext cx="504825" cy="201930"/>
            </a:xfrm>
            <a:custGeom>
              <a:avLst/>
              <a:gdLst/>
              <a:ahLst/>
              <a:cxnLst/>
              <a:rect l="l" t="t" r="r" b="b"/>
              <a:pathLst>
                <a:path w="504825" h="201930">
                  <a:moveTo>
                    <a:pt x="403449" y="0"/>
                  </a:moveTo>
                  <a:lnTo>
                    <a:pt x="403449" y="66384"/>
                  </a:lnTo>
                  <a:lnTo>
                    <a:pt x="0" y="66384"/>
                  </a:lnTo>
                  <a:lnTo>
                    <a:pt x="0" y="134911"/>
                  </a:lnTo>
                  <a:lnTo>
                    <a:pt x="403449" y="134911"/>
                  </a:lnTo>
                  <a:lnTo>
                    <a:pt x="403449" y="201724"/>
                  </a:lnTo>
                  <a:lnTo>
                    <a:pt x="504525" y="100648"/>
                  </a:lnTo>
                  <a:lnTo>
                    <a:pt x="403449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3848" y="1639671"/>
              <a:ext cx="504825" cy="201930"/>
            </a:xfrm>
            <a:custGeom>
              <a:avLst/>
              <a:gdLst/>
              <a:ahLst/>
              <a:cxnLst/>
              <a:rect l="l" t="t" r="r" b="b"/>
              <a:pathLst>
                <a:path w="504825" h="201930">
                  <a:moveTo>
                    <a:pt x="504525" y="100648"/>
                  </a:moveTo>
                  <a:lnTo>
                    <a:pt x="403449" y="0"/>
                  </a:lnTo>
                  <a:lnTo>
                    <a:pt x="403449" y="66384"/>
                  </a:lnTo>
                  <a:lnTo>
                    <a:pt x="0" y="66384"/>
                  </a:lnTo>
                  <a:lnTo>
                    <a:pt x="0" y="134911"/>
                  </a:lnTo>
                  <a:lnTo>
                    <a:pt x="403449" y="134911"/>
                  </a:lnTo>
                  <a:lnTo>
                    <a:pt x="403449" y="201724"/>
                  </a:lnTo>
                  <a:lnTo>
                    <a:pt x="504525" y="1006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82110" y="2493991"/>
            <a:ext cx="50673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A</a:t>
            </a:r>
            <a:r>
              <a:rPr sz="700" spc="-3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binary</a:t>
            </a:r>
            <a:r>
              <a:rPr sz="700" spc="-3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tree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8450" y="2475227"/>
            <a:ext cx="115951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Three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compact</a:t>
            </a:r>
            <a:r>
              <a:rPr sz="700" dirty="0">
                <a:latin typeface="Calibri"/>
                <a:cs typeface="Calibri"/>
              </a:rPr>
              <a:t> representation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50" y="294711"/>
            <a:ext cx="3963035" cy="244475"/>
          </a:xfrm>
          <a:prstGeom prst="rect">
            <a:avLst/>
          </a:prstGeom>
          <a:ln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Floor</a:t>
            </a:r>
            <a:r>
              <a:rPr dirty="0"/>
              <a:t> </a:t>
            </a:r>
            <a:r>
              <a:rPr spc="15" dirty="0"/>
              <a:t>Planning</a:t>
            </a:r>
            <a:r>
              <a:rPr spc="5" dirty="0"/>
              <a:t> </a:t>
            </a:r>
            <a:r>
              <a:rPr spc="10" dirty="0"/>
              <a:t>:</a:t>
            </a:r>
            <a:r>
              <a:rPr spc="100" dirty="0"/>
              <a:t> </a:t>
            </a:r>
            <a:r>
              <a:rPr spc="20" dirty="0"/>
              <a:t>An</a:t>
            </a:r>
            <a:r>
              <a:rPr spc="5" dirty="0"/>
              <a:t> </a:t>
            </a:r>
            <a:r>
              <a:rPr spc="15" dirty="0"/>
              <a:t>example</a:t>
            </a:r>
            <a:r>
              <a:rPr spc="5" dirty="0"/>
              <a:t> </a:t>
            </a:r>
            <a:r>
              <a:rPr spc="15" dirty="0"/>
              <a:t>of</a:t>
            </a:r>
            <a:r>
              <a:rPr spc="5" dirty="0"/>
              <a:t> </a:t>
            </a:r>
            <a:r>
              <a:rPr spc="15" dirty="0"/>
              <a:t>tree</a:t>
            </a:r>
            <a:r>
              <a:rPr spc="5" dirty="0"/>
              <a:t> </a:t>
            </a:r>
            <a:r>
              <a:rPr spc="15" dirty="0"/>
              <a:t>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836757"/>
            <a:ext cx="4229735" cy="471476"/>
          </a:xfrm>
          <a:prstGeom prst="rect">
            <a:avLst/>
          </a:prstGeom>
          <a:ln>
            <a:noFill/>
          </a:ln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spc="-10" dirty="0">
                <a:latin typeface="Microsoft Sans Serif"/>
                <a:cs typeface="Microsoft Sans Serif"/>
              </a:rPr>
              <a:t>Floor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planning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standard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problem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VLSI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design.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Here,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given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10" dirty="0">
                <a:latin typeface="Arial"/>
                <a:cs typeface="Arial"/>
              </a:rPr>
              <a:t>n 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circuits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different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area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requirements,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arrange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them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into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 </a:t>
            </a:r>
            <a:r>
              <a:rPr sz="1000" spc="-5" dirty="0">
                <a:latin typeface="Microsoft Sans Serif"/>
                <a:cs typeface="Microsoft Sans Serif"/>
              </a:rPr>
              <a:t> floor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chip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layout,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circuits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placed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minimum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layout </a:t>
            </a:r>
            <a:r>
              <a:rPr sz="1000" spc="-27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possible.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1229" y="1690771"/>
            <a:ext cx="1172210" cy="1172210"/>
            <a:chOff x="2806650" y="1494754"/>
            <a:chExt cx="1172210" cy="1172210"/>
          </a:xfrm>
        </p:grpSpPr>
        <p:sp>
          <p:nvSpPr>
            <p:cNvPr id="6" name="object 6"/>
            <p:cNvSpPr/>
            <p:nvPr/>
          </p:nvSpPr>
          <p:spPr>
            <a:xfrm>
              <a:off x="2807603" y="1495706"/>
              <a:ext cx="1170305" cy="1170305"/>
            </a:xfrm>
            <a:custGeom>
              <a:avLst/>
              <a:gdLst/>
              <a:ahLst/>
              <a:cxnLst/>
              <a:rect l="l" t="t" r="r" b="b"/>
              <a:pathLst>
                <a:path w="1170304" h="1170305">
                  <a:moveTo>
                    <a:pt x="0" y="1170101"/>
                  </a:moveTo>
                  <a:lnTo>
                    <a:pt x="1170101" y="1170101"/>
                  </a:lnTo>
                  <a:lnTo>
                    <a:pt x="1170101" y="0"/>
                  </a:lnTo>
                  <a:lnTo>
                    <a:pt x="0" y="0"/>
                  </a:lnTo>
                  <a:lnTo>
                    <a:pt x="0" y="1170101"/>
                  </a:lnTo>
                  <a:close/>
                </a:path>
              </a:pathLst>
            </a:custGeom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3622" y="1540998"/>
              <a:ext cx="360680" cy="405130"/>
            </a:xfrm>
            <a:custGeom>
              <a:avLst/>
              <a:gdLst/>
              <a:ahLst/>
              <a:cxnLst/>
              <a:rect l="l" t="t" r="r" b="b"/>
              <a:pathLst>
                <a:path w="360680" h="405130">
                  <a:moveTo>
                    <a:pt x="0" y="404774"/>
                  </a:moveTo>
                  <a:lnTo>
                    <a:pt x="360195" y="404774"/>
                  </a:lnTo>
                  <a:lnTo>
                    <a:pt x="360195" y="0"/>
                  </a:lnTo>
                  <a:lnTo>
                    <a:pt x="0" y="0"/>
                  </a:lnTo>
                  <a:lnTo>
                    <a:pt x="0" y="404774"/>
                  </a:lnTo>
                  <a:close/>
                </a:path>
              </a:pathLst>
            </a:custGeom>
            <a:ln w="7619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8908" y="1475963"/>
            <a:ext cx="450215" cy="17145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2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5129" y="1885373"/>
            <a:ext cx="216535" cy="212090"/>
          </a:xfrm>
          <a:custGeom>
            <a:avLst/>
            <a:gdLst/>
            <a:ahLst/>
            <a:cxnLst/>
            <a:rect l="l" t="t" r="r" b="b"/>
            <a:pathLst>
              <a:path w="216534" h="212089">
                <a:moveTo>
                  <a:pt x="0" y="211481"/>
                </a:moveTo>
                <a:lnTo>
                  <a:pt x="216117" y="211481"/>
                </a:lnTo>
                <a:lnTo>
                  <a:pt x="216117" y="0"/>
                </a:lnTo>
                <a:lnTo>
                  <a:pt x="0" y="0"/>
                </a:lnTo>
                <a:lnTo>
                  <a:pt x="0" y="211481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5872" y="1897994"/>
            <a:ext cx="174625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9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9734" y="1880737"/>
            <a:ext cx="189230" cy="167640"/>
          </a:xfrm>
          <a:custGeom>
            <a:avLst/>
            <a:gdLst/>
            <a:ahLst/>
            <a:cxnLst/>
            <a:rect l="l" t="t" r="r" b="b"/>
            <a:pathLst>
              <a:path w="189230" h="167639">
                <a:moveTo>
                  <a:pt x="0" y="167615"/>
                </a:moveTo>
                <a:lnTo>
                  <a:pt x="189013" y="167615"/>
                </a:lnTo>
                <a:lnTo>
                  <a:pt x="189013" y="0"/>
                </a:lnTo>
                <a:lnTo>
                  <a:pt x="0" y="0"/>
                </a:lnTo>
                <a:lnTo>
                  <a:pt x="0" y="167615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6569" y="1871604"/>
            <a:ext cx="175260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5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58845" y="1475963"/>
            <a:ext cx="360045" cy="405130"/>
          </a:xfrm>
          <a:custGeom>
            <a:avLst/>
            <a:gdLst/>
            <a:ahLst/>
            <a:cxnLst/>
            <a:rect l="l" t="t" r="r" b="b"/>
            <a:pathLst>
              <a:path w="360044" h="405130">
                <a:moveTo>
                  <a:pt x="0" y="404774"/>
                </a:moveTo>
                <a:lnTo>
                  <a:pt x="359839" y="404774"/>
                </a:lnTo>
                <a:lnTo>
                  <a:pt x="359839" y="0"/>
                </a:lnTo>
                <a:lnTo>
                  <a:pt x="0" y="0"/>
                </a:lnTo>
                <a:lnTo>
                  <a:pt x="0" y="404774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1271" y="1585230"/>
            <a:ext cx="175260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1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810" y="2340076"/>
            <a:ext cx="280035" cy="62103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775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6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8649" y="2299420"/>
            <a:ext cx="180340" cy="351155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5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4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8974" y="2299420"/>
            <a:ext cx="180340" cy="351155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75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8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813" y="2096855"/>
            <a:ext cx="306070" cy="55372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7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9305" y="2793708"/>
            <a:ext cx="279400" cy="16764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350" spc="7" baseline="9259" dirty="0">
                <a:latin typeface="Calibri"/>
                <a:cs typeface="Calibri"/>
              </a:rPr>
              <a:t>C</a:t>
            </a:r>
            <a:r>
              <a:rPr sz="550" spc="5" dirty="0">
                <a:latin typeface="Calibri"/>
                <a:cs typeface="Calibri"/>
              </a:rPr>
              <a:t>10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9144" y="2727019"/>
            <a:ext cx="446405" cy="234315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0101" dirty="0">
                <a:latin typeface="Calibri"/>
                <a:cs typeface="Calibri"/>
              </a:rPr>
              <a:t>3</a:t>
            </a:r>
            <a:endParaRPr sz="825" baseline="-10101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3327" y="1846282"/>
            <a:ext cx="162560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1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8696" y="1737015"/>
            <a:ext cx="171450" cy="40513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vert270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2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1589" y="1745931"/>
            <a:ext cx="445770" cy="27051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3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98201" y="2182089"/>
            <a:ext cx="216535" cy="351155"/>
          </a:xfrm>
          <a:custGeom>
            <a:avLst/>
            <a:gdLst/>
            <a:ahLst/>
            <a:cxnLst/>
            <a:rect l="l" t="t" r="r" b="b"/>
            <a:pathLst>
              <a:path w="216535" h="351155">
                <a:moveTo>
                  <a:pt x="0" y="350923"/>
                </a:moveTo>
                <a:lnTo>
                  <a:pt x="216117" y="350923"/>
                </a:lnTo>
                <a:lnTo>
                  <a:pt x="216117" y="0"/>
                </a:lnTo>
                <a:lnTo>
                  <a:pt x="0" y="0"/>
                </a:lnTo>
                <a:lnTo>
                  <a:pt x="0" y="350923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31645" y="2264608"/>
            <a:ext cx="161925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4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0338" y="2190291"/>
            <a:ext cx="180340" cy="167640"/>
          </a:xfrm>
          <a:custGeom>
            <a:avLst/>
            <a:gdLst/>
            <a:ahLst/>
            <a:cxnLst/>
            <a:rect l="l" t="t" r="r" b="b"/>
            <a:pathLst>
              <a:path w="180339" h="167639">
                <a:moveTo>
                  <a:pt x="0" y="167259"/>
                </a:moveTo>
                <a:lnTo>
                  <a:pt x="180097" y="167259"/>
                </a:lnTo>
                <a:lnTo>
                  <a:pt x="180097" y="0"/>
                </a:lnTo>
                <a:lnTo>
                  <a:pt x="0" y="0"/>
                </a:lnTo>
                <a:lnTo>
                  <a:pt x="0" y="167259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65594" y="2180800"/>
            <a:ext cx="162560" cy="16319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5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4287" y="2178166"/>
            <a:ext cx="594360" cy="233679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670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6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50338" y="2465966"/>
            <a:ext cx="180340" cy="360045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85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8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0697" y="2609688"/>
            <a:ext cx="212090" cy="215900"/>
          </a:xfrm>
          <a:custGeom>
            <a:avLst/>
            <a:gdLst/>
            <a:ahLst/>
            <a:cxnLst/>
            <a:rect l="l" t="t" r="r" b="b"/>
            <a:pathLst>
              <a:path w="212089" h="215900">
                <a:moveTo>
                  <a:pt x="0" y="215760"/>
                </a:moveTo>
                <a:lnTo>
                  <a:pt x="211481" y="215760"/>
                </a:lnTo>
                <a:lnTo>
                  <a:pt x="211481" y="0"/>
                </a:lnTo>
                <a:lnTo>
                  <a:pt x="0" y="0"/>
                </a:lnTo>
                <a:lnTo>
                  <a:pt x="0" y="215760"/>
                </a:lnTo>
                <a:close/>
              </a:path>
            </a:pathLst>
          </a:cu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41938" y="2655325"/>
            <a:ext cx="146050" cy="12446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latin typeface="Calibri"/>
                <a:cs typeface="Calibri"/>
              </a:rPr>
              <a:t>C</a:t>
            </a:r>
            <a:r>
              <a:rPr sz="825" baseline="-15151" dirty="0">
                <a:latin typeface="Calibri"/>
                <a:cs typeface="Calibri"/>
              </a:rPr>
              <a:t>9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8923" y="2501985"/>
            <a:ext cx="589915" cy="314960"/>
          </a:xfrm>
          <a:prstGeom prst="rect">
            <a:avLst/>
          </a:prstGeom>
          <a:ln w="7619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900" spc="5" dirty="0">
                <a:latin typeface="Calibri"/>
                <a:cs typeface="Calibri"/>
              </a:rPr>
              <a:t>C</a:t>
            </a:r>
            <a:r>
              <a:rPr sz="825" spc="7" baseline="-15151" dirty="0">
                <a:latin typeface="Calibri"/>
                <a:cs typeface="Calibri"/>
              </a:rPr>
              <a:t>7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9472" y="3101975"/>
            <a:ext cx="499745" cy="16319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1</a:t>
            </a:r>
            <a:r>
              <a:rPr sz="900" dirty="0">
                <a:latin typeface="Calibri"/>
                <a:cs typeface="Calibri"/>
              </a:rPr>
              <a:t>0</a:t>
            </a:r>
            <a:r>
              <a:rPr sz="900" spc="-5" dirty="0">
                <a:latin typeface="Calibri"/>
                <a:cs typeface="Calibri"/>
              </a:rPr>
              <a:t> circuits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9450" y="3101975"/>
            <a:ext cx="565785" cy="16319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A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plan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67989" y="2204152"/>
            <a:ext cx="361950" cy="254000"/>
            <a:chOff x="2213410" y="2008135"/>
            <a:chExt cx="361950" cy="254000"/>
          </a:xfrm>
        </p:grpSpPr>
        <p:sp>
          <p:nvSpPr>
            <p:cNvPr id="36" name="object 36"/>
            <p:cNvSpPr/>
            <p:nvPr/>
          </p:nvSpPr>
          <p:spPr>
            <a:xfrm>
              <a:off x="2214171" y="2008896"/>
              <a:ext cx="360680" cy="252729"/>
            </a:xfrm>
            <a:custGeom>
              <a:avLst/>
              <a:gdLst/>
              <a:ahLst/>
              <a:cxnLst/>
              <a:rect l="l" t="t" r="r" b="b"/>
              <a:pathLst>
                <a:path w="360680" h="252730">
                  <a:moveTo>
                    <a:pt x="233948" y="0"/>
                  </a:moveTo>
                  <a:lnTo>
                    <a:pt x="233948" y="83094"/>
                  </a:lnTo>
                  <a:lnTo>
                    <a:pt x="0" y="83094"/>
                  </a:lnTo>
                  <a:lnTo>
                    <a:pt x="0" y="168685"/>
                  </a:lnTo>
                  <a:lnTo>
                    <a:pt x="233948" y="168685"/>
                  </a:lnTo>
                  <a:lnTo>
                    <a:pt x="233948" y="252136"/>
                  </a:lnTo>
                  <a:lnTo>
                    <a:pt x="360195" y="125890"/>
                  </a:lnTo>
                  <a:lnTo>
                    <a:pt x="233948" y="0"/>
                  </a:lnTo>
                  <a:close/>
                </a:path>
              </a:pathLst>
            </a:custGeom>
            <a:solidFill>
              <a:srgbClr val="DDE2CD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14171" y="2008896"/>
              <a:ext cx="360680" cy="252729"/>
            </a:xfrm>
            <a:custGeom>
              <a:avLst/>
              <a:gdLst/>
              <a:ahLst/>
              <a:cxnLst/>
              <a:rect l="l" t="t" r="r" b="b"/>
              <a:pathLst>
                <a:path w="360680" h="252730">
                  <a:moveTo>
                    <a:pt x="360195" y="125890"/>
                  </a:moveTo>
                  <a:lnTo>
                    <a:pt x="233948" y="0"/>
                  </a:lnTo>
                  <a:lnTo>
                    <a:pt x="233948" y="83094"/>
                  </a:lnTo>
                  <a:lnTo>
                    <a:pt x="0" y="83094"/>
                  </a:lnTo>
                  <a:lnTo>
                    <a:pt x="0" y="168685"/>
                  </a:lnTo>
                  <a:lnTo>
                    <a:pt x="233948" y="168685"/>
                  </a:lnTo>
                  <a:lnTo>
                    <a:pt x="233948" y="252136"/>
                  </a:lnTo>
                  <a:lnTo>
                    <a:pt x="360195" y="125890"/>
                  </a:lnTo>
                  <a:close/>
                </a:path>
              </a:pathLst>
            </a:custGeom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15" y="267438"/>
            <a:ext cx="5105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Working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Genetic</a:t>
            </a:r>
            <a:r>
              <a:rPr spc="-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985429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42364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34136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261641"/>
            <a:ext cx="3952240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536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process. </a:t>
            </a:r>
            <a:r>
              <a:rPr sz="1100" spc="-5" dirty="0">
                <a:latin typeface="Microsoft Sans Serif"/>
                <a:cs typeface="Microsoft Sans Serif"/>
              </a:rPr>
              <a:t> It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searching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Working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cycle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/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without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convergence.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Microsoft Sans Serif"/>
                <a:cs typeface="Microsoft Sans Serif"/>
              </a:rPr>
              <a:t>Solution is </a:t>
            </a:r>
            <a:r>
              <a:rPr sz="1100" spc="-5" dirty="0">
                <a:latin typeface="Microsoft Sans Serif"/>
                <a:cs typeface="Microsoft Sans Serif"/>
              </a:rPr>
              <a:t>not necessarily </a:t>
            </a:r>
            <a:r>
              <a:rPr sz="1100" spc="-10" dirty="0">
                <a:latin typeface="Microsoft Sans Serif"/>
                <a:cs typeface="Microsoft Sans Serif"/>
              </a:rPr>
              <a:t>guranteed.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Usually, </a:t>
            </a:r>
            <a:r>
              <a:rPr sz="1100" spc="-5" dirty="0">
                <a:latin typeface="Microsoft Sans Serif"/>
                <a:cs typeface="Microsoft Sans Serif"/>
              </a:rPr>
              <a:t>terminated </a:t>
            </a:r>
            <a:r>
              <a:rPr sz="1100" spc="-10" dirty="0">
                <a:latin typeface="Microsoft Sans Serif"/>
                <a:cs typeface="Microsoft Sans Serif"/>
              </a:rPr>
              <a:t>with 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local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optima.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52397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55139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762429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76080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972462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9714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984" y="141537"/>
            <a:ext cx="4289717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Formulation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floor</a:t>
            </a:r>
            <a:r>
              <a:rPr spc="-5" dirty="0"/>
              <a:t> </a:t>
            </a:r>
            <a:r>
              <a:rPr spc="15" dirty="0"/>
              <a:t>planning</a:t>
            </a:r>
            <a:r>
              <a:rPr spc="-5" dirty="0"/>
              <a:t> </a:t>
            </a:r>
            <a:r>
              <a:rPr spc="10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538" y="842028"/>
            <a:ext cx="4126014" cy="608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formulation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Floor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planning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VLSI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circuit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spc="-5" dirty="0">
                <a:latin typeface="Arial"/>
                <a:cs typeface="Arial"/>
              </a:rPr>
              <a:t>Given :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538" y="1615103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9939" y="16141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538" y="189714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9939" y="189614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414" y="2234140"/>
            <a:ext cx="61874" cy="61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7365" y="1578171"/>
            <a:ext cx="4007485" cy="910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rectangular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</a:t>
            </a:r>
            <a:r>
              <a:rPr sz="1100" spc="-10" dirty="0">
                <a:latin typeface="Microsoft Sans Serif"/>
                <a:cs typeface="Microsoft Sans Serif"/>
              </a:rPr>
              <a:t>lo</a:t>
            </a:r>
            <a:r>
              <a:rPr sz="1100" spc="-35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60" baseline="-13888" dirty="0">
                <a:latin typeface="Microsoft Sans Serif"/>
                <a:cs typeface="Microsoft Sans Serif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60" baseline="-13888" dirty="0">
                <a:latin typeface="Microsoft Sans Serif"/>
                <a:cs typeface="Microsoft Sans Serif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Arial"/>
                <a:cs typeface="Arial"/>
              </a:rPr>
              <a:t>B</a:t>
            </a:r>
            <a:r>
              <a:rPr sz="1100" spc="15" dirty="0">
                <a:latin typeface="Microsoft Sans Serif"/>
                <a:cs typeface="Microsoft Sans Serif"/>
              </a:rPr>
              <a:t>,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specification:</a:t>
            </a:r>
            <a:endParaRPr sz="1100">
              <a:latin typeface="Microsoft Sans Serif"/>
              <a:cs typeface="Microsoft Sans Serif"/>
            </a:endParaRPr>
          </a:p>
          <a:p>
            <a:pPr marL="314960" marR="30480">
              <a:lnSpc>
                <a:spcPct val="100000"/>
              </a:lnSpc>
              <a:spcBef>
                <a:spcPts val="1040"/>
              </a:spcBef>
            </a:pP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width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w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15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height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h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7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(which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constant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rigid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blocks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variable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flexible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blocks)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414" y="2609806"/>
            <a:ext cx="61874" cy="61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5272" y="2593349"/>
            <a:ext cx="450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476" y="2523118"/>
            <a:ext cx="3594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7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700" spc="-5" dirty="0">
                <a:latin typeface="Microsoft Sans Serif"/>
                <a:cs typeface="Microsoft Sans Serif"/>
              </a:rPr>
              <a:t>	</a:t>
            </a:r>
            <a:r>
              <a:rPr sz="1050" i="1" u="sng" spc="-7" baseline="396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3448" y="2559015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5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4076" y="2616564"/>
            <a:ext cx="4318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4960" algn="l"/>
              </a:tabLst>
            </a:pPr>
            <a:r>
              <a:rPr sz="700" i="1" spc="5" dirty="0">
                <a:latin typeface="Arial"/>
                <a:cs typeface="Arial"/>
              </a:rPr>
              <a:t>ρ</a:t>
            </a:r>
            <a:r>
              <a:rPr sz="750" i="1" spc="7" baseline="-11111" dirty="0">
                <a:latin typeface="Arial"/>
                <a:cs typeface="Arial"/>
              </a:rPr>
              <a:t>i	</a:t>
            </a:r>
            <a:r>
              <a:rPr sz="700" i="1" spc="-5" dirty="0">
                <a:latin typeface="Arial"/>
                <a:cs typeface="Arial"/>
              </a:rPr>
              <a:t>w</a:t>
            </a:r>
            <a:r>
              <a:rPr sz="750" i="1" spc="-7" baseline="-11111" dirty="0">
                <a:latin typeface="Arial"/>
                <a:cs typeface="Arial"/>
              </a:rPr>
              <a:t>i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5909" y="2593349"/>
            <a:ext cx="450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867" y="2534982"/>
            <a:ext cx="34499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0630" algn="l"/>
                <a:tab pos="2789555" algn="l"/>
              </a:tabLst>
            </a:pPr>
            <a:r>
              <a:rPr sz="1000" i="1" spc="-110" dirty="0">
                <a:latin typeface="Verdana"/>
                <a:cs typeface="Verdana"/>
              </a:rPr>
              <a:t>ρ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desi</a:t>
            </a:r>
            <a:r>
              <a:rPr sz="1000" spc="-1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aspect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r</a:t>
            </a:r>
            <a:r>
              <a:rPr sz="1000" spc="-5" dirty="0">
                <a:latin typeface="Microsoft Sans Serif"/>
                <a:cs typeface="Microsoft Sans Serif"/>
              </a:rPr>
              <a:t>atio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about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110" dirty="0">
                <a:latin typeface="Verdana"/>
                <a:cs typeface="Verdana"/>
              </a:rPr>
              <a:t>ρ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where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467" y="2628900"/>
            <a:ext cx="2217420" cy="4730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000" i="1" spc="-60" dirty="0">
                <a:latin typeface="Verdana"/>
                <a:cs typeface="Verdana"/>
              </a:rPr>
              <a:t>ρ</a:t>
            </a:r>
            <a:r>
              <a:rPr sz="1050" i="1" spc="-89" baseline="-11904" dirty="0">
                <a:latin typeface="Arial"/>
                <a:cs typeface="Arial"/>
              </a:rPr>
              <a:t>i</a:t>
            </a:r>
            <a:r>
              <a:rPr sz="1050" i="1" spc="82" baseline="-11904" dirty="0">
                <a:latin typeface="Arial"/>
                <a:cs typeface="Arial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block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b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rigid.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1000" i="1" spc="-5" dirty="0">
                <a:latin typeface="Arial"/>
                <a:cs typeface="Arial"/>
              </a:rPr>
              <a:t>a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7" baseline="-11904" dirty="0">
                <a:latin typeface="Arial"/>
                <a:cs typeface="Arial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5" dirty="0">
                <a:latin typeface="Arial"/>
                <a:cs typeface="Arial"/>
              </a:rPr>
              <a:t>w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202" baseline="-11904" dirty="0">
                <a:latin typeface="Arial"/>
                <a:cs typeface="Arial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5" dirty="0">
                <a:latin typeface="Arial"/>
                <a:cs typeface="Arial"/>
              </a:rPr>
              <a:t>h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each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block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b</a:t>
            </a:r>
            <a:r>
              <a:rPr sz="1050" i="1" spc="-7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414" y="2999556"/>
            <a:ext cx="61874" cy="618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56" y="186313"/>
            <a:ext cx="4217594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Formulation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floor</a:t>
            </a:r>
            <a:r>
              <a:rPr spc="-5" dirty="0"/>
              <a:t> </a:t>
            </a:r>
            <a:r>
              <a:rPr spc="15" dirty="0"/>
              <a:t>planning</a:t>
            </a:r>
            <a:r>
              <a:rPr spc="-5" dirty="0"/>
              <a:t> </a:t>
            </a:r>
            <a:r>
              <a:rPr spc="10"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16" y="1028396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917" y="10267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43" y="991463"/>
            <a:ext cx="3800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{</a:t>
            </a:r>
            <a:r>
              <a:rPr sz="1100" i="1" spc="30" dirty="0">
                <a:latin typeface="Arial"/>
                <a:cs typeface="Arial"/>
              </a:rPr>
              <a:t>n</a:t>
            </a:r>
            <a:r>
              <a:rPr sz="1200" spc="44" baseline="-13888" dirty="0">
                <a:latin typeface="Microsoft Sans Serif"/>
                <a:cs typeface="Microsoft Sans Serif"/>
              </a:rPr>
              <a:t>1</a:t>
            </a:r>
            <a:r>
              <a:rPr sz="1100" i="1" spc="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n</a:t>
            </a:r>
            <a:r>
              <a:rPr sz="1200" spc="-30" baseline="-13888" dirty="0">
                <a:latin typeface="Microsoft Sans Serif"/>
                <a:cs typeface="Microsoft Sans Serif"/>
              </a:rPr>
              <a:t>2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200" i="1" spc="-7" baseline="-13888" dirty="0">
                <a:latin typeface="Arial"/>
                <a:cs typeface="Arial"/>
              </a:rPr>
              <a:t>k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describing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connectivity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743" y="1163536"/>
            <a:ext cx="748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information.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191" y="1483525"/>
            <a:ext cx="1028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Wire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spc="60" baseline="-13888" dirty="0">
                <a:latin typeface="Microsoft Sans Serif"/>
                <a:cs typeface="Microsoft Sans Serif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16" y="1768451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7917" y="17674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7837" y="1714284"/>
            <a:ext cx="384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800" spc="-5" dirty="0">
                <a:latin typeface="Microsoft Sans Serif"/>
                <a:cs typeface="Microsoft Sans Serif"/>
              </a:rPr>
              <a:t>	</a:t>
            </a:r>
            <a:r>
              <a:rPr sz="8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8434" y="1816621"/>
            <a:ext cx="391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210" algn="l"/>
              </a:tabLst>
            </a:pPr>
            <a:r>
              <a:rPr sz="800" i="1" spc="-25" dirty="0">
                <a:latin typeface="Arial"/>
                <a:cs typeface="Arial"/>
              </a:rPr>
              <a:t>ρ	</a:t>
            </a:r>
            <a:r>
              <a:rPr sz="800" i="1" spc="-5" dirty="0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743" y="1731518"/>
            <a:ext cx="3385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29560" algn="l"/>
                <a:tab pos="31540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Desi</a:t>
            </a:r>
            <a:r>
              <a:rPr sz="1100" spc="-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35" dirty="0">
                <a:latin typeface="Microsoft Sans Serif"/>
                <a:cs typeface="Microsoft Sans Serif"/>
              </a:rPr>
              <a:t>b</a:t>
            </a:r>
            <a:r>
              <a:rPr sz="1100" spc="-10" dirty="0">
                <a:latin typeface="Microsoft Sans Serif"/>
                <a:cs typeface="Microsoft Sans Serif"/>
              </a:rPr>
              <a:t>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aspect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atio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25" dirty="0">
                <a:latin typeface="Verdana"/>
                <a:cs typeface="Verdana"/>
              </a:rPr>
              <a:t>ρ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dirty="0">
                <a:latin typeface="Microsoft Sans Serif"/>
                <a:cs typeface="Microsoft Sans Serif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25" dirty="0">
                <a:latin typeface="Verdana"/>
                <a:cs typeface="Verdana"/>
              </a:rPr>
              <a:t>ρ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0160" y="1731518"/>
            <a:ext cx="618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where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043" y="1903590"/>
            <a:ext cx="381063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W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height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width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respectively.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94005" algn="ctr">
              <a:lnSpc>
                <a:spcPct val="100000"/>
              </a:lnSpc>
            </a:pPr>
            <a:r>
              <a:rPr sz="1100" i="1" spc="-5" dirty="0">
                <a:latin typeface="Arial"/>
                <a:cs typeface="Arial"/>
              </a:rPr>
              <a:t>Area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f</a:t>
            </a:r>
            <a:r>
              <a:rPr sz="1200" spc="60" baseline="-13888" dirty="0">
                <a:latin typeface="Microsoft Sans Serif"/>
                <a:cs typeface="Microsoft Sans Serif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N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30" dirty="0">
                <a:latin typeface="Verdana"/>
                <a:cs typeface="Verdana"/>
              </a:rPr>
              <a:t>ρ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16" y="2508505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97917" y="250618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743" y="2471572"/>
            <a:ext cx="1202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Timing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information.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1518" y="2681605"/>
            <a:ext cx="1237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Del</a:t>
            </a:r>
            <a:r>
              <a:rPr sz="1100" i="1" spc="-4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spc="60" baseline="-13888" dirty="0">
                <a:latin typeface="Microsoft Sans Serif"/>
                <a:cs typeface="Microsoft Sans Serif"/>
              </a:rPr>
              <a:t>3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35" dirty="0">
                <a:latin typeface="Arial"/>
                <a:cs typeface="Arial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N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30" dirty="0">
                <a:latin typeface="Verdana"/>
                <a:cs typeface="Verdana"/>
              </a:rPr>
              <a:t>ρ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" y="154811"/>
            <a:ext cx="48767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Formulation</a:t>
            </a:r>
            <a:r>
              <a:rPr spc="-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15" dirty="0"/>
              <a:t>Floor</a:t>
            </a:r>
            <a:r>
              <a:rPr spc="-5" dirty="0"/>
              <a:t> </a:t>
            </a:r>
            <a:r>
              <a:rPr spc="15" dirty="0"/>
              <a:t>planning</a:t>
            </a:r>
            <a:r>
              <a:rPr dirty="0"/>
              <a:t> </a:t>
            </a:r>
            <a:r>
              <a:rPr spc="10" dirty="0"/>
              <a:t>problem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267460" y="354470"/>
            <a:ext cx="3304745" cy="19012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ratio constraint.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1" spc="-5" dirty="0">
                <a:latin typeface="Arial"/>
                <a:cs typeface="Arial"/>
              </a:rPr>
              <a:t>Objectives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25" dirty="0"/>
              <a:t>We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find</a:t>
            </a:r>
            <a:r>
              <a:rPr spc="5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5" dirty="0"/>
              <a:t>floor</a:t>
            </a:r>
            <a:r>
              <a:rPr spc="5" dirty="0"/>
              <a:t> </a:t>
            </a:r>
            <a:r>
              <a:rPr spc="-10" dirty="0"/>
              <a:t>plan,</a:t>
            </a:r>
            <a:r>
              <a:rPr spc="10" dirty="0"/>
              <a:t> </a:t>
            </a:r>
            <a:r>
              <a:rPr spc="-10" dirty="0"/>
              <a:t>which</a:t>
            </a:r>
            <a:r>
              <a:rPr spc="5" dirty="0"/>
              <a:t> </a:t>
            </a:r>
            <a:r>
              <a:rPr spc="-10" dirty="0"/>
              <a:t>would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06" y="401844"/>
            <a:ext cx="4274185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legal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satisfies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constraints.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latin typeface="Arial"/>
                <a:cs typeface="Arial"/>
              </a:rPr>
              <a:t>Constraints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3" y="1745952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6134" y="17443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560" y="1709019"/>
            <a:ext cx="3128645" cy="47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block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location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30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3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blocks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overlap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3" y="202426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6134" y="20232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3" y="230256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134" y="23002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560" y="2265635"/>
            <a:ext cx="4130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flexible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block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w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157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h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292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should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aspect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3" y="3241275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6134" y="32402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992" y="2496294"/>
            <a:ext cx="1532890" cy="74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Minimize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 </a:t>
            </a:r>
            <a:r>
              <a:rPr sz="1100" spc="-5" dirty="0">
                <a:latin typeface="Microsoft Sans Serif"/>
                <a:cs typeface="Microsoft Sans Serif"/>
              </a:rPr>
              <a:t>area.</a:t>
            </a:r>
            <a:endParaRPr sz="1100">
              <a:latin typeface="Microsoft Sans Serif"/>
              <a:cs typeface="Microsoft Sans Serif"/>
            </a:endParaRPr>
          </a:p>
          <a:p>
            <a:pPr marL="12700" marR="177165">
              <a:lnSpc>
                <a:spcPct val="166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Minimize wire </a:t>
            </a:r>
            <a:r>
              <a:rPr sz="1100" spc="-5" dirty="0">
                <a:latin typeface="Microsoft Sans Serif"/>
                <a:cs typeface="Microsoft Sans Serif"/>
              </a:rPr>
              <a:t>length.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Minimize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circuit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delay.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733" y="3519583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6134" y="35185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33" y="3797891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06134" y="379627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563" y="180585"/>
            <a:ext cx="472435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Tree</a:t>
            </a:r>
            <a:r>
              <a:rPr spc="5" dirty="0"/>
              <a:t> </a:t>
            </a:r>
            <a:r>
              <a:rPr spc="15" dirty="0"/>
              <a:t>encoding</a:t>
            </a:r>
            <a:r>
              <a:rPr spc="10" dirty="0"/>
              <a:t> </a:t>
            </a:r>
            <a:r>
              <a:rPr spc="5" dirty="0"/>
              <a:t>for </a:t>
            </a:r>
            <a:r>
              <a:rPr spc="15" dirty="0"/>
              <a:t>Floor</a:t>
            </a:r>
            <a:r>
              <a:rPr spc="10" dirty="0"/>
              <a:t> </a:t>
            </a:r>
            <a:r>
              <a:rPr spc="15" dirty="0"/>
              <a:t>planning</a:t>
            </a:r>
            <a:r>
              <a:rPr spc="5" dirty="0"/>
              <a:t> </a:t>
            </a:r>
            <a:r>
              <a:rPr spc="10" dirty="0"/>
              <a:t>problem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2358" y="821506"/>
          <a:ext cx="1167128" cy="1190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30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0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9814" y="2077342"/>
            <a:ext cx="54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2202" y="825322"/>
            <a:ext cx="864235" cy="1191260"/>
          </a:xfrm>
          <a:custGeom>
            <a:avLst/>
            <a:gdLst/>
            <a:ahLst/>
            <a:cxnLst/>
            <a:rect l="l" t="t" r="r" b="b"/>
            <a:pathLst>
              <a:path w="864235" h="1191260">
                <a:moveTo>
                  <a:pt x="863904" y="416306"/>
                </a:moveTo>
                <a:lnTo>
                  <a:pt x="863282" y="416306"/>
                </a:lnTo>
                <a:lnTo>
                  <a:pt x="863282" y="0"/>
                </a:lnTo>
                <a:lnTo>
                  <a:pt x="0" y="0"/>
                </a:lnTo>
                <a:lnTo>
                  <a:pt x="0" y="416306"/>
                </a:lnTo>
                <a:lnTo>
                  <a:pt x="323684" y="416306"/>
                </a:lnTo>
                <a:lnTo>
                  <a:pt x="323684" y="812482"/>
                </a:lnTo>
                <a:lnTo>
                  <a:pt x="539584" y="812482"/>
                </a:lnTo>
                <a:lnTo>
                  <a:pt x="539584" y="1190701"/>
                </a:lnTo>
                <a:lnTo>
                  <a:pt x="863904" y="1190701"/>
                </a:lnTo>
                <a:lnTo>
                  <a:pt x="863904" y="812482"/>
                </a:lnTo>
                <a:lnTo>
                  <a:pt x="863904" y="416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15738" y="838852"/>
          <a:ext cx="1178559" cy="119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03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12700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12700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22178" y="2092211"/>
            <a:ext cx="574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5586" y="1618287"/>
            <a:ext cx="874394" cy="416559"/>
          </a:xfrm>
          <a:custGeom>
            <a:avLst/>
            <a:gdLst/>
            <a:ahLst/>
            <a:cxnLst/>
            <a:rect l="l" t="t" r="r" b="b"/>
            <a:pathLst>
              <a:path w="874395" h="416560">
                <a:moveTo>
                  <a:pt x="874126" y="0"/>
                </a:moveTo>
                <a:lnTo>
                  <a:pt x="0" y="0"/>
                </a:lnTo>
                <a:lnTo>
                  <a:pt x="0" y="416309"/>
                </a:lnTo>
                <a:lnTo>
                  <a:pt x="874126" y="416309"/>
                </a:lnTo>
                <a:lnTo>
                  <a:pt x="874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62304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6220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586112"/>
            <a:ext cx="35248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many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possible?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plan??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905087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9040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224148"/>
            <a:ext cx="4389006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Binary</a:t>
            </a:r>
            <a:r>
              <a:rPr dirty="0"/>
              <a:t> </a:t>
            </a:r>
            <a:r>
              <a:rPr spc="15" dirty="0"/>
              <a:t>tree</a:t>
            </a:r>
            <a:r>
              <a:rPr spc="5" dirty="0"/>
              <a:t> </a:t>
            </a:r>
            <a:r>
              <a:rPr spc="15" dirty="0"/>
              <a:t>representation</a:t>
            </a:r>
            <a:r>
              <a:rPr dirty="0"/>
              <a:t> </a:t>
            </a:r>
            <a:r>
              <a:rPr spc="5" dirty="0"/>
              <a:t>for </a:t>
            </a:r>
            <a:r>
              <a:rPr spc="15" dirty="0"/>
              <a:t>floor</a:t>
            </a:r>
            <a:r>
              <a:rPr spc="5" dirty="0"/>
              <a:t> </a:t>
            </a:r>
            <a:r>
              <a:rPr spc="15" dirty="0"/>
              <a:t>planning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19021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073135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55051"/>
            <a:ext cx="4314825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477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modeled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leaves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where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99"/>
              </a:lnSpc>
              <a:spcBef>
                <a:spcPts val="1165"/>
              </a:spcBef>
            </a:pP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vertical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cut-line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horizontal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cut-line,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Letter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refer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vertical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horizontal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cut-operators.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leaf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rectangle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blocks.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175" y="255486"/>
            <a:ext cx="4374553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10" dirty="0"/>
              <a:t> </a:t>
            </a:r>
            <a:r>
              <a:rPr spc="10" dirty="0"/>
              <a:t>:</a:t>
            </a:r>
            <a:r>
              <a:rPr spc="80" dirty="0"/>
              <a:t> </a:t>
            </a:r>
            <a:r>
              <a:rPr spc="15" dirty="0"/>
              <a:t>Floor</a:t>
            </a:r>
            <a:r>
              <a:rPr spc="-10" dirty="0"/>
              <a:t> </a:t>
            </a:r>
            <a:r>
              <a:rPr spc="15" dirty="0"/>
              <a:t>plane</a:t>
            </a:r>
            <a:r>
              <a:rPr spc="-5" dirty="0"/>
              <a:t> </a:t>
            </a:r>
            <a:r>
              <a:rPr spc="5" dirty="0"/>
              <a:t>I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681" y="1229243"/>
          <a:ext cx="1169034" cy="119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3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3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9845" y="2736069"/>
            <a:ext cx="5461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538" y="1233055"/>
            <a:ext cx="864235" cy="1190625"/>
          </a:xfrm>
          <a:custGeom>
            <a:avLst/>
            <a:gdLst/>
            <a:ahLst/>
            <a:cxnLst/>
            <a:rect l="l" t="t" r="r" b="b"/>
            <a:pathLst>
              <a:path w="864235" h="1190625">
                <a:moveTo>
                  <a:pt x="863714" y="416369"/>
                </a:moveTo>
                <a:lnTo>
                  <a:pt x="863244" y="416369"/>
                </a:lnTo>
                <a:lnTo>
                  <a:pt x="863244" y="0"/>
                </a:lnTo>
                <a:lnTo>
                  <a:pt x="0" y="0"/>
                </a:lnTo>
                <a:lnTo>
                  <a:pt x="0" y="416369"/>
                </a:lnTo>
                <a:lnTo>
                  <a:pt x="323888" y="416369"/>
                </a:lnTo>
                <a:lnTo>
                  <a:pt x="323888" y="812546"/>
                </a:lnTo>
                <a:lnTo>
                  <a:pt x="539813" y="812546"/>
                </a:lnTo>
                <a:lnTo>
                  <a:pt x="539813" y="1190421"/>
                </a:lnTo>
                <a:lnTo>
                  <a:pt x="863714" y="1190421"/>
                </a:lnTo>
                <a:lnTo>
                  <a:pt x="863714" y="812546"/>
                </a:lnTo>
                <a:lnTo>
                  <a:pt x="863714" y="416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049" y="907930"/>
            <a:ext cx="181778" cy="1817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63379" y="905850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761" y="1267965"/>
            <a:ext cx="181778" cy="1817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20274" y="1265885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030" y="1267965"/>
            <a:ext cx="181778" cy="18177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82074" y="1265885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8301" y="1609694"/>
            <a:ext cx="181308" cy="1813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40346" y="1607144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8139" y="2029344"/>
            <a:ext cx="1262380" cy="195580"/>
            <a:chOff x="2848139" y="2029344"/>
            <a:chExt cx="1262380" cy="19558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8139" y="2043426"/>
              <a:ext cx="181308" cy="181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8246" y="2029344"/>
              <a:ext cx="181778" cy="1817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74045" y="2027264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8614" y="164800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783"/>
                </a:moveTo>
                <a:lnTo>
                  <a:pt x="179783" y="179783"/>
                </a:lnTo>
                <a:lnTo>
                  <a:pt x="179783" y="0"/>
                </a:lnTo>
                <a:lnTo>
                  <a:pt x="0" y="0"/>
                </a:lnTo>
                <a:lnTo>
                  <a:pt x="0" y="1797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6467" y="164469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8397" y="2386387"/>
            <a:ext cx="1261110" cy="189865"/>
          </a:xfrm>
          <a:custGeom>
            <a:avLst/>
            <a:gdLst/>
            <a:ahLst/>
            <a:cxnLst/>
            <a:rect l="l" t="t" r="r" b="b"/>
            <a:pathLst>
              <a:path w="1261110" h="189864">
                <a:moveTo>
                  <a:pt x="0" y="189640"/>
                </a:moveTo>
                <a:lnTo>
                  <a:pt x="180252" y="189640"/>
                </a:lnTo>
                <a:lnTo>
                  <a:pt x="180252" y="9857"/>
                </a:lnTo>
                <a:lnTo>
                  <a:pt x="0" y="9857"/>
                </a:lnTo>
                <a:lnTo>
                  <a:pt x="0" y="189640"/>
                </a:lnTo>
                <a:close/>
              </a:path>
              <a:path w="1261110" h="189864">
                <a:moveTo>
                  <a:pt x="720540" y="189640"/>
                </a:moveTo>
                <a:lnTo>
                  <a:pt x="900323" y="189640"/>
                </a:lnTo>
                <a:lnTo>
                  <a:pt x="900323" y="9857"/>
                </a:lnTo>
                <a:lnTo>
                  <a:pt x="720540" y="9857"/>
                </a:lnTo>
                <a:lnTo>
                  <a:pt x="720540" y="189640"/>
                </a:lnTo>
                <a:close/>
              </a:path>
              <a:path w="1261110" h="189864">
                <a:moveTo>
                  <a:pt x="1080575" y="179783"/>
                </a:moveTo>
                <a:lnTo>
                  <a:pt x="1260828" y="179783"/>
                </a:lnTo>
                <a:lnTo>
                  <a:pt x="1260828" y="0"/>
                </a:lnTo>
                <a:lnTo>
                  <a:pt x="1080575" y="0"/>
                </a:lnTo>
                <a:lnTo>
                  <a:pt x="1080575" y="1797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36720" y="2040876"/>
            <a:ext cx="11645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732155" algn="l"/>
                <a:tab pos="1092835" algn="l"/>
              </a:tabLst>
            </a:pPr>
            <a:r>
              <a:rPr sz="900" dirty="0">
                <a:latin typeface="Calibri"/>
                <a:cs typeface="Calibri"/>
              </a:rPr>
              <a:t>6	7	</a:t>
            </a:r>
            <a:r>
              <a:rPr sz="1350" baseline="6172" dirty="0">
                <a:latin typeface="Calibri"/>
                <a:cs typeface="Calibri"/>
              </a:rPr>
              <a:t>4</a:t>
            </a:r>
            <a:endParaRPr sz="1350" baseline="6172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89513" y="238216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52"/>
                </a:moveTo>
                <a:lnTo>
                  <a:pt x="179783" y="180252"/>
                </a:lnTo>
                <a:lnTo>
                  <a:pt x="179783" y="0"/>
                </a:lnTo>
                <a:lnTo>
                  <a:pt x="0" y="0"/>
                </a:lnTo>
                <a:lnTo>
                  <a:pt x="0" y="1802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37367" y="2378851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8902" y="164800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783"/>
                </a:moveTo>
                <a:lnTo>
                  <a:pt x="179783" y="179783"/>
                </a:lnTo>
                <a:lnTo>
                  <a:pt x="179783" y="0"/>
                </a:lnTo>
                <a:lnTo>
                  <a:pt x="0" y="0"/>
                </a:lnTo>
                <a:lnTo>
                  <a:pt x="0" y="1797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6756" y="164469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97788" y="1053726"/>
            <a:ext cx="1892935" cy="1362710"/>
            <a:chOff x="2397788" y="1053726"/>
            <a:chExt cx="1892935" cy="1362710"/>
          </a:xfrm>
        </p:grpSpPr>
        <p:sp>
          <p:nvSpPr>
            <p:cNvPr id="28" name="object 28"/>
            <p:cNvSpPr/>
            <p:nvPr/>
          </p:nvSpPr>
          <p:spPr>
            <a:xfrm>
              <a:off x="2736244" y="1067352"/>
              <a:ext cx="414020" cy="232410"/>
            </a:xfrm>
            <a:custGeom>
              <a:avLst/>
              <a:gdLst/>
              <a:ahLst/>
              <a:cxnLst/>
              <a:rect l="l" t="t" r="r" b="b"/>
              <a:pathLst>
                <a:path w="414019" h="232409">
                  <a:moveTo>
                    <a:pt x="414017" y="0"/>
                  </a:moveTo>
                  <a:lnTo>
                    <a:pt x="0" y="2318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9349" y="1054678"/>
              <a:ext cx="381000" cy="248920"/>
            </a:xfrm>
            <a:custGeom>
              <a:avLst/>
              <a:gdLst/>
              <a:ahLst/>
              <a:cxnLst/>
              <a:rect l="l" t="t" r="r" b="b"/>
              <a:pathLst>
                <a:path w="381000" h="248919">
                  <a:moveTo>
                    <a:pt x="0" y="0"/>
                  </a:moveTo>
                  <a:lnTo>
                    <a:pt x="380689" y="2487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866" y="1438184"/>
              <a:ext cx="240029" cy="194310"/>
            </a:xfrm>
            <a:custGeom>
              <a:avLst/>
              <a:gdLst/>
              <a:ahLst/>
              <a:cxnLst/>
              <a:rect l="l" t="t" r="r" b="b"/>
              <a:pathLst>
                <a:path w="240029" h="194310">
                  <a:moveTo>
                    <a:pt x="239867" y="0"/>
                  </a:moveTo>
                  <a:lnTo>
                    <a:pt x="0" y="1938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0521" y="1755973"/>
              <a:ext cx="318135" cy="313055"/>
            </a:xfrm>
            <a:custGeom>
              <a:avLst/>
              <a:gdLst/>
              <a:ahLst/>
              <a:cxnLst/>
              <a:rect l="l" t="t" r="r" b="b"/>
              <a:pathLst>
                <a:path w="318135" h="313055">
                  <a:moveTo>
                    <a:pt x="317788" y="0"/>
                  </a:moveTo>
                  <a:lnTo>
                    <a:pt x="0" y="312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3683" y="1731094"/>
              <a:ext cx="466090" cy="347345"/>
            </a:xfrm>
            <a:custGeom>
              <a:avLst/>
              <a:gdLst/>
              <a:ahLst/>
              <a:cxnLst/>
              <a:rect l="l" t="t" r="r" b="b"/>
              <a:pathLst>
                <a:path w="466089" h="347344">
                  <a:moveTo>
                    <a:pt x="0" y="0"/>
                  </a:moveTo>
                  <a:lnTo>
                    <a:pt x="465652" y="346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8650" y="2196746"/>
              <a:ext cx="205740" cy="218440"/>
            </a:xfrm>
            <a:custGeom>
              <a:avLst/>
              <a:gdLst/>
              <a:ahLst/>
              <a:cxnLst/>
              <a:rect l="l" t="t" r="r" b="b"/>
              <a:pathLst>
                <a:path w="205739" h="218439">
                  <a:moveTo>
                    <a:pt x="205600" y="0"/>
                  </a:moveTo>
                  <a:lnTo>
                    <a:pt x="0" y="2182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1460" y="2198624"/>
              <a:ext cx="207645" cy="198120"/>
            </a:xfrm>
            <a:custGeom>
              <a:avLst/>
              <a:gdLst/>
              <a:ahLst/>
              <a:cxnLst/>
              <a:rect l="l" t="t" r="r" b="b"/>
              <a:pathLst>
                <a:path w="207644" h="198119">
                  <a:moveTo>
                    <a:pt x="0" y="0"/>
                  </a:moveTo>
                  <a:lnTo>
                    <a:pt x="207478" y="19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49225" y="2189705"/>
              <a:ext cx="213360" cy="193040"/>
            </a:xfrm>
            <a:custGeom>
              <a:avLst/>
              <a:gdLst/>
              <a:ahLst/>
              <a:cxnLst/>
              <a:rect l="l" t="t" r="r" b="b"/>
              <a:pathLst>
                <a:path w="213360" h="193039">
                  <a:moveTo>
                    <a:pt x="213110" y="0"/>
                  </a:moveTo>
                  <a:lnTo>
                    <a:pt x="0" y="1924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2035" y="2184542"/>
              <a:ext cx="207645" cy="198120"/>
            </a:xfrm>
            <a:custGeom>
              <a:avLst/>
              <a:gdLst/>
              <a:ahLst/>
              <a:cxnLst/>
              <a:rect l="l" t="t" r="r" b="b"/>
              <a:pathLst>
                <a:path w="207645" h="198119">
                  <a:moveTo>
                    <a:pt x="0" y="0"/>
                  </a:moveTo>
                  <a:lnTo>
                    <a:pt x="207478" y="19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98740" y="1437245"/>
              <a:ext cx="225425" cy="210820"/>
            </a:xfrm>
            <a:custGeom>
              <a:avLst/>
              <a:gdLst/>
              <a:ahLst/>
              <a:cxnLst/>
              <a:rect l="l" t="t" r="r" b="b"/>
              <a:pathLst>
                <a:path w="225425" h="210819">
                  <a:moveTo>
                    <a:pt x="225315" y="0"/>
                  </a:moveTo>
                  <a:lnTo>
                    <a:pt x="0" y="2107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23570" y="1430204"/>
              <a:ext cx="215265" cy="217804"/>
            </a:xfrm>
            <a:custGeom>
              <a:avLst/>
              <a:gdLst/>
              <a:ahLst/>
              <a:cxnLst/>
              <a:rect l="l" t="t" r="r" b="b"/>
              <a:pathLst>
                <a:path w="215264" h="217805">
                  <a:moveTo>
                    <a:pt x="0" y="0"/>
                  </a:moveTo>
                  <a:lnTo>
                    <a:pt x="214988" y="217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19135" y="1648009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79783"/>
                  </a:moveTo>
                  <a:lnTo>
                    <a:pt x="180252" y="179783"/>
                  </a:lnTo>
                  <a:lnTo>
                    <a:pt x="180252" y="0"/>
                  </a:lnTo>
                  <a:lnTo>
                    <a:pt x="0" y="0"/>
                  </a:lnTo>
                  <a:lnTo>
                    <a:pt x="0" y="1797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67457" y="164469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01799" y="1414244"/>
            <a:ext cx="307975" cy="234315"/>
          </a:xfrm>
          <a:custGeom>
            <a:avLst/>
            <a:gdLst/>
            <a:ahLst/>
            <a:cxnLst/>
            <a:rect l="l" t="t" r="r" b="b"/>
            <a:pathLst>
              <a:path w="307975" h="234314">
                <a:moveTo>
                  <a:pt x="0" y="0"/>
                </a:moveTo>
                <a:lnTo>
                  <a:pt x="307461" y="2337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767564" y="1611102"/>
            <a:ext cx="361950" cy="254000"/>
            <a:chOff x="1767564" y="1611102"/>
            <a:chExt cx="361950" cy="254000"/>
          </a:xfrm>
        </p:grpSpPr>
        <p:sp>
          <p:nvSpPr>
            <p:cNvPr id="43" name="object 43"/>
            <p:cNvSpPr/>
            <p:nvPr/>
          </p:nvSpPr>
          <p:spPr>
            <a:xfrm>
              <a:off x="1768326" y="1611865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234234" y="0"/>
                  </a:moveTo>
                  <a:lnTo>
                    <a:pt x="234234" y="83085"/>
                  </a:lnTo>
                  <a:lnTo>
                    <a:pt x="0" y="83085"/>
                  </a:lnTo>
                  <a:lnTo>
                    <a:pt x="0" y="168986"/>
                  </a:lnTo>
                  <a:lnTo>
                    <a:pt x="234234" y="168986"/>
                  </a:lnTo>
                  <a:lnTo>
                    <a:pt x="234234" y="252071"/>
                  </a:lnTo>
                  <a:lnTo>
                    <a:pt x="360035" y="126270"/>
                  </a:lnTo>
                  <a:lnTo>
                    <a:pt x="234234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68326" y="1611865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360035" y="126270"/>
                  </a:moveTo>
                  <a:lnTo>
                    <a:pt x="234234" y="0"/>
                  </a:lnTo>
                  <a:lnTo>
                    <a:pt x="234234" y="83085"/>
                  </a:lnTo>
                  <a:lnTo>
                    <a:pt x="0" y="83085"/>
                  </a:lnTo>
                  <a:lnTo>
                    <a:pt x="0" y="168986"/>
                  </a:lnTo>
                  <a:lnTo>
                    <a:pt x="234234" y="168986"/>
                  </a:lnTo>
                  <a:lnTo>
                    <a:pt x="234234" y="252071"/>
                  </a:lnTo>
                  <a:lnTo>
                    <a:pt x="360035" y="1262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335344" y="2736069"/>
            <a:ext cx="208724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Binary tree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representation of the floor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plan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01" y="237715"/>
            <a:ext cx="4267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10" dirty="0"/>
              <a:t> </a:t>
            </a:r>
            <a:r>
              <a:rPr spc="10" dirty="0"/>
              <a:t>:</a:t>
            </a:r>
            <a:r>
              <a:rPr spc="80" dirty="0"/>
              <a:t> </a:t>
            </a:r>
            <a:r>
              <a:rPr spc="15" dirty="0"/>
              <a:t>Floor</a:t>
            </a:r>
            <a:r>
              <a:rPr spc="-10" dirty="0"/>
              <a:t> </a:t>
            </a:r>
            <a:r>
              <a:rPr spc="15" dirty="0"/>
              <a:t>plane</a:t>
            </a:r>
            <a:r>
              <a:rPr spc="-5" dirty="0"/>
              <a:t> </a:t>
            </a:r>
            <a:r>
              <a:rPr spc="5" dirty="0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51" y="515302"/>
            <a:ext cx="4191000" cy="24301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operators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expressed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polish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carry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meanings: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spc="-5" dirty="0">
                <a:latin typeface="Arial"/>
                <a:cs typeface="Arial"/>
              </a:rPr>
              <a:t>ijH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Blo</a:t>
            </a:r>
            <a:r>
              <a:rPr sz="1100" spc="-35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j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37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</a:t>
            </a:r>
            <a:r>
              <a:rPr sz="1100" spc="-10" dirty="0">
                <a:latin typeface="Microsoft Sans Serif"/>
                <a:cs typeface="Microsoft Sans Serif"/>
              </a:rPr>
              <a:t>lo</a:t>
            </a:r>
            <a:r>
              <a:rPr sz="1100" spc="-35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spc="-5" dirty="0">
                <a:latin typeface="Arial"/>
                <a:cs typeface="Arial"/>
              </a:rPr>
              <a:t>ijV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Blo</a:t>
            </a:r>
            <a:r>
              <a:rPr sz="1100" spc="-35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i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-37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</a:t>
            </a:r>
            <a:r>
              <a:rPr sz="1100" spc="-10" dirty="0">
                <a:latin typeface="Microsoft Sans Serif"/>
                <a:cs typeface="Microsoft Sans Serif"/>
              </a:rPr>
              <a:t>lo</a:t>
            </a:r>
            <a:r>
              <a:rPr sz="1100" spc="-35" dirty="0">
                <a:latin typeface="Microsoft Sans Serif"/>
                <a:cs typeface="Microsoft Sans Serif"/>
              </a:rPr>
              <a:t>c</a:t>
            </a:r>
            <a:r>
              <a:rPr sz="1100" spc="-5" dirty="0">
                <a:latin typeface="Microsoft Sans Serif"/>
                <a:cs typeface="Microsoft Sans Serif"/>
              </a:rPr>
              <a:t>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7" baseline="-13888" dirty="0">
                <a:latin typeface="Arial"/>
                <a:cs typeface="Arial"/>
              </a:rPr>
              <a:t>j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38100" marR="30480">
              <a:lnSpc>
                <a:spcPct val="102600"/>
              </a:lnSpc>
              <a:spcBef>
                <a:spcPts val="1415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5" dirty="0">
                <a:latin typeface="Arial"/>
                <a:cs typeface="Arial"/>
              </a:rPr>
              <a:t> 2: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tree </a:t>
            </a:r>
            <a:r>
              <a:rPr sz="1100" b="1" spc="-10" dirty="0">
                <a:latin typeface="Arial"/>
                <a:cs typeface="Arial"/>
              </a:rPr>
              <a:t>can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be</a:t>
            </a:r>
            <a:r>
              <a:rPr sz="1100" b="1" spc="-5" dirty="0">
                <a:latin typeface="Arial"/>
                <a:cs typeface="Arial"/>
              </a:rPr>
              <a:t> represented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 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compact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form</a:t>
            </a:r>
            <a:r>
              <a:rPr sz="1100" b="1" spc="-5" dirty="0">
                <a:latin typeface="Arial"/>
                <a:cs typeface="Arial"/>
              </a:rPr>
              <a:t> using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Polish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notation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3: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Polish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notation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abc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c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253305"/>
            <a:ext cx="38861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10" dirty="0"/>
              <a:t> </a:t>
            </a:r>
            <a:r>
              <a:rPr spc="10" dirty="0"/>
              <a:t>:</a:t>
            </a:r>
            <a:r>
              <a:rPr spc="80" dirty="0"/>
              <a:t> </a:t>
            </a:r>
            <a:r>
              <a:rPr spc="15" dirty="0"/>
              <a:t>Floor</a:t>
            </a:r>
            <a:r>
              <a:rPr spc="-10" dirty="0"/>
              <a:t> </a:t>
            </a:r>
            <a:r>
              <a:rPr spc="15" dirty="0"/>
              <a:t>plane</a:t>
            </a:r>
            <a:r>
              <a:rPr spc="-5" dirty="0"/>
              <a:t> </a:t>
            </a:r>
            <a:r>
              <a:rPr spc="5" dirty="0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410" y="713880"/>
            <a:ext cx="4077970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4: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0" dirty="0">
                <a:latin typeface="Microsoft Sans Serif"/>
                <a:cs typeface="Microsoft Sans Serif"/>
              </a:rPr>
              <a:t>Post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tree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equivalent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polish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129" y="1463471"/>
            <a:ext cx="140853" cy="1413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6883" y="1457236"/>
            <a:ext cx="7112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+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527" y="1743196"/>
            <a:ext cx="141303" cy="1413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00029" y="1736960"/>
            <a:ext cx="762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Times New Roman"/>
                <a:cs typeface="Times New Roman"/>
              </a:rPr>
              <a:t>÷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609" y="1576983"/>
            <a:ext cx="1080770" cy="450215"/>
            <a:chOff x="144043" y="1443681"/>
            <a:chExt cx="1080770" cy="450215"/>
          </a:xfrm>
        </p:grpSpPr>
        <p:sp>
          <p:nvSpPr>
            <p:cNvPr id="10" name="object 10"/>
            <p:cNvSpPr/>
            <p:nvPr/>
          </p:nvSpPr>
          <p:spPr>
            <a:xfrm>
              <a:off x="268815" y="1453748"/>
              <a:ext cx="285115" cy="198755"/>
            </a:xfrm>
            <a:custGeom>
              <a:avLst/>
              <a:gdLst/>
              <a:ahLst/>
              <a:cxnLst/>
              <a:rect l="l" t="t" r="r" b="b"/>
              <a:pathLst>
                <a:path w="285115" h="198755">
                  <a:moveTo>
                    <a:pt x="284679" y="0"/>
                  </a:moveTo>
                  <a:lnTo>
                    <a:pt x="0" y="198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944" y="1444289"/>
              <a:ext cx="295910" cy="193675"/>
            </a:xfrm>
            <a:custGeom>
              <a:avLst/>
              <a:gdLst/>
              <a:ahLst/>
              <a:cxnLst/>
              <a:rect l="l" t="t" r="r" b="b"/>
              <a:pathLst>
                <a:path w="295909" h="193675">
                  <a:moveTo>
                    <a:pt x="0" y="0"/>
                  </a:moveTo>
                  <a:lnTo>
                    <a:pt x="295490" y="193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572" y="1717707"/>
              <a:ext cx="161290" cy="175260"/>
            </a:xfrm>
            <a:custGeom>
              <a:avLst/>
              <a:gdLst/>
              <a:ahLst/>
              <a:cxnLst/>
              <a:rect l="l" t="t" r="r" b="b"/>
              <a:pathLst>
                <a:path w="161290" h="175260">
                  <a:moveTo>
                    <a:pt x="160807" y="0"/>
                  </a:moveTo>
                  <a:lnTo>
                    <a:pt x="0" y="1752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792" y="1723563"/>
              <a:ext cx="164465" cy="125095"/>
            </a:xfrm>
            <a:custGeom>
              <a:avLst/>
              <a:gdLst/>
              <a:ahLst/>
              <a:cxnLst/>
              <a:rect l="l" t="t" r="r" b="b"/>
              <a:pathLst>
                <a:path w="164465" h="125094">
                  <a:moveTo>
                    <a:pt x="0" y="0"/>
                  </a:moveTo>
                  <a:lnTo>
                    <a:pt x="164411" y="1247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043" y="1631223"/>
              <a:ext cx="140087" cy="1121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13106" y="1743717"/>
            <a:ext cx="692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a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8681" y="1995964"/>
            <a:ext cx="7366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b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6691" y="1965334"/>
            <a:ext cx="641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c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0403" y="1708062"/>
            <a:ext cx="239049" cy="8499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41457" y="1681556"/>
            <a:ext cx="34290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÷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Times New Roman"/>
                <a:cs typeface="Times New Roman"/>
              </a:rPr>
              <a:t>+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4788" y="1457616"/>
            <a:ext cx="141303" cy="1408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208551" y="1450930"/>
            <a:ext cx="5397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-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245" y="1784186"/>
            <a:ext cx="140853" cy="14085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46846" y="1777500"/>
            <a:ext cx="7747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Times New Roman"/>
                <a:cs typeface="Times New Roman"/>
              </a:rPr>
              <a:t>+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65247" y="1570677"/>
            <a:ext cx="921385" cy="497205"/>
            <a:chOff x="2431681" y="1437375"/>
            <a:chExt cx="921385" cy="497205"/>
          </a:xfrm>
        </p:grpSpPr>
        <p:sp>
          <p:nvSpPr>
            <p:cNvPr id="25" name="object 25"/>
            <p:cNvSpPr/>
            <p:nvPr/>
          </p:nvSpPr>
          <p:spPr>
            <a:xfrm>
              <a:off x="2671474" y="1447893"/>
              <a:ext cx="285115" cy="198755"/>
            </a:xfrm>
            <a:custGeom>
              <a:avLst/>
              <a:gdLst/>
              <a:ahLst/>
              <a:cxnLst/>
              <a:rect l="l" t="t" r="r" b="b"/>
              <a:pathLst>
                <a:path w="285114" h="198755">
                  <a:moveTo>
                    <a:pt x="284679" y="0"/>
                  </a:moveTo>
                  <a:lnTo>
                    <a:pt x="0" y="198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56603" y="1437983"/>
              <a:ext cx="295910" cy="194310"/>
            </a:xfrm>
            <a:custGeom>
              <a:avLst/>
              <a:gdLst/>
              <a:ahLst/>
              <a:cxnLst/>
              <a:rect l="l" t="t" r="r" b="b"/>
              <a:pathLst>
                <a:path w="295910" h="194310">
                  <a:moveTo>
                    <a:pt x="0" y="0"/>
                  </a:moveTo>
                  <a:lnTo>
                    <a:pt x="295490" y="1936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2290" y="1767256"/>
              <a:ext cx="167005" cy="167005"/>
            </a:xfrm>
            <a:custGeom>
              <a:avLst/>
              <a:gdLst/>
              <a:ahLst/>
              <a:cxnLst/>
              <a:rect l="l" t="t" r="r" b="b"/>
              <a:pathLst>
                <a:path w="167005" h="167005">
                  <a:moveTo>
                    <a:pt x="166663" y="0"/>
                  </a:moveTo>
                  <a:lnTo>
                    <a:pt x="0" y="1666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7059" y="1764103"/>
              <a:ext cx="190500" cy="144780"/>
            </a:xfrm>
            <a:custGeom>
              <a:avLst/>
              <a:gdLst/>
              <a:ahLst/>
              <a:cxnLst/>
              <a:rect l="l" t="t" r="r" b="b"/>
              <a:pathLst>
                <a:path w="190500" h="144780">
                  <a:moveTo>
                    <a:pt x="0" y="0"/>
                  </a:moveTo>
                  <a:lnTo>
                    <a:pt x="190086" y="1445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74760" y="1734708"/>
            <a:ext cx="641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c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4418" y="2036955"/>
            <a:ext cx="692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a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23868" y="2024343"/>
            <a:ext cx="7366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>
                <a:latin typeface="Calibri"/>
                <a:cs typeface="Calibri"/>
              </a:rPr>
              <a:t>b</a:t>
            </a:r>
            <a:endParaRPr sz="7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5045" y="1701755"/>
            <a:ext cx="239049" cy="8544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291414" y="1675250"/>
            <a:ext cx="31242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Calibri"/>
                <a:cs typeface="Calibri"/>
              </a:rPr>
              <a:t>a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b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10" dirty="0">
                <a:latin typeface="Calibri"/>
                <a:cs typeface="Calibri"/>
              </a:rPr>
              <a:t>+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c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5" dirty="0">
                <a:latin typeface="Calibri"/>
                <a:cs typeface="Calibri"/>
              </a:rPr>
              <a:t>-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3788" y="1381198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3948"/>
                </a:lnTo>
              </a:path>
            </a:pathLst>
          </a:custGeom>
          <a:ln w="10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9410" y="2339975"/>
            <a:ext cx="4250690" cy="685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5: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way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binary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tree.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70" y="155161"/>
            <a:ext cx="4648150" cy="51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dirty="0"/>
              <a:t> </a:t>
            </a:r>
            <a:r>
              <a:rPr spc="10" dirty="0"/>
              <a:t>:</a:t>
            </a:r>
            <a:r>
              <a:rPr spc="95" dirty="0"/>
              <a:t> </a:t>
            </a:r>
            <a:r>
              <a:rPr spc="15" dirty="0"/>
              <a:t>Floor</a:t>
            </a:r>
            <a:r>
              <a:rPr spc="5" dirty="0"/>
              <a:t> </a:t>
            </a:r>
            <a:r>
              <a:rPr spc="15" dirty="0"/>
              <a:t>Plane</a:t>
            </a:r>
            <a:r>
              <a:rPr dirty="0"/>
              <a:t> </a:t>
            </a:r>
            <a:r>
              <a:rPr spc="5" dirty="0"/>
              <a:t>I</a:t>
            </a:r>
            <a:r>
              <a:rPr dirty="0"/>
              <a:t> </a:t>
            </a:r>
            <a:r>
              <a:rPr spc="15" dirty="0"/>
              <a:t>(with</a:t>
            </a:r>
            <a:r>
              <a:rPr spc="5" dirty="0"/>
              <a:t> Polish</a:t>
            </a:r>
            <a:r>
              <a:rPr dirty="0"/>
              <a:t> </a:t>
            </a:r>
            <a:r>
              <a:rPr spc="15" dirty="0"/>
              <a:t>notation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681" y="1182789"/>
          <a:ext cx="1169034" cy="119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3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9845" y="2690084"/>
            <a:ext cx="5461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538" y="1186611"/>
            <a:ext cx="864235" cy="1191260"/>
          </a:xfrm>
          <a:custGeom>
            <a:avLst/>
            <a:gdLst/>
            <a:ahLst/>
            <a:cxnLst/>
            <a:rect l="l" t="t" r="r" b="b"/>
            <a:pathLst>
              <a:path w="864235" h="1191260">
                <a:moveTo>
                  <a:pt x="863714" y="416356"/>
                </a:moveTo>
                <a:lnTo>
                  <a:pt x="863244" y="416356"/>
                </a:lnTo>
                <a:lnTo>
                  <a:pt x="863244" y="0"/>
                </a:lnTo>
                <a:lnTo>
                  <a:pt x="0" y="0"/>
                </a:lnTo>
                <a:lnTo>
                  <a:pt x="0" y="416356"/>
                </a:lnTo>
                <a:lnTo>
                  <a:pt x="323888" y="416356"/>
                </a:lnTo>
                <a:lnTo>
                  <a:pt x="323888" y="812533"/>
                </a:lnTo>
                <a:lnTo>
                  <a:pt x="539813" y="812533"/>
                </a:lnTo>
                <a:lnTo>
                  <a:pt x="539813" y="1190879"/>
                </a:lnTo>
                <a:lnTo>
                  <a:pt x="863714" y="1190879"/>
                </a:lnTo>
                <a:lnTo>
                  <a:pt x="863714" y="812533"/>
                </a:lnTo>
                <a:lnTo>
                  <a:pt x="863714" y="416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049" y="861945"/>
            <a:ext cx="181778" cy="181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63379" y="859396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7761" y="1221981"/>
            <a:ext cx="181778" cy="1817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20274" y="1219431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0030" y="1221981"/>
            <a:ext cx="181778" cy="18177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82074" y="1219431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8301" y="1563240"/>
            <a:ext cx="181308" cy="18177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40346" y="1561160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48139" y="1996972"/>
            <a:ext cx="181308" cy="18177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93470" y="1994892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8246" y="1983359"/>
            <a:ext cx="181778" cy="1813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74045" y="1980810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8614" y="160155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52"/>
                </a:moveTo>
                <a:lnTo>
                  <a:pt x="179783" y="180252"/>
                </a:lnTo>
                <a:lnTo>
                  <a:pt x="179783" y="0"/>
                </a:lnTo>
                <a:lnTo>
                  <a:pt x="0" y="0"/>
                </a:lnTo>
                <a:lnTo>
                  <a:pt x="0" y="1802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6467" y="1598712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8397" y="1601555"/>
            <a:ext cx="1981200" cy="929005"/>
          </a:xfrm>
          <a:custGeom>
            <a:avLst/>
            <a:gdLst/>
            <a:ahLst/>
            <a:cxnLst/>
            <a:rect l="l" t="t" r="r" b="b"/>
            <a:pathLst>
              <a:path w="1981200" h="929005">
                <a:moveTo>
                  <a:pt x="360504" y="180252"/>
                </a:moveTo>
                <a:lnTo>
                  <a:pt x="540287" y="180252"/>
                </a:lnTo>
                <a:lnTo>
                  <a:pt x="540287" y="0"/>
                </a:lnTo>
                <a:lnTo>
                  <a:pt x="360504" y="0"/>
                </a:lnTo>
                <a:lnTo>
                  <a:pt x="360504" y="180252"/>
                </a:lnTo>
                <a:close/>
              </a:path>
              <a:path w="1981200" h="929005">
                <a:moveTo>
                  <a:pt x="0" y="928487"/>
                </a:moveTo>
                <a:lnTo>
                  <a:pt x="180252" y="928487"/>
                </a:lnTo>
                <a:lnTo>
                  <a:pt x="180252" y="748235"/>
                </a:lnTo>
                <a:lnTo>
                  <a:pt x="0" y="748235"/>
                </a:lnTo>
                <a:lnTo>
                  <a:pt x="0" y="928487"/>
                </a:lnTo>
                <a:close/>
              </a:path>
              <a:path w="1981200" h="929005">
                <a:moveTo>
                  <a:pt x="720540" y="928487"/>
                </a:moveTo>
                <a:lnTo>
                  <a:pt x="900323" y="928487"/>
                </a:lnTo>
                <a:lnTo>
                  <a:pt x="900323" y="748235"/>
                </a:lnTo>
                <a:lnTo>
                  <a:pt x="720540" y="748235"/>
                </a:lnTo>
                <a:lnTo>
                  <a:pt x="720540" y="928487"/>
                </a:lnTo>
                <a:close/>
              </a:path>
              <a:path w="1981200" h="929005">
                <a:moveTo>
                  <a:pt x="1080575" y="918630"/>
                </a:moveTo>
                <a:lnTo>
                  <a:pt x="1260828" y="918630"/>
                </a:lnTo>
                <a:lnTo>
                  <a:pt x="1260828" y="738377"/>
                </a:lnTo>
                <a:lnTo>
                  <a:pt x="1080575" y="738377"/>
                </a:lnTo>
                <a:lnTo>
                  <a:pt x="1080575" y="918630"/>
                </a:lnTo>
                <a:close/>
              </a:path>
              <a:path w="1981200" h="929005">
                <a:moveTo>
                  <a:pt x="1801116" y="914405"/>
                </a:moveTo>
                <a:lnTo>
                  <a:pt x="1980899" y="914405"/>
                </a:lnTo>
                <a:lnTo>
                  <a:pt x="1980899" y="734153"/>
                </a:lnTo>
                <a:lnTo>
                  <a:pt x="1801116" y="734153"/>
                </a:lnTo>
                <a:lnTo>
                  <a:pt x="1801116" y="91440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96756" y="1598712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97788" y="1007741"/>
            <a:ext cx="1892935" cy="1362075"/>
            <a:chOff x="2397788" y="1007741"/>
            <a:chExt cx="1892935" cy="1362075"/>
          </a:xfrm>
        </p:grpSpPr>
        <p:sp>
          <p:nvSpPr>
            <p:cNvPr id="24" name="object 24"/>
            <p:cNvSpPr/>
            <p:nvPr/>
          </p:nvSpPr>
          <p:spPr>
            <a:xfrm>
              <a:off x="2736244" y="1020898"/>
              <a:ext cx="414020" cy="232410"/>
            </a:xfrm>
            <a:custGeom>
              <a:avLst/>
              <a:gdLst/>
              <a:ahLst/>
              <a:cxnLst/>
              <a:rect l="l" t="t" r="r" b="b"/>
              <a:pathLst>
                <a:path w="414019" h="232409">
                  <a:moveTo>
                    <a:pt x="414017" y="0"/>
                  </a:moveTo>
                  <a:lnTo>
                    <a:pt x="0" y="2323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9349" y="1008693"/>
              <a:ext cx="381000" cy="248920"/>
            </a:xfrm>
            <a:custGeom>
              <a:avLst/>
              <a:gdLst/>
              <a:ahLst/>
              <a:cxnLst/>
              <a:rect l="l" t="t" r="r" b="b"/>
              <a:pathLst>
                <a:path w="381000" h="248919">
                  <a:moveTo>
                    <a:pt x="0" y="0"/>
                  </a:moveTo>
                  <a:lnTo>
                    <a:pt x="380689" y="2487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866" y="1391730"/>
              <a:ext cx="240029" cy="194945"/>
            </a:xfrm>
            <a:custGeom>
              <a:avLst/>
              <a:gdLst/>
              <a:ahLst/>
              <a:cxnLst/>
              <a:rect l="l" t="t" r="r" b="b"/>
              <a:pathLst>
                <a:path w="240029" h="194944">
                  <a:moveTo>
                    <a:pt x="239867" y="0"/>
                  </a:moveTo>
                  <a:lnTo>
                    <a:pt x="0" y="194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0521" y="1709519"/>
              <a:ext cx="318135" cy="313055"/>
            </a:xfrm>
            <a:custGeom>
              <a:avLst/>
              <a:gdLst/>
              <a:ahLst/>
              <a:cxnLst/>
              <a:rect l="l" t="t" r="r" b="b"/>
              <a:pathLst>
                <a:path w="318135" h="313055">
                  <a:moveTo>
                    <a:pt x="317788" y="0"/>
                  </a:moveTo>
                  <a:lnTo>
                    <a:pt x="0" y="312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3683" y="1684640"/>
              <a:ext cx="466090" cy="347980"/>
            </a:xfrm>
            <a:custGeom>
              <a:avLst/>
              <a:gdLst/>
              <a:ahLst/>
              <a:cxnLst/>
              <a:rect l="l" t="t" r="r" b="b"/>
              <a:pathLst>
                <a:path w="466089" h="347980">
                  <a:moveTo>
                    <a:pt x="0" y="0"/>
                  </a:moveTo>
                  <a:lnTo>
                    <a:pt x="465652" y="347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8650" y="2150762"/>
              <a:ext cx="205740" cy="217804"/>
            </a:xfrm>
            <a:custGeom>
              <a:avLst/>
              <a:gdLst/>
              <a:ahLst/>
              <a:cxnLst/>
              <a:rect l="l" t="t" r="r" b="b"/>
              <a:pathLst>
                <a:path w="205739" h="217805">
                  <a:moveTo>
                    <a:pt x="205600" y="0"/>
                  </a:moveTo>
                  <a:lnTo>
                    <a:pt x="0" y="217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1460" y="2152170"/>
              <a:ext cx="207645" cy="198120"/>
            </a:xfrm>
            <a:custGeom>
              <a:avLst/>
              <a:gdLst/>
              <a:ahLst/>
              <a:cxnLst/>
              <a:rect l="l" t="t" r="r" b="b"/>
              <a:pathLst>
                <a:path w="207644" h="198119">
                  <a:moveTo>
                    <a:pt x="0" y="0"/>
                  </a:moveTo>
                  <a:lnTo>
                    <a:pt x="207478" y="19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9225" y="2143720"/>
              <a:ext cx="213360" cy="192405"/>
            </a:xfrm>
            <a:custGeom>
              <a:avLst/>
              <a:gdLst/>
              <a:ahLst/>
              <a:cxnLst/>
              <a:rect l="l" t="t" r="r" b="b"/>
              <a:pathLst>
                <a:path w="213360" h="192405">
                  <a:moveTo>
                    <a:pt x="213110" y="0"/>
                  </a:moveTo>
                  <a:lnTo>
                    <a:pt x="0" y="1919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2035" y="2138557"/>
              <a:ext cx="207645" cy="197485"/>
            </a:xfrm>
            <a:custGeom>
              <a:avLst/>
              <a:gdLst/>
              <a:ahLst/>
              <a:cxnLst/>
              <a:rect l="l" t="t" r="r" b="b"/>
              <a:pathLst>
                <a:path w="207645" h="197485">
                  <a:moveTo>
                    <a:pt x="0" y="0"/>
                  </a:moveTo>
                  <a:lnTo>
                    <a:pt x="207478" y="197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98740" y="1390791"/>
              <a:ext cx="225425" cy="210820"/>
            </a:xfrm>
            <a:custGeom>
              <a:avLst/>
              <a:gdLst/>
              <a:ahLst/>
              <a:cxnLst/>
              <a:rect l="l" t="t" r="r" b="b"/>
              <a:pathLst>
                <a:path w="225425" h="210819">
                  <a:moveTo>
                    <a:pt x="225315" y="0"/>
                  </a:moveTo>
                  <a:lnTo>
                    <a:pt x="0" y="2107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23570" y="1384219"/>
              <a:ext cx="215265" cy="217804"/>
            </a:xfrm>
            <a:custGeom>
              <a:avLst/>
              <a:gdLst/>
              <a:ahLst/>
              <a:cxnLst/>
              <a:rect l="l" t="t" r="r" b="b"/>
              <a:pathLst>
                <a:path w="215264" h="217805">
                  <a:moveTo>
                    <a:pt x="0" y="0"/>
                  </a:moveTo>
                  <a:lnTo>
                    <a:pt x="214988" y="2173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9135" y="160155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252"/>
                  </a:moveTo>
                  <a:lnTo>
                    <a:pt x="180252" y="180252"/>
                  </a:lnTo>
                  <a:lnTo>
                    <a:pt x="180252" y="0"/>
                  </a:lnTo>
                  <a:lnTo>
                    <a:pt x="0" y="0"/>
                  </a:lnTo>
                  <a:lnTo>
                    <a:pt x="0" y="1802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67457" y="1598712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01799" y="1368260"/>
            <a:ext cx="307975" cy="233679"/>
          </a:xfrm>
          <a:custGeom>
            <a:avLst/>
            <a:gdLst/>
            <a:ahLst/>
            <a:cxnLst/>
            <a:rect l="l" t="t" r="r" b="b"/>
            <a:pathLst>
              <a:path w="307975" h="233680">
                <a:moveTo>
                  <a:pt x="0" y="0"/>
                </a:moveTo>
                <a:lnTo>
                  <a:pt x="307461" y="2332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9944" y="2346948"/>
            <a:ext cx="214947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  <a:tabLst>
                <a:tab pos="719455" algn="l"/>
                <a:tab pos="1080135" algn="l"/>
                <a:tab pos="1800225" algn="l"/>
              </a:tabLst>
            </a:pPr>
            <a:r>
              <a:rPr sz="900" dirty="0">
                <a:latin typeface="Calibri"/>
                <a:cs typeface="Calibri"/>
              </a:rPr>
              <a:t>6	7	</a:t>
            </a:r>
            <a:r>
              <a:rPr sz="1350" baseline="6172" dirty="0">
                <a:latin typeface="Calibri"/>
                <a:cs typeface="Calibri"/>
              </a:rPr>
              <a:t>4	5</a:t>
            </a:r>
            <a:endParaRPr sz="1350" baseline="617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R="41275" algn="r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Binary tree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representation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of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the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floor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plan </a:t>
            </a:r>
            <a:r>
              <a:rPr sz="900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67564" y="1565117"/>
            <a:ext cx="361950" cy="254000"/>
            <a:chOff x="1767564" y="1565117"/>
            <a:chExt cx="361950" cy="254000"/>
          </a:xfrm>
        </p:grpSpPr>
        <p:sp>
          <p:nvSpPr>
            <p:cNvPr id="40" name="object 40"/>
            <p:cNvSpPr/>
            <p:nvPr/>
          </p:nvSpPr>
          <p:spPr>
            <a:xfrm>
              <a:off x="1768326" y="1565880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234234" y="0"/>
                  </a:moveTo>
                  <a:lnTo>
                    <a:pt x="234234" y="83085"/>
                  </a:lnTo>
                  <a:lnTo>
                    <a:pt x="0" y="83085"/>
                  </a:lnTo>
                  <a:lnTo>
                    <a:pt x="0" y="168517"/>
                  </a:lnTo>
                  <a:lnTo>
                    <a:pt x="234234" y="168517"/>
                  </a:lnTo>
                  <a:lnTo>
                    <a:pt x="234234" y="252071"/>
                  </a:lnTo>
                  <a:lnTo>
                    <a:pt x="360035" y="125801"/>
                  </a:lnTo>
                  <a:lnTo>
                    <a:pt x="234234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68326" y="1565880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360035" y="125801"/>
                  </a:moveTo>
                  <a:lnTo>
                    <a:pt x="234234" y="0"/>
                  </a:lnTo>
                  <a:lnTo>
                    <a:pt x="234234" y="83085"/>
                  </a:lnTo>
                  <a:lnTo>
                    <a:pt x="0" y="83085"/>
                  </a:lnTo>
                  <a:lnTo>
                    <a:pt x="0" y="168517"/>
                  </a:lnTo>
                  <a:lnTo>
                    <a:pt x="234234" y="168517"/>
                  </a:lnTo>
                  <a:lnTo>
                    <a:pt x="234234" y="252071"/>
                  </a:lnTo>
                  <a:lnTo>
                    <a:pt x="360035" y="1258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85" y="356444"/>
            <a:ext cx="5486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Example</a:t>
            </a:r>
            <a:r>
              <a:rPr spc="-5" dirty="0"/>
              <a:t> </a:t>
            </a:r>
            <a:r>
              <a:rPr spc="10" dirty="0"/>
              <a:t>:</a:t>
            </a:r>
            <a:r>
              <a:rPr spc="90" dirty="0"/>
              <a:t> </a:t>
            </a:r>
            <a:r>
              <a:rPr spc="20" dirty="0"/>
              <a:t>H</a:t>
            </a:r>
            <a:r>
              <a:rPr dirty="0"/>
              <a:t> </a:t>
            </a:r>
            <a:r>
              <a:rPr spc="20" dirty="0"/>
              <a:t>and</a:t>
            </a:r>
            <a:r>
              <a:rPr spc="-5" dirty="0"/>
              <a:t> </a:t>
            </a:r>
            <a:r>
              <a:rPr spc="20" dirty="0"/>
              <a:t>V</a:t>
            </a:r>
            <a:r>
              <a:rPr dirty="0"/>
              <a:t> </a:t>
            </a:r>
            <a:r>
              <a:rPr spc="10" dirty="0"/>
              <a:t>operators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922" y="1183139"/>
          <a:ext cx="1221105" cy="959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244">
                <a:tc gridSpan="2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81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545"/>
                        </a:lnSpc>
                        <a:spcBef>
                          <a:spcPts val="130"/>
                        </a:spcBef>
                      </a:pPr>
                      <a:r>
                        <a:rPr sz="900" spc="-7" baseline="9259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400" spc="-5" dirty="0">
                          <a:latin typeface="Calibri"/>
                          <a:cs typeface="Calibri"/>
                        </a:rPr>
                        <a:t>4</a:t>
                      </a:r>
                      <a:endParaRPr sz="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905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00" dirty="0">
                          <a:latin typeface="Arial MT"/>
                          <a:cs typeface="Arial MT"/>
                        </a:rPr>
                        <a:t>2</a:t>
                      </a:r>
                      <a:endParaRPr sz="4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4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B050"/>
                      </a:solidFill>
                      <a:prstDash val="solid"/>
                    </a:lnL>
                    <a:lnR w="9525">
                      <a:solidFill>
                        <a:srgbClr val="00B050"/>
                      </a:solidFill>
                      <a:prstDash val="solid"/>
                    </a:lnR>
                    <a:lnT w="9525">
                      <a:solidFill>
                        <a:srgbClr val="00B050"/>
                      </a:solidFill>
                      <a:prstDash val="solid"/>
                    </a:lnT>
                    <a:lnB w="9525">
                      <a:solidFill>
                        <a:srgbClr val="00B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377" y="2262923"/>
            <a:ext cx="4908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Floo</a:t>
            </a: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795" y="1184732"/>
            <a:ext cx="1224915" cy="962025"/>
          </a:xfrm>
          <a:custGeom>
            <a:avLst/>
            <a:gdLst/>
            <a:ahLst/>
            <a:cxnLst/>
            <a:rect l="l" t="t" r="r" b="b"/>
            <a:pathLst>
              <a:path w="1224915" h="962025">
                <a:moveTo>
                  <a:pt x="1224673" y="0"/>
                </a:moveTo>
                <a:lnTo>
                  <a:pt x="864171" y="0"/>
                </a:lnTo>
                <a:lnTo>
                  <a:pt x="864171" y="241744"/>
                </a:lnTo>
                <a:lnTo>
                  <a:pt x="863701" y="241744"/>
                </a:lnTo>
                <a:lnTo>
                  <a:pt x="863701" y="2336"/>
                </a:lnTo>
                <a:lnTo>
                  <a:pt x="469" y="2336"/>
                </a:lnTo>
                <a:lnTo>
                  <a:pt x="469" y="241744"/>
                </a:lnTo>
                <a:lnTo>
                  <a:pt x="0" y="241744"/>
                </a:lnTo>
                <a:lnTo>
                  <a:pt x="0" y="511644"/>
                </a:lnTo>
                <a:lnTo>
                  <a:pt x="0" y="961809"/>
                </a:lnTo>
                <a:lnTo>
                  <a:pt x="1224673" y="961809"/>
                </a:lnTo>
                <a:lnTo>
                  <a:pt x="1224673" y="511644"/>
                </a:lnTo>
                <a:lnTo>
                  <a:pt x="12246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81418" y="861945"/>
            <a:ext cx="703580" cy="542290"/>
            <a:chOff x="3181418" y="861945"/>
            <a:chExt cx="703580" cy="5422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418" y="861945"/>
              <a:ext cx="181308" cy="1813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2930" y="1221981"/>
              <a:ext cx="181778" cy="18177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48730" y="1219431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11040" y="1563240"/>
            <a:ext cx="632460" cy="615950"/>
            <a:chOff x="2911040" y="1563240"/>
            <a:chExt cx="632460" cy="6159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1202" y="1563240"/>
              <a:ext cx="181778" cy="1817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1040" y="1996972"/>
              <a:ext cx="181778" cy="18177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403716" y="1561160"/>
            <a:ext cx="971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6370" y="1994892"/>
            <a:ext cx="908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1767" y="234979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52"/>
                </a:moveTo>
                <a:lnTo>
                  <a:pt x="180252" y="180252"/>
                </a:lnTo>
                <a:lnTo>
                  <a:pt x="180252" y="0"/>
                </a:lnTo>
                <a:lnTo>
                  <a:pt x="0" y="0"/>
                </a:lnTo>
                <a:lnTo>
                  <a:pt x="0" y="1802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0090" y="2346948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71838" y="234979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52"/>
                </a:moveTo>
                <a:lnTo>
                  <a:pt x="180252" y="180252"/>
                </a:lnTo>
                <a:lnTo>
                  <a:pt x="180252" y="0"/>
                </a:lnTo>
                <a:lnTo>
                  <a:pt x="0" y="0"/>
                </a:lnTo>
                <a:lnTo>
                  <a:pt x="0" y="1802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20161" y="2346948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0090" y="203857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783"/>
                </a:moveTo>
                <a:lnTo>
                  <a:pt x="180252" y="179783"/>
                </a:lnTo>
                <a:lnTo>
                  <a:pt x="180252" y="0"/>
                </a:lnTo>
                <a:lnTo>
                  <a:pt x="0" y="0"/>
                </a:lnTo>
                <a:lnTo>
                  <a:pt x="0" y="17978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68412" y="2035260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31067" y="1007741"/>
            <a:ext cx="1532255" cy="1362075"/>
            <a:chOff x="2731067" y="1007741"/>
            <a:chExt cx="1532255" cy="1362075"/>
          </a:xfrm>
        </p:grpSpPr>
        <p:sp>
          <p:nvSpPr>
            <p:cNvPr id="23" name="object 23"/>
            <p:cNvSpPr/>
            <p:nvPr/>
          </p:nvSpPr>
          <p:spPr>
            <a:xfrm>
              <a:off x="2799145" y="1020898"/>
              <a:ext cx="414655" cy="232410"/>
            </a:xfrm>
            <a:custGeom>
              <a:avLst/>
              <a:gdLst/>
              <a:ahLst/>
              <a:cxnLst/>
              <a:rect l="l" t="t" r="r" b="b"/>
              <a:pathLst>
                <a:path w="414655" h="232409">
                  <a:moveTo>
                    <a:pt x="414486" y="0"/>
                  </a:moveTo>
                  <a:lnTo>
                    <a:pt x="0" y="2323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42719" y="1008693"/>
              <a:ext cx="380365" cy="248920"/>
            </a:xfrm>
            <a:custGeom>
              <a:avLst/>
              <a:gdLst/>
              <a:ahLst/>
              <a:cxnLst/>
              <a:rect l="l" t="t" r="r" b="b"/>
              <a:pathLst>
                <a:path w="380364" h="248919">
                  <a:moveTo>
                    <a:pt x="0" y="0"/>
                  </a:moveTo>
                  <a:lnTo>
                    <a:pt x="380219" y="2487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1236" y="1391730"/>
              <a:ext cx="239395" cy="194945"/>
            </a:xfrm>
            <a:custGeom>
              <a:avLst/>
              <a:gdLst/>
              <a:ahLst/>
              <a:cxnLst/>
              <a:rect l="l" t="t" r="r" b="b"/>
              <a:pathLst>
                <a:path w="239395" h="194944">
                  <a:moveTo>
                    <a:pt x="239397" y="0"/>
                  </a:moveTo>
                  <a:lnTo>
                    <a:pt x="0" y="1943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63421" y="1709519"/>
              <a:ext cx="318135" cy="313055"/>
            </a:xfrm>
            <a:custGeom>
              <a:avLst/>
              <a:gdLst/>
              <a:ahLst/>
              <a:cxnLst/>
              <a:rect l="l" t="t" r="r" b="b"/>
              <a:pathLst>
                <a:path w="318135" h="313055">
                  <a:moveTo>
                    <a:pt x="317788" y="0"/>
                  </a:moveTo>
                  <a:lnTo>
                    <a:pt x="0" y="312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6584" y="1684640"/>
              <a:ext cx="466725" cy="347980"/>
            </a:xfrm>
            <a:custGeom>
              <a:avLst/>
              <a:gdLst/>
              <a:ahLst/>
              <a:cxnLst/>
              <a:rect l="l" t="t" r="r" b="b"/>
              <a:pathLst>
                <a:path w="466725" h="347980">
                  <a:moveTo>
                    <a:pt x="0" y="0"/>
                  </a:moveTo>
                  <a:lnTo>
                    <a:pt x="466121" y="347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2020" y="2150762"/>
              <a:ext cx="205740" cy="217804"/>
            </a:xfrm>
            <a:custGeom>
              <a:avLst/>
              <a:gdLst/>
              <a:ahLst/>
              <a:cxnLst/>
              <a:rect l="l" t="t" r="r" b="b"/>
              <a:pathLst>
                <a:path w="205739" h="217805">
                  <a:moveTo>
                    <a:pt x="205131" y="0"/>
                  </a:moveTo>
                  <a:lnTo>
                    <a:pt x="0" y="217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4829" y="2152170"/>
              <a:ext cx="207010" cy="198120"/>
            </a:xfrm>
            <a:custGeom>
              <a:avLst/>
              <a:gdLst/>
              <a:ahLst/>
              <a:cxnLst/>
              <a:rect l="l" t="t" r="r" b="b"/>
              <a:pathLst>
                <a:path w="207010" h="198119">
                  <a:moveTo>
                    <a:pt x="0" y="0"/>
                  </a:moveTo>
                  <a:lnTo>
                    <a:pt x="207008" y="197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2505" y="160155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252"/>
                  </a:moveTo>
                  <a:lnTo>
                    <a:pt x="179783" y="180252"/>
                  </a:lnTo>
                  <a:lnTo>
                    <a:pt x="179783" y="0"/>
                  </a:lnTo>
                  <a:lnTo>
                    <a:pt x="0" y="0"/>
                  </a:lnTo>
                  <a:lnTo>
                    <a:pt x="0" y="1802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30358" y="1598712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58968" y="1221981"/>
            <a:ext cx="1514475" cy="380365"/>
            <a:chOff x="2658968" y="1221981"/>
            <a:chExt cx="1514475" cy="380365"/>
          </a:xfrm>
        </p:grpSpPr>
        <p:sp>
          <p:nvSpPr>
            <p:cNvPr id="33" name="object 33"/>
            <p:cNvSpPr/>
            <p:nvPr/>
          </p:nvSpPr>
          <p:spPr>
            <a:xfrm>
              <a:off x="3865169" y="1368260"/>
              <a:ext cx="307340" cy="233679"/>
            </a:xfrm>
            <a:custGeom>
              <a:avLst/>
              <a:gdLst/>
              <a:ahLst/>
              <a:cxnLst/>
              <a:rect l="l" t="t" r="r" b="b"/>
              <a:pathLst>
                <a:path w="307339" h="233680">
                  <a:moveTo>
                    <a:pt x="0" y="0"/>
                  </a:moveTo>
                  <a:lnTo>
                    <a:pt x="306992" y="2332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9731" y="122274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180252" y="0"/>
                  </a:moveTo>
                  <a:lnTo>
                    <a:pt x="0" y="0"/>
                  </a:lnTo>
                  <a:lnTo>
                    <a:pt x="0" y="180252"/>
                  </a:lnTo>
                  <a:lnTo>
                    <a:pt x="180252" y="180252"/>
                  </a:lnTo>
                  <a:lnTo>
                    <a:pt x="180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59731" y="1222743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40">
                  <a:moveTo>
                    <a:pt x="0" y="180252"/>
                  </a:moveTo>
                  <a:lnTo>
                    <a:pt x="180252" y="180252"/>
                  </a:lnTo>
                  <a:lnTo>
                    <a:pt x="180252" y="0"/>
                  </a:lnTo>
                  <a:lnTo>
                    <a:pt x="0" y="0"/>
                  </a:lnTo>
                  <a:lnTo>
                    <a:pt x="0" y="1802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010716" y="1565117"/>
            <a:ext cx="361950" cy="254000"/>
            <a:chOff x="2010716" y="1565117"/>
            <a:chExt cx="361950" cy="254000"/>
          </a:xfrm>
        </p:grpSpPr>
        <p:sp>
          <p:nvSpPr>
            <p:cNvPr id="37" name="object 37"/>
            <p:cNvSpPr/>
            <p:nvPr/>
          </p:nvSpPr>
          <p:spPr>
            <a:xfrm>
              <a:off x="2011479" y="1565880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234234" y="0"/>
                  </a:moveTo>
                  <a:lnTo>
                    <a:pt x="234234" y="83085"/>
                  </a:lnTo>
                  <a:lnTo>
                    <a:pt x="0" y="83085"/>
                  </a:lnTo>
                  <a:lnTo>
                    <a:pt x="0" y="168517"/>
                  </a:lnTo>
                  <a:lnTo>
                    <a:pt x="234234" y="168517"/>
                  </a:lnTo>
                  <a:lnTo>
                    <a:pt x="234234" y="252071"/>
                  </a:lnTo>
                  <a:lnTo>
                    <a:pt x="360035" y="125801"/>
                  </a:lnTo>
                  <a:lnTo>
                    <a:pt x="234234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1479" y="1565880"/>
              <a:ext cx="360045" cy="252095"/>
            </a:xfrm>
            <a:custGeom>
              <a:avLst/>
              <a:gdLst/>
              <a:ahLst/>
              <a:cxnLst/>
              <a:rect l="l" t="t" r="r" b="b"/>
              <a:pathLst>
                <a:path w="360044" h="252094">
                  <a:moveTo>
                    <a:pt x="360035" y="125801"/>
                  </a:moveTo>
                  <a:lnTo>
                    <a:pt x="234234" y="0"/>
                  </a:lnTo>
                  <a:lnTo>
                    <a:pt x="234234" y="83085"/>
                  </a:lnTo>
                  <a:lnTo>
                    <a:pt x="0" y="83085"/>
                  </a:lnTo>
                  <a:lnTo>
                    <a:pt x="0" y="168517"/>
                  </a:lnTo>
                  <a:lnTo>
                    <a:pt x="234234" y="168517"/>
                  </a:lnTo>
                  <a:lnTo>
                    <a:pt x="234234" y="252071"/>
                  </a:lnTo>
                  <a:lnTo>
                    <a:pt x="360035" y="1258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71619" y="2683512"/>
            <a:ext cx="2123440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Binar</a:t>
            </a:r>
            <a:r>
              <a:rPr sz="900" dirty="0">
                <a:latin typeface="Calibri"/>
                <a:cs typeface="Calibri"/>
              </a:rPr>
              <a:t>y</a:t>
            </a:r>
            <a:r>
              <a:rPr sz="900" spc="-5" dirty="0">
                <a:latin typeface="Calibri"/>
                <a:cs typeface="Calibri"/>
              </a:rPr>
              <a:t> tree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55"/>
              </a:spcBef>
            </a:pPr>
            <a:r>
              <a:rPr sz="900" b="1" spc="-5" dirty="0">
                <a:solidFill>
                  <a:srgbClr val="7030A0"/>
                </a:solidFill>
                <a:latin typeface="Calibri"/>
                <a:cs typeface="Calibri"/>
              </a:rPr>
              <a:t>Polish</a:t>
            </a:r>
            <a:r>
              <a:rPr sz="900" b="1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notation</a:t>
            </a:r>
            <a:r>
              <a:rPr sz="900" b="1" spc="4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: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5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V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3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V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r>
              <a:rPr sz="900" b="1" spc="3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7030A0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187" y="943420"/>
            <a:ext cx="1790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V</a:t>
            </a:r>
            <a:r>
              <a:rPr sz="825" spc="7" baseline="-15151" dirty="0">
                <a:latin typeface="Calibri"/>
                <a:cs typeface="Calibri"/>
              </a:rPr>
              <a:t>2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6730" y="1297353"/>
            <a:ext cx="185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H</a:t>
            </a:r>
            <a:r>
              <a:rPr sz="825" spc="7" baseline="-15151" dirty="0">
                <a:latin typeface="Calibri"/>
                <a:cs typeface="Calibri"/>
              </a:rPr>
              <a:t>3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67342" y="1598712"/>
            <a:ext cx="1854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H</a:t>
            </a:r>
            <a:r>
              <a:rPr sz="825" spc="7" baseline="-15151" dirty="0">
                <a:latin typeface="Calibri"/>
                <a:cs typeface="Calibri"/>
              </a:rPr>
              <a:t>1</a:t>
            </a:r>
            <a:endParaRPr sz="825" baseline="-15151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08054" y="1219431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20647" y="664470"/>
            <a:ext cx="99695" cy="3581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7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395"/>
              </a:spcBef>
            </a:pPr>
            <a:r>
              <a:rPr sz="900" dirty="0"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00818" y="1080956"/>
            <a:ext cx="70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90589" y="1436297"/>
            <a:ext cx="70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92531" y="1846559"/>
            <a:ext cx="70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340" y="149154"/>
            <a:ext cx="385236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Framework</a:t>
            </a:r>
            <a:r>
              <a:rPr spc="-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20" dirty="0"/>
              <a:t>GA:</a:t>
            </a:r>
            <a:r>
              <a:rPr spc="-5" dirty="0"/>
              <a:t> </a:t>
            </a:r>
            <a:r>
              <a:rPr spc="20" dirty="0"/>
              <a:t>A</a:t>
            </a:r>
            <a:r>
              <a:rPr dirty="0"/>
              <a:t> </a:t>
            </a:r>
            <a:r>
              <a:rPr spc="15" dirty="0"/>
              <a:t>detail</a:t>
            </a:r>
            <a:r>
              <a:rPr spc="-5" dirty="0"/>
              <a:t> </a:t>
            </a:r>
            <a:r>
              <a:rPr spc="10" dirty="0"/>
              <a:t>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63889" y="1378813"/>
            <a:ext cx="820419" cy="1576705"/>
            <a:chOff x="2363889" y="1378813"/>
            <a:chExt cx="820419" cy="1576705"/>
          </a:xfrm>
        </p:grpSpPr>
        <p:sp>
          <p:nvSpPr>
            <p:cNvPr id="5" name="object 5"/>
            <p:cNvSpPr/>
            <p:nvPr/>
          </p:nvSpPr>
          <p:spPr>
            <a:xfrm>
              <a:off x="2427509" y="1379448"/>
              <a:ext cx="680720" cy="680720"/>
            </a:xfrm>
            <a:custGeom>
              <a:avLst/>
              <a:gdLst/>
              <a:ahLst/>
              <a:cxnLst/>
              <a:rect l="l" t="t" r="r" b="b"/>
              <a:pathLst>
                <a:path w="680719" h="680719">
                  <a:moveTo>
                    <a:pt x="655192" y="0"/>
                  </a:moveTo>
                  <a:lnTo>
                    <a:pt x="25203" y="0"/>
                  </a:lnTo>
                  <a:lnTo>
                    <a:pt x="15395" y="1974"/>
                  </a:lnTo>
                  <a:lnTo>
                    <a:pt x="7384" y="7362"/>
                  </a:lnTo>
                  <a:lnTo>
                    <a:pt x="1981" y="15358"/>
                  </a:lnTo>
                  <a:lnTo>
                    <a:pt x="0" y="25158"/>
                  </a:lnTo>
                  <a:lnTo>
                    <a:pt x="0" y="655192"/>
                  </a:lnTo>
                  <a:lnTo>
                    <a:pt x="1981" y="665000"/>
                  </a:lnTo>
                  <a:lnTo>
                    <a:pt x="7384" y="673011"/>
                  </a:lnTo>
                  <a:lnTo>
                    <a:pt x="15395" y="678414"/>
                  </a:lnTo>
                  <a:lnTo>
                    <a:pt x="25203" y="680396"/>
                  </a:lnTo>
                  <a:lnTo>
                    <a:pt x="655192" y="680396"/>
                  </a:lnTo>
                  <a:lnTo>
                    <a:pt x="665000" y="678414"/>
                  </a:lnTo>
                  <a:lnTo>
                    <a:pt x="673011" y="673011"/>
                  </a:lnTo>
                  <a:lnTo>
                    <a:pt x="678414" y="665000"/>
                  </a:lnTo>
                  <a:lnTo>
                    <a:pt x="680396" y="655192"/>
                  </a:lnTo>
                  <a:lnTo>
                    <a:pt x="680396" y="25158"/>
                  </a:lnTo>
                  <a:lnTo>
                    <a:pt x="678414" y="15358"/>
                  </a:lnTo>
                  <a:lnTo>
                    <a:pt x="673011" y="7362"/>
                  </a:lnTo>
                  <a:lnTo>
                    <a:pt x="665000" y="1974"/>
                  </a:lnTo>
                  <a:lnTo>
                    <a:pt x="655192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27509" y="1379448"/>
              <a:ext cx="680720" cy="680720"/>
            </a:xfrm>
            <a:custGeom>
              <a:avLst/>
              <a:gdLst/>
              <a:ahLst/>
              <a:cxnLst/>
              <a:rect l="l" t="t" r="r" b="b"/>
              <a:pathLst>
                <a:path w="680719" h="680719">
                  <a:moveTo>
                    <a:pt x="25203" y="680396"/>
                  </a:moveTo>
                  <a:lnTo>
                    <a:pt x="655192" y="680396"/>
                  </a:lnTo>
                  <a:lnTo>
                    <a:pt x="665000" y="678414"/>
                  </a:lnTo>
                  <a:lnTo>
                    <a:pt x="673011" y="673011"/>
                  </a:lnTo>
                  <a:lnTo>
                    <a:pt x="678414" y="665000"/>
                  </a:lnTo>
                  <a:lnTo>
                    <a:pt x="680396" y="655192"/>
                  </a:lnTo>
                  <a:lnTo>
                    <a:pt x="680396" y="25158"/>
                  </a:lnTo>
                  <a:lnTo>
                    <a:pt x="678414" y="15358"/>
                  </a:lnTo>
                  <a:lnTo>
                    <a:pt x="673011" y="7362"/>
                  </a:lnTo>
                  <a:lnTo>
                    <a:pt x="665000" y="1974"/>
                  </a:lnTo>
                  <a:lnTo>
                    <a:pt x="655192" y="0"/>
                  </a:lnTo>
                  <a:lnTo>
                    <a:pt x="25203" y="0"/>
                  </a:lnTo>
                  <a:lnTo>
                    <a:pt x="15395" y="1974"/>
                  </a:lnTo>
                  <a:lnTo>
                    <a:pt x="7384" y="7362"/>
                  </a:lnTo>
                  <a:lnTo>
                    <a:pt x="1981" y="15358"/>
                  </a:lnTo>
                  <a:lnTo>
                    <a:pt x="0" y="25158"/>
                  </a:lnTo>
                  <a:lnTo>
                    <a:pt x="0" y="655192"/>
                  </a:lnTo>
                  <a:lnTo>
                    <a:pt x="1981" y="665000"/>
                  </a:lnTo>
                  <a:lnTo>
                    <a:pt x="7384" y="673011"/>
                  </a:lnTo>
                  <a:lnTo>
                    <a:pt x="15395" y="678414"/>
                  </a:lnTo>
                  <a:lnTo>
                    <a:pt x="25203" y="6803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64524" y="2198439"/>
              <a:ext cx="819150" cy="756285"/>
            </a:xfrm>
            <a:custGeom>
              <a:avLst/>
              <a:gdLst/>
              <a:ahLst/>
              <a:cxnLst/>
              <a:rect l="l" t="t" r="r" b="b"/>
              <a:pathLst>
                <a:path w="819150" h="756285">
                  <a:moveTo>
                    <a:pt x="793788" y="0"/>
                  </a:move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730789"/>
                  </a:lnTo>
                  <a:lnTo>
                    <a:pt x="1981" y="740597"/>
                  </a:lnTo>
                  <a:lnTo>
                    <a:pt x="7384" y="748607"/>
                  </a:lnTo>
                  <a:lnTo>
                    <a:pt x="15395" y="754007"/>
                  </a:lnTo>
                  <a:lnTo>
                    <a:pt x="25203" y="755987"/>
                  </a:lnTo>
                  <a:lnTo>
                    <a:pt x="793788" y="755987"/>
                  </a:lnTo>
                  <a:lnTo>
                    <a:pt x="803595" y="754007"/>
                  </a:lnTo>
                  <a:lnTo>
                    <a:pt x="811606" y="748607"/>
                  </a:lnTo>
                  <a:lnTo>
                    <a:pt x="817009" y="740597"/>
                  </a:lnTo>
                  <a:lnTo>
                    <a:pt x="818991" y="730789"/>
                  </a:lnTo>
                  <a:lnTo>
                    <a:pt x="818991" y="25203"/>
                  </a:lnTo>
                  <a:lnTo>
                    <a:pt x="817009" y="15395"/>
                  </a:lnTo>
                  <a:lnTo>
                    <a:pt x="811606" y="7384"/>
                  </a:lnTo>
                  <a:lnTo>
                    <a:pt x="803595" y="1981"/>
                  </a:lnTo>
                  <a:lnTo>
                    <a:pt x="793788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64524" y="2198439"/>
              <a:ext cx="819150" cy="756285"/>
            </a:xfrm>
            <a:custGeom>
              <a:avLst/>
              <a:gdLst/>
              <a:ahLst/>
              <a:cxnLst/>
              <a:rect l="l" t="t" r="r" b="b"/>
              <a:pathLst>
                <a:path w="819150" h="756285">
                  <a:moveTo>
                    <a:pt x="25203" y="755987"/>
                  </a:moveTo>
                  <a:lnTo>
                    <a:pt x="793788" y="755987"/>
                  </a:lnTo>
                  <a:lnTo>
                    <a:pt x="803595" y="754007"/>
                  </a:lnTo>
                  <a:lnTo>
                    <a:pt x="811606" y="748607"/>
                  </a:lnTo>
                  <a:lnTo>
                    <a:pt x="817009" y="740597"/>
                  </a:lnTo>
                  <a:lnTo>
                    <a:pt x="818991" y="730789"/>
                  </a:lnTo>
                  <a:lnTo>
                    <a:pt x="818991" y="25203"/>
                  </a:lnTo>
                  <a:lnTo>
                    <a:pt x="817009" y="15395"/>
                  </a:lnTo>
                  <a:lnTo>
                    <a:pt x="811606" y="7384"/>
                  </a:lnTo>
                  <a:lnTo>
                    <a:pt x="803595" y="1981"/>
                  </a:lnTo>
                  <a:lnTo>
                    <a:pt x="793788" y="0"/>
                  </a:ln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730789"/>
                  </a:lnTo>
                  <a:lnTo>
                    <a:pt x="1981" y="740597"/>
                  </a:lnTo>
                  <a:lnTo>
                    <a:pt x="7384" y="748607"/>
                  </a:lnTo>
                  <a:lnTo>
                    <a:pt x="15395" y="754007"/>
                  </a:lnTo>
                  <a:lnTo>
                    <a:pt x="25203" y="75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1608514" y="560413"/>
            <a:ext cx="441325" cy="208279"/>
          </a:xfrm>
          <a:custGeom>
            <a:avLst/>
            <a:gdLst/>
            <a:ahLst/>
            <a:cxnLst/>
            <a:rect l="l" t="t" r="r" b="b"/>
            <a:pathLst>
              <a:path w="441325" h="208279">
                <a:moveTo>
                  <a:pt x="440992" y="103968"/>
                </a:moveTo>
                <a:lnTo>
                  <a:pt x="410888" y="51489"/>
                </a:lnTo>
                <a:lnTo>
                  <a:pt x="376412" y="30448"/>
                </a:lnTo>
                <a:lnTo>
                  <a:pt x="331790" y="14192"/>
                </a:lnTo>
                <a:lnTo>
                  <a:pt x="279125" y="3713"/>
                </a:lnTo>
                <a:lnTo>
                  <a:pt x="220520" y="0"/>
                </a:lnTo>
                <a:lnTo>
                  <a:pt x="161896" y="3713"/>
                </a:lnTo>
                <a:lnTo>
                  <a:pt x="109218" y="14192"/>
                </a:lnTo>
                <a:lnTo>
                  <a:pt x="64588" y="30448"/>
                </a:lnTo>
                <a:lnTo>
                  <a:pt x="30106" y="51489"/>
                </a:lnTo>
                <a:lnTo>
                  <a:pt x="0" y="103968"/>
                </a:lnTo>
                <a:lnTo>
                  <a:pt x="7877" y="131591"/>
                </a:lnTo>
                <a:lnTo>
                  <a:pt x="64588" y="177449"/>
                </a:lnTo>
                <a:lnTo>
                  <a:pt x="109218" y="193701"/>
                </a:lnTo>
                <a:lnTo>
                  <a:pt x="161896" y="204179"/>
                </a:lnTo>
                <a:lnTo>
                  <a:pt x="220520" y="207892"/>
                </a:lnTo>
                <a:lnTo>
                  <a:pt x="279125" y="204179"/>
                </a:lnTo>
                <a:lnTo>
                  <a:pt x="331790" y="193701"/>
                </a:lnTo>
                <a:lnTo>
                  <a:pt x="376412" y="177449"/>
                </a:lnTo>
                <a:lnTo>
                  <a:pt x="410888" y="156416"/>
                </a:lnTo>
                <a:lnTo>
                  <a:pt x="440992" y="103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9971" y="614342"/>
            <a:ext cx="265348" cy="1077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00" spc="1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rt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6766" y="768305"/>
            <a:ext cx="24765" cy="233679"/>
            <a:chOff x="1816766" y="768305"/>
            <a:chExt cx="24765" cy="233679"/>
          </a:xfrm>
        </p:grpSpPr>
        <p:sp>
          <p:nvSpPr>
            <p:cNvPr id="13" name="object 13"/>
            <p:cNvSpPr/>
            <p:nvPr/>
          </p:nvSpPr>
          <p:spPr>
            <a:xfrm>
              <a:off x="1829035" y="768305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90">
                  <a:moveTo>
                    <a:pt x="0" y="0"/>
                  </a:moveTo>
                  <a:lnTo>
                    <a:pt x="0" y="2116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816766" y="97690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1592980" y="1408976"/>
            <a:ext cx="469536" cy="318009"/>
          </a:xfrm>
          <a:custGeom>
            <a:avLst/>
            <a:gdLst/>
            <a:ahLst/>
            <a:cxnLst/>
            <a:rect l="l" t="t" r="r" b="b"/>
            <a:pathLst>
              <a:path w="315594" h="189230">
                <a:moveTo>
                  <a:pt x="0" y="94500"/>
                </a:moveTo>
                <a:lnTo>
                  <a:pt x="157517" y="0"/>
                </a:lnTo>
                <a:lnTo>
                  <a:pt x="315003" y="94500"/>
                </a:lnTo>
                <a:lnTo>
                  <a:pt x="157517" y="189001"/>
                </a:lnTo>
                <a:lnTo>
                  <a:pt x="0" y="94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9777" y="1520354"/>
            <a:ext cx="365542" cy="9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solidFill>
                  <a:schemeClr val="bg1"/>
                </a:solidFill>
                <a:latin typeface="Arial MT"/>
                <a:cs typeface="Arial MT"/>
              </a:rPr>
              <a:t>Conve</a:t>
            </a: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500" spc="15" dirty="0">
                <a:solidFill>
                  <a:schemeClr val="bg1"/>
                </a:solidFill>
                <a:latin typeface="Arial MT"/>
                <a:cs typeface="Arial MT"/>
              </a:rPr>
              <a:t>ge</a:t>
            </a: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500" spc="15" dirty="0">
                <a:solidFill>
                  <a:schemeClr val="bg1"/>
                </a:solidFill>
                <a:latin typeface="Arial MT"/>
                <a:cs typeface="Arial MT"/>
              </a:rPr>
              <a:t>?</a:t>
            </a:r>
            <a:endParaRPr sz="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8514" y="1855063"/>
            <a:ext cx="441325" cy="245497"/>
          </a:xfrm>
          <a:custGeom>
            <a:avLst/>
            <a:gdLst/>
            <a:ahLst/>
            <a:cxnLst/>
            <a:rect l="l" t="t" r="r" b="b"/>
            <a:pathLst>
              <a:path w="441325" h="208280">
                <a:moveTo>
                  <a:pt x="440992" y="103968"/>
                </a:moveTo>
                <a:lnTo>
                  <a:pt x="410888" y="51489"/>
                </a:lnTo>
                <a:lnTo>
                  <a:pt x="376412" y="30448"/>
                </a:lnTo>
                <a:lnTo>
                  <a:pt x="331790" y="14192"/>
                </a:lnTo>
                <a:lnTo>
                  <a:pt x="279125" y="3713"/>
                </a:lnTo>
                <a:lnTo>
                  <a:pt x="220520" y="0"/>
                </a:lnTo>
                <a:lnTo>
                  <a:pt x="161896" y="3713"/>
                </a:lnTo>
                <a:lnTo>
                  <a:pt x="109218" y="14192"/>
                </a:lnTo>
                <a:lnTo>
                  <a:pt x="64588" y="30448"/>
                </a:lnTo>
                <a:lnTo>
                  <a:pt x="30106" y="51489"/>
                </a:lnTo>
                <a:lnTo>
                  <a:pt x="0" y="103968"/>
                </a:lnTo>
                <a:lnTo>
                  <a:pt x="7877" y="131591"/>
                </a:lnTo>
                <a:lnTo>
                  <a:pt x="64588" y="177449"/>
                </a:lnTo>
                <a:lnTo>
                  <a:pt x="109218" y="193701"/>
                </a:lnTo>
                <a:lnTo>
                  <a:pt x="161896" y="204179"/>
                </a:lnTo>
                <a:lnTo>
                  <a:pt x="220520" y="207892"/>
                </a:lnTo>
                <a:lnTo>
                  <a:pt x="279125" y="204179"/>
                </a:lnTo>
                <a:lnTo>
                  <a:pt x="331790" y="193701"/>
                </a:lnTo>
                <a:lnTo>
                  <a:pt x="376412" y="177449"/>
                </a:lnTo>
                <a:lnTo>
                  <a:pt x="410888" y="156416"/>
                </a:lnTo>
                <a:lnTo>
                  <a:pt x="440992" y="103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1344" y="1916915"/>
            <a:ext cx="225177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50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op</a:t>
            </a:r>
            <a:endParaRPr sz="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90495" y="1432966"/>
            <a:ext cx="567055" cy="189230"/>
          </a:xfrm>
          <a:custGeom>
            <a:avLst/>
            <a:gdLst/>
            <a:ahLst/>
            <a:cxnLst/>
            <a:rect l="l" t="t" r="r" b="b"/>
            <a:pathLst>
              <a:path w="567055" h="189230">
                <a:moveTo>
                  <a:pt x="567004" y="0"/>
                </a:moveTo>
                <a:lnTo>
                  <a:pt x="0" y="0"/>
                </a:lnTo>
                <a:lnTo>
                  <a:pt x="0" y="189001"/>
                </a:lnTo>
                <a:lnTo>
                  <a:pt x="567004" y="189001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7450" y="1432966"/>
            <a:ext cx="652755" cy="155171"/>
          </a:xfrm>
          <a:prstGeom prst="rect">
            <a:avLst/>
          </a:prstGeom>
          <a:ln w="3175">
            <a:noFill/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Evaluate</a:t>
            </a:r>
            <a:r>
              <a:rPr sz="5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5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fitness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90495" y="1801545"/>
            <a:ext cx="567055" cy="189230"/>
          </a:xfrm>
          <a:custGeom>
            <a:avLst/>
            <a:gdLst/>
            <a:ahLst/>
            <a:cxnLst/>
            <a:rect l="l" t="t" r="r" b="b"/>
            <a:pathLst>
              <a:path w="567055" h="189230">
                <a:moveTo>
                  <a:pt x="567004" y="0"/>
                </a:moveTo>
                <a:lnTo>
                  <a:pt x="0" y="0"/>
                </a:lnTo>
                <a:lnTo>
                  <a:pt x="0" y="189001"/>
                </a:lnTo>
                <a:lnTo>
                  <a:pt x="567004" y="189001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  <a:ln>
            <a:noFill/>
          </a:ln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0495" y="1801545"/>
            <a:ext cx="567055" cy="155171"/>
          </a:xfrm>
          <a:prstGeom prst="rect">
            <a:avLst/>
          </a:prstGeom>
          <a:ln w="3175">
            <a:noFill/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Select</a:t>
            </a:r>
            <a:r>
              <a:rPr sz="5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Mate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90495" y="1627644"/>
            <a:ext cx="567055" cy="760095"/>
            <a:chOff x="2490495" y="1627644"/>
            <a:chExt cx="567055" cy="760095"/>
          </a:xfrm>
        </p:grpSpPr>
        <p:sp>
          <p:nvSpPr>
            <p:cNvPr id="24" name="object 24"/>
            <p:cNvSpPr/>
            <p:nvPr/>
          </p:nvSpPr>
          <p:spPr>
            <a:xfrm>
              <a:off x="2773997" y="162827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80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761729" y="17832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90495" y="2261443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67004" y="0"/>
                  </a:moveTo>
                  <a:lnTo>
                    <a:pt x="0" y="0"/>
                  </a:lnTo>
                  <a:lnTo>
                    <a:pt x="0" y="125997"/>
                  </a:lnTo>
                  <a:lnTo>
                    <a:pt x="567004" y="125997"/>
                  </a:lnTo>
                  <a:lnTo>
                    <a:pt x="567004" y="0"/>
                  </a:lnTo>
                  <a:close/>
                </a:path>
              </a:pathLst>
            </a:custGeom>
            <a:solidFill>
              <a:srgbClr val="ECCDCA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90495" y="2261443"/>
            <a:ext cx="567055" cy="105157"/>
          </a:xfrm>
          <a:prstGeom prst="rect">
            <a:avLst/>
          </a:prstGeom>
          <a:ln w="3175">
            <a:noFill/>
          </a:ln>
        </p:spPr>
        <p:txBody>
          <a:bodyPr vert="horz" wrap="square" lIns="0" tIns="2794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20"/>
              </a:spcBef>
            </a:pP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Crossover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0495" y="2513430"/>
            <a:ext cx="567055" cy="126364"/>
          </a:xfrm>
          <a:custGeom>
            <a:avLst/>
            <a:gdLst/>
            <a:ahLst/>
            <a:cxnLst/>
            <a:rect l="l" t="t" r="r" b="b"/>
            <a:pathLst>
              <a:path w="567055" h="126364">
                <a:moveTo>
                  <a:pt x="567004" y="0"/>
                </a:moveTo>
                <a:lnTo>
                  <a:pt x="0" y="0"/>
                </a:lnTo>
                <a:lnTo>
                  <a:pt x="0" y="125997"/>
                </a:lnTo>
                <a:lnTo>
                  <a:pt x="567004" y="125997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0495" y="2513430"/>
            <a:ext cx="567055" cy="105157"/>
          </a:xfrm>
          <a:prstGeom prst="rect">
            <a:avLst/>
          </a:prstGeom>
          <a:ln w="3175">
            <a:noFill/>
          </a:ln>
        </p:spPr>
        <p:txBody>
          <a:bodyPr vert="horz" wrap="square" lIns="0" tIns="2794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0"/>
              </a:spcBef>
            </a:pP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Mutation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90495" y="2765430"/>
            <a:ext cx="567055" cy="126364"/>
          </a:xfrm>
          <a:custGeom>
            <a:avLst/>
            <a:gdLst/>
            <a:ahLst/>
            <a:cxnLst/>
            <a:rect l="l" t="t" r="r" b="b"/>
            <a:pathLst>
              <a:path w="567055" h="126364">
                <a:moveTo>
                  <a:pt x="567004" y="0"/>
                </a:moveTo>
                <a:lnTo>
                  <a:pt x="0" y="0"/>
                </a:lnTo>
                <a:lnTo>
                  <a:pt x="0" y="125997"/>
                </a:lnTo>
                <a:lnTo>
                  <a:pt x="567004" y="125997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0495" y="2765430"/>
            <a:ext cx="567055" cy="105157"/>
          </a:xfrm>
          <a:prstGeom prst="rect">
            <a:avLst/>
          </a:prstGeom>
          <a:ln w="3175">
            <a:noFill/>
          </a:ln>
        </p:spPr>
        <p:txBody>
          <a:bodyPr vert="horz" wrap="square" lIns="0" tIns="2794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220"/>
              </a:spcBef>
            </a:pPr>
            <a:r>
              <a:rPr sz="500" spc="5" dirty="0">
                <a:solidFill>
                  <a:schemeClr val="bg1"/>
                </a:solidFill>
                <a:latin typeface="Arial MT"/>
                <a:cs typeface="Arial MT"/>
              </a:rPr>
              <a:t>Inversion</a:t>
            </a:r>
            <a:endParaRPr sz="5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3514" y="1316418"/>
            <a:ext cx="1480820" cy="1770380"/>
          </a:xfrm>
          <a:custGeom>
            <a:avLst/>
            <a:gdLst/>
            <a:ahLst/>
            <a:cxnLst/>
            <a:rect l="l" t="t" r="r" b="b"/>
            <a:pathLst>
              <a:path w="1480820" h="1770380">
                <a:moveTo>
                  <a:pt x="0" y="0"/>
                </a:moveTo>
                <a:lnTo>
                  <a:pt x="0" y="1770310"/>
                </a:lnTo>
                <a:lnTo>
                  <a:pt x="1480482" y="1770310"/>
                </a:lnTo>
                <a:lnTo>
                  <a:pt x="1480482" y="1575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00">
              <a:solidFill>
                <a:schemeClr val="bg1"/>
              </a:solidFill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93514" y="1190447"/>
            <a:ext cx="1492980" cy="1575207"/>
            <a:chOff x="1293514" y="1190447"/>
            <a:chExt cx="1492980" cy="1575207"/>
          </a:xfrm>
        </p:grpSpPr>
        <p:sp>
          <p:nvSpPr>
            <p:cNvPr id="34" name="object 34"/>
            <p:cNvSpPr/>
            <p:nvPr/>
          </p:nvSpPr>
          <p:spPr>
            <a:xfrm>
              <a:off x="2773997" y="1990547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761729" y="223688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773997" y="2387441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0"/>
                  </a:moveTo>
                  <a:lnTo>
                    <a:pt x="0" y="1045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761729" y="24888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773997" y="2639428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0"/>
                  </a:moveTo>
                  <a:lnTo>
                    <a:pt x="0" y="1045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761729" y="274088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29034" y="119044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0"/>
                  </a:moveTo>
                  <a:lnTo>
                    <a:pt x="0" y="2210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16766" y="140843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29034" y="1621967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0"/>
                  </a:moveTo>
                  <a:lnTo>
                    <a:pt x="0" y="211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16766" y="183052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986521" y="152746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5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465958" y="151519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0"/>
                  </a:moveTo>
                  <a:lnTo>
                    <a:pt x="0" y="24536"/>
                  </a:lnTo>
                  <a:lnTo>
                    <a:pt x="24536" y="1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93514" y="1304150"/>
              <a:ext cx="535940" cy="24765"/>
            </a:xfrm>
            <a:custGeom>
              <a:avLst/>
              <a:gdLst/>
              <a:ahLst/>
              <a:cxnLst/>
              <a:rect l="l" t="t" r="r" b="b"/>
              <a:pathLst>
                <a:path w="535939" h="24765">
                  <a:moveTo>
                    <a:pt x="535520" y="12268"/>
                  </a:moveTo>
                  <a:lnTo>
                    <a:pt x="0" y="12268"/>
                  </a:lnTo>
                </a:path>
                <a:path w="535939" h="24765">
                  <a:moveTo>
                    <a:pt x="523252" y="24536"/>
                  </a:moveTo>
                  <a:lnTo>
                    <a:pt x="535520" y="12268"/>
                  </a:lnTo>
                  <a:lnTo>
                    <a:pt x="5232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19725" y="1707368"/>
            <a:ext cx="209004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Yes</a:t>
            </a:r>
            <a:endParaRPr sz="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28729" y="1414442"/>
            <a:ext cx="160436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solidFill>
                  <a:schemeClr val="bg1"/>
                </a:solidFill>
                <a:latin typeface="Arial MT"/>
                <a:cs typeface="Arial MT"/>
              </a:rPr>
              <a:t>No</a:t>
            </a:r>
            <a:endParaRPr sz="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19450" y="2100560"/>
            <a:ext cx="92333" cy="742787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p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d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u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00" spc="-6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2130279" y="815592"/>
            <a:ext cx="927271" cy="274246"/>
            <a:chOff x="2174989" y="862272"/>
            <a:chExt cx="480059" cy="266065"/>
          </a:xfrm>
        </p:grpSpPr>
        <p:sp>
          <p:nvSpPr>
            <p:cNvPr id="51" name="object 51"/>
            <p:cNvSpPr/>
            <p:nvPr/>
          </p:nvSpPr>
          <p:spPr>
            <a:xfrm>
              <a:off x="2175522" y="862806"/>
              <a:ext cx="478790" cy="264795"/>
            </a:xfrm>
            <a:custGeom>
              <a:avLst/>
              <a:gdLst/>
              <a:ahLst/>
              <a:cxnLst/>
              <a:rect l="l" t="t" r="r" b="b"/>
              <a:pathLst>
                <a:path w="478789" h="264794">
                  <a:moveTo>
                    <a:pt x="440988" y="0"/>
                  </a:moveTo>
                  <a:lnTo>
                    <a:pt x="37782" y="0"/>
                  </a:lnTo>
                  <a:lnTo>
                    <a:pt x="23084" y="2972"/>
                  </a:lnTo>
                  <a:lnTo>
                    <a:pt x="11073" y="11079"/>
                  </a:lnTo>
                  <a:lnTo>
                    <a:pt x="2971" y="23102"/>
                  </a:lnTo>
                  <a:lnTo>
                    <a:pt x="0" y="37826"/>
                  </a:lnTo>
                  <a:lnTo>
                    <a:pt x="0" y="226828"/>
                  </a:lnTo>
                  <a:lnTo>
                    <a:pt x="2971" y="241526"/>
                  </a:lnTo>
                  <a:lnTo>
                    <a:pt x="11073" y="253537"/>
                  </a:lnTo>
                  <a:lnTo>
                    <a:pt x="23084" y="261638"/>
                  </a:lnTo>
                  <a:lnTo>
                    <a:pt x="37782" y="264610"/>
                  </a:lnTo>
                  <a:lnTo>
                    <a:pt x="440988" y="264610"/>
                  </a:lnTo>
                  <a:lnTo>
                    <a:pt x="455705" y="261638"/>
                  </a:lnTo>
                  <a:lnTo>
                    <a:pt x="467714" y="253537"/>
                  </a:lnTo>
                  <a:lnTo>
                    <a:pt x="475805" y="241526"/>
                  </a:lnTo>
                  <a:lnTo>
                    <a:pt x="478770" y="226828"/>
                  </a:lnTo>
                  <a:lnTo>
                    <a:pt x="478770" y="37826"/>
                  </a:lnTo>
                  <a:lnTo>
                    <a:pt x="475805" y="23102"/>
                  </a:lnTo>
                  <a:lnTo>
                    <a:pt x="467714" y="11079"/>
                  </a:lnTo>
                  <a:lnTo>
                    <a:pt x="455705" y="2972"/>
                  </a:lnTo>
                  <a:lnTo>
                    <a:pt x="440988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75522" y="862806"/>
              <a:ext cx="478790" cy="264795"/>
            </a:xfrm>
            <a:custGeom>
              <a:avLst/>
              <a:gdLst/>
              <a:ahLst/>
              <a:cxnLst/>
              <a:rect l="l" t="t" r="r" b="b"/>
              <a:pathLst>
                <a:path w="478789" h="264794">
                  <a:moveTo>
                    <a:pt x="37782" y="264610"/>
                  </a:moveTo>
                  <a:lnTo>
                    <a:pt x="440988" y="264610"/>
                  </a:lnTo>
                  <a:lnTo>
                    <a:pt x="455705" y="261638"/>
                  </a:lnTo>
                  <a:lnTo>
                    <a:pt x="467714" y="253537"/>
                  </a:lnTo>
                  <a:lnTo>
                    <a:pt x="475805" y="241526"/>
                  </a:lnTo>
                  <a:lnTo>
                    <a:pt x="478770" y="226828"/>
                  </a:lnTo>
                  <a:lnTo>
                    <a:pt x="478770" y="37826"/>
                  </a:lnTo>
                  <a:lnTo>
                    <a:pt x="475805" y="23102"/>
                  </a:lnTo>
                  <a:lnTo>
                    <a:pt x="467714" y="11079"/>
                  </a:lnTo>
                  <a:lnTo>
                    <a:pt x="455705" y="2972"/>
                  </a:lnTo>
                  <a:lnTo>
                    <a:pt x="440988" y="0"/>
                  </a:lnTo>
                  <a:lnTo>
                    <a:pt x="37782" y="0"/>
                  </a:lnTo>
                  <a:lnTo>
                    <a:pt x="23084" y="2972"/>
                  </a:lnTo>
                  <a:lnTo>
                    <a:pt x="11073" y="11079"/>
                  </a:lnTo>
                  <a:lnTo>
                    <a:pt x="2971" y="23102"/>
                  </a:lnTo>
                  <a:lnTo>
                    <a:pt x="0" y="37826"/>
                  </a:lnTo>
                  <a:lnTo>
                    <a:pt x="0" y="226828"/>
                  </a:lnTo>
                  <a:lnTo>
                    <a:pt x="2971" y="241526"/>
                  </a:lnTo>
                  <a:lnTo>
                    <a:pt x="11073" y="253537"/>
                  </a:lnTo>
                  <a:lnTo>
                    <a:pt x="23084" y="261638"/>
                  </a:lnTo>
                  <a:lnTo>
                    <a:pt x="37782" y="264610"/>
                  </a:lnTo>
                  <a:close/>
                </a:path>
              </a:pathLst>
            </a:custGeom>
            <a:ln w="3175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500">
                <a:solidFill>
                  <a:schemeClr val="bg1"/>
                </a:solidFill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31082" y="837201"/>
            <a:ext cx="1007548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600" spc="15">
                <a:solidFill>
                  <a:schemeClr val="bg1"/>
                </a:solidFill>
                <a:latin typeface="Arial MT"/>
                <a:cs typeface="Arial MT"/>
              </a:rPr>
              <a:t>Parameter</a:t>
            </a:r>
            <a:r>
              <a:rPr sz="600" spc="-2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endParaRPr lang="en-US" sz="600" spc="-2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lang="en-US" sz="600" spc="-2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600" spc="10">
                <a:solidFill>
                  <a:schemeClr val="bg1"/>
                </a:solidFill>
                <a:latin typeface="Arial MT"/>
                <a:cs typeface="Arial MT"/>
              </a:rPr>
              <a:t>epresentation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96449" y="1120775"/>
            <a:ext cx="694401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r>
              <a:rPr sz="600" spc="1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ea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popu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ti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on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92693" y="1116350"/>
            <a:ext cx="68072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pp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600" spc="15" dirty="0">
                <a:solidFill>
                  <a:schemeClr val="bg1"/>
                </a:solidFill>
                <a:latin typeface="Arial MT"/>
                <a:cs typeface="Arial MT"/>
              </a:rPr>
              <a:t>y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15" dirty="0">
                <a:solidFill>
                  <a:schemeClr val="bg1"/>
                </a:solidFill>
                <a:latin typeface="Arial"/>
                <a:cs typeface="Arial"/>
              </a:rPr>
              <a:t>cos</a:t>
            </a:r>
            <a:r>
              <a:rPr sz="600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6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8229" y="823779"/>
            <a:ext cx="1178750" cy="241752"/>
            <a:chOff x="3031301" y="690506"/>
            <a:chExt cx="1178750" cy="241752"/>
          </a:xfrm>
        </p:grpSpPr>
        <p:grpSp>
          <p:nvGrpSpPr>
            <p:cNvPr id="55" name="object 55"/>
            <p:cNvGrpSpPr/>
            <p:nvPr/>
          </p:nvGrpSpPr>
          <p:grpSpPr>
            <a:xfrm>
              <a:off x="3031301" y="690506"/>
              <a:ext cx="1178750" cy="241752"/>
              <a:chOff x="2913659" y="1132262"/>
              <a:chExt cx="333375" cy="184785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2914192" y="1132795"/>
                <a:ext cx="3327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332739" h="184150">
                    <a:moveTo>
                      <a:pt x="294525" y="0"/>
                    </a:moveTo>
                    <a:lnTo>
                      <a:pt x="37782" y="0"/>
                    </a:lnTo>
                    <a:lnTo>
                      <a:pt x="23084" y="2965"/>
                    </a:lnTo>
                    <a:lnTo>
                      <a:pt x="11073" y="11056"/>
                    </a:lnTo>
                    <a:lnTo>
                      <a:pt x="2971" y="23065"/>
                    </a:lnTo>
                    <a:lnTo>
                      <a:pt x="0" y="37782"/>
                    </a:lnTo>
                    <a:lnTo>
                      <a:pt x="0" y="145840"/>
                    </a:lnTo>
                    <a:lnTo>
                      <a:pt x="2971" y="160538"/>
                    </a:lnTo>
                    <a:lnTo>
                      <a:pt x="11073" y="172549"/>
                    </a:lnTo>
                    <a:lnTo>
                      <a:pt x="23084" y="180651"/>
                    </a:lnTo>
                    <a:lnTo>
                      <a:pt x="37782" y="183622"/>
                    </a:lnTo>
                    <a:lnTo>
                      <a:pt x="294525" y="183622"/>
                    </a:lnTo>
                    <a:lnTo>
                      <a:pt x="309242" y="180651"/>
                    </a:lnTo>
                    <a:lnTo>
                      <a:pt x="321251" y="172549"/>
                    </a:lnTo>
                    <a:lnTo>
                      <a:pt x="329342" y="160538"/>
                    </a:lnTo>
                    <a:lnTo>
                      <a:pt x="332308" y="145840"/>
                    </a:lnTo>
                    <a:lnTo>
                      <a:pt x="332308" y="37782"/>
                    </a:lnTo>
                    <a:lnTo>
                      <a:pt x="329342" y="23065"/>
                    </a:lnTo>
                    <a:lnTo>
                      <a:pt x="321251" y="11056"/>
                    </a:lnTo>
                    <a:lnTo>
                      <a:pt x="309242" y="2965"/>
                    </a:lnTo>
                    <a:lnTo>
                      <a:pt x="294525" y="0"/>
                    </a:lnTo>
                    <a:close/>
                  </a:path>
                </a:pathLst>
              </a:custGeom>
              <a:solidFill>
                <a:srgbClr val="EDF1F7"/>
              </a:solidFill>
            </p:spPr>
            <p:txBody>
              <a:bodyPr wrap="square" lIns="0" tIns="0" rIns="0" bIns="0" rtlCol="0"/>
              <a:lstStyle/>
              <a:p>
                <a:endParaRPr sz="5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2914192" y="1132795"/>
                <a:ext cx="3327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332739" h="184150">
                    <a:moveTo>
                      <a:pt x="37782" y="183622"/>
                    </a:moveTo>
                    <a:lnTo>
                      <a:pt x="294525" y="183622"/>
                    </a:lnTo>
                    <a:lnTo>
                      <a:pt x="309242" y="180651"/>
                    </a:lnTo>
                    <a:lnTo>
                      <a:pt x="321251" y="172549"/>
                    </a:lnTo>
                    <a:lnTo>
                      <a:pt x="329342" y="160538"/>
                    </a:lnTo>
                    <a:lnTo>
                      <a:pt x="332308" y="145840"/>
                    </a:lnTo>
                    <a:lnTo>
                      <a:pt x="332308" y="37782"/>
                    </a:lnTo>
                    <a:lnTo>
                      <a:pt x="329342" y="23065"/>
                    </a:lnTo>
                    <a:lnTo>
                      <a:pt x="321251" y="11056"/>
                    </a:lnTo>
                    <a:lnTo>
                      <a:pt x="309242" y="2965"/>
                    </a:lnTo>
                    <a:lnTo>
                      <a:pt x="294525" y="0"/>
                    </a:lnTo>
                    <a:lnTo>
                      <a:pt x="37782" y="0"/>
                    </a:lnTo>
                    <a:lnTo>
                      <a:pt x="23084" y="2965"/>
                    </a:lnTo>
                    <a:lnTo>
                      <a:pt x="11073" y="11056"/>
                    </a:lnTo>
                    <a:lnTo>
                      <a:pt x="2971" y="23065"/>
                    </a:lnTo>
                    <a:lnTo>
                      <a:pt x="0" y="37782"/>
                    </a:lnTo>
                    <a:lnTo>
                      <a:pt x="0" y="145840"/>
                    </a:lnTo>
                    <a:lnTo>
                      <a:pt x="2971" y="160538"/>
                    </a:lnTo>
                    <a:lnTo>
                      <a:pt x="11073" y="172549"/>
                    </a:lnTo>
                    <a:lnTo>
                      <a:pt x="23084" y="180651"/>
                    </a:lnTo>
                    <a:lnTo>
                      <a:pt x="37782" y="183622"/>
                    </a:lnTo>
                    <a:close/>
                  </a:path>
                </a:pathLst>
              </a:custGeom>
              <a:ln w="3175">
                <a:solidFill>
                  <a:srgbClr val="0000FF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 sz="5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object 59"/>
            <p:cNvSpPr txBox="1"/>
            <p:nvPr/>
          </p:nvSpPr>
          <p:spPr>
            <a:xfrm>
              <a:off x="3156620" y="711710"/>
              <a:ext cx="999010" cy="21005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marR="5080">
                <a:lnSpc>
                  <a:spcPct val="112000"/>
                </a:lnSpc>
                <a:spcBef>
                  <a:spcPts val="90"/>
                </a:spcBef>
              </a:pPr>
              <a:r>
                <a:rPr sz="600" spc="10" dirty="0">
                  <a:solidFill>
                    <a:schemeClr val="bg1"/>
                  </a:solidFill>
                  <a:latin typeface="Arial"/>
                  <a:cs typeface="Arial"/>
                </a:rPr>
                <a:t>function</a:t>
              </a:r>
              <a:r>
                <a:rPr sz="600" spc="-1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600" spc="10" dirty="0">
                  <a:solidFill>
                    <a:schemeClr val="bg1"/>
                  </a:solidFill>
                  <a:latin typeface="Arial MT"/>
                  <a:cs typeface="Arial MT"/>
                </a:rPr>
                <a:t>to</a:t>
              </a:r>
              <a:r>
                <a:rPr sz="600" spc="-10" dirty="0">
                  <a:solidFill>
                    <a:schemeClr val="bg1"/>
                  </a:solidFill>
                  <a:latin typeface="Arial MT"/>
                  <a:cs typeface="Arial MT"/>
                </a:rPr>
                <a:t> </a:t>
              </a:r>
              <a:r>
                <a:rPr sz="600" spc="15" dirty="0">
                  <a:solidFill>
                    <a:schemeClr val="bg1"/>
                  </a:solidFill>
                  <a:latin typeface="Arial MT"/>
                  <a:cs typeface="Arial MT"/>
                </a:rPr>
                <a:t>each</a:t>
              </a:r>
              <a:r>
                <a:rPr sz="600" spc="-10" dirty="0">
                  <a:solidFill>
                    <a:schemeClr val="bg1"/>
                  </a:solidFill>
                  <a:latin typeface="Arial MT"/>
                  <a:cs typeface="Arial MT"/>
                </a:rPr>
                <a:t> </a:t>
              </a:r>
              <a:r>
                <a:rPr sz="600" spc="10" dirty="0">
                  <a:solidFill>
                    <a:schemeClr val="bg1"/>
                  </a:solidFill>
                  <a:latin typeface="Arial MT"/>
                  <a:cs typeface="Arial MT"/>
                </a:rPr>
                <a:t>of </a:t>
              </a:r>
              <a:r>
                <a:rPr sz="600" spc="-55" dirty="0">
                  <a:solidFill>
                    <a:schemeClr val="bg1"/>
                  </a:solidFill>
                  <a:latin typeface="Arial MT"/>
                  <a:cs typeface="Arial MT"/>
                </a:rPr>
                <a:t> </a:t>
              </a:r>
              <a:r>
                <a:rPr sz="600" spc="10" dirty="0">
                  <a:solidFill>
                    <a:schemeClr val="bg1"/>
                  </a:solidFill>
                  <a:latin typeface="Arial MT"/>
                  <a:cs typeface="Arial MT"/>
                </a:rPr>
                <a:t>the</a:t>
              </a:r>
              <a:r>
                <a:rPr sz="600" dirty="0">
                  <a:solidFill>
                    <a:schemeClr val="bg1"/>
                  </a:solidFill>
                  <a:latin typeface="Arial MT"/>
                  <a:cs typeface="Arial MT"/>
                </a:rPr>
                <a:t> </a:t>
              </a:r>
              <a:r>
                <a:rPr sz="600" spc="10" dirty="0">
                  <a:solidFill>
                    <a:schemeClr val="bg1"/>
                  </a:solidFill>
                  <a:latin typeface="Arial MT"/>
                  <a:cs typeface="Arial MT"/>
                </a:rPr>
                <a:t>population</a:t>
              </a:r>
              <a:endParaRPr sz="600" dirty="0">
                <a:solidFill>
                  <a:schemeClr val="bg1"/>
                </a:solidFill>
                <a:latin typeface="Arial MT"/>
                <a:cs typeface="Arial MT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158353" y="1414442"/>
            <a:ext cx="92333" cy="486452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c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600" spc="-6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z="6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27821" y="661841"/>
            <a:ext cx="74699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 algn="ctr">
              <a:spcBef>
                <a:spcPts val="130"/>
              </a:spcBef>
            </a:pP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De</a:t>
            </a:r>
            <a:r>
              <a:rPr lang="en-IN" sz="500" spc="5">
                <a:solidFill>
                  <a:prstClr val="black"/>
                </a:solidFill>
                <a:latin typeface="Arial MT"/>
                <a:cs typeface="Arial MT"/>
              </a:rPr>
              <a:t>fi</a:t>
            </a: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ne</a:t>
            </a:r>
            <a:r>
              <a:rPr lang="en-IN" sz="500" spc="5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pa</a:t>
            </a:r>
            <a:r>
              <a:rPr lang="en-IN" sz="500" spc="1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lang="en-IN" sz="500" spc="25">
                <a:solidFill>
                  <a:prstClr val="black"/>
                </a:solidFill>
                <a:latin typeface="Arial MT"/>
                <a:cs typeface="Arial MT"/>
              </a:rPr>
              <a:t>m</a:t>
            </a: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lang="en-IN" sz="500" spc="5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lang="en-IN" sz="500" spc="15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lang="en-IN" sz="500" spc="10">
                <a:solidFill>
                  <a:prstClr val="black"/>
                </a:solidFill>
                <a:latin typeface="Arial MT"/>
                <a:cs typeface="Arial MT"/>
              </a:rPr>
              <a:t>rs</a:t>
            </a:r>
            <a:endParaRPr lang="en-IN" sz="5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515" y="1001445"/>
            <a:ext cx="567055" cy="262892"/>
          </a:xfrm>
          <a:prstGeom prst="rect">
            <a:avLst/>
          </a:prstGeom>
          <a:solidFill>
            <a:srgbClr val="ECCDCA"/>
          </a:solidFill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Initialize</a:t>
            </a:r>
            <a:r>
              <a:rPr sz="6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600" spc="5" dirty="0">
                <a:solidFill>
                  <a:schemeClr val="bg1"/>
                </a:solidFill>
                <a:latin typeface="Arial MT"/>
                <a:cs typeface="Arial MT"/>
              </a:rPr>
              <a:t>population</a:t>
            </a:r>
            <a:endParaRPr sz="60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89" y="294105"/>
            <a:ext cx="1918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:Floor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480" y="967272"/>
            <a:ext cx="116149" cy="116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6088" y="961440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865" y="1197660"/>
            <a:ext cx="116177" cy="116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8465" y="1191829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833" y="1466657"/>
            <a:ext cx="116149" cy="1161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19409" y="1460825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654" y="1410777"/>
            <a:ext cx="116189" cy="1161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1302" y="1404945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1548" y="1711716"/>
            <a:ext cx="116189" cy="1161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66196" y="1705884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3556" y="144058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9915" y="1434287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6753" y="163642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3109" y="1630131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7570" y="163642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83926" y="1630131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7570" y="1937365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3926" y="1931070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2464" y="1937365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8819" y="1931070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9167" y="144058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65522" y="1434287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1155" y="1061069"/>
            <a:ext cx="1567180" cy="879475"/>
          </a:xfrm>
          <a:custGeom>
            <a:avLst/>
            <a:gdLst/>
            <a:ahLst/>
            <a:cxnLst/>
            <a:rect l="l" t="t" r="r" b="b"/>
            <a:pathLst>
              <a:path w="1567180" h="879475">
                <a:moveTo>
                  <a:pt x="480929" y="8046"/>
                </a:moveTo>
                <a:lnTo>
                  <a:pt x="215928" y="156504"/>
                </a:lnTo>
              </a:path>
              <a:path w="1567180" h="879475">
                <a:moveTo>
                  <a:pt x="563591" y="0"/>
                </a:moveTo>
                <a:lnTo>
                  <a:pt x="806943" y="159186"/>
                </a:lnTo>
              </a:path>
              <a:path w="1567180" h="879475">
                <a:moveTo>
                  <a:pt x="803164" y="231119"/>
                </a:moveTo>
                <a:lnTo>
                  <a:pt x="671287" y="369498"/>
                </a:lnTo>
              </a:path>
              <a:path w="1567180" h="879475">
                <a:moveTo>
                  <a:pt x="592202" y="447852"/>
                </a:moveTo>
                <a:lnTo>
                  <a:pt x="460812" y="587410"/>
                </a:lnTo>
              </a:path>
              <a:path w="1567180" h="879475">
                <a:moveTo>
                  <a:pt x="673888" y="448990"/>
                </a:moveTo>
                <a:lnTo>
                  <a:pt x="806415" y="575381"/>
                </a:lnTo>
              </a:path>
              <a:path w="1567180" h="879475">
                <a:moveTo>
                  <a:pt x="144146" y="244652"/>
                </a:moveTo>
                <a:lnTo>
                  <a:pt x="0" y="379536"/>
                </a:lnTo>
              </a:path>
              <a:path w="1567180" h="879475">
                <a:moveTo>
                  <a:pt x="207942" y="240304"/>
                </a:moveTo>
                <a:lnTo>
                  <a:pt x="345598" y="379536"/>
                </a:lnTo>
              </a:path>
              <a:path w="1567180" h="879475">
                <a:moveTo>
                  <a:pt x="1012053" y="753343"/>
                </a:moveTo>
                <a:lnTo>
                  <a:pt x="921589" y="878921"/>
                </a:lnTo>
              </a:path>
              <a:path w="1567180" h="879475">
                <a:moveTo>
                  <a:pt x="1088741" y="749929"/>
                </a:moveTo>
                <a:lnTo>
                  <a:pt x="1221309" y="876279"/>
                </a:lnTo>
              </a:path>
              <a:path w="1567180" h="879475">
                <a:moveTo>
                  <a:pt x="1451697" y="763706"/>
                </a:moveTo>
                <a:lnTo>
                  <a:pt x="1566895" y="763706"/>
                </a:lnTo>
                <a:lnTo>
                  <a:pt x="1566895" y="648508"/>
                </a:lnTo>
                <a:lnTo>
                  <a:pt x="1451697" y="648508"/>
                </a:lnTo>
                <a:lnTo>
                  <a:pt x="1451697" y="7637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29208" y="1703283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3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34121" y="1190711"/>
            <a:ext cx="663575" cy="520065"/>
            <a:chOff x="1634121" y="1190711"/>
            <a:chExt cx="663575" cy="52006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121" y="1190711"/>
              <a:ext cx="116189" cy="1161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00343" y="1560129"/>
              <a:ext cx="196850" cy="149860"/>
            </a:xfrm>
            <a:custGeom>
              <a:avLst/>
              <a:gdLst/>
              <a:ahLst/>
              <a:cxnLst/>
              <a:rect l="l" t="t" r="r" b="b"/>
              <a:pathLst>
                <a:path w="196850" h="149860">
                  <a:moveTo>
                    <a:pt x="0" y="0"/>
                  </a:moveTo>
                  <a:lnTo>
                    <a:pt x="196656" y="1494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32753" y="1364569"/>
            <a:ext cx="231404" cy="16223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67327" y="2186021"/>
            <a:ext cx="95059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6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7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4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3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8843" y="938824"/>
            <a:ext cx="979805" cy="979805"/>
          </a:xfrm>
          <a:prstGeom prst="rect">
            <a:avLst/>
          </a:prstGeom>
          <a:ln w="8778">
            <a:solidFill>
              <a:srgbClr val="00AF5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56697" y="1184879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37631" y="1284183"/>
            <a:ext cx="288925" cy="436880"/>
          </a:xfrm>
          <a:custGeom>
            <a:avLst/>
            <a:gdLst/>
            <a:ahLst/>
            <a:cxnLst/>
            <a:rect l="l" t="t" r="r" b="b"/>
            <a:pathLst>
              <a:path w="288925" h="436880">
                <a:moveTo>
                  <a:pt x="0" y="0"/>
                </a:moveTo>
                <a:lnTo>
                  <a:pt x="277205" y="210677"/>
                </a:lnTo>
              </a:path>
              <a:path w="288925" h="436880">
                <a:moveTo>
                  <a:pt x="288300" y="290332"/>
                </a:moveTo>
                <a:lnTo>
                  <a:pt x="192430" y="4367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57" y="281352"/>
            <a:ext cx="1918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:Floor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05584" y="1216188"/>
          <a:ext cx="745489" cy="761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4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1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3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4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5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2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6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550" dirty="0">
                          <a:latin typeface="Calibri"/>
                          <a:cs typeface="Calibri"/>
                        </a:rPr>
                        <a:t>7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AF50"/>
                      </a:solidFill>
                      <a:prstDash val="solid"/>
                    </a:lnL>
                    <a:lnR w="6350">
                      <a:solidFill>
                        <a:srgbClr val="00AF50"/>
                      </a:solidFill>
                      <a:prstDash val="solid"/>
                    </a:lnR>
                    <a:lnT w="6350">
                      <a:solidFill>
                        <a:srgbClr val="00AF50"/>
                      </a:solidFill>
                      <a:prstDash val="solid"/>
                    </a:lnT>
                    <a:lnB w="63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03867" y="1218628"/>
            <a:ext cx="553085" cy="762000"/>
          </a:xfrm>
          <a:custGeom>
            <a:avLst/>
            <a:gdLst/>
            <a:ahLst/>
            <a:cxnLst/>
            <a:rect l="l" t="t" r="r" b="b"/>
            <a:pathLst>
              <a:path w="553085" h="762000">
                <a:moveTo>
                  <a:pt x="552246" y="0"/>
                </a:moveTo>
                <a:lnTo>
                  <a:pt x="0" y="0"/>
                </a:lnTo>
                <a:lnTo>
                  <a:pt x="0" y="266407"/>
                </a:lnTo>
                <a:lnTo>
                  <a:pt x="552246" y="266407"/>
                </a:lnTo>
                <a:lnTo>
                  <a:pt x="552246" y="0"/>
                </a:lnTo>
                <a:close/>
              </a:path>
              <a:path w="553085" h="762000">
                <a:moveTo>
                  <a:pt x="552589" y="519849"/>
                </a:moveTo>
                <a:lnTo>
                  <a:pt x="552577" y="266433"/>
                </a:lnTo>
                <a:lnTo>
                  <a:pt x="206971" y="266433"/>
                </a:lnTo>
                <a:lnTo>
                  <a:pt x="206971" y="519874"/>
                </a:lnTo>
                <a:lnTo>
                  <a:pt x="345236" y="519874"/>
                </a:lnTo>
                <a:lnTo>
                  <a:pt x="345236" y="761758"/>
                </a:lnTo>
                <a:lnTo>
                  <a:pt x="552589" y="761758"/>
                </a:lnTo>
                <a:lnTo>
                  <a:pt x="552589" y="519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480" y="1036116"/>
            <a:ext cx="116149" cy="116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6088" y="1030325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865" y="1266545"/>
            <a:ext cx="116177" cy="1161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8465" y="1260713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833" y="1535541"/>
            <a:ext cx="116149" cy="1161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19409" y="1529710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654" y="1479661"/>
            <a:ext cx="116189" cy="1161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1302" y="1473829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1548" y="1780601"/>
            <a:ext cx="116189" cy="1161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866196" y="1774769"/>
            <a:ext cx="6731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556" y="1509467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9915" y="1503172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6753" y="170531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23109" y="1699016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6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7570" y="170531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3926" y="1699016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7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57570" y="200625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83926" y="1999914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2464" y="200625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98819" y="1999914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5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9167" y="1509467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69">
                <a:moveTo>
                  <a:pt x="0" y="115198"/>
                </a:moveTo>
                <a:lnTo>
                  <a:pt x="115198" y="115198"/>
                </a:lnTo>
                <a:lnTo>
                  <a:pt x="115198" y="0"/>
                </a:lnTo>
                <a:lnTo>
                  <a:pt x="0" y="0"/>
                </a:lnTo>
                <a:lnTo>
                  <a:pt x="0" y="1151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65522" y="1503172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1155" y="1129954"/>
            <a:ext cx="1567180" cy="879475"/>
          </a:xfrm>
          <a:custGeom>
            <a:avLst/>
            <a:gdLst/>
            <a:ahLst/>
            <a:cxnLst/>
            <a:rect l="l" t="t" r="r" b="b"/>
            <a:pathLst>
              <a:path w="1567180" h="879475">
                <a:moveTo>
                  <a:pt x="480929" y="8006"/>
                </a:moveTo>
                <a:lnTo>
                  <a:pt x="215928" y="156504"/>
                </a:lnTo>
              </a:path>
              <a:path w="1567180" h="879475">
                <a:moveTo>
                  <a:pt x="563591" y="0"/>
                </a:moveTo>
                <a:lnTo>
                  <a:pt x="806943" y="159186"/>
                </a:lnTo>
              </a:path>
              <a:path w="1567180" h="879475">
                <a:moveTo>
                  <a:pt x="803164" y="231079"/>
                </a:moveTo>
                <a:lnTo>
                  <a:pt x="671287" y="369458"/>
                </a:lnTo>
              </a:path>
              <a:path w="1567180" h="879475">
                <a:moveTo>
                  <a:pt x="592202" y="447852"/>
                </a:moveTo>
                <a:lnTo>
                  <a:pt x="460812" y="587410"/>
                </a:lnTo>
              </a:path>
              <a:path w="1567180" h="879475">
                <a:moveTo>
                  <a:pt x="673888" y="448950"/>
                </a:moveTo>
                <a:lnTo>
                  <a:pt x="806415" y="575340"/>
                </a:lnTo>
              </a:path>
              <a:path w="1567180" h="879475">
                <a:moveTo>
                  <a:pt x="144146" y="244652"/>
                </a:moveTo>
                <a:lnTo>
                  <a:pt x="0" y="379496"/>
                </a:lnTo>
              </a:path>
              <a:path w="1567180" h="879475">
                <a:moveTo>
                  <a:pt x="207942" y="240304"/>
                </a:moveTo>
                <a:lnTo>
                  <a:pt x="345598" y="379496"/>
                </a:lnTo>
              </a:path>
              <a:path w="1567180" h="879475">
                <a:moveTo>
                  <a:pt x="1012053" y="753343"/>
                </a:moveTo>
                <a:lnTo>
                  <a:pt x="921589" y="878880"/>
                </a:lnTo>
              </a:path>
              <a:path w="1567180" h="879475">
                <a:moveTo>
                  <a:pt x="1088741" y="749929"/>
                </a:moveTo>
                <a:lnTo>
                  <a:pt x="1221309" y="876279"/>
                </a:lnTo>
              </a:path>
              <a:path w="1567180" h="879475">
                <a:moveTo>
                  <a:pt x="1451697" y="763706"/>
                </a:moveTo>
                <a:lnTo>
                  <a:pt x="1566895" y="763706"/>
                </a:lnTo>
                <a:lnTo>
                  <a:pt x="1566895" y="648508"/>
                </a:lnTo>
                <a:lnTo>
                  <a:pt x="1451697" y="648508"/>
                </a:lnTo>
                <a:lnTo>
                  <a:pt x="1451697" y="7637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29208" y="1772168"/>
            <a:ext cx="6286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Calibri"/>
                <a:cs typeface="Calibri"/>
              </a:rPr>
              <a:t>3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33974" y="1259408"/>
            <a:ext cx="664210" cy="520065"/>
            <a:chOff x="1633974" y="1259408"/>
            <a:chExt cx="664210" cy="520065"/>
          </a:xfrm>
        </p:grpSpPr>
        <p:sp>
          <p:nvSpPr>
            <p:cNvPr id="30" name="object 30"/>
            <p:cNvSpPr/>
            <p:nvPr/>
          </p:nvSpPr>
          <p:spPr>
            <a:xfrm>
              <a:off x="1634609" y="126004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57586" y="0"/>
                  </a:moveTo>
                  <a:lnTo>
                    <a:pt x="35164" y="4529"/>
                  </a:lnTo>
                  <a:lnTo>
                    <a:pt x="16860" y="16880"/>
                  </a:lnTo>
                  <a:lnTo>
                    <a:pt x="4523" y="35198"/>
                  </a:lnTo>
                  <a:lnTo>
                    <a:pt x="0" y="57627"/>
                  </a:lnTo>
                  <a:lnTo>
                    <a:pt x="4523" y="80032"/>
                  </a:lnTo>
                  <a:lnTo>
                    <a:pt x="16860" y="98338"/>
                  </a:lnTo>
                  <a:lnTo>
                    <a:pt x="35164" y="110685"/>
                  </a:lnTo>
                  <a:lnTo>
                    <a:pt x="57586" y="115214"/>
                  </a:lnTo>
                  <a:lnTo>
                    <a:pt x="80015" y="110685"/>
                  </a:lnTo>
                  <a:lnTo>
                    <a:pt x="98333" y="98338"/>
                  </a:lnTo>
                  <a:lnTo>
                    <a:pt x="110684" y="80032"/>
                  </a:lnTo>
                  <a:lnTo>
                    <a:pt x="115214" y="57627"/>
                  </a:lnTo>
                  <a:lnTo>
                    <a:pt x="110684" y="35198"/>
                  </a:lnTo>
                  <a:lnTo>
                    <a:pt x="98333" y="16880"/>
                  </a:lnTo>
                  <a:lnTo>
                    <a:pt x="80015" y="4529"/>
                  </a:lnTo>
                  <a:lnTo>
                    <a:pt x="57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34609" y="1260043"/>
              <a:ext cx="662940" cy="518795"/>
            </a:xfrm>
            <a:custGeom>
              <a:avLst/>
              <a:gdLst/>
              <a:ahLst/>
              <a:cxnLst/>
              <a:rect l="l" t="t" r="r" b="b"/>
              <a:pathLst>
                <a:path w="662939" h="518794">
                  <a:moveTo>
                    <a:pt x="115214" y="57627"/>
                  </a:moveTo>
                  <a:lnTo>
                    <a:pt x="110684" y="35198"/>
                  </a:lnTo>
                  <a:lnTo>
                    <a:pt x="98333" y="16880"/>
                  </a:lnTo>
                  <a:lnTo>
                    <a:pt x="80015" y="4529"/>
                  </a:lnTo>
                  <a:lnTo>
                    <a:pt x="57586" y="0"/>
                  </a:lnTo>
                  <a:lnTo>
                    <a:pt x="35164" y="4529"/>
                  </a:lnTo>
                  <a:lnTo>
                    <a:pt x="16860" y="16880"/>
                  </a:lnTo>
                  <a:lnTo>
                    <a:pt x="4523" y="35198"/>
                  </a:lnTo>
                  <a:lnTo>
                    <a:pt x="0" y="57627"/>
                  </a:lnTo>
                  <a:lnTo>
                    <a:pt x="4523" y="80032"/>
                  </a:lnTo>
                  <a:lnTo>
                    <a:pt x="16860" y="98338"/>
                  </a:lnTo>
                  <a:lnTo>
                    <a:pt x="35164" y="110685"/>
                  </a:lnTo>
                  <a:lnTo>
                    <a:pt x="57586" y="115214"/>
                  </a:lnTo>
                  <a:lnTo>
                    <a:pt x="80015" y="110685"/>
                  </a:lnTo>
                  <a:lnTo>
                    <a:pt x="98333" y="98338"/>
                  </a:lnTo>
                  <a:lnTo>
                    <a:pt x="110684" y="80032"/>
                  </a:lnTo>
                  <a:lnTo>
                    <a:pt x="115214" y="57627"/>
                  </a:lnTo>
                  <a:close/>
                </a:path>
                <a:path w="662939" h="518794">
                  <a:moveTo>
                    <a:pt x="465734" y="368970"/>
                  </a:moveTo>
                  <a:lnTo>
                    <a:pt x="662391" y="518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53" y="1433454"/>
            <a:ext cx="231404" cy="16223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67327" y="2254890"/>
            <a:ext cx="95059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6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7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4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0" dirty="0">
                <a:solidFill>
                  <a:srgbClr val="6F2F9F"/>
                </a:solidFill>
                <a:latin typeface="Calibri"/>
                <a:cs typeface="Calibri"/>
              </a:rPr>
              <a:t>3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550" b="1" spc="1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550" b="1" spc="15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6697" y="1253764"/>
            <a:ext cx="71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5" dirty="0">
                <a:latin typeface="Calibri"/>
                <a:cs typeface="Calibri"/>
              </a:rPr>
              <a:t>H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37631" y="1353027"/>
            <a:ext cx="288925" cy="436880"/>
          </a:xfrm>
          <a:custGeom>
            <a:avLst/>
            <a:gdLst/>
            <a:ahLst/>
            <a:cxnLst/>
            <a:rect l="l" t="t" r="r" b="b"/>
            <a:pathLst>
              <a:path w="288925" h="436880">
                <a:moveTo>
                  <a:pt x="0" y="0"/>
                </a:moveTo>
                <a:lnTo>
                  <a:pt x="277205" y="210677"/>
                </a:lnTo>
              </a:path>
              <a:path w="288925" h="436880">
                <a:moveTo>
                  <a:pt x="288300" y="290372"/>
                </a:moveTo>
                <a:lnTo>
                  <a:pt x="192430" y="4367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74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254225"/>
            <a:ext cx="3863975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15" dirty="0">
                <a:solidFill>
                  <a:srgbClr val="EC008C"/>
                </a:solidFill>
                <a:latin typeface="Microsoft Sans Serif"/>
                <a:cs typeface="Microsoft Sans Serif"/>
              </a:rPr>
              <a:t>How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EC008C"/>
                </a:solidFill>
                <a:latin typeface="Microsoft Sans Serif"/>
                <a:cs typeface="Microsoft Sans Serif"/>
              </a:rPr>
              <a:t>many</a:t>
            </a:r>
            <a:r>
              <a:rPr sz="1100" spc="1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number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EC008C"/>
                </a:solidFill>
                <a:latin typeface="Microsoft Sans Serif"/>
                <a:cs typeface="Microsoft Sans Serif"/>
              </a:rPr>
              <a:t>of</a:t>
            </a:r>
            <a:r>
              <a:rPr sz="1100" spc="1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solutions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possible</a:t>
            </a:r>
            <a:r>
              <a:rPr sz="1100" spc="1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with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solidFill>
                  <a:srgbClr val="EC008C"/>
                </a:solidFill>
                <a:latin typeface="Arial"/>
                <a:cs typeface="Arial"/>
              </a:rPr>
              <a:t>n</a:t>
            </a:r>
            <a:r>
              <a:rPr sz="1100" i="1" spc="2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EC008C"/>
                </a:solidFill>
                <a:latin typeface="Microsoft Sans Serif"/>
                <a:cs typeface="Microsoft Sans Serif"/>
              </a:rPr>
              <a:t>blocks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in</a:t>
            </a:r>
            <a:r>
              <a:rPr sz="1100" spc="1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a</a:t>
            </a:r>
            <a:r>
              <a:rPr sz="1100" spc="10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EC008C"/>
                </a:solidFill>
                <a:latin typeface="Microsoft Sans Serif"/>
                <a:cs typeface="Microsoft Sans Serif"/>
              </a:rPr>
              <a:t>floor </a:t>
            </a:r>
            <a:r>
              <a:rPr sz="1100" spc="-27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planning</a:t>
            </a:r>
            <a:r>
              <a:rPr sz="1100" spc="5" dirty="0">
                <a:solidFill>
                  <a:srgbClr val="EC008C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Microsoft Sans Serif"/>
                <a:cs typeface="Microsoft Sans Serif"/>
              </a:rPr>
              <a:t>problem?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2057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P</a:t>
            </a:r>
            <a:r>
              <a:rPr spc="-20" dirty="0"/>
              <a:t>r</a:t>
            </a:r>
            <a:r>
              <a:rPr spc="20" dirty="0"/>
              <a:t>o</a:t>
            </a:r>
            <a:r>
              <a:rPr spc="5" dirty="0"/>
              <a:t>b</a:t>
            </a:r>
            <a:r>
              <a:rPr spc="15" dirty="0"/>
              <a:t>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530" y="1070507"/>
            <a:ext cx="3882390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solutions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blocks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floor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planning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problem?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546" y="1918562"/>
            <a:ext cx="282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9850" y="2035175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78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940" y="1901341"/>
            <a:ext cx="344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804" algn="l"/>
              </a:tabLst>
            </a:pPr>
            <a:r>
              <a:rPr sz="800" spc="-5" dirty="0">
                <a:latin typeface="Microsoft Sans Serif"/>
                <a:cs typeface="Microsoft Sans Serif"/>
              </a:rPr>
              <a:t>1	</a:t>
            </a:r>
            <a:r>
              <a:rPr sz="1200" spc="-7" baseline="3472" dirty="0">
                <a:latin typeface="Microsoft Sans Serif"/>
                <a:cs typeface="Microsoft Sans Serif"/>
              </a:rPr>
              <a:t>2</a:t>
            </a:r>
            <a:r>
              <a:rPr sz="1200" i="1" spc="-7" baseline="3472" dirty="0">
                <a:latin typeface="Arial"/>
                <a:cs typeface="Arial"/>
              </a:rPr>
              <a:t>n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150" y="2003665"/>
            <a:ext cx="386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n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Microsoft Sans Serif"/>
                <a:cs typeface="Microsoft Sans Serif"/>
              </a:rPr>
              <a:t>1  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i="1" spc="-5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0205" y="1806345"/>
            <a:ext cx="26670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100" spc="150" dirty="0">
                <a:latin typeface="Lucida Sans Unicode"/>
                <a:cs typeface="Lucida Sans Unicode"/>
              </a:rPr>
              <a:t>   </a:t>
            </a:r>
            <a:r>
              <a:rPr sz="1100" spc="-145" dirty="0">
                <a:latin typeface="Lucida Sans Unicode"/>
                <a:cs typeface="Lucida Sans Unicode"/>
              </a:rPr>
              <a:t> 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250" y="1349375"/>
            <a:ext cx="1069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y</a:t>
            </a:r>
            <a:r>
              <a:rPr sz="1100" b="1" spc="-5" dirty="0">
                <a:latin typeface="Arial"/>
                <a:cs typeface="Arial"/>
              </a:rPr>
              <a:t> question??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51" y="252366"/>
            <a:ext cx="406730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Optimization</a:t>
            </a:r>
            <a:r>
              <a:rPr sz="1400" dirty="0"/>
              <a:t> </a:t>
            </a:r>
            <a:r>
              <a:rPr sz="1400" spc="10" dirty="0"/>
              <a:t>problem</a:t>
            </a:r>
            <a:r>
              <a:rPr sz="1400" dirty="0"/>
              <a:t> </a:t>
            </a:r>
            <a:r>
              <a:rPr sz="1400" spc="15" dirty="0"/>
              <a:t>solving</a:t>
            </a:r>
            <a:r>
              <a:rPr sz="1400" dirty="0"/>
              <a:t> </a:t>
            </a:r>
            <a:r>
              <a:rPr sz="1400" spc="15" dirty="0"/>
              <a:t>with</a:t>
            </a:r>
            <a:r>
              <a:rPr sz="1400" dirty="0"/>
              <a:t> </a:t>
            </a:r>
            <a:r>
              <a:rPr sz="1400" spc="25" dirty="0"/>
              <a:t>GA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1006018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50" y="128804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157008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450" y="1852117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13414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2416175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0050" y="669378"/>
            <a:ext cx="4232910" cy="1922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identify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following: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2675890">
              <a:lnSpc>
                <a:spcPct val="1682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Objecti</a:t>
            </a:r>
            <a:r>
              <a:rPr sz="1100" spc="-4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function(s)  </a:t>
            </a:r>
            <a:r>
              <a:rPr sz="1100" spc="-10" dirty="0">
                <a:latin typeface="Microsoft Sans Serif"/>
                <a:cs typeface="Microsoft Sans Serif"/>
              </a:rPr>
              <a:t>Constraint(s)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Input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parameters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5080">
              <a:lnSpc>
                <a:spcPct val="168200"/>
              </a:lnSpc>
            </a:pPr>
            <a:r>
              <a:rPr sz="1100" spc="-10" dirty="0">
                <a:latin typeface="Microsoft Sans Serif"/>
                <a:cs typeface="Microsoft Sans Serif"/>
              </a:rPr>
              <a:t>Fitness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evaluation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mathematical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formula)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Decoding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162" y="212044"/>
            <a:ext cx="371981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GA</a:t>
            </a:r>
            <a:r>
              <a:rPr spc="-70" dirty="0"/>
              <a:t> </a:t>
            </a:r>
            <a:r>
              <a:rPr spc="15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416" y="587375"/>
            <a:ext cx="38773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fact,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involved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realization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operations.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73862" y="1052901"/>
            <a:ext cx="4038600" cy="20999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Encoding:</a:t>
            </a:r>
            <a:r>
              <a:rPr b="1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chemeClr val="tx1"/>
                </a:solidFill>
              </a:rPr>
              <a:t>How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represent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solution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fit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with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GA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framework.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10" dirty="0">
                <a:solidFill>
                  <a:schemeClr val="tx1"/>
                </a:solidFill>
                <a:latin typeface="Arial"/>
                <a:cs typeface="Arial"/>
              </a:rPr>
              <a:t>Convergence:</a:t>
            </a:r>
            <a:r>
              <a:rPr b="1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chemeClr val="tx1"/>
                </a:solidFill>
              </a:rPr>
              <a:t>How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decide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termination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criterion.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Mating</a:t>
            </a:r>
            <a:r>
              <a:rPr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pool:</a:t>
            </a:r>
            <a:r>
              <a:rPr b="1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chemeClr val="tx1"/>
                </a:solidFill>
              </a:rPr>
              <a:t>How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generate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next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solutions.</a:t>
            </a:r>
          </a:p>
          <a:p>
            <a:pPr marL="187325" marR="373380">
              <a:lnSpc>
                <a:spcPct val="168200"/>
              </a:lnSpc>
            </a:pP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Fitness </a:t>
            </a:r>
            <a:r>
              <a:rPr b="1" spc="-10" dirty="0">
                <a:solidFill>
                  <a:schemeClr val="tx1"/>
                </a:solidFill>
                <a:latin typeface="Arial"/>
                <a:cs typeface="Arial"/>
              </a:rPr>
              <a:t>Evaluation:</a:t>
            </a:r>
            <a:r>
              <a:rPr b="1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chemeClr val="tx1"/>
                </a:solidFill>
              </a:rPr>
              <a:t>How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evaluate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solution. 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  <a:latin typeface="Arial"/>
                <a:cs typeface="Arial"/>
              </a:rPr>
              <a:t>Crossover:</a:t>
            </a:r>
            <a:r>
              <a:rPr b="1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chemeClr val="tx1"/>
                </a:solidFill>
              </a:rPr>
              <a:t>How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make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diverse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set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next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solutions. </a:t>
            </a:r>
            <a:r>
              <a:rPr spc="-275" dirty="0">
                <a:solidFill>
                  <a:schemeClr val="tx1"/>
                </a:solidFill>
              </a:rPr>
              <a:t> </a:t>
            </a:r>
            <a:r>
              <a:rPr b="1" spc="-5" dirty="0">
                <a:solidFill>
                  <a:schemeClr val="tx1"/>
                </a:solidFill>
                <a:latin typeface="Arial"/>
                <a:cs typeface="Arial"/>
              </a:rPr>
              <a:t>Mutation:</a:t>
            </a:r>
            <a:r>
              <a:rPr b="1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explore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other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solution(s).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15" dirty="0">
                <a:solidFill>
                  <a:schemeClr val="tx1"/>
                </a:solidFill>
                <a:latin typeface="Arial"/>
                <a:cs typeface="Arial"/>
              </a:rPr>
              <a:t>Inversion:</a:t>
            </a:r>
            <a:r>
              <a:rPr b="1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7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move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from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one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optima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other.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41" y="511175"/>
            <a:ext cx="3581350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Different</a:t>
            </a:r>
            <a:r>
              <a:rPr spc="-15" dirty="0"/>
              <a:t> </a:t>
            </a:r>
            <a:r>
              <a:rPr spc="25" dirty="0"/>
              <a:t>GA</a:t>
            </a:r>
            <a:r>
              <a:rPr spc="-15" dirty="0"/>
              <a:t> </a:t>
            </a:r>
            <a:r>
              <a:rPr spc="15" dirty="0"/>
              <a:t>Strategies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9655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24647"/>
            <a:ext cx="247650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Simple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-5" dirty="0">
                <a:latin typeface="Microsoft Sans Serif"/>
                <a:cs typeface="Microsoft Sans Serif"/>
              </a:rPr>
              <a:t> Algorithm (SGA)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68200"/>
              </a:lnSpc>
            </a:pPr>
            <a:r>
              <a:rPr sz="1100" spc="-5" dirty="0">
                <a:latin typeface="Microsoft Sans Serif"/>
                <a:cs typeface="Microsoft Sans Serif"/>
              </a:rPr>
              <a:t>Steady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(SSGA)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Messy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(MGA)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7858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860613"/>
            <a:ext cx="76809" cy="768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442" y="136264"/>
            <a:ext cx="2091378" cy="2655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Simple</a:t>
            </a:r>
            <a:r>
              <a:rPr spc="-55" dirty="0"/>
              <a:t> </a:t>
            </a:r>
            <a:r>
              <a:rPr spc="25" dirty="0"/>
              <a:t>GA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C86F9-942E-4987-B8A0-5440E810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0"/>
            <a:ext cx="2458960" cy="34067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319</TotalTime>
  <Words>3346</Words>
  <Application>Microsoft Office PowerPoint</Application>
  <PresentationFormat>Custom</PresentationFormat>
  <Paragraphs>719</Paragraphs>
  <Slides>54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Arial MT</vt:lpstr>
      <vt:lpstr>Calibri</vt:lpstr>
      <vt:lpstr>Century Gothic</vt:lpstr>
      <vt:lpstr>Lucida Sans Unicode</vt:lpstr>
      <vt:lpstr>Microsoft Sans Serif</vt:lpstr>
      <vt:lpstr>Symbol</vt:lpstr>
      <vt:lpstr>Tahoma</vt:lpstr>
      <vt:lpstr>Times New Roman</vt:lpstr>
      <vt:lpstr>Verdana</vt:lpstr>
      <vt:lpstr>Wingdings 3</vt:lpstr>
      <vt:lpstr>Slice</vt:lpstr>
      <vt:lpstr>Encoding Techniques in Genetic Algorithms</vt:lpstr>
      <vt:lpstr>Working of Genetic Algorithm</vt:lpstr>
      <vt:lpstr>Framework of GA</vt:lpstr>
      <vt:lpstr>Working of Genetic Algorithm</vt:lpstr>
      <vt:lpstr>Framework of GA: A detail view</vt:lpstr>
      <vt:lpstr>Optimization problem solving with GA</vt:lpstr>
      <vt:lpstr>GA Operators</vt:lpstr>
      <vt:lpstr>Different GA Strategies</vt:lpstr>
      <vt:lpstr>Simple GA</vt:lpstr>
      <vt:lpstr>Important parameters involved in Simple GA</vt:lpstr>
      <vt:lpstr>Salient features in SGA</vt:lpstr>
      <vt:lpstr>Steady State Genetic Algorithm (SSGA)</vt:lpstr>
      <vt:lpstr>Salient features in Steady-state GA</vt:lpstr>
      <vt:lpstr>Salient features in Steady-state GA</vt:lpstr>
      <vt:lpstr>GA Operators</vt:lpstr>
      <vt:lpstr>Different Encoding Schemes</vt:lpstr>
      <vt:lpstr>Different Encoding Schemes</vt:lpstr>
      <vt:lpstr>Encoding Schemes in GA</vt:lpstr>
      <vt:lpstr>Individual Representation :Phenotype and  Genotype</vt:lpstr>
      <vt:lpstr>Individual Representation :Phenotype and  Genotype</vt:lpstr>
      <vt:lpstr>Encoding techniques</vt:lpstr>
      <vt:lpstr>Binary Encoding</vt:lpstr>
      <vt:lpstr>Example: 0-1 Knapsack problem</vt:lpstr>
      <vt:lpstr>Example: 0-1 Knapsack problem</vt:lpstr>
      <vt:lpstr>Example: 0-1 Knapsack problem</vt:lpstr>
      <vt:lpstr>Few more examples</vt:lpstr>
      <vt:lpstr>Few more examples</vt:lpstr>
      <vt:lpstr>Pros and cons of Binary encoding scheme</vt:lpstr>
      <vt:lpstr>Real value encoding</vt:lpstr>
      <vt:lpstr>Real value encoding with binary codes</vt:lpstr>
      <vt:lpstr>Real value encoding: Illustration 1</vt:lpstr>
      <vt:lpstr>Real value encoding with binary codes</vt:lpstr>
      <vt:lpstr>Real value encoding: Illustration 2</vt:lpstr>
      <vt:lpstr>Order Encoding</vt:lpstr>
      <vt:lpstr>Order Encoding for TSP</vt:lpstr>
      <vt:lpstr>PowerPoint Presentation</vt:lpstr>
      <vt:lpstr>Defining the TSP</vt:lpstr>
      <vt:lpstr>Tree encoding</vt:lpstr>
      <vt:lpstr>Floor Planning : An example of tree encoding</vt:lpstr>
      <vt:lpstr>Formulation of floor planning problem</vt:lpstr>
      <vt:lpstr>Formulation of floor planning problem</vt:lpstr>
      <vt:lpstr>Formulation of Floor planning problem</vt:lpstr>
      <vt:lpstr>Tree encoding for Floor planning problem</vt:lpstr>
      <vt:lpstr>Binary tree representation for floor planning</vt:lpstr>
      <vt:lpstr>Example : Floor plane I</vt:lpstr>
      <vt:lpstr>Example : Floor plane I</vt:lpstr>
      <vt:lpstr>Example : Floor plane I</vt:lpstr>
      <vt:lpstr>Example : Floor Plane I (with Polish notation</vt:lpstr>
      <vt:lpstr>Example : H and V operators</vt:lpstr>
      <vt:lpstr>PowerPoint Presentation</vt:lpstr>
      <vt:lpstr>PowerPoint Presentation</vt:lpstr>
      <vt:lpstr>PowerPoint Presentation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Techniques in Genetic Algorithms</dc:title>
  <dc:creator>Debasis Samanta</dc:creator>
  <cp:lastModifiedBy>AGNEY P</cp:lastModifiedBy>
  <cp:revision>24</cp:revision>
  <dcterms:created xsi:type="dcterms:W3CDTF">2024-11-14T17:00:01Z</dcterms:created>
  <dcterms:modified xsi:type="dcterms:W3CDTF">2024-11-20T08:39:22Z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2016-03-01T00:00:00Z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2024-11-14T00:00:00Z</vt:filetime>
  </property>
</Properties>
</file>