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8" autoAdjust="0"/>
  </p:normalViewPr>
  <p:slideViewPr>
    <p:cSldViewPr>
      <p:cViewPr>
        <p:scale>
          <a:sx n="150" d="100"/>
          <a:sy n="150" d="100"/>
        </p:scale>
        <p:origin x="1574" y="1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010C-E2C0-412F-85EE-68DB86C59D7C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6E12-02F4-4DB2-AC05-6CB4D24FA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3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6E12-02F4-4DB2-AC05-6CB4D24FA12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85529" y="590382"/>
            <a:ext cx="2427479" cy="252002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23" y="269170"/>
            <a:ext cx="3103001" cy="1576564"/>
          </a:xfrm>
        </p:spPr>
        <p:txBody>
          <a:bodyPr anchor="b">
            <a:normAutofit/>
          </a:bodyPr>
          <a:lstStyle>
            <a:lvl1pPr algn="l">
              <a:defRPr sz="221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922" y="1939730"/>
            <a:ext cx="2497768" cy="965592"/>
          </a:xfrm>
        </p:spPr>
        <p:txBody>
          <a:bodyPr anchor="t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121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68923" y="269169"/>
            <a:ext cx="4072255" cy="157656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4176" y="1939729"/>
            <a:ext cx="3671005" cy="23071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7"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1256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69169"/>
            <a:ext cx="4072255" cy="1461206"/>
          </a:xfrm>
        </p:spPr>
        <p:txBody>
          <a:bodyPr anchor="ctr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076450"/>
            <a:ext cx="3218374" cy="961319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81083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6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7845" y="1730375"/>
            <a:ext cx="3227910" cy="24353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170447"/>
            <a:ext cx="3217774" cy="867322"/>
          </a:xfrm>
        </p:spPr>
        <p:txBody>
          <a:bodyPr anchor="ctr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07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1730375"/>
            <a:ext cx="3217774" cy="856558"/>
          </a:xfrm>
        </p:spPr>
        <p:txBody>
          <a:bodyPr anchor="b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590254"/>
            <a:ext cx="3218374" cy="447515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82407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5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61092"/>
            <a:ext cx="3217774" cy="529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99431"/>
            <a:ext cx="3217773" cy="538339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39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269169"/>
            <a:ext cx="3794186" cy="14612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41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82454"/>
            <a:ext cx="3217774" cy="42298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05436"/>
            <a:ext cx="3217773" cy="632334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88364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 algn="l"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70"/>
            <a:ext cx="3304745" cy="1901278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84950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0563" y="269170"/>
            <a:ext cx="1030614" cy="2230261"/>
          </a:xfrm>
        </p:spPr>
        <p:txBody>
          <a:bodyPr vert="eaVert">
            <a:normAutofit/>
          </a:bodyPr>
          <a:lstStyle>
            <a:lvl1pPr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69"/>
            <a:ext cx="2949381" cy="276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34157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3" y="269169"/>
            <a:ext cx="3304745" cy="190127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65170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999772"/>
            <a:ext cx="3227911" cy="1170674"/>
          </a:xfrm>
        </p:spPr>
        <p:txBody>
          <a:bodyPr anchor="b">
            <a:normAutofit/>
          </a:bodyPr>
          <a:lstStyle>
            <a:lvl1pPr algn="l">
              <a:defRPr sz="16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264442"/>
            <a:ext cx="3227910" cy="773328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5770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68923" y="269170"/>
            <a:ext cx="1991442" cy="190127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269169"/>
            <a:ext cx="1990570" cy="189700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4022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269170"/>
            <a:ext cx="1873920" cy="307622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922" y="576792"/>
            <a:ext cx="1989173" cy="15936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7738" y="285993"/>
            <a:ext cx="1897709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576792"/>
            <a:ext cx="1994839" cy="158938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115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2770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11325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11" y="269169"/>
            <a:ext cx="1613535" cy="769056"/>
          </a:xfrm>
        </p:spPr>
        <p:txBody>
          <a:bodyPr anchor="b">
            <a:normAutofit/>
          </a:bodyPr>
          <a:lstStyle>
            <a:lvl1pPr algn="l">
              <a:defRPr sz="100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2" y="269169"/>
            <a:ext cx="2237872" cy="276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1911" y="1115132"/>
            <a:ext cx="1613535" cy="1055315"/>
          </a:xfrm>
        </p:spPr>
        <p:txBody>
          <a:bodyPr anchor="t">
            <a:normAutofit/>
          </a:bodyPr>
          <a:lstStyle>
            <a:lvl1pPr marL="0" indent="0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0992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32" y="730603"/>
            <a:ext cx="1796476" cy="576792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4175" y="461433"/>
            <a:ext cx="1654158" cy="242252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47" y="1384300"/>
            <a:ext cx="1796962" cy="1051043"/>
          </a:xfrm>
        </p:spPr>
        <p:txBody>
          <a:bodyPr anchor="t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922" y="3114675"/>
            <a:ext cx="2930078" cy="184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9587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132" y="1965364"/>
            <a:ext cx="1245522" cy="134157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69170"/>
            <a:ext cx="3304745" cy="190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6082" y="3114677"/>
            <a:ext cx="605233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11.03.2016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22" y="3114675"/>
            <a:ext cx="2930078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9607" y="2815066"/>
            <a:ext cx="432024" cy="338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1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58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27228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230520" rtl="0" eaLnBrk="1" latinLnBrk="0" hangingPunct="1">
        <a:spcBef>
          <a:spcPct val="0"/>
        </a:spcBef>
        <a:buNone/>
        <a:defRPr sz="16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7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05116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77800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0852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650" y="1349375"/>
            <a:ext cx="3743186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Crossover</a:t>
            </a:r>
            <a:r>
              <a:rPr spc="90" dirty="0"/>
              <a:t> </a:t>
            </a:r>
            <a:r>
              <a:rPr dirty="0"/>
              <a:t>Techniques</a:t>
            </a:r>
            <a:r>
              <a:rPr spc="90" dirty="0"/>
              <a:t> </a:t>
            </a:r>
            <a:r>
              <a:rPr dirty="0"/>
              <a:t>in</a:t>
            </a:r>
            <a:r>
              <a:rPr spc="90" dirty="0"/>
              <a:t> </a:t>
            </a:r>
            <a:r>
              <a:rPr spc="-25" dirty="0"/>
              <a:t>GAs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24" y="254386"/>
            <a:ext cx="4081921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Single</a:t>
            </a:r>
            <a:r>
              <a:rPr spc="95" dirty="0"/>
              <a:t> </a:t>
            </a:r>
            <a:r>
              <a:rPr dirty="0"/>
              <a:t>point</a:t>
            </a:r>
            <a:r>
              <a:rPr spc="100" dirty="0"/>
              <a:t> </a:t>
            </a:r>
            <a:r>
              <a:rPr dirty="0"/>
              <a:t>crossover:</a:t>
            </a:r>
            <a:r>
              <a:rPr spc="215" dirty="0"/>
              <a:t>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3597" y="950788"/>
          <a:ext cx="2433319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7644" y="990046"/>
            <a:ext cx="4654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Parent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1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spc="-50" dirty="0"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44" y="1256698"/>
            <a:ext cx="4654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Parent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2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spc="-50" dirty="0"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2325" y="1584560"/>
            <a:ext cx="377825" cy="270510"/>
            <a:chOff x="1712325" y="1584560"/>
            <a:chExt cx="377825" cy="270510"/>
          </a:xfrm>
        </p:grpSpPr>
        <p:sp>
          <p:nvSpPr>
            <p:cNvPr id="8" name="object 8"/>
            <p:cNvSpPr/>
            <p:nvPr/>
          </p:nvSpPr>
          <p:spPr>
            <a:xfrm>
              <a:off x="1725565" y="1585168"/>
              <a:ext cx="363855" cy="269240"/>
            </a:xfrm>
            <a:custGeom>
              <a:avLst/>
              <a:gdLst/>
              <a:ahLst/>
              <a:cxnLst/>
              <a:rect l="l" t="t" r="r" b="b"/>
              <a:pathLst>
                <a:path w="363855" h="269239">
                  <a:moveTo>
                    <a:pt x="3133" y="0"/>
                  </a:moveTo>
                  <a:lnTo>
                    <a:pt x="0" y="40712"/>
                  </a:lnTo>
                  <a:lnTo>
                    <a:pt x="3380" y="80008"/>
                  </a:lnTo>
                  <a:lnTo>
                    <a:pt x="12757" y="117268"/>
                  </a:lnTo>
                  <a:lnTo>
                    <a:pt x="47427" y="183214"/>
                  </a:lnTo>
                  <a:lnTo>
                    <a:pt x="99866" y="233610"/>
                  </a:lnTo>
                  <a:lnTo>
                    <a:pt x="165928" y="263516"/>
                  </a:lnTo>
                  <a:lnTo>
                    <a:pt x="202772" y="269241"/>
                  </a:lnTo>
                  <a:lnTo>
                    <a:pt x="241469" y="267990"/>
                  </a:lnTo>
                  <a:lnTo>
                    <a:pt x="281499" y="259147"/>
                  </a:lnTo>
                  <a:lnTo>
                    <a:pt x="322344" y="242093"/>
                  </a:lnTo>
                  <a:lnTo>
                    <a:pt x="363487" y="2162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2933" y="1585168"/>
              <a:ext cx="27940" cy="16510"/>
            </a:xfrm>
            <a:custGeom>
              <a:avLst/>
              <a:gdLst/>
              <a:ahLst/>
              <a:cxnLst/>
              <a:rect l="l" t="t" r="r" b="b"/>
              <a:pathLst>
                <a:path w="27939" h="16509">
                  <a:moveTo>
                    <a:pt x="27476" y="16215"/>
                  </a:moveTo>
                  <a:lnTo>
                    <a:pt x="15765" y="0"/>
                  </a:lnTo>
                  <a:lnTo>
                    <a:pt x="0" y="117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5380" y="1677843"/>
            <a:ext cx="19621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Crossover</a:t>
            </a:r>
            <a:r>
              <a:rPr sz="850" spc="4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Point</a:t>
            </a:r>
            <a:r>
              <a:rPr sz="850" spc="4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-</a:t>
            </a:r>
            <a:r>
              <a:rPr sz="850" spc="45" dirty="0">
                <a:latin typeface="Calibri"/>
                <a:cs typeface="Calibri"/>
              </a:rPr>
              <a:t> </a:t>
            </a:r>
            <a:r>
              <a:rPr sz="850" spc="-50" dirty="0">
                <a:latin typeface="Calibri"/>
                <a:cs typeface="Calibri"/>
              </a:rPr>
              <a:t>k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50" dirty="0">
                <a:latin typeface="Calibri"/>
                <a:cs typeface="Calibri"/>
              </a:rPr>
              <a:t>Select</a:t>
            </a:r>
            <a:r>
              <a:rPr sz="850" spc="5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crossover</a:t>
            </a:r>
            <a:r>
              <a:rPr sz="850" spc="5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points</a:t>
            </a:r>
            <a:r>
              <a:rPr sz="850" spc="5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randomly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8699" y="879776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7736"/>
                </a:lnTo>
              </a:path>
            </a:pathLst>
          </a:custGeom>
          <a:ln w="10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1705" y="2311574"/>
          <a:ext cx="2426328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33507" y="2599857"/>
          <a:ext cx="2428873" cy="21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87645" y="2329211"/>
            <a:ext cx="5581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Offspring</a:t>
            </a:r>
            <a:r>
              <a:rPr sz="850" spc="65" dirty="0">
                <a:latin typeface="Calibri"/>
                <a:cs typeface="Calibri"/>
              </a:rPr>
              <a:t> </a:t>
            </a:r>
            <a:r>
              <a:rPr sz="850" spc="-25" dirty="0">
                <a:latin typeface="Calibri"/>
                <a:cs typeface="Calibri"/>
              </a:rPr>
              <a:t>1: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234" y="2595862"/>
            <a:ext cx="5581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Offspring</a:t>
            </a:r>
            <a:r>
              <a:rPr sz="850" spc="65" dirty="0">
                <a:latin typeface="Calibri"/>
                <a:cs typeface="Calibri"/>
              </a:rPr>
              <a:t> </a:t>
            </a:r>
            <a:r>
              <a:rPr sz="850" spc="-25" dirty="0">
                <a:latin typeface="Calibri"/>
                <a:cs typeface="Calibri"/>
              </a:rPr>
              <a:t>2: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3122" y="594136"/>
            <a:ext cx="80454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Before</a:t>
            </a:r>
            <a:r>
              <a:rPr sz="850" spc="5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Crossover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3835" y="2934231"/>
            <a:ext cx="6724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Calibri"/>
                <a:cs typeface="Calibri"/>
              </a:rPr>
              <a:t>After</a:t>
            </a:r>
            <a:r>
              <a:rPr sz="850" spc="5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Crossver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3310" y="754156"/>
            <a:ext cx="55562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90"/>
              </a:spcBef>
            </a:pPr>
            <a:r>
              <a:rPr sz="850" dirty="0">
                <a:latin typeface="Calibri"/>
                <a:cs typeface="Calibri"/>
              </a:rPr>
              <a:t>Two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diploid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from</a:t>
            </a:r>
            <a:r>
              <a:rPr sz="850" spc="55" dirty="0">
                <a:latin typeface="Calibri"/>
                <a:cs typeface="Calibri"/>
              </a:rPr>
              <a:t> </a:t>
            </a:r>
            <a:r>
              <a:rPr sz="850" spc="-50" dirty="0">
                <a:latin typeface="Calibri"/>
                <a:cs typeface="Calibri"/>
              </a:rPr>
              <a:t>a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mating</a:t>
            </a:r>
            <a:r>
              <a:rPr sz="850" spc="50" dirty="0">
                <a:latin typeface="Calibri"/>
                <a:cs typeface="Calibri"/>
              </a:rPr>
              <a:t> </a:t>
            </a:r>
            <a:r>
              <a:rPr sz="850" spc="-20" dirty="0">
                <a:latin typeface="Calibri"/>
                <a:cs typeface="Calibri"/>
              </a:rPr>
              <a:t>pair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0450" y="2048223"/>
            <a:ext cx="578485" cy="561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90"/>
              </a:spcBef>
            </a:pPr>
            <a:r>
              <a:rPr sz="850" dirty="0">
                <a:latin typeface="Calibri"/>
                <a:cs typeface="Calibri"/>
              </a:rPr>
              <a:t>Two</a:t>
            </a:r>
            <a:r>
              <a:rPr sz="850" spc="3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diploid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for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two</a:t>
            </a:r>
            <a:r>
              <a:rPr sz="850" spc="25" dirty="0">
                <a:latin typeface="Calibri"/>
                <a:cs typeface="Calibri"/>
              </a:rPr>
              <a:t> </a:t>
            </a:r>
            <a:r>
              <a:rPr sz="850" spc="-25" dirty="0">
                <a:latin typeface="Calibri"/>
                <a:cs typeface="Calibri"/>
              </a:rPr>
              <a:t>new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offspring</a:t>
            </a:r>
            <a:r>
              <a:rPr sz="850" spc="65" dirty="0">
                <a:latin typeface="Calibri"/>
                <a:cs typeface="Calibri"/>
              </a:rPr>
              <a:t> </a:t>
            </a:r>
            <a:r>
              <a:rPr sz="850" spc="-25" dirty="0">
                <a:latin typeface="Calibri"/>
                <a:cs typeface="Calibri"/>
              </a:rPr>
              <a:t>is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produced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5397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Two-</a:t>
            </a:r>
            <a:r>
              <a:rPr dirty="0"/>
              <a:t>point</a:t>
            </a:r>
            <a:r>
              <a:rPr spc="11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23850" y="446758"/>
            <a:ext cx="4343400" cy="1363770"/>
          </a:xfrm>
          <a:prstGeom prst="rect">
            <a:avLst/>
          </a:prstGeom>
        </p:spPr>
        <p:txBody>
          <a:bodyPr vert="horz" wrap="square" lIns="0" tIns="4283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In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this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scheme,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select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two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different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crossover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points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chemeClr val="tx1"/>
                </a:solidFill>
              </a:rPr>
              <a:t>1</a:t>
            </a:r>
            <a:r>
              <a:rPr sz="1200" spc="157" baseline="-13888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37" baseline="-13888" dirty="0">
                <a:solidFill>
                  <a:schemeClr val="tx1"/>
                </a:solidFill>
              </a:rPr>
              <a:t>2</a:t>
            </a:r>
            <a:endParaRPr sz="1200" baseline="-13888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chemeClr val="tx1"/>
                </a:solidFill>
              </a:rPr>
              <a:t>lying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between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i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</a:rPr>
              <a:t>at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random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such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that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chemeClr val="tx1"/>
                </a:solidFill>
              </a:rPr>
              <a:t>1</a:t>
            </a:r>
            <a:r>
              <a:rPr sz="1200" spc="150" baseline="-13888" dirty="0">
                <a:solidFill>
                  <a:schemeClr val="tx1"/>
                </a:solidFill>
              </a:rPr>
              <a:t> </a:t>
            </a:r>
            <a:r>
              <a:rPr sz="1100" spc="-585" dirty="0">
                <a:solidFill>
                  <a:schemeClr val="tx1"/>
                </a:solidFill>
                <a:latin typeface="Cambria"/>
                <a:cs typeface="Cambria"/>
              </a:rPr>
              <a:t>/</a:t>
            </a:r>
            <a:r>
              <a:rPr sz="11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=</a:t>
            </a:r>
            <a:r>
              <a:rPr sz="11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37" baseline="-13888" dirty="0">
                <a:solidFill>
                  <a:schemeClr val="tx1"/>
                </a:solidFill>
              </a:rPr>
              <a:t>2</a:t>
            </a:r>
            <a:r>
              <a:rPr sz="1100" spc="-25" dirty="0">
                <a:solidFill>
                  <a:schemeClr val="tx1"/>
                </a:solidFill>
              </a:rPr>
              <a:t>.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615315">
              <a:lnSpc>
                <a:spcPct val="168200"/>
              </a:lnSpc>
            </a:pPr>
            <a:r>
              <a:rPr dirty="0">
                <a:solidFill>
                  <a:schemeClr val="tx1"/>
                </a:solidFill>
              </a:rPr>
              <a:t>The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middle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parts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swapped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between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two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strings. Alternatively,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left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right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parts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also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swapped.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769" y="265302"/>
            <a:ext cx="4280276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Two-</a:t>
            </a:r>
            <a:r>
              <a:rPr dirty="0"/>
              <a:t>point</a:t>
            </a:r>
            <a:r>
              <a:rPr spc="100" dirty="0"/>
              <a:t> </a:t>
            </a:r>
            <a:r>
              <a:rPr dirty="0"/>
              <a:t>crossover:</a:t>
            </a:r>
            <a:r>
              <a:rPr spc="225" dirty="0"/>
              <a:t>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925" y="949922"/>
          <a:ext cx="243141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7391" y="996039"/>
            <a:ext cx="46672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Parent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Parent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917" y="1673099"/>
            <a:ext cx="9156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Crossover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Point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k</a:t>
            </a:r>
            <a:r>
              <a:rPr sz="750" spc="-37" baseline="-11111" dirty="0">
                <a:latin typeface="Arial MT"/>
                <a:cs typeface="Arial MT"/>
              </a:rPr>
              <a:t>1</a:t>
            </a:r>
            <a:endParaRPr sz="750" baseline="-11111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168" y="1579679"/>
            <a:ext cx="253949" cy="17095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089508" y="878431"/>
            <a:ext cx="0" cy="648970"/>
          </a:xfrm>
          <a:custGeom>
            <a:avLst/>
            <a:gdLst/>
            <a:ahLst/>
            <a:cxnLst/>
            <a:rect l="l" t="t" r="r" b="b"/>
            <a:pathLst>
              <a:path h="648969">
                <a:moveTo>
                  <a:pt x="0" y="0"/>
                </a:moveTo>
                <a:lnTo>
                  <a:pt x="0" y="648533"/>
                </a:lnTo>
              </a:path>
            </a:pathLst>
          </a:custGeom>
          <a:ln w="109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872" y="2004701"/>
            <a:ext cx="2370455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437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Select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two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crossover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points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randomly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Arial MT"/>
                <a:cs typeface="Arial MT"/>
              </a:rPr>
              <a:t>Offspring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1: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</a:pPr>
            <a:r>
              <a:rPr sz="800" spc="-10" dirty="0">
                <a:latin typeface="Arial MT"/>
                <a:cs typeface="Arial MT"/>
              </a:rPr>
              <a:t>Offspring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2: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800">
              <a:latin typeface="Arial MT"/>
              <a:cs typeface="Arial MT"/>
            </a:endParaRPr>
          </a:p>
          <a:p>
            <a:pPr marL="1441450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After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Crossver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91811" y="2311204"/>
          <a:ext cx="2437763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93689" y="2599607"/>
          <a:ext cx="2433315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50" b="1" spc="-5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137585" y="599861"/>
            <a:ext cx="815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Before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Crossover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3167" y="885942"/>
            <a:ext cx="209550" cy="864869"/>
            <a:chOff x="2993167" y="885942"/>
            <a:chExt cx="209550" cy="864869"/>
          </a:xfrm>
        </p:grpSpPr>
        <p:sp>
          <p:nvSpPr>
            <p:cNvPr id="14" name="object 14"/>
            <p:cNvSpPr/>
            <p:nvPr/>
          </p:nvSpPr>
          <p:spPr>
            <a:xfrm>
              <a:off x="2998656" y="885942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157"/>
                  </a:lnTo>
                </a:path>
              </a:pathLst>
            </a:custGeom>
            <a:ln w="1097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5318" y="1573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30">
                  <a:moveTo>
                    <a:pt x="0" y="0"/>
                  </a:moveTo>
                  <a:lnTo>
                    <a:pt x="26358" y="26503"/>
                  </a:lnTo>
                  <a:lnTo>
                    <a:pt x="64235" y="64398"/>
                  </a:lnTo>
                  <a:lnTo>
                    <a:pt x="106583" y="106691"/>
                  </a:lnTo>
                  <a:lnTo>
                    <a:pt x="146352" y="146389"/>
                  </a:lnTo>
                  <a:lnTo>
                    <a:pt x="176497" y="1764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5318" y="157353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9902" y="0"/>
                  </a:moveTo>
                  <a:lnTo>
                    <a:pt x="0" y="0"/>
                  </a:lnTo>
                  <a:lnTo>
                    <a:pt x="0" y="199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31044" y="1723432"/>
            <a:ext cx="9156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Crossover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Point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k</a:t>
            </a:r>
            <a:r>
              <a:rPr sz="750" spc="-37" baseline="-11111" dirty="0">
                <a:latin typeface="Arial MT"/>
                <a:cs typeface="Arial MT"/>
              </a:rPr>
              <a:t>2</a:t>
            </a:r>
            <a:endParaRPr sz="750" baseline="-11111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931" y="1623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Multi-point</a:t>
            </a:r>
            <a:r>
              <a:rPr spc="215" dirty="0"/>
              <a:t> </a:t>
            </a:r>
            <a:r>
              <a:rPr spc="-10" dirty="0"/>
              <a:t>crossover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28" y="790244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4229" y="7892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055" y="753299"/>
            <a:ext cx="4023995" cy="645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25" dirty="0">
                <a:latin typeface="Arial MT"/>
                <a:cs typeface="Arial MT"/>
              </a:rPr>
              <a:t> are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along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string,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random.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lying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alternate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sites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swapped.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828" y="124434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4229" y="12433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5413" y="1850910"/>
            <a:ext cx="2700020" cy="616585"/>
            <a:chOff x="891290" y="1850910"/>
            <a:chExt cx="2700020" cy="6165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90" y="1850910"/>
              <a:ext cx="2699957" cy="616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72342" y="2098204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10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8469" y="2098204"/>
              <a:ext cx="47625" cy="23495"/>
            </a:xfrm>
            <a:custGeom>
              <a:avLst/>
              <a:gdLst/>
              <a:ahLst/>
              <a:cxnLst/>
              <a:rect l="l" t="t" r="r" b="b"/>
              <a:pathLst>
                <a:path w="47625" h="23494">
                  <a:moveTo>
                    <a:pt x="47296" y="23423"/>
                  </a:moveTo>
                  <a:lnTo>
                    <a:pt x="23873" y="0"/>
                  </a:lnTo>
                  <a:lnTo>
                    <a:pt x="0" y="234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1980" y="2098204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108106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8557" y="2182436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0"/>
                  </a:moveTo>
                  <a:lnTo>
                    <a:pt x="23423" y="23873"/>
                  </a:lnTo>
                  <a:lnTo>
                    <a:pt x="472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3927" y="2094394"/>
              <a:ext cx="90501" cy="11572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60104" y="1636412"/>
            <a:ext cx="1860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k</a:t>
            </a:r>
            <a:r>
              <a:rPr sz="975" spc="-37" baseline="-12820" dirty="0">
                <a:latin typeface="Arial MT"/>
                <a:cs typeface="Arial MT"/>
              </a:rPr>
              <a:t>1</a:t>
            </a:r>
            <a:endParaRPr sz="975" baseline="-1282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2530" y="1636412"/>
            <a:ext cx="1854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k</a:t>
            </a:r>
            <a:r>
              <a:rPr sz="975" spc="-37" baseline="-12820" dirty="0">
                <a:latin typeface="Arial MT"/>
                <a:cs typeface="Arial MT"/>
              </a:rPr>
              <a:t>2</a:t>
            </a:r>
            <a:endParaRPr sz="975" baseline="-1282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4505" y="1636412"/>
            <a:ext cx="1860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k</a:t>
            </a:r>
            <a:r>
              <a:rPr sz="975" spc="-37" baseline="-12820" dirty="0">
                <a:latin typeface="Arial MT"/>
                <a:cs typeface="Arial MT"/>
              </a:rPr>
              <a:t>3</a:t>
            </a:r>
            <a:endParaRPr sz="975" baseline="-1282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9624" y="2491353"/>
            <a:ext cx="449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Swap </a:t>
            </a: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403" y="2491353"/>
            <a:ext cx="449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Swap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157" y="1906228"/>
            <a:ext cx="5067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Parent </a:t>
            </a: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157" y="2212103"/>
            <a:ext cx="5067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Parent </a:t>
            </a: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0349" y="1897209"/>
            <a:ext cx="6464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Offspring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367" y="2212103"/>
            <a:ext cx="6464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Offspring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50" y="0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Uniform</a:t>
            </a:r>
            <a:r>
              <a:rPr spc="95" dirty="0"/>
              <a:t> </a:t>
            </a:r>
            <a:r>
              <a:rPr dirty="0"/>
              <a:t>Crossover</a:t>
            </a:r>
            <a:r>
              <a:rPr spc="100" dirty="0"/>
              <a:t> </a:t>
            </a:r>
            <a:r>
              <a:rPr spc="-20" dirty="0"/>
              <a:t>(UX)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847" y="892175"/>
            <a:ext cx="3982403" cy="14481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9550" marR="24257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Uniform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version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multi-point crossover.</a:t>
            </a:r>
            <a:endParaRPr sz="1100" dirty="0">
              <a:latin typeface="Arial MT"/>
              <a:cs typeface="Arial MT"/>
            </a:endParaRPr>
          </a:p>
          <a:p>
            <a:pPr marL="209550" marR="30480" indent="-171450" algn="just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string,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coin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(with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certain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i="1" spc="-105" dirty="0">
                <a:latin typeface="Arial"/>
                <a:cs typeface="Arial"/>
              </a:rPr>
              <a:t>p</a:t>
            </a:r>
            <a:r>
              <a:rPr sz="1200" i="1" spc="-157" baseline="-10416" dirty="0">
                <a:latin typeface="Arial"/>
                <a:cs typeface="Arial"/>
              </a:rPr>
              <a:t>s</a:t>
            </a:r>
            <a:r>
              <a:rPr sz="1200" i="1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) 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 whether there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swap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not.</a:t>
            </a:r>
            <a:endParaRPr sz="1100" dirty="0">
              <a:latin typeface="Arial MT"/>
              <a:cs typeface="Arial MT"/>
            </a:endParaRPr>
          </a:p>
          <a:p>
            <a:pPr marL="209550" indent="-171450" algn="just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swapped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remain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unaltered,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accordingly.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551" y="16164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Uniform</a:t>
            </a:r>
            <a:r>
              <a:rPr spc="85" dirty="0"/>
              <a:t> </a:t>
            </a:r>
            <a:r>
              <a:rPr dirty="0"/>
              <a:t>crossover</a:t>
            </a:r>
            <a:r>
              <a:rPr spc="90" dirty="0"/>
              <a:t> </a:t>
            </a:r>
            <a:r>
              <a:rPr dirty="0"/>
              <a:t>(UX):</a:t>
            </a:r>
            <a:r>
              <a:rPr spc="90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146" y="1082523"/>
            <a:ext cx="378460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70" dirty="0">
                <a:latin typeface="Arial MT"/>
                <a:cs typeface="Arial MT"/>
              </a:rPr>
              <a:t> </a:t>
            </a:r>
            <a:r>
              <a:rPr sz="600" spc="-50" dirty="0">
                <a:latin typeface="Arial MT"/>
                <a:cs typeface="Arial MT"/>
              </a:rPr>
              <a:t>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2</a:t>
            </a:r>
            <a:r>
              <a:rPr sz="600" spc="70" dirty="0">
                <a:latin typeface="Arial MT"/>
                <a:cs typeface="Arial MT"/>
              </a:rPr>
              <a:t> </a:t>
            </a:r>
            <a:r>
              <a:rPr sz="600" spc="-50" dirty="0">
                <a:latin typeface="Arial MT"/>
                <a:cs typeface="Arial MT"/>
              </a:rPr>
              <a:t>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091" y="2270532"/>
            <a:ext cx="452755" cy="440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Offspring</a:t>
            </a:r>
            <a:r>
              <a:rPr sz="600" spc="150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1: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6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Offspring</a:t>
            </a:r>
            <a:r>
              <a:rPr sz="600" spc="150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2: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500" y="844931"/>
            <a:ext cx="64008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Before</a:t>
            </a:r>
            <a:r>
              <a:rPr sz="600" spc="11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crossover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97" y="1766494"/>
            <a:ext cx="49530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Coin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tossing: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73476"/>
              </p:ext>
            </p:extLst>
          </p:nvPr>
        </p:nvGraphicFramePr>
        <p:xfrm>
          <a:off x="928376" y="2584292"/>
          <a:ext cx="3662674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91824" y="2860909"/>
            <a:ext cx="214947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Rule: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If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toss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is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0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than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swap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bits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between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P1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and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P2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1071" y="1022477"/>
            <a:ext cx="308610" cy="216535"/>
          </a:xfrm>
          <a:custGeom>
            <a:avLst/>
            <a:gdLst/>
            <a:ahLst/>
            <a:cxnLst/>
            <a:rect l="l" t="t" r="r" b="b"/>
            <a:pathLst>
              <a:path w="308610" h="216534">
                <a:moveTo>
                  <a:pt x="308183" y="0"/>
                </a:moveTo>
                <a:lnTo>
                  <a:pt x="0" y="0"/>
                </a:lnTo>
                <a:lnTo>
                  <a:pt x="0" y="216001"/>
                </a:lnTo>
                <a:lnTo>
                  <a:pt x="308183" y="216001"/>
                </a:lnTo>
                <a:lnTo>
                  <a:pt x="308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30670"/>
              </p:ext>
            </p:extLst>
          </p:nvPr>
        </p:nvGraphicFramePr>
        <p:xfrm>
          <a:off x="927258" y="1021867"/>
          <a:ext cx="365188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331470" y="1310513"/>
            <a:ext cx="307975" cy="216535"/>
          </a:xfrm>
          <a:custGeom>
            <a:avLst/>
            <a:gdLst/>
            <a:ahLst/>
            <a:cxnLst/>
            <a:rect l="l" t="t" r="r" b="b"/>
            <a:pathLst>
              <a:path w="307975" h="216534">
                <a:moveTo>
                  <a:pt x="307726" y="0"/>
                </a:moveTo>
                <a:lnTo>
                  <a:pt x="0" y="0"/>
                </a:lnTo>
                <a:lnTo>
                  <a:pt x="0" y="216001"/>
                </a:lnTo>
                <a:lnTo>
                  <a:pt x="307726" y="216001"/>
                </a:lnTo>
                <a:lnTo>
                  <a:pt x="307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3047"/>
              </p:ext>
            </p:extLst>
          </p:nvPr>
        </p:nvGraphicFramePr>
        <p:xfrm>
          <a:off x="929087" y="1309903"/>
          <a:ext cx="3636003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7" y="1691513"/>
            <a:ext cx="246024" cy="24597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8822" y="1752017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5080" y="1705889"/>
            <a:ext cx="246024" cy="2460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365605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395" y="1705889"/>
            <a:ext cx="246024" cy="2460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45921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38555" y="1705889"/>
            <a:ext cx="246024" cy="2460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29132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4998" y="1705889"/>
            <a:ext cx="245973" cy="2460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55523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1889" y="1705889"/>
            <a:ext cx="246024" cy="24602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72415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9883" y="1705889"/>
            <a:ext cx="246024" cy="2460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870409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79401" y="1705889"/>
            <a:ext cx="245973" cy="2460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9674" y="1705889"/>
            <a:ext cx="246024" cy="24602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60199" y="1766444"/>
            <a:ext cx="37528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1945" algn="l"/>
              </a:tabLst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r>
              <a:rPr sz="55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5128" y="1705889"/>
            <a:ext cx="245973" cy="2460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955653" y="1766444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3071" y="1698675"/>
            <a:ext cx="246024" cy="24602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653596" y="1759231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0303" y="1691513"/>
            <a:ext cx="246024" cy="24597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350828" y="1752017"/>
            <a:ext cx="65405" cy="9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5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45846" y="2224913"/>
            <a:ext cx="307975" cy="216535"/>
          </a:xfrm>
          <a:custGeom>
            <a:avLst/>
            <a:gdLst/>
            <a:ahLst/>
            <a:cxnLst/>
            <a:rect l="l" t="t" r="r" b="b"/>
            <a:pathLst>
              <a:path w="307975" h="216535">
                <a:moveTo>
                  <a:pt x="307726" y="0"/>
                </a:moveTo>
                <a:lnTo>
                  <a:pt x="0" y="0"/>
                </a:lnTo>
                <a:lnTo>
                  <a:pt x="0" y="216001"/>
                </a:lnTo>
                <a:lnTo>
                  <a:pt x="307726" y="216001"/>
                </a:lnTo>
                <a:lnTo>
                  <a:pt x="307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5908"/>
              </p:ext>
            </p:extLst>
          </p:nvPr>
        </p:nvGraphicFramePr>
        <p:xfrm>
          <a:off x="926598" y="2224303"/>
          <a:ext cx="3656959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2379833" y="2068907"/>
            <a:ext cx="572135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After</a:t>
            </a:r>
            <a:r>
              <a:rPr sz="600" spc="9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crossover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324" y="206375"/>
            <a:ext cx="4206889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Uniform</a:t>
            </a:r>
            <a:r>
              <a:rPr spc="90" dirty="0"/>
              <a:t> </a:t>
            </a:r>
            <a:r>
              <a:rPr dirty="0"/>
              <a:t>crossover</a:t>
            </a:r>
            <a:r>
              <a:rPr spc="9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crossover</a:t>
            </a:r>
            <a:r>
              <a:rPr spc="95" dirty="0"/>
              <a:t> </a:t>
            </a:r>
            <a:r>
              <a:rPr spc="-20" dirty="0"/>
              <a:t>mask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691" y="892175"/>
            <a:ext cx="3914140" cy="1917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47625" indent="-171450" algn="just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copying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chosen </a:t>
            </a:r>
            <a:r>
              <a:rPr sz="1100" dirty="0">
                <a:latin typeface="Arial MT"/>
                <a:cs typeface="Arial MT"/>
              </a:rPr>
              <a:t>according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mask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chromosome.</a:t>
            </a:r>
            <a:endParaRPr sz="1100" dirty="0">
              <a:latin typeface="Arial MT"/>
              <a:cs typeface="Arial MT"/>
            </a:endParaRPr>
          </a:p>
          <a:p>
            <a:pPr marL="184150" marR="5080" indent="-171450" algn="just">
              <a:lnSpc>
                <a:spcPct val="102699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mask,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first parent</a:t>
            </a:r>
            <a:endParaRPr sz="1100" dirty="0">
              <a:latin typeface="Arial MT"/>
              <a:cs typeface="Arial MT"/>
            </a:endParaRPr>
          </a:p>
          <a:p>
            <a:pPr marL="184150" marR="266700" indent="-171450" algn="just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mask,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second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parent.</a:t>
            </a:r>
            <a:endParaRPr sz="1100" dirty="0">
              <a:latin typeface="Arial MT"/>
              <a:cs typeface="Arial MT"/>
            </a:endParaRPr>
          </a:p>
          <a:p>
            <a:pPr marL="184150" indent="-171450" algn="just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offsprings.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738" y="263658"/>
            <a:ext cx="354139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Uniform</a:t>
            </a:r>
            <a:r>
              <a:rPr spc="90" dirty="0"/>
              <a:t> </a:t>
            </a:r>
            <a:r>
              <a:rPr dirty="0"/>
              <a:t>crossover</a:t>
            </a:r>
            <a:r>
              <a:rPr spc="9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crossover</a:t>
            </a:r>
            <a:r>
              <a:rPr spc="95" dirty="0"/>
              <a:t> </a:t>
            </a:r>
            <a:r>
              <a:rPr spc="-20" dirty="0"/>
              <a:t>mask: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14702"/>
              </p:ext>
            </p:extLst>
          </p:nvPr>
        </p:nvGraphicFramePr>
        <p:xfrm>
          <a:off x="1043406" y="1238993"/>
          <a:ext cx="2122800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71248"/>
              </p:ext>
            </p:extLst>
          </p:nvPr>
        </p:nvGraphicFramePr>
        <p:xfrm>
          <a:off x="1045006" y="1491024"/>
          <a:ext cx="2122800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9971" y="1290479"/>
            <a:ext cx="334010" cy="344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Arial MT"/>
                <a:cs typeface="Arial MT"/>
              </a:rPr>
              <a:t>Parent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-50" dirty="0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Arial MT"/>
                <a:cs typeface="Arial MT"/>
              </a:rPr>
              <a:t>Parent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-50" dirty="0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48" y="2374081"/>
            <a:ext cx="39306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Arial MT"/>
                <a:cs typeface="Arial MT"/>
              </a:rPr>
              <a:t>Offspring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spc="-25" dirty="0">
                <a:latin typeface="Arial MT"/>
                <a:cs typeface="Arial MT"/>
              </a:rPr>
              <a:t>1: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846" y="2607164"/>
            <a:ext cx="39306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Arial MT"/>
                <a:cs typeface="Arial MT"/>
              </a:rPr>
              <a:t>Offspring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spc="-25" dirty="0">
                <a:latin typeface="Arial MT"/>
                <a:cs typeface="Arial MT"/>
              </a:rPr>
              <a:t>2: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2877" y="1019556"/>
            <a:ext cx="5791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Arial MT"/>
                <a:cs typeface="Arial MT"/>
              </a:rPr>
              <a:t>Before</a:t>
            </a:r>
            <a:r>
              <a:rPr sz="550" spc="4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Crossover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1905" y="2890666"/>
            <a:ext cx="480059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latin typeface="Arial MT"/>
                <a:cs typeface="Arial MT"/>
              </a:rPr>
              <a:t>After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Crossver</a:t>
            </a:r>
            <a:endParaRPr sz="55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90523"/>
              </p:ext>
            </p:extLst>
          </p:nvPr>
        </p:nvGraphicFramePr>
        <p:xfrm>
          <a:off x="1042828" y="1919433"/>
          <a:ext cx="2122800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52580" y="1951984"/>
            <a:ext cx="19558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0" dirty="0">
                <a:latin typeface="Arial MT"/>
                <a:cs typeface="Arial MT"/>
              </a:rPr>
              <a:t>Mask</a:t>
            </a:r>
            <a:endParaRPr sz="55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92712"/>
              </p:ext>
            </p:extLst>
          </p:nvPr>
        </p:nvGraphicFramePr>
        <p:xfrm>
          <a:off x="1042828" y="2354110"/>
          <a:ext cx="2122800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91548"/>
              </p:ext>
            </p:extLst>
          </p:nvPr>
        </p:nvGraphicFramePr>
        <p:xfrm>
          <a:off x="1044384" y="2606114"/>
          <a:ext cx="2124706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202821" y="2226700"/>
            <a:ext cx="1159629" cy="294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When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in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mask,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gene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is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copied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from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else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from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2.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9450" y="2542705"/>
            <a:ext cx="1018115" cy="38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When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in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mask,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gene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is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copied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from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2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else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from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1.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932" y="206375"/>
            <a:ext cx="416972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Half-uniform</a:t>
            </a:r>
            <a:r>
              <a:rPr spc="125" dirty="0"/>
              <a:t> </a:t>
            </a:r>
            <a:r>
              <a:rPr dirty="0"/>
              <a:t>crossover</a:t>
            </a:r>
            <a:r>
              <a:rPr spc="125" dirty="0"/>
              <a:t> </a:t>
            </a:r>
            <a:r>
              <a:rPr spc="-10" dirty="0"/>
              <a:t>(HUX)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917587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25" y="845679"/>
            <a:ext cx="4035718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half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uniform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exactly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half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non-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matching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bits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swapped.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310" y="1349375"/>
            <a:ext cx="3339833" cy="1474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264160" indent="-17145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Arial MT"/>
                <a:cs typeface="Arial MT"/>
              </a:rPr>
              <a:t>Calculate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Hamming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differing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bits) </a:t>
            </a:r>
            <a:r>
              <a:rPr sz="1000" dirty="0">
                <a:latin typeface="Arial MT"/>
                <a:cs typeface="Arial MT"/>
              </a:rPr>
              <a:t>between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given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parents.</a:t>
            </a:r>
            <a:endParaRPr sz="1000" dirty="0">
              <a:latin typeface="Arial MT"/>
              <a:cs typeface="Arial MT"/>
            </a:endParaRPr>
          </a:p>
          <a:p>
            <a:pPr marL="184150" indent="-171450" algn="just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divided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20" dirty="0">
                <a:latin typeface="Arial MT"/>
                <a:cs typeface="Arial MT"/>
              </a:rPr>
              <a:t> two.</a:t>
            </a:r>
            <a:endParaRPr sz="1000" dirty="0">
              <a:latin typeface="Arial MT"/>
              <a:cs typeface="Arial MT"/>
            </a:endParaRPr>
          </a:p>
          <a:p>
            <a:pPr marL="184150" marR="173990" indent="-171450" algn="just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resulting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match </a:t>
            </a:r>
            <a:r>
              <a:rPr sz="1000" dirty="0">
                <a:latin typeface="Arial MT"/>
                <a:cs typeface="Arial MT"/>
              </a:rPr>
              <a:t>between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two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parents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will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swapped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probabilistically.</a:t>
            </a:r>
            <a:endParaRPr sz="1000" dirty="0">
              <a:latin typeface="Arial MT"/>
              <a:cs typeface="Arial MT"/>
            </a:endParaRPr>
          </a:p>
          <a:p>
            <a:pPr marL="184150" marR="5080" indent="-171450" algn="just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sz="1000" dirty="0">
                <a:latin typeface="Arial MT"/>
                <a:cs typeface="Arial MT"/>
              </a:rPr>
              <a:t>Choose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locations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half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(with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strategies, </a:t>
            </a:r>
            <a:r>
              <a:rPr sz="1000" dirty="0">
                <a:latin typeface="Arial MT"/>
                <a:cs typeface="Arial MT"/>
              </a:rPr>
              <a:t>say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coin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tossing)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swap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them.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940" y="1698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Half-uniform</a:t>
            </a:r>
            <a:r>
              <a:rPr spc="114" dirty="0"/>
              <a:t> </a:t>
            </a:r>
            <a:r>
              <a:rPr dirty="0"/>
              <a:t>crossover:</a:t>
            </a:r>
            <a:r>
              <a:rPr spc="240" dirty="0"/>
              <a:t>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30" y="918616"/>
          <a:ext cx="2434589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6558" y="1206652"/>
          <a:ext cx="242950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72618" y="979272"/>
            <a:ext cx="37846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70" dirty="0">
                <a:latin typeface="Arial MT"/>
                <a:cs typeface="Arial MT"/>
              </a:rPr>
              <a:t> </a:t>
            </a:r>
            <a:r>
              <a:rPr sz="600" spc="-50" dirty="0">
                <a:latin typeface="Arial MT"/>
                <a:cs typeface="Arial MT"/>
              </a:rPr>
              <a:t>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18" y="1245667"/>
            <a:ext cx="37846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Parent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2</a:t>
            </a:r>
            <a:r>
              <a:rPr sz="600" spc="70" dirty="0">
                <a:latin typeface="Arial MT"/>
                <a:cs typeface="Arial MT"/>
              </a:rPr>
              <a:t> </a:t>
            </a:r>
            <a:r>
              <a:rPr sz="600" spc="-50" dirty="0">
                <a:latin typeface="Arial MT"/>
                <a:cs typeface="Arial MT"/>
              </a:rPr>
              <a:t>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563" y="2217674"/>
            <a:ext cx="452755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Offspring</a:t>
            </a:r>
            <a:r>
              <a:rPr sz="600" spc="150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1: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6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Offspring</a:t>
            </a:r>
            <a:r>
              <a:rPr sz="600" spc="150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2: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3811" y="741680"/>
            <a:ext cx="64008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Before</a:t>
            </a:r>
            <a:r>
              <a:rPr sz="600" spc="11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crossover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9864" y="2757658"/>
            <a:ext cx="52705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After</a:t>
            </a:r>
            <a:r>
              <a:rPr sz="600" spc="9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crossver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069" y="1696262"/>
          <a:ext cx="242950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70D5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70D5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70D5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70D5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99110" y="1735278"/>
            <a:ext cx="33274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10" dirty="0">
                <a:latin typeface="Arial MT"/>
                <a:cs typeface="Arial MT"/>
              </a:rPr>
              <a:t>Tossing: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4069" y="2193036"/>
          <a:ext cx="242950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15847" y="2481041"/>
          <a:ext cx="242950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480130" y="1931264"/>
            <a:ext cx="942975" cy="209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If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toss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is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1,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then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swap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the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bits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else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remain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as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it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is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1326" y="1052881"/>
            <a:ext cx="594995" cy="209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Here,</a:t>
            </a:r>
            <a:r>
              <a:rPr sz="600" spc="9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Hamming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distance</a:t>
            </a:r>
            <a:r>
              <a:rPr sz="600" spc="8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is</a:t>
            </a:r>
            <a:r>
              <a:rPr sz="600" spc="80" dirty="0">
                <a:latin typeface="Arial MT"/>
                <a:cs typeface="Arial MT"/>
              </a:rPr>
              <a:t> </a:t>
            </a:r>
            <a:r>
              <a:rPr sz="600" spc="-6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50" y="-32328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Important</a:t>
            </a:r>
            <a:r>
              <a:rPr spc="114" dirty="0"/>
              <a:t> </a:t>
            </a:r>
            <a:r>
              <a:rPr dirty="0"/>
              <a:t>GA</a:t>
            </a:r>
            <a:r>
              <a:rPr spc="114" dirty="0"/>
              <a:t> </a:t>
            </a:r>
            <a:r>
              <a:rPr spc="-10" dirty="0"/>
              <a:t>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82049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051" y="8195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877" y="739775"/>
            <a:ext cx="2032000" cy="1496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 MT"/>
                <a:cs typeface="Arial MT"/>
              </a:rPr>
              <a:t>Encoding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Evaluation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Selection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pool</a:t>
            </a:r>
            <a:endParaRPr sz="1100">
              <a:latin typeface="Arial MT"/>
              <a:cs typeface="Arial MT"/>
            </a:endParaRPr>
          </a:p>
          <a:p>
            <a:pPr marL="12700" marR="931544">
              <a:lnSpc>
                <a:spcPct val="125299"/>
              </a:lnSpc>
            </a:pPr>
            <a:r>
              <a:rPr sz="1100" spc="-10" dirty="0">
                <a:latin typeface="Arial MT"/>
                <a:cs typeface="Arial MT"/>
              </a:rPr>
              <a:t>Crossover Mutation Inversion Convergence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test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50" y="1030531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2051" y="10295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50" y="124056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2051" y="12389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50" y="145059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2051" y="14495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50" y="166062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62051" y="16583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50" y="1870661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62051" y="18690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650" y="2080694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2051" y="20789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Shuffle</a:t>
            </a:r>
            <a:r>
              <a:rPr spc="95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52450" y="587375"/>
            <a:ext cx="3886200" cy="1545064"/>
          </a:xfrm>
          <a:prstGeom prst="rect">
            <a:avLst/>
          </a:prstGeom>
        </p:spPr>
        <p:txBody>
          <a:bodyPr vert="horz" wrap="square" lIns="0" tIns="287045" rIns="0" bIns="0" rtlCol="0">
            <a:spAutoFit/>
          </a:bodyPr>
          <a:lstStyle/>
          <a:p>
            <a:pPr marL="180975" marR="5080" indent="-180975">
              <a:lnSpc>
                <a:spcPct val="102600"/>
              </a:lnSpc>
              <a:spcBef>
                <a:spcPts val="55"/>
              </a:spcBef>
            </a:pPr>
            <a:r>
              <a:rPr dirty="0">
                <a:solidFill>
                  <a:schemeClr val="tx1"/>
                </a:solidFill>
              </a:rPr>
              <a:t>A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single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crossover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point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selected.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divides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chromosome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into </a:t>
            </a:r>
            <a:r>
              <a:rPr dirty="0">
                <a:solidFill>
                  <a:schemeClr val="tx1"/>
                </a:solidFill>
              </a:rPr>
              <a:t>two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parts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called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schema.</a:t>
            </a:r>
          </a:p>
          <a:p>
            <a:pPr marL="180975" marR="6985" indent="-180975">
              <a:lnSpc>
                <a:spcPct val="102600"/>
              </a:lnSpc>
              <a:spcBef>
                <a:spcPts val="865"/>
              </a:spcBef>
            </a:pPr>
            <a:r>
              <a:rPr dirty="0">
                <a:solidFill>
                  <a:schemeClr val="tx1"/>
                </a:solidFill>
              </a:rPr>
              <a:t>In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both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parents,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genes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shuffled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each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schema.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Follow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some </a:t>
            </a:r>
            <a:r>
              <a:rPr dirty="0">
                <a:solidFill>
                  <a:schemeClr val="tx1"/>
                </a:solidFill>
              </a:rPr>
              <a:t>strategy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for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shuflling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bits</a:t>
            </a:r>
          </a:p>
          <a:p>
            <a:pPr marL="180975" marR="556895" indent="-180975">
              <a:lnSpc>
                <a:spcPct val="102600"/>
              </a:lnSpc>
              <a:spcBef>
                <a:spcPts val="870"/>
              </a:spcBef>
            </a:pPr>
            <a:r>
              <a:rPr dirty="0">
                <a:solidFill>
                  <a:schemeClr val="tx1"/>
                </a:solidFill>
              </a:rPr>
              <a:t>Schemas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exchanged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create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offspring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(as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single crossover)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290" y="259128"/>
            <a:ext cx="4619049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Shuffle</a:t>
            </a:r>
            <a:r>
              <a:rPr spc="95" dirty="0"/>
              <a:t> </a:t>
            </a:r>
            <a:r>
              <a:rPr dirty="0"/>
              <a:t>crossover:</a:t>
            </a:r>
            <a:r>
              <a:rPr spc="215" dirty="0"/>
              <a:t>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49763"/>
              </p:ext>
            </p:extLst>
          </p:nvPr>
        </p:nvGraphicFramePr>
        <p:xfrm>
          <a:off x="629043" y="1099932"/>
          <a:ext cx="2633977" cy="44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P1 </a:t>
                      </a:r>
                      <a:r>
                        <a:rPr sz="700" spc="-50" dirty="0">
                          <a:latin typeface="Arial MT"/>
                          <a:cs typeface="Arial MT"/>
                        </a:rPr>
                        <a:t>: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P2 </a:t>
                      </a:r>
                      <a:r>
                        <a:rPr sz="700" spc="-50" dirty="0">
                          <a:latin typeface="Arial MT"/>
                          <a:cs typeface="Arial MT"/>
                        </a:rPr>
                        <a:t>: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86902" y="615483"/>
            <a:ext cx="7569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Before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crossover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420" y="3198495"/>
            <a:ext cx="6286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After</a:t>
            </a:r>
            <a:r>
              <a:rPr sz="700" b="1" spc="-10" dirty="0">
                <a:latin typeface="Arial"/>
                <a:cs typeface="Arial"/>
              </a:rPr>
              <a:t> crossver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25225"/>
              </p:ext>
            </p:extLst>
          </p:nvPr>
        </p:nvGraphicFramePr>
        <p:xfrm>
          <a:off x="1135843" y="1896342"/>
          <a:ext cx="2124705" cy="44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53252" y="1018010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5">
                <a:moveTo>
                  <a:pt x="0" y="0"/>
                </a:moveTo>
                <a:lnTo>
                  <a:pt x="0" y="630034"/>
                </a:lnTo>
              </a:path>
            </a:pathLst>
          </a:custGeom>
          <a:ln w="138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9512" y="1664458"/>
            <a:ext cx="3073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MT"/>
                <a:cs typeface="Arial MT"/>
              </a:rPr>
              <a:t>K-point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9503" y="832225"/>
            <a:ext cx="1072515" cy="267970"/>
            <a:chOff x="1259503" y="674741"/>
            <a:chExt cx="1072515" cy="267970"/>
          </a:xfrm>
        </p:grpSpPr>
        <p:sp>
          <p:nvSpPr>
            <p:cNvPr id="11" name="object 11"/>
            <p:cNvSpPr/>
            <p:nvPr/>
          </p:nvSpPr>
          <p:spPr>
            <a:xfrm>
              <a:off x="1271771" y="745398"/>
              <a:ext cx="518795" cy="165100"/>
            </a:xfrm>
            <a:custGeom>
              <a:avLst/>
              <a:gdLst/>
              <a:ahLst/>
              <a:cxnLst/>
              <a:rect l="l" t="t" r="r" b="b"/>
              <a:pathLst>
                <a:path w="518794" h="165100">
                  <a:moveTo>
                    <a:pt x="0" y="163312"/>
                  </a:moveTo>
                  <a:lnTo>
                    <a:pt x="18157" y="117540"/>
                  </a:lnTo>
                  <a:lnTo>
                    <a:pt x="50050" y="80502"/>
                  </a:lnTo>
                  <a:lnTo>
                    <a:pt x="85736" y="51901"/>
                  </a:lnTo>
                  <a:lnTo>
                    <a:pt x="124258" y="29700"/>
                  </a:lnTo>
                  <a:lnTo>
                    <a:pt x="164860" y="13749"/>
                  </a:lnTo>
                  <a:lnTo>
                    <a:pt x="206783" y="3899"/>
                  </a:lnTo>
                  <a:lnTo>
                    <a:pt x="249268" y="0"/>
                  </a:lnTo>
                  <a:lnTo>
                    <a:pt x="291559" y="1901"/>
                  </a:lnTo>
                  <a:lnTo>
                    <a:pt x="332896" y="9455"/>
                  </a:lnTo>
                  <a:lnTo>
                    <a:pt x="372523" y="22511"/>
                  </a:lnTo>
                  <a:lnTo>
                    <a:pt x="409681" y="40920"/>
                  </a:lnTo>
                  <a:lnTo>
                    <a:pt x="443612" y="64531"/>
                  </a:lnTo>
                  <a:lnTo>
                    <a:pt x="473558" y="93197"/>
                  </a:lnTo>
                  <a:lnTo>
                    <a:pt x="498762" y="126766"/>
                  </a:lnTo>
                  <a:lnTo>
                    <a:pt x="518464" y="1650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9497" y="903643"/>
              <a:ext cx="541655" cy="39370"/>
            </a:xfrm>
            <a:custGeom>
              <a:avLst/>
              <a:gdLst/>
              <a:ahLst/>
              <a:cxnLst/>
              <a:rect l="l" t="t" r="r" b="b"/>
              <a:pathLst>
                <a:path w="541655" h="39369">
                  <a:moveTo>
                    <a:pt x="24536" y="2006"/>
                  </a:moveTo>
                  <a:lnTo>
                    <a:pt x="0" y="2006"/>
                  </a:lnTo>
                  <a:lnTo>
                    <a:pt x="12268" y="38811"/>
                  </a:lnTo>
                  <a:lnTo>
                    <a:pt x="24536" y="2006"/>
                  </a:lnTo>
                  <a:close/>
                </a:path>
                <a:path w="541655" h="39369">
                  <a:moveTo>
                    <a:pt x="541489" y="38811"/>
                  </a:moveTo>
                  <a:lnTo>
                    <a:pt x="541362" y="0"/>
                  </a:lnTo>
                  <a:lnTo>
                    <a:pt x="518109" y="7823"/>
                  </a:lnTo>
                  <a:lnTo>
                    <a:pt x="541489" y="38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8649" y="675274"/>
              <a:ext cx="781050" cy="236220"/>
            </a:xfrm>
            <a:custGeom>
              <a:avLst/>
              <a:gdLst/>
              <a:ahLst/>
              <a:cxnLst/>
              <a:rect l="l" t="t" r="r" b="b"/>
              <a:pathLst>
                <a:path w="781050" h="236219">
                  <a:moveTo>
                    <a:pt x="0" y="233524"/>
                  </a:moveTo>
                  <a:lnTo>
                    <a:pt x="18891" y="194997"/>
                  </a:lnTo>
                  <a:lnTo>
                    <a:pt x="47783" y="163204"/>
                  </a:lnTo>
                  <a:lnTo>
                    <a:pt x="85064" y="129994"/>
                  </a:lnTo>
                  <a:lnTo>
                    <a:pt x="123856" y="100483"/>
                  </a:lnTo>
                  <a:lnTo>
                    <a:pt x="163895" y="74702"/>
                  </a:lnTo>
                  <a:lnTo>
                    <a:pt x="204919" y="52680"/>
                  </a:lnTo>
                  <a:lnTo>
                    <a:pt x="246664" y="34447"/>
                  </a:lnTo>
                  <a:lnTo>
                    <a:pt x="288869" y="20033"/>
                  </a:lnTo>
                  <a:lnTo>
                    <a:pt x="331270" y="9468"/>
                  </a:lnTo>
                  <a:lnTo>
                    <a:pt x="373603" y="2780"/>
                  </a:lnTo>
                  <a:lnTo>
                    <a:pt x="415607" y="0"/>
                  </a:lnTo>
                  <a:lnTo>
                    <a:pt x="457018" y="1156"/>
                  </a:lnTo>
                  <a:lnTo>
                    <a:pt x="497573" y="6280"/>
                  </a:lnTo>
                  <a:lnTo>
                    <a:pt x="537009" y="15400"/>
                  </a:lnTo>
                  <a:lnTo>
                    <a:pt x="575064" y="28547"/>
                  </a:lnTo>
                  <a:lnTo>
                    <a:pt x="611474" y="45749"/>
                  </a:lnTo>
                  <a:lnTo>
                    <a:pt x="645977" y="67036"/>
                  </a:lnTo>
                  <a:lnTo>
                    <a:pt x="678309" y="92439"/>
                  </a:lnTo>
                  <a:lnTo>
                    <a:pt x="708208" y="121986"/>
                  </a:lnTo>
                  <a:lnTo>
                    <a:pt x="735410" y="155707"/>
                  </a:lnTo>
                  <a:lnTo>
                    <a:pt x="759654" y="193632"/>
                  </a:lnTo>
                  <a:lnTo>
                    <a:pt x="780675" y="235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6641" y="903693"/>
              <a:ext cx="805180" cy="39370"/>
            </a:xfrm>
            <a:custGeom>
              <a:avLst/>
              <a:gdLst/>
              <a:ahLst/>
              <a:cxnLst/>
              <a:rect l="l" t="t" r="r" b="b"/>
              <a:pathLst>
                <a:path w="805180" h="39369">
                  <a:moveTo>
                    <a:pt x="24498" y="3022"/>
                  </a:moveTo>
                  <a:lnTo>
                    <a:pt x="0" y="1104"/>
                  </a:lnTo>
                  <a:lnTo>
                    <a:pt x="9423" y="38760"/>
                  </a:lnTo>
                  <a:lnTo>
                    <a:pt x="24498" y="3022"/>
                  </a:lnTo>
                  <a:close/>
                </a:path>
                <a:path w="805180" h="39369">
                  <a:moveTo>
                    <a:pt x="805129" y="38760"/>
                  </a:moveTo>
                  <a:lnTo>
                    <a:pt x="802995" y="0"/>
                  </a:lnTo>
                  <a:lnTo>
                    <a:pt x="780148" y="9067"/>
                  </a:lnTo>
                  <a:lnTo>
                    <a:pt x="805129" y="38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63214" y="885009"/>
            <a:ext cx="284480" cy="215265"/>
            <a:chOff x="2863214" y="727525"/>
            <a:chExt cx="284480" cy="215265"/>
          </a:xfrm>
        </p:grpSpPr>
        <p:sp>
          <p:nvSpPr>
            <p:cNvPr id="16" name="object 16"/>
            <p:cNvSpPr/>
            <p:nvPr/>
          </p:nvSpPr>
          <p:spPr>
            <a:xfrm>
              <a:off x="2874283" y="728059"/>
              <a:ext cx="260985" cy="182245"/>
            </a:xfrm>
            <a:custGeom>
              <a:avLst/>
              <a:gdLst/>
              <a:ahLst/>
              <a:cxnLst/>
              <a:rect l="l" t="t" r="r" b="b"/>
              <a:pathLst>
                <a:path w="260985" h="182244">
                  <a:moveTo>
                    <a:pt x="0" y="181762"/>
                  </a:moveTo>
                  <a:lnTo>
                    <a:pt x="9140" y="144353"/>
                  </a:lnTo>
                  <a:lnTo>
                    <a:pt x="31372" y="75568"/>
                  </a:lnTo>
                  <a:lnTo>
                    <a:pt x="72923" y="22613"/>
                  </a:lnTo>
                  <a:lnTo>
                    <a:pt x="136403" y="0"/>
                  </a:lnTo>
                  <a:lnTo>
                    <a:pt x="169946" y="3113"/>
                  </a:lnTo>
                  <a:lnTo>
                    <a:pt x="201521" y="16445"/>
                  </a:lnTo>
                  <a:lnTo>
                    <a:pt x="228752" y="40447"/>
                  </a:lnTo>
                  <a:lnTo>
                    <a:pt x="249262" y="75573"/>
                  </a:lnTo>
                  <a:lnTo>
                    <a:pt x="260673" y="122275"/>
                  </a:lnTo>
                  <a:lnTo>
                    <a:pt x="260610" y="181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3215" y="903731"/>
              <a:ext cx="284480" cy="38735"/>
            </a:xfrm>
            <a:custGeom>
              <a:avLst/>
              <a:gdLst/>
              <a:ahLst/>
              <a:cxnLst/>
              <a:rect l="l" t="t" r="r" b="b"/>
              <a:pathLst>
                <a:path w="284480" h="38734">
                  <a:moveTo>
                    <a:pt x="23736" y="6273"/>
                  </a:moveTo>
                  <a:lnTo>
                    <a:pt x="0" y="0"/>
                  </a:lnTo>
                  <a:lnTo>
                    <a:pt x="2489" y="38722"/>
                  </a:lnTo>
                  <a:lnTo>
                    <a:pt x="23736" y="6273"/>
                  </a:lnTo>
                  <a:close/>
                </a:path>
                <a:path w="284480" h="38734">
                  <a:moveTo>
                    <a:pt x="284251" y="4089"/>
                  </a:moveTo>
                  <a:lnTo>
                    <a:pt x="259981" y="495"/>
                  </a:lnTo>
                  <a:lnTo>
                    <a:pt x="266738" y="38722"/>
                  </a:lnTo>
                  <a:lnTo>
                    <a:pt x="284251" y="4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455830" y="1802375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5">
                <a:moveTo>
                  <a:pt x="0" y="0"/>
                </a:moveTo>
                <a:lnTo>
                  <a:pt x="0" y="629989"/>
                </a:lnTo>
              </a:path>
            </a:pathLst>
          </a:custGeom>
          <a:ln w="138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595448" y="1540920"/>
            <a:ext cx="292735" cy="222885"/>
            <a:chOff x="2595448" y="1383436"/>
            <a:chExt cx="292735" cy="222885"/>
          </a:xfrm>
        </p:grpSpPr>
        <p:sp>
          <p:nvSpPr>
            <p:cNvPr id="20" name="object 20"/>
            <p:cNvSpPr/>
            <p:nvPr/>
          </p:nvSpPr>
          <p:spPr>
            <a:xfrm>
              <a:off x="2615628" y="1410462"/>
              <a:ext cx="269240" cy="195580"/>
            </a:xfrm>
            <a:custGeom>
              <a:avLst/>
              <a:gdLst/>
              <a:ahLst/>
              <a:cxnLst/>
              <a:rect l="l" t="t" r="r" b="b"/>
              <a:pathLst>
                <a:path w="269239" h="195580">
                  <a:moveTo>
                    <a:pt x="0" y="0"/>
                  </a:moveTo>
                  <a:lnTo>
                    <a:pt x="3900" y="17168"/>
                  </a:lnTo>
                  <a:lnTo>
                    <a:pt x="4700" y="35065"/>
                  </a:lnTo>
                  <a:lnTo>
                    <a:pt x="4150" y="53087"/>
                  </a:lnTo>
                  <a:lnTo>
                    <a:pt x="4000" y="70631"/>
                  </a:lnTo>
                  <a:lnTo>
                    <a:pt x="21534" y="129885"/>
                  </a:lnTo>
                  <a:lnTo>
                    <a:pt x="62546" y="170903"/>
                  </a:lnTo>
                  <a:lnTo>
                    <a:pt x="117011" y="192217"/>
                  </a:lnTo>
                  <a:lnTo>
                    <a:pt x="146156" y="195027"/>
                  </a:lnTo>
                  <a:lnTo>
                    <a:pt x="174905" y="192362"/>
                  </a:lnTo>
                  <a:lnTo>
                    <a:pt x="226204" y="169869"/>
                  </a:lnTo>
                  <a:lnTo>
                    <a:pt x="260883" y="123274"/>
                  </a:lnTo>
                  <a:lnTo>
                    <a:pt x="268917" y="51108"/>
                  </a:lnTo>
                  <a:lnTo>
                    <a:pt x="259810" y="49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5448" y="1383436"/>
              <a:ext cx="292735" cy="39370"/>
            </a:xfrm>
            <a:custGeom>
              <a:avLst/>
              <a:gdLst/>
              <a:ahLst/>
              <a:cxnLst/>
              <a:rect l="l" t="t" r="r" b="b"/>
              <a:pathLst>
                <a:path w="292735" h="39369">
                  <a:moveTo>
                    <a:pt x="31826" y="22136"/>
                  </a:moveTo>
                  <a:lnTo>
                    <a:pt x="0" y="0"/>
                  </a:lnTo>
                  <a:lnTo>
                    <a:pt x="12179" y="36855"/>
                  </a:lnTo>
                  <a:lnTo>
                    <a:pt x="31826" y="22136"/>
                  </a:lnTo>
                  <a:close/>
                </a:path>
                <a:path w="292735" h="39369">
                  <a:moveTo>
                    <a:pt x="292608" y="30988"/>
                  </a:moveTo>
                  <a:lnTo>
                    <a:pt x="269227" y="0"/>
                  </a:lnTo>
                  <a:lnTo>
                    <a:pt x="269367" y="38811"/>
                  </a:lnTo>
                  <a:lnTo>
                    <a:pt x="292608" y="30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250391" y="1540920"/>
            <a:ext cx="294005" cy="147955"/>
            <a:chOff x="1250391" y="1383436"/>
            <a:chExt cx="294005" cy="147955"/>
          </a:xfrm>
        </p:grpSpPr>
        <p:sp>
          <p:nvSpPr>
            <p:cNvPr id="23" name="object 23"/>
            <p:cNvSpPr/>
            <p:nvPr/>
          </p:nvSpPr>
          <p:spPr>
            <a:xfrm>
              <a:off x="1263015" y="1415618"/>
              <a:ext cx="269875" cy="114935"/>
            </a:xfrm>
            <a:custGeom>
              <a:avLst/>
              <a:gdLst/>
              <a:ahLst/>
              <a:cxnLst/>
              <a:rect l="l" t="t" r="r" b="b"/>
              <a:pathLst>
                <a:path w="269875" h="114934">
                  <a:moveTo>
                    <a:pt x="0" y="0"/>
                  </a:moveTo>
                  <a:lnTo>
                    <a:pt x="20183" y="51943"/>
                  </a:lnTo>
                  <a:lnTo>
                    <a:pt x="72020" y="93256"/>
                  </a:lnTo>
                  <a:lnTo>
                    <a:pt x="112749" y="109933"/>
                  </a:lnTo>
                  <a:lnTo>
                    <a:pt x="153459" y="114778"/>
                  </a:lnTo>
                  <a:lnTo>
                    <a:pt x="191814" y="107061"/>
                  </a:lnTo>
                  <a:lnTo>
                    <a:pt x="225481" y="86053"/>
                  </a:lnTo>
                  <a:lnTo>
                    <a:pt x="252124" y="51024"/>
                  </a:lnTo>
                  <a:lnTo>
                    <a:pt x="269411" y="12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391" y="1383436"/>
              <a:ext cx="294005" cy="39370"/>
            </a:xfrm>
            <a:custGeom>
              <a:avLst/>
              <a:gdLst/>
              <a:ahLst/>
              <a:cxnLst/>
              <a:rect l="l" t="t" r="r" b="b"/>
              <a:pathLst>
                <a:path w="294005" h="39369">
                  <a:moveTo>
                    <a:pt x="23380" y="38811"/>
                  </a:moveTo>
                  <a:lnTo>
                    <a:pt x="22758" y="0"/>
                  </a:lnTo>
                  <a:lnTo>
                    <a:pt x="0" y="31432"/>
                  </a:lnTo>
                  <a:lnTo>
                    <a:pt x="23380" y="38811"/>
                  </a:lnTo>
                  <a:close/>
                </a:path>
                <a:path w="294005" h="39369">
                  <a:moveTo>
                    <a:pt x="293763" y="38138"/>
                  </a:moveTo>
                  <a:lnTo>
                    <a:pt x="286651" y="0"/>
                  </a:lnTo>
                  <a:lnTo>
                    <a:pt x="269455" y="34759"/>
                  </a:lnTo>
                  <a:lnTo>
                    <a:pt x="293763" y="38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0632" y="2688186"/>
            <a:ext cx="4851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Offspring</a:t>
            </a:r>
            <a:r>
              <a:rPr sz="700" spc="-30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1: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931" y="2921282"/>
            <a:ext cx="4851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Offspring</a:t>
            </a:r>
            <a:r>
              <a:rPr sz="700" spc="-25" dirty="0">
                <a:latin typeface="Arial MT"/>
                <a:cs typeface="Arial MT"/>
              </a:rPr>
              <a:t> 2:</a:t>
            </a:r>
            <a:endParaRPr sz="700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49828"/>
              </p:ext>
            </p:extLst>
          </p:nvPr>
        </p:nvGraphicFramePr>
        <p:xfrm>
          <a:off x="1133843" y="2674395"/>
          <a:ext cx="2124070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32066"/>
              </p:ext>
            </p:extLst>
          </p:nvPr>
        </p:nvGraphicFramePr>
        <p:xfrm>
          <a:off x="1135443" y="2926391"/>
          <a:ext cx="2124706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278466" y="2663601"/>
            <a:ext cx="4902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Single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point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crossover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5745" y="2021729"/>
            <a:ext cx="71247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After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shuffing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bits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412" y="1913290"/>
            <a:ext cx="2006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P1'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: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412" y="2146385"/>
            <a:ext cx="2006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P2'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: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50" y="-119972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85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810" y="690138"/>
            <a:ext cx="4356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matrix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strategy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expained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illustration.</a:t>
            </a:r>
            <a:endParaRPr sz="11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2930"/>
              </p:ext>
            </p:extLst>
          </p:nvPr>
        </p:nvGraphicFramePr>
        <p:xfrm>
          <a:off x="1128499" y="2603500"/>
          <a:ext cx="863599" cy="57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E15E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E15E2"/>
                      </a:solidFill>
                      <a:prstDash val="solid"/>
                    </a:lnR>
                    <a:lnT w="190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190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E15E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E15E2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17341"/>
              </p:ext>
            </p:extLst>
          </p:nvPr>
        </p:nvGraphicFramePr>
        <p:xfrm>
          <a:off x="1130937" y="1602486"/>
          <a:ext cx="863600" cy="71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1n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80393"/>
              </p:ext>
            </p:extLst>
          </p:nvPr>
        </p:nvGraphicFramePr>
        <p:xfrm>
          <a:off x="1130937" y="1091488"/>
          <a:ext cx="2160267" cy="14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6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…...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1n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5934" y="1085169"/>
            <a:ext cx="179705" cy="34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Calibri"/>
                <a:cs typeface="Calibri"/>
              </a:rPr>
              <a:t>I</a:t>
            </a:r>
            <a:r>
              <a:rPr sz="675" spc="-37" baseline="-12345" dirty="0">
                <a:latin typeface="Calibri"/>
                <a:cs typeface="Calibri"/>
              </a:rPr>
              <a:t>1</a:t>
            </a:r>
            <a:r>
              <a:rPr sz="700" spc="-25" dirty="0">
                <a:latin typeface="Calibri"/>
                <a:cs typeface="Calibri"/>
              </a:rPr>
              <a:t>:</a:t>
            </a:r>
            <a:endParaRPr sz="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700" spc="-25" dirty="0">
                <a:latin typeface="Calibri"/>
                <a:cs typeface="Calibri"/>
              </a:rPr>
              <a:t>I</a:t>
            </a:r>
            <a:r>
              <a:rPr sz="675" spc="-37" baseline="-12345" dirty="0">
                <a:latin typeface="Calibri"/>
                <a:cs typeface="Calibri"/>
              </a:rPr>
              <a:t>2</a:t>
            </a:r>
            <a:r>
              <a:rPr sz="700" spc="-25" dirty="0">
                <a:latin typeface="Calibri"/>
                <a:cs typeface="Calibri"/>
              </a:rPr>
              <a:t>: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2278"/>
              </p:ext>
            </p:extLst>
          </p:nvPr>
        </p:nvGraphicFramePr>
        <p:xfrm>
          <a:off x="1130937" y="1307490"/>
          <a:ext cx="2160267" cy="14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6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…...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2n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44811"/>
              </p:ext>
            </p:extLst>
          </p:nvPr>
        </p:nvGraphicFramePr>
        <p:xfrm>
          <a:off x="2426931" y="1602486"/>
          <a:ext cx="863600" cy="71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6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6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5880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2n-</a:t>
                      </a:r>
                      <a:r>
                        <a:rPr sz="4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-37" baseline="9259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4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2n</a:t>
                      </a:r>
                      <a:endParaRPr sz="4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65126" y="2239141"/>
            <a:ext cx="2535555" cy="308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130"/>
              </a:spcBef>
              <a:tabLst>
                <a:tab pos="2396490" algn="l"/>
              </a:tabLst>
            </a:pPr>
            <a:r>
              <a:rPr sz="450" dirty="0">
                <a:latin typeface="Calibri"/>
                <a:cs typeface="Calibri"/>
              </a:rPr>
              <a:t>n</a:t>
            </a:r>
            <a:r>
              <a:rPr sz="450" spc="20" dirty="0">
                <a:latin typeface="Calibri"/>
                <a:cs typeface="Calibri"/>
              </a:rPr>
              <a:t> </a:t>
            </a:r>
            <a:r>
              <a:rPr sz="450" dirty="0">
                <a:latin typeface="Times New Roman"/>
                <a:cs typeface="Times New Roman"/>
              </a:rPr>
              <a:t>×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50" dirty="0">
                <a:latin typeface="Times New Roman"/>
                <a:cs typeface="Times New Roman"/>
              </a:rPr>
              <a:t>4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dirty="0">
                <a:latin typeface="Calibri"/>
                <a:cs typeface="Calibri"/>
              </a:rPr>
              <a:t>n</a:t>
            </a:r>
            <a:r>
              <a:rPr sz="450" spc="20" dirty="0">
                <a:latin typeface="Calibri"/>
                <a:cs typeface="Calibri"/>
              </a:rPr>
              <a:t> </a:t>
            </a:r>
            <a:r>
              <a:rPr sz="450" dirty="0">
                <a:latin typeface="Times New Roman"/>
                <a:cs typeface="Times New Roman"/>
              </a:rPr>
              <a:t>×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50" dirty="0">
                <a:latin typeface="Times New Roman"/>
                <a:cs typeface="Times New Roman"/>
              </a:rPr>
              <a:t>4</a:t>
            </a:r>
            <a:endParaRPr sz="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Calibri"/>
                <a:cs typeface="Calibri"/>
              </a:rPr>
              <a:t>Then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matrices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are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divided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into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a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number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of</a:t>
            </a:r>
            <a:r>
              <a:rPr sz="700" spc="4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non-overlapping</a:t>
            </a:r>
            <a:r>
              <a:rPr sz="700" spc="40" dirty="0">
                <a:latin typeface="Calibri"/>
                <a:cs typeface="Calibri"/>
              </a:rPr>
              <a:t> </a:t>
            </a:r>
            <a:r>
              <a:rPr sz="700" spc="-20" dirty="0">
                <a:latin typeface="Calibri"/>
                <a:cs typeface="Calibri"/>
              </a:rPr>
              <a:t>zones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76218"/>
              </p:ext>
            </p:extLst>
          </p:nvPr>
        </p:nvGraphicFramePr>
        <p:xfrm>
          <a:off x="2426931" y="2603500"/>
          <a:ext cx="863600" cy="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2E15E2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2E15E2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E15E2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E15E2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88189" y="2865982"/>
            <a:ext cx="10541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Calibri"/>
                <a:cs typeface="Calibri"/>
              </a:rPr>
              <a:t>C1: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6569" y="2865982"/>
            <a:ext cx="10541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Calibri"/>
                <a:cs typeface="Calibri"/>
              </a:rPr>
              <a:t>C2: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145" y="948105"/>
            <a:ext cx="201930" cy="73097"/>
          </a:xfrm>
          <a:prstGeom prst="rect">
            <a:avLst/>
          </a:prstGeom>
          <a:ln w="3657">
            <a:solidFill>
              <a:srgbClr val="6F2F9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0"/>
              </a:spcBef>
            </a:pPr>
            <a:r>
              <a:rPr sz="450" spc="-10" dirty="0">
                <a:latin typeface="Calibri"/>
                <a:cs typeface="Calibri"/>
              </a:rPr>
              <a:t>Rows..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1960" y="976813"/>
            <a:ext cx="360045" cy="28575"/>
            <a:chOff x="1361960" y="861060"/>
            <a:chExt cx="360045" cy="28575"/>
          </a:xfrm>
        </p:grpSpPr>
        <p:sp>
          <p:nvSpPr>
            <p:cNvPr id="17" name="object 17"/>
            <p:cNvSpPr/>
            <p:nvPr/>
          </p:nvSpPr>
          <p:spPr>
            <a:xfrm>
              <a:off x="1361960" y="875080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411" y="0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9867" y="861060"/>
              <a:ext cx="42545" cy="28575"/>
            </a:xfrm>
            <a:custGeom>
              <a:avLst/>
              <a:gdLst/>
              <a:ahLst/>
              <a:cxnLst/>
              <a:rect l="l" t="t" r="r" b="b"/>
              <a:pathLst>
                <a:path w="42544" h="28575">
                  <a:moveTo>
                    <a:pt x="0" y="0"/>
                  </a:moveTo>
                  <a:lnTo>
                    <a:pt x="0" y="28041"/>
                  </a:lnTo>
                  <a:lnTo>
                    <a:pt x="42062" y="1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9335" y="1569598"/>
            <a:ext cx="1784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Calibri"/>
                <a:cs typeface="Calibri"/>
              </a:rPr>
              <a:t>P</a:t>
            </a:r>
            <a:r>
              <a:rPr sz="675" spc="-37" baseline="-12345" dirty="0">
                <a:latin typeface="Calibri"/>
                <a:cs typeface="Calibri"/>
              </a:rPr>
              <a:t>1</a:t>
            </a:r>
            <a:r>
              <a:rPr sz="700" spc="-25" dirty="0">
                <a:latin typeface="Calibri"/>
                <a:cs typeface="Calibri"/>
              </a:rPr>
              <a:t>: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2743" y="1540337"/>
            <a:ext cx="1784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Calibri"/>
                <a:cs typeface="Calibri"/>
              </a:rPr>
              <a:t>P</a:t>
            </a:r>
            <a:r>
              <a:rPr sz="675" spc="-37" baseline="-12345" dirty="0">
                <a:latin typeface="Calibri"/>
                <a:cs typeface="Calibri"/>
              </a:rPr>
              <a:t>2</a:t>
            </a:r>
            <a:r>
              <a:rPr sz="700" spc="-25" dirty="0">
                <a:latin typeface="Calibri"/>
                <a:cs typeface="Calibri"/>
              </a:rPr>
              <a:t>: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9998" y="1653620"/>
            <a:ext cx="896252" cy="3079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67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Two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dimensianal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representation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the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chromosomes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1877" y="2598244"/>
            <a:ext cx="1150252" cy="6040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Two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-10">
                <a:latin typeface="Arial MT"/>
                <a:cs typeface="Arial MT"/>
              </a:rPr>
              <a:t>matrices</a:t>
            </a:r>
            <a:r>
              <a:rPr sz="600" spc="500">
                <a:latin typeface="Arial MT"/>
                <a:cs typeface="Arial MT"/>
              </a:rPr>
              <a:t> </a:t>
            </a:r>
            <a:endParaRPr lang="en-US" sz="600" spc="500">
              <a:latin typeface="Arial MT"/>
              <a:cs typeface="Arial MT"/>
            </a:endParaRPr>
          </a:p>
          <a:p>
            <a:pPr marL="12700" marR="5080" indent="-635">
              <a:spcBef>
                <a:spcPts val="90"/>
              </a:spcBef>
            </a:pPr>
            <a:r>
              <a:rPr sz="600">
                <a:latin typeface="Arial MT"/>
                <a:cs typeface="Arial MT"/>
              </a:rPr>
              <a:t>are</a:t>
            </a:r>
            <a:r>
              <a:rPr sz="600" spc="40">
                <a:latin typeface="Arial MT"/>
                <a:cs typeface="Arial MT"/>
              </a:rPr>
              <a:t> </a:t>
            </a:r>
            <a:r>
              <a:rPr sz="600" spc="-10">
                <a:latin typeface="Arial MT"/>
                <a:cs typeface="Arial MT"/>
              </a:rPr>
              <a:t>divided</a:t>
            </a:r>
            <a:r>
              <a:rPr sz="600" spc="500">
                <a:latin typeface="Arial MT"/>
                <a:cs typeface="Arial MT"/>
              </a:rPr>
              <a:t> </a:t>
            </a:r>
            <a:endParaRPr lang="en-US" sz="600" spc="500">
              <a:latin typeface="Arial MT"/>
              <a:cs typeface="Arial MT"/>
            </a:endParaRPr>
          </a:p>
          <a:p>
            <a:pPr marL="12700" marR="5080" indent="-635">
              <a:spcBef>
                <a:spcPts val="90"/>
              </a:spcBef>
            </a:pPr>
            <a:r>
              <a:rPr sz="600">
                <a:latin typeface="Arial MT"/>
                <a:cs typeface="Arial MT"/>
              </a:rPr>
              <a:t>into</a:t>
            </a:r>
            <a:r>
              <a:rPr sz="600" spc="30">
                <a:latin typeface="Arial MT"/>
                <a:cs typeface="Arial MT"/>
              </a:rPr>
              <a:t> </a:t>
            </a:r>
            <a:r>
              <a:rPr sz="600">
                <a:latin typeface="Arial MT"/>
                <a:cs typeface="Arial MT"/>
              </a:rPr>
              <a:t>a</a:t>
            </a:r>
            <a:r>
              <a:rPr sz="600" spc="35">
                <a:latin typeface="Arial MT"/>
                <a:cs typeface="Arial MT"/>
              </a:rPr>
              <a:t> </a:t>
            </a:r>
            <a:endParaRPr lang="en-US" sz="600" spc="35">
              <a:latin typeface="Arial MT"/>
              <a:cs typeface="Arial MT"/>
            </a:endParaRPr>
          </a:p>
          <a:p>
            <a:pPr marL="12700" marR="5080" indent="-635">
              <a:spcBef>
                <a:spcPts val="90"/>
              </a:spcBef>
            </a:pPr>
            <a:r>
              <a:rPr sz="600" spc="-10">
                <a:latin typeface="Arial MT"/>
                <a:cs typeface="Arial MT"/>
              </a:rPr>
              <a:t>number</a:t>
            </a:r>
            <a:r>
              <a:rPr sz="600" spc="50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non-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overlapping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zones</a:t>
            </a:r>
            <a:r>
              <a:rPr sz="600" spc="7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and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shuffle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between</a:t>
            </a:r>
            <a:r>
              <a:rPr sz="600" spc="105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them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50" y="282575"/>
            <a:ext cx="3304745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Three</a:t>
            </a:r>
            <a:r>
              <a:rPr spc="85" dirty="0"/>
              <a:t> </a:t>
            </a:r>
            <a:r>
              <a:rPr dirty="0"/>
              <a:t>parent</a:t>
            </a:r>
            <a:r>
              <a:rPr spc="85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674" y="892175"/>
            <a:ext cx="4194175" cy="1174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techniques,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chosen.</a:t>
            </a:r>
            <a:endParaRPr sz="1100" dirty="0">
              <a:latin typeface="Arial MT"/>
              <a:cs typeface="Arial MT"/>
            </a:endParaRPr>
          </a:p>
          <a:p>
            <a:pPr marL="184150" marR="5080" indent="-171450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compared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second parent.</a:t>
            </a:r>
            <a:endParaRPr sz="1100" dirty="0">
              <a:latin typeface="Arial MT"/>
              <a:cs typeface="Arial MT"/>
            </a:endParaRPr>
          </a:p>
          <a:p>
            <a:pPr marL="184150" marR="34925" indent="-171450">
              <a:lnSpc>
                <a:spcPct val="1682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offspring.</a:t>
            </a:r>
            <a:r>
              <a:rPr lang="en-IN"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Otherwise,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third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offspring.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233281"/>
            <a:ext cx="419639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Three</a:t>
            </a:r>
            <a:r>
              <a:rPr spc="90" dirty="0"/>
              <a:t> </a:t>
            </a:r>
            <a:r>
              <a:rPr dirty="0"/>
              <a:t>parent</a:t>
            </a:r>
            <a:r>
              <a:rPr spc="90" dirty="0"/>
              <a:t> </a:t>
            </a:r>
            <a:r>
              <a:rPr dirty="0"/>
              <a:t>crossover:</a:t>
            </a:r>
            <a:r>
              <a:rPr spc="204" dirty="0"/>
              <a:t> </a:t>
            </a:r>
            <a:r>
              <a:rPr spc="-10" dirty="0"/>
              <a:t>Illustration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4620" y="830470"/>
          <a:ext cx="2590799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7102" y="891199"/>
            <a:ext cx="16573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b="1" spc="-25" dirty="0">
                <a:latin typeface="Calibri"/>
                <a:cs typeface="Calibri"/>
              </a:rPr>
              <a:t>P1: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249" y="1348475"/>
            <a:ext cx="165735" cy="596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b="1" spc="-25" dirty="0">
                <a:latin typeface="Calibri"/>
                <a:cs typeface="Calibri"/>
              </a:rPr>
              <a:t>P2: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b="1" spc="-25" dirty="0">
                <a:latin typeface="Calibri"/>
                <a:cs typeface="Calibri"/>
              </a:rPr>
              <a:t>P3: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4620" y="1284089"/>
          <a:ext cx="2590799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C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54620" y="1727398"/>
          <a:ext cx="2590799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59352" y="2364094"/>
          <a:ext cx="2590799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19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0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-50" dirty="0">
                          <a:latin typeface="Calibri"/>
                          <a:cs typeface="Calibri"/>
                        </a:rPr>
                        <a:t>1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44133" y="2439461"/>
            <a:ext cx="16573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b="1" spc="-25" dirty="0">
                <a:latin typeface="Calibri"/>
                <a:cs typeface="Calibri"/>
              </a:rPr>
              <a:t>C1: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954056"/>
            <a:ext cx="4344035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Sometime,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third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the</a:t>
            </a:r>
            <a:r>
              <a:rPr sz="1100" spc="-30">
                <a:latin typeface="Arial MT"/>
                <a:cs typeface="Arial MT"/>
              </a:rPr>
              <a:t> </a:t>
            </a:r>
            <a:endParaRPr lang="en-US" sz="1100" spc="-3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30">
                <a:latin typeface="Arial MT"/>
                <a:cs typeface="Arial MT"/>
              </a:rPr>
              <a:t>            </a:t>
            </a:r>
            <a:r>
              <a:rPr sz="1100" spc="-10">
                <a:latin typeface="Arial MT"/>
                <a:cs typeface="Arial MT"/>
              </a:rPr>
              <a:t>crossover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mask.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13" y="206474"/>
            <a:ext cx="4093528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/>
              <a:t>Comments</a:t>
            </a:r>
            <a:r>
              <a:rPr sz="1600" spc="95" dirty="0"/>
              <a:t> </a:t>
            </a:r>
            <a:r>
              <a:rPr sz="1600" dirty="0"/>
              <a:t>on</a:t>
            </a:r>
            <a:r>
              <a:rPr sz="1600" spc="95" dirty="0"/>
              <a:t> </a:t>
            </a:r>
            <a:r>
              <a:rPr sz="1600" dirty="0"/>
              <a:t>the</a:t>
            </a:r>
            <a:r>
              <a:rPr sz="1600" spc="95" dirty="0"/>
              <a:t> </a:t>
            </a:r>
            <a:r>
              <a:rPr sz="1600" dirty="0"/>
              <a:t>binary</a:t>
            </a:r>
            <a:r>
              <a:rPr sz="1600" spc="100" dirty="0"/>
              <a:t> </a:t>
            </a:r>
            <a:r>
              <a:rPr sz="1600" dirty="0"/>
              <a:t>crossover</a:t>
            </a:r>
            <a:r>
              <a:rPr sz="1600" spc="95" dirty="0"/>
              <a:t> </a:t>
            </a:r>
            <a:r>
              <a:rPr sz="1600" spc="-10" dirty="0"/>
              <a:t>techniques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5814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9571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879379"/>
            <a:ext cx="3733165" cy="15824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spc="-10" dirty="0">
                <a:latin typeface="Arial"/>
                <a:cs typeface="Arial"/>
              </a:rPr>
              <a:t>Non-</a:t>
            </a:r>
            <a:r>
              <a:rPr sz="1100" b="1" dirty="0">
                <a:latin typeface="Arial"/>
                <a:cs typeface="Arial"/>
              </a:rPr>
              <a:t>uniform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variation: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combine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(i.e.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building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blocks)</a:t>
            </a:r>
            <a:endParaRPr sz="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combine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and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</a:t>
            </a:r>
            <a:r>
              <a:rPr sz="1100" spc="-25" dirty="0">
                <a:latin typeface="Arial MT"/>
                <a:cs typeface="Arial MT"/>
              </a:rPr>
              <a:t> of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r>
              <a:rPr sz="1100" b="1" spc="-1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C008C"/>
                </a:solidFill>
                <a:latin typeface="Arial"/>
                <a:cs typeface="Arial"/>
              </a:rPr>
              <a:t>*</a:t>
            </a:r>
            <a:r>
              <a:rPr sz="1100" b="1" spc="-1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624692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26237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3" y="2545937"/>
            <a:ext cx="3426118" cy="78463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spc="-10" dirty="0">
                <a:latin typeface="Arial"/>
                <a:cs typeface="Arial"/>
              </a:rPr>
              <a:t>Positional bias: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84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destroyed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 </a:t>
            </a:r>
            <a:r>
              <a:rPr sz="1100" dirty="0">
                <a:latin typeface="Arial MT"/>
                <a:cs typeface="Arial MT"/>
              </a:rPr>
              <a:t>depends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strongly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18" y="225715"/>
            <a:ext cx="4460545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Comments</a:t>
            </a:r>
            <a:r>
              <a:rPr spc="95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binary</a:t>
            </a:r>
            <a:r>
              <a:rPr spc="100" dirty="0"/>
              <a:t> </a:t>
            </a:r>
            <a:r>
              <a:rPr dirty="0"/>
              <a:t>crossover</a:t>
            </a:r>
            <a:r>
              <a:rPr spc="9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93783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921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522" y="815975"/>
            <a:ext cx="4035425" cy="21621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b="1" spc="-10" dirty="0">
                <a:latin typeface="Arial"/>
                <a:cs typeface="Arial"/>
              </a:rPr>
              <a:t>End-</a:t>
            </a:r>
            <a:r>
              <a:rPr sz="1050" b="1" dirty="0">
                <a:latin typeface="Arial"/>
                <a:cs typeface="Arial"/>
              </a:rPr>
              <a:t>point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bias:</a:t>
            </a:r>
            <a:endParaRPr sz="1050" dirty="0">
              <a:latin typeface="Arial"/>
              <a:cs typeface="Arial"/>
            </a:endParaRPr>
          </a:p>
          <a:p>
            <a:pPr marL="12700" marR="129539">
              <a:lnSpc>
                <a:spcPct val="10260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also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observed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single-</a:t>
            </a:r>
            <a:r>
              <a:rPr sz="1050" dirty="0">
                <a:latin typeface="Arial MT"/>
                <a:cs typeface="Arial MT"/>
              </a:rPr>
              <a:t>point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crossover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treats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some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loci preferentially,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segments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exchanged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between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two </a:t>
            </a:r>
            <a:r>
              <a:rPr sz="1050" dirty="0">
                <a:latin typeface="Arial MT"/>
                <a:cs typeface="Arial MT"/>
              </a:rPr>
              <a:t>parents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always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contain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points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strings.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b="1" dirty="0">
                <a:latin typeface="Arial"/>
                <a:cs typeface="Arial"/>
              </a:rPr>
              <a:t>Hamming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cliff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problem:</a:t>
            </a:r>
            <a:endParaRPr sz="1050" dirty="0">
              <a:latin typeface="Arial"/>
              <a:cs typeface="Arial"/>
            </a:endParaRPr>
          </a:p>
          <a:p>
            <a:pPr marL="12700" marR="765175">
              <a:lnSpc>
                <a:spcPct val="102699"/>
              </a:lnSpc>
              <a:spcBef>
                <a:spcPts val="280"/>
              </a:spcBef>
            </a:pP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one-</a:t>
            </a:r>
            <a:r>
              <a:rPr sz="1050" dirty="0">
                <a:latin typeface="Arial MT"/>
                <a:cs typeface="Arial MT"/>
              </a:rPr>
              <a:t>bit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change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make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large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(or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small)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jump.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multi-</a:t>
            </a:r>
            <a:r>
              <a:rPr sz="1050" dirty="0">
                <a:latin typeface="Arial MT"/>
                <a:cs typeface="Arial MT"/>
              </a:rPr>
              <a:t>bits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make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(or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large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gap).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example,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b="1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0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dirty="0">
                <a:latin typeface="Cambria"/>
                <a:cs typeface="Cambria"/>
              </a:rPr>
              <a:t>⇒</a:t>
            </a:r>
            <a:r>
              <a:rPr sz="1050" spc="15" dirty="0">
                <a:latin typeface="Cambria"/>
                <a:cs typeface="Cambria"/>
              </a:rPr>
              <a:t> </a:t>
            </a:r>
            <a:r>
              <a:rPr sz="1050" b="1" spc="-20" dirty="0">
                <a:solidFill>
                  <a:srgbClr val="0000FF"/>
                </a:solidFill>
                <a:latin typeface="Arial"/>
                <a:cs typeface="Arial"/>
              </a:rPr>
              <a:t>0111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900" dirty="0">
                <a:latin typeface="Arial MT"/>
                <a:cs typeface="Arial MT"/>
              </a:rPr>
              <a:t>Here,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Hamming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distance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4,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but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distance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between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phenotype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is 1</a:t>
            </a:r>
            <a:r>
              <a:rPr sz="1050" spc="-25" dirty="0">
                <a:latin typeface="Arial MT"/>
                <a:cs typeface="Arial MT"/>
              </a:rPr>
              <a:t>)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50" spc="-20" dirty="0">
                <a:latin typeface="Arial MT"/>
                <a:cs typeface="Arial MT"/>
              </a:rPr>
              <a:t>Similarly,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b="1" dirty="0">
                <a:solidFill>
                  <a:srgbClr val="FF0000"/>
                </a:solidFill>
                <a:latin typeface="Arial"/>
                <a:cs typeface="Arial"/>
              </a:rPr>
              <a:t>0000</a:t>
            </a:r>
            <a:r>
              <a:rPr sz="10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dirty="0">
                <a:latin typeface="Cambria"/>
                <a:cs typeface="Cambria"/>
              </a:rPr>
              <a:t>⇒</a:t>
            </a:r>
            <a:r>
              <a:rPr sz="1050" spc="30" dirty="0">
                <a:latin typeface="Cambria"/>
                <a:cs typeface="Cambria"/>
              </a:rPr>
              <a:t> </a:t>
            </a:r>
            <a:r>
              <a:rPr sz="1050" b="1" spc="-20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1050" dirty="0">
                <a:latin typeface="Arial MT"/>
                <a:cs typeface="Arial MT"/>
              </a:rPr>
              <a:t>(</a:t>
            </a:r>
            <a:r>
              <a:rPr sz="900" dirty="0">
                <a:latin typeface="Arial MT"/>
                <a:cs typeface="Arial MT"/>
              </a:rPr>
              <a:t>Here,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Hamming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distance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1,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but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distance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between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phenotype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is 8</a:t>
            </a:r>
            <a:r>
              <a:rPr sz="1050" spc="-25" dirty="0">
                <a:latin typeface="Arial MT"/>
                <a:cs typeface="Arial MT"/>
              </a:rPr>
              <a:t>)</a:t>
            </a:r>
            <a:endParaRPr sz="105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28046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718" y="171353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012" y="239212"/>
            <a:ext cx="4110075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Comments</a:t>
            </a:r>
            <a:r>
              <a:rPr spc="95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binary</a:t>
            </a:r>
            <a:r>
              <a:rPr spc="100" dirty="0"/>
              <a:t> </a:t>
            </a:r>
            <a:r>
              <a:rPr dirty="0"/>
              <a:t>crossover</a:t>
            </a:r>
            <a:r>
              <a:rPr spc="9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9107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19175"/>
            <a:ext cx="4015104" cy="1355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reduce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end-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bias,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two-point crossover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evolved.</a:t>
            </a:r>
            <a:endParaRPr sz="1100" dirty="0">
              <a:latin typeface="Arial MT"/>
              <a:cs typeface="Arial MT"/>
            </a:endParaRPr>
          </a:p>
          <a:p>
            <a:pPr marL="12700" marR="430530" algn="just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contrast,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HUX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distribute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patterns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 </a:t>
            </a:r>
            <a:r>
              <a:rPr sz="1100" dirty="0">
                <a:latin typeface="Arial MT"/>
                <a:cs typeface="Arial MT"/>
              </a:rPr>
              <a:t>chromosomes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too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deflections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offspring.</a:t>
            </a:r>
            <a:endParaRPr sz="11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8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avoid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problem,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gray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coding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used.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8119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243368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561401"/>
            <a:ext cx="76809" cy="768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3850" y="2492375"/>
            <a:ext cx="3962400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36550" lvl="0" algn="just">
              <a:lnSpc>
                <a:spcPct val="102600"/>
              </a:lnSpc>
              <a:spcBef>
                <a:spcPts val="1150"/>
              </a:spcBef>
            </a:pP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summary,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binary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coding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simplest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encoding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25">
                <a:solidFill>
                  <a:srgbClr val="FF0000"/>
                </a:solidFill>
                <a:latin typeface="Arial MT"/>
                <a:cs typeface="Arial MT"/>
              </a:rPr>
              <a:t>its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crossover</a:t>
            </a:r>
            <a:r>
              <a:rPr lang="en-US" sz="11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techniques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fastest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compared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crossover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techniques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other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GA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encoding</a:t>
            </a:r>
            <a:r>
              <a:rPr lang="en-US" sz="11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schemes.</a:t>
            </a:r>
            <a:endParaRPr lang="en-US" sz="1100" dirty="0">
              <a:solidFill>
                <a:prstClr val="white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4471" y="1233916"/>
            <a:ext cx="3559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Arial"/>
                <a:cs typeface="Arial"/>
              </a:rPr>
              <a:t>Crossover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Techniques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Real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Coded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3559493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Crossover</a:t>
            </a:r>
            <a:r>
              <a:rPr spc="110" dirty="0"/>
              <a:t> </a:t>
            </a:r>
            <a:r>
              <a:rPr dirty="0"/>
              <a:t>techniques</a:t>
            </a:r>
            <a:r>
              <a:rPr spc="11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Real</a:t>
            </a:r>
            <a:r>
              <a:rPr spc="110" dirty="0"/>
              <a:t> </a:t>
            </a:r>
            <a:r>
              <a:rPr dirty="0"/>
              <a:t>coded</a:t>
            </a:r>
            <a:r>
              <a:rPr spc="114" dirty="0"/>
              <a:t> </a:t>
            </a:r>
            <a:r>
              <a:rPr spc="-25" dirty="0"/>
              <a:t>GA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748" y="179966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748" y="200970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748" y="2219732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7035" y="1235710"/>
            <a:ext cx="3803015" cy="11042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well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techniques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real-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GAs.</a:t>
            </a:r>
            <a:endParaRPr sz="1100">
              <a:latin typeface="Arial MT"/>
              <a:cs typeface="Arial MT"/>
            </a:endParaRPr>
          </a:p>
          <a:p>
            <a:pPr marL="289560" marR="2486660">
              <a:lnSpc>
                <a:spcPct val="125299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 </a:t>
            </a:r>
            <a:r>
              <a:rPr sz="1100" dirty="0">
                <a:latin typeface="Arial MT"/>
                <a:cs typeface="Arial MT"/>
              </a:rPr>
              <a:t>Blend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simulated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50" y="108863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Important</a:t>
            </a:r>
            <a:r>
              <a:rPr spc="114" dirty="0"/>
              <a:t> </a:t>
            </a:r>
            <a:r>
              <a:rPr dirty="0"/>
              <a:t>GA</a:t>
            </a:r>
            <a:r>
              <a:rPr spc="114" dirty="0"/>
              <a:t> </a:t>
            </a:r>
            <a:r>
              <a:rPr spc="-10" dirty="0"/>
              <a:t>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109" y="82049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9510" y="8195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336" y="739775"/>
            <a:ext cx="2012314" cy="1496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Encoding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Fitness</a:t>
            </a:r>
            <a:r>
              <a:rPr sz="1100" spc="-45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evaluation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and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Selection </a:t>
            </a: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Mating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7F007F"/>
                </a:solidFill>
                <a:latin typeface="Arial MT"/>
                <a:cs typeface="Arial MT"/>
              </a:rPr>
              <a:t>pool</a:t>
            </a:r>
            <a:endParaRPr sz="1100">
              <a:latin typeface="Arial MT"/>
              <a:cs typeface="Arial MT"/>
            </a:endParaRPr>
          </a:p>
          <a:p>
            <a:pPr marL="12700" marR="911860">
              <a:lnSpc>
                <a:spcPct val="125299"/>
              </a:lnSpc>
            </a:pPr>
            <a:r>
              <a:rPr sz="1100" b="1" spc="-10" dirty="0">
                <a:latin typeface="Arial"/>
                <a:cs typeface="Arial"/>
              </a:rPr>
              <a:t>Crossover </a:t>
            </a: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Mutation Inversion Convergence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7F007F"/>
                </a:solidFill>
                <a:latin typeface="Arial MT"/>
                <a:cs typeface="Arial MT"/>
              </a:rPr>
              <a:t>test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109" y="1030531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510" y="10295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109" y="124056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510" y="12389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109" y="145059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9510" y="14495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109" y="166062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9510" y="16583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109" y="1870661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9510" y="18690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109" y="2080694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9510" y="20789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73487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95" dirty="0"/>
              <a:t> </a:t>
            </a:r>
            <a:r>
              <a:rPr dirty="0"/>
              <a:t>crossover</a:t>
            </a:r>
            <a:r>
              <a:rPr spc="100" dirty="0"/>
              <a:t> </a:t>
            </a:r>
            <a:r>
              <a:rPr dirty="0"/>
              <a:t>in</a:t>
            </a:r>
            <a:r>
              <a:rPr spc="100" dirty="0"/>
              <a:t> </a:t>
            </a:r>
            <a:r>
              <a:rPr dirty="0"/>
              <a:t>Real-coded</a:t>
            </a:r>
            <a:r>
              <a:rPr spc="100" dirty="0"/>
              <a:t> </a:t>
            </a:r>
            <a:r>
              <a:rPr spc="-25" dirty="0"/>
              <a:t>GAs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00050" y="892175"/>
            <a:ext cx="4114800" cy="20894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>
              <a:spcBef>
                <a:spcPts val="900"/>
              </a:spcBef>
            </a:pPr>
            <a:r>
              <a:rPr lang="en-US" sz="110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1100" spc="-4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scheme</a:t>
            </a:r>
            <a:r>
              <a:rPr lang="en-US" sz="1100" spc="-3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uses</a:t>
            </a:r>
            <a:r>
              <a:rPr lang="en-US" sz="1100" spc="-3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some</a:t>
            </a:r>
            <a:r>
              <a:rPr lang="en-US" sz="1100" spc="-4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linear</a:t>
            </a:r>
            <a:r>
              <a:rPr lang="en-US" sz="1100" spc="-3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functions</a:t>
            </a:r>
            <a:r>
              <a:rPr lang="en-US" sz="1100" spc="-3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of</a:t>
            </a:r>
            <a:r>
              <a:rPr lang="en-US" sz="1100" spc="-4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the</a:t>
            </a:r>
            <a:r>
              <a:rPr lang="en-US" sz="1100" spc="-3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spc="-10">
                <a:solidFill>
                  <a:schemeClr val="tx1"/>
                </a:solidFill>
                <a:latin typeface="+mj-lt"/>
              </a:rPr>
              <a:t>parent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chromosomes</a:t>
            </a:r>
            <a:r>
              <a:rPr lang="en-US" sz="1100" spc="-4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to</a:t>
            </a:r>
            <a:r>
              <a:rPr lang="en-US" sz="1100" spc="-4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produce</a:t>
            </a:r>
            <a:r>
              <a:rPr lang="en-US" sz="1100" spc="-4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the</a:t>
            </a:r>
            <a:r>
              <a:rPr lang="en-US" sz="1100" spc="-4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>
                <a:solidFill>
                  <a:schemeClr val="tx1"/>
                </a:solidFill>
                <a:latin typeface="+mj-lt"/>
              </a:rPr>
              <a:t>new</a:t>
            </a:r>
            <a:r>
              <a:rPr lang="en-US" sz="1100" spc="-45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spc="-10">
                <a:solidFill>
                  <a:schemeClr val="tx1"/>
                </a:solidFill>
                <a:latin typeface="+mj-lt"/>
              </a:rPr>
              <a:t>children.</a:t>
            </a:r>
          </a:p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sz="1100" b="1">
                <a:solidFill>
                  <a:schemeClr val="tx1"/>
                </a:solidFill>
                <a:latin typeface="+mj-lt"/>
                <a:cs typeface="Arial"/>
              </a:rPr>
              <a:t>For</a:t>
            </a:r>
            <a:r>
              <a:rPr sz="1100" b="1" spc="-25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b="1" spc="-10" dirty="0">
                <a:solidFill>
                  <a:schemeClr val="tx1"/>
                </a:solidFill>
                <a:latin typeface="+mj-lt"/>
                <a:cs typeface="Arial"/>
              </a:rPr>
              <a:t>example</a:t>
            </a:r>
          </a:p>
          <a:p>
            <a:pPr marL="0" marR="43180" indent="0">
              <a:lnSpc>
                <a:spcPct val="102600"/>
              </a:lnSpc>
              <a:spcBef>
                <a:spcPts val="570"/>
              </a:spcBef>
              <a:buNone/>
            </a:pPr>
            <a:r>
              <a:rPr sz="1100" spc="-10" dirty="0">
                <a:solidFill>
                  <a:schemeClr val="tx1"/>
                </a:solidFill>
                <a:latin typeface="+mj-lt"/>
              </a:rPr>
              <a:t>Suppose</a:t>
            </a:r>
            <a:r>
              <a:rPr sz="110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Arial"/>
              </a:rPr>
              <a:t>P</a:t>
            </a:r>
            <a:r>
              <a:rPr sz="1100" baseline="-13888" dirty="0">
                <a:solidFill>
                  <a:schemeClr val="tx1"/>
                </a:solidFill>
                <a:latin typeface="+mj-lt"/>
              </a:rPr>
              <a:t>1</a:t>
            </a:r>
            <a:r>
              <a:rPr sz="1100" spc="150" baseline="-13888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and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Arial"/>
              </a:rPr>
              <a:t>P</a:t>
            </a:r>
            <a:r>
              <a:rPr sz="1100" baseline="-13888" dirty="0">
                <a:solidFill>
                  <a:schemeClr val="tx1"/>
                </a:solidFill>
                <a:latin typeface="+mj-lt"/>
              </a:rPr>
              <a:t>2</a:t>
            </a:r>
            <a:r>
              <a:rPr sz="1100" spc="150" baseline="-13888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are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the</a:t>
            </a:r>
            <a:r>
              <a:rPr sz="110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two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parameter’s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values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in</a:t>
            </a:r>
            <a:r>
              <a:rPr sz="110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two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parents, </a:t>
            </a:r>
            <a:r>
              <a:rPr sz="1100" dirty="0">
                <a:solidFill>
                  <a:schemeClr val="tx1"/>
                </a:solidFill>
                <a:latin typeface="+mj-lt"/>
              </a:rPr>
              <a:t>then</a:t>
            </a:r>
            <a:r>
              <a:rPr sz="1100" spc="-4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the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corresponding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offspring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values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in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chromosomes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can</a:t>
            </a:r>
            <a:r>
              <a:rPr sz="110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+mj-lt"/>
              </a:rPr>
              <a:t>be </a:t>
            </a:r>
            <a:r>
              <a:rPr sz="1100">
                <a:solidFill>
                  <a:schemeClr val="tx1"/>
                </a:solidFill>
                <a:latin typeface="+mj-lt"/>
              </a:rPr>
              <a:t>obtained</a:t>
            </a:r>
            <a:r>
              <a:rPr sz="1100" spc="-50">
                <a:solidFill>
                  <a:schemeClr val="tx1"/>
                </a:solidFill>
                <a:latin typeface="+mj-lt"/>
              </a:rPr>
              <a:t> </a:t>
            </a:r>
            <a:r>
              <a:rPr sz="1100" spc="-25">
                <a:solidFill>
                  <a:schemeClr val="tx1"/>
                </a:solidFill>
                <a:latin typeface="+mj-lt"/>
              </a:rPr>
              <a:t>as</a:t>
            </a:r>
            <a:endParaRPr lang="en-US" sz="11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0" marR="43180" indent="0" algn="ctr">
              <a:lnSpc>
                <a:spcPct val="102600"/>
              </a:lnSpc>
              <a:spcBef>
                <a:spcPts val="570"/>
              </a:spcBef>
              <a:buNone/>
            </a:pPr>
            <a:r>
              <a:rPr sz="1100" i="1">
                <a:solidFill>
                  <a:schemeClr val="tx1"/>
                </a:solidFill>
                <a:latin typeface="+mj-lt"/>
                <a:cs typeface="Arial"/>
              </a:rPr>
              <a:t>C</a:t>
            </a:r>
            <a:r>
              <a:rPr sz="1100" i="1" baseline="-13888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254" baseline="-13888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  <a:cs typeface="Lucida Sans Unicode"/>
              </a:rPr>
              <a:t>=</a:t>
            </a:r>
            <a:r>
              <a:rPr sz="1100" spc="-55" dirty="0">
                <a:solidFill>
                  <a:schemeClr val="tx1"/>
                </a:solidFill>
                <a:latin typeface="+mj-lt"/>
                <a:cs typeface="Lucida Sans Unicode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Verdana"/>
              </a:rPr>
              <a:t>α</a:t>
            </a:r>
            <a:r>
              <a:rPr sz="1100" i="1" baseline="-13888" dirty="0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-157" baseline="-13888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Arial"/>
              </a:rPr>
              <a:t>P</a:t>
            </a:r>
            <a:r>
              <a:rPr sz="1100" baseline="-13888" dirty="0">
                <a:solidFill>
                  <a:schemeClr val="tx1"/>
                </a:solidFill>
                <a:latin typeface="+mj-lt"/>
              </a:rPr>
              <a:t>1</a:t>
            </a:r>
            <a:r>
              <a:rPr sz="1100" spc="82" baseline="-13888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+mj-lt"/>
                <a:cs typeface="Lucida Sans Unicode"/>
              </a:rPr>
              <a:t>+</a:t>
            </a:r>
            <a:r>
              <a:rPr sz="1100" spc="-105" dirty="0">
                <a:solidFill>
                  <a:schemeClr val="tx1"/>
                </a:solidFill>
                <a:latin typeface="+mj-lt"/>
                <a:cs typeface="Lucida Sans Unicode"/>
              </a:rPr>
              <a:t> </a:t>
            </a:r>
            <a:r>
              <a:rPr sz="1100" i="1" spc="-45" dirty="0">
                <a:solidFill>
                  <a:schemeClr val="tx1"/>
                </a:solidFill>
                <a:latin typeface="+mj-lt"/>
                <a:cs typeface="Verdana"/>
              </a:rPr>
              <a:t>β</a:t>
            </a:r>
            <a:r>
              <a:rPr sz="1100" i="1" spc="-67" baseline="-13888" dirty="0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-157" baseline="-13888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+mj-lt"/>
                <a:cs typeface="Arial"/>
              </a:rPr>
              <a:t>P</a:t>
            </a:r>
            <a:r>
              <a:rPr sz="1100" spc="-37" baseline="-13888" dirty="0">
                <a:solidFill>
                  <a:schemeClr val="tx1"/>
                </a:solidFill>
                <a:latin typeface="+mj-lt"/>
              </a:rPr>
              <a:t>2</a:t>
            </a:r>
            <a:endParaRPr sz="1100" baseline="-13888" dirty="0">
              <a:solidFill>
                <a:schemeClr val="tx1"/>
              </a:solidFill>
              <a:latin typeface="+mj-lt"/>
              <a:cs typeface="Arial"/>
            </a:endParaRPr>
          </a:p>
          <a:p>
            <a:pPr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tx1"/>
                </a:solidFill>
                <a:latin typeface="+mj-lt"/>
              </a:rPr>
              <a:t>where</a:t>
            </a:r>
            <a:r>
              <a:rPr sz="110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75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  <a:cs typeface="Lucida Sans Unicode"/>
              </a:rPr>
              <a:t>=</a:t>
            </a:r>
            <a:r>
              <a:rPr sz="1100" spc="-60" dirty="0">
                <a:solidFill>
                  <a:schemeClr val="tx1"/>
                </a:solidFill>
                <a:latin typeface="+mj-lt"/>
                <a:cs typeface="Lucida Sans Unicode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+mj-lt"/>
              </a:rPr>
              <a:t>1</a:t>
            </a:r>
            <a:r>
              <a:rPr sz="1100" i="1" spc="-60" dirty="0">
                <a:solidFill>
                  <a:schemeClr val="tx1"/>
                </a:solidFill>
                <a:latin typeface="+mj-lt"/>
                <a:cs typeface="Verdana"/>
              </a:rPr>
              <a:t>,</a:t>
            </a:r>
            <a:r>
              <a:rPr sz="1100" i="1" spc="-204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2</a:t>
            </a:r>
            <a:r>
              <a:rPr sz="1100" spc="-12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+mj-lt"/>
                <a:cs typeface="Cambria"/>
              </a:rPr>
              <a:t>·</a:t>
            </a:r>
            <a:r>
              <a:rPr sz="1100" spc="-60" dirty="0">
                <a:solidFill>
                  <a:schemeClr val="tx1"/>
                </a:solidFill>
                <a:latin typeface="+mj-lt"/>
                <a:cs typeface="Cambri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+mj-lt"/>
                <a:cs typeface="Cambria"/>
              </a:rPr>
              <a:t>·</a:t>
            </a:r>
            <a:r>
              <a:rPr sz="1100" spc="-65" dirty="0">
                <a:solidFill>
                  <a:schemeClr val="tx1"/>
                </a:solidFill>
                <a:latin typeface="+mj-lt"/>
                <a:cs typeface="Cambri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+mj-lt"/>
                <a:cs typeface="Cambria"/>
              </a:rPr>
              <a:t>·</a:t>
            </a:r>
            <a:r>
              <a:rPr sz="1100" spc="-60" dirty="0">
                <a:solidFill>
                  <a:schemeClr val="tx1"/>
                </a:solidFill>
                <a:latin typeface="+mj-lt"/>
                <a:cs typeface="Cambria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Arial"/>
              </a:rPr>
              <a:t>n</a:t>
            </a:r>
            <a:r>
              <a:rPr sz="1100" i="1" spc="5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(number</a:t>
            </a:r>
            <a:r>
              <a:rPr sz="110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of</a:t>
            </a:r>
            <a:r>
              <a:rPr sz="110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children).</a:t>
            </a:r>
          </a:p>
          <a:p>
            <a:pPr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100" i="1" dirty="0">
                <a:solidFill>
                  <a:schemeClr val="tx1"/>
                </a:solidFill>
                <a:latin typeface="+mj-lt"/>
                <a:cs typeface="Verdana"/>
              </a:rPr>
              <a:t>α</a:t>
            </a:r>
            <a:r>
              <a:rPr sz="1100" i="1" baseline="-13888" dirty="0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247" baseline="-13888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and</a:t>
            </a:r>
            <a:r>
              <a:rPr sz="11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i="1" dirty="0">
                <a:solidFill>
                  <a:schemeClr val="tx1"/>
                </a:solidFill>
                <a:latin typeface="+mj-lt"/>
                <a:cs typeface="Verdana"/>
              </a:rPr>
              <a:t>β</a:t>
            </a:r>
            <a:r>
              <a:rPr sz="1100" i="1" baseline="-13888" dirty="0">
                <a:solidFill>
                  <a:schemeClr val="tx1"/>
                </a:solidFill>
                <a:latin typeface="+mj-lt"/>
                <a:cs typeface="Arial"/>
              </a:rPr>
              <a:t>i</a:t>
            </a:r>
            <a:r>
              <a:rPr sz="1100" i="1" spc="254" baseline="-13888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are</a:t>
            </a:r>
            <a:r>
              <a:rPr sz="11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dirty="0">
                <a:solidFill>
                  <a:schemeClr val="tx1"/>
                </a:solidFill>
                <a:latin typeface="+mj-lt"/>
              </a:rPr>
              <a:t>some</a:t>
            </a:r>
            <a:r>
              <a:rPr sz="110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+mj-lt"/>
              </a:rPr>
              <a:t>constants.</a:t>
            </a:r>
            <a:endParaRPr sz="1100" dirty="0">
              <a:solidFill>
                <a:schemeClr val="tx1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183274"/>
            <a:ext cx="443515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75" dirty="0"/>
              <a:t> </a:t>
            </a:r>
            <a:r>
              <a:rPr dirty="0"/>
              <a:t>crossover:</a:t>
            </a:r>
            <a:r>
              <a:rPr spc="190" dirty="0"/>
              <a:t> </a:t>
            </a:r>
            <a:r>
              <a:rPr dirty="0"/>
              <a:t>An</a:t>
            </a:r>
            <a:r>
              <a:rPr spc="8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532" y="48049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936" y="530130"/>
            <a:ext cx="2342515" cy="22225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Arial MT"/>
                <a:cs typeface="Arial MT"/>
              </a:rPr>
              <a:t>Suppose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15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18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83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Verdana"/>
                <a:cs typeface="Verdana"/>
              </a:rPr>
              <a:t>α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5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β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endParaRPr sz="1200" baseline="-13888" dirty="0">
              <a:latin typeface="Arial MT"/>
              <a:cs typeface="Arial MT"/>
            </a:endParaRPr>
          </a:p>
          <a:p>
            <a:pPr marL="38100" marR="833755" algn="just">
              <a:lnSpc>
                <a:spcPct val="145600"/>
              </a:lnSpc>
            </a:pPr>
            <a:r>
              <a:rPr sz="1100" i="1" dirty="0">
                <a:latin typeface="Verdana"/>
                <a:cs typeface="Verdana"/>
              </a:rPr>
              <a:t>α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1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5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β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mbria"/>
                <a:cs typeface="Cambria"/>
              </a:rPr>
              <a:t>−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5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mbria"/>
                <a:cs typeface="Cambria"/>
              </a:rPr>
              <a:t>−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β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 </a:t>
            </a:r>
            <a:r>
              <a:rPr sz="1100" spc="-10" dirty="0">
                <a:latin typeface="Arial MT"/>
                <a:cs typeface="Arial MT"/>
              </a:rPr>
              <a:t>Answer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9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×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04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17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24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×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82" baseline="-13888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×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14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06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8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mbria"/>
                <a:cs typeface="Cambria"/>
              </a:rPr>
              <a:t>−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×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×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9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20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24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532" y="1700872"/>
            <a:ext cx="76809" cy="76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89710" y="2755506"/>
            <a:ext cx="2339340" cy="525145"/>
            <a:chOff x="1111735" y="2755506"/>
            <a:chExt cx="2339340" cy="525145"/>
          </a:xfrm>
        </p:grpSpPr>
        <p:sp>
          <p:nvSpPr>
            <p:cNvPr id="8" name="object 8"/>
            <p:cNvSpPr/>
            <p:nvPr/>
          </p:nvSpPr>
          <p:spPr>
            <a:xfrm>
              <a:off x="1114910" y="2758681"/>
              <a:ext cx="2332990" cy="518795"/>
            </a:xfrm>
            <a:custGeom>
              <a:avLst/>
              <a:gdLst/>
              <a:ahLst/>
              <a:cxnLst/>
              <a:rect l="l" t="t" r="r" b="b"/>
              <a:pathLst>
                <a:path w="2332990" h="518795">
                  <a:moveTo>
                    <a:pt x="2289591" y="0"/>
                  </a:moveTo>
                  <a:lnTo>
                    <a:pt x="43200" y="0"/>
                  </a:lnTo>
                  <a:lnTo>
                    <a:pt x="26386" y="3396"/>
                  </a:lnTo>
                  <a:lnTo>
                    <a:pt x="12654" y="12657"/>
                  </a:lnTo>
                  <a:lnTo>
                    <a:pt x="3395" y="26388"/>
                  </a:lnTo>
                  <a:lnTo>
                    <a:pt x="0" y="43195"/>
                  </a:lnTo>
                  <a:lnTo>
                    <a:pt x="0" y="475198"/>
                  </a:lnTo>
                  <a:lnTo>
                    <a:pt x="3395" y="492012"/>
                  </a:lnTo>
                  <a:lnTo>
                    <a:pt x="12654" y="505743"/>
                  </a:lnTo>
                  <a:lnTo>
                    <a:pt x="26386" y="515001"/>
                  </a:lnTo>
                  <a:lnTo>
                    <a:pt x="43200" y="518396"/>
                  </a:lnTo>
                  <a:lnTo>
                    <a:pt x="2289591" y="518396"/>
                  </a:lnTo>
                  <a:lnTo>
                    <a:pt x="2306419" y="515001"/>
                  </a:lnTo>
                  <a:lnTo>
                    <a:pt x="2320160" y="505743"/>
                  </a:lnTo>
                  <a:lnTo>
                    <a:pt x="2329425" y="492012"/>
                  </a:lnTo>
                  <a:lnTo>
                    <a:pt x="2332822" y="475198"/>
                  </a:lnTo>
                  <a:lnTo>
                    <a:pt x="2332822" y="43195"/>
                  </a:lnTo>
                  <a:lnTo>
                    <a:pt x="2329425" y="26388"/>
                  </a:lnTo>
                  <a:lnTo>
                    <a:pt x="2320160" y="12657"/>
                  </a:lnTo>
                  <a:lnTo>
                    <a:pt x="2306419" y="3396"/>
                  </a:lnTo>
                  <a:lnTo>
                    <a:pt x="2289591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910" y="2758681"/>
              <a:ext cx="2332990" cy="518795"/>
            </a:xfrm>
            <a:custGeom>
              <a:avLst/>
              <a:gdLst/>
              <a:ahLst/>
              <a:cxnLst/>
              <a:rect l="l" t="t" r="r" b="b"/>
              <a:pathLst>
                <a:path w="2332990" h="518795">
                  <a:moveTo>
                    <a:pt x="43200" y="518396"/>
                  </a:moveTo>
                  <a:lnTo>
                    <a:pt x="2289591" y="518396"/>
                  </a:lnTo>
                  <a:lnTo>
                    <a:pt x="2306419" y="515001"/>
                  </a:lnTo>
                  <a:lnTo>
                    <a:pt x="2320160" y="505743"/>
                  </a:lnTo>
                  <a:lnTo>
                    <a:pt x="2329425" y="492012"/>
                  </a:lnTo>
                  <a:lnTo>
                    <a:pt x="2332822" y="475198"/>
                  </a:lnTo>
                  <a:lnTo>
                    <a:pt x="2332822" y="43195"/>
                  </a:lnTo>
                  <a:lnTo>
                    <a:pt x="2329425" y="26388"/>
                  </a:lnTo>
                  <a:lnTo>
                    <a:pt x="2320160" y="12657"/>
                  </a:lnTo>
                  <a:lnTo>
                    <a:pt x="2306419" y="3396"/>
                  </a:lnTo>
                  <a:lnTo>
                    <a:pt x="2289591" y="0"/>
                  </a:lnTo>
                  <a:lnTo>
                    <a:pt x="43200" y="0"/>
                  </a:lnTo>
                  <a:lnTo>
                    <a:pt x="26386" y="3396"/>
                  </a:lnTo>
                  <a:lnTo>
                    <a:pt x="12654" y="12657"/>
                  </a:lnTo>
                  <a:lnTo>
                    <a:pt x="3395" y="26388"/>
                  </a:lnTo>
                  <a:lnTo>
                    <a:pt x="0" y="43195"/>
                  </a:lnTo>
                  <a:lnTo>
                    <a:pt x="0" y="475198"/>
                  </a:lnTo>
                  <a:lnTo>
                    <a:pt x="3395" y="492012"/>
                  </a:lnTo>
                  <a:lnTo>
                    <a:pt x="12654" y="505743"/>
                  </a:lnTo>
                  <a:lnTo>
                    <a:pt x="26386" y="515001"/>
                  </a:lnTo>
                  <a:lnTo>
                    <a:pt x="43200" y="518396"/>
                  </a:lnTo>
                  <a:close/>
                </a:path>
              </a:pathLst>
            </a:custGeom>
            <a:ln w="6096">
              <a:solidFill>
                <a:srgbClr val="347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4909" y="2981876"/>
              <a:ext cx="1872614" cy="144145"/>
            </a:xfrm>
            <a:custGeom>
              <a:avLst/>
              <a:gdLst/>
              <a:ahLst/>
              <a:cxnLst/>
              <a:rect l="l" t="t" r="r" b="b"/>
              <a:pathLst>
                <a:path w="1872614" h="144144">
                  <a:moveTo>
                    <a:pt x="0" y="72003"/>
                  </a:moveTo>
                  <a:lnTo>
                    <a:pt x="1872000" y="72003"/>
                  </a:lnTo>
                </a:path>
                <a:path w="1872614" h="144144">
                  <a:moveTo>
                    <a:pt x="1872000" y="0"/>
                  </a:moveTo>
                  <a:lnTo>
                    <a:pt x="1872000" y="144002"/>
                  </a:lnTo>
                </a:path>
                <a:path w="1872614" h="144144">
                  <a:moveTo>
                    <a:pt x="0" y="0"/>
                  </a:moveTo>
                  <a:lnTo>
                    <a:pt x="0" y="144002"/>
                  </a:lnTo>
                </a:path>
                <a:path w="1872614" h="144144">
                  <a:moveTo>
                    <a:pt x="648025" y="0"/>
                  </a:moveTo>
                  <a:lnTo>
                    <a:pt x="648025" y="144002"/>
                  </a:lnTo>
                </a:path>
                <a:path w="1872614" h="144144">
                  <a:moveTo>
                    <a:pt x="1152011" y="14401"/>
                  </a:moveTo>
                  <a:lnTo>
                    <a:pt x="1152011" y="14400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00835" y="3128282"/>
            <a:ext cx="15684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600" spc="-20" dirty="0">
                <a:solidFill>
                  <a:schemeClr val="bg1"/>
                </a:solidFill>
                <a:latin typeface="Calibri"/>
                <a:cs typeface="Calibri"/>
              </a:rPr>
              <a:t>10.0</a:t>
            </a:r>
            <a:endParaRPr sz="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4834" y="3128282"/>
            <a:ext cx="15684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600" spc="-20" dirty="0">
                <a:solidFill>
                  <a:schemeClr val="bg1"/>
                </a:solidFill>
                <a:latin typeface="Calibri"/>
                <a:cs typeface="Calibri"/>
              </a:rPr>
              <a:t>25.0</a:t>
            </a:r>
            <a:endParaRPr sz="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2487" y="3128282"/>
            <a:ext cx="83566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513715" algn="l"/>
              </a:tabLst>
            </a:pPr>
            <a:r>
              <a:rPr sz="600" spc="-10" dirty="0">
                <a:solidFill>
                  <a:schemeClr val="bg1"/>
                </a:solidFill>
                <a:latin typeface="Calibri"/>
                <a:cs typeface="Calibri"/>
              </a:rPr>
              <a:t>P1=15.65</a:t>
            </a:r>
            <a:r>
              <a:rPr sz="6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600" spc="-10" dirty="0">
                <a:solidFill>
                  <a:schemeClr val="bg1"/>
                </a:solidFill>
                <a:latin typeface="Calibri"/>
                <a:cs typeface="Calibri"/>
              </a:rPr>
              <a:t>P2=18.83</a:t>
            </a:r>
            <a:endParaRPr sz="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1728" y="2768283"/>
            <a:ext cx="32321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600" spc="-10" dirty="0">
                <a:solidFill>
                  <a:schemeClr val="bg1"/>
                </a:solidFill>
                <a:latin typeface="Calibri"/>
                <a:cs typeface="Calibri"/>
              </a:rPr>
              <a:t>C2=14.06</a:t>
            </a:r>
            <a:endParaRPr sz="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3751" y="2768283"/>
            <a:ext cx="32321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600" spc="-10" dirty="0">
                <a:solidFill>
                  <a:schemeClr val="bg1"/>
                </a:solidFill>
                <a:latin typeface="Calibri"/>
                <a:cs typeface="Calibri"/>
              </a:rPr>
              <a:t>C1=17.24</a:t>
            </a:r>
            <a:endParaRPr sz="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5739" y="2768283"/>
            <a:ext cx="323215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600" spc="-10" dirty="0">
                <a:solidFill>
                  <a:schemeClr val="bg1"/>
                </a:solidFill>
                <a:latin typeface="Calibri"/>
                <a:cs typeface="Calibri"/>
              </a:rPr>
              <a:t>C3=20.42</a:t>
            </a:r>
            <a:endParaRPr sz="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1992" y="2909877"/>
            <a:ext cx="1334135" cy="115570"/>
          </a:xfrm>
          <a:custGeom>
            <a:avLst/>
            <a:gdLst/>
            <a:ahLst/>
            <a:cxnLst/>
            <a:rect l="l" t="t" r="r" b="b"/>
            <a:pathLst>
              <a:path w="1334135" h="115569">
                <a:moveTo>
                  <a:pt x="18897" y="0"/>
                </a:moveTo>
                <a:lnTo>
                  <a:pt x="18897" y="115199"/>
                </a:lnTo>
              </a:path>
              <a:path w="1334135" h="115569">
                <a:moveTo>
                  <a:pt x="0" y="96301"/>
                </a:moveTo>
                <a:lnTo>
                  <a:pt x="18897" y="115199"/>
                </a:lnTo>
                <a:lnTo>
                  <a:pt x="37795" y="96301"/>
                </a:lnTo>
              </a:path>
              <a:path w="1334135" h="115569">
                <a:moveTo>
                  <a:pt x="666902" y="0"/>
                </a:moveTo>
                <a:lnTo>
                  <a:pt x="666902" y="115199"/>
                </a:lnTo>
              </a:path>
              <a:path w="1334135" h="115569">
                <a:moveTo>
                  <a:pt x="648004" y="96301"/>
                </a:moveTo>
                <a:lnTo>
                  <a:pt x="666902" y="115199"/>
                </a:lnTo>
                <a:lnTo>
                  <a:pt x="685800" y="96301"/>
                </a:lnTo>
              </a:path>
              <a:path w="1334135" h="115569">
                <a:moveTo>
                  <a:pt x="1314907" y="0"/>
                </a:moveTo>
                <a:lnTo>
                  <a:pt x="1314907" y="100802"/>
                </a:lnTo>
              </a:path>
              <a:path w="1334135" h="115569">
                <a:moveTo>
                  <a:pt x="1296009" y="81904"/>
                </a:moveTo>
                <a:lnTo>
                  <a:pt x="1314907" y="100802"/>
                </a:lnTo>
                <a:lnTo>
                  <a:pt x="1333804" y="819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100" y="-4020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Advantages</a:t>
            </a:r>
            <a:r>
              <a:rPr spc="10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739775"/>
            <a:ext cx="80645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0" dirty="0">
                <a:latin typeface="Arial"/>
                <a:cs typeface="Arial"/>
              </a:rPr>
              <a:t>Advantages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11" y="986740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0512" y="985755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338" y="906029"/>
            <a:ext cx="3395524" cy="9503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simple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calculate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hence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faster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computation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allow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generate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large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offspring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parent values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dirty="0">
                <a:latin typeface="Arial MT"/>
                <a:cs typeface="Arial MT"/>
              </a:rPr>
              <a:t>Controls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possible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choose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wide-</a:t>
            </a:r>
            <a:r>
              <a:rPr sz="1050" dirty="0">
                <a:latin typeface="Arial MT"/>
                <a:cs typeface="Arial MT"/>
              </a:rPr>
              <a:t>range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variations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11" y="119677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0512" y="1195787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111" y="157887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0512" y="1577257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250" y="1895970"/>
            <a:ext cx="76454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0" dirty="0">
                <a:latin typeface="Arial"/>
                <a:cs typeface="Arial"/>
              </a:rPr>
              <a:t>Limitations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111" y="2142948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0512" y="2141950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833" y="2052040"/>
            <a:ext cx="3415029" cy="9601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050" dirty="0">
                <a:latin typeface="Arial MT"/>
                <a:cs typeface="Arial MT"/>
              </a:rPr>
              <a:t>Needs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decided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i="1" dirty="0">
                <a:latin typeface="Verdana"/>
                <a:cs typeface="Verdana"/>
              </a:rPr>
              <a:t>α</a:t>
            </a:r>
            <a:r>
              <a:rPr sz="1100" i="1" baseline="-13888" dirty="0">
                <a:latin typeface="Arial"/>
                <a:cs typeface="Arial"/>
              </a:rPr>
              <a:t>i</a:t>
            </a:r>
            <a:r>
              <a:rPr sz="1100" i="1" spc="262" baseline="-13888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i="1" spc="-25" dirty="0">
                <a:latin typeface="Verdana"/>
                <a:cs typeface="Verdana"/>
              </a:rPr>
              <a:t>β</a:t>
            </a:r>
            <a:r>
              <a:rPr sz="1100" i="1" spc="-37" baseline="-13888" dirty="0">
                <a:latin typeface="Arial"/>
                <a:cs typeface="Arial"/>
              </a:rPr>
              <a:t>i</a:t>
            </a:r>
            <a:endParaRPr sz="1100" baseline="-13888" dirty="0">
              <a:latin typeface="Arial"/>
              <a:cs typeface="Arial"/>
            </a:endParaRPr>
          </a:p>
          <a:p>
            <a:pPr marL="38100" marR="88265">
              <a:lnSpc>
                <a:spcPct val="102699"/>
              </a:lnSpc>
              <a:spcBef>
                <a:spcPts val="295"/>
              </a:spcBef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difficult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inexperienced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users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decide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right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i="1" dirty="0">
                <a:latin typeface="Verdana"/>
                <a:cs typeface="Verdana"/>
              </a:rPr>
              <a:t>α</a:t>
            </a:r>
            <a:r>
              <a:rPr sz="1100" i="1" baseline="-13888" dirty="0">
                <a:latin typeface="Arial"/>
                <a:cs typeface="Arial"/>
              </a:rPr>
              <a:t>i</a:t>
            </a:r>
            <a:r>
              <a:rPr sz="1100" i="1" spc="262" baseline="-13888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i="1" spc="-25" dirty="0">
                <a:latin typeface="Verdana"/>
                <a:cs typeface="Verdana"/>
              </a:rPr>
              <a:t>β</a:t>
            </a:r>
            <a:r>
              <a:rPr sz="1100" i="1" spc="-37" baseline="-13888" dirty="0">
                <a:latin typeface="Arial"/>
                <a:cs typeface="Arial"/>
              </a:rPr>
              <a:t>i</a:t>
            </a:r>
            <a:endParaRPr sz="1100" baseline="-13888" dirty="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050" dirty="0">
                <a:latin typeface="Arial MT"/>
                <a:cs typeface="Arial MT"/>
              </a:rPr>
              <a:t>If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i="1" dirty="0">
                <a:latin typeface="Verdana"/>
                <a:cs typeface="Verdana"/>
              </a:rPr>
              <a:t>α</a:t>
            </a:r>
            <a:r>
              <a:rPr sz="1100" i="1" baseline="-13888" dirty="0">
                <a:latin typeface="Arial"/>
                <a:cs typeface="Arial"/>
              </a:rPr>
              <a:t>i</a:t>
            </a:r>
            <a:r>
              <a:rPr sz="1100" i="1" spc="254" baseline="-13888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i="1" dirty="0">
                <a:latin typeface="Verdana"/>
                <a:cs typeface="Verdana"/>
              </a:rPr>
              <a:t>β</a:t>
            </a:r>
            <a:r>
              <a:rPr sz="1100" i="1" baseline="-13888" dirty="0">
                <a:latin typeface="Arial"/>
                <a:cs typeface="Arial"/>
              </a:rPr>
              <a:t>i</a:t>
            </a:r>
            <a:r>
              <a:rPr sz="1100" i="1" spc="254" baseline="-13888" dirty="0">
                <a:latin typeface="Arial"/>
                <a:cs typeface="Arial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chosen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properly,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solution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may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stuck </a:t>
            </a:r>
            <a:r>
              <a:rPr sz="1050" dirty="0">
                <a:latin typeface="Arial MT"/>
                <a:cs typeface="Arial MT"/>
              </a:rPr>
              <a:t>into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local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optima.</a:t>
            </a:r>
            <a:endParaRPr sz="1050" dirty="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111" y="2352981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512" y="2351983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7111" y="2735086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90512" y="2733465"/>
            <a:ext cx="679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557" y="294241"/>
            <a:ext cx="4389006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Blend</a:t>
            </a:r>
            <a:r>
              <a:rPr spc="95" dirty="0"/>
              <a:t> </a:t>
            </a:r>
            <a:r>
              <a:rPr dirty="0"/>
              <a:t>crossover</a:t>
            </a:r>
            <a:r>
              <a:rPr spc="10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Real-coded</a:t>
            </a:r>
            <a:r>
              <a:rPr spc="100" dirty="0"/>
              <a:t> </a:t>
            </a:r>
            <a:r>
              <a:rPr spc="-25" dirty="0"/>
              <a:t>GAs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383" y="842507"/>
            <a:ext cx="2358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244" y="1199429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2645" y="11984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71" y="1162496"/>
            <a:ext cx="3918585" cy="817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7843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parameter’s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parent’s chromosomes,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blend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 </a:t>
            </a:r>
            <a:r>
              <a:rPr sz="1100" dirty="0">
                <a:latin typeface="Arial MT"/>
                <a:cs typeface="Arial MT"/>
              </a:rPr>
              <a:t>lying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range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244" y="165353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2645" y="16525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71" y="2026920"/>
            <a:ext cx="3954779" cy="6940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mbria"/>
                <a:cs typeface="Cambria"/>
              </a:rPr>
              <a:t>⟨{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Cambria"/>
                <a:cs typeface="Cambria"/>
              </a:rPr>
              <a:t>}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{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 MT"/>
                <a:cs typeface="Arial MT"/>
              </a:rPr>
              <a:t>1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Cambria"/>
                <a:cs typeface="Cambria"/>
              </a:rPr>
              <a:t>}⟩</a:t>
            </a:r>
            <a:endParaRPr sz="1100">
              <a:latin typeface="Cambria"/>
              <a:cs typeface="Cambria"/>
            </a:endParaRPr>
          </a:p>
          <a:p>
            <a:pPr marL="38100" marR="30480">
              <a:lnSpc>
                <a:spcPct val="102600"/>
              </a:lnSpc>
              <a:spcBef>
                <a:spcPts val="595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constant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decided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do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domain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said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705" y="307021"/>
            <a:ext cx="4116704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Blend</a:t>
            </a:r>
            <a:r>
              <a:rPr spc="95" dirty="0"/>
              <a:t> </a:t>
            </a:r>
            <a:r>
              <a:rPr dirty="0"/>
              <a:t>crossover</a:t>
            </a:r>
            <a:r>
              <a:rPr spc="10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Real-coded</a:t>
            </a:r>
            <a:r>
              <a:rPr spc="100" dirty="0"/>
              <a:t> </a:t>
            </a:r>
            <a:r>
              <a:rPr spc="-25" dirty="0"/>
              <a:t>GAs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23" y="817233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2624" y="8156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" y="780288"/>
            <a:ext cx="400050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parameter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γ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identified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utilizing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(0.0,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1.0)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exclusive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like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following:</a:t>
            </a:r>
            <a:endParaRPr sz="1100">
              <a:latin typeface="Arial MT"/>
              <a:cs typeface="Arial MT"/>
            </a:endParaRPr>
          </a:p>
          <a:p>
            <a:pPr marL="78105" algn="ctr">
              <a:lnSpc>
                <a:spcPct val="100000"/>
              </a:lnSpc>
              <a:spcBef>
                <a:spcPts val="635"/>
              </a:spcBef>
            </a:pPr>
            <a:r>
              <a:rPr sz="1100" i="1" spc="-100" dirty="0">
                <a:latin typeface="Verdana"/>
                <a:cs typeface="Verdana"/>
              </a:rPr>
              <a:t>γ</a:t>
            </a:r>
            <a:r>
              <a:rPr sz="1100" i="1" spc="-1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i="1" spc="-50" dirty="0">
                <a:latin typeface="Verdana"/>
                <a:cs typeface="Verdana"/>
              </a:rPr>
              <a:t>α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223" y="176732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2624" y="176632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50" y="1730375"/>
            <a:ext cx="4116704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follows,</a:t>
            </a:r>
            <a:endParaRPr sz="1100" dirty="0">
              <a:latin typeface="Arial MT"/>
              <a:cs typeface="Arial MT"/>
            </a:endParaRPr>
          </a:p>
          <a:p>
            <a:pPr marL="1383030">
              <a:lnSpc>
                <a:spcPct val="100000"/>
              </a:lnSpc>
              <a:spcBef>
                <a:spcPts val="63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8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dirty="0">
                <a:latin typeface="Verdana"/>
                <a:cs typeface="Verdana"/>
              </a:rPr>
              <a:t>γ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γ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 dirty="0">
              <a:latin typeface="Arial MT"/>
              <a:cs typeface="Arial MT"/>
            </a:endParaRPr>
          </a:p>
          <a:p>
            <a:pPr marL="138303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8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dirty="0">
                <a:latin typeface="Verdana"/>
                <a:cs typeface="Verdana"/>
              </a:rPr>
              <a:t>γ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γ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endParaRPr sz="1200" baseline="-13888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923" y="2396377"/>
            <a:ext cx="3304745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bg1"/>
                </a:solidFill>
              </a:rPr>
              <a:t>Blend</a:t>
            </a:r>
            <a:r>
              <a:rPr spc="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crossover</a:t>
            </a:r>
            <a:r>
              <a:rPr spc="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:</a:t>
            </a:r>
            <a:r>
              <a:rPr spc="16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</a:t>
            </a:r>
            <a:r>
              <a:rPr spc="6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64616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414906"/>
            <a:ext cx="1757045" cy="758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15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18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83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5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γ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9144" y="1589582"/>
            <a:ext cx="4043045" cy="1397000"/>
            <a:chOff x="259144" y="1589582"/>
            <a:chExt cx="4043045" cy="1397000"/>
          </a:xfrm>
        </p:grpSpPr>
        <p:sp>
          <p:nvSpPr>
            <p:cNvPr id="7" name="object 7"/>
            <p:cNvSpPr/>
            <p:nvPr/>
          </p:nvSpPr>
          <p:spPr>
            <a:xfrm>
              <a:off x="264542" y="1594980"/>
              <a:ext cx="4032250" cy="1386205"/>
            </a:xfrm>
            <a:custGeom>
              <a:avLst/>
              <a:gdLst/>
              <a:ahLst/>
              <a:cxnLst/>
              <a:rect l="l" t="t" r="r" b="b"/>
              <a:pathLst>
                <a:path w="4032250" h="1386205">
                  <a:moveTo>
                    <a:pt x="3956378" y="0"/>
                  </a:moveTo>
                  <a:lnTo>
                    <a:pt x="75600" y="0"/>
                  </a:lnTo>
                  <a:lnTo>
                    <a:pt x="46175" y="5943"/>
                  </a:lnTo>
                  <a:lnTo>
                    <a:pt x="22144" y="22147"/>
                  </a:lnTo>
                  <a:lnTo>
                    <a:pt x="5941" y="46168"/>
                  </a:lnTo>
                  <a:lnTo>
                    <a:pt x="0" y="75564"/>
                  </a:lnTo>
                  <a:lnTo>
                    <a:pt x="0" y="1310394"/>
                  </a:lnTo>
                  <a:lnTo>
                    <a:pt x="5941" y="1339819"/>
                  </a:lnTo>
                  <a:lnTo>
                    <a:pt x="22144" y="1363849"/>
                  </a:lnTo>
                  <a:lnTo>
                    <a:pt x="46175" y="1380052"/>
                  </a:lnTo>
                  <a:lnTo>
                    <a:pt x="75600" y="1385993"/>
                  </a:lnTo>
                  <a:lnTo>
                    <a:pt x="3956378" y="1385993"/>
                  </a:lnTo>
                  <a:lnTo>
                    <a:pt x="3985827" y="1380052"/>
                  </a:lnTo>
                  <a:lnTo>
                    <a:pt x="4009874" y="1363849"/>
                  </a:lnTo>
                  <a:lnTo>
                    <a:pt x="4026087" y="1339819"/>
                  </a:lnTo>
                  <a:lnTo>
                    <a:pt x="4032032" y="1310394"/>
                  </a:lnTo>
                  <a:lnTo>
                    <a:pt x="4032032" y="75564"/>
                  </a:lnTo>
                  <a:lnTo>
                    <a:pt x="4026087" y="46168"/>
                  </a:lnTo>
                  <a:lnTo>
                    <a:pt x="4009874" y="22147"/>
                  </a:lnTo>
                  <a:lnTo>
                    <a:pt x="3985827" y="5943"/>
                  </a:lnTo>
                  <a:lnTo>
                    <a:pt x="3956378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4542" y="1594980"/>
              <a:ext cx="4032250" cy="1386205"/>
            </a:xfrm>
            <a:custGeom>
              <a:avLst/>
              <a:gdLst/>
              <a:ahLst/>
              <a:cxnLst/>
              <a:rect l="l" t="t" r="r" b="b"/>
              <a:pathLst>
                <a:path w="4032250" h="1386205">
                  <a:moveTo>
                    <a:pt x="75600" y="1385993"/>
                  </a:moveTo>
                  <a:lnTo>
                    <a:pt x="3956378" y="1385993"/>
                  </a:lnTo>
                  <a:lnTo>
                    <a:pt x="3985826" y="1380052"/>
                  </a:lnTo>
                  <a:lnTo>
                    <a:pt x="4009874" y="1363849"/>
                  </a:lnTo>
                  <a:lnTo>
                    <a:pt x="4026087" y="1339819"/>
                  </a:lnTo>
                  <a:lnTo>
                    <a:pt x="4032032" y="1310394"/>
                  </a:lnTo>
                  <a:lnTo>
                    <a:pt x="4032032" y="75564"/>
                  </a:lnTo>
                  <a:lnTo>
                    <a:pt x="4026087" y="46168"/>
                  </a:lnTo>
                  <a:lnTo>
                    <a:pt x="4009874" y="22147"/>
                  </a:lnTo>
                  <a:lnTo>
                    <a:pt x="3985826" y="5943"/>
                  </a:lnTo>
                  <a:lnTo>
                    <a:pt x="3956378" y="0"/>
                  </a:lnTo>
                  <a:lnTo>
                    <a:pt x="75600" y="0"/>
                  </a:lnTo>
                  <a:lnTo>
                    <a:pt x="46175" y="5943"/>
                  </a:lnTo>
                  <a:lnTo>
                    <a:pt x="22144" y="22147"/>
                  </a:lnTo>
                  <a:lnTo>
                    <a:pt x="5941" y="46168"/>
                  </a:lnTo>
                  <a:lnTo>
                    <a:pt x="0" y="75564"/>
                  </a:lnTo>
                  <a:lnTo>
                    <a:pt x="0" y="1310394"/>
                  </a:lnTo>
                  <a:lnTo>
                    <a:pt x="5941" y="1339819"/>
                  </a:lnTo>
                  <a:lnTo>
                    <a:pt x="22144" y="1363849"/>
                  </a:lnTo>
                  <a:lnTo>
                    <a:pt x="46175" y="1380052"/>
                  </a:lnTo>
                  <a:lnTo>
                    <a:pt x="75600" y="1385993"/>
                  </a:lnTo>
                  <a:close/>
                </a:path>
              </a:pathLst>
            </a:custGeom>
            <a:ln w="10667">
              <a:solidFill>
                <a:srgbClr val="CD736B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9541" y="2212373"/>
              <a:ext cx="3276600" cy="252095"/>
            </a:xfrm>
            <a:custGeom>
              <a:avLst/>
              <a:gdLst/>
              <a:ahLst/>
              <a:cxnLst/>
              <a:rect l="l" t="t" r="r" b="b"/>
              <a:pathLst>
                <a:path w="3276600" h="252094">
                  <a:moveTo>
                    <a:pt x="0" y="125997"/>
                  </a:moveTo>
                  <a:lnTo>
                    <a:pt x="3276000" y="125997"/>
                  </a:lnTo>
                </a:path>
                <a:path w="3276600" h="252094">
                  <a:moveTo>
                    <a:pt x="3276000" y="0"/>
                  </a:moveTo>
                  <a:lnTo>
                    <a:pt x="3276000" y="252004"/>
                  </a:lnTo>
                </a:path>
                <a:path w="3276600" h="252094">
                  <a:moveTo>
                    <a:pt x="0" y="0"/>
                  </a:moveTo>
                  <a:lnTo>
                    <a:pt x="0" y="252004"/>
                  </a:lnTo>
                </a:path>
                <a:path w="3276600" h="252094">
                  <a:moveTo>
                    <a:pt x="1134043" y="0"/>
                  </a:moveTo>
                  <a:lnTo>
                    <a:pt x="1134043" y="252004"/>
                  </a:lnTo>
                </a:path>
                <a:path w="3276600" h="252094">
                  <a:moveTo>
                    <a:pt x="2016020" y="25203"/>
                  </a:moveTo>
                  <a:lnTo>
                    <a:pt x="2016020" y="25200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0754" y="2478109"/>
            <a:ext cx="27813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solidFill>
                  <a:schemeClr val="bg1"/>
                </a:solidFill>
                <a:latin typeface="Calibri"/>
                <a:cs typeface="Calibri"/>
              </a:rPr>
              <a:t>10.0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2753" y="2478109"/>
            <a:ext cx="27813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solidFill>
                  <a:schemeClr val="bg1"/>
                </a:solidFill>
                <a:latin typeface="Calibri"/>
                <a:cs typeface="Calibri"/>
              </a:rPr>
              <a:t>25.0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146" y="2478109"/>
            <a:ext cx="56642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solidFill>
                  <a:schemeClr val="bg1"/>
                </a:solidFill>
                <a:latin typeface="Calibri"/>
                <a:cs typeface="Calibri"/>
              </a:rPr>
              <a:t>P1=15.65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5458" y="2478109"/>
            <a:ext cx="56642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solidFill>
                  <a:schemeClr val="bg1"/>
                </a:solidFill>
                <a:latin typeface="Calibri"/>
                <a:cs typeface="Calibri"/>
              </a:rPr>
              <a:t>P2=18.83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69516" y="2073795"/>
            <a:ext cx="520065" cy="176530"/>
          </a:xfrm>
          <a:custGeom>
            <a:avLst/>
            <a:gdLst/>
            <a:ahLst/>
            <a:cxnLst/>
            <a:rect l="l" t="t" r="r" b="b"/>
            <a:pathLst>
              <a:path w="520064" h="176530">
                <a:moveTo>
                  <a:pt x="486638" y="0"/>
                </a:moveTo>
                <a:lnTo>
                  <a:pt x="486638" y="176377"/>
                </a:lnTo>
              </a:path>
              <a:path w="520064" h="176530">
                <a:moveTo>
                  <a:pt x="453567" y="143306"/>
                </a:moveTo>
                <a:lnTo>
                  <a:pt x="486638" y="176377"/>
                </a:lnTo>
                <a:lnTo>
                  <a:pt x="519709" y="143306"/>
                </a:lnTo>
              </a:path>
              <a:path w="520064" h="176530">
                <a:moveTo>
                  <a:pt x="33070" y="0"/>
                </a:moveTo>
                <a:lnTo>
                  <a:pt x="33070" y="176377"/>
                </a:lnTo>
              </a:path>
              <a:path w="520064" h="176530">
                <a:moveTo>
                  <a:pt x="0" y="143306"/>
                </a:moveTo>
                <a:lnTo>
                  <a:pt x="33070" y="176377"/>
                </a:lnTo>
                <a:lnTo>
                  <a:pt x="66141" y="14330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356" y="1565211"/>
            <a:ext cx="1261745" cy="44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6839">
              <a:lnSpc>
                <a:spcPct val="135300"/>
              </a:lnSpc>
              <a:spcBef>
                <a:spcPts val="95"/>
              </a:spcBef>
              <a:tabLst>
                <a:tab pos="705485" algn="l"/>
              </a:tabLst>
            </a:pPr>
            <a:r>
              <a:rPr sz="1100" dirty="0">
                <a:solidFill>
                  <a:schemeClr val="bg1"/>
                </a:solidFill>
                <a:latin typeface="Calibri"/>
                <a:cs typeface="Calibri"/>
              </a:rPr>
              <a:t>New</a:t>
            </a:r>
            <a:r>
              <a:rPr sz="11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Calibri"/>
                <a:cs typeface="Calibri"/>
              </a:rPr>
              <a:t>offspring C1=16.60</a:t>
            </a:r>
            <a:r>
              <a:rPr sz="11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1100" spc="-10" dirty="0">
                <a:solidFill>
                  <a:schemeClr val="bg1"/>
                </a:solidFill>
                <a:latin typeface="Calibri"/>
                <a:cs typeface="Calibri"/>
              </a:rPr>
              <a:t>C2=17.88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4832" y="2755308"/>
            <a:ext cx="46545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solidFill>
                  <a:schemeClr val="bg1"/>
                </a:solidFill>
                <a:latin typeface="Calibri"/>
                <a:cs typeface="Calibri"/>
              </a:rPr>
              <a:t>Parents</a:t>
            </a:r>
            <a:endParaRPr sz="11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50" y="63557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Simulated</a:t>
            </a:r>
            <a:r>
              <a:rPr spc="110" dirty="0"/>
              <a:t> </a:t>
            </a:r>
            <a:r>
              <a:rPr dirty="0"/>
              <a:t>binary</a:t>
            </a:r>
            <a:r>
              <a:rPr spc="110" dirty="0"/>
              <a:t> </a:t>
            </a:r>
            <a:r>
              <a:rPr dirty="0"/>
              <a:t>crossover</a:t>
            </a:r>
            <a:r>
              <a:rPr spc="11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Real-coded</a:t>
            </a:r>
            <a:r>
              <a:rPr spc="110" dirty="0"/>
              <a:t> </a:t>
            </a:r>
            <a:r>
              <a:rPr spc="-25" dirty="0"/>
              <a:t>GAs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75" y="1082397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850" y="1010488"/>
            <a:ext cx="3807118" cy="9941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of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generated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parents.</a:t>
            </a:r>
            <a:endParaRPr sz="1100">
              <a:latin typeface="Arial MT"/>
              <a:cs typeface="Arial MT"/>
            </a:endParaRPr>
          </a:p>
          <a:p>
            <a:pPr marL="12700" marR="4064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spread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 solutions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475" y="1536511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7624" y="1925828"/>
            <a:ext cx="800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baseline="-25252" dirty="0">
                <a:latin typeface="Verdana"/>
                <a:cs typeface="Verdana"/>
              </a:rPr>
              <a:t>α</a:t>
            </a:r>
            <a:r>
              <a:rPr sz="1650" i="1" spc="-135" baseline="-25252" dirty="0">
                <a:latin typeface="Verdana"/>
                <a:cs typeface="Verdana"/>
              </a:rPr>
              <a:t> </a:t>
            </a:r>
            <a:r>
              <a:rPr sz="1650" baseline="-25252" dirty="0">
                <a:latin typeface="Lucida Sans Unicode"/>
                <a:cs typeface="Lucida Sans Unicode"/>
              </a:rPr>
              <a:t>=</a:t>
            </a:r>
            <a:r>
              <a:rPr sz="1650" spc="682" baseline="5050" dirty="0">
                <a:latin typeface="Arial MT"/>
                <a:cs typeface="Arial MT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900" u="sng" spc="-15" baseline="-1388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−C</a:t>
            </a:r>
            <a:r>
              <a:rPr sz="900" u="sng" spc="-15" baseline="-1388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</a:t>
            </a:r>
            <a:r>
              <a:rPr sz="1650" spc="-15" baseline="5050" dirty="0">
                <a:latin typeface="Arial MT"/>
                <a:cs typeface="Arial MT"/>
              </a:rPr>
              <a:t> </a:t>
            </a:r>
            <a:endParaRPr sz="1650" baseline="5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50" y="2035175"/>
            <a:ext cx="4130040" cy="7167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73685" algn="ctr">
              <a:lnSpc>
                <a:spcPct val="100000"/>
              </a:lnSpc>
              <a:spcBef>
                <a:spcPts val="390"/>
              </a:spcBef>
            </a:pPr>
            <a:r>
              <a:rPr sz="1650" spc="322" baseline="15151" dirty="0">
                <a:latin typeface="Arial MT"/>
                <a:cs typeface="Arial MT"/>
              </a:rPr>
              <a:t> 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spc="-15" baseline="-13888" dirty="0">
                <a:latin typeface="Arial MT"/>
                <a:cs typeface="Arial MT"/>
              </a:rPr>
              <a:t>1</a:t>
            </a:r>
            <a:r>
              <a:rPr sz="800" i="1" spc="-10" dirty="0">
                <a:latin typeface="Arial"/>
                <a:cs typeface="Arial"/>
              </a:rPr>
              <a:t>−P</a:t>
            </a:r>
            <a:r>
              <a:rPr sz="900" spc="-15" baseline="-13888" dirty="0">
                <a:latin typeface="Arial MT"/>
                <a:cs typeface="Arial MT"/>
              </a:rPr>
              <a:t>2</a:t>
            </a:r>
            <a:r>
              <a:rPr sz="1650" spc="-15" baseline="15151" dirty="0">
                <a:latin typeface="Arial MT"/>
                <a:cs typeface="Arial MT"/>
              </a:rPr>
              <a:t> </a:t>
            </a:r>
            <a:endParaRPr sz="1650" baseline="15151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and</a:t>
            </a:r>
            <a:r>
              <a:rPr sz="1100" spc="-40">
                <a:latin typeface="Arial MT"/>
                <a:cs typeface="Arial MT"/>
              </a:rPr>
              <a:t> </a:t>
            </a:r>
            <a:endParaRPr lang="en-US" sz="1100" spc="-4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</a:pPr>
            <a:r>
              <a:rPr sz="1100" i="1">
                <a:latin typeface="Arial"/>
                <a:cs typeface="Arial"/>
              </a:rPr>
              <a:t>C</a:t>
            </a:r>
            <a:r>
              <a:rPr sz="1200" baseline="-13888">
                <a:latin typeface="Arial MT"/>
                <a:cs typeface="Arial MT"/>
              </a:rPr>
              <a:t>2</a:t>
            </a:r>
            <a:r>
              <a:rPr sz="1200" spc="142" baseline="-13888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176" y="130175"/>
            <a:ext cx="4505136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Simulated</a:t>
            </a:r>
            <a:r>
              <a:rPr spc="110" dirty="0"/>
              <a:t> </a:t>
            </a:r>
            <a:r>
              <a:rPr dirty="0"/>
              <a:t>binary</a:t>
            </a:r>
            <a:r>
              <a:rPr spc="110" dirty="0"/>
              <a:t> </a:t>
            </a:r>
            <a:r>
              <a:rPr dirty="0"/>
              <a:t>crossover</a:t>
            </a:r>
            <a:r>
              <a:rPr spc="11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Real-coded</a:t>
            </a:r>
            <a:r>
              <a:rPr spc="110" dirty="0"/>
              <a:t> </a:t>
            </a:r>
            <a:r>
              <a:rPr spc="-25" dirty="0"/>
              <a:t>GAs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763" y="1304380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763" y="183049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763" y="2356601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0050" y="912495"/>
            <a:ext cx="3573779" cy="1808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occurs: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200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Contracting Crossover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Expanding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Crossover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Stationary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Crossover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spread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14" y="-53528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Simulated</a:t>
            </a:r>
            <a:r>
              <a:rPr spc="125" dirty="0"/>
              <a:t> </a:t>
            </a:r>
            <a:r>
              <a:rPr dirty="0"/>
              <a:t>Binary</a:t>
            </a:r>
            <a:r>
              <a:rPr spc="125" dirty="0"/>
              <a:t> </a:t>
            </a:r>
            <a:r>
              <a:rPr spc="-10" dirty="0"/>
              <a:t>Crossover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28" y="1303375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728" y="1943354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615" y="911477"/>
            <a:ext cx="3010535" cy="1151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Probability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Distribution: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Contracting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  <a:p>
            <a:pPr marL="1705610">
              <a:lnSpc>
                <a:spcPct val="100000"/>
              </a:lnSpc>
              <a:spcBef>
                <a:spcPts val="120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5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1100" i="1" spc="-20" dirty="0">
                <a:latin typeface="Verdana"/>
                <a:cs typeface="Verdana"/>
              </a:rPr>
              <a:t>α</a:t>
            </a:r>
            <a:r>
              <a:rPr sz="1200" spc="-30" baseline="27777" dirty="0">
                <a:latin typeface="Arial MT"/>
                <a:cs typeface="Arial MT"/>
              </a:rPr>
              <a:t>2</a:t>
            </a:r>
            <a:endParaRPr sz="1200" baseline="27777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Expanding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8515" y="2191434"/>
            <a:ext cx="1435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E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5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20" dirty="0">
                <a:latin typeface="Lucida Sans Unicode"/>
                <a:cs typeface="Lucida Sans Unicode"/>
              </a:rPr>
              <a:t> </a:t>
            </a:r>
            <a:r>
              <a:rPr sz="1200" u="sng" spc="225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-7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u="sng" spc="750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200" baseline="31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1304" y="2255925"/>
            <a:ext cx="296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baseline="-17361" dirty="0">
                <a:latin typeface="Arial"/>
                <a:cs typeface="Arial"/>
              </a:rPr>
              <a:t>α</a:t>
            </a:r>
            <a:r>
              <a:rPr sz="600" i="1" spc="-20" dirty="0">
                <a:latin typeface="Arial"/>
                <a:cs typeface="Arial"/>
              </a:rPr>
              <a:t>q</a:t>
            </a:r>
            <a:r>
              <a:rPr sz="600" spc="-20" dirty="0">
                <a:latin typeface="Verdana"/>
                <a:cs typeface="Verdana"/>
              </a:rPr>
              <a:t>+</a:t>
            </a:r>
            <a:r>
              <a:rPr sz="600" spc="-2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" y="45645"/>
            <a:ext cx="4276536" cy="761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Simulated</a:t>
            </a:r>
            <a:r>
              <a:rPr spc="110" dirty="0"/>
              <a:t> </a:t>
            </a:r>
            <a:r>
              <a:rPr dirty="0"/>
              <a:t>binary</a:t>
            </a:r>
            <a:r>
              <a:rPr spc="110" dirty="0"/>
              <a:t> </a:t>
            </a:r>
            <a:r>
              <a:rPr dirty="0"/>
              <a:t>crossover</a:t>
            </a:r>
            <a:r>
              <a:rPr spc="11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t>Real-coded</a:t>
            </a:r>
            <a:r>
              <a:rPr spc="110"/>
              <a:t> </a:t>
            </a:r>
            <a:r>
              <a:rPr spc="-25"/>
              <a:t>GAs</a:t>
            </a:r>
            <a:br>
              <a:rPr lang="en-US" spc="-25"/>
            </a:b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4940" y="680720"/>
            <a:ext cx="42075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children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09" y="1100913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0510" y="109992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936" y="1063981"/>
            <a:ext cx="262255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Cambria"/>
                <a:cs typeface="Cambria"/>
              </a:rPr>
              <a:t>∈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{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0" dirty="0">
                <a:latin typeface="Arial MT"/>
                <a:cs typeface="Arial MT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spc="-2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200" i="1" baseline="27777" dirty="0">
                <a:latin typeface="Arial"/>
                <a:cs typeface="Arial"/>
              </a:rPr>
              <a:t>r</a:t>
            </a:r>
            <a:r>
              <a:rPr sz="1200" i="1" spc="15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109" y="138294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0510" y="1381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620" y="175199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211" y="1688757"/>
            <a:ext cx="16567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315" baseline="45454" dirty="0">
                <a:latin typeface="Arial MT"/>
                <a:cs typeface="Arial MT"/>
              </a:rPr>
              <a:t>∫</a:t>
            </a:r>
            <a:r>
              <a:rPr sz="1650" spc="-112" baseline="45454" dirty="0">
                <a:latin typeface="Arial MT"/>
                <a:cs typeface="Arial MT"/>
              </a:rPr>
              <a:t> </a:t>
            </a:r>
            <a:r>
              <a:rPr sz="1200" i="1" spc="135" baseline="38194" dirty="0">
                <a:latin typeface="Arial"/>
                <a:cs typeface="Arial"/>
              </a:rPr>
              <a:t>α</a:t>
            </a:r>
            <a:r>
              <a:rPr sz="900" i="1" spc="135" baseline="78703" dirty="0">
                <a:latin typeface="Arial"/>
                <a:cs typeface="Arial"/>
              </a:rPr>
              <a:t>′</a:t>
            </a:r>
            <a:r>
              <a:rPr sz="900" i="1" spc="195" baseline="78703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5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336" y="191399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7042" y="231997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6212" y="2233981"/>
            <a:ext cx="1653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315" baseline="45454" dirty="0">
                <a:latin typeface="Arial MT"/>
                <a:cs typeface="Arial MT"/>
              </a:rPr>
              <a:t>∫</a:t>
            </a:r>
            <a:r>
              <a:rPr sz="1650" spc="-120" baseline="45454" dirty="0">
                <a:latin typeface="Arial MT"/>
                <a:cs typeface="Arial MT"/>
              </a:rPr>
              <a:t> </a:t>
            </a:r>
            <a:r>
              <a:rPr sz="1200" i="1" spc="135" baseline="38194" dirty="0">
                <a:latin typeface="Arial"/>
                <a:cs typeface="Arial"/>
              </a:rPr>
              <a:t>α</a:t>
            </a:r>
            <a:r>
              <a:rPr sz="900" i="1" spc="135" baseline="78703" dirty="0">
                <a:latin typeface="Arial"/>
                <a:cs typeface="Arial"/>
              </a:rPr>
              <a:t>′</a:t>
            </a:r>
            <a:r>
              <a:rPr sz="900" i="1" spc="187" baseline="78703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E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5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109" y="2590903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10510" y="25892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855" y="2553285"/>
            <a:ext cx="3693795" cy="8758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Using the value of αr obtain two </a:t>
            </a:r>
            <a:r>
              <a:rPr sz="1100" spc="-10">
                <a:latin typeface="Arial MT"/>
                <a:cs typeface="Arial MT"/>
              </a:rPr>
              <a:t>children solution as </a:t>
            </a:r>
            <a:endParaRPr lang="en-US" sz="1100" spc="-1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>
                <a:latin typeface="Arial MT"/>
                <a:cs typeface="Arial MT"/>
              </a:rPr>
              <a:t>follows</a:t>
            </a:r>
          </a:p>
          <a:p>
            <a:pPr marL="314960">
              <a:lnSpc>
                <a:spcPct val="100000"/>
              </a:lnSpc>
              <a:spcBef>
                <a:spcPts val="1040"/>
              </a:spcBef>
            </a:pP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 MT"/>
                <a:cs typeface="Arial MT"/>
              </a:rPr>
              <a:t>1</a:t>
            </a:r>
            <a:r>
              <a:rPr sz="1050" spc="232" baseline="-11904" dirty="0">
                <a:latin typeface="Arial MT"/>
                <a:cs typeface="Arial MT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Arial MT"/>
                <a:cs typeface="Arial MT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Arial MT"/>
                <a:cs typeface="Arial MT"/>
              </a:rPr>
              <a:t>5</a:t>
            </a:r>
            <a:r>
              <a:rPr sz="1000" spc="-105" dirty="0">
                <a:latin typeface="Arial MT"/>
                <a:cs typeface="Arial MT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[(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1</a:t>
            </a:r>
            <a:r>
              <a:rPr sz="1050" spc="142" baseline="-11904" dirty="0">
                <a:latin typeface="Arial MT"/>
                <a:cs typeface="Arial MT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+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00" dirty="0">
                <a:latin typeface="Lucida Sans Unicode"/>
                <a:cs typeface="Lucida Sans Unicode"/>
              </a:rPr>
              <a:t>)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spc="220" dirty="0">
                <a:latin typeface="Cambria"/>
                <a:cs typeface="Cambria"/>
              </a:rPr>
              <a:t>−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i="1" dirty="0">
                <a:latin typeface="Verdana"/>
                <a:cs typeface="Verdana"/>
              </a:rPr>
              <a:t>α</a:t>
            </a:r>
            <a:r>
              <a:rPr sz="1050" i="1" baseline="27777" dirty="0">
                <a:latin typeface="Arial"/>
                <a:cs typeface="Arial"/>
              </a:rPr>
              <a:t>′</a:t>
            </a:r>
            <a:r>
              <a:rPr sz="1050" i="1" spc="52" baseline="27777" dirty="0">
                <a:latin typeface="Arial"/>
                <a:cs typeface="Arial"/>
              </a:rPr>
              <a:t> </a:t>
            </a:r>
            <a:r>
              <a:rPr sz="1000" dirty="0">
                <a:latin typeface="Cambria"/>
                <a:cs typeface="Cambria"/>
              </a:rPr>
              <a:t>|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50" spc="142" baseline="-11904" dirty="0">
                <a:latin typeface="Arial MT"/>
                <a:cs typeface="Arial MT"/>
              </a:rPr>
              <a:t> </a:t>
            </a:r>
            <a:r>
              <a:rPr sz="1000" spc="220" dirty="0">
                <a:latin typeface="Cambria"/>
                <a:cs typeface="Cambria"/>
              </a:rPr>
              <a:t>−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i="1" spc="-20" dirty="0">
                <a:latin typeface="Arial"/>
                <a:cs typeface="Arial"/>
              </a:rPr>
              <a:t>P</a:t>
            </a:r>
            <a:r>
              <a:rPr sz="1050" spc="-30" baseline="-11904" dirty="0">
                <a:latin typeface="Arial MT"/>
                <a:cs typeface="Arial MT"/>
              </a:rPr>
              <a:t>1</a:t>
            </a:r>
            <a:r>
              <a:rPr sz="1000" spc="-20" dirty="0">
                <a:latin typeface="Cambria"/>
                <a:cs typeface="Cambria"/>
              </a:rPr>
              <a:t>|</a:t>
            </a:r>
            <a:r>
              <a:rPr sz="1000" spc="-20" dirty="0">
                <a:latin typeface="Lucida Sans Unicode"/>
                <a:cs typeface="Lucida Sans Unicode"/>
              </a:rPr>
              <a:t>]</a:t>
            </a:r>
            <a:endParaRPr sz="1000">
              <a:latin typeface="Lucida Sans Unicode"/>
              <a:cs typeface="Lucida Sans Unicode"/>
            </a:endParaRPr>
          </a:p>
          <a:p>
            <a:pPr marL="314960">
              <a:lnSpc>
                <a:spcPct val="100000"/>
              </a:lnSpc>
              <a:spcBef>
                <a:spcPts val="560"/>
              </a:spcBef>
            </a:pP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50" spc="232" baseline="-11904" dirty="0">
                <a:latin typeface="Arial MT"/>
                <a:cs typeface="Arial MT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Arial MT"/>
                <a:cs typeface="Arial MT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Arial MT"/>
                <a:cs typeface="Arial MT"/>
              </a:rPr>
              <a:t>5</a:t>
            </a:r>
            <a:r>
              <a:rPr sz="1000" spc="-100" dirty="0">
                <a:latin typeface="Arial MT"/>
                <a:cs typeface="Arial MT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[(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1</a:t>
            </a:r>
            <a:r>
              <a:rPr sz="1050" spc="142" baseline="-11904" dirty="0">
                <a:latin typeface="Arial MT"/>
                <a:cs typeface="Arial MT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+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00" dirty="0">
                <a:latin typeface="Lucida Sans Unicode"/>
                <a:cs typeface="Lucida Sans Unicode"/>
              </a:rPr>
              <a:t>)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+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Verdana"/>
                <a:cs typeface="Verdana"/>
              </a:rPr>
              <a:t>α</a:t>
            </a:r>
            <a:r>
              <a:rPr sz="1050" i="1" baseline="27777" dirty="0">
                <a:latin typeface="Arial"/>
                <a:cs typeface="Arial"/>
              </a:rPr>
              <a:t>′</a:t>
            </a:r>
            <a:r>
              <a:rPr sz="1050" i="1" spc="60" baseline="27777" dirty="0">
                <a:latin typeface="Arial"/>
                <a:cs typeface="Arial"/>
              </a:rPr>
              <a:t> </a:t>
            </a:r>
            <a:r>
              <a:rPr sz="1000" dirty="0">
                <a:latin typeface="Cambria"/>
                <a:cs typeface="Cambria"/>
              </a:rPr>
              <a:t>|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50" spc="142" baseline="-11904" dirty="0">
                <a:latin typeface="Arial MT"/>
                <a:cs typeface="Arial MT"/>
              </a:rPr>
              <a:t> </a:t>
            </a:r>
            <a:r>
              <a:rPr sz="1000" spc="220" dirty="0">
                <a:latin typeface="Cambria"/>
                <a:cs typeface="Cambria"/>
              </a:rPr>
              <a:t>−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i="1" spc="-20" dirty="0">
                <a:latin typeface="Arial"/>
                <a:cs typeface="Arial"/>
              </a:rPr>
              <a:t>P</a:t>
            </a:r>
            <a:r>
              <a:rPr sz="1050" spc="-30" baseline="-11904" dirty="0">
                <a:latin typeface="Arial MT"/>
                <a:cs typeface="Arial MT"/>
              </a:rPr>
              <a:t>1</a:t>
            </a:r>
            <a:r>
              <a:rPr sz="1000" spc="-20" dirty="0">
                <a:latin typeface="Cambria"/>
                <a:cs typeface="Cambria"/>
              </a:rPr>
              <a:t>|</a:t>
            </a:r>
            <a:r>
              <a:rPr sz="1000" spc="-20" dirty="0">
                <a:latin typeface="Lucida Sans Unicode"/>
                <a:cs typeface="Lucida Sans Unicode"/>
              </a:rPr>
              <a:t>]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59" y="216898"/>
            <a:ext cx="4126182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Reproduction</a:t>
            </a:r>
            <a:r>
              <a:rPr spc="120" dirty="0"/>
              <a:t> </a:t>
            </a:r>
            <a:r>
              <a:rPr dirty="0"/>
              <a:t>in</a:t>
            </a:r>
            <a:r>
              <a:rPr spc="120" dirty="0"/>
              <a:t> </a:t>
            </a:r>
            <a:r>
              <a:rPr dirty="0"/>
              <a:t>Genetic</a:t>
            </a:r>
            <a:r>
              <a:rPr spc="12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088" y="1001598"/>
            <a:ext cx="75457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088" y="1283627"/>
            <a:ext cx="75457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088" y="1565656"/>
            <a:ext cx="75457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088" y="2205634"/>
            <a:ext cx="75457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088" y="2487676"/>
            <a:ext cx="75457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088" y="2769704"/>
            <a:ext cx="75457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1490" y="646843"/>
            <a:ext cx="4480560" cy="21866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Reproduction:</a:t>
            </a:r>
            <a:endParaRPr sz="1100" dirty="0">
              <a:latin typeface="Arial"/>
              <a:cs typeface="Arial"/>
            </a:endParaRPr>
          </a:p>
          <a:p>
            <a:pPr marL="289560" marR="3350895">
              <a:lnSpc>
                <a:spcPct val="168200"/>
              </a:lnSpc>
            </a:pPr>
            <a:r>
              <a:rPr sz="1100" b="1" spc="-15" dirty="0">
                <a:latin typeface="Arial"/>
                <a:cs typeface="Arial"/>
              </a:rPr>
              <a:t>Crossover </a:t>
            </a:r>
            <a:r>
              <a:rPr sz="1100" spc="-10" dirty="0">
                <a:latin typeface="Arial MT"/>
                <a:cs typeface="Arial MT"/>
              </a:rPr>
              <a:t>Mutation Inversion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genetic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encoding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</a:t>
            </a:r>
            <a:r>
              <a:rPr sz="1100" spc="-40" dirty="0">
                <a:latin typeface="Arial MT"/>
                <a:cs typeface="Arial MT"/>
              </a:rPr>
              <a:t> </a:t>
            </a:r>
            <a:endParaRPr lang="en-IN" sz="1100" spc="-4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another.</a:t>
            </a:r>
            <a:endParaRPr sz="1100" dirty="0">
              <a:latin typeface="Arial MT"/>
              <a:cs typeface="Arial MT"/>
            </a:endParaRPr>
          </a:p>
          <a:p>
            <a:pPr marL="289560" marR="2909570">
              <a:lnSpc>
                <a:spcPct val="168200"/>
              </a:lnSpc>
            </a:pP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GAs </a:t>
            </a:r>
            <a:r>
              <a:rPr sz="1100" spc="-20" dirty="0">
                <a:latin typeface="Arial MT"/>
                <a:cs typeface="Arial MT"/>
              </a:rPr>
              <a:t>Real-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GAs </a:t>
            </a:r>
            <a:r>
              <a:rPr sz="1100" spc="-40" dirty="0">
                <a:latin typeface="Arial MT"/>
                <a:cs typeface="Arial MT"/>
              </a:rPr>
              <a:t>Tree-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GAs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922" y="149845"/>
            <a:ext cx="4169728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Simulated</a:t>
            </a:r>
            <a:r>
              <a:rPr spc="110" dirty="0"/>
              <a:t> </a:t>
            </a:r>
            <a:r>
              <a:rPr dirty="0"/>
              <a:t>binary</a:t>
            </a:r>
            <a:r>
              <a:rPr spc="110" dirty="0"/>
              <a:t> </a:t>
            </a:r>
            <a:r>
              <a:rPr dirty="0"/>
              <a:t>crossover</a:t>
            </a:r>
            <a:r>
              <a:rPr spc="11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Real-coded</a:t>
            </a:r>
            <a:r>
              <a:rPr spc="110" dirty="0"/>
              <a:t> </a:t>
            </a:r>
            <a:r>
              <a:rPr spc="-25" dirty="0"/>
              <a:t>GAs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35665" y="2125957"/>
            <a:ext cx="2797810" cy="1214120"/>
            <a:chOff x="947159" y="1990128"/>
            <a:chExt cx="2797810" cy="1214120"/>
          </a:xfrm>
        </p:grpSpPr>
        <p:sp>
          <p:nvSpPr>
            <p:cNvPr id="5" name="object 5"/>
            <p:cNvSpPr/>
            <p:nvPr/>
          </p:nvSpPr>
          <p:spPr>
            <a:xfrm>
              <a:off x="950969" y="1993938"/>
              <a:ext cx="2790190" cy="1206500"/>
            </a:xfrm>
            <a:custGeom>
              <a:avLst/>
              <a:gdLst/>
              <a:ahLst/>
              <a:cxnLst/>
              <a:rect l="l" t="t" r="r" b="b"/>
              <a:pathLst>
                <a:path w="2790190" h="1206500">
                  <a:moveTo>
                    <a:pt x="2736005" y="0"/>
                  </a:moveTo>
                  <a:lnTo>
                    <a:pt x="54000" y="0"/>
                  </a:lnTo>
                  <a:lnTo>
                    <a:pt x="32982" y="4246"/>
                  </a:lnTo>
                  <a:lnTo>
                    <a:pt x="15817" y="15827"/>
                  </a:lnTo>
                  <a:lnTo>
                    <a:pt x="4244" y="33004"/>
                  </a:lnTo>
                  <a:lnTo>
                    <a:pt x="0" y="54038"/>
                  </a:lnTo>
                  <a:lnTo>
                    <a:pt x="0" y="1152025"/>
                  </a:lnTo>
                  <a:lnTo>
                    <a:pt x="4244" y="1173044"/>
                  </a:lnTo>
                  <a:lnTo>
                    <a:pt x="15817" y="1190208"/>
                  </a:lnTo>
                  <a:lnTo>
                    <a:pt x="32982" y="1201781"/>
                  </a:lnTo>
                  <a:lnTo>
                    <a:pt x="54000" y="1206025"/>
                  </a:lnTo>
                  <a:lnTo>
                    <a:pt x="2736005" y="1206025"/>
                  </a:lnTo>
                  <a:lnTo>
                    <a:pt x="2757029" y="1201781"/>
                  </a:lnTo>
                  <a:lnTo>
                    <a:pt x="2774184" y="1190208"/>
                  </a:lnTo>
                  <a:lnTo>
                    <a:pt x="2785743" y="1173044"/>
                  </a:lnTo>
                  <a:lnTo>
                    <a:pt x="2789980" y="1152025"/>
                  </a:lnTo>
                  <a:lnTo>
                    <a:pt x="2789980" y="54038"/>
                  </a:lnTo>
                  <a:lnTo>
                    <a:pt x="2785743" y="33004"/>
                  </a:lnTo>
                  <a:lnTo>
                    <a:pt x="2774184" y="15827"/>
                  </a:lnTo>
                  <a:lnTo>
                    <a:pt x="2757029" y="4246"/>
                  </a:lnTo>
                  <a:lnTo>
                    <a:pt x="2736005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50969" y="1993938"/>
              <a:ext cx="2790190" cy="1206500"/>
            </a:xfrm>
            <a:custGeom>
              <a:avLst/>
              <a:gdLst/>
              <a:ahLst/>
              <a:cxnLst/>
              <a:rect l="l" t="t" r="r" b="b"/>
              <a:pathLst>
                <a:path w="2790190" h="1206500">
                  <a:moveTo>
                    <a:pt x="54000" y="1206025"/>
                  </a:moveTo>
                  <a:lnTo>
                    <a:pt x="2736005" y="1206025"/>
                  </a:lnTo>
                  <a:lnTo>
                    <a:pt x="2757029" y="1201781"/>
                  </a:lnTo>
                  <a:lnTo>
                    <a:pt x="2774184" y="1190208"/>
                  </a:lnTo>
                  <a:lnTo>
                    <a:pt x="2785743" y="1173044"/>
                  </a:lnTo>
                  <a:lnTo>
                    <a:pt x="2789980" y="1152025"/>
                  </a:lnTo>
                  <a:lnTo>
                    <a:pt x="2789980" y="54038"/>
                  </a:lnTo>
                  <a:lnTo>
                    <a:pt x="2785743" y="33004"/>
                  </a:lnTo>
                  <a:lnTo>
                    <a:pt x="2774184" y="15827"/>
                  </a:lnTo>
                  <a:lnTo>
                    <a:pt x="2757029" y="4246"/>
                  </a:lnTo>
                  <a:lnTo>
                    <a:pt x="2736005" y="0"/>
                  </a:lnTo>
                  <a:lnTo>
                    <a:pt x="54000" y="0"/>
                  </a:lnTo>
                  <a:lnTo>
                    <a:pt x="32982" y="4246"/>
                  </a:lnTo>
                  <a:lnTo>
                    <a:pt x="15817" y="15827"/>
                  </a:lnTo>
                  <a:lnTo>
                    <a:pt x="4244" y="33004"/>
                  </a:lnTo>
                  <a:lnTo>
                    <a:pt x="0" y="54038"/>
                  </a:lnTo>
                  <a:lnTo>
                    <a:pt x="0" y="1152025"/>
                  </a:lnTo>
                  <a:lnTo>
                    <a:pt x="4244" y="1173044"/>
                  </a:lnTo>
                  <a:lnTo>
                    <a:pt x="15817" y="1190208"/>
                  </a:lnTo>
                  <a:lnTo>
                    <a:pt x="32982" y="1201781"/>
                  </a:lnTo>
                  <a:lnTo>
                    <a:pt x="54000" y="1206025"/>
                  </a:lnTo>
                  <a:close/>
                </a:path>
              </a:pathLst>
            </a:custGeom>
            <a:ln w="7620">
              <a:solidFill>
                <a:srgbClr val="68803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12970" y="2515971"/>
              <a:ext cx="2340610" cy="180340"/>
            </a:xfrm>
            <a:custGeom>
              <a:avLst/>
              <a:gdLst/>
              <a:ahLst/>
              <a:cxnLst/>
              <a:rect l="l" t="t" r="r" b="b"/>
              <a:pathLst>
                <a:path w="2340610" h="180339">
                  <a:moveTo>
                    <a:pt x="0" y="89992"/>
                  </a:moveTo>
                  <a:lnTo>
                    <a:pt x="2340006" y="89992"/>
                  </a:lnTo>
                </a:path>
                <a:path w="2340610" h="180339">
                  <a:moveTo>
                    <a:pt x="2340006" y="0"/>
                  </a:moveTo>
                  <a:lnTo>
                    <a:pt x="2340006" y="179990"/>
                  </a:lnTo>
                </a:path>
                <a:path w="2340610" h="180339">
                  <a:moveTo>
                    <a:pt x="0" y="0"/>
                  </a:moveTo>
                  <a:lnTo>
                    <a:pt x="0" y="179990"/>
                  </a:lnTo>
                </a:path>
                <a:path w="2340610" h="180339">
                  <a:moveTo>
                    <a:pt x="809974" y="0"/>
                  </a:moveTo>
                  <a:lnTo>
                    <a:pt x="809974" y="179990"/>
                  </a:lnTo>
                </a:path>
                <a:path w="2340610" h="180339">
                  <a:moveTo>
                    <a:pt x="1440021" y="17970"/>
                  </a:moveTo>
                  <a:lnTo>
                    <a:pt x="1440021" y="17999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8714" y="2837977"/>
            <a:ext cx="2057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chemeClr val="bg1"/>
                </a:solidFill>
                <a:latin typeface="Calibri"/>
                <a:cs typeface="Calibri"/>
              </a:rPr>
              <a:t>10.0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8720" y="2837977"/>
            <a:ext cx="2057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chemeClr val="bg1"/>
                </a:solidFill>
                <a:latin typeface="Calibri"/>
                <a:cs typeface="Calibri"/>
              </a:rPr>
              <a:t>25.0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1299" y="2837977"/>
            <a:ext cx="4121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chemeClr val="bg1"/>
                </a:solidFill>
                <a:latin typeface="Calibri"/>
                <a:cs typeface="Calibri"/>
              </a:rPr>
              <a:t>P1=15.65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4648" y="2837977"/>
            <a:ext cx="4121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chemeClr val="bg1"/>
                </a:solidFill>
                <a:latin typeface="Calibri"/>
                <a:cs typeface="Calibri"/>
              </a:rPr>
              <a:t>P2=18.83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7832" y="2387959"/>
            <a:ext cx="41338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chemeClr val="bg1"/>
                </a:solidFill>
                <a:latin typeface="Calibri"/>
                <a:cs typeface="Calibri"/>
              </a:rPr>
              <a:t>C1=15.52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6816" y="2387959"/>
            <a:ext cx="41338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chemeClr val="bg1"/>
                </a:solidFill>
                <a:latin typeface="Calibri"/>
                <a:cs typeface="Calibri"/>
              </a:rPr>
              <a:t>C2=18.95</a:t>
            </a:r>
            <a:endParaRPr sz="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5861" y="2552804"/>
            <a:ext cx="1145540" cy="126364"/>
          </a:xfrm>
          <a:custGeom>
            <a:avLst/>
            <a:gdLst/>
            <a:ahLst/>
            <a:cxnLst/>
            <a:rect l="l" t="t" r="r" b="b"/>
            <a:pathLst>
              <a:path w="1145539" h="126364">
                <a:moveTo>
                  <a:pt x="1121600" y="0"/>
                </a:moveTo>
                <a:lnTo>
                  <a:pt x="1121600" y="125983"/>
                </a:lnTo>
              </a:path>
              <a:path w="1145539" h="126364">
                <a:moveTo>
                  <a:pt x="1097978" y="102361"/>
                </a:moveTo>
                <a:lnTo>
                  <a:pt x="1121600" y="125983"/>
                </a:lnTo>
                <a:lnTo>
                  <a:pt x="1145222" y="102361"/>
                </a:lnTo>
              </a:path>
              <a:path w="1145539" h="126364">
                <a:moveTo>
                  <a:pt x="23621" y="0"/>
                </a:moveTo>
                <a:lnTo>
                  <a:pt x="23621" y="125983"/>
                </a:lnTo>
              </a:path>
              <a:path w="1145539" h="126364">
                <a:moveTo>
                  <a:pt x="0" y="102361"/>
                </a:moveTo>
                <a:lnTo>
                  <a:pt x="23621" y="125983"/>
                </a:lnTo>
                <a:lnTo>
                  <a:pt x="47243" y="10236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850" y="663575"/>
            <a:ext cx="2779395" cy="18370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1050" b="1" spc="-10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050" i="1" dirty="0">
                <a:latin typeface="Arial"/>
                <a:cs typeface="Arial"/>
              </a:rPr>
              <a:t>P</a:t>
            </a:r>
            <a:r>
              <a:rPr sz="1100" baseline="-13888" dirty="0">
                <a:latin typeface="Arial MT"/>
                <a:cs typeface="Arial MT"/>
              </a:rPr>
              <a:t>1</a:t>
            </a:r>
            <a:r>
              <a:rPr sz="1100" spc="142" baseline="-13888" dirty="0">
                <a:latin typeface="Arial MT"/>
                <a:cs typeface="Arial MT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10" dirty="0">
                <a:latin typeface="Arial MT"/>
                <a:cs typeface="Arial MT"/>
              </a:rPr>
              <a:t>15</a:t>
            </a:r>
            <a:r>
              <a:rPr sz="1050" i="1" spc="-10" dirty="0">
                <a:latin typeface="Verdana"/>
                <a:cs typeface="Verdana"/>
              </a:rPr>
              <a:t>.</a:t>
            </a:r>
            <a:r>
              <a:rPr sz="1050" spc="-10" dirty="0">
                <a:latin typeface="Arial MT"/>
                <a:cs typeface="Arial MT"/>
              </a:rPr>
              <a:t>65</a:t>
            </a:r>
            <a:endParaRPr sz="105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050" i="1" dirty="0">
                <a:latin typeface="Arial"/>
                <a:cs typeface="Arial"/>
              </a:rPr>
              <a:t>P</a:t>
            </a:r>
            <a:r>
              <a:rPr sz="1100" baseline="-13888" dirty="0">
                <a:latin typeface="Arial MT"/>
                <a:cs typeface="Arial MT"/>
              </a:rPr>
              <a:t>2</a:t>
            </a:r>
            <a:r>
              <a:rPr sz="1100" spc="142" baseline="-13888" dirty="0">
                <a:latin typeface="Arial MT"/>
                <a:cs typeface="Arial MT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10" dirty="0">
                <a:latin typeface="Arial MT"/>
                <a:cs typeface="Arial MT"/>
              </a:rPr>
              <a:t>18</a:t>
            </a:r>
            <a:r>
              <a:rPr sz="1050" i="1" spc="-10" dirty="0">
                <a:latin typeface="Verdana"/>
                <a:cs typeface="Verdana"/>
              </a:rPr>
              <a:t>.</a:t>
            </a:r>
            <a:r>
              <a:rPr sz="1050" spc="-10" dirty="0">
                <a:latin typeface="Arial MT"/>
                <a:cs typeface="Arial MT"/>
              </a:rPr>
              <a:t>83</a:t>
            </a:r>
            <a:endParaRPr sz="105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050" i="1" dirty="0">
                <a:latin typeface="Arial"/>
                <a:cs typeface="Arial"/>
              </a:rPr>
              <a:t>q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spc="-65" dirty="0">
                <a:latin typeface="Lucida Sans Unicode"/>
                <a:cs typeface="Lucida Sans Unicode"/>
              </a:rPr>
              <a:t> 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050" i="1" dirty="0">
                <a:latin typeface="Verdana"/>
                <a:cs typeface="Verdana"/>
              </a:rPr>
              <a:t>α</a:t>
            </a:r>
            <a:r>
              <a:rPr sz="1100" i="1" baseline="27777" dirty="0">
                <a:latin typeface="Arial"/>
                <a:cs typeface="Arial"/>
              </a:rPr>
              <a:t>r</a:t>
            </a:r>
            <a:r>
              <a:rPr sz="1100" i="1" spc="142" baseline="27777" dirty="0">
                <a:latin typeface="Arial"/>
                <a:cs typeface="Arial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=</a:t>
            </a:r>
            <a:r>
              <a:rPr sz="1050" spc="-75" dirty="0">
                <a:latin typeface="Lucida Sans Unicode"/>
                <a:cs typeface="Lucida Sans Unicode"/>
              </a:rPr>
              <a:t> </a:t>
            </a:r>
            <a:r>
              <a:rPr sz="1050" spc="-10" dirty="0">
                <a:latin typeface="Arial MT"/>
                <a:cs typeface="Arial MT"/>
              </a:rPr>
              <a:t>1</a:t>
            </a:r>
            <a:r>
              <a:rPr sz="1050" i="1" spc="-10" dirty="0">
                <a:latin typeface="Verdana"/>
                <a:cs typeface="Verdana"/>
              </a:rPr>
              <a:t>.</a:t>
            </a:r>
            <a:r>
              <a:rPr sz="1050" spc="-10" dirty="0">
                <a:latin typeface="Arial MT"/>
                <a:cs typeface="Arial MT"/>
              </a:rPr>
              <a:t>0772</a:t>
            </a:r>
            <a:endParaRPr sz="105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050" spc="-10" dirty="0">
                <a:latin typeface="Arial MT"/>
                <a:cs typeface="Arial MT"/>
              </a:rPr>
              <a:t>Assuming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expanding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crossover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i="1" dirty="0">
                <a:latin typeface="Arial"/>
                <a:cs typeface="Arial"/>
              </a:rPr>
              <a:t>r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i="1" spc="-60" dirty="0">
                <a:latin typeface="Verdana"/>
                <a:cs typeface="Verdana"/>
              </a:rPr>
              <a:t>&gt;</a:t>
            </a:r>
            <a:r>
              <a:rPr sz="1050" i="1" spc="-85" dirty="0">
                <a:latin typeface="Verdana"/>
                <a:cs typeface="Verdana"/>
              </a:rPr>
              <a:t> </a:t>
            </a:r>
            <a:r>
              <a:rPr sz="1050" spc="-25" dirty="0">
                <a:latin typeface="Arial MT"/>
                <a:cs typeface="Arial MT"/>
              </a:rPr>
              <a:t>0</a:t>
            </a:r>
            <a:r>
              <a:rPr sz="1050" i="1" spc="-25" dirty="0">
                <a:latin typeface="Verdana"/>
                <a:cs typeface="Verdana"/>
              </a:rPr>
              <a:t>.</a:t>
            </a:r>
            <a:r>
              <a:rPr sz="1050" spc="-25" dirty="0">
                <a:latin typeface="Arial MT"/>
                <a:cs typeface="Arial MT"/>
              </a:rPr>
              <a:t>5</a:t>
            </a:r>
            <a:endParaRPr sz="1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R="386715" algn="r">
              <a:lnSpc>
                <a:spcPct val="100000"/>
              </a:lnSpc>
            </a:pPr>
            <a:r>
              <a:rPr sz="900" spc="-10" dirty="0">
                <a:solidFill>
                  <a:schemeClr val="bg1"/>
                </a:solidFill>
                <a:latin typeface="Calibri"/>
                <a:cs typeface="Calibri"/>
              </a:rPr>
              <a:t>offspring</a:t>
            </a:r>
            <a:endParaRPr sz="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57" y="-14204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Advantages</a:t>
            </a:r>
            <a:r>
              <a:rPr spc="10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716" y="531243"/>
            <a:ext cx="806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Advantages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77" y="849912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5978" y="84892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04" y="729984"/>
            <a:ext cx="3916045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720">
              <a:lnSpc>
                <a:spcPct val="1487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parents.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explorations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diverse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offspring.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48700"/>
              </a:lnSpc>
            </a:pPr>
            <a:r>
              <a:rPr sz="1100" spc="-10" dirty="0">
                <a:latin typeface="Arial MT"/>
                <a:cs typeface="Arial MT"/>
              </a:rPr>
              <a:t>Results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usually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terminated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global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optima. </a:t>
            </a:r>
            <a:r>
              <a:rPr sz="1100" spc="-20" dirty="0">
                <a:latin typeface="Arial MT"/>
                <a:cs typeface="Arial MT"/>
              </a:rPr>
              <a:t>Termination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iterations.</a:t>
            </a:r>
            <a:endParaRPr sz="1100">
              <a:latin typeface="Arial MT"/>
              <a:cs typeface="Arial MT"/>
            </a:endParaRPr>
          </a:p>
          <a:p>
            <a:pPr marL="12700" marR="335280">
              <a:lnSpc>
                <a:spcPct val="102600"/>
              </a:lnSpc>
              <a:spcBef>
                <a:spcPts val="610"/>
              </a:spcBef>
            </a:pP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techniques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independent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chromosome.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577" y="109916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5978" y="109817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577" y="134840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5978" y="13467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577" y="1597650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5978" y="15966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577" y="1846888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35978" y="18445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716" y="2189458"/>
            <a:ext cx="764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Limitations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577" y="2582446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35978" y="25814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804" y="2462531"/>
            <a:ext cx="3916046" cy="86804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-10" dirty="0">
                <a:latin typeface="Arial MT"/>
                <a:cs typeface="Arial MT"/>
              </a:rPr>
              <a:t>Computationally</a:t>
            </a:r>
            <a:r>
              <a:rPr sz="1100" spc="-20" dirty="0">
                <a:latin typeface="Arial MT"/>
                <a:cs typeface="Arial MT"/>
              </a:rPr>
              <a:t> expensive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compared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proper</a:t>
            </a:r>
            <a:r>
              <a:rPr sz="1100" spc="-10" dirty="0">
                <a:latin typeface="Arial MT"/>
                <a:cs typeface="Arial MT"/>
              </a:rPr>
              <a:t> values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parameters </a:t>
            </a:r>
            <a:r>
              <a:rPr sz="1100" spc="-20" dirty="0">
                <a:latin typeface="Arial MT"/>
                <a:cs typeface="Arial MT"/>
              </a:rPr>
              <a:t>involved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crossover </a:t>
            </a:r>
            <a:r>
              <a:rPr sz="1100" dirty="0">
                <a:latin typeface="Arial MT"/>
                <a:cs typeface="Arial MT"/>
              </a:rPr>
              <a:t>techniques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chosen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judiciously,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premature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convergence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necessarily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optimum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2577" y="2831684"/>
            <a:ext cx="134416" cy="1344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35978" y="28306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28713" y="1363520"/>
            <a:ext cx="3150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Arial"/>
                <a:cs typeface="Arial"/>
              </a:rPr>
              <a:t>Crossover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Techniques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Order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GAs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38237" y="126125"/>
            <a:ext cx="43245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Crossover</a:t>
            </a:r>
            <a:r>
              <a:rPr sz="1400" spc="100" dirty="0"/>
              <a:t> </a:t>
            </a:r>
            <a:r>
              <a:rPr sz="1400" dirty="0"/>
              <a:t>techniques</a:t>
            </a:r>
            <a:r>
              <a:rPr sz="1400" spc="105" dirty="0"/>
              <a:t> </a:t>
            </a:r>
            <a:r>
              <a:rPr sz="1400" dirty="0"/>
              <a:t>in</a:t>
            </a:r>
            <a:r>
              <a:rPr sz="1400" spc="105" dirty="0"/>
              <a:t> </a:t>
            </a:r>
            <a:r>
              <a:rPr sz="1400" dirty="0"/>
              <a:t>order</a:t>
            </a:r>
            <a:r>
              <a:rPr sz="1400" spc="100" dirty="0"/>
              <a:t> </a:t>
            </a:r>
            <a:r>
              <a:rPr sz="1400" spc="-25" dirty="0"/>
              <a:t>GA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11175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467360"/>
            <a:ext cx="3700145" cy="8058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techniques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Order 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GAs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endParaRPr sz="1100" dirty="0">
              <a:latin typeface="Arial"/>
              <a:cs typeface="Arial"/>
            </a:endParaRPr>
          </a:p>
          <a:p>
            <a:pPr marL="865505">
              <a:lnSpc>
                <a:spcPct val="100000"/>
              </a:lnSpc>
              <a:spcBef>
                <a:spcPts val="395"/>
              </a:spcBef>
            </a:pPr>
            <a:r>
              <a:rPr sz="600" b="1" spc="-10" dirty="0">
                <a:latin typeface="Arial"/>
                <a:cs typeface="Arial"/>
              </a:rPr>
              <a:t>Reference:</a:t>
            </a:r>
            <a:r>
              <a:rPr sz="600" b="1" spc="5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TSP</a:t>
            </a:r>
            <a:endParaRPr sz="600" dirty="0">
              <a:latin typeface="Arial"/>
              <a:cs typeface="Arial"/>
            </a:endParaRPr>
          </a:p>
          <a:p>
            <a:pPr marL="865505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Consider any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two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chromosomes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with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Order-</a:t>
            </a:r>
            <a:r>
              <a:rPr sz="600" dirty="0">
                <a:latin typeface="Arial MT"/>
                <a:cs typeface="Arial MT"/>
              </a:rPr>
              <a:t>coded </a:t>
            </a:r>
            <a:r>
              <a:rPr sz="600" spc="-10" dirty="0">
                <a:latin typeface="Arial MT"/>
                <a:cs typeface="Arial MT"/>
              </a:rPr>
              <a:t>encoding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scheme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8011" y="1321967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9504" y="1323460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H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9482" y="1323460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G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79472" y="1323460"/>
            <a:ext cx="180340" cy="144145"/>
          </a:xfrm>
          <a:custGeom>
            <a:avLst/>
            <a:gdLst/>
            <a:ahLst/>
            <a:cxnLst/>
            <a:rect l="l" t="t" r="r" b="b"/>
            <a:pathLst>
              <a:path w="180339" h="144144">
                <a:moveTo>
                  <a:pt x="0" y="143998"/>
                </a:moveTo>
                <a:lnTo>
                  <a:pt x="179997" y="143998"/>
                </a:lnTo>
                <a:lnTo>
                  <a:pt x="179997" y="0"/>
                </a:lnTo>
                <a:lnTo>
                  <a:pt x="0" y="0"/>
                </a:lnTo>
                <a:lnTo>
                  <a:pt x="0" y="1439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80253" y="1324222"/>
            <a:ext cx="179070" cy="110287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F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9513" y="1323460"/>
            <a:ext cx="180340" cy="144145"/>
          </a:xfrm>
          <a:custGeom>
            <a:avLst/>
            <a:gdLst/>
            <a:ahLst/>
            <a:cxnLst/>
            <a:rect l="l" t="t" r="r" b="b"/>
            <a:pathLst>
              <a:path w="180339" h="144144">
                <a:moveTo>
                  <a:pt x="0" y="143998"/>
                </a:moveTo>
                <a:lnTo>
                  <a:pt x="179997" y="143998"/>
                </a:lnTo>
                <a:lnTo>
                  <a:pt x="179997" y="0"/>
                </a:lnTo>
                <a:lnTo>
                  <a:pt x="0" y="0"/>
                </a:lnTo>
                <a:lnTo>
                  <a:pt x="0" y="1439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00275" y="1324222"/>
            <a:ext cx="178435" cy="110287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9487" y="1323460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D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9487" y="1323460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9490" y="1323460"/>
            <a:ext cx="180340" cy="110928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B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9504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9493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H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9490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G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9487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F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9487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99513" y="1539487"/>
            <a:ext cx="180340" cy="144145"/>
          </a:xfrm>
          <a:custGeom>
            <a:avLst/>
            <a:gdLst/>
            <a:ahLst/>
            <a:cxnLst/>
            <a:rect l="l" t="t" r="r" b="b"/>
            <a:pathLst>
              <a:path w="180339" h="144144">
                <a:moveTo>
                  <a:pt x="0" y="143998"/>
                </a:moveTo>
                <a:lnTo>
                  <a:pt x="179997" y="143998"/>
                </a:lnTo>
                <a:lnTo>
                  <a:pt x="179997" y="0"/>
                </a:lnTo>
                <a:lnTo>
                  <a:pt x="0" y="0"/>
                </a:lnTo>
                <a:lnTo>
                  <a:pt x="0" y="1439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00275" y="1540249"/>
            <a:ext cx="178435" cy="110287"/>
          </a:xfrm>
          <a:prstGeom prst="rect">
            <a:avLst/>
          </a:prstGeom>
          <a:solidFill>
            <a:srgbClr val="FCEEE2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D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79472" y="1539487"/>
            <a:ext cx="180340" cy="144145"/>
          </a:xfrm>
          <a:custGeom>
            <a:avLst/>
            <a:gdLst/>
            <a:ahLst/>
            <a:cxnLst/>
            <a:rect l="l" t="t" r="r" b="b"/>
            <a:pathLst>
              <a:path w="180339" h="144144">
                <a:moveTo>
                  <a:pt x="0" y="143998"/>
                </a:moveTo>
                <a:lnTo>
                  <a:pt x="179997" y="143998"/>
                </a:lnTo>
                <a:lnTo>
                  <a:pt x="179997" y="0"/>
                </a:lnTo>
                <a:lnTo>
                  <a:pt x="0" y="0"/>
                </a:lnTo>
                <a:lnTo>
                  <a:pt x="0" y="1439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80253" y="1540249"/>
            <a:ext cx="179070" cy="110287"/>
          </a:xfrm>
          <a:prstGeom prst="rect">
            <a:avLst/>
          </a:prstGeom>
          <a:solidFill>
            <a:srgbClr val="FCEEE2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9482" y="1539487"/>
            <a:ext cx="180340" cy="110928"/>
          </a:xfrm>
          <a:prstGeom prst="rect">
            <a:avLst/>
          </a:prstGeom>
          <a:solidFill>
            <a:srgbClr val="FCEEE2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chemeClr val="bg1"/>
                </a:solidFill>
                <a:latin typeface="Arial MT"/>
                <a:cs typeface="Arial MT"/>
              </a:rPr>
              <a:t>B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9472" y="1251496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004"/>
                </a:lnTo>
              </a:path>
            </a:pathLst>
          </a:custGeom>
          <a:ln w="137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6317" y="1800390"/>
            <a:ext cx="18669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Arial MT"/>
                <a:cs typeface="Arial MT"/>
              </a:rPr>
              <a:t>K-point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09798" y="1455204"/>
            <a:ext cx="40957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Before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crossover</a:t>
            </a:r>
            <a:endParaRPr sz="400">
              <a:latin typeface="Arial MT"/>
              <a:cs typeface="Arial MT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33053"/>
              </p:ext>
            </p:extLst>
          </p:nvPr>
        </p:nvGraphicFramePr>
        <p:xfrm>
          <a:off x="1278731" y="2042712"/>
          <a:ext cx="1437638" cy="14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23665"/>
              </p:ext>
            </p:extLst>
          </p:nvPr>
        </p:nvGraphicFramePr>
        <p:xfrm>
          <a:off x="1278731" y="2258714"/>
          <a:ext cx="1437638" cy="14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6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3008337" y="2144732"/>
            <a:ext cx="4127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After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Single</a:t>
            </a:r>
            <a:r>
              <a:rPr sz="400" spc="-10" dirty="0">
                <a:latin typeface="Arial MT"/>
                <a:cs typeface="Arial MT"/>
              </a:rPr>
              <a:t> point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binary</a:t>
            </a:r>
            <a:r>
              <a:rPr sz="400" spc="9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crossover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891690" y="1755495"/>
            <a:ext cx="71755" cy="216535"/>
            <a:chOff x="1891690" y="1755495"/>
            <a:chExt cx="71755" cy="216535"/>
          </a:xfrm>
        </p:grpSpPr>
        <p:sp>
          <p:nvSpPr>
            <p:cNvPr id="52" name="object 52"/>
            <p:cNvSpPr/>
            <p:nvPr/>
          </p:nvSpPr>
          <p:spPr>
            <a:xfrm>
              <a:off x="1927504" y="175549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474"/>
                  </a:lnTo>
                </a:path>
              </a:pathLst>
            </a:custGeom>
            <a:ln w="19812">
              <a:solidFill>
                <a:srgbClr val="7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91690" y="1864017"/>
              <a:ext cx="71755" cy="107950"/>
            </a:xfrm>
            <a:custGeom>
              <a:avLst/>
              <a:gdLst/>
              <a:ahLst/>
              <a:cxnLst/>
              <a:rect l="l" t="t" r="r" b="b"/>
              <a:pathLst>
                <a:path w="71755" h="107950">
                  <a:moveTo>
                    <a:pt x="71628" y="0"/>
                  </a:moveTo>
                  <a:lnTo>
                    <a:pt x="0" y="0"/>
                  </a:lnTo>
                  <a:lnTo>
                    <a:pt x="35814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7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20191" y="2502631"/>
            <a:ext cx="15887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Here,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the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offspring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are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not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valid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chromosomes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783255"/>
            <a:ext cx="76809" cy="7680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269557" y="2713187"/>
            <a:ext cx="403479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Since,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sequence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important,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Real-</a:t>
            </a:r>
            <a:r>
              <a:rPr sz="1100" spc="-10" dirty="0">
                <a:latin typeface="Arial MT"/>
                <a:cs typeface="Arial MT"/>
              </a:rPr>
              <a:t>coded crossover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techniques,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produce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two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Order-</a:t>
            </a:r>
            <a:r>
              <a:rPr sz="1100" dirty="0">
                <a:latin typeface="Arial MT"/>
                <a:cs typeface="Arial MT"/>
              </a:rPr>
              <a:t>code</a:t>
            </a:r>
            <a:r>
              <a:rPr sz="1100" u="heavy" dirty="0">
                <a:uFill>
                  <a:solidFill>
                    <a:srgbClr val="ADADE0"/>
                  </a:solidFill>
                </a:uFill>
                <a:latin typeface="Arial MT"/>
                <a:cs typeface="Arial MT"/>
              </a:rPr>
              <a:t>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GAs.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62" y="133452"/>
            <a:ext cx="436118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/>
              <a:t>Crossover</a:t>
            </a:r>
            <a:r>
              <a:rPr sz="1600" spc="100" dirty="0"/>
              <a:t> </a:t>
            </a:r>
            <a:r>
              <a:rPr sz="1600" dirty="0"/>
              <a:t>techniques</a:t>
            </a:r>
            <a:r>
              <a:rPr sz="1600" spc="105" dirty="0"/>
              <a:t> </a:t>
            </a:r>
            <a:r>
              <a:rPr sz="1600" dirty="0"/>
              <a:t>in</a:t>
            </a:r>
            <a:r>
              <a:rPr sz="1600" spc="105" dirty="0"/>
              <a:t> </a:t>
            </a:r>
            <a:r>
              <a:rPr sz="1600" dirty="0"/>
              <a:t>order</a:t>
            </a:r>
            <a:r>
              <a:rPr sz="1600" spc="100" dirty="0"/>
              <a:t> </a:t>
            </a:r>
            <a:r>
              <a:rPr sz="1600" spc="-25" dirty="0"/>
              <a:t>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533" y="432649"/>
            <a:ext cx="389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techniques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Order-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are: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94" y="753566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1795" y="7525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621" y="636851"/>
            <a:ext cx="261556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8044">
              <a:lnSpc>
                <a:spcPct val="1468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Single-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 </a:t>
            </a:r>
            <a:r>
              <a:rPr sz="1100" spc="-55" dirty="0">
                <a:latin typeface="Arial MT"/>
                <a:cs typeface="Arial MT"/>
              </a:rPr>
              <a:t>Two-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  <a:p>
            <a:pPr marL="12700" marR="498475">
              <a:lnSpc>
                <a:spcPct val="146800"/>
              </a:lnSpc>
            </a:pPr>
            <a:r>
              <a:rPr sz="1100" spc="-10" dirty="0">
                <a:latin typeface="Arial MT"/>
                <a:cs typeface="Arial MT"/>
              </a:rPr>
              <a:t>Partially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mapped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(PMX) Position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46800"/>
              </a:lnSpc>
            </a:pPr>
            <a:r>
              <a:rPr sz="1100" spc="-10" dirty="0">
                <a:latin typeface="Arial MT"/>
                <a:cs typeface="Arial MT"/>
              </a:rPr>
              <a:t>Precedence-</a:t>
            </a:r>
            <a:r>
              <a:rPr sz="1100" dirty="0">
                <a:latin typeface="Arial MT"/>
                <a:cs typeface="Arial MT"/>
              </a:rPr>
              <a:t>preservation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(PPX) </a:t>
            </a:r>
            <a:r>
              <a:rPr sz="1100" dirty="0">
                <a:latin typeface="Arial MT"/>
                <a:cs typeface="Arial MT"/>
              </a:rPr>
              <a:t>Edge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recombination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394" y="999604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1795" y="998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394" y="124562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1795" y="1244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394" y="149166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1795" y="14906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394" y="1737702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1795" y="17353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394" y="1983727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81795" y="19821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246" y="2586685"/>
            <a:ext cx="76809" cy="768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246" y="2796717"/>
            <a:ext cx="76809" cy="768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1246" y="3006750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2270" y="2208959"/>
            <a:ext cx="4361180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Assumptions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techniques,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following:</a:t>
            </a:r>
            <a:endParaRPr sz="11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91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chromosome.</a:t>
            </a:r>
            <a:endParaRPr sz="11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pool).</a:t>
            </a:r>
            <a:endParaRPr sz="11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(initially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empty).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051" y="229961"/>
            <a:ext cx="4199521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Single</a:t>
            </a:r>
            <a:r>
              <a:rPr spc="80" dirty="0"/>
              <a:t> </a:t>
            </a:r>
            <a:r>
              <a:rPr dirty="0"/>
              <a:t>point</a:t>
            </a:r>
            <a:r>
              <a:rPr spc="80" dirty="0"/>
              <a:t> </a:t>
            </a:r>
            <a:r>
              <a:rPr dirty="0"/>
              <a:t>order</a:t>
            </a:r>
            <a:r>
              <a:rPr spc="8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322" y="753198"/>
            <a:ext cx="3827145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2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L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Steps: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583" y="1432027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984" y="143104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410" y="1395095"/>
            <a:ext cx="4130040" cy="1554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Randomly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L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38100" marR="521334">
              <a:lnSpc>
                <a:spcPct val="102600"/>
              </a:lnSpc>
              <a:spcBef>
                <a:spcPts val="865"/>
              </a:spcBef>
            </a:pPr>
            <a:r>
              <a:rPr sz="1100" spc="-10" dirty="0">
                <a:latin typeface="Arial MT"/>
                <a:cs typeface="Arial MT"/>
              </a:rPr>
              <a:t>Copy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left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(initially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left </a:t>
            </a:r>
            <a:r>
              <a:rPr sz="1100" dirty="0">
                <a:latin typeface="Arial MT"/>
                <a:cs typeface="Arial MT"/>
              </a:rPr>
              <a:t>schema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initially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empty).</a:t>
            </a:r>
            <a:endParaRPr sz="1100" dirty="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right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from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already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present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left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schema.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1100" dirty="0">
                <a:latin typeface="Arial MT"/>
                <a:cs typeface="Arial MT"/>
              </a:rPr>
              <a:t>Repeat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procedure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583" y="1714056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5984" y="17130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583" y="216817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5984" y="21665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583" y="279435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5984" y="27933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781" y="356659"/>
            <a:ext cx="355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crossover:</a:t>
            </a:r>
            <a:r>
              <a:rPr sz="14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781" y="792975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16" y="1525542"/>
            <a:ext cx="179705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P1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P1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24961"/>
              </p:ext>
            </p:extLst>
          </p:nvPr>
        </p:nvGraphicFramePr>
        <p:xfrm>
          <a:off x="772796" y="1368426"/>
          <a:ext cx="3589654" cy="15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79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7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3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2152" y="2310213"/>
            <a:ext cx="181610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C1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8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800" spc="-25" dirty="0">
                <a:latin typeface="Calibri"/>
                <a:cs typeface="Calibri"/>
              </a:rPr>
              <a:t>C2: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4648" y="1212035"/>
            <a:ext cx="7499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Crossover</a:t>
            </a:r>
            <a:r>
              <a:rPr sz="800" dirty="0">
                <a:latin typeface="Calibri"/>
                <a:cs typeface="Calibri"/>
              </a:rPr>
              <a:t> Point </a:t>
            </a:r>
            <a:r>
              <a:rPr sz="800" spc="-50" dirty="0">
                <a:latin typeface="Calibri"/>
                <a:cs typeface="Calibri"/>
              </a:rPr>
              <a:t>K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50447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Two-</a:t>
            </a:r>
            <a:r>
              <a:rPr dirty="0"/>
              <a:t>point</a:t>
            </a:r>
            <a:r>
              <a:rPr spc="80" dirty="0"/>
              <a:t> </a:t>
            </a:r>
            <a:r>
              <a:rPr dirty="0"/>
              <a:t>order</a:t>
            </a:r>
            <a:r>
              <a:rPr spc="8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050" y="755539"/>
            <a:ext cx="4087495" cy="6745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similar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single-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Cambria"/>
                <a:cs typeface="Cambria"/>
              </a:rPr>
              <a:t>−</a:t>
            </a:r>
            <a:r>
              <a:rPr sz="1100" spc="-10" dirty="0">
                <a:latin typeface="Arial MT"/>
                <a:cs typeface="Arial MT"/>
              </a:rPr>
              <a:t>points.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Steps: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43009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451" y="14290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877" y="1393149"/>
            <a:ext cx="3756318" cy="16326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3655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Randomly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,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middle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200" spc="-15" baseline="-13888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(initially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empty),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well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order.</a:t>
            </a:r>
            <a:endParaRPr sz="1100">
              <a:latin typeface="Arial MT"/>
              <a:cs typeface="Arial MT"/>
            </a:endParaRPr>
          </a:p>
          <a:p>
            <a:pPr marL="38100" marR="73025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remaining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200" spc="-30" baseline="-13888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respectively,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already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child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 </a:t>
            </a:r>
            <a:r>
              <a:rPr sz="1100" dirty="0">
                <a:latin typeface="Arial MT"/>
                <a:cs typeface="Arial MT"/>
              </a:rPr>
              <a:t>does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again.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1884196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451" y="188321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2510382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3451" y="250876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1024" y="433819"/>
            <a:ext cx="336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Two-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crossover:</a:t>
            </a:r>
            <a:r>
              <a:rPr sz="14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42" y="998142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45" y="1336222"/>
            <a:ext cx="148590" cy="447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Calibri"/>
                <a:cs typeface="Calibri"/>
              </a:rPr>
              <a:t>P1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50" dirty="0">
                <a:latin typeface="Calibri"/>
                <a:cs typeface="Calibri"/>
              </a:rPr>
              <a:t>: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Calibri"/>
                <a:cs typeface="Calibri"/>
              </a:rPr>
              <a:t>P1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50" dirty="0">
                <a:latin typeface="Calibri"/>
                <a:cs typeface="Calibri"/>
              </a:rPr>
              <a:t>:</a:t>
            </a:r>
            <a:endParaRPr sz="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6468" y="1164691"/>
          <a:ext cx="3591556" cy="15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79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7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ACC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b="1" spc="-5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3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0529" y="2121342"/>
            <a:ext cx="150495" cy="447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Calibri"/>
                <a:cs typeface="Calibri"/>
              </a:rPr>
              <a:t>C1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-50" dirty="0">
                <a:latin typeface="Calibri"/>
                <a:cs typeface="Calibri"/>
              </a:rPr>
              <a:t>: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sz="600" spc="-25" dirty="0">
                <a:latin typeface="Calibri"/>
                <a:cs typeface="Calibri"/>
              </a:rPr>
              <a:t>C2: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490" y="1023164"/>
            <a:ext cx="10922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Calibri"/>
                <a:cs typeface="Calibri"/>
              </a:rPr>
              <a:t>K1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7237" y="1037579"/>
            <a:ext cx="10922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Calibri"/>
                <a:cs typeface="Calibri"/>
              </a:rPr>
              <a:t>K2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270932"/>
            <a:ext cx="4657536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Precedence</a:t>
            </a:r>
            <a:r>
              <a:rPr spc="130" dirty="0"/>
              <a:t> </a:t>
            </a:r>
            <a:r>
              <a:rPr dirty="0"/>
              <a:t>preservation</a:t>
            </a:r>
            <a:r>
              <a:rPr spc="130" dirty="0"/>
              <a:t> </a:t>
            </a:r>
            <a:r>
              <a:rPr dirty="0"/>
              <a:t>order</a:t>
            </a:r>
            <a:r>
              <a:rPr spc="13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154" y="877047"/>
            <a:ext cx="4224655" cy="14477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495300">
              <a:lnSpc>
                <a:spcPct val="102600"/>
              </a:lnSpc>
              <a:spcBef>
                <a:spcPts val="55"/>
              </a:spcBef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chromosomes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baseline="-13888" dirty="0">
                <a:latin typeface="Arial MT"/>
                <a:cs typeface="Arial MT"/>
              </a:rPr>
              <a:t>1</a:t>
            </a:r>
            <a:r>
              <a:rPr sz="1000" spc="150" baseline="-13888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baseline="-13888" dirty="0">
                <a:latin typeface="Arial MT"/>
                <a:cs typeface="Arial MT"/>
              </a:rPr>
              <a:t>2</a:t>
            </a:r>
            <a:r>
              <a:rPr sz="1000" spc="150" baseline="-13888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length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chromosomes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000" b="1" spc="-10" dirty="0"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273685" marR="30480" indent="-236220">
              <a:lnSpc>
                <a:spcPct val="102699"/>
              </a:lnSpc>
              <a:spcBef>
                <a:spcPts val="1165"/>
              </a:spcBef>
              <a:buClr>
                <a:srgbClr val="3333B2"/>
              </a:buClr>
              <a:buAutoNum type="alphaLcParenBoth"/>
              <a:tabLst>
                <a:tab pos="276225" algn="l"/>
              </a:tabLst>
            </a:pPr>
            <a:r>
              <a:rPr sz="1000" dirty="0">
                <a:latin typeface="Arial MT"/>
                <a:cs typeface="Arial MT"/>
              </a:rPr>
              <a:t>Create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length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randomly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filled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elements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from 	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{</a:t>
            </a:r>
            <a:r>
              <a:rPr sz="1000" dirty="0">
                <a:latin typeface="Arial MT"/>
                <a:cs typeface="Arial MT"/>
              </a:rPr>
              <a:t>1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-204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MT"/>
                <a:cs typeface="Arial MT"/>
              </a:rPr>
              <a:t>2</a:t>
            </a:r>
            <a:r>
              <a:rPr sz="1000" spc="-25" dirty="0">
                <a:latin typeface="Cambria"/>
                <a:cs typeface="Cambria"/>
              </a:rPr>
              <a:t>}</a:t>
            </a:r>
            <a:r>
              <a:rPr sz="1000" spc="-2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273685" marR="208915" indent="-236220">
              <a:lnSpc>
                <a:spcPct val="102600"/>
              </a:lnSpc>
              <a:spcBef>
                <a:spcPts val="865"/>
              </a:spcBef>
              <a:buClr>
                <a:srgbClr val="3333B2"/>
              </a:buClr>
              <a:buAutoNum type="alphaLcParenBoth"/>
              <a:tabLst>
                <a:tab pos="276225" algn="l"/>
              </a:tabLst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defines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which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successfully 	drawn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baseline="-13888" dirty="0">
                <a:latin typeface="Arial MT"/>
                <a:cs typeface="Arial MT"/>
              </a:rPr>
              <a:t>1</a:t>
            </a:r>
            <a:r>
              <a:rPr sz="1000" spc="157" baseline="-13888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baseline="-13888" dirty="0">
                <a:latin typeface="Arial MT"/>
                <a:cs typeface="Arial MT"/>
              </a:rPr>
              <a:t>2</a:t>
            </a:r>
            <a:r>
              <a:rPr sz="1000" spc="157" baseline="-13888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follows.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37" y="2450228"/>
            <a:ext cx="107533" cy="1075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1002" y="24421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155" y="2329181"/>
            <a:ext cx="3782695" cy="84899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Arial MT"/>
                <a:cs typeface="Arial MT"/>
              </a:rPr>
              <a:t>We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vector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left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right.</a:t>
            </a:r>
            <a:endParaRPr sz="1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position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vector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(where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50" dirty="0">
                <a:latin typeface="Arial MT"/>
                <a:cs typeface="Arial MT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 MT"/>
                <a:cs typeface="Arial MT"/>
              </a:rPr>
              <a:t>2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·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i="1" spc="-9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 MT"/>
                <a:cs typeface="Arial MT"/>
              </a:rPr>
              <a:t>).</a:t>
            </a:r>
            <a:endParaRPr sz="1000">
              <a:latin typeface="Arial MT"/>
              <a:cs typeface="Arial MT"/>
            </a:endParaRPr>
          </a:p>
          <a:p>
            <a:pPr marL="38100" marR="90805">
              <a:lnSpc>
                <a:spcPct val="100000"/>
              </a:lnSpc>
              <a:spcBef>
                <a:spcPts val="560"/>
              </a:spcBef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(where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50" dirty="0">
                <a:latin typeface="Arial MT"/>
                <a:cs typeface="Arial MT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 MT"/>
                <a:cs typeface="Arial MT"/>
              </a:rPr>
              <a:t>2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·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i="1" spc="-9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dirty="0">
                <a:latin typeface="Arial MT"/>
                <a:cs typeface="Arial MT"/>
              </a:rPr>
              <a:t>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(where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50" dirty="0">
                <a:latin typeface="Arial MT"/>
                <a:cs typeface="Arial MT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 MT"/>
                <a:cs typeface="Arial MT"/>
              </a:rPr>
              <a:t>2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·</a:t>
            </a:r>
            <a:r>
              <a:rPr sz="1000" spc="-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·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i="1" spc="-9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dirty="0">
                <a:latin typeface="Arial MT"/>
                <a:cs typeface="Arial MT"/>
              </a:rPr>
              <a:t>)</a:t>
            </a:r>
            <a:r>
              <a:rPr sz="1000" spc="-10" dirty="0">
                <a:latin typeface="Arial MT"/>
                <a:cs typeface="Arial MT"/>
              </a:rPr>
              <a:t> denotes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gene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1</a:t>
            </a:r>
            <a:r>
              <a:rPr sz="1050" spc="202" baseline="-11904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baseline="-11904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respectively.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Initially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=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Arial MT"/>
                <a:cs typeface="Arial MT"/>
              </a:rPr>
              <a:t>1.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37" y="2674066"/>
            <a:ext cx="107533" cy="1075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1002" y="26659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37" y="2897891"/>
            <a:ext cx="107533" cy="1075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1002" y="28891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873" y="294429"/>
            <a:ext cx="4287227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Mating</a:t>
            </a:r>
            <a:r>
              <a:rPr spc="75" dirty="0"/>
              <a:t> </a:t>
            </a:r>
            <a:r>
              <a:rPr dirty="0"/>
              <a:t>Pool:</a:t>
            </a:r>
            <a:r>
              <a:rPr spc="190" dirty="0"/>
              <a:t> </a:t>
            </a:r>
            <a:r>
              <a:rPr dirty="0"/>
              <a:t>Prior</a:t>
            </a:r>
            <a:r>
              <a:rPr spc="8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crossover</a:t>
            </a:r>
            <a:r>
              <a:rPr spc="80" dirty="0"/>
              <a:t> </a:t>
            </a:r>
            <a:r>
              <a:rPr spc="-10" dirty="0"/>
              <a:t>operation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48045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086" y="1118603"/>
            <a:ext cx="39624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consists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strings)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at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4250" y="140658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86" y="1299422"/>
            <a:ext cx="41148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random.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size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pool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lang="en-IN" sz="1100" dirty="0">
                <a:latin typeface="Arial MT"/>
                <a:cs typeface="Arial MT"/>
              </a:rPr>
              <a:t> 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200" i="1" spc="345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pairs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817674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3507" y="1452997"/>
            <a:ext cx="4363085" cy="1648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formed.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[Random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Mating]</a:t>
            </a:r>
            <a:endParaRPr sz="1100" dirty="0">
              <a:latin typeface="Arial MT"/>
              <a:cs typeface="Arial MT"/>
            </a:endParaRPr>
          </a:p>
          <a:p>
            <a:pPr marL="327660" marR="558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checked,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whether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participate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reproduction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tossing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coin,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i="1" spc="-15" baseline="-10416" dirty="0">
                <a:latin typeface="Arial"/>
                <a:cs typeface="Arial"/>
              </a:rPr>
              <a:t>c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0416" dirty="0">
                <a:latin typeface="Arial"/>
                <a:cs typeface="Arial"/>
              </a:rPr>
              <a:t>c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head,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participate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reproduction.</a:t>
            </a:r>
            <a:endParaRPr sz="1100" dirty="0">
              <a:latin typeface="Arial MT"/>
              <a:cs typeface="Arial MT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Otherwise,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remain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intact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population.</a:t>
            </a:r>
            <a:endParaRPr sz="110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lang="en-IN" sz="1100" b="1" dirty="0">
                <a:latin typeface="Arial"/>
                <a:cs typeface="Arial"/>
              </a:rPr>
              <a:t>	</a:t>
            </a: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50800" marR="194310">
              <a:lnSpc>
                <a:spcPct val="102600"/>
              </a:lnSpc>
            </a:pPr>
            <a:r>
              <a:rPr lang="en-IN" sz="1100" spc="-2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Generally,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0416" dirty="0">
                <a:latin typeface="Arial"/>
                <a:cs typeface="Arial"/>
              </a:rPr>
              <a:t>c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0,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almost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lang="en-IN" sz="1100" spc="-25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participate</a:t>
            </a:r>
            <a:r>
              <a:rPr sz="1100" spc="-25" dirty="0">
                <a:latin typeface="Arial MT"/>
                <a:cs typeface="Arial MT"/>
              </a:rPr>
              <a:t> in </a:t>
            </a:r>
            <a:r>
              <a:rPr sz="1100" spc="-10" dirty="0">
                <a:latin typeface="Arial MT"/>
                <a:cs typeface="Arial MT"/>
              </a:rPr>
              <a:t>production.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06" y="220890"/>
            <a:ext cx="4341177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Precedence</a:t>
            </a:r>
            <a:r>
              <a:rPr spc="130" dirty="0"/>
              <a:t> </a:t>
            </a:r>
            <a:r>
              <a:rPr dirty="0"/>
              <a:t>preservation</a:t>
            </a:r>
            <a:r>
              <a:rPr spc="130" dirty="0"/>
              <a:t> </a:t>
            </a:r>
            <a:r>
              <a:rPr dirty="0"/>
              <a:t>order</a:t>
            </a:r>
            <a:r>
              <a:rPr spc="13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18014" y="777160"/>
            <a:ext cx="3715836" cy="20962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dirty="0">
                <a:solidFill>
                  <a:schemeClr val="tx1"/>
                </a:solidFill>
              </a:rPr>
              <a:t>If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200" i="1" baseline="27777" dirty="0">
                <a:solidFill>
                  <a:schemeClr val="tx1"/>
                </a:solidFill>
                <a:latin typeface="Arial"/>
                <a:cs typeface="Arial"/>
              </a:rPr>
              <a:t>th</a:t>
            </a:r>
            <a:r>
              <a:rPr sz="1200" i="1" spc="225" baseline="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value</a:t>
            </a:r>
            <a:r>
              <a:rPr sz="1100" dirty="0">
                <a:solidFill>
                  <a:schemeClr val="tx1"/>
                </a:solidFill>
              </a:rPr>
              <a:t> is 1 </a:t>
            </a:r>
            <a:r>
              <a:rPr sz="1100" spc="-20" dirty="0">
                <a:solidFill>
                  <a:schemeClr val="tx1"/>
                </a:solidFill>
              </a:rPr>
              <a:t>then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38455" marR="122555">
              <a:lnSpc>
                <a:spcPct val="102600"/>
              </a:lnSpc>
              <a:spcBef>
                <a:spcPts val="570"/>
              </a:spcBef>
            </a:pPr>
            <a:r>
              <a:rPr dirty="0">
                <a:solidFill>
                  <a:schemeClr val="tx1"/>
                </a:solidFill>
              </a:rPr>
              <a:t>Delete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j</a:t>
            </a:r>
            <a:r>
              <a:rPr sz="1200" i="1" baseline="27777" dirty="0">
                <a:solidFill>
                  <a:schemeClr val="tx1"/>
                </a:solidFill>
                <a:latin typeface="Arial"/>
                <a:cs typeface="Arial"/>
              </a:rPr>
              <a:t>th</a:t>
            </a:r>
            <a:r>
              <a:rPr sz="1200" i="1" spc="179" baseline="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</a:rPr>
              <a:t>gene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value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from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1</a:t>
            </a:r>
            <a:r>
              <a:rPr sz="1200" spc="165" baseline="-13888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as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well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as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from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2</a:t>
            </a:r>
            <a:r>
              <a:rPr sz="1200" spc="157" baseline="-13888" dirty="0">
                <a:solidFill>
                  <a:schemeClr val="tx1"/>
                </a:solidFill>
              </a:rPr>
              <a:t> </a:t>
            </a:r>
            <a:r>
              <a:rPr sz="1100" spc="-25" dirty="0">
                <a:solidFill>
                  <a:schemeClr val="tx1"/>
                </a:solidFill>
              </a:rPr>
              <a:t>and </a:t>
            </a:r>
            <a:r>
              <a:rPr sz="1100" dirty="0">
                <a:solidFill>
                  <a:schemeClr val="tx1"/>
                </a:solidFill>
              </a:rPr>
              <a:t>append</a:t>
            </a:r>
            <a:r>
              <a:rPr sz="1100" spc="-4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it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to</a:t>
            </a:r>
            <a:r>
              <a:rPr sz="1100" spc="-4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the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offspring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(which</a:t>
            </a:r>
            <a:r>
              <a:rPr sz="1100" spc="-4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is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initially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empty).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335"/>
              </a:spcBef>
              <a:buNone/>
            </a:pPr>
            <a:r>
              <a:rPr spc="-20" dirty="0">
                <a:solidFill>
                  <a:schemeClr val="tx1"/>
                </a:solidFill>
              </a:rPr>
              <a:t>Else</a:t>
            </a:r>
          </a:p>
          <a:p>
            <a:pPr marL="338455" marR="82550">
              <a:lnSpc>
                <a:spcPct val="102600"/>
              </a:lnSpc>
              <a:spcBef>
                <a:spcPts val="565"/>
              </a:spcBef>
            </a:pPr>
            <a:r>
              <a:rPr dirty="0">
                <a:solidFill>
                  <a:schemeClr val="tx1"/>
                </a:solidFill>
              </a:rPr>
              <a:t>Delete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baseline="27777" dirty="0">
                <a:solidFill>
                  <a:schemeClr val="tx1"/>
                </a:solidFill>
                <a:latin typeface="Arial"/>
                <a:cs typeface="Arial"/>
              </a:rPr>
              <a:t>th</a:t>
            </a:r>
            <a:r>
              <a:rPr sz="1200" i="1" spc="187" baseline="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</a:rPr>
              <a:t>gene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value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from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2</a:t>
            </a:r>
            <a:r>
              <a:rPr sz="1200" spc="165" baseline="-13888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as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well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as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from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1</a:t>
            </a:r>
            <a:r>
              <a:rPr sz="1200" spc="165" baseline="-13888" dirty="0">
                <a:solidFill>
                  <a:schemeClr val="tx1"/>
                </a:solidFill>
              </a:rPr>
              <a:t> </a:t>
            </a:r>
            <a:r>
              <a:rPr sz="1100" spc="-25" dirty="0">
                <a:solidFill>
                  <a:schemeClr val="tx1"/>
                </a:solidFill>
              </a:rPr>
              <a:t>and </a:t>
            </a:r>
            <a:r>
              <a:rPr sz="1100" dirty="0">
                <a:solidFill>
                  <a:schemeClr val="tx1"/>
                </a:solidFill>
              </a:rPr>
              <a:t>append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it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to</a:t>
            </a:r>
            <a:r>
              <a:rPr sz="1100" spc="-2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the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offspring.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30480" indent="0">
              <a:lnSpc>
                <a:spcPct val="102600"/>
              </a:lnSpc>
              <a:spcBef>
                <a:spcPts val="870"/>
              </a:spcBef>
              <a:buNone/>
            </a:pPr>
            <a:r>
              <a:rPr dirty="0">
                <a:solidFill>
                  <a:schemeClr val="tx1"/>
                </a:solidFill>
              </a:rPr>
              <a:t>Repeat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Step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2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until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both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1</a:t>
            </a:r>
            <a:r>
              <a:rPr sz="1200" spc="150" baseline="-13888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chemeClr val="tx1"/>
                </a:solidFill>
              </a:rPr>
              <a:t>2</a:t>
            </a:r>
            <a:r>
              <a:rPr sz="1200" spc="157" baseline="-13888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are</a:t>
            </a:r>
            <a:r>
              <a:rPr sz="1100" spc="-30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empty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and</a:t>
            </a:r>
            <a:r>
              <a:rPr sz="1100" spc="-2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the</a:t>
            </a:r>
            <a:r>
              <a:rPr sz="1100" spc="-30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offspring </a:t>
            </a:r>
            <a:r>
              <a:rPr sz="1100" dirty="0">
                <a:solidFill>
                  <a:schemeClr val="tx1"/>
                </a:solidFill>
              </a:rPr>
              <a:t>contains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all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dirty="0">
                <a:solidFill>
                  <a:schemeClr val="tx1"/>
                </a:solidFill>
              </a:rPr>
              <a:t>gene</a:t>
            </a:r>
            <a:r>
              <a:rPr sz="1100" spc="-35" dirty="0">
                <a:solidFill>
                  <a:schemeClr val="tx1"/>
                </a:solidFill>
              </a:rPr>
              <a:t> </a:t>
            </a:r>
            <a:r>
              <a:rPr sz="1100" spc="-10" dirty="0">
                <a:solidFill>
                  <a:schemeClr val="tx1"/>
                </a:solidFill>
              </a:rPr>
              <a:t>values.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17435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9164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43608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54130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241791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22401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444" y="304579"/>
            <a:ext cx="37293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Precedence</a:t>
            </a:r>
            <a:r>
              <a:rPr spc="125" dirty="0"/>
              <a:t> </a:t>
            </a:r>
            <a:r>
              <a:rPr dirty="0"/>
              <a:t>preservation</a:t>
            </a:r>
            <a:r>
              <a:rPr spc="125" dirty="0"/>
              <a:t> </a:t>
            </a:r>
            <a:r>
              <a:rPr dirty="0"/>
              <a:t>order</a:t>
            </a:r>
            <a:r>
              <a:rPr spc="125" dirty="0"/>
              <a:t> </a:t>
            </a:r>
            <a:r>
              <a:rPr dirty="0"/>
              <a:t>crossover</a:t>
            </a:r>
            <a:r>
              <a:rPr spc="130" dirty="0"/>
              <a:t> </a:t>
            </a:r>
            <a:r>
              <a:rPr spc="-50" dirty="0"/>
              <a:t>: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390" y="841980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964" y="1442896"/>
            <a:ext cx="130175" cy="382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dirty="0">
                <a:latin typeface="Calibri"/>
                <a:cs typeface="Calibri"/>
              </a:rPr>
              <a:t>P1</a:t>
            </a:r>
            <a:r>
              <a:rPr sz="500" spc="25" dirty="0">
                <a:latin typeface="Calibri"/>
                <a:cs typeface="Calibri"/>
              </a:rPr>
              <a:t> </a:t>
            </a:r>
            <a:r>
              <a:rPr sz="500" spc="-50" dirty="0">
                <a:latin typeface="Calibri"/>
                <a:cs typeface="Calibri"/>
              </a:rPr>
              <a:t>: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5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500" dirty="0">
                <a:latin typeface="Calibri"/>
                <a:cs typeface="Calibri"/>
              </a:rPr>
              <a:t>P2</a:t>
            </a:r>
            <a:r>
              <a:rPr sz="500" spc="30" dirty="0">
                <a:latin typeface="Calibri"/>
                <a:cs typeface="Calibri"/>
              </a:rPr>
              <a:t> </a:t>
            </a:r>
            <a:r>
              <a:rPr sz="500" spc="-50" dirty="0">
                <a:latin typeface="Calibri"/>
                <a:cs typeface="Calibri"/>
              </a:rPr>
              <a:t>:</a:t>
            </a:r>
            <a:endParaRPr sz="5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2112" y="1407403"/>
          <a:ext cx="2966717" cy="17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A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C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D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E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B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F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G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H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J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I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2112" y="1704386"/>
          <a:ext cx="2966717" cy="17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E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D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C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J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I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H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B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A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F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G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8426" y="2099293"/>
            <a:ext cx="128905" cy="106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dirty="0">
                <a:latin typeface="Calibri"/>
                <a:cs typeface="Calibri"/>
              </a:rPr>
              <a:t>C1</a:t>
            </a:r>
            <a:r>
              <a:rPr sz="500" spc="35" dirty="0">
                <a:latin typeface="Calibri"/>
                <a:cs typeface="Calibri"/>
              </a:rPr>
              <a:t> </a:t>
            </a:r>
            <a:r>
              <a:rPr sz="500" spc="-50" dirty="0">
                <a:latin typeface="Calibri"/>
                <a:cs typeface="Calibri"/>
              </a:rPr>
              <a:t>: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818" y="2366819"/>
            <a:ext cx="113664" cy="106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25" dirty="0">
                <a:latin typeface="Calibri"/>
                <a:cs typeface="Calibri"/>
              </a:rPr>
              <a:t>C2:</a:t>
            </a:r>
            <a:endParaRPr sz="5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2112" y="2055129"/>
          <a:ext cx="2960367" cy="17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E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C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D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J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B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F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H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A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I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G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44243" y="1158052"/>
            <a:ext cx="500380" cy="106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dirty="0">
                <a:latin typeface="Calibri"/>
                <a:cs typeface="Calibri"/>
              </a:rPr>
              <a:t>Random</a:t>
            </a:r>
            <a:r>
              <a:rPr sz="500" spc="55" dirty="0"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Vector</a:t>
            </a:r>
            <a:r>
              <a:rPr sz="500" spc="55" dirty="0">
                <a:latin typeface="Calibri"/>
                <a:cs typeface="Calibri"/>
              </a:rPr>
              <a:t> </a:t>
            </a:r>
            <a:r>
              <a:rPr sz="500" spc="-50" dirty="0">
                <a:latin typeface="Calibri"/>
                <a:cs typeface="Calibri"/>
              </a:rPr>
              <a:t>σ</a:t>
            </a:r>
            <a:endParaRPr sz="5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6476" y="1128196"/>
          <a:ext cx="2959099" cy="17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50" b="1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87350" y="2354654"/>
            <a:ext cx="57150" cy="106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b="1" spc="-50" dirty="0">
                <a:latin typeface="Calibri"/>
                <a:cs typeface="Calibri"/>
              </a:rPr>
              <a:t>?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390" y="2744659"/>
            <a:ext cx="3958008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alternative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rule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2.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922" y="244517"/>
            <a:ext cx="4215334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Position-based</a:t>
            </a:r>
            <a:r>
              <a:rPr spc="140" dirty="0"/>
              <a:t> </a:t>
            </a:r>
            <a:r>
              <a:rPr dirty="0"/>
              <a:t>order</a:t>
            </a:r>
            <a:r>
              <a:rPr spc="14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112" y="691767"/>
            <a:ext cx="487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Steps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73" y="1048689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1374" y="10477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1011757"/>
            <a:ext cx="3768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Choose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Arial"/>
                <a:cs typeface="Arial"/>
              </a:rPr>
              <a:t>K</a:t>
            </a:r>
            <a:r>
              <a:rPr sz="1200" spc="-52" baseline="-13888" dirty="0">
                <a:latin typeface="Arial MT"/>
                <a:cs typeface="Arial MT"/>
              </a:rPr>
              <a:t>1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2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spc="315" dirty="0">
                <a:latin typeface="Cambria"/>
                <a:cs typeface="Cambria"/>
              </a:rPr>
              <a:t>  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dirty="0">
                <a:latin typeface="Arial MT"/>
                <a:cs typeface="Arial MT"/>
              </a:rPr>
              <a:t>,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973" y="150280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1374" y="15018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9976" y="1547100"/>
            <a:ext cx="7600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130" algn="l"/>
                <a:tab pos="69024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200" i="1" spc="-75" baseline="6944" dirty="0">
                <a:latin typeface="Arial"/>
                <a:cs typeface="Arial"/>
              </a:rPr>
              <a:t>n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" y="1465870"/>
            <a:ext cx="3813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i="1" spc="-37" baseline="27777" dirty="0">
                <a:latin typeface="Arial"/>
                <a:cs typeface="Arial"/>
              </a:rPr>
              <a:t>th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2" baseline="27777" dirty="0">
                <a:latin typeface="Arial"/>
                <a:cs typeface="Arial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·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19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positions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directly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800" y="1637943"/>
            <a:ext cx="4108450" cy="8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35" baseline="-13888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(Keeping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intact).</a:t>
            </a:r>
            <a:endParaRPr sz="1100" dirty="0">
              <a:latin typeface="Arial MT"/>
              <a:cs typeface="Arial MT"/>
            </a:endParaRPr>
          </a:p>
          <a:p>
            <a:pPr marL="38100" marR="167005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remaining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obtained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0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appear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already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not </a:t>
            </a:r>
            <a:r>
              <a:rPr sz="1100" dirty="0">
                <a:latin typeface="Arial MT"/>
                <a:cs typeface="Arial MT"/>
              </a:rPr>
              <a:t>copied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i="1" spc="-25">
                <a:latin typeface="Arial"/>
                <a:cs typeface="Arial"/>
              </a:rPr>
              <a:t>P</a:t>
            </a:r>
            <a:r>
              <a:rPr sz="1200" spc="-37" baseline="-13888">
                <a:latin typeface="Arial MT"/>
                <a:cs typeface="Arial MT"/>
              </a:rPr>
              <a:t>1</a:t>
            </a:r>
            <a:r>
              <a:rPr sz="1100" spc="-25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973" y="1956904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1374" y="19552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973" y="2583091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1374" y="25821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418" y="2487155"/>
            <a:ext cx="3688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spcBef>
                <a:spcPts val="900"/>
              </a:spcBef>
            </a:pP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We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can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prstClr val="white"/>
                </a:solidFill>
                <a:latin typeface="Arial MT"/>
                <a:cs typeface="Arial MT"/>
              </a:rPr>
              <a:t>reverse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the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role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of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 i="1">
                <a:solidFill>
                  <a:prstClr val="white"/>
                </a:solidFill>
                <a:latin typeface="Arial"/>
                <a:cs typeface="Arial"/>
              </a:rPr>
              <a:t>P</a:t>
            </a:r>
            <a:r>
              <a:rPr lang="en-US" sz="1200" baseline="-13888">
                <a:solidFill>
                  <a:prstClr val="white"/>
                </a:solidFill>
                <a:latin typeface="Arial MT"/>
                <a:cs typeface="Arial MT"/>
              </a:rPr>
              <a:t>1</a:t>
            </a:r>
            <a:r>
              <a:rPr lang="en-US" sz="1200" spc="150" baseline="-13888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and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 i="1">
                <a:solidFill>
                  <a:prstClr val="white"/>
                </a:solidFill>
                <a:latin typeface="Arial"/>
                <a:cs typeface="Arial"/>
              </a:rPr>
              <a:t>P</a:t>
            </a:r>
            <a:r>
              <a:rPr lang="en-US" sz="1200" baseline="-13888">
                <a:solidFill>
                  <a:prstClr val="white"/>
                </a:solidFill>
                <a:latin typeface="Arial MT"/>
                <a:cs typeface="Arial MT"/>
              </a:rPr>
              <a:t>2</a:t>
            </a:r>
            <a:r>
              <a:rPr lang="en-US" sz="1200" spc="150" baseline="-13888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to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get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another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prstClr val="white"/>
                </a:solidFill>
                <a:latin typeface="Arial MT"/>
                <a:cs typeface="Arial MT"/>
              </a:rPr>
              <a:t>offspring</a:t>
            </a:r>
            <a:r>
              <a:rPr lang="en-US" sz="1100" spc="-30">
                <a:solidFill>
                  <a:prstClr val="white"/>
                </a:solidFill>
                <a:latin typeface="Arial MT"/>
                <a:cs typeface="Arial MT"/>
              </a:rPr>
              <a:t> </a:t>
            </a:r>
            <a:r>
              <a:rPr lang="en-US" sz="1100" i="1" spc="-25">
                <a:solidFill>
                  <a:prstClr val="white"/>
                </a:solidFill>
                <a:latin typeface="Arial"/>
                <a:cs typeface="Arial"/>
              </a:rPr>
              <a:t>C</a:t>
            </a:r>
            <a:r>
              <a:rPr lang="en-US" sz="1200" spc="-37" baseline="-13888">
                <a:solidFill>
                  <a:prstClr val="white"/>
                </a:solidFill>
                <a:latin typeface="Arial MT"/>
                <a:cs typeface="Arial MT"/>
              </a:rPr>
              <a:t>2</a:t>
            </a:r>
            <a:r>
              <a:rPr lang="en-US" sz="1100" spc="-25">
                <a:solidFill>
                  <a:prstClr val="white"/>
                </a:solidFill>
                <a:latin typeface="Arial MT"/>
                <a:cs typeface="Arial MT"/>
              </a:rPr>
              <a:t>.</a:t>
            </a:r>
            <a:endParaRPr lang="en-US" sz="1100" dirty="0">
              <a:solidFill>
                <a:prstClr val="white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983" y="290252"/>
            <a:ext cx="4284929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Position-based</a:t>
            </a:r>
            <a:r>
              <a:rPr spc="95" dirty="0"/>
              <a:t> </a:t>
            </a:r>
            <a:r>
              <a:rPr dirty="0"/>
              <a:t>order</a:t>
            </a:r>
            <a:r>
              <a:rPr spc="95" dirty="0"/>
              <a:t> </a:t>
            </a:r>
            <a:r>
              <a:rPr dirty="0"/>
              <a:t>crossover</a:t>
            </a:r>
            <a:r>
              <a:rPr spc="100" dirty="0"/>
              <a:t> </a:t>
            </a:r>
            <a:r>
              <a:rPr dirty="0"/>
              <a:t>:</a:t>
            </a:r>
            <a:r>
              <a:rPr spc="2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962" y="873759"/>
            <a:ext cx="4298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Cambria"/>
                <a:cs typeface="Cambria"/>
              </a:rPr>
              <a:t>−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Arial"/>
                <a:cs typeface="Arial"/>
              </a:rPr>
              <a:t>K</a:t>
            </a:r>
            <a:r>
              <a:rPr sz="1200" spc="-52" baseline="-13888" dirty="0">
                <a:latin typeface="Arial MT"/>
                <a:cs typeface="Arial MT"/>
              </a:rPr>
              <a:t>1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9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9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09" y="1486458"/>
            <a:ext cx="152400" cy="457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dirty="0">
                <a:latin typeface="Calibri"/>
                <a:cs typeface="Calibri"/>
              </a:rPr>
              <a:t>P1</a:t>
            </a:r>
            <a:r>
              <a:rPr sz="650" spc="5" dirty="0">
                <a:latin typeface="Calibri"/>
                <a:cs typeface="Calibri"/>
              </a:rPr>
              <a:t> </a:t>
            </a:r>
            <a:r>
              <a:rPr sz="650" spc="-50" dirty="0">
                <a:latin typeface="Calibri"/>
                <a:cs typeface="Calibri"/>
              </a:rPr>
              <a:t>: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dirty="0">
                <a:latin typeface="Calibri"/>
                <a:cs typeface="Calibri"/>
              </a:rPr>
              <a:t>P1</a:t>
            </a:r>
            <a:r>
              <a:rPr sz="650" spc="5" dirty="0">
                <a:latin typeface="Calibri"/>
                <a:cs typeface="Calibri"/>
              </a:rPr>
              <a:t> </a:t>
            </a:r>
            <a:r>
              <a:rPr sz="650" spc="-50" dirty="0">
                <a:latin typeface="Calibri"/>
                <a:cs typeface="Calibri"/>
              </a:rPr>
              <a:t>:</a:t>
            </a:r>
            <a:endParaRPr sz="6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9293" y="1420323"/>
          <a:ext cx="3681728" cy="22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9293" y="1789291"/>
          <a:ext cx="3681728" cy="22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57160" y="2290872"/>
            <a:ext cx="153670" cy="457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dirty="0">
                <a:latin typeface="Calibri"/>
                <a:cs typeface="Calibri"/>
              </a:rPr>
              <a:t>C1 </a:t>
            </a:r>
            <a:r>
              <a:rPr sz="650" spc="-50" dirty="0">
                <a:latin typeface="Calibri"/>
                <a:cs typeface="Calibri"/>
              </a:rPr>
              <a:t>: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latin typeface="Calibri"/>
                <a:cs typeface="Calibri"/>
              </a:rPr>
              <a:t>C2:</a:t>
            </a:r>
            <a:endParaRPr sz="6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9293" y="2224732"/>
          <a:ext cx="3674107" cy="22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9293" y="2593731"/>
          <a:ext cx="3674107" cy="22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b="1" spc="-5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44335" y="1062087"/>
            <a:ext cx="1111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latin typeface="Calibri"/>
                <a:cs typeface="Calibri"/>
              </a:rPr>
              <a:t>K1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323" y="1062087"/>
            <a:ext cx="1111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latin typeface="Calibri"/>
                <a:cs typeface="Calibri"/>
              </a:rPr>
              <a:t>K2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9331" y="1076875"/>
            <a:ext cx="1111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latin typeface="Calibri"/>
                <a:cs typeface="Calibri"/>
              </a:rPr>
              <a:t>K3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0680" y="1206940"/>
            <a:ext cx="48895" cy="162560"/>
          </a:xfrm>
          <a:custGeom>
            <a:avLst/>
            <a:gdLst/>
            <a:ahLst/>
            <a:cxnLst/>
            <a:rect l="l" t="t" r="r" b="b"/>
            <a:pathLst>
              <a:path w="48894" h="162559">
                <a:moveTo>
                  <a:pt x="24368" y="162354"/>
                </a:moveTo>
                <a:lnTo>
                  <a:pt x="24368" y="0"/>
                </a:lnTo>
              </a:path>
              <a:path w="48894" h="162559">
                <a:moveTo>
                  <a:pt x="0" y="137985"/>
                </a:moveTo>
                <a:lnTo>
                  <a:pt x="24368" y="162354"/>
                </a:lnTo>
                <a:lnTo>
                  <a:pt x="48737" y="137985"/>
                </a:lnTo>
              </a:path>
            </a:pathLst>
          </a:custGeom>
          <a:ln w="11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8668" y="1206940"/>
            <a:ext cx="48895" cy="162560"/>
          </a:xfrm>
          <a:custGeom>
            <a:avLst/>
            <a:gdLst/>
            <a:ahLst/>
            <a:cxnLst/>
            <a:rect l="l" t="t" r="r" b="b"/>
            <a:pathLst>
              <a:path w="48894" h="162559">
                <a:moveTo>
                  <a:pt x="24368" y="162354"/>
                </a:moveTo>
                <a:lnTo>
                  <a:pt x="24368" y="0"/>
                </a:lnTo>
              </a:path>
              <a:path w="48894" h="162559">
                <a:moveTo>
                  <a:pt x="0" y="137985"/>
                </a:moveTo>
                <a:lnTo>
                  <a:pt x="24368" y="162354"/>
                </a:lnTo>
                <a:lnTo>
                  <a:pt x="48737" y="137985"/>
                </a:lnTo>
              </a:path>
            </a:pathLst>
          </a:custGeom>
          <a:ln w="11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0412" y="1206940"/>
            <a:ext cx="48895" cy="162560"/>
          </a:xfrm>
          <a:custGeom>
            <a:avLst/>
            <a:gdLst/>
            <a:ahLst/>
            <a:cxnLst/>
            <a:rect l="l" t="t" r="r" b="b"/>
            <a:pathLst>
              <a:path w="48895" h="162559">
                <a:moveTo>
                  <a:pt x="24368" y="162354"/>
                </a:moveTo>
                <a:lnTo>
                  <a:pt x="24368" y="0"/>
                </a:lnTo>
              </a:path>
              <a:path w="48895" h="162559">
                <a:moveTo>
                  <a:pt x="0" y="137985"/>
                </a:moveTo>
                <a:lnTo>
                  <a:pt x="24368" y="162354"/>
                </a:lnTo>
                <a:lnTo>
                  <a:pt x="48737" y="137985"/>
                </a:lnTo>
              </a:path>
            </a:pathLst>
          </a:custGeom>
          <a:ln w="11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71" y="206375"/>
            <a:ext cx="411480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Edge</a:t>
            </a:r>
            <a:r>
              <a:rPr spc="105" dirty="0"/>
              <a:t> </a:t>
            </a:r>
            <a:r>
              <a:rPr dirty="0"/>
              <a:t>recombination</a:t>
            </a:r>
            <a:r>
              <a:rPr spc="110" dirty="0"/>
              <a:t> </a:t>
            </a:r>
            <a:r>
              <a:rPr dirty="0"/>
              <a:t>order</a:t>
            </a:r>
            <a:r>
              <a:rPr spc="11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771" y="1120775"/>
            <a:ext cx="3962400" cy="134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marR="5080" lvl="0" indent="-144075" defTabSz="230520">
              <a:lnSpc>
                <a:spcPct val="102600"/>
              </a:lnSpc>
              <a:spcBef>
                <a:spcPts val="55"/>
              </a:spcBef>
              <a:spcAft>
                <a:spcPts val="303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008">
                <a:solidFill>
                  <a:prstClr val="white"/>
                </a:solidFill>
              </a:rPr>
              <a:t>This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crossover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technique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is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used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to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solve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TSP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problem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when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 spc="-25">
                <a:solidFill>
                  <a:prstClr val="white"/>
                </a:solidFill>
              </a:rPr>
              <a:t>the </a:t>
            </a:r>
            <a:r>
              <a:rPr lang="en-US" sz="1008">
                <a:solidFill>
                  <a:prstClr val="white"/>
                </a:solidFill>
              </a:rPr>
              <a:t>cities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are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not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completely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connected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to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each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other.</a:t>
            </a:r>
          </a:p>
          <a:p>
            <a:pPr marL="50800" marR="212725" lvl="0" indent="-144075" defTabSz="230520">
              <a:lnSpc>
                <a:spcPct val="102600"/>
              </a:lnSpc>
              <a:spcBef>
                <a:spcPts val="865"/>
              </a:spcBef>
              <a:spcAft>
                <a:spcPts val="303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008">
                <a:solidFill>
                  <a:prstClr val="white"/>
                </a:solidFill>
              </a:rPr>
              <a:t>In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this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technique,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an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edge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table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which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contains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the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adjacency </a:t>
            </a:r>
            <a:r>
              <a:rPr lang="en-US" sz="1008">
                <a:solidFill>
                  <a:prstClr val="white"/>
                </a:solidFill>
              </a:rPr>
              <a:t>information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(but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not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the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order).</a:t>
            </a:r>
          </a:p>
          <a:p>
            <a:pPr marL="50800" lvl="0" indent="-144075" defTabSz="230520">
              <a:spcBef>
                <a:spcPts val="900"/>
              </a:spcBef>
              <a:spcAft>
                <a:spcPts val="303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008">
                <a:solidFill>
                  <a:prstClr val="white"/>
                </a:solidFill>
              </a:rPr>
              <a:t>In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the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other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words,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edge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table</a:t>
            </a:r>
            <a:r>
              <a:rPr lang="en-US" sz="1008" spc="-35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provides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>
                <a:solidFill>
                  <a:prstClr val="white"/>
                </a:solidFill>
              </a:rPr>
              <a:t>connectivity</a:t>
            </a:r>
            <a:r>
              <a:rPr lang="en-US" sz="1008" spc="-40">
                <a:solidFill>
                  <a:prstClr val="white"/>
                </a:solidFill>
              </a:rPr>
              <a:t> </a:t>
            </a:r>
            <a:r>
              <a:rPr lang="en-US" sz="1008" spc="-10">
                <a:solidFill>
                  <a:prstClr val="white"/>
                </a:solidFill>
              </a:rPr>
              <a:t>information.</a:t>
            </a:r>
            <a:endParaRPr lang="en-US" sz="1008" spc="-1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834" y="48660"/>
            <a:ext cx="4545416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Edge</a:t>
            </a:r>
            <a:r>
              <a:rPr spc="105" dirty="0"/>
              <a:t> </a:t>
            </a:r>
            <a:r>
              <a:rPr dirty="0"/>
              <a:t>recombination</a:t>
            </a:r>
            <a:r>
              <a:rPr spc="105" dirty="0"/>
              <a:t> </a:t>
            </a:r>
            <a:r>
              <a:rPr dirty="0"/>
              <a:t>order</a:t>
            </a:r>
            <a:r>
              <a:rPr spc="105" dirty="0"/>
              <a:t> </a:t>
            </a:r>
            <a:r>
              <a:rPr dirty="0"/>
              <a:t>crossover:</a:t>
            </a:r>
            <a:r>
              <a:rPr spc="225" dirty="0"/>
              <a:t> </a:t>
            </a:r>
            <a:r>
              <a:rPr spc="-10" dirty="0"/>
              <a:t>Illustration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963" y="102751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" y="1204072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6250" y="698375"/>
            <a:ext cx="3867785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endParaRPr sz="1100" dirty="0">
              <a:latin typeface="Arial"/>
              <a:cs typeface="Arial"/>
            </a:endParaRPr>
          </a:p>
          <a:p>
            <a:pPr marL="314960" marR="30480">
              <a:lnSpc>
                <a:spcPct val="105300"/>
              </a:lnSpc>
              <a:spcBef>
                <a:spcPts val="819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problem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cities. </a:t>
            </a: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mating.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8670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59">
                <a:moveTo>
                  <a:pt x="162005" y="80876"/>
                </a:moveTo>
                <a:lnTo>
                  <a:pt x="155639" y="49414"/>
                </a:lnTo>
                <a:lnTo>
                  <a:pt x="138268" y="23705"/>
                </a:lnTo>
                <a:lnTo>
                  <a:pt x="112484" y="6362"/>
                </a:lnTo>
                <a:lnTo>
                  <a:pt x="80876" y="0"/>
                </a:lnTo>
                <a:lnTo>
                  <a:pt x="49414" y="6362"/>
                </a:lnTo>
                <a:lnTo>
                  <a:pt x="23705" y="23705"/>
                </a:lnTo>
                <a:lnTo>
                  <a:pt x="6362" y="49414"/>
                </a:lnTo>
                <a:lnTo>
                  <a:pt x="0" y="80876"/>
                </a:lnTo>
                <a:lnTo>
                  <a:pt x="6362" y="112484"/>
                </a:lnTo>
                <a:lnTo>
                  <a:pt x="23705" y="138268"/>
                </a:lnTo>
                <a:lnTo>
                  <a:pt x="49414" y="155639"/>
                </a:lnTo>
                <a:lnTo>
                  <a:pt x="80876" y="162005"/>
                </a:lnTo>
                <a:lnTo>
                  <a:pt x="112484" y="155639"/>
                </a:lnTo>
                <a:lnTo>
                  <a:pt x="138268" y="138268"/>
                </a:lnTo>
                <a:lnTo>
                  <a:pt x="155639" y="112484"/>
                </a:lnTo>
                <a:lnTo>
                  <a:pt x="162005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381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8679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0876"/>
                </a:moveTo>
                <a:lnTo>
                  <a:pt x="155857" y="49414"/>
                </a:lnTo>
                <a:lnTo>
                  <a:pt x="138427" y="23705"/>
                </a:lnTo>
                <a:lnTo>
                  <a:pt x="112630" y="6362"/>
                </a:lnTo>
                <a:lnTo>
                  <a:pt x="81129" y="0"/>
                </a:lnTo>
                <a:lnTo>
                  <a:pt x="49521" y="6362"/>
                </a:lnTo>
                <a:lnTo>
                  <a:pt x="23736" y="23705"/>
                </a:lnTo>
                <a:lnTo>
                  <a:pt x="6365" y="49414"/>
                </a:lnTo>
                <a:lnTo>
                  <a:pt x="0" y="80876"/>
                </a:lnTo>
                <a:lnTo>
                  <a:pt x="6365" y="112484"/>
                </a:lnTo>
                <a:lnTo>
                  <a:pt x="23736" y="138268"/>
                </a:lnTo>
                <a:lnTo>
                  <a:pt x="49521" y="155639"/>
                </a:lnTo>
                <a:lnTo>
                  <a:pt x="81129" y="162005"/>
                </a:lnTo>
                <a:lnTo>
                  <a:pt x="112630" y="155639"/>
                </a:lnTo>
                <a:lnTo>
                  <a:pt x="138427" y="138268"/>
                </a:lnTo>
                <a:lnTo>
                  <a:pt x="155857" y="112484"/>
                </a:lnTo>
                <a:lnTo>
                  <a:pt x="162259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1644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68942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0876"/>
                </a:moveTo>
                <a:lnTo>
                  <a:pt x="155643" y="49414"/>
                </a:lnTo>
                <a:lnTo>
                  <a:pt x="138300" y="23705"/>
                </a:lnTo>
                <a:lnTo>
                  <a:pt x="112591" y="6362"/>
                </a:lnTo>
                <a:lnTo>
                  <a:pt x="81129" y="0"/>
                </a:lnTo>
                <a:lnTo>
                  <a:pt x="49521" y="6362"/>
                </a:lnTo>
                <a:lnTo>
                  <a:pt x="23736" y="23705"/>
                </a:lnTo>
                <a:lnTo>
                  <a:pt x="6365" y="49414"/>
                </a:lnTo>
                <a:lnTo>
                  <a:pt x="0" y="80876"/>
                </a:lnTo>
                <a:lnTo>
                  <a:pt x="6365" y="112484"/>
                </a:lnTo>
                <a:lnTo>
                  <a:pt x="23736" y="138268"/>
                </a:lnTo>
                <a:lnTo>
                  <a:pt x="49521" y="155639"/>
                </a:lnTo>
                <a:lnTo>
                  <a:pt x="81129" y="162005"/>
                </a:lnTo>
                <a:lnTo>
                  <a:pt x="112591" y="155639"/>
                </a:lnTo>
                <a:lnTo>
                  <a:pt x="138300" y="138268"/>
                </a:lnTo>
                <a:lnTo>
                  <a:pt x="155643" y="112484"/>
                </a:lnTo>
                <a:lnTo>
                  <a:pt x="162005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1653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38951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0876"/>
                </a:moveTo>
                <a:lnTo>
                  <a:pt x="155893" y="49414"/>
                </a:lnTo>
                <a:lnTo>
                  <a:pt x="138522" y="23705"/>
                </a:lnTo>
                <a:lnTo>
                  <a:pt x="112737" y="6362"/>
                </a:lnTo>
                <a:lnTo>
                  <a:pt x="81129" y="0"/>
                </a:lnTo>
                <a:lnTo>
                  <a:pt x="49628" y="6362"/>
                </a:lnTo>
                <a:lnTo>
                  <a:pt x="23831" y="23705"/>
                </a:lnTo>
                <a:lnTo>
                  <a:pt x="6401" y="49414"/>
                </a:lnTo>
                <a:lnTo>
                  <a:pt x="0" y="80876"/>
                </a:lnTo>
                <a:lnTo>
                  <a:pt x="6401" y="112484"/>
                </a:lnTo>
                <a:lnTo>
                  <a:pt x="23831" y="138268"/>
                </a:lnTo>
                <a:lnTo>
                  <a:pt x="49628" y="155639"/>
                </a:lnTo>
                <a:lnTo>
                  <a:pt x="81129" y="162005"/>
                </a:lnTo>
                <a:lnTo>
                  <a:pt x="112737" y="155639"/>
                </a:lnTo>
                <a:lnTo>
                  <a:pt x="138522" y="138268"/>
                </a:lnTo>
                <a:lnTo>
                  <a:pt x="155893" y="112484"/>
                </a:lnTo>
                <a:lnTo>
                  <a:pt x="162259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916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4538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0876"/>
                </a:moveTo>
                <a:lnTo>
                  <a:pt x="155893" y="49414"/>
                </a:lnTo>
                <a:lnTo>
                  <a:pt x="138522" y="23705"/>
                </a:lnTo>
                <a:lnTo>
                  <a:pt x="112737" y="6362"/>
                </a:lnTo>
                <a:lnTo>
                  <a:pt x="81129" y="0"/>
                </a:lnTo>
                <a:lnTo>
                  <a:pt x="49521" y="6362"/>
                </a:lnTo>
                <a:lnTo>
                  <a:pt x="23736" y="23705"/>
                </a:lnTo>
                <a:lnTo>
                  <a:pt x="6365" y="49414"/>
                </a:lnTo>
                <a:lnTo>
                  <a:pt x="0" y="80876"/>
                </a:lnTo>
                <a:lnTo>
                  <a:pt x="6365" y="112484"/>
                </a:lnTo>
                <a:lnTo>
                  <a:pt x="23736" y="138268"/>
                </a:lnTo>
                <a:lnTo>
                  <a:pt x="49521" y="155639"/>
                </a:lnTo>
                <a:lnTo>
                  <a:pt x="81129" y="162005"/>
                </a:lnTo>
                <a:lnTo>
                  <a:pt x="112737" y="155639"/>
                </a:lnTo>
                <a:lnTo>
                  <a:pt x="138522" y="138268"/>
                </a:lnTo>
                <a:lnTo>
                  <a:pt x="155893" y="112484"/>
                </a:lnTo>
                <a:lnTo>
                  <a:pt x="162259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7503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9477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0876"/>
                </a:moveTo>
                <a:lnTo>
                  <a:pt x="155639" y="49414"/>
                </a:lnTo>
                <a:lnTo>
                  <a:pt x="138268" y="23705"/>
                </a:lnTo>
                <a:lnTo>
                  <a:pt x="112484" y="6362"/>
                </a:lnTo>
                <a:lnTo>
                  <a:pt x="80876" y="0"/>
                </a:lnTo>
                <a:lnTo>
                  <a:pt x="49414" y="6362"/>
                </a:lnTo>
                <a:lnTo>
                  <a:pt x="23705" y="23705"/>
                </a:lnTo>
                <a:lnTo>
                  <a:pt x="6362" y="49414"/>
                </a:lnTo>
                <a:lnTo>
                  <a:pt x="0" y="80876"/>
                </a:lnTo>
                <a:lnTo>
                  <a:pt x="6362" y="112484"/>
                </a:lnTo>
                <a:lnTo>
                  <a:pt x="23705" y="138268"/>
                </a:lnTo>
                <a:lnTo>
                  <a:pt x="49414" y="155639"/>
                </a:lnTo>
                <a:lnTo>
                  <a:pt x="80876" y="162005"/>
                </a:lnTo>
                <a:lnTo>
                  <a:pt x="112484" y="155639"/>
                </a:lnTo>
                <a:lnTo>
                  <a:pt x="138268" y="138268"/>
                </a:lnTo>
                <a:lnTo>
                  <a:pt x="155639" y="112484"/>
                </a:lnTo>
                <a:lnTo>
                  <a:pt x="162005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2188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9487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0876"/>
                </a:moveTo>
                <a:lnTo>
                  <a:pt x="155857" y="49414"/>
                </a:lnTo>
                <a:lnTo>
                  <a:pt x="138427" y="23705"/>
                </a:lnTo>
                <a:lnTo>
                  <a:pt x="112630" y="6362"/>
                </a:lnTo>
                <a:lnTo>
                  <a:pt x="81129" y="0"/>
                </a:lnTo>
                <a:lnTo>
                  <a:pt x="49521" y="6362"/>
                </a:lnTo>
                <a:lnTo>
                  <a:pt x="23736" y="23705"/>
                </a:lnTo>
                <a:lnTo>
                  <a:pt x="6365" y="49414"/>
                </a:lnTo>
                <a:lnTo>
                  <a:pt x="0" y="80876"/>
                </a:lnTo>
                <a:lnTo>
                  <a:pt x="6365" y="112484"/>
                </a:lnTo>
                <a:lnTo>
                  <a:pt x="23736" y="138268"/>
                </a:lnTo>
                <a:lnTo>
                  <a:pt x="49521" y="155639"/>
                </a:lnTo>
                <a:lnTo>
                  <a:pt x="81129" y="162005"/>
                </a:lnTo>
                <a:lnTo>
                  <a:pt x="112630" y="155639"/>
                </a:lnTo>
                <a:lnTo>
                  <a:pt x="138427" y="138268"/>
                </a:lnTo>
                <a:lnTo>
                  <a:pt x="155857" y="112484"/>
                </a:lnTo>
                <a:lnTo>
                  <a:pt x="162259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2451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14425" y="150262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0876"/>
                </a:moveTo>
                <a:lnTo>
                  <a:pt x="155639" y="49414"/>
                </a:lnTo>
                <a:lnTo>
                  <a:pt x="138268" y="23705"/>
                </a:lnTo>
                <a:lnTo>
                  <a:pt x="112484" y="6362"/>
                </a:lnTo>
                <a:lnTo>
                  <a:pt x="80876" y="0"/>
                </a:lnTo>
                <a:lnTo>
                  <a:pt x="49414" y="6362"/>
                </a:lnTo>
                <a:lnTo>
                  <a:pt x="23705" y="23705"/>
                </a:lnTo>
                <a:lnTo>
                  <a:pt x="6362" y="49414"/>
                </a:lnTo>
                <a:lnTo>
                  <a:pt x="0" y="80876"/>
                </a:lnTo>
                <a:lnTo>
                  <a:pt x="6362" y="112484"/>
                </a:lnTo>
                <a:lnTo>
                  <a:pt x="23705" y="138268"/>
                </a:lnTo>
                <a:lnTo>
                  <a:pt x="49414" y="155639"/>
                </a:lnTo>
                <a:lnTo>
                  <a:pt x="80876" y="162005"/>
                </a:lnTo>
                <a:lnTo>
                  <a:pt x="112484" y="155639"/>
                </a:lnTo>
                <a:lnTo>
                  <a:pt x="138268" y="138268"/>
                </a:lnTo>
                <a:lnTo>
                  <a:pt x="155639" y="112484"/>
                </a:lnTo>
                <a:lnTo>
                  <a:pt x="162005" y="808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7136" y="1527954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90676" y="1573106"/>
            <a:ext cx="1724025" cy="21590"/>
            <a:chOff x="1540270" y="1275394"/>
            <a:chExt cx="1724025" cy="21590"/>
          </a:xfrm>
        </p:grpSpPr>
        <p:sp>
          <p:nvSpPr>
            <p:cNvPr id="24" name="object 24"/>
            <p:cNvSpPr/>
            <p:nvPr/>
          </p:nvSpPr>
          <p:spPr>
            <a:xfrm>
              <a:off x="1810532" y="12857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4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97493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80542" y="1285789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67503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350805" y="128578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0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43090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626392" y="128578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5">
                  <a:moveTo>
                    <a:pt x="0" y="0"/>
                  </a:moveTo>
                  <a:lnTo>
                    <a:pt x="84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708028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891077" y="1285789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978037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161340" y="128578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5">
                  <a:moveTo>
                    <a:pt x="0" y="0"/>
                  </a:moveTo>
                  <a:lnTo>
                    <a:pt x="84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42976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540270" y="1285789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27230" y="127539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01991" y="1527954"/>
            <a:ext cx="11874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dirty="0">
                <a:solidFill>
                  <a:schemeClr val="bg1"/>
                </a:solidFill>
                <a:latin typeface="Calibri"/>
                <a:cs typeface="Calibri"/>
              </a:rPr>
              <a:t>P1</a:t>
            </a:r>
            <a:r>
              <a:rPr sz="450" spc="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28670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59">
                <a:moveTo>
                  <a:pt x="162005" y="81129"/>
                </a:moveTo>
                <a:lnTo>
                  <a:pt x="155639" y="49521"/>
                </a:lnTo>
                <a:lnTo>
                  <a:pt x="138268" y="23736"/>
                </a:lnTo>
                <a:lnTo>
                  <a:pt x="112484" y="6365"/>
                </a:lnTo>
                <a:lnTo>
                  <a:pt x="80876" y="0"/>
                </a:lnTo>
                <a:lnTo>
                  <a:pt x="49414" y="6365"/>
                </a:lnTo>
                <a:lnTo>
                  <a:pt x="23705" y="23736"/>
                </a:lnTo>
                <a:lnTo>
                  <a:pt x="6362" y="49521"/>
                </a:lnTo>
                <a:lnTo>
                  <a:pt x="0" y="81129"/>
                </a:lnTo>
                <a:lnTo>
                  <a:pt x="6362" y="112591"/>
                </a:lnTo>
                <a:lnTo>
                  <a:pt x="23705" y="138300"/>
                </a:lnTo>
                <a:lnTo>
                  <a:pt x="49414" y="155643"/>
                </a:lnTo>
                <a:lnTo>
                  <a:pt x="80876" y="162005"/>
                </a:lnTo>
                <a:lnTo>
                  <a:pt x="112484" y="155643"/>
                </a:lnTo>
                <a:lnTo>
                  <a:pt x="138268" y="138300"/>
                </a:lnTo>
                <a:lnTo>
                  <a:pt x="155639" y="112591"/>
                </a:lnTo>
                <a:lnTo>
                  <a:pt x="162005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81381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98679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1129"/>
                </a:moveTo>
                <a:lnTo>
                  <a:pt x="155857" y="49521"/>
                </a:lnTo>
                <a:lnTo>
                  <a:pt x="138427" y="23736"/>
                </a:lnTo>
                <a:lnTo>
                  <a:pt x="112630" y="6365"/>
                </a:lnTo>
                <a:lnTo>
                  <a:pt x="81129" y="0"/>
                </a:lnTo>
                <a:lnTo>
                  <a:pt x="49521" y="6365"/>
                </a:lnTo>
                <a:lnTo>
                  <a:pt x="23736" y="23736"/>
                </a:lnTo>
                <a:lnTo>
                  <a:pt x="6365" y="49521"/>
                </a:lnTo>
                <a:lnTo>
                  <a:pt x="0" y="81129"/>
                </a:lnTo>
                <a:lnTo>
                  <a:pt x="6365" y="112591"/>
                </a:lnTo>
                <a:lnTo>
                  <a:pt x="23736" y="138300"/>
                </a:lnTo>
                <a:lnTo>
                  <a:pt x="49521" y="155643"/>
                </a:lnTo>
                <a:lnTo>
                  <a:pt x="81129" y="162005"/>
                </a:lnTo>
                <a:lnTo>
                  <a:pt x="112630" y="155643"/>
                </a:lnTo>
                <a:lnTo>
                  <a:pt x="138427" y="138300"/>
                </a:lnTo>
                <a:lnTo>
                  <a:pt x="155857" y="112591"/>
                </a:lnTo>
                <a:lnTo>
                  <a:pt x="162259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51644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68942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1129"/>
                </a:moveTo>
                <a:lnTo>
                  <a:pt x="155643" y="49521"/>
                </a:lnTo>
                <a:lnTo>
                  <a:pt x="138300" y="23736"/>
                </a:lnTo>
                <a:lnTo>
                  <a:pt x="112591" y="6365"/>
                </a:lnTo>
                <a:lnTo>
                  <a:pt x="81129" y="0"/>
                </a:lnTo>
                <a:lnTo>
                  <a:pt x="49521" y="6365"/>
                </a:lnTo>
                <a:lnTo>
                  <a:pt x="23736" y="23736"/>
                </a:lnTo>
                <a:lnTo>
                  <a:pt x="6365" y="49521"/>
                </a:lnTo>
                <a:lnTo>
                  <a:pt x="0" y="81129"/>
                </a:lnTo>
                <a:lnTo>
                  <a:pt x="6365" y="112591"/>
                </a:lnTo>
                <a:lnTo>
                  <a:pt x="23736" y="138300"/>
                </a:lnTo>
                <a:lnTo>
                  <a:pt x="49521" y="155643"/>
                </a:lnTo>
                <a:lnTo>
                  <a:pt x="81129" y="162005"/>
                </a:lnTo>
                <a:lnTo>
                  <a:pt x="112591" y="155643"/>
                </a:lnTo>
                <a:lnTo>
                  <a:pt x="138300" y="138300"/>
                </a:lnTo>
                <a:lnTo>
                  <a:pt x="155643" y="112591"/>
                </a:lnTo>
                <a:lnTo>
                  <a:pt x="162005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1653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38951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1129"/>
                </a:moveTo>
                <a:lnTo>
                  <a:pt x="155893" y="49521"/>
                </a:lnTo>
                <a:lnTo>
                  <a:pt x="138522" y="23736"/>
                </a:lnTo>
                <a:lnTo>
                  <a:pt x="112737" y="6365"/>
                </a:lnTo>
                <a:lnTo>
                  <a:pt x="81129" y="0"/>
                </a:lnTo>
                <a:lnTo>
                  <a:pt x="49628" y="6365"/>
                </a:lnTo>
                <a:lnTo>
                  <a:pt x="23831" y="23736"/>
                </a:lnTo>
                <a:lnTo>
                  <a:pt x="6401" y="49521"/>
                </a:lnTo>
                <a:lnTo>
                  <a:pt x="0" y="81129"/>
                </a:lnTo>
                <a:lnTo>
                  <a:pt x="6401" y="112591"/>
                </a:lnTo>
                <a:lnTo>
                  <a:pt x="23831" y="138300"/>
                </a:lnTo>
                <a:lnTo>
                  <a:pt x="49628" y="155643"/>
                </a:lnTo>
                <a:lnTo>
                  <a:pt x="81129" y="162005"/>
                </a:lnTo>
                <a:lnTo>
                  <a:pt x="112737" y="155643"/>
                </a:lnTo>
                <a:lnTo>
                  <a:pt x="138522" y="138300"/>
                </a:lnTo>
                <a:lnTo>
                  <a:pt x="155893" y="112591"/>
                </a:lnTo>
                <a:lnTo>
                  <a:pt x="162259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91916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14538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1129"/>
                </a:moveTo>
                <a:lnTo>
                  <a:pt x="155893" y="49521"/>
                </a:lnTo>
                <a:lnTo>
                  <a:pt x="138522" y="23736"/>
                </a:lnTo>
                <a:lnTo>
                  <a:pt x="112737" y="6365"/>
                </a:lnTo>
                <a:lnTo>
                  <a:pt x="81129" y="0"/>
                </a:lnTo>
                <a:lnTo>
                  <a:pt x="49521" y="6365"/>
                </a:lnTo>
                <a:lnTo>
                  <a:pt x="23736" y="23736"/>
                </a:lnTo>
                <a:lnTo>
                  <a:pt x="6365" y="49521"/>
                </a:lnTo>
                <a:lnTo>
                  <a:pt x="0" y="81129"/>
                </a:lnTo>
                <a:lnTo>
                  <a:pt x="6365" y="112591"/>
                </a:lnTo>
                <a:lnTo>
                  <a:pt x="23736" y="138300"/>
                </a:lnTo>
                <a:lnTo>
                  <a:pt x="49521" y="155643"/>
                </a:lnTo>
                <a:lnTo>
                  <a:pt x="81129" y="162005"/>
                </a:lnTo>
                <a:lnTo>
                  <a:pt x="112737" y="155643"/>
                </a:lnTo>
                <a:lnTo>
                  <a:pt x="138522" y="138300"/>
                </a:lnTo>
                <a:lnTo>
                  <a:pt x="155893" y="112591"/>
                </a:lnTo>
                <a:lnTo>
                  <a:pt x="162259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67503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79477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1129"/>
                </a:moveTo>
                <a:lnTo>
                  <a:pt x="155639" y="49521"/>
                </a:lnTo>
                <a:lnTo>
                  <a:pt x="138268" y="23736"/>
                </a:lnTo>
                <a:lnTo>
                  <a:pt x="112484" y="6365"/>
                </a:lnTo>
                <a:lnTo>
                  <a:pt x="80876" y="0"/>
                </a:lnTo>
                <a:lnTo>
                  <a:pt x="49414" y="6365"/>
                </a:lnTo>
                <a:lnTo>
                  <a:pt x="23705" y="23736"/>
                </a:lnTo>
                <a:lnTo>
                  <a:pt x="6362" y="49521"/>
                </a:lnTo>
                <a:lnTo>
                  <a:pt x="0" y="81129"/>
                </a:lnTo>
                <a:lnTo>
                  <a:pt x="6362" y="112591"/>
                </a:lnTo>
                <a:lnTo>
                  <a:pt x="23705" y="138300"/>
                </a:lnTo>
                <a:lnTo>
                  <a:pt x="49414" y="155643"/>
                </a:lnTo>
                <a:lnTo>
                  <a:pt x="80876" y="162005"/>
                </a:lnTo>
                <a:lnTo>
                  <a:pt x="112484" y="155643"/>
                </a:lnTo>
                <a:lnTo>
                  <a:pt x="138268" y="138300"/>
                </a:lnTo>
                <a:lnTo>
                  <a:pt x="155639" y="112591"/>
                </a:lnTo>
                <a:lnTo>
                  <a:pt x="162005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32188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49487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259" y="81129"/>
                </a:moveTo>
                <a:lnTo>
                  <a:pt x="155857" y="49521"/>
                </a:lnTo>
                <a:lnTo>
                  <a:pt x="138427" y="23736"/>
                </a:lnTo>
                <a:lnTo>
                  <a:pt x="112630" y="6365"/>
                </a:lnTo>
                <a:lnTo>
                  <a:pt x="81129" y="0"/>
                </a:lnTo>
                <a:lnTo>
                  <a:pt x="49521" y="6365"/>
                </a:lnTo>
                <a:lnTo>
                  <a:pt x="23736" y="23736"/>
                </a:lnTo>
                <a:lnTo>
                  <a:pt x="6365" y="49521"/>
                </a:lnTo>
                <a:lnTo>
                  <a:pt x="0" y="81129"/>
                </a:lnTo>
                <a:lnTo>
                  <a:pt x="6365" y="112591"/>
                </a:lnTo>
                <a:lnTo>
                  <a:pt x="23736" y="138300"/>
                </a:lnTo>
                <a:lnTo>
                  <a:pt x="49521" y="155643"/>
                </a:lnTo>
                <a:lnTo>
                  <a:pt x="81129" y="162005"/>
                </a:lnTo>
                <a:lnTo>
                  <a:pt x="112630" y="155643"/>
                </a:lnTo>
                <a:lnTo>
                  <a:pt x="138427" y="138300"/>
                </a:lnTo>
                <a:lnTo>
                  <a:pt x="155857" y="112591"/>
                </a:lnTo>
                <a:lnTo>
                  <a:pt x="162259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02451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14425" y="173485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162005" y="81129"/>
                </a:moveTo>
                <a:lnTo>
                  <a:pt x="155639" y="49521"/>
                </a:lnTo>
                <a:lnTo>
                  <a:pt x="138268" y="23736"/>
                </a:lnTo>
                <a:lnTo>
                  <a:pt x="112484" y="6365"/>
                </a:lnTo>
                <a:lnTo>
                  <a:pt x="80876" y="0"/>
                </a:lnTo>
                <a:lnTo>
                  <a:pt x="49414" y="6365"/>
                </a:lnTo>
                <a:lnTo>
                  <a:pt x="23705" y="23736"/>
                </a:lnTo>
                <a:lnTo>
                  <a:pt x="6362" y="49521"/>
                </a:lnTo>
                <a:lnTo>
                  <a:pt x="0" y="81129"/>
                </a:lnTo>
                <a:lnTo>
                  <a:pt x="6362" y="112591"/>
                </a:lnTo>
                <a:lnTo>
                  <a:pt x="23705" y="138300"/>
                </a:lnTo>
                <a:lnTo>
                  <a:pt x="49414" y="155643"/>
                </a:lnTo>
                <a:lnTo>
                  <a:pt x="80876" y="162005"/>
                </a:lnTo>
                <a:lnTo>
                  <a:pt x="112484" y="155643"/>
                </a:lnTo>
                <a:lnTo>
                  <a:pt x="138268" y="138300"/>
                </a:lnTo>
                <a:lnTo>
                  <a:pt x="155639" y="112591"/>
                </a:lnTo>
                <a:lnTo>
                  <a:pt x="162005" y="81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67136" y="1760188"/>
            <a:ext cx="5651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90676" y="1805340"/>
            <a:ext cx="1724025" cy="21590"/>
            <a:chOff x="1540270" y="1507628"/>
            <a:chExt cx="1724025" cy="21590"/>
          </a:xfrm>
        </p:grpSpPr>
        <p:sp>
          <p:nvSpPr>
            <p:cNvPr id="56" name="object 56"/>
            <p:cNvSpPr/>
            <p:nvPr/>
          </p:nvSpPr>
          <p:spPr>
            <a:xfrm>
              <a:off x="1810532" y="151827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4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897493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080542" y="1518276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167503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350805" y="151827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0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443090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626392" y="151827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5">
                  <a:moveTo>
                    <a:pt x="0" y="0"/>
                  </a:moveTo>
                  <a:lnTo>
                    <a:pt x="84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708028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91077" y="1518276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978037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3161340" y="151827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5">
                  <a:moveTo>
                    <a:pt x="0" y="0"/>
                  </a:moveTo>
                  <a:lnTo>
                    <a:pt x="84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242976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540270" y="1518276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>
                  <a:moveTo>
                    <a:pt x="0" y="0"/>
                  </a:moveTo>
                  <a:lnTo>
                    <a:pt x="897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627230" y="150762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0" y="0"/>
                  </a:moveTo>
                  <a:lnTo>
                    <a:pt x="0" y="21042"/>
                  </a:lnTo>
                  <a:lnTo>
                    <a:pt x="21042" y="10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501991" y="1760188"/>
            <a:ext cx="11874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dirty="0">
                <a:solidFill>
                  <a:schemeClr val="bg1"/>
                </a:solidFill>
                <a:latin typeface="Calibri"/>
                <a:cs typeface="Calibri"/>
              </a:rPr>
              <a:t>P2</a:t>
            </a:r>
            <a:r>
              <a:rPr sz="450" spc="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0" spc="-5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sz="45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6250" y="2040341"/>
            <a:ext cx="13265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Connectivity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graph: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673" y="2559366"/>
            <a:ext cx="135760" cy="135929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2139718" y="2570026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4" name="object 7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0777" y="2379426"/>
            <a:ext cx="135760" cy="135760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2589821" y="2390086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6" name="object 7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3194" y="2896943"/>
            <a:ext cx="135929" cy="135929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2522238" y="2907603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20164" y="2491951"/>
            <a:ext cx="135760" cy="135760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3159209" y="2502612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0" name="object 8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52581" y="3279632"/>
            <a:ext cx="135929" cy="135760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3091626" y="3290292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9909" y="2964526"/>
            <a:ext cx="135760" cy="13576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898953" y="2975186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15779" y="3347046"/>
            <a:ext cx="135760" cy="135929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2454824" y="3357706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93515" y="2896943"/>
            <a:ext cx="135760" cy="135929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3332390" y="2907603"/>
            <a:ext cx="57785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5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940670" y="2443123"/>
            <a:ext cx="1419225" cy="989330"/>
            <a:chOff x="1590264" y="2145411"/>
            <a:chExt cx="1419225" cy="989330"/>
          </a:xfrm>
        </p:grpSpPr>
        <p:sp>
          <p:nvSpPr>
            <p:cNvPr id="89" name="object 89"/>
            <p:cNvSpPr/>
            <p:nvPr/>
          </p:nvSpPr>
          <p:spPr>
            <a:xfrm>
              <a:off x="1590646" y="2389260"/>
              <a:ext cx="196215" cy="279400"/>
            </a:xfrm>
            <a:custGeom>
              <a:avLst/>
              <a:gdLst/>
              <a:ahLst/>
              <a:cxnLst/>
              <a:rect l="l" t="t" r="r" b="b"/>
              <a:pathLst>
                <a:path w="196214" h="279400">
                  <a:moveTo>
                    <a:pt x="0" y="279287"/>
                  </a:moveTo>
                  <a:lnTo>
                    <a:pt x="1958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1872974" y="2167250"/>
              <a:ext cx="330200" cy="123189"/>
            </a:xfrm>
            <a:custGeom>
              <a:avLst/>
              <a:gdLst/>
              <a:ahLst/>
              <a:cxnLst/>
              <a:rect l="l" t="t" r="r" b="b"/>
              <a:pathLst>
                <a:path w="330200" h="123189">
                  <a:moveTo>
                    <a:pt x="0" y="122832"/>
                  </a:moveTo>
                  <a:lnTo>
                    <a:pt x="330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335580" y="2145792"/>
              <a:ext cx="440055" cy="90805"/>
            </a:xfrm>
            <a:custGeom>
              <a:avLst/>
              <a:gdLst/>
              <a:ahLst/>
              <a:cxnLst/>
              <a:rect l="l" t="t" r="r" b="b"/>
              <a:pathLst>
                <a:path w="440055" h="90805">
                  <a:moveTo>
                    <a:pt x="0" y="0"/>
                  </a:moveTo>
                  <a:lnTo>
                    <a:pt x="439627" y="905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881314" y="2313567"/>
              <a:ext cx="107314" cy="290195"/>
            </a:xfrm>
            <a:custGeom>
              <a:avLst/>
              <a:gdLst/>
              <a:ahLst/>
              <a:cxnLst/>
              <a:rect l="l" t="t" r="r" b="b"/>
              <a:pathLst>
                <a:path w="107314" h="290194">
                  <a:moveTo>
                    <a:pt x="0" y="0"/>
                  </a:moveTo>
                  <a:lnTo>
                    <a:pt x="106950" y="290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25896" y="2734610"/>
              <a:ext cx="183515" cy="277495"/>
            </a:xfrm>
            <a:custGeom>
              <a:avLst/>
              <a:gdLst/>
              <a:ahLst/>
              <a:cxnLst/>
              <a:rect l="l" t="t" r="r" b="b"/>
              <a:pathLst>
                <a:path w="183514" h="277494">
                  <a:moveTo>
                    <a:pt x="182981" y="0"/>
                  </a:moveTo>
                  <a:lnTo>
                    <a:pt x="0" y="2770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606190" y="2795772"/>
              <a:ext cx="463550" cy="299085"/>
            </a:xfrm>
            <a:custGeom>
              <a:avLst/>
              <a:gdLst/>
              <a:ahLst/>
              <a:cxnLst/>
              <a:rect l="l" t="t" r="r" b="b"/>
              <a:pathLst>
                <a:path w="463550" h="299085">
                  <a:moveTo>
                    <a:pt x="0" y="0"/>
                  </a:moveTo>
                  <a:lnTo>
                    <a:pt x="463450" y="2987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198556" y="3073032"/>
              <a:ext cx="508634" cy="61594"/>
            </a:xfrm>
            <a:custGeom>
              <a:avLst/>
              <a:gdLst/>
              <a:ahLst/>
              <a:cxnLst/>
              <a:rect l="l" t="t" r="r" b="b"/>
              <a:pathLst>
                <a:path w="508635" h="61594">
                  <a:moveTo>
                    <a:pt x="0" y="61162"/>
                  </a:moveTo>
                  <a:lnTo>
                    <a:pt x="508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1874326" y="2367127"/>
              <a:ext cx="288925" cy="244475"/>
            </a:xfrm>
            <a:custGeom>
              <a:avLst/>
              <a:gdLst/>
              <a:ahLst/>
              <a:cxnLst/>
              <a:rect l="l" t="t" r="r" b="b"/>
              <a:pathLst>
                <a:path w="288925" h="244475">
                  <a:moveTo>
                    <a:pt x="0" y="0"/>
                  </a:moveTo>
                  <a:lnTo>
                    <a:pt x="288579" y="244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1644543" y="2682233"/>
              <a:ext cx="490855" cy="59055"/>
            </a:xfrm>
            <a:custGeom>
              <a:avLst/>
              <a:gdLst/>
              <a:ahLst/>
              <a:cxnLst/>
              <a:rect l="l" t="t" r="r" b="b"/>
              <a:pathLst>
                <a:path w="490855" h="59055">
                  <a:moveTo>
                    <a:pt x="0" y="58797"/>
                  </a:moveTo>
                  <a:lnTo>
                    <a:pt x="4903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11396" y="2216079"/>
              <a:ext cx="68580" cy="384810"/>
            </a:xfrm>
            <a:custGeom>
              <a:avLst/>
              <a:gdLst/>
              <a:ahLst/>
              <a:cxnLst/>
              <a:rect l="l" t="t" r="r" b="b"/>
              <a:pathLst>
                <a:path w="68580" h="384810">
                  <a:moveTo>
                    <a:pt x="68427" y="0"/>
                  </a:moveTo>
                  <a:lnTo>
                    <a:pt x="0" y="3843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2265801" y="2319988"/>
              <a:ext cx="537210" cy="329565"/>
            </a:xfrm>
            <a:custGeom>
              <a:avLst/>
              <a:gdLst/>
              <a:ahLst/>
              <a:cxnLst/>
              <a:rect l="l" t="t" r="r" b="b"/>
              <a:pathLst>
                <a:path w="537210" h="329564">
                  <a:moveTo>
                    <a:pt x="0" y="329298"/>
                  </a:moveTo>
                  <a:lnTo>
                    <a:pt x="5371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07027" y="2204927"/>
              <a:ext cx="430530" cy="786130"/>
            </a:xfrm>
            <a:custGeom>
              <a:avLst/>
              <a:gdLst/>
              <a:ahLst/>
              <a:cxnLst/>
              <a:rect l="l" t="t" r="r" b="b"/>
              <a:pathLst>
                <a:path w="430530" h="786130">
                  <a:moveTo>
                    <a:pt x="0" y="0"/>
                  </a:moveTo>
                  <a:lnTo>
                    <a:pt x="430335" y="7858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2179970" y="2695412"/>
              <a:ext cx="769620" cy="373380"/>
            </a:xfrm>
            <a:custGeom>
              <a:avLst/>
              <a:gdLst/>
              <a:ahLst/>
              <a:cxnLst/>
              <a:rect l="l" t="t" r="r" b="b"/>
              <a:pathLst>
                <a:path w="769619" h="373380">
                  <a:moveTo>
                    <a:pt x="0" y="373227"/>
                  </a:moveTo>
                  <a:lnTo>
                    <a:pt x="7696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60" y="130537"/>
            <a:ext cx="442459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Edge</a:t>
            </a:r>
            <a:r>
              <a:rPr spc="105" dirty="0"/>
              <a:t> </a:t>
            </a:r>
            <a:r>
              <a:rPr dirty="0"/>
              <a:t>recombination</a:t>
            </a:r>
            <a:r>
              <a:rPr spc="105" dirty="0"/>
              <a:t> </a:t>
            </a:r>
            <a:r>
              <a:rPr dirty="0"/>
              <a:t>order</a:t>
            </a:r>
            <a:r>
              <a:rPr spc="105" dirty="0"/>
              <a:t> </a:t>
            </a:r>
            <a:r>
              <a:rPr dirty="0"/>
              <a:t>crossover:</a:t>
            </a:r>
            <a:r>
              <a:rPr spc="22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652" y="892175"/>
            <a:ext cx="25095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Edge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connectivity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chemeClr val="bg1"/>
                </a:solidFill>
                <a:latin typeface="Arial"/>
                <a:cs typeface="Arial"/>
              </a:rPr>
              <a:t>graph: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8110" y="1735253"/>
            <a:ext cx="1323340" cy="189230"/>
          </a:xfrm>
          <a:custGeom>
            <a:avLst/>
            <a:gdLst/>
            <a:ahLst/>
            <a:cxnLst/>
            <a:rect l="l" t="t" r="r" b="b"/>
            <a:pathLst>
              <a:path w="1323339" h="189230">
                <a:moveTo>
                  <a:pt x="1323009" y="0"/>
                </a:moveTo>
                <a:lnTo>
                  <a:pt x="378002" y="0"/>
                </a:lnTo>
                <a:lnTo>
                  <a:pt x="0" y="0"/>
                </a:lnTo>
                <a:lnTo>
                  <a:pt x="0" y="189001"/>
                </a:lnTo>
                <a:lnTo>
                  <a:pt x="378002" y="189001"/>
                </a:lnTo>
                <a:lnTo>
                  <a:pt x="1323009" y="189001"/>
                </a:lnTo>
                <a:lnTo>
                  <a:pt x="1323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6836"/>
              </p:ext>
            </p:extLst>
          </p:nvPr>
        </p:nvGraphicFramePr>
        <p:xfrm>
          <a:off x="2657583" y="1369290"/>
          <a:ext cx="1322704" cy="166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20" dirty="0">
                          <a:latin typeface="Calibri"/>
                          <a:cs typeface="Calibri"/>
                        </a:rPr>
                        <a:t>City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10" dirty="0">
                          <a:latin typeface="Calibri"/>
                          <a:cs typeface="Calibri"/>
                        </a:rPr>
                        <a:t>Connectivity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1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2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4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3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55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55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55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55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55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3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1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4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5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4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1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2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3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6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5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3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7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8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6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2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4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8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7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2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5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8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8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5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6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550" spc="-50" dirty="0">
                          <a:latin typeface="Calibri"/>
                          <a:cs typeface="Calibri"/>
                        </a:rPr>
                        <a:t>7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93846" y="196052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80">
                <a:moveTo>
                  <a:pt x="93851" y="46939"/>
                </a:moveTo>
                <a:lnTo>
                  <a:pt x="90163" y="28672"/>
                </a:lnTo>
                <a:lnTo>
                  <a:pt x="80106" y="13751"/>
                </a:lnTo>
                <a:lnTo>
                  <a:pt x="65190" y="3690"/>
                </a:lnTo>
                <a:lnTo>
                  <a:pt x="46925" y="0"/>
                </a:lnTo>
                <a:lnTo>
                  <a:pt x="28661" y="3690"/>
                </a:lnTo>
                <a:lnTo>
                  <a:pt x="13745" y="13751"/>
                </a:lnTo>
                <a:lnTo>
                  <a:pt x="3687" y="28672"/>
                </a:lnTo>
                <a:lnTo>
                  <a:pt x="0" y="46939"/>
                </a:lnTo>
                <a:lnTo>
                  <a:pt x="3687" y="65199"/>
                </a:lnTo>
                <a:lnTo>
                  <a:pt x="13745" y="80104"/>
                </a:lnTo>
                <a:lnTo>
                  <a:pt x="28661" y="90150"/>
                </a:lnTo>
                <a:lnTo>
                  <a:pt x="46925" y="93833"/>
                </a:lnTo>
                <a:lnTo>
                  <a:pt x="65190" y="90150"/>
                </a:lnTo>
                <a:lnTo>
                  <a:pt x="80106" y="80104"/>
                </a:lnTo>
                <a:lnTo>
                  <a:pt x="90163" y="65199"/>
                </a:lnTo>
                <a:lnTo>
                  <a:pt x="93851" y="469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540" y="1932528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6689" y="183539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80">
                <a:moveTo>
                  <a:pt x="93833" y="46939"/>
                </a:moveTo>
                <a:lnTo>
                  <a:pt x="90143" y="28672"/>
                </a:lnTo>
                <a:lnTo>
                  <a:pt x="80082" y="13751"/>
                </a:lnTo>
                <a:lnTo>
                  <a:pt x="65161" y="3690"/>
                </a:lnTo>
                <a:lnTo>
                  <a:pt x="46894" y="0"/>
                </a:lnTo>
                <a:lnTo>
                  <a:pt x="28634" y="3690"/>
                </a:lnTo>
                <a:lnTo>
                  <a:pt x="13729" y="13751"/>
                </a:lnTo>
                <a:lnTo>
                  <a:pt x="3683" y="28672"/>
                </a:lnTo>
                <a:lnTo>
                  <a:pt x="0" y="46939"/>
                </a:lnTo>
                <a:lnTo>
                  <a:pt x="3683" y="65199"/>
                </a:lnTo>
                <a:lnTo>
                  <a:pt x="13729" y="80104"/>
                </a:lnTo>
                <a:lnTo>
                  <a:pt x="28634" y="90150"/>
                </a:lnTo>
                <a:lnTo>
                  <a:pt x="46894" y="93833"/>
                </a:lnTo>
                <a:lnTo>
                  <a:pt x="65161" y="90150"/>
                </a:lnTo>
                <a:lnTo>
                  <a:pt x="80082" y="80104"/>
                </a:lnTo>
                <a:lnTo>
                  <a:pt x="90143" y="65199"/>
                </a:lnTo>
                <a:lnTo>
                  <a:pt x="93833" y="469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8392" y="1807401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9217" y="1913047"/>
            <a:ext cx="537845" cy="376555"/>
            <a:chOff x="1471409" y="1622977"/>
            <a:chExt cx="537845" cy="3765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409" y="1904523"/>
              <a:ext cx="94900" cy="949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086" y="1622977"/>
              <a:ext cx="94900" cy="9494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71453" y="2167135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4086" y="1885589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4955" y="2460538"/>
            <a:ext cx="94900" cy="949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267192" y="2433035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6483" y="224206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80">
                <a:moveTo>
                  <a:pt x="93847" y="46939"/>
                </a:moveTo>
                <a:lnTo>
                  <a:pt x="90160" y="28672"/>
                </a:lnTo>
                <a:lnTo>
                  <a:pt x="80104" y="13751"/>
                </a:lnTo>
                <a:lnTo>
                  <a:pt x="65189" y="3690"/>
                </a:lnTo>
                <a:lnTo>
                  <a:pt x="46925" y="0"/>
                </a:lnTo>
                <a:lnTo>
                  <a:pt x="28659" y="3690"/>
                </a:lnTo>
                <a:lnTo>
                  <a:pt x="13743" y="13751"/>
                </a:lnTo>
                <a:lnTo>
                  <a:pt x="3687" y="28672"/>
                </a:lnTo>
                <a:lnTo>
                  <a:pt x="0" y="46939"/>
                </a:lnTo>
                <a:lnTo>
                  <a:pt x="3687" y="65199"/>
                </a:lnTo>
                <a:lnTo>
                  <a:pt x="13743" y="80104"/>
                </a:lnTo>
                <a:lnTo>
                  <a:pt x="28659" y="90150"/>
                </a:lnTo>
                <a:lnTo>
                  <a:pt x="46925" y="93833"/>
                </a:lnTo>
                <a:lnTo>
                  <a:pt x="65189" y="90150"/>
                </a:lnTo>
                <a:lnTo>
                  <a:pt x="80104" y="80104"/>
                </a:lnTo>
                <a:lnTo>
                  <a:pt x="90160" y="65199"/>
                </a:lnTo>
                <a:lnTo>
                  <a:pt x="93847" y="469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8177" y="2214074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2278" y="2507432"/>
            <a:ext cx="94945" cy="949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24514" y="2479974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309" y="2194593"/>
            <a:ext cx="94900" cy="9494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34546" y="2167135"/>
            <a:ext cx="704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7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2610" y="1879621"/>
            <a:ext cx="986155" cy="687070"/>
          </a:xfrm>
          <a:custGeom>
            <a:avLst/>
            <a:gdLst/>
            <a:ahLst/>
            <a:cxnLst/>
            <a:rect l="l" t="t" r="r" b="b"/>
            <a:pathLst>
              <a:path w="986155" h="687069">
                <a:moveTo>
                  <a:pt x="0" y="363378"/>
                </a:moveTo>
                <a:lnTo>
                  <a:pt x="136145" y="169265"/>
                </a:lnTo>
              </a:path>
              <a:path w="986155" h="687069">
                <a:moveTo>
                  <a:pt x="196242" y="100412"/>
                </a:moveTo>
                <a:lnTo>
                  <a:pt x="425679" y="14935"/>
                </a:lnTo>
              </a:path>
              <a:path w="986155" h="687069">
                <a:moveTo>
                  <a:pt x="517824" y="0"/>
                </a:moveTo>
                <a:lnTo>
                  <a:pt x="823329" y="63030"/>
                </a:lnTo>
              </a:path>
              <a:path w="986155" h="687069">
                <a:moveTo>
                  <a:pt x="897027" y="116725"/>
                </a:moveTo>
                <a:lnTo>
                  <a:pt x="971392" y="318261"/>
                </a:lnTo>
              </a:path>
              <a:path w="986155" h="687069">
                <a:moveTo>
                  <a:pt x="985705" y="409340"/>
                </a:moveTo>
                <a:lnTo>
                  <a:pt x="858533" y="601852"/>
                </a:lnTo>
              </a:path>
              <a:path w="986155" h="687069">
                <a:moveTo>
                  <a:pt x="10885" y="451789"/>
                </a:moveTo>
                <a:lnTo>
                  <a:pt x="332957" y="659415"/>
                </a:lnTo>
              </a:path>
              <a:path w="986155" h="687069">
                <a:moveTo>
                  <a:pt x="422568" y="687019"/>
                </a:moveTo>
                <a:lnTo>
                  <a:pt x="775768" y="644569"/>
                </a:lnTo>
              </a:path>
              <a:path w="986155" h="687069">
                <a:moveTo>
                  <a:pt x="197206" y="153841"/>
                </a:moveTo>
                <a:lnTo>
                  <a:pt x="397720" y="323640"/>
                </a:lnTo>
              </a:path>
              <a:path w="986155" h="687069">
                <a:moveTo>
                  <a:pt x="37511" y="413829"/>
                </a:moveTo>
                <a:lnTo>
                  <a:pt x="378340" y="372891"/>
                </a:lnTo>
              </a:path>
              <a:path w="986155" h="687069">
                <a:moveTo>
                  <a:pt x="479064" y="48894"/>
                </a:moveTo>
                <a:lnTo>
                  <a:pt x="431458" y="316083"/>
                </a:lnTo>
              </a:path>
              <a:path w="986155" h="687069">
                <a:moveTo>
                  <a:pt x="469285" y="349954"/>
                </a:moveTo>
                <a:lnTo>
                  <a:pt x="842576" y="121126"/>
                </a:lnTo>
              </a:path>
              <a:path w="986155" h="687069">
                <a:moveTo>
                  <a:pt x="497911" y="41116"/>
                </a:moveTo>
                <a:lnTo>
                  <a:pt x="797015" y="587317"/>
                </a:lnTo>
              </a:path>
              <a:path w="986155" h="687069">
                <a:moveTo>
                  <a:pt x="409677" y="641457"/>
                </a:moveTo>
                <a:lnTo>
                  <a:pt x="944544" y="382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21" y="73215"/>
            <a:ext cx="4249929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Edge</a:t>
            </a:r>
            <a:r>
              <a:rPr spc="105" dirty="0"/>
              <a:t> </a:t>
            </a:r>
            <a:r>
              <a:rPr dirty="0"/>
              <a:t>recombination</a:t>
            </a:r>
            <a:r>
              <a:rPr spc="105" dirty="0"/>
              <a:t> </a:t>
            </a:r>
            <a:r>
              <a:rPr dirty="0"/>
              <a:t>order</a:t>
            </a:r>
            <a:r>
              <a:rPr spc="105" dirty="0"/>
              <a:t> </a:t>
            </a:r>
            <a:r>
              <a:rPr dirty="0"/>
              <a:t>crossover:</a:t>
            </a:r>
            <a:r>
              <a:rPr spc="22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371" y="526495"/>
            <a:ext cx="3056890" cy="4744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000" b="1" spc="-10" dirty="0">
                <a:latin typeface="Arial"/>
                <a:cs typeface="Arial"/>
              </a:rPr>
              <a:t>Steps: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000" dirty="0">
                <a:latin typeface="Arial MT"/>
                <a:cs typeface="Arial MT"/>
              </a:rPr>
              <a:t>Let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child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chromosome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baseline="-13888" dirty="0">
                <a:latin typeface="Arial MT"/>
                <a:cs typeface="Arial MT"/>
              </a:rPr>
              <a:t>1</a:t>
            </a:r>
            <a:r>
              <a:rPr sz="1000" spc="157" baseline="-13888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(initially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empty).</a:t>
            </a:r>
            <a:endParaRPr sz="10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63" y="987493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0064" y="9865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10" y="958765"/>
            <a:ext cx="3972560" cy="222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Start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child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tour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Arial MT"/>
                <a:cs typeface="Arial MT"/>
              </a:rPr>
              <a:t>Append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38100" marR="52069">
              <a:lnSpc>
                <a:spcPct val="102699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Delete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occurrences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connectivity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cities (right-</a:t>
            </a:r>
            <a:r>
              <a:rPr sz="1100" dirty="0">
                <a:latin typeface="Arial MT"/>
                <a:cs typeface="Arial MT"/>
              </a:rPr>
              <a:t>hand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column).</a:t>
            </a:r>
            <a:endParaRPr sz="1100" dirty="0">
              <a:latin typeface="Arial MT"/>
              <a:cs typeface="Arial MT"/>
            </a:endParaRPr>
          </a:p>
          <a:p>
            <a:pPr marL="38100" marR="200025">
              <a:lnSpc>
                <a:spcPct val="102600"/>
              </a:lnSpc>
              <a:spcBef>
                <a:spcPts val="865"/>
              </a:spcBef>
            </a:pPr>
            <a:r>
              <a:rPr sz="1100" spc="-10" dirty="0">
                <a:latin typeface="Arial MT"/>
                <a:cs typeface="Arial MT"/>
              </a:rPr>
              <a:t>From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choose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minimum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choice)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connectivity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links.</a:t>
            </a:r>
            <a:endParaRPr sz="1100" dirty="0">
              <a:latin typeface="Arial MT"/>
              <a:cs typeface="Arial MT"/>
            </a:endParaRPr>
          </a:p>
          <a:p>
            <a:pPr marL="38100" marR="1077595">
              <a:lnSpc>
                <a:spcPct val="168200"/>
              </a:lnSpc>
            </a:pP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[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i.e.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becomes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]</a:t>
            </a:r>
            <a:r>
              <a:rPr sz="1100" spc="-25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Repeat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2-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until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tour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complete.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1100" spc="-25" dirty="0">
                <a:latin typeface="Arial MT"/>
                <a:cs typeface="Arial MT"/>
              </a:rPr>
              <a:t>End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63" y="126952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0064" y="12685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663" y="1551564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0064" y="15499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63" y="200566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0064" y="200467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63" y="2459766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0064" y="24574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663" y="274180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0064" y="27401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663" y="3023836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50064" y="302214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50" y="1261883"/>
            <a:ext cx="25730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00FF"/>
                </a:solidFill>
              </a:rPr>
              <a:t>Any</a:t>
            </a:r>
            <a:r>
              <a:rPr sz="2450" spc="-35" dirty="0">
                <a:solidFill>
                  <a:srgbClr val="0000FF"/>
                </a:solidFill>
              </a:rPr>
              <a:t> </a:t>
            </a:r>
            <a:r>
              <a:rPr sz="2450" spc="-10" dirty="0">
                <a:solidFill>
                  <a:srgbClr val="0000FF"/>
                </a:solidFill>
              </a:rPr>
              <a:t>questions??</a:t>
            </a:r>
            <a:endParaRPr sz="245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03" y="-89901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Crossover</a:t>
            </a:r>
            <a:r>
              <a:rPr spc="114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580868"/>
            <a:ext cx="3804919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Once,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pool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selected,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undergo</a:t>
            </a:r>
            <a:r>
              <a:rPr lang="en-US"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through crossover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operations.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992529"/>
            <a:ext cx="3804920" cy="17955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5244" indent="-171450" algn="just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exchange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properties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25" dirty="0">
                <a:latin typeface="Arial MT"/>
                <a:cs typeface="Arial MT"/>
              </a:rPr>
              <a:t> two </a:t>
            </a:r>
            <a:r>
              <a:rPr sz="1100" dirty="0">
                <a:latin typeface="Arial MT"/>
                <a:cs typeface="Arial MT"/>
              </a:rPr>
              <a:t>parents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offspring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spc="-10" dirty="0">
                <a:latin typeface="Arial MT"/>
                <a:cs typeface="Arial MT"/>
              </a:rPr>
              <a:t>produced.</a:t>
            </a:r>
            <a:endParaRPr sz="1100" dirty="0">
              <a:latin typeface="Arial MT"/>
              <a:cs typeface="Arial MT"/>
            </a:endParaRPr>
          </a:p>
          <a:p>
            <a:pPr marL="184150" marR="32384" indent="-171450" algn="just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point(s)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k-</a:t>
            </a:r>
            <a:r>
              <a:rPr sz="1100" dirty="0">
                <a:latin typeface="Arial MT"/>
                <a:cs typeface="Arial MT"/>
              </a:rPr>
              <a:t>point(s))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is(are)</a:t>
            </a:r>
            <a:r>
              <a:rPr sz="11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decided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generator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generating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integer(s)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chromosome.</a:t>
            </a:r>
            <a:endParaRPr sz="1100" dirty="0">
              <a:latin typeface="Arial MT"/>
              <a:cs typeface="Arial MT"/>
            </a:endParaRPr>
          </a:p>
          <a:p>
            <a:pPr marL="184150" marR="5080" indent="-171450" algn="just">
              <a:lnSpc>
                <a:spcPct val="102600"/>
              </a:lnSpc>
              <a:spcBef>
                <a:spcPts val="87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perform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exchange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respect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k-point(s)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180" y="2841836"/>
            <a:ext cx="3290776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 algn="just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exchange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mechanisms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 strategies.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2460" y="1233916"/>
            <a:ext cx="3743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Arial"/>
                <a:cs typeface="Arial"/>
              </a:rPr>
              <a:t>Crossover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Techniques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Binary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Coded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214" y="224889"/>
            <a:ext cx="436245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Crossover</a:t>
            </a:r>
            <a:r>
              <a:rPr spc="135" dirty="0"/>
              <a:t> </a:t>
            </a:r>
            <a:r>
              <a:rPr dirty="0"/>
              <a:t>operations</a:t>
            </a:r>
            <a:r>
              <a:rPr spc="140" dirty="0"/>
              <a:t> </a:t>
            </a:r>
            <a:r>
              <a:rPr dirty="0"/>
              <a:t>in</a:t>
            </a:r>
            <a:r>
              <a:rPr spc="135" dirty="0"/>
              <a:t> </a:t>
            </a:r>
            <a:r>
              <a:rPr dirty="0"/>
              <a:t>Binary-coded</a:t>
            </a:r>
            <a:r>
              <a:rPr spc="140" dirty="0"/>
              <a:t> </a:t>
            </a:r>
            <a:r>
              <a:rPr spc="-25" dirty="0"/>
              <a:t>GAs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05" y="988379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198" y="929909"/>
            <a:ext cx="40303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exists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important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198" y="1468566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0599" y="14675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850" y="1366432"/>
            <a:ext cx="290512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Single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point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 </a:t>
            </a:r>
            <a:r>
              <a:rPr sz="1000" spc="-45" dirty="0">
                <a:latin typeface="Arial MT"/>
                <a:cs typeface="Arial MT"/>
              </a:rPr>
              <a:t>Two-</a:t>
            </a:r>
            <a:r>
              <a:rPr sz="1000" dirty="0">
                <a:latin typeface="Arial MT"/>
                <a:cs typeface="Arial MT"/>
              </a:rPr>
              <a:t>point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</a:t>
            </a:r>
            <a:endParaRPr sz="1000" dirty="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spc="-10" dirty="0">
                <a:latin typeface="Arial MT"/>
                <a:cs typeface="Arial MT"/>
              </a:rPr>
              <a:t>Multi-</a:t>
            </a:r>
            <a:r>
              <a:rPr sz="1000" dirty="0">
                <a:latin typeface="Arial MT"/>
                <a:cs typeface="Arial MT"/>
              </a:rPr>
              <a:t>point</a:t>
            </a:r>
            <a:r>
              <a:rPr sz="1000" spc="-10" dirty="0">
                <a:latin typeface="Arial MT"/>
                <a:cs typeface="Arial MT"/>
              </a:rPr>
              <a:t> crossover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(also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called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n-point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crossover) </a:t>
            </a:r>
            <a:r>
              <a:rPr sz="1000" dirty="0">
                <a:latin typeface="Arial MT"/>
                <a:cs typeface="Arial MT"/>
              </a:rPr>
              <a:t>Uniform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(UX)</a:t>
            </a:r>
            <a:endParaRPr sz="1000" dirty="0">
              <a:latin typeface="Arial MT"/>
              <a:cs typeface="Arial MT"/>
            </a:endParaRPr>
          </a:p>
          <a:p>
            <a:pPr marL="12700" marR="1231265">
              <a:lnSpc>
                <a:spcPct val="146900"/>
              </a:lnSpc>
            </a:pPr>
            <a:r>
              <a:rPr sz="1000" spc="-10" dirty="0">
                <a:latin typeface="Arial MT"/>
                <a:cs typeface="Arial MT"/>
              </a:rPr>
              <a:t>Half-</a:t>
            </a:r>
            <a:r>
              <a:rPr sz="1000" dirty="0">
                <a:latin typeface="Arial MT"/>
                <a:cs typeface="Arial MT"/>
              </a:rPr>
              <a:t>uniform</a:t>
            </a:r>
            <a:r>
              <a:rPr sz="1000" spc="-10" dirty="0">
                <a:latin typeface="Arial MT"/>
                <a:cs typeface="Arial MT"/>
              </a:rPr>
              <a:t> crossover (HUX) </a:t>
            </a:r>
            <a:r>
              <a:rPr sz="1000" dirty="0">
                <a:latin typeface="Arial MT"/>
                <a:cs typeface="Arial MT"/>
              </a:rPr>
              <a:t>Shuffle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</a:t>
            </a:r>
            <a:endParaRPr sz="1000" dirty="0">
              <a:latin typeface="Arial MT"/>
              <a:cs typeface="Arial MT"/>
            </a:endParaRPr>
          </a:p>
          <a:p>
            <a:pPr marL="12700" marR="322580">
              <a:lnSpc>
                <a:spcPct val="146900"/>
              </a:lnSpc>
            </a:pPr>
            <a:r>
              <a:rPr sz="1000" dirty="0">
                <a:latin typeface="Arial MT"/>
                <a:cs typeface="Arial MT"/>
              </a:rPr>
              <a:t>Matrix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 </a:t>
            </a:r>
            <a:r>
              <a:rPr sz="1000" spc="-40" dirty="0">
                <a:latin typeface="Arial MT"/>
                <a:cs typeface="Arial MT"/>
              </a:rPr>
              <a:t>(Tow-</a:t>
            </a:r>
            <a:r>
              <a:rPr sz="1000" dirty="0">
                <a:latin typeface="Arial MT"/>
                <a:cs typeface="Arial MT"/>
              </a:rPr>
              <a:t>dimensional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crossover) </a:t>
            </a:r>
            <a:r>
              <a:rPr sz="1000" dirty="0">
                <a:latin typeface="Arial MT"/>
                <a:cs typeface="Arial MT"/>
              </a:rPr>
              <a:t>Three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parent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crossover</a:t>
            </a:r>
            <a:endParaRPr sz="10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198" y="169240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599" y="16914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198" y="1916228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0599" y="19146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198" y="214006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0599" y="21390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198" y="2363890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0599" y="236157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7198" y="2587715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20599" y="25861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7198" y="2811553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0599" y="28098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7198" y="303537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0599" y="303377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24649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Single</a:t>
            </a:r>
            <a:r>
              <a:rPr spc="95" dirty="0"/>
              <a:t> </a:t>
            </a:r>
            <a:r>
              <a:rPr dirty="0"/>
              <a:t>point</a:t>
            </a:r>
            <a:r>
              <a:rPr spc="100" dirty="0"/>
              <a:t> </a:t>
            </a:r>
            <a:r>
              <a:rPr spc="-10" dirty="0"/>
              <a:t>crossover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23850" y="769530"/>
            <a:ext cx="4038600" cy="1775691"/>
          </a:xfrm>
          <a:prstGeom prst="rect">
            <a:avLst/>
          </a:prstGeom>
        </p:spPr>
        <p:txBody>
          <a:bodyPr vert="horz" wrap="square" lIns="0" tIns="218706" rIns="0" bIns="0" rtlCol="0">
            <a:spAutoFit/>
          </a:bodyPr>
          <a:lstStyle/>
          <a:p>
            <a:pPr marL="269875" indent="-269875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Here,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select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K-</a:t>
            </a:r>
            <a:r>
              <a:rPr dirty="0">
                <a:solidFill>
                  <a:schemeClr val="tx1"/>
                </a:solidFill>
              </a:rPr>
              <a:t>point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lying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between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chemeClr val="tx1"/>
                </a:solidFill>
              </a:rPr>
              <a:t>.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Let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i="1" spc="-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chemeClr val="tx1"/>
                </a:solidFill>
              </a:rPr>
              <a:t>.</a:t>
            </a:r>
          </a:p>
          <a:p>
            <a:pPr marL="269875" indent="-269875">
              <a:lnSpc>
                <a:spcPct val="100000"/>
              </a:lnSpc>
              <a:spcBef>
                <a:spcPts val="900"/>
              </a:spcBef>
            </a:pPr>
            <a:r>
              <a:rPr dirty="0">
                <a:solidFill>
                  <a:schemeClr val="tx1"/>
                </a:solidFill>
              </a:rPr>
              <a:t>A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single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crossover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point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i="1" spc="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</a:rPr>
              <a:t>on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both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parent’s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strings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selected.</a:t>
            </a:r>
          </a:p>
          <a:p>
            <a:pPr marL="269875" marR="5080" indent="-269875">
              <a:lnSpc>
                <a:spcPct val="102699"/>
              </a:lnSpc>
              <a:spcBef>
                <a:spcPts val="865"/>
              </a:spcBef>
            </a:pPr>
            <a:r>
              <a:rPr dirty="0">
                <a:solidFill>
                  <a:schemeClr val="tx1"/>
                </a:solidFill>
              </a:rPr>
              <a:t>All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data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beyond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that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point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either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string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swapped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between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the </a:t>
            </a:r>
            <a:r>
              <a:rPr dirty="0">
                <a:solidFill>
                  <a:schemeClr val="tx1"/>
                </a:solidFill>
              </a:rPr>
              <a:t>two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parents.</a:t>
            </a:r>
          </a:p>
          <a:p>
            <a:pPr marL="269875" marR="336550" indent="-269875">
              <a:lnSpc>
                <a:spcPct val="102600"/>
              </a:lnSpc>
              <a:spcBef>
                <a:spcPts val="865"/>
              </a:spcBef>
            </a:pPr>
            <a:r>
              <a:rPr dirty="0">
                <a:solidFill>
                  <a:schemeClr val="tx1"/>
                </a:solidFill>
              </a:rPr>
              <a:t>The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resulting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strings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chromosomes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offsprings produced.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337</TotalTime>
  <Words>4104</Words>
  <Application>Microsoft Office PowerPoint</Application>
  <PresentationFormat>Custom</PresentationFormat>
  <Paragraphs>1113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 MT</vt:lpstr>
      <vt:lpstr>Calibri</vt:lpstr>
      <vt:lpstr>Cambria</vt:lpstr>
      <vt:lpstr>Century Gothic</vt:lpstr>
      <vt:lpstr>Lucida Sans Unicode</vt:lpstr>
      <vt:lpstr>Times New Roman</vt:lpstr>
      <vt:lpstr>Verdana</vt:lpstr>
      <vt:lpstr>Wingdings 3</vt:lpstr>
      <vt:lpstr>Slice</vt:lpstr>
      <vt:lpstr>Crossover Techniques in GAs</vt:lpstr>
      <vt:lpstr>Important GA Operations</vt:lpstr>
      <vt:lpstr>Important GA Operations</vt:lpstr>
      <vt:lpstr>Reproduction in Genetic Algorithm</vt:lpstr>
      <vt:lpstr>Mating Pool: Prior to crossover operation</vt:lpstr>
      <vt:lpstr>Crossover operation</vt:lpstr>
      <vt:lpstr>PowerPoint Presentation</vt:lpstr>
      <vt:lpstr>Crossover operations in Binary-coded GAs</vt:lpstr>
      <vt:lpstr>Single point crossover</vt:lpstr>
      <vt:lpstr>Single point crossover: Illustration</vt:lpstr>
      <vt:lpstr>Two-point crossover</vt:lpstr>
      <vt:lpstr>Two-point crossover: Illustration</vt:lpstr>
      <vt:lpstr>Multi-point crossover</vt:lpstr>
      <vt:lpstr>Uniform Crossover (UX)</vt:lpstr>
      <vt:lpstr>Uniform crossover (UX): Illustration</vt:lpstr>
      <vt:lpstr>Uniform crossover with crossover mask</vt:lpstr>
      <vt:lpstr>Uniform crossover with crossover mask: Illustration</vt:lpstr>
      <vt:lpstr>Half-uniform crossover (HUX)</vt:lpstr>
      <vt:lpstr>Half-uniform crossover: Illustration</vt:lpstr>
      <vt:lpstr>Shuffle crossover</vt:lpstr>
      <vt:lpstr>Shuffle crossover: Illustration</vt:lpstr>
      <vt:lpstr>Matrix crossover</vt:lpstr>
      <vt:lpstr>Three parent crossover</vt:lpstr>
      <vt:lpstr>Three parent crossover: Illustration</vt:lpstr>
      <vt:lpstr>Comments on the binary crossover techniques</vt:lpstr>
      <vt:lpstr>Comments on the binary crossover techniques</vt:lpstr>
      <vt:lpstr>Comments on the binary crossover techniques</vt:lpstr>
      <vt:lpstr>PowerPoint Presentation</vt:lpstr>
      <vt:lpstr>Crossover techniques in Real coded GA</vt:lpstr>
      <vt:lpstr>Linear crossover in Real-coded GAs</vt:lpstr>
      <vt:lpstr>Linear crossover: An example</vt:lpstr>
      <vt:lpstr>Advantages and limitations</vt:lpstr>
      <vt:lpstr>Blend crossover in Real-coded GAs</vt:lpstr>
      <vt:lpstr>Blend crossover in Real-coded GAs</vt:lpstr>
      <vt:lpstr>Blend crossover : An example</vt:lpstr>
      <vt:lpstr>Simulated binary crossover in Real-coded GAs</vt:lpstr>
      <vt:lpstr>Simulated binary crossover in Real-coded GAs</vt:lpstr>
      <vt:lpstr>Simulated Binary Crossover</vt:lpstr>
      <vt:lpstr>Simulated binary crossover in Real-coded GAs </vt:lpstr>
      <vt:lpstr>Simulated binary crossover in Real-coded GAs</vt:lpstr>
      <vt:lpstr>Advantages and limitations</vt:lpstr>
      <vt:lpstr>PowerPoint Presentation</vt:lpstr>
      <vt:lpstr>Crossover techniques in order GA</vt:lpstr>
      <vt:lpstr>Crossover techniques in order GA</vt:lpstr>
      <vt:lpstr>Single point order crossover</vt:lpstr>
      <vt:lpstr>PowerPoint Presentation</vt:lpstr>
      <vt:lpstr>Two-point order crossover</vt:lpstr>
      <vt:lpstr>PowerPoint Presentation</vt:lpstr>
      <vt:lpstr>Precedence preservation order crossover</vt:lpstr>
      <vt:lpstr>Precedence preservation order crossover</vt:lpstr>
      <vt:lpstr>Precedence preservation order crossover : Example</vt:lpstr>
      <vt:lpstr>Position-based order crossover</vt:lpstr>
      <vt:lpstr>Position-based order crossover : Example</vt:lpstr>
      <vt:lpstr>Edge recombination order crossover</vt:lpstr>
      <vt:lpstr>Edge recombination order crossover: Illustration</vt:lpstr>
      <vt:lpstr>Edge recombination order crossover: Illustration</vt:lpstr>
      <vt:lpstr>Edge recombination order crossover: Illustration</vt:lpstr>
      <vt:lpstr>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Crossover Techniques in GAs</dc:title>
  <dc:creator>Debasis Samanta</dc:creator>
  <cp:lastModifiedBy>AGNEY P</cp:lastModifiedBy>
  <cp:revision>23</cp:revision>
  <dcterms:created xsi:type="dcterms:W3CDTF">2024-11-14T17:03:04Z</dcterms:created>
  <dcterms:modified xsi:type="dcterms:W3CDTF">2024-11-22T09:29:20Z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2024-11-14T00:00:00Z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