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5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85529" y="590382"/>
            <a:ext cx="2427479" cy="252002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23" y="269170"/>
            <a:ext cx="3103001" cy="1576564"/>
          </a:xfrm>
        </p:spPr>
        <p:txBody>
          <a:bodyPr anchor="b">
            <a:normAutofit/>
          </a:bodyPr>
          <a:lstStyle>
            <a:lvl1pPr algn="l">
              <a:defRPr sz="221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922" y="1939730"/>
            <a:ext cx="2497768" cy="965592"/>
          </a:xfrm>
        </p:spPr>
        <p:txBody>
          <a:bodyPr anchor="t">
            <a:normAutofit/>
          </a:bodyPr>
          <a:lstStyle>
            <a:lvl1pPr marL="0" indent="0" algn="l">
              <a:buNone/>
              <a:defRPr sz="10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0096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68923" y="269169"/>
            <a:ext cx="4072255" cy="157656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4176" y="1939729"/>
            <a:ext cx="3671005" cy="230717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7"/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49081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69169"/>
            <a:ext cx="4072255" cy="1461206"/>
          </a:xfrm>
        </p:spPr>
        <p:txBody>
          <a:bodyPr anchor="ctr">
            <a:normAutofit/>
          </a:bodyPr>
          <a:lstStyle>
            <a:lvl1pPr algn="l">
              <a:defRPr sz="141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076450"/>
            <a:ext cx="3218374" cy="961319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82433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0" y="269169"/>
            <a:ext cx="3458476" cy="1461206"/>
          </a:xfrm>
        </p:spPr>
        <p:txBody>
          <a:bodyPr anchor="ctr">
            <a:normAutofit/>
          </a:bodyPr>
          <a:lstStyle>
            <a:lvl1pPr algn="l">
              <a:defRPr sz="141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7845" y="1730375"/>
            <a:ext cx="3227910" cy="24353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170447"/>
            <a:ext cx="3217774" cy="867322"/>
          </a:xfrm>
        </p:spPr>
        <p:txBody>
          <a:bodyPr anchor="ctr">
            <a:normAutofit/>
          </a:bodyPr>
          <a:lstStyle>
            <a:lvl1pPr marL="0" indent="0" algn="l">
              <a:buNone/>
              <a:defRPr sz="10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115253" y="35860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0168" y="139711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 algn="r"/>
            <a:r>
              <a:rPr lang="en-US" sz="40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60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1730375"/>
            <a:ext cx="3217774" cy="856558"/>
          </a:xfrm>
        </p:spPr>
        <p:txBody>
          <a:bodyPr anchor="b">
            <a:normAutofit/>
          </a:bodyPr>
          <a:lstStyle>
            <a:lvl1pPr algn="l">
              <a:defRPr sz="141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590254"/>
            <a:ext cx="3218374" cy="447515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489396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0" y="269169"/>
            <a:ext cx="3458475" cy="1461206"/>
          </a:xfrm>
        </p:spPr>
        <p:txBody>
          <a:bodyPr anchor="ctr">
            <a:normAutofit/>
          </a:bodyPr>
          <a:lstStyle>
            <a:lvl1pPr algn="l">
              <a:defRPr sz="141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923" y="1961092"/>
            <a:ext cx="3217774" cy="529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499431"/>
            <a:ext cx="3217773" cy="538339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115253" y="35860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0168" y="139711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 algn="r"/>
            <a:r>
              <a:rPr lang="en-US" sz="40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790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" y="269169"/>
            <a:ext cx="3794186" cy="14612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41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923" y="1982454"/>
            <a:ext cx="3217774" cy="42298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405436"/>
            <a:ext cx="3217773" cy="632334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51700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 algn="l">
              <a:defRPr sz="1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269170"/>
            <a:ext cx="3304745" cy="1901278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200394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0563" y="269170"/>
            <a:ext cx="1030614" cy="2230261"/>
          </a:xfrm>
        </p:spPr>
        <p:txBody>
          <a:bodyPr vert="eaVert">
            <a:normAutofit/>
          </a:bodyPr>
          <a:lstStyle>
            <a:lvl1pPr>
              <a:defRPr sz="1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269169"/>
            <a:ext cx="2949381" cy="276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63525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23" y="269169"/>
            <a:ext cx="3304745" cy="1901278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3578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" y="999772"/>
            <a:ext cx="3227911" cy="1170674"/>
          </a:xfrm>
        </p:spPr>
        <p:txBody>
          <a:bodyPr anchor="b">
            <a:normAutofit/>
          </a:bodyPr>
          <a:lstStyle>
            <a:lvl1pPr algn="l">
              <a:defRPr sz="161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264442"/>
            <a:ext cx="3227910" cy="773328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11631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268923" y="269170"/>
            <a:ext cx="1991442" cy="190127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2350608" y="269169"/>
            <a:ext cx="1990570" cy="189700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3066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5" y="269170"/>
            <a:ext cx="1873920" cy="307622"/>
          </a:xfrm>
        </p:spPr>
        <p:txBody>
          <a:bodyPr anchor="b">
            <a:noAutofit/>
          </a:bodyPr>
          <a:lstStyle>
            <a:lvl1pPr marL="0" indent="0">
              <a:buNone/>
              <a:defRPr sz="1210" b="0" cap="all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922" y="576792"/>
            <a:ext cx="1989173" cy="15936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7738" y="285993"/>
            <a:ext cx="1897709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 cap="all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0608" y="576792"/>
            <a:ext cx="1994839" cy="158938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7079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2549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21849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911" y="269169"/>
            <a:ext cx="1613535" cy="769056"/>
          </a:xfrm>
        </p:spPr>
        <p:txBody>
          <a:bodyPr anchor="b">
            <a:normAutofit/>
          </a:bodyPr>
          <a:lstStyle>
            <a:lvl1pPr algn="l">
              <a:defRPr sz="100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22" y="269169"/>
            <a:ext cx="2237872" cy="276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1911" y="1115132"/>
            <a:ext cx="1613535" cy="1055315"/>
          </a:xfrm>
        </p:spPr>
        <p:txBody>
          <a:bodyPr anchor="t">
            <a:normAutofit/>
          </a:bodyPr>
          <a:lstStyle>
            <a:lvl1pPr marL="0" indent="0"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2039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32" y="730603"/>
            <a:ext cx="1796476" cy="576792"/>
          </a:xfrm>
        </p:spPr>
        <p:txBody>
          <a:bodyPr anchor="b">
            <a:normAutofit/>
          </a:bodyPr>
          <a:lstStyle>
            <a:lvl1pPr algn="l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4175" y="461433"/>
            <a:ext cx="1654158" cy="2422525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47" y="1384300"/>
            <a:ext cx="1796962" cy="1051043"/>
          </a:xfrm>
        </p:spPr>
        <p:txBody>
          <a:bodyPr anchor="t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922" y="3114675"/>
            <a:ext cx="2930078" cy="1842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57775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63132" y="1965364"/>
            <a:ext cx="1245522" cy="134157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69170"/>
            <a:ext cx="3304745" cy="190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6082" y="3114677"/>
            <a:ext cx="605233" cy="1842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0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10"/>
              <a:t>15.03.2016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22" y="3114675"/>
            <a:ext cx="2930078" cy="1842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0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/>
              <a:t>Debasis</a:t>
            </a:r>
            <a:r>
              <a:rPr lang="en-IN" spc="-15"/>
              <a:t> </a:t>
            </a:r>
            <a:r>
              <a:rPr lang="en-IN"/>
              <a:t>Samanta</a:t>
            </a:r>
            <a:r>
              <a:rPr lang="en-IN" spc="135"/>
              <a:t> </a:t>
            </a:r>
            <a:r>
              <a:rPr lang="en-IN" b="0">
                <a:latin typeface="Arial MT"/>
                <a:cs typeface="Arial MT"/>
              </a:rPr>
              <a:t>(IIT</a:t>
            </a:r>
            <a:r>
              <a:rPr lang="en-IN" b="0" spc="-15">
                <a:latin typeface="Arial MT"/>
                <a:cs typeface="Arial MT"/>
              </a:rPr>
              <a:t> </a:t>
            </a:r>
            <a:r>
              <a:rPr lang="en-IN" b="0" spc="-10">
                <a:latin typeface="Arial MT"/>
                <a:cs typeface="Arial MT"/>
              </a:rPr>
              <a:t>Kharagpur)</a:t>
            </a:r>
            <a:endParaRPr lang="en-IN" b="0" spc="-10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9607" y="2815066"/>
            <a:ext cx="432024" cy="338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1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15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25"/>
              <a:t>30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755218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230520" rtl="0" eaLnBrk="1" latinLnBrk="0" hangingPunct="1">
        <a:spcBef>
          <a:spcPct val="0"/>
        </a:spcBef>
        <a:buNone/>
        <a:defRPr sz="161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4075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0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374595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0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605116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778006" indent="-8644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008526" indent="-8644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267861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49838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72890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95942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87387" y="1196975"/>
            <a:ext cx="3235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Mutation</a:t>
            </a:r>
            <a:r>
              <a:rPr spc="110" dirty="0"/>
              <a:t> </a:t>
            </a:r>
            <a:r>
              <a:rPr dirty="0"/>
              <a:t>and</a:t>
            </a:r>
            <a:r>
              <a:rPr spc="114" dirty="0"/>
              <a:t> </a:t>
            </a:r>
            <a:r>
              <a:rPr dirty="0"/>
              <a:t>Fitness</a:t>
            </a:r>
            <a:r>
              <a:rPr spc="110" dirty="0"/>
              <a:t> </a:t>
            </a:r>
            <a:r>
              <a:rPr dirty="0"/>
              <a:t>Scalling</a:t>
            </a:r>
            <a:r>
              <a:rPr spc="114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spc="-25" dirty="0"/>
              <a:t>GAs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91" y="296665"/>
            <a:ext cx="471666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Mutation</a:t>
            </a:r>
            <a:r>
              <a:rPr sz="1400" spc="105" dirty="0"/>
              <a:t> </a:t>
            </a:r>
            <a:r>
              <a:rPr sz="1400" dirty="0"/>
              <a:t>in</a:t>
            </a:r>
            <a:r>
              <a:rPr sz="1400" spc="105" dirty="0"/>
              <a:t> </a:t>
            </a:r>
            <a:r>
              <a:rPr sz="1400" dirty="0"/>
              <a:t>Binary-coded</a:t>
            </a:r>
            <a:r>
              <a:rPr sz="1400" spc="110" dirty="0"/>
              <a:t> </a:t>
            </a:r>
            <a:r>
              <a:rPr sz="1400" dirty="0"/>
              <a:t>GA</a:t>
            </a:r>
            <a:r>
              <a:rPr sz="1400" spc="105" dirty="0"/>
              <a:t> </a:t>
            </a:r>
            <a:r>
              <a:rPr sz="1400" dirty="0"/>
              <a:t>:</a:t>
            </a:r>
            <a:r>
              <a:rPr sz="1400" spc="105" dirty="0"/>
              <a:t> </a:t>
            </a:r>
            <a:r>
              <a:rPr sz="1400" spc="-10" dirty="0"/>
              <a:t>Reversing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40" y="969161"/>
            <a:ext cx="76809" cy="768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65213" y="1774297"/>
            <a:ext cx="418465" cy="297180"/>
          </a:xfrm>
          <a:custGeom>
            <a:avLst/>
            <a:gdLst/>
            <a:ahLst/>
            <a:cxnLst/>
            <a:rect l="l" t="t" r="r" b="b"/>
            <a:pathLst>
              <a:path w="418464" h="297180">
                <a:moveTo>
                  <a:pt x="418408" y="0"/>
                </a:moveTo>
                <a:lnTo>
                  <a:pt x="0" y="0"/>
                </a:lnTo>
                <a:lnTo>
                  <a:pt x="0" y="297002"/>
                </a:lnTo>
                <a:lnTo>
                  <a:pt x="418408" y="297002"/>
                </a:lnTo>
                <a:lnTo>
                  <a:pt x="418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0802"/>
              </p:ext>
            </p:extLst>
          </p:nvPr>
        </p:nvGraphicFramePr>
        <p:xfrm>
          <a:off x="610282" y="1770106"/>
          <a:ext cx="3319776" cy="29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9915" y="886617"/>
            <a:ext cx="3909060" cy="1388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chosen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next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reversed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child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produced.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1100">
              <a:latin typeface="Arial MT"/>
              <a:cs typeface="Arial MT"/>
            </a:endParaRPr>
          </a:p>
          <a:p>
            <a:pPr marL="1072515" algn="ctr">
              <a:lnSpc>
                <a:spcPct val="100000"/>
              </a:lnSpc>
            </a:pPr>
            <a:r>
              <a:rPr sz="1100" b="1" spc="-5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Calibri"/>
              <a:cs typeface="Calibri"/>
            </a:endParaRPr>
          </a:p>
          <a:p>
            <a:pPr marR="240665" algn="ctr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Child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chromosome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2618" y="2754383"/>
            <a:ext cx="418465" cy="297180"/>
          </a:xfrm>
          <a:custGeom>
            <a:avLst/>
            <a:gdLst/>
            <a:ahLst/>
            <a:cxnLst/>
            <a:rect l="l" t="t" r="r" b="b"/>
            <a:pathLst>
              <a:path w="418464" h="297180">
                <a:moveTo>
                  <a:pt x="418408" y="0"/>
                </a:moveTo>
                <a:lnTo>
                  <a:pt x="0" y="0"/>
                </a:lnTo>
                <a:lnTo>
                  <a:pt x="0" y="297002"/>
                </a:lnTo>
                <a:lnTo>
                  <a:pt x="418408" y="297002"/>
                </a:lnTo>
                <a:lnTo>
                  <a:pt x="418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93494"/>
              </p:ext>
            </p:extLst>
          </p:nvPr>
        </p:nvGraphicFramePr>
        <p:xfrm>
          <a:off x="617707" y="2750192"/>
          <a:ext cx="3316600" cy="29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45517" y="3101975"/>
            <a:ext cx="13271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Mutated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chromosome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9322" y="2301664"/>
            <a:ext cx="65405" cy="376555"/>
          </a:xfrm>
          <a:custGeom>
            <a:avLst/>
            <a:gdLst/>
            <a:ahLst/>
            <a:cxnLst/>
            <a:rect l="l" t="t" r="r" b="b"/>
            <a:pathLst>
              <a:path w="65405" h="376555">
                <a:moveTo>
                  <a:pt x="32689" y="0"/>
                </a:moveTo>
                <a:lnTo>
                  <a:pt x="32689" y="376212"/>
                </a:lnTo>
              </a:path>
              <a:path w="65405" h="376555">
                <a:moveTo>
                  <a:pt x="0" y="343522"/>
                </a:moveTo>
                <a:lnTo>
                  <a:pt x="32689" y="376212"/>
                </a:lnTo>
                <a:lnTo>
                  <a:pt x="65379" y="343522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803" y="1233916"/>
            <a:ext cx="3234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Arial"/>
                <a:cs typeface="Arial"/>
              </a:rPr>
              <a:t>Mutation</a:t>
            </a:r>
            <a:r>
              <a:rPr sz="1400" b="1" spc="1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operation</a:t>
            </a:r>
            <a:r>
              <a:rPr sz="1400" b="1" spc="1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1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Real-coded</a:t>
            </a:r>
            <a:r>
              <a:rPr sz="1400" b="1" spc="12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GA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49" y="-4412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Mutation</a:t>
            </a:r>
            <a:r>
              <a:rPr spc="114" dirty="0"/>
              <a:t> </a:t>
            </a:r>
            <a:r>
              <a:rPr dirty="0"/>
              <a:t>Operation</a:t>
            </a:r>
            <a:r>
              <a:rPr spc="120" dirty="0"/>
              <a:t> </a:t>
            </a:r>
            <a:r>
              <a:rPr dirty="0"/>
              <a:t>in</a:t>
            </a:r>
            <a:r>
              <a:rPr spc="120" dirty="0"/>
              <a:t> </a:t>
            </a:r>
            <a:r>
              <a:rPr spc="-25" dirty="0"/>
              <a:t>GAs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71450" y="1196975"/>
            <a:ext cx="4931727" cy="16364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200"/>
              </a:spcBef>
            </a:pPr>
            <a:r>
              <a:rPr b="1" dirty="0">
                <a:solidFill>
                  <a:srgbClr val="FFF200"/>
                </a:solidFill>
                <a:latin typeface="Arial"/>
                <a:cs typeface="Arial"/>
              </a:rPr>
              <a:t>Binary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200"/>
                </a:solidFill>
                <a:latin typeface="Arial"/>
                <a:cs typeface="Arial"/>
              </a:rPr>
              <a:t>Coded</a:t>
            </a:r>
            <a:r>
              <a:rPr b="1" spc="-4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200"/>
                </a:solidFill>
                <a:latin typeface="Arial"/>
                <a:cs typeface="Arial"/>
              </a:rPr>
              <a:t>GA</a:t>
            </a:r>
            <a:r>
              <a:rPr b="1" spc="-4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F200"/>
                </a:solidFill>
                <a:latin typeface="Arial"/>
                <a:cs typeface="Arial"/>
              </a:rPr>
              <a:t>:</a:t>
            </a:r>
          </a:p>
          <a:p>
            <a:pPr marL="1549400" marR="1713864">
              <a:lnSpc>
                <a:spcPct val="102600"/>
              </a:lnSpc>
            </a:pPr>
            <a:r>
              <a:rPr spc="-10" dirty="0">
                <a:solidFill>
                  <a:srgbClr val="FFF200"/>
                </a:solidFill>
              </a:rPr>
              <a:t>Flipping Interchanging Reversing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b="1" spc="-10" dirty="0">
                <a:latin typeface="Arial"/>
                <a:cs typeface="Arial"/>
              </a:rPr>
              <a:t>Real-</a:t>
            </a:r>
            <a:r>
              <a:rPr b="1" dirty="0">
                <a:latin typeface="Arial"/>
                <a:cs typeface="Arial"/>
              </a:rPr>
              <a:t>coded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GA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:</a:t>
            </a:r>
          </a:p>
          <a:p>
            <a:pPr marL="1549400" marR="1314450">
              <a:lnSpc>
                <a:spcPct val="102600"/>
              </a:lnSpc>
            </a:pPr>
            <a:r>
              <a:rPr dirty="0"/>
              <a:t>Random</a:t>
            </a:r>
            <a:r>
              <a:rPr spc="-50" dirty="0"/>
              <a:t> </a:t>
            </a:r>
            <a:r>
              <a:rPr spc="-10" dirty="0"/>
              <a:t>mutation </a:t>
            </a:r>
            <a:r>
              <a:rPr spc="-20" dirty="0"/>
              <a:t>Polynomial</a:t>
            </a:r>
            <a:r>
              <a:rPr spc="30" dirty="0"/>
              <a:t> </a:t>
            </a:r>
            <a:r>
              <a:rPr spc="-10" dirty="0"/>
              <a:t>mutation</a:t>
            </a: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b="1" dirty="0">
                <a:solidFill>
                  <a:srgbClr val="FFF200"/>
                </a:solidFill>
                <a:latin typeface="Arial"/>
                <a:cs typeface="Arial"/>
              </a:rPr>
              <a:t>Order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200"/>
                </a:solidFill>
                <a:latin typeface="Arial"/>
                <a:cs typeface="Arial"/>
              </a:rPr>
              <a:t>GA</a:t>
            </a:r>
            <a:r>
              <a:rPr b="1" spc="-4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F200"/>
                </a:solidFill>
                <a:latin typeface="Arial"/>
                <a:cs typeface="Arial"/>
              </a:rPr>
              <a:t>:</a:t>
            </a: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Tree-</a:t>
            </a:r>
            <a:r>
              <a:rPr b="1" dirty="0">
                <a:solidFill>
                  <a:srgbClr val="FFF200"/>
                </a:solidFill>
                <a:latin typeface="Arial"/>
                <a:cs typeface="Arial"/>
              </a:rPr>
              <a:t>encoded</a:t>
            </a:r>
            <a:r>
              <a:rPr b="1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200"/>
                </a:solidFill>
                <a:latin typeface="Arial"/>
                <a:cs typeface="Arial"/>
              </a:rPr>
              <a:t>GA</a:t>
            </a:r>
            <a:r>
              <a:rPr b="1" spc="-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F2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449" y="730253"/>
            <a:ext cx="4931727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indent="-144075" defTabSz="230520">
              <a:lnSpc>
                <a:spcPct val="102600"/>
              </a:lnSpc>
              <a:spcBef>
                <a:spcPts val="55"/>
              </a:spcBef>
              <a:spcAft>
                <a:spcPts val="303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008">
                <a:solidFill>
                  <a:srgbClr val="146194">
                    <a:lumMod val="75000"/>
                  </a:srgbClr>
                </a:solidFill>
              </a:rPr>
              <a:t>Like</a:t>
            </a:r>
            <a:r>
              <a:rPr lang="en-US" sz="1008" spc="-25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 spc="-10">
                <a:solidFill>
                  <a:srgbClr val="146194">
                    <a:lumMod val="75000"/>
                  </a:srgbClr>
                </a:solidFill>
              </a:rPr>
              <a:t>different</a:t>
            </a:r>
            <a:r>
              <a:rPr lang="en-US" sz="1008" spc="-25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 spc="-10">
                <a:solidFill>
                  <a:srgbClr val="146194">
                    <a:lumMod val="75000"/>
                  </a:srgbClr>
                </a:solidFill>
              </a:rPr>
              <a:t>crossover</a:t>
            </a:r>
            <a:r>
              <a:rPr lang="en-US" sz="1008" spc="-25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>
                <a:solidFill>
                  <a:srgbClr val="146194">
                    <a:lumMod val="75000"/>
                  </a:srgbClr>
                </a:solidFill>
              </a:rPr>
              <a:t>techniques</a:t>
            </a:r>
            <a:r>
              <a:rPr lang="en-US" sz="1008" spc="-25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>
                <a:solidFill>
                  <a:srgbClr val="146194">
                    <a:lumMod val="75000"/>
                  </a:srgbClr>
                </a:solidFill>
              </a:rPr>
              <a:t>in</a:t>
            </a:r>
            <a:r>
              <a:rPr lang="en-US" sz="1008" spc="-20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 spc="-10">
                <a:solidFill>
                  <a:srgbClr val="146194">
                    <a:lumMod val="75000"/>
                  </a:srgbClr>
                </a:solidFill>
              </a:rPr>
              <a:t>different</a:t>
            </a:r>
            <a:r>
              <a:rPr lang="en-US" sz="1008" spc="-25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>
                <a:solidFill>
                  <a:srgbClr val="146194">
                    <a:lumMod val="75000"/>
                  </a:srgbClr>
                </a:solidFill>
              </a:rPr>
              <a:t>GAs</a:t>
            </a:r>
            <a:r>
              <a:rPr lang="en-US" sz="1008" spc="-25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>
                <a:solidFill>
                  <a:srgbClr val="146194">
                    <a:lumMod val="75000"/>
                  </a:srgbClr>
                </a:solidFill>
              </a:rPr>
              <a:t>there</a:t>
            </a:r>
            <a:r>
              <a:rPr lang="en-US" sz="1008" spc="-25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>
                <a:solidFill>
                  <a:srgbClr val="146194">
                    <a:lumMod val="75000"/>
                  </a:srgbClr>
                </a:solidFill>
              </a:rPr>
              <a:t>are</a:t>
            </a:r>
            <a:r>
              <a:rPr lang="en-US" sz="1008" spc="-20">
                <a:solidFill>
                  <a:srgbClr val="146194">
                    <a:lumMod val="75000"/>
                  </a:srgbClr>
                </a:solidFill>
              </a:rPr>
              <a:t> many </a:t>
            </a:r>
            <a:r>
              <a:rPr lang="en-US" sz="1008" spc="-10">
                <a:solidFill>
                  <a:srgbClr val="146194">
                    <a:lumMod val="75000"/>
                  </a:srgbClr>
                </a:solidFill>
              </a:rPr>
              <a:t>variations</a:t>
            </a:r>
            <a:r>
              <a:rPr lang="en-US" sz="1008" spc="-30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>
                <a:solidFill>
                  <a:srgbClr val="146194">
                    <a:lumMod val="75000"/>
                  </a:srgbClr>
                </a:solidFill>
              </a:rPr>
              <a:t>in</a:t>
            </a:r>
            <a:r>
              <a:rPr lang="en-US" sz="1008" spc="-30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>
                <a:solidFill>
                  <a:srgbClr val="146194">
                    <a:lumMod val="75000"/>
                  </a:srgbClr>
                </a:solidFill>
              </a:rPr>
              <a:t>mutation</a:t>
            </a:r>
            <a:r>
              <a:rPr lang="en-US" sz="1008" spc="-25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008" spc="-10">
                <a:solidFill>
                  <a:srgbClr val="146194">
                    <a:lumMod val="75000"/>
                  </a:srgbClr>
                </a:solidFill>
              </a:rPr>
              <a:t>operations.</a:t>
            </a:r>
            <a:endParaRPr lang="en-US" sz="1008" spc="-10" dirty="0">
              <a:solidFill>
                <a:srgbClr val="146194">
                  <a:lumMod val="75000"/>
                </a:srgbClr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397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Mutation</a:t>
            </a:r>
            <a:r>
              <a:rPr spc="90" dirty="0"/>
              <a:t> </a:t>
            </a:r>
            <a:r>
              <a:rPr dirty="0"/>
              <a:t>in</a:t>
            </a:r>
            <a:r>
              <a:rPr spc="95" dirty="0"/>
              <a:t> </a:t>
            </a:r>
            <a:r>
              <a:rPr dirty="0"/>
              <a:t>Real-coded</a:t>
            </a:r>
            <a:r>
              <a:rPr spc="90" dirty="0"/>
              <a:t> </a:t>
            </a:r>
            <a:r>
              <a:rPr dirty="0"/>
              <a:t>GA</a:t>
            </a:r>
            <a:r>
              <a:rPr spc="95" dirty="0"/>
              <a:t> </a:t>
            </a:r>
            <a:r>
              <a:rPr dirty="0"/>
              <a:t>:</a:t>
            </a:r>
            <a:r>
              <a:rPr spc="95" dirty="0"/>
              <a:t> </a:t>
            </a:r>
            <a:r>
              <a:rPr dirty="0"/>
              <a:t>Random</a:t>
            </a:r>
            <a:r>
              <a:rPr spc="90" dirty="0"/>
              <a:t> </a:t>
            </a:r>
            <a:r>
              <a:rPr spc="-10" dirty="0"/>
              <a:t>mutation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71" y="721957"/>
            <a:ext cx="4119879" cy="258949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0" marR="304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obtained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original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using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Arial MT"/>
              <a:cs typeface="Arial MT"/>
            </a:endParaRPr>
          </a:p>
          <a:p>
            <a:pPr marL="1050925">
              <a:lnSpc>
                <a:spcPct val="100000"/>
              </a:lnSpc>
            </a:pPr>
            <a:r>
              <a:rPr sz="1650" i="1" baseline="10101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mutated</a:t>
            </a:r>
            <a:r>
              <a:rPr sz="800" i="1" spc="175" dirty="0">
                <a:latin typeface="Arial"/>
                <a:cs typeface="Arial"/>
              </a:rPr>
              <a:t> </a:t>
            </a:r>
            <a:r>
              <a:rPr sz="1650" baseline="10101" dirty="0">
                <a:latin typeface="Lucida Sans Unicode"/>
                <a:cs typeface="Lucida Sans Unicode"/>
              </a:rPr>
              <a:t>=</a:t>
            </a:r>
            <a:r>
              <a:rPr sz="1650" spc="-82" baseline="10101" dirty="0">
                <a:latin typeface="Lucida Sans Unicode"/>
                <a:cs typeface="Lucida Sans Unicode"/>
              </a:rPr>
              <a:t> </a:t>
            </a:r>
            <a:r>
              <a:rPr sz="1650" i="1" baseline="10101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original</a:t>
            </a:r>
            <a:r>
              <a:rPr sz="800" i="1" spc="135" dirty="0">
                <a:latin typeface="Arial"/>
                <a:cs typeface="Arial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+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baseline="10101" dirty="0">
                <a:latin typeface="Lucida Sans Unicode"/>
                <a:cs typeface="Lucida Sans Unicode"/>
              </a:rPr>
              <a:t>(</a:t>
            </a:r>
            <a:r>
              <a:rPr sz="1650" i="1" baseline="10101" dirty="0">
                <a:latin typeface="Arial"/>
                <a:cs typeface="Arial"/>
              </a:rPr>
              <a:t>r</a:t>
            </a:r>
            <a:r>
              <a:rPr sz="1650" i="1" spc="75" baseline="10101" dirty="0">
                <a:latin typeface="Arial"/>
                <a:cs typeface="Arial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−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spc="-30" baseline="10101" dirty="0">
                <a:latin typeface="Arial MT"/>
                <a:cs typeface="Arial MT"/>
              </a:rPr>
              <a:t>0</a:t>
            </a:r>
            <a:r>
              <a:rPr sz="1650" i="1" spc="-30" baseline="10101" dirty="0">
                <a:latin typeface="Verdana"/>
                <a:cs typeface="Verdana"/>
              </a:rPr>
              <a:t>.</a:t>
            </a:r>
            <a:r>
              <a:rPr sz="1650" spc="-30" baseline="10101" dirty="0">
                <a:latin typeface="Arial MT"/>
                <a:cs typeface="Arial MT"/>
              </a:rPr>
              <a:t>5</a:t>
            </a:r>
            <a:r>
              <a:rPr sz="1650" spc="-30" baseline="10101" dirty="0">
                <a:latin typeface="Lucida Sans Unicode"/>
                <a:cs typeface="Lucida Sans Unicode"/>
              </a:rPr>
              <a:t>)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×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spc="-75" baseline="10101" dirty="0">
                <a:latin typeface="Lucida Sans Unicode"/>
                <a:cs typeface="Lucida Sans Unicode"/>
              </a:rPr>
              <a:t>∆</a:t>
            </a:r>
            <a:endParaRPr sz="1650" baseline="10101">
              <a:latin typeface="Lucida Sans Unicode"/>
              <a:cs typeface="Lucida Sans Unicode"/>
            </a:endParaRPr>
          </a:p>
          <a:p>
            <a:pPr marL="234950" marR="94615" indent="-171450">
              <a:lnSpc>
                <a:spcPct val="1026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lying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0.0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1.0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∆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maximum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perturbation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decided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user.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00"/>
              </a:spcBef>
            </a:pPr>
            <a:r>
              <a:rPr sz="1650" i="1" baseline="10101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original</a:t>
            </a:r>
            <a:r>
              <a:rPr sz="800" i="1" spc="160" dirty="0">
                <a:latin typeface="Arial"/>
                <a:cs typeface="Arial"/>
              </a:rPr>
              <a:t> </a:t>
            </a:r>
            <a:r>
              <a:rPr sz="1650" baseline="10101" dirty="0">
                <a:latin typeface="Lucida Sans Unicode"/>
                <a:cs typeface="Lucida Sans Unicode"/>
              </a:rPr>
              <a:t>=</a:t>
            </a:r>
            <a:r>
              <a:rPr sz="1650" spc="-112" baseline="10101" dirty="0">
                <a:latin typeface="Lucida Sans Unicode"/>
                <a:cs typeface="Lucida Sans Unicode"/>
              </a:rPr>
              <a:t> </a:t>
            </a:r>
            <a:r>
              <a:rPr sz="1650" spc="-30" baseline="10101" dirty="0">
                <a:latin typeface="Arial MT"/>
                <a:cs typeface="Arial MT"/>
              </a:rPr>
              <a:t>15</a:t>
            </a:r>
            <a:r>
              <a:rPr sz="1650" i="1" spc="-30" baseline="10101" dirty="0">
                <a:latin typeface="Verdana"/>
                <a:cs typeface="Verdana"/>
              </a:rPr>
              <a:t>.</a:t>
            </a:r>
            <a:r>
              <a:rPr sz="1650" spc="-30" baseline="10101" dirty="0">
                <a:latin typeface="Arial MT"/>
                <a:cs typeface="Arial MT"/>
              </a:rPr>
              <a:t>6</a:t>
            </a:r>
            <a:endParaRPr sz="1650" baseline="10101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100" spc="-75" dirty="0">
                <a:latin typeface="Lucida Sans Unicode"/>
                <a:cs typeface="Lucida Sans Unicode"/>
              </a:rPr>
              <a:t>∆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Then,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mutated</a:t>
            </a:r>
            <a:r>
              <a:rPr sz="1200" i="1" spc="284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 MT"/>
                <a:cs typeface="Arial MT"/>
              </a:rPr>
              <a:t>15</a:t>
            </a:r>
            <a:r>
              <a:rPr sz="1100" i="1" spc="-35" dirty="0">
                <a:latin typeface="Verdana"/>
                <a:cs typeface="Verdana"/>
              </a:rPr>
              <a:t>.</a:t>
            </a:r>
            <a:r>
              <a:rPr sz="1100" spc="-35" dirty="0">
                <a:latin typeface="Arial MT"/>
                <a:cs typeface="Arial MT"/>
              </a:rPr>
              <a:t>6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7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5</a:t>
            </a:r>
            <a:r>
              <a:rPr sz="1100" spc="-2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Arial MT"/>
                <a:cs typeface="Arial MT"/>
              </a:rPr>
              <a:t>2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5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16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35" y="322021"/>
            <a:ext cx="5074081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dirty="0"/>
              <a:t>Mutation</a:t>
            </a:r>
            <a:r>
              <a:rPr sz="1250" spc="85" dirty="0"/>
              <a:t> </a:t>
            </a:r>
            <a:r>
              <a:rPr sz="1250" dirty="0"/>
              <a:t>in</a:t>
            </a:r>
            <a:r>
              <a:rPr sz="1250" spc="85" dirty="0"/>
              <a:t> </a:t>
            </a:r>
            <a:r>
              <a:rPr sz="1250" dirty="0"/>
              <a:t>Real-coded</a:t>
            </a:r>
            <a:r>
              <a:rPr sz="1250" spc="90" dirty="0"/>
              <a:t> </a:t>
            </a:r>
            <a:r>
              <a:rPr sz="1250" dirty="0"/>
              <a:t>GA</a:t>
            </a:r>
            <a:r>
              <a:rPr sz="1250" spc="85" dirty="0"/>
              <a:t> </a:t>
            </a:r>
            <a:r>
              <a:rPr sz="1250" dirty="0"/>
              <a:t>:</a:t>
            </a:r>
            <a:r>
              <a:rPr sz="1250" spc="90" dirty="0"/>
              <a:t> </a:t>
            </a:r>
            <a:r>
              <a:rPr sz="1250" dirty="0"/>
              <a:t>Polynomial</a:t>
            </a:r>
            <a:r>
              <a:rPr sz="1250" spc="85" dirty="0"/>
              <a:t> </a:t>
            </a:r>
            <a:r>
              <a:rPr sz="1250"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694030"/>
            <a:ext cx="4484256" cy="2829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900" dirty="0">
                <a:latin typeface="Arial MT"/>
                <a:cs typeface="Arial MT"/>
              </a:rPr>
              <a:t>It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mutation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operation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based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polynomial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distribution. Following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steps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are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involved.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727" y="1052118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0128" y="10511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954" y="971407"/>
            <a:ext cx="354711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lying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0.0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1.0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perturbation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factor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i="1" spc="-185" dirty="0">
                <a:latin typeface="Verdana"/>
                <a:cs typeface="Verdana"/>
              </a:rPr>
              <a:t>δ</a:t>
            </a:r>
            <a:r>
              <a:rPr sz="1100" i="1" spc="-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rule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727" y="1262150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0128" y="12611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243" y="1596172"/>
            <a:ext cx="238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85" dirty="0">
                <a:latin typeface="Verdana"/>
                <a:cs typeface="Verdana"/>
              </a:rPr>
              <a:t>δ</a:t>
            </a:r>
            <a:r>
              <a:rPr sz="1100" i="1" spc="-40" dirty="0">
                <a:latin typeface="Verdana"/>
                <a:cs typeface="Verdan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2124" y="1611830"/>
            <a:ext cx="1472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25" dirty="0">
                <a:latin typeface="Verdana"/>
                <a:cs typeface="Verdana"/>
              </a:rPr>
              <a:t>(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9723" y="14607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8118" y="156541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837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5418" y="1541797"/>
            <a:ext cx="176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5" dirty="0">
                <a:latin typeface="Arial"/>
                <a:cs typeface="Arial"/>
              </a:rPr>
              <a:t>q</a:t>
            </a:r>
            <a:r>
              <a:rPr sz="600" spc="-25" dirty="0">
                <a:latin typeface="Lucida Sans Unicode"/>
                <a:cs typeface="Lucida Sans Unicode"/>
              </a:rPr>
              <a:t>+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3658" y="1509913"/>
            <a:ext cx="706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8690" y="1459252"/>
            <a:ext cx="610870" cy="4597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100" dirty="0">
                <a:latin typeface="Arial MT"/>
                <a:cs typeface="Arial MT"/>
              </a:rPr>
              <a:t>,if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dirty="0">
                <a:latin typeface="Arial MT"/>
                <a:cs typeface="Arial MT"/>
              </a:rPr>
              <a:t>,if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1276" y="1677649"/>
            <a:ext cx="176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600" u="sng" spc="5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8258" y="1726829"/>
            <a:ext cx="1085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[</a:t>
            </a:r>
            <a:r>
              <a:rPr sz="1100" spc="-35" dirty="0">
                <a:latin typeface="Arial MT"/>
                <a:cs typeface="Arial MT"/>
              </a:rPr>
              <a:t>2</a:t>
            </a:r>
            <a:r>
              <a:rPr sz="1100" spc="-114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)]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900" i="1" spc="-37" baseline="23148" dirty="0">
                <a:latin typeface="Arial"/>
                <a:cs typeface="Arial"/>
              </a:rPr>
              <a:t>q</a:t>
            </a:r>
            <a:r>
              <a:rPr sz="900" spc="-37" baseline="23148" dirty="0">
                <a:latin typeface="Lucida Sans Unicode"/>
                <a:cs typeface="Lucida Sans Unicode"/>
              </a:rPr>
              <a:t>+</a:t>
            </a:r>
            <a:r>
              <a:rPr sz="900" spc="-37" baseline="23148" dirty="0">
                <a:latin typeface="Arial MT"/>
                <a:cs typeface="Arial MT"/>
              </a:rPr>
              <a:t>1</a:t>
            </a:r>
            <a:endParaRPr sz="900" baseline="23148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825" y="1992630"/>
            <a:ext cx="4100195" cy="14141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75565">
              <a:lnSpc>
                <a:spcPct val="102600"/>
              </a:lnSpc>
              <a:spcBef>
                <a:spcPts val="55"/>
              </a:spcBef>
            </a:pPr>
            <a:r>
              <a:rPr sz="1050" dirty="0">
                <a:latin typeface="Arial MT"/>
                <a:cs typeface="Arial MT"/>
              </a:rPr>
              <a:t>where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i="1" dirty="0">
                <a:latin typeface="Arial"/>
                <a:cs typeface="Arial"/>
              </a:rPr>
              <a:t>q</a:t>
            </a:r>
            <a:r>
              <a:rPr sz="1050" i="1" spc="3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exponent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(positive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negative value)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decided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the </a:t>
            </a:r>
            <a:r>
              <a:rPr sz="1050" spc="-10" dirty="0">
                <a:latin typeface="Arial MT"/>
                <a:cs typeface="Arial MT"/>
              </a:rPr>
              <a:t>user.</a:t>
            </a:r>
            <a:endParaRPr sz="105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mutated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solution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then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determined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from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original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solution </a:t>
            </a:r>
            <a:r>
              <a:rPr sz="1050" dirty="0">
                <a:latin typeface="Arial MT"/>
                <a:cs typeface="Arial MT"/>
              </a:rPr>
              <a:t>as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follows</a:t>
            </a:r>
            <a:endParaRPr sz="1050">
              <a:latin typeface="Arial MT"/>
              <a:cs typeface="Arial MT"/>
            </a:endParaRPr>
          </a:p>
          <a:p>
            <a:pPr marL="1257935">
              <a:lnSpc>
                <a:spcPct val="100000"/>
              </a:lnSpc>
              <a:spcBef>
                <a:spcPts val="830"/>
              </a:spcBef>
            </a:pPr>
            <a:r>
              <a:rPr sz="1650" i="1" baseline="10101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mutated</a:t>
            </a:r>
            <a:r>
              <a:rPr sz="800" i="1" spc="120" dirty="0">
                <a:latin typeface="Arial"/>
                <a:cs typeface="Arial"/>
              </a:rPr>
              <a:t> </a:t>
            </a:r>
            <a:r>
              <a:rPr sz="1650" baseline="10101" dirty="0">
                <a:latin typeface="Lucida Sans Unicode"/>
                <a:cs typeface="Lucida Sans Unicode"/>
              </a:rPr>
              <a:t>=</a:t>
            </a:r>
            <a:r>
              <a:rPr sz="1650" spc="-97" baseline="10101" dirty="0">
                <a:latin typeface="Lucida Sans Unicode"/>
                <a:cs typeface="Lucida Sans Unicode"/>
              </a:rPr>
              <a:t> </a:t>
            </a:r>
            <a:r>
              <a:rPr sz="1650" i="1" baseline="10101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original</a:t>
            </a:r>
            <a:r>
              <a:rPr sz="800" i="1" spc="114" dirty="0">
                <a:latin typeface="Arial"/>
                <a:cs typeface="Arial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+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i="1" spc="-277" baseline="10101" dirty="0">
                <a:latin typeface="Verdana"/>
                <a:cs typeface="Verdana"/>
              </a:rPr>
              <a:t>δ</a:t>
            </a:r>
            <a:r>
              <a:rPr sz="1650" i="1" spc="-157" baseline="10101" dirty="0">
                <a:latin typeface="Verdana"/>
                <a:cs typeface="Verdana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×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spc="-89" baseline="10101" dirty="0">
                <a:latin typeface="Lucida Sans Unicode"/>
                <a:cs typeface="Lucida Sans Unicode"/>
              </a:rPr>
              <a:t>∆</a:t>
            </a:r>
            <a:endParaRPr sz="1650" baseline="10101">
              <a:latin typeface="Lucida Sans Unicode"/>
              <a:cs typeface="Lucida Sans Unicode"/>
            </a:endParaRPr>
          </a:p>
          <a:p>
            <a:pPr marL="38100" marR="395605">
              <a:lnSpc>
                <a:spcPct val="102600"/>
              </a:lnSpc>
              <a:spcBef>
                <a:spcPts val="400"/>
              </a:spcBef>
            </a:pPr>
            <a:r>
              <a:rPr sz="1050" dirty="0">
                <a:latin typeface="Arial MT"/>
                <a:cs typeface="Arial MT"/>
              </a:rPr>
              <a:t>Where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spc="-75" dirty="0">
                <a:latin typeface="Lucida Sans Unicode"/>
                <a:cs typeface="Lucida Sans Unicode"/>
              </a:rPr>
              <a:t>∆</a:t>
            </a:r>
            <a:r>
              <a:rPr sz="1050" spc="-45" dirty="0">
                <a:latin typeface="Lucida Sans Unicode"/>
                <a:cs typeface="Lucida Sans Unicode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user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defined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maximum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perturbation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allowed </a:t>
            </a:r>
            <a:r>
              <a:rPr sz="1050" dirty="0">
                <a:latin typeface="Arial MT"/>
                <a:cs typeface="Arial MT"/>
              </a:rPr>
              <a:t>between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original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mutated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value.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727" y="2387269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60128" y="238566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51" y="57554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Mutation</a:t>
            </a:r>
            <a:r>
              <a:rPr spc="85" dirty="0"/>
              <a:t> </a:t>
            </a:r>
            <a:r>
              <a:rPr dirty="0"/>
              <a:t>in</a:t>
            </a:r>
            <a:r>
              <a:rPr spc="85" dirty="0"/>
              <a:t> </a:t>
            </a:r>
            <a:r>
              <a:rPr dirty="0"/>
              <a:t>Real-coded</a:t>
            </a:r>
            <a:r>
              <a:rPr spc="90" dirty="0"/>
              <a:t> </a:t>
            </a:r>
            <a:r>
              <a:rPr dirty="0"/>
              <a:t>GA</a:t>
            </a:r>
            <a:r>
              <a:rPr spc="85" dirty="0"/>
              <a:t> </a:t>
            </a:r>
            <a:r>
              <a:rPr dirty="0"/>
              <a:t>:</a:t>
            </a:r>
            <a:r>
              <a:rPr spc="90" dirty="0"/>
              <a:t> </a:t>
            </a:r>
            <a:r>
              <a:rPr dirty="0"/>
              <a:t>Polynomial</a:t>
            </a:r>
            <a:r>
              <a:rPr spc="85" dirty="0"/>
              <a:t> </a:t>
            </a:r>
            <a:r>
              <a:rPr spc="-10" dirty="0"/>
              <a:t>mutation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1194866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4225" y="1045144"/>
            <a:ext cx="3505835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original</a:t>
            </a:r>
            <a:r>
              <a:rPr sz="1200" i="1" spc="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15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6,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7,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∆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Arial MT"/>
                <a:cs typeface="Arial MT"/>
              </a:rPr>
              <a:t>1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2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mutated</a:t>
            </a:r>
            <a:r>
              <a:rPr sz="1200" i="1" spc="262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=?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805" y="1723725"/>
            <a:ext cx="176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600" u="sng" spc="5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225" y="1695105"/>
            <a:ext cx="2644140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i="1" spc="-185" dirty="0">
                <a:latin typeface="Verdana"/>
                <a:cs typeface="Verdana"/>
              </a:rPr>
              <a:t>δ</a:t>
            </a:r>
            <a:r>
              <a:rPr sz="1100" i="1" spc="-4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[</a:t>
            </a:r>
            <a:r>
              <a:rPr sz="1100" spc="-35" dirty="0">
                <a:latin typeface="Arial MT"/>
                <a:cs typeface="Arial MT"/>
              </a:rPr>
              <a:t>2</a:t>
            </a:r>
            <a:r>
              <a:rPr sz="1100" spc="-1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)]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900" i="1" baseline="23148" dirty="0">
                <a:latin typeface="Arial"/>
                <a:cs typeface="Arial"/>
              </a:rPr>
              <a:t>q</a:t>
            </a:r>
            <a:r>
              <a:rPr sz="900" baseline="23148" dirty="0">
                <a:latin typeface="Lucida Sans Unicode"/>
                <a:cs typeface="Lucida Sans Unicode"/>
              </a:rPr>
              <a:t>+</a:t>
            </a:r>
            <a:r>
              <a:rPr sz="900" baseline="23148" dirty="0">
                <a:latin typeface="Arial MT"/>
                <a:cs typeface="Arial MT"/>
              </a:rPr>
              <a:t>1</a:t>
            </a:r>
            <a:r>
              <a:rPr sz="900" spc="442" baseline="2314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1565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mutated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 MT"/>
                <a:cs typeface="Arial MT"/>
              </a:rPr>
              <a:t>15</a:t>
            </a:r>
            <a:r>
              <a:rPr sz="1100" i="1" spc="-35" dirty="0">
                <a:latin typeface="Verdana"/>
                <a:cs typeface="Verdana"/>
              </a:rPr>
              <a:t>.</a:t>
            </a:r>
            <a:r>
              <a:rPr sz="1100" spc="-35" dirty="0">
                <a:latin typeface="Arial MT"/>
                <a:cs typeface="Arial MT"/>
              </a:rPr>
              <a:t>6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Arial MT"/>
                <a:cs typeface="Arial MT"/>
              </a:rPr>
              <a:t>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1565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Arial MT"/>
                <a:cs typeface="Arial MT"/>
              </a:rPr>
              <a:t>1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2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15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7878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28" y="-14038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Revisiting</a:t>
            </a:r>
            <a:r>
              <a:rPr spc="80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flow</a:t>
            </a:r>
            <a:r>
              <a:rPr spc="80" dirty="0"/>
              <a:t> </a:t>
            </a:r>
            <a:r>
              <a:rPr dirty="0"/>
              <a:t>in</a:t>
            </a:r>
            <a:r>
              <a:rPr spc="80" dirty="0"/>
              <a:t> </a:t>
            </a:r>
            <a:r>
              <a:rPr spc="-25" dirty="0"/>
              <a:t>GA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7879" y="559778"/>
            <a:ext cx="1513840" cy="2395855"/>
            <a:chOff x="1607879" y="559778"/>
            <a:chExt cx="1513840" cy="2395855"/>
          </a:xfrm>
        </p:grpSpPr>
        <p:sp>
          <p:nvSpPr>
            <p:cNvPr id="4" name="object 4"/>
            <p:cNvSpPr/>
            <p:nvPr/>
          </p:nvSpPr>
          <p:spPr>
            <a:xfrm>
              <a:off x="2427509" y="1379404"/>
              <a:ext cx="693420" cy="617855"/>
            </a:xfrm>
            <a:custGeom>
              <a:avLst/>
              <a:gdLst/>
              <a:ahLst/>
              <a:cxnLst/>
              <a:rect l="l" t="t" r="r" b="b"/>
              <a:pathLst>
                <a:path w="693419" h="617855">
                  <a:moveTo>
                    <a:pt x="693019" y="0"/>
                  </a:moveTo>
                  <a:lnTo>
                    <a:pt x="0" y="0"/>
                  </a:lnTo>
                  <a:lnTo>
                    <a:pt x="0" y="617410"/>
                  </a:lnTo>
                  <a:lnTo>
                    <a:pt x="693019" y="617410"/>
                  </a:lnTo>
                  <a:lnTo>
                    <a:pt x="693019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7509" y="1379404"/>
              <a:ext cx="693420" cy="617855"/>
            </a:xfrm>
            <a:custGeom>
              <a:avLst/>
              <a:gdLst/>
              <a:ahLst/>
              <a:cxnLst/>
              <a:rect l="l" t="t" r="r" b="b"/>
              <a:pathLst>
                <a:path w="693419" h="617855">
                  <a:moveTo>
                    <a:pt x="0" y="617410"/>
                  </a:moveTo>
                  <a:lnTo>
                    <a:pt x="693019" y="617410"/>
                  </a:lnTo>
                  <a:lnTo>
                    <a:pt x="693019" y="0"/>
                  </a:lnTo>
                  <a:lnTo>
                    <a:pt x="0" y="0"/>
                  </a:lnTo>
                  <a:lnTo>
                    <a:pt x="0" y="6174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7509" y="2198422"/>
              <a:ext cx="693420" cy="756285"/>
            </a:xfrm>
            <a:custGeom>
              <a:avLst/>
              <a:gdLst/>
              <a:ahLst/>
              <a:cxnLst/>
              <a:rect l="l" t="t" r="r" b="b"/>
              <a:pathLst>
                <a:path w="693419" h="756285">
                  <a:moveTo>
                    <a:pt x="693019" y="0"/>
                  </a:moveTo>
                  <a:lnTo>
                    <a:pt x="0" y="0"/>
                  </a:lnTo>
                  <a:lnTo>
                    <a:pt x="0" y="756005"/>
                  </a:lnTo>
                  <a:lnTo>
                    <a:pt x="693019" y="756005"/>
                  </a:lnTo>
                  <a:lnTo>
                    <a:pt x="693019" y="0"/>
                  </a:lnTo>
                  <a:close/>
                </a:path>
              </a:pathLst>
            </a:custGeom>
            <a:solidFill>
              <a:srgbClr val="C7D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8514" y="560413"/>
              <a:ext cx="1512570" cy="2394585"/>
            </a:xfrm>
            <a:custGeom>
              <a:avLst/>
              <a:gdLst/>
              <a:ahLst/>
              <a:cxnLst/>
              <a:rect l="l" t="t" r="r" b="b"/>
              <a:pathLst>
                <a:path w="1512570" h="2394585">
                  <a:moveTo>
                    <a:pt x="818995" y="2394014"/>
                  </a:moveTo>
                  <a:lnTo>
                    <a:pt x="1512015" y="2394014"/>
                  </a:lnTo>
                  <a:lnTo>
                    <a:pt x="1512015" y="1638009"/>
                  </a:lnTo>
                  <a:lnTo>
                    <a:pt x="818995" y="1638009"/>
                  </a:lnTo>
                  <a:lnTo>
                    <a:pt x="818995" y="2394014"/>
                  </a:lnTo>
                  <a:close/>
                </a:path>
                <a:path w="1512570" h="2394585">
                  <a:moveTo>
                    <a:pt x="440992" y="103968"/>
                  </a:moveTo>
                  <a:lnTo>
                    <a:pt x="410888" y="51489"/>
                  </a:lnTo>
                  <a:lnTo>
                    <a:pt x="376412" y="30448"/>
                  </a:lnTo>
                  <a:lnTo>
                    <a:pt x="331790" y="14192"/>
                  </a:lnTo>
                  <a:lnTo>
                    <a:pt x="279125" y="3713"/>
                  </a:lnTo>
                  <a:lnTo>
                    <a:pt x="220520" y="0"/>
                  </a:lnTo>
                  <a:lnTo>
                    <a:pt x="161896" y="3713"/>
                  </a:lnTo>
                  <a:lnTo>
                    <a:pt x="109218" y="14192"/>
                  </a:lnTo>
                  <a:lnTo>
                    <a:pt x="64588" y="30448"/>
                  </a:lnTo>
                  <a:lnTo>
                    <a:pt x="30106" y="51489"/>
                  </a:lnTo>
                  <a:lnTo>
                    <a:pt x="0" y="103968"/>
                  </a:lnTo>
                  <a:lnTo>
                    <a:pt x="7877" y="131591"/>
                  </a:lnTo>
                  <a:lnTo>
                    <a:pt x="64588" y="177449"/>
                  </a:lnTo>
                  <a:lnTo>
                    <a:pt x="109218" y="193701"/>
                  </a:lnTo>
                  <a:lnTo>
                    <a:pt x="161896" y="204179"/>
                  </a:lnTo>
                  <a:lnTo>
                    <a:pt x="220520" y="207892"/>
                  </a:lnTo>
                  <a:lnTo>
                    <a:pt x="279125" y="204179"/>
                  </a:lnTo>
                  <a:lnTo>
                    <a:pt x="331790" y="193701"/>
                  </a:lnTo>
                  <a:lnTo>
                    <a:pt x="376412" y="177449"/>
                  </a:lnTo>
                  <a:lnTo>
                    <a:pt x="410888" y="156416"/>
                  </a:lnTo>
                  <a:lnTo>
                    <a:pt x="440992" y="1039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9972" y="614342"/>
            <a:ext cx="138430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Start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4880" y="1000810"/>
            <a:ext cx="568325" cy="190500"/>
            <a:chOff x="1544880" y="1000810"/>
            <a:chExt cx="568325" cy="190500"/>
          </a:xfrm>
        </p:grpSpPr>
        <p:sp>
          <p:nvSpPr>
            <p:cNvPr id="10" name="object 10"/>
            <p:cNvSpPr/>
            <p:nvPr/>
          </p:nvSpPr>
          <p:spPr>
            <a:xfrm>
              <a:off x="1545515" y="1001445"/>
              <a:ext cx="567055" cy="189230"/>
            </a:xfrm>
            <a:custGeom>
              <a:avLst/>
              <a:gdLst/>
              <a:ahLst/>
              <a:cxnLst/>
              <a:rect l="l" t="t" r="r" b="b"/>
              <a:pathLst>
                <a:path w="567055" h="189230">
                  <a:moveTo>
                    <a:pt x="541818" y="0"/>
                  </a:moveTo>
                  <a:lnTo>
                    <a:pt x="25198" y="0"/>
                  </a:lnTo>
                  <a:lnTo>
                    <a:pt x="15390" y="1975"/>
                  </a:lnTo>
                  <a:lnTo>
                    <a:pt x="7380" y="7367"/>
                  </a:lnTo>
                  <a:lnTo>
                    <a:pt x="1980" y="15376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80" y="173605"/>
                  </a:lnTo>
                  <a:lnTo>
                    <a:pt x="7380" y="181617"/>
                  </a:lnTo>
                  <a:lnTo>
                    <a:pt x="15390" y="187019"/>
                  </a:lnTo>
                  <a:lnTo>
                    <a:pt x="25198" y="189001"/>
                  </a:lnTo>
                  <a:lnTo>
                    <a:pt x="541818" y="189001"/>
                  </a:lnTo>
                  <a:lnTo>
                    <a:pt x="551626" y="187019"/>
                  </a:lnTo>
                  <a:lnTo>
                    <a:pt x="559637" y="181617"/>
                  </a:lnTo>
                  <a:lnTo>
                    <a:pt x="565040" y="173605"/>
                  </a:lnTo>
                  <a:lnTo>
                    <a:pt x="567021" y="163798"/>
                  </a:lnTo>
                  <a:lnTo>
                    <a:pt x="567021" y="25203"/>
                  </a:lnTo>
                  <a:lnTo>
                    <a:pt x="565040" y="15376"/>
                  </a:lnTo>
                  <a:lnTo>
                    <a:pt x="559637" y="7367"/>
                  </a:lnTo>
                  <a:lnTo>
                    <a:pt x="551626" y="1975"/>
                  </a:lnTo>
                  <a:lnTo>
                    <a:pt x="541818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5515" y="1001445"/>
              <a:ext cx="567055" cy="189230"/>
            </a:xfrm>
            <a:custGeom>
              <a:avLst/>
              <a:gdLst/>
              <a:ahLst/>
              <a:cxnLst/>
              <a:rect l="l" t="t" r="r" b="b"/>
              <a:pathLst>
                <a:path w="567055" h="189230">
                  <a:moveTo>
                    <a:pt x="25198" y="189001"/>
                  </a:moveTo>
                  <a:lnTo>
                    <a:pt x="541818" y="189001"/>
                  </a:lnTo>
                  <a:lnTo>
                    <a:pt x="551626" y="187019"/>
                  </a:lnTo>
                  <a:lnTo>
                    <a:pt x="559637" y="181617"/>
                  </a:lnTo>
                  <a:lnTo>
                    <a:pt x="565040" y="173605"/>
                  </a:lnTo>
                  <a:lnTo>
                    <a:pt x="567021" y="163798"/>
                  </a:lnTo>
                  <a:lnTo>
                    <a:pt x="567021" y="25203"/>
                  </a:lnTo>
                  <a:lnTo>
                    <a:pt x="565040" y="15376"/>
                  </a:lnTo>
                  <a:lnTo>
                    <a:pt x="559637" y="7367"/>
                  </a:lnTo>
                  <a:lnTo>
                    <a:pt x="551626" y="1975"/>
                  </a:lnTo>
                  <a:lnTo>
                    <a:pt x="541818" y="0"/>
                  </a:lnTo>
                  <a:lnTo>
                    <a:pt x="25198" y="0"/>
                  </a:lnTo>
                  <a:lnTo>
                    <a:pt x="15390" y="1975"/>
                  </a:lnTo>
                  <a:lnTo>
                    <a:pt x="7380" y="7367"/>
                  </a:lnTo>
                  <a:lnTo>
                    <a:pt x="1980" y="15376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80" y="173605"/>
                  </a:lnTo>
                  <a:lnTo>
                    <a:pt x="7380" y="181617"/>
                  </a:lnTo>
                  <a:lnTo>
                    <a:pt x="15390" y="187019"/>
                  </a:lnTo>
                  <a:lnTo>
                    <a:pt x="25198" y="189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20599" y="1045907"/>
            <a:ext cx="417195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Initial</a:t>
            </a:r>
            <a:r>
              <a:rPr sz="4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Population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0882" y="763225"/>
            <a:ext cx="316865" cy="859790"/>
            <a:chOff x="1670882" y="763225"/>
            <a:chExt cx="316865" cy="859790"/>
          </a:xfrm>
        </p:grpSpPr>
        <p:sp>
          <p:nvSpPr>
            <p:cNvPr id="14" name="object 14"/>
            <p:cNvSpPr/>
            <p:nvPr/>
          </p:nvSpPr>
          <p:spPr>
            <a:xfrm>
              <a:off x="1829034" y="768305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735"/>
                  </a:lnTo>
                </a:path>
              </a:pathLst>
            </a:custGeom>
            <a:ln w="9601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8232" y="95984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09">
                  <a:moveTo>
                    <a:pt x="41605" y="0"/>
                  </a:moveTo>
                  <a:lnTo>
                    <a:pt x="0" y="0"/>
                  </a:lnTo>
                  <a:lnTo>
                    <a:pt x="20802" y="41605"/>
                  </a:lnTo>
                  <a:lnTo>
                    <a:pt x="41605" y="0"/>
                  </a:lnTo>
                  <a:close/>
                </a:path>
              </a:pathLst>
            </a:custGeom>
            <a:solidFill>
              <a:srgbClr val="2E1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1517" y="1432966"/>
              <a:ext cx="315595" cy="189230"/>
            </a:xfrm>
            <a:custGeom>
              <a:avLst/>
              <a:gdLst/>
              <a:ahLst/>
              <a:cxnLst/>
              <a:rect l="l" t="t" r="r" b="b"/>
              <a:pathLst>
                <a:path w="315594" h="189230">
                  <a:moveTo>
                    <a:pt x="157517" y="0"/>
                  </a:moveTo>
                  <a:lnTo>
                    <a:pt x="0" y="94500"/>
                  </a:lnTo>
                  <a:lnTo>
                    <a:pt x="157517" y="189001"/>
                  </a:lnTo>
                  <a:lnTo>
                    <a:pt x="315003" y="94500"/>
                  </a:lnTo>
                  <a:lnTo>
                    <a:pt x="15751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1517" y="1432966"/>
              <a:ext cx="315595" cy="189230"/>
            </a:xfrm>
            <a:custGeom>
              <a:avLst/>
              <a:gdLst/>
              <a:ahLst/>
              <a:cxnLst/>
              <a:rect l="l" t="t" r="r" b="b"/>
              <a:pathLst>
                <a:path w="315594" h="189230">
                  <a:moveTo>
                    <a:pt x="0" y="94500"/>
                  </a:moveTo>
                  <a:lnTo>
                    <a:pt x="157517" y="0"/>
                  </a:lnTo>
                  <a:lnTo>
                    <a:pt x="315003" y="94500"/>
                  </a:lnTo>
                  <a:lnTo>
                    <a:pt x="157517" y="189001"/>
                  </a:lnTo>
                  <a:lnTo>
                    <a:pt x="0" y="945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01431" y="1483651"/>
            <a:ext cx="255270" cy="7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10" dirty="0">
                <a:solidFill>
                  <a:srgbClr val="FF0000"/>
                </a:solidFill>
                <a:latin typeface="Arial MT"/>
                <a:cs typeface="Arial MT"/>
              </a:rPr>
              <a:t>Converge</a:t>
            </a:r>
            <a:r>
              <a:rPr sz="35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50" spc="-50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8514" y="1855063"/>
            <a:ext cx="441325" cy="208279"/>
          </a:xfrm>
          <a:custGeom>
            <a:avLst/>
            <a:gdLst/>
            <a:ahLst/>
            <a:cxnLst/>
            <a:rect l="l" t="t" r="r" b="b"/>
            <a:pathLst>
              <a:path w="441325" h="208280">
                <a:moveTo>
                  <a:pt x="440992" y="103968"/>
                </a:moveTo>
                <a:lnTo>
                  <a:pt x="410888" y="51489"/>
                </a:lnTo>
                <a:lnTo>
                  <a:pt x="376412" y="30448"/>
                </a:lnTo>
                <a:lnTo>
                  <a:pt x="331790" y="14192"/>
                </a:lnTo>
                <a:lnTo>
                  <a:pt x="279125" y="3713"/>
                </a:lnTo>
                <a:lnTo>
                  <a:pt x="220520" y="0"/>
                </a:lnTo>
                <a:lnTo>
                  <a:pt x="161896" y="3713"/>
                </a:lnTo>
                <a:lnTo>
                  <a:pt x="109218" y="14192"/>
                </a:lnTo>
                <a:lnTo>
                  <a:pt x="64588" y="30448"/>
                </a:lnTo>
                <a:lnTo>
                  <a:pt x="30106" y="51489"/>
                </a:lnTo>
                <a:lnTo>
                  <a:pt x="0" y="103968"/>
                </a:lnTo>
                <a:lnTo>
                  <a:pt x="7877" y="131591"/>
                </a:lnTo>
                <a:lnTo>
                  <a:pt x="64588" y="177449"/>
                </a:lnTo>
                <a:lnTo>
                  <a:pt x="109218" y="193701"/>
                </a:lnTo>
                <a:lnTo>
                  <a:pt x="161896" y="204179"/>
                </a:lnTo>
                <a:lnTo>
                  <a:pt x="220520" y="207892"/>
                </a:lnTo>
                <a:lnTo>
                  <a:pt x="279125" y="204179"/>
                </a:lnTo>
                <a:lnTo>
                  <a:pt x="331790" y="193701"/>
                </a:lnTo>
                <a:lnTo>
                  <a:pt x="376412" y="177449"/>
                </a:lnTo>
                <a:lnTo>
                  <a:pt x="410888" y="156416"/>
                </a:lnTo>
                <a:lnTo>
                  <a:pt x="440992" y="103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61439" y="1908993"/>
            <a:ext cx="135255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Stop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89860" y="1432331"/>
            <a:ext cx="568325" cy="190500"/>
            <a:chOff x="2489860" y="1432331"/>
            <a:chExt cx="568325" cy="190500"/>
          </a:xfrm>
        </p:grpSpPr>
        <p:sp>
          <p:nvSpPr>
            <p:cNvPr id="22" name="object 22"/>
            <p:cNvSpPr/>
            <p:nvPr/>
          </p:nvSpPr>
          <p:spPr>
            <a:xfrm>
              <a:off x="2490495" y="1432966"/>
              <a:ext cx="567055" cy="189230"/>
            </a:xfrm>
            <a:custGeom>
              <a:avLst/>
              <a:gdLst/>
              <a:ahLst/>
              <a:cxnLst/>
              <a:rect l="l" t="t" r="r" b="b"/>
              <a:pathLst>
                <a:path w="567055" h="189230">
                  <a:moveTo>
                    <a:pt x="529221" y="0"/>
                  </a:moveTo>
                  <a:lnTo>
                    <a:pt x="37826" y="0"/>
                  </a:lnTo>
                  <a:lnTo>
                    <a:pt x="23102" y="2972"/>
                  </a:lnTo>
                  <a:lnTo>
                    <a:pt x="11079" y="11079"/>
                  </a:lnTo>
                  <a:lnTo>
                    <a:pt x="2972" y="23102"/>
                  </a:lnTo>
                  <a:lnTo>
                    <a:pt x="0" y="37826"/>
                  </a:lnTo>
                  <a:lnTo>
                    <a:pt x="0" y="151218"/>
                  </a:lnTo>
                  <a:lnTo>
                    <a:pt x="2972" y="165917"/>
                  </a:lnTo>
                  <a:lnTo>
                    <a:pt x="11079" y="177927"/>
                  </a:lnTo>
                  <a:lnTo>
                    <a:pt x="23102" y="186029"/>
                  </a:lnTo>
                  <a:lnTo>
                    <a:pt x="37826" y="189001"/>
                  </a:lnTo>
                  <a:lnTo>
                    <a:pt x="529221" y="189001"/>
                  </a:lnTo>
                  <a:lnTo>
                    <a:pt x="543938" y="186029"/>
                  </a:lnTo>
                  <a:lnTo>
                    <a:pt x="555947" y="177927"/>
                  </a:lnTo>
                  <a:lnTo>
                    <a:pt x="564038" y="165917"/>
                  </a:lnTo>
                  <a:lnTo>
                    <a:pt x="567004" y="151218"/>
                  </a:lnTo>
                  <a:lnTo>
                    <a:pt x="567004" y="37826"/>
                  </a:lnTo>
                  <a:lnTo>
                    <a:pt x="564038" y="23102"/>
                  </a:lnTo>
                  <a:lnTo>
                    <a:pt x="555947" y="11079"/>
                  </a:lnTo>
                  <a:lnTo>
                    <a:pt x="543938" y="2972"/>
                  </a:lnTo>
                  <a:lnTo>
                    <a:pt x="529221" y="0"/>
                  </a:lnTo>
                  <a:close/>
                </a:path>
              </a:pathLst>
            </a:custGeom>
            <a:solidFill>
              <a:srgbClr val="ECC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0495" y="1432966"/>
              <a:ext cx="567055" cy="189230"/>
            </a:xfrm>
            <a:custGeom>
              <a:avLst/>
              <a:gdLst/>
              <a:ahLst/>
              <a:cxnLst/>
              <a:rect l="l" t="t" r="r" b="b"/>
              <a:pathLst>
                <a:path w="567055" h="189230">
                  <a:moveTo>
                    <a:pt x="37826" y="189001"/>
                  </a:moveTo>
                  <a:lnTo>
                    <a:pt x="529221" y="189001"/>
                  </a:lnTo>
                  <a:lnTo>
                    <a:pt x="543938" y="186029"/>
                  </a:lnTo>
                  <a:lnTo>
                    <a:pt x="555947" y="177927"/>
                  </a:lnTo>
                  <a:lnTo>
                    <a:pt x="564038" y="165917"/>
                  </a:lnTo>
                  <a:lnTo>
                    <a:pt x="567004" y="151218"/>
                  </a:lnTo>
                  <a:lnTo>
                    <a:pt x="567004" y="37826"/>
                  </a:lnTo>
                  <a:lnTo>
                    <a:pt x="564038" y="23102"/>
                  </a:lnTo>
                  <a:lnTo>
                    <a:pt x="555947" y="11079"/>
                  </a:lnTo>
                  <a:lnTo>
                    <a:pt x="543938" y="2972"/>
                  </a:lnTo>
                  <a:lnTo>
                    <a:pt x="529221" y="0"/>
                  </a:lnTo>
                  <a:lnTo>
                    <a:pt x="37826" y="0"/>
                  </a:lnTo>
                  <a:lnTo>
                    <a:pt x="23102" y="2972"/>
                  </a:lnTo>
                  <a:lnTo>
                    <a:pt x="11079" y="11079"/>
                  </a:lnTo>
                  <a:lnTo>
                    <a:pt x="2972" y="23102"/>
                  </a:lnTo>
                  <a:lnTo>
                    <a:pt x="0" y="37826"/>
                  </a:lnTo>
                  <a:lnTo>
                    <a:pt x="0" y="151218"/>
                  </a:lnTo>
                  <a:lnTo>
                    <a:pt x="2972" y="165917"/>
                  </a:lnTo>
                  <a:lnTo>
                    <a:pt x="11079" y="177927"/>
                  </a:lnTo>
                  <a:lnTo>
                    <a:pt x="23102" y="186029"/>
                  </a:lnTo>
                  <a:lnTo>
                    <a:pt x="37826" y="189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33834" y="1445424"/>
            <a:ext cx="493395" cy="141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 marR="5080" indent="-130810">
              <a:lnSpc>
                <a:spcPct val="105000"/>
              </a:lnSpc>
              <a:spcBef>
                <a:spcPts val="95"/>
              </a:spcBef>
            </a:pP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Fitness</a:t>
            </a:r>
            <a:r>
              <a:rPr sz="400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evaluation</a:t>
            </a:r>
            <a:r>
              <a:rPr sz="400" spc="6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&amp;</a:t>
            </a:r>
            <a:r>
              <a:rPr sz="400" spc="5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Selection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89860" y="1731613"/>
            <a:ext cx="568325" cy="190500"/>
            <a:chOff x="2489860" y="1731613"/>
            <a:chExt cx="568325" cy="190500"/>
          </a:xfrm>
        </p:grpSpPr>
        <p:sp>
          <p:nvSpPr>
            <p:cNvPr id="26" name="object 26"/>
            <p:cNvSpPr/>
            <p:nvPr/>
          </p:nvSpPr>
          <p:spPr>
            <a:xfrm>
              <a:off x="2490495" y="1732248"/>
              <a:ext cx="567055" cy="189230"/>
            </a:xfrm>
            <a:custGeom>
              <a:avLst/>
              <a:gdLst/>
              <a:ahLst/>
              <a:cxnLst/>
              <a:rect l="l" t="t" r="r" b="b"/>
              <a:pathLst>
                <a:path w="567055" h="189230">
                  <a:moveTo>
                    <a:pt x="529221" y="0"/>
                  </a:moveTo>
                  <a:lnTo>
                    <a:pt x="37826" y="0"/>
                  </a:lnTo>
                  <a:lnTo>
                    <a:pt x="23102" y="2965"/>
                  </a:lnTo>
                  <a:lnTo>
                    <a:pt x="11079" y="11056"/>
                  </a:lnTo>
                  <a:lnTo>
                    <a:pt x="2972" y="23065"/>
                  </a:lnTo>
                  <a:lnTo>
                    <a:pt x="0" y="37782"/>
                  </a:lnTo>
                  <a:lnTo>
                    <a:pt x="0" y="151174"/>
                  </a:lnTo>
                  <a:lnTo>
                    <a:pt x="2972" y="165891"/>
                  </a:lnTo>
                  <a:lnTo>
                    <a:pt x="11079" y="177900"/>
                  </a:lnTo>
                  <a:lnTo>
                    <a:pt x="23102" y="185991"/>
                  </a:lnTo>
                  <a:lnTo>
                    <a:pt x="37826" y="188956"/>
                  </a:lnTo>
                  <a:lnTo>
                    <a:pt x="529221" y="188956"/>
                  </a:lnTo>
                  <a:lnTo>
                    <a:pt x="543938" y="185991"/>
                  </a:lnTo>
                  <a:lnTo>
                    <a:pt x="555947" y="177900"/>
                  </a:lnTo>
                  <a:lnTo>
                    <a:pt x="564038" y="165891"/>
                  </a:lnTo>
                  <a:lnTo>
                    <a:pt x="567004" y="151174"/>
                  </a:lnTo>
                  <a:lnTo>
                    <a:pt x="567004" y="37782"/>
                  </a:lnTo>
                  <a:lnTo>
                    <a:pt x="564038" y="23065"/>
                  </a:lnTo>
                  <a:lnTo>
                    <a:pt x="555947" y="11056"/>
                  </a:lnTo>
                  <a:lnTo>
                    <a:pt x="543938" y="2965"/>
                  </a:lnTo>
                  <a:lnTo>
                    <a:pt x="52922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90495" y="1732248"/>
              <a:ext cx="567055" cy="189230"/>
            </a:xfrm>
            <a:custGeom>
              <a:avLst/>
              <a:gdLst/>
              <a:ahLst/>
              <a:cxnLst/>
              <a:rect l="l" t="t" r="r" b="b"/>
              <a:pathLst>
                <a:path w="567055" h="189230">
                  <a:moveTo>
                    <a:pt x="37826" y="188956"/>
                  </a:moveTo>
                  <a:lnTo>
                    <a:pt x="529221" y="188956"/>
                  </a:lnTo>
                  <a:lnTo>
                    <a:pt x="543938" y="185991"/>
                  </a:lnTo>
                  <a:lnTo>
                    <a:pt x="555947" y="177900"/>
                  </a:lnTo>
                  <a:lnTo>
                    <a:pt x="564038" y="165891"/>
                  </a:lnTo>
                  <a:lnTo>
                    <a:pt x="567004" y="151174"/>
                  </a:lnTo>
                  <a:lnTo>
                    <a:pt x="567004" y="37782"/>
                  </a:lnTo>
                  <a:lnTo>
                    <a:pt x="564038" y="23065"/>
                  </a:lnTo>
                  <a:lnTo>
                    <a:pt x="555947" y="11056"/>
                  </a:lnTo>
                  <a:lnTo>
                    <a:pt x="543938" y="2965"/>
                  </a:lnTo>
                  <a:lnTo>
                    <a:pt x="529221" y="0"/>
                  </a:lnTo>
                  <a:lnTo>
                    <a:pt x="37826" y="0"/>
                  </a:lnTo>
                  <a:lnTo>
                    <a:pt x="23102" y="2965"/>
                  </a:lnTo>
                  <a:lnTo>
                    <a:pt x="11079" y="11056"/>
                  </a:lnTo>
                  <a:lnTo>
                    <a:pt x="2972" y="23065"/>
                  </a:lnTo>
                  <a:lnTo>
                    <a:pt x="0" y="37782"/>
                  </a:lnTo>
                  <a:lnTo>
                    <a:pt x="0" y="151174"/>
                  </a:lnTo>
                  <a:lnTo>
                    <a:pt x="2972" y="165891"/>
                  </a:lnTo>
                  <a:lnTo>
                    <a:pt x="11079" y="177900"/>
                  </a:lnTo>
                  <a:lnTo>
                    <a:pt x="23102" y="185991"/>
                  </a:lnTo>
                  <a:lnTo>
                    <a:pt x="37826" y="1889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33179" y="1776709"/>
            <a:ext cx="294640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Select</a:t>
            </a:r>
            <a:r>
              <a:rPr sz="4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Mate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89860" y="2260790"/>
            <a:ext cx="568325" cy="127635"/>
            <a:chOff x="2489860" y="2260790"/>
            <a:chExt cx="568325" cy="127635"/>
          </a:xfrm>
        </p:grpSpPr>
        <p:sp>
          <p:nvSpPr>
            <p:cNvPr id="30" name="object 30"/>
            <p:cNvSpPr/>
            <p:nvPr/>
          </p:nvSpPr>
          <p:spPr>
            <a:xfrm>
              <a:off x="2490495" y="2261425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529221" y="0"/>
                  </a:moveTo>
                  <a:lnTo>
                    <a:pt x="37826" y="0"/>
                  </a:lnTo>
                  <a:lnTo>
                    <a:pt x="23102" y="2971"/>
                  </a:lnTo>
                  <a:lnTo>
                    <a:pt x="11079" y="11073"/>
                  </a:lnTo>
                  <a:lnTo>
                    <a:pt x="2972" y="23084"/>
                  </a:lnTo>
                  <a:lnTo>
                    <a:pt x="0" y="37782"/>
                  </a:lnTo>
                  <a:lnTo>
                    <a:pt x="0" y="88188"/>
                  </a:lnTo>
                  <a:lnTo>
                    <a:pt x="2972" y="102912"/>
                  </a:lnTo>
                  <a:lnTo>
                    <a:pt x="11079" y="114936"/>
                  </a:lnTo>
                  <a:lnTo>
                    <a:pt x="23102" y="123043"/>
                  </a:lnTo>
                  <a:lnTo>
                    <a:pt x="37826" y="126015"/>
                  </a:lnTo>
                  <a:lnTo>
                    <a:pt x="529221" y="126015"/>
                  </a:lnTo>
                  <a:lnTo>
                    <a:pt x="543938" y="123043"/>
                  </a:lnTo>
                  <a:lnTo>
                    <a:pt x="555947" y="114936"/>
                  </a:lnTo>
                  <a:lnTo>
                    <a:pt x="564038" y="102912"/>
                  </a:lnTo>
                  <a:lnTo>
                    <a:pt x="567004" y="88188"/>
                  </a:lnTo>
                  <a:lnTo>
                    <a:pt x="567004" y="37782"/>
                  </a:lnTo>
                  <a:lnTo>
                    <a:pt x="564038" y="23084"/>
                  </a:lnTo>
                  <a:lnTo>
                    <a:pt x="555947" y="11073"/>
                  </a:lnTo>
                  <a:lnTo>
                    <a:pt x="543938" y="2971"/>
                  </a:lnTo>
                  <a:lnTo>
                    <a:pt x="529221" y="0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90495" y="2261425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37826" y="126015"/>
                  </a:moveTo>
                  <a:lnTo>
                    <a:pt x="529221" y="126015"/>
                  </a:lnTo>
                  <a:lnTo>
                    <a:pt x="543938" y="123043"/>
                  </a:lnTo>
                  <a:lnTo>
                    <a:pt x="555947" y="114936"/>
                  </a:lnTo>
                  <a:lnTo>
                    <a:pt x="564038" y="102912"/>
                  </a:lnTo>
                  <a:lnTo>
                    <a:pt x="567004" y="88188"/>
                  </a:lnTo>
                  <a:lnTo>
                    <a:pt x="567004" y="37782"/>
                  </a:lnTo>
                  <a:lnTo>
                    <a:pt x="564038" y="23084"/>
                  </a:lnTo>
                  <a:lnTo>
                    <a:pt x="555947" y="11073"/>
                  </a:lnTo>
                  <a:lnTo>
                    <a:pt x="543938" y="2971"/>
                  </a:lnTo>
                  <a:lnTo>
                    <a:pt x="529221" y="0"/>
                  </a:lnTo>
                  <a:lnTo>
                    <a:pt x="37826" y="0"/>
                  </a:lnTo>
                  <a:lnTo>
                    <a:pt x="23102" y="2971"/>
                  </a:lnTo>
                  <a:lnTo>
                    <a:pt x="11079" y="11073"/>
                  </a:lnTo>
                  <a:lnTo>
                    <a:pt x="2972" y="23084"/>
                  </a:lnTo>
                  <a:lnTo>
                    <a:pt x="0" y="37782"/>
                  </a:lnTo>
                  <a:lnTo>
                    <a:pt x="0" y="88188"/>
                  </a:lnTo>
                  <a:lnTo>
                    <a:pt x="2972" y="102912"/>
                  </a:lnTo>
                  <a:lnTo>
                    <a:pt x="11079" y="114936"/>
                  </a:lnTo>
                  <a:lnTo>
                    <a:pt x="23102" y="123043"/>
                  </a:lnTo>
                  <a:lnTo>
                    <a:pt x="37826" y="1260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39771" y="2274372"/>
            <a:ext cx="268605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Crossover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89860" y="2512777"/>
            <a:ext cx="568325" cy="127635"/>
            <a:chOff x="2489860" y="2512777"/>
            <a:chExt cx="568325" cy="127635"/>
          </a:xfrm>
        </p:grpSpPr>
        <p:sp>
          <p:nvSpPr>
            <p:cNvPr id="34" name="object 34"/>
            <p:cNvSpPr/>
            <p:nvPr/>
          </p:nvSpPr>
          <p:spPr>
            <a:xfrm>
              <a:off x="2490495" y="2513412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529221" y="0"/>
                  </a:moveTo>
                  <a:lnTo>
                    <a:pt x="37826" y="0"/>
                  </a:lnTo>
                  <a:lnTo>
                    <a:pt x="23102" y="2972"/>
                  </a:lnTo>
                  <a:lnTo>
                    <a:pt x="11079" y="11079"/>
                  </a:lnTo>
                  <a:lnTo>
                    <a:pt x="2972" y="23102"/>
                  </a:lnTo>
                  <a:lnTo>
                    <a:pt x="0" y="37826"/>
                  </a:lnTo>
                  <a:lnTo>
                    <a:pt x="0" y="88233"/>
                  </a:lnTo>
                  <a:lnTo>
                    <a:pt x="2972" y="102931"/>
                  </a:lnTo>
                  <a:lnTo>
                    <a:pt x="11079" y="114942"/>
                  </a:lnTo>
                  <a:lnTo>
                    <a:pt x="23102" y="123043"/>
                  </a:lnTo>
                  <a:lnTo>
                    <a:pt x="37826" y="126015"/>
                  </a:lnTo>
                  <a:lnTo>
                    <a:pt x="529221" y="126015"/>
                  </a:lnTo>
                  <a:lnTo>
                    <a:pt x="543938" y="123043"/>
                  </a:lnTo>
                  <a:lnTo>
                    <a:pt x="555947" y="114942"/>
                  </a:lnTo>
                  <a:lnTo>
                    <a:pt x="564038" y="102931"/>
                  </a:lnTo>
                  <a:lnTo>
                    <a:pt x="567004" y="88233"/>
                  </a:lnTo>
                  <a:lnTo>
                    <a:pt x="567004" y="37826"/>
                  </a:lnTo>
                  <a:lnTo>
                    <a:pt x="564038" y="23102"/>
                  </a:lnTo>
                  <a:lnTo>
                    <a:pt x="555947" y="11079"/>
                  </a:lnTo>
                  <a:lnTo>
                    <a:pt x="543938" y="2972"/>
                  </a:lnTo>
                  <a:lnTo>
                    <a:pt x="529221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90495" y="2513412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37826" y="126015"/>
                  </a:moveTo>
                  <a:lnTo>
                    <a:pt x="529221" y="126015"/>
                  </a:lnTo>
                  <a:lnTo>
                    <a:pt x="543938" y="123043"/>
                  </a:lnTo>
                  <a:lnTo>
                    <a:pt x="555947" y="114942"/>
                  </a:lnTo>
                  <a:lnTo>
                    <a:pt x="564038" y="102931"/>
                  </a:lnTo>
                  <a:lnTo>
                    <a:pt x="567004" y="88233"/>
                  </a:lnTo>
                  <a:lnTo>
                    <a:pt x="567004" y="37826"/>
                  </a:lnTo>
                  <a:lnTo>
                    <a:pt x="564038" y="23102"/>
                  </a:lnTo>
                  <a:lnTo>
                    <a:pt x="555947" y="11079"/>
                  </a:lnTo>
                  <a:lnTo>
                    <a:pt x="543938" y="2972"/>
                  </a:lnTo>
                  <a:lnTo>
                    <a:pt x="529221" y="0"/>
                  </a:lnTo>
                  <a:lnTo>
                    <a:pt x="37826" y="0"/>
                  </a:lnTo>
                  <a:lnTo>
                    <a:pt x="23102" y="2972"/>
                  </a:lnTo>
                  <a:lnTo>
                    <a:pt x="11079" y="11079"/>
                  </a:lnTo>
                  <a:lnTo>
                    <a:pt x="2972" y="23102"/>
                  </a:lnTo>
                  <a:lnTo>
                    <a:pt x="0" y="37826"/>
                  </a:lnTo>
                  <a:lnTo>
                    <a:pt x="0" y="88233"/>
                  </a:lnTo>
                  <a:lnTo>
                    <a:pt x="2972" y="102931"/>
                  </a:lnTo>
                  <a:lnTo>
                    <a:pt x="11079" y="114942"/>
                  </a:lnTo>
                  <a:lnTo>
                    <a:pt x="23102" y="123043"/>
                  </a:lnTo>
                  <a:lnTo>
                    <a:pt x="37826" y="1260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59018" y="2526403"/>
            <a:ext cx="230504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Mutation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89860" y="2764791"/>
            <a:ext cx="568325" cy="127635"/>
            <a:chOff x="2489860" y="2764791"/>
            <a:chExt cx="568325" cy="127635"/>
          </a:xfrm>
        </p:grpSpPr>
        <p:sp>
          <p:nvSpPr>
            <p:cNvPr id="38" name="object 38"/>
            <p:cNvSpPr/>
            <p:nvPr/>
          </p:nvSpPr>
          <p:spPr>
            <a:xfrm>
              <a:off x="2490495" y="2765426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529221" y="0"/>
                  </a:moveTo>
                  <a:lnTo>
                    <a:pt x="37826" y="0"/>
                  </a:lnTo>
                  <a:lnTo>
                    <a:pt x="23102" y="2970"/>
                  </a:lnTo>
                  <a:lnTo>
                    <a:pt x="11079" y="11072"/>
                  </a:lnTo>
                  <a:lnTo>
                    <a:pt x="2972" y="23087"/>
                  </a:lnTo>
                  <a:lnTo>
                    <a:pt x="0" y="37800"/>
                  </a:lnTo>
                  <a:lnTo>
                    <a:pt x="0" y="88202"/>
                  </a:lnTo>
                  <a:lnTo>
                    <a:pt x="2972" y="102914"/>
                  </a:lnTo>
                  <a:lnTo>
                    <a:pt x="11079" y="114929"/>
                  </a:lnTo>
                  <a:lnTo>
                    <a:pt x="23102" y="123031"/>
                  </a:lnTo>
                  <a:lnTo>
                    <a:pt x="37826" y="126002"/>
                  </a:lnTo>
                  <a:lnTo>
                    <a:pt x="529221" y="126002"/>
                  </a:lnTo>
                  <a:lnTo>
                    <a:pt x="543938" y="123031"/>
                  </a:lnTo>
                  <a:lnTo>
                    <a:pt x="555947" y="114929"/>
                  </a:lnTo>
                  <a:lnTo>
                    <a:pt x="564038" y="102914"/>
                  </a:lnTo>
                  <a:lnTo>
                    <a:pt x="567004" y="88202"/>
                  </a:lnTo>
                  <a:lnTo>
                    <a:pt x="567004" y="37800"/>
                  </a:lnTo>
                  <a:lnTo>
                    <a:pt x="564038" y="23087"/>
                  </a:lnTo>
                  <a:lnTo>
                    <a:pt x="555947" y="11072"/>
                  </a:lnTo>
                  <a:lnTo>
                    <a:pt x="543938" y="2970"/>
                  </a:lnTo>
                  <a:lnTo>
                    <a:pt x="529221" y="0"/>
                  </a:lnTo>
                  <a:close/>
                </a:path>
              </a:pathLst>
            </a:custGeom>
            <a:solidFill>
              <a:srgbClr val="F9C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0495" y="2765426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37826" y="126002"/>
                  </a:moveTo>
                  <a:lnTo>
                    <a:pt x="529221" y="126002"/>
                  </a:lnTo>
                  <a:lnTo>
                    <a:pt x="543938" y="123031"/>
                  </a:lnTo>
                  <a:lnTo>
                    <a:pt x="555947" y="114929"/>
                  </a:lnTo>
                  <a:lnTo>
                    <a:pt x="564038" y="102914"/>
                  </a:lnTo>
                  <a:lnTo>
                    <a:pt x="567004" y="88202"/>
                  </a:lnTo>
                  <a:lnTo>
                    <a:pt x="567004" y="37800"/>
                  </a:lnTo>
                  <a:lnTo>
                    <a:pt x="564038" y="23087"/>
                  </a:lnTo>
                  <a:lnTo>
                    <a:pt x="555947" y="11072"/>
                  </a:lnTo>
                  <a:lnTo>
                    <a:pt x="543938" y="2970"/>
                  </a:lnTo>
                  <a:lnTo>
                    <a:pt x="529221" y="0"/>
                  </a:lnTo>
                  <a:lnTo>
                    <a:pt x="37826" y="0"/>
                  </a:lnTo>
                  <a:lnTo>
                    <a:pt x="23102" y="2970"/>
                  </a:lnTo>
                  <a:lnTo>
                    <a:pt x="11079" y="11072"/>
                  </a:lnTo>
                  <a:lnTo>
                    <a:pt x="2972" y="23087"/>
                  </a:lnTo>
                  <a:lnTo>
                    <a:pt x="0" y="37800"/>
                  </a:lnTo>
                  <a:lnTo>
                    <a:pt x="0" y="88202"/>
                  </a:lnTo>
                  <a:lnTo>
                    <a:pt x="2972" y="102914"/>
                  </a:lnTo>
                  <a:lnTo>
                    <a:pt x="11079" y="114929"/>
                  </a:lnTo>
                  <a:lnTo>
                    <a:pt x="23102" y="123031"/>
                  </a:lnTo>
                  <a:lnTo>
                    <a:pt x="37826" y="1260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53106" y="2778390"/>
            <a:ext cx="241935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Inversion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288434" y="1189812"/>
            <a:ext cx="1506855" cy="1902460"/>
            <a:chOff x="1288434" y="1189812"/>
            <a:chExt cx="1506855" cy="1902460"/>
          </a:xfrm>
        </p:grpSpPr>
        <p:sp>
          <p:nvSpPr>
            <p:cNvPr id="42" name="object 42"/>
            <p:cNvSpPr/>
            <p:nvPr/>
          </p:nvSpPr>
          <p:spPr>
            <a:xfrm>
              <a:off x="2773997" y="238744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0"/>
                  </a:moveTo>
                  <a:lnTo>
                    <a:pt x="0" y="89566"/>
                  </a:lnTo>
                </a:path>
              </a:pathLst>
            </a:custGeom>
            <a:ln w="9601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53194" y="247180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41605" y="0"/>
                  </a:moveTo>
                  <a:lnTo>
                    <a:pt x="0" y="0"/>
                  </a:lnTo>
                  <a:lnTo>
                    <a:pt x="20802" y="41605"/>
                  </a:lnTo>
                  <a:lnTo>
                    <a:pt x="41605" y="0"/>
                  </a:lnTo>
                  <a:close/>
                </a:path>
              </a:pathLst>
            </a:custGeom>
            <a:solidFill>
              <a:srgbClr val="2E1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73997" y="263942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0"/>
                  </a:moveTo>
                  <a:lnTo>
                    <a:pt x="0" y="89593"/>
                  </a:lnTo>
                </a:path>
              </a:pathLst>
            </a:custGeom>
            <a:ln w="9601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53194" y="2723821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41605" y="0"/>
                  </a:moveTo>
                  <a:lnTo>
                    <a:pt x="0" y="0"/>
                  </a:lnTo>
                  <a:lnTo>
                    <a:pt x="20802" y="41605"/>
                  </a:lnTo>
                  <a:lnTo>
                    <a:pt x="41605" y="0"/>
                  </a:lnTo>
                  <a:close/>
                </a:path>
              </a:pathLst>
            </a:custGeom>
            <a:solidFill>
              <a:srgbClr val="2E1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93514" y="1316418"/>
              <a:ext cx="1480820" cy="1770380"/>
            </a:xfrm>
            <a:custGeom>
              <a:avLst/>
              <a:gdLst/>
              <a:ahLst/>
              <a:cxnLst/>
              <a:rect l="l" t="t" r="r" b="b"/>
              <a:pathLst>
                <a:path w="1480820" h="1770380">
                  <a:moveTo>
                    <a:pt x="0" y="0"/>
                  </a:moveTo>
                  <a:lnTo>
                    <a:pt x="0" y="1770310"/>
                  </a:lnTo>
                  <a:lnTo>
                    <a:pt x="1480482" y="1770310"/>
                  </a:lnTo>
                  <a:lnTo>
                    <a:pt x="1480482" y="1575010"/>
                  </a:lnTo>
                </a:path>
              </a:pathLst>
            </a:custGeom>
            <a:ln w="960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29034" y="119044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0"/>
                  </a:moveTo>
                  <a:lnTo>
                    <a:pt x="0" y="2210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16766" y="140843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29034" y="1621967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89">
                  <a:moveTo>
                    <a:pt x="0" y="0"/>
                  </a:moveTo>
                  <a:lnTo>
                    <a:pt x="0" y="2116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16766" y="183052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86521" y="1527467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4">
                  <a:moveTo>
                    <a:pt x="0" y="0"/>
                  </a:moveTo>
                  <a:lnTo>
                    <a:pt x="467569" y="0"/>
                  </a:lnTo>
                </a:path>
              </a:pathLst>
            </a:custGeom>
            <a:ln w="9601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48890" y="150666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09">
                  <a:moveTo>
                    <a:pt x="0" y="0"/>
                  </a:moveTo>
                  <a:lnTo>
                    <a:pt x="0" y="41605"/>
                  </a:lnTo>
                  <a:lnTo>
                    <a:pt x="41605" y="208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1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93514" y="1295616"/>
              <a:ext cx="535940" cy="41910"/>
            </a:xfrm>
            <a:custGeom>
              <a:avLst/>
              <a:gdLst/>
              <a:ahLst/>
              <a:cxnLst/>
              <a:rect l="l" t="t" r="r" b="b"/>
              <a:pathLst>
                <a:path w="535939" h="41909">
                  <a:moveTo>
                    <a:pt x="535520" y="20802"/>
                  </a:moveTo>
                  <a:lnTo>
                    <a:pt x="0" y="20802"/>
                  </a:lnTo>
                </a:path>
                <a:path w="535939" h="41909">
                  <a:moveTo>
                    <a:pt x="514717" y="41605"/>
                  </a:moveTo>
                  <a:lnTo>
                    <a:pt x="535520" y="20802"/>
                  </a:lnTo>
                  <a:lnTo>
                    <a:pt x="514717" y="0"/>
                  </a:lnTo>
                </a:path>
              </a:pathLst>
            </a:custGeom>
            <a:ln w="960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919725" y="1707367"/>
            <a:ext cx="117475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Yes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28729" y="1414442"/>
            <a:ext cx="93980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No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34360" y="1559811"/>
            <a:ext cx="61555" cy="3162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</a:t>
            </a:r>
            <a:r>
              <a:rPr sz="4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</a:t>
            </a:r>
            <a:r>
              <a:rPr sz="4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</a:t>
            </a:r>
            <a:r>
              <a:rPr sz="4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</a:t>
            </a:r>
            <a:r>
              <a:rPr sz="4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</a:t>
            </a:r>
            <a:r>
              <a:rPr sz="4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</a:t>
            </a:r>
            <a:r>
              <a:rPr sz="4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</a:t>
            </a:r>
            <a:r>
              <a:rPr sz="4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</a:t>
            </a:r>
            <a:r>
              <a:rPr sz="4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45729" y="2337346"/>
            <a:ext cx="69250" cy="49339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</a:t>
            </a:r>
            <a:r>
              <a:rPr sz="45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</a:t>
            </a:r>
            <a:r>
              <a:rPr sz="45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</a:t>
            </a:r>
            <a:r>
              <a:rPr sz="45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</a:t>
            </a:r>
            <a:r>
              <a:rPr sz="45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</a:t>
            </a:r>
            <a:r>
              <a:rPr sz="45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</a:t>
            </a:r>
            <a:r>
              <a:rPr sz="45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u</a:t>
            </a:r>
            <a:r>
              <a:rPr sz="45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</a:t>
            </a:r>
            <a:r>
              <a:rPr sz="45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</a:t>
            </a:r>
            <a:r>
              <a:rPr sz="45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</a:t>
            </a:r>
            <a:r>
              <a:rPr sz="45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</a:t>
            </a:r>
            <a:r>
              <a:rPr sz="45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45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</a:t>
            </a:r>
            <a:endParaRPr sz="45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538044" y="1023791"/>
            <a:ext cx="459740" cy="132080"/>
            <a:chOff x="2538044" y="1023791"/>
            <a:chExt cx="459740" cy="132080"/>
          </a:xfrm>
        </p:grpSpPr>
        <p:sp>
          <p:nvSpPr>
            <p:cNvPr id="59" name="object 59"/>
            <p:cNvSpPr/>
            <p:nvPr/>
          </p:nvSpPr>
          <p:spPr>
            <a:xfrm>
              <a:off x="2540901" y="1026649"/>
              <a:ext cx="454025" cy="126364"/>
            </a:xfrm>
            <a:custGeom>
              <a:avLst/>
              <a:gdLst/>
              <a:ahLst/>
              <a:cxnLst/>
              <a:rect l="l" t="t" r="r" b="b"/>
              <a:pathLst>
                <a:path w="454025" h="126365">
                  <a:moveTo>
                    <a:pt x="415829" y="0"/>
                  </a:moveTo>
                  <a:lnTo>
                    <a:pt x="37826" y="0"/>
                  </a:lnTo>
                  <a:lnTo>
                    <a:pt x="23102" y="2965"/>
                  </a:lnTo>
                  <a:lnTo>
                    <a:pt x="11079" y="11056"/>
                  </a:lnTo>
                  <a:lnTo>
                    <a:pt x="2972" y="23065"/>
                  </a:lnTo>
                  <a:lnTo>
                    <a:pt x="0" y="37782"/>
                  </a:lnTo>
                  <a:lnTo>
                    <a:pt x="0" y="88188"/>
                  </a:lnTo>
                  <a:lnTo>
                    <a:pt x="2972" y="102887"/>
                  </a:lnTo>
                  <a:lnTo>
                    <a:pt x="11079" y="114897"/>
                  </a:lnTo>
                  <a:lnTo>
                    <a:pt x="23102" y="122999"/>
                  </a:lnTo>
                  <a:lnTo>
                    <a:pt x="37826" y="125971"/>
                  </a:lnTo>
                  <a:lnTo>
                    <a:pt x="415829" y="125971"/>
                  </a:lnTo>
                  <a:lnTo>
                    <a:pt x="430528" y="122999"/>
                  </a:lnTo>
                  <a:lnTo>
                    <a:pt x="442538" y="114897"/>
                  </a:lnTo>
                  <a:lnTo>
                    <a:pt x="450640" y="102887"/>
                  </a:lnTo>
                  <a:lnTo>
                    <a:pt x="453612" y="88188"/>
                  </a:lnTo>
                  <a:lnTo>
                    <a:pt x="453612" y="37782"/>
                  </a:lnTo>
                  <a:lnTo>
                    <a:pt x="450640" y="23065"/>
                  </a:lnTo>
                  <a:lnTo>
                    <a:pt x="442538" y="11056"/>
                  </a:lnTo>
                  <a:lnTo>
                    <a:pt x="430528" y="2965"/>
                  </a:lnTo>
                  <a:lnTo>
                    <a:pt x="415829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40901" y="1026649"/>
              <a:ext cx="454025" cy="126364"/>
            </a:xfrm>
            <a:custGeom>
              <a:avLst/>
              <a:gdLst/>
              <a:ahLst/>
              <a:cxnLst/>
              <a:rect l="l" t="t" r="r" b="b"/>
              <a:pathLst>
                <a:path w="454025" h="126365">
                  <a:moveTo>
                    <a:pt x="37826" y="125971"/>
                  </a:moveTo>
                  <a:lnTo>
                    <a:pt x="415829" y="125971"/>
                  </a:lnTo>
                  <a:lnTo>
                    <a:pt x="430528" y="122999"/>
                  </a:lnTo>
                  <a:lnTo>
                    <a:pt x="442538" y="114897"/>
                  </a:lnTo>
                  <a:lnTo>
                    <a:pt x="450640" y="102887"/>
                  </a:lnTo>
                  <a:lnTo>
                    <a:pt x="453612" y="88188"/>
                  </a:lnTo>
                  <a:lnTo>
                    <a:pt x="453612" y="37782"/>
                  </a:lnTo>
                  <a:lnTo>
                    <a:pt x="450640" y="23065"/>
                  </a:lnTo>
                  <a:lnTo>
                    <a:pt x="442538" y="11056"/>
                  </a:lnTo>
                  <a:lnTo>
                    <a:pt x="430528" y="2965"/>
                  </a:lnTo>
                  <a:lnTo>
                    <a:pt x="415829" y="0"/>
                  </a:lnTo>
                  <a:lnTo>
                    <a:pt x="37826" y="0"/>
                  </a:lnTo>
                  <a:lnTo>
                    <a:pt x="23102" y="2965"/>
                  </a:lnTo>
                  <a:lnTo>
                    <a:pt x="11079" y="11056"/>
                  </a:lnTo>
                  <a:lnTo>
                    <a:pt x="2972" y="23065"/>
                  </a:lnTo>
                  <a:lnTo>
                    <a:pt x="0" y="37782"/>
                  </a:lnTo>
                  <a:lnTo>
                    <a:pt x="0" y="88188"/>
                  </a:lnTo>
                  <a:lnTo>
                    <a:pt x="2972" y="102887"/>
                  </a:lnTo>
                  <a:lnTo>
                    <a:pt x="11079" y="114897"/>
                  </a:lnTo>
                  <a:lnTo>
                    <a:pt x="23102" y="122999"/>
                  </a:lnTo>
                  <a:lnTo>
                    <a:pt x="37826" y="125971"/>
                  </a:lnTo>
                  <a:close/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643816" y="1039595"/>
            <a:ext cx="248285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Encoding</a:t>
            </a:r>
            <a:endParaRPr sz="400">
              <a:solidFill>
                <a:schemeClr val="bg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172855" y="1036561"/>
            <a:ext cx="995044" cy="1569085"/>
            <a:chOff x="2172855" y="1036561"/>
            <a:chExt cx="995044" cy="1569085"/>
          </a:xfrm>
        </p:grpSpPr>
        <p:sp>
          <p:nvSpPr>
            <p:cNvPr id="63" name="object 63"/>
            <p:cNvSpPr/>
            <p:nvPr/>
          </p:nvSpPr>
          <p:spPr>
            <a:xfrm>
              <a:off x="2175522" y="108963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314972" y="0"/>
                  </a:moveTo>
                  <a:lnTo>
                    <a:pt x="0" y="0"/>
                  </a:lnTo>
                </a:path>
              </a:pathLst>
            </a:custGeom>
            <a:ln w="533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75522" y="1073099"/>
              <a:ext cx="17145" cy="33655"/>
            </a:xfrm>
            <a:custGeom>
              <a:avLst/>
              <a:gdLst/>
              <a:ahLst/>
              <a:cxnLst/>
              <a:rect l="l" t="t" r="r" b="b"/>
              <a:pathLst>
                <a:path w="17144" h="33655">
                  <a:moveTo>
                    <a:pt x="16535" y="0"/>
                  </a:moveTo>
                  <a:lnTo>
                    <a:pt x="0" y="16535"/>
                  </a:lnTo>
                  <a:lnTo>
                    <a:pt x="16535" y="33070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53194" y="1621967"/>
              <a:ext cx="73660" cy="576580"/>
            </a:xfrm>
            <a:custGeom>
              <a:avLst/>
              <a:gdLst/>
              <a:ahLst/>
              <a:cxnLst/>
              <a:rect l="l" t="t" r="r" b="b"/>
              <a:pathLst>
                <a:path w="73660" h="576580">
                  <a:moveTo>
                    <a:pt x="20802" y="0"/>
                  </a:moveTo>
                  <a:lnTo>
                    <a:pt x="20802" y="97656"/>
                  </a:lnTo>
                </a:path>
                <a:path w="73660" h="576580">
                  <a:moveTo>
                    <a:pt x="0" y="76854"/>
                  </a:moveTo>
                  <a:lnTo>
                    <a:pt x="20802" y="97656"/>
                  </a:lnTo>
                  <a:lnTo>
                    <a:pt x="41605" y="76854"/>
                  </a:lnTo>
                </a:path>
                <a:path w="73660" h="576580">
                  <a:moveTo>
                    <a:pt x="52317" y="374846"/>
                  </a:moveTo>
                  <a:lnTo>
                    <a:pt x="52317" y="576472"/>
                  </a:lnTo>
                </a:path>
                <a:path w="73660" h="576580">
                  <a:moveTo>
                    <a:pt x="31515" y="555669"/>
                  </a:moveTo>
                  <a:lnTo>
                    <a:pt x="52317" y="576472"/>
                  </a:lnTo>
                  <a:lnTo>
                    <a:pt x="73120" y="555669"/>
                  </a:lnTo>
                </a:path>
              </a:pathLst>
            </a:custGeom>
            <a:ln w="9601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70123" y="150150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0" y="0"/>
                  </a:moveTo>
                  <a:lnTo>
                    <a:pt x="25958" y="25958"/>
                  </a:lnTo>
                </a:path>
              </a:pathLst>
            </a:custGeom>
            <a:ln w="138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96082" y="145896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68497"/>
                  </a:moveTo>
                  <a:lnTo>
                    <a:pt x="68541" y="0"/>
                  </a:lnTo>
                </a:path>
              </a:pathLst>
            </a:custGeom>
            <a:ln w="53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22873" y="1083989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5" h="27940">
                  <a:moveTo>
                    <a:pt x="0" y="0"/>
                  </a:moveTo>
                  <a:lnTo>
                    <a:pt x="25958" y="27381"/>
                  </a:lnTo>
                </a:path>
              </a:pathLst>
            </a:custGeom>
            <a:ln w="138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48831" y="1039228"/>
              <a:ext cx="68580" cy="72390"/>
            </a:xfrm>
            <a:custGeom>
              <a:avLst/>
              <a:gdLst/>
              <a:ahLst/>
              <a:cxnLst/>
              <a:rect l="l" t="t" r="r" b="b"/>
              <a:pathLst>
                <a:path w="68580" h="72390">
                  <a:moveTo>
                    <a:pt x="0" y="72142"/>
                  </a:moveTo>
                  <a:lnTo>
                    <a:pt x="68541" y="0"/>
                  </a:lnTo>
                </a:path>
              </a:pathLst>
            </a:custGeom>
            <a:ln w="53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64524" y="186924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0"/>
                  </a:moveTo>
                  <a:lnTo>
                    <a:pt x="25958" y="26003"/>
                  </a:lnTo>
                </a:path>
              </a:pathLst>
            </a:custGeom>
            <a:ln w="138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90482" y="182674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68497"/>
                  </a:moveTo>
                  <a:lnTo>
                    <a:pt x="68541" y="0"/>
                  </a:lnTo>
                </a:path>
              </a:pathLst>
            </a:custGeom>
            <a:ln w="53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70836" y="233267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0"/>
                  </a:moveTo>
                  <a:lnTo>
                    <a:pt x="25958" y="26003"/>
                  </a:lnTo>
                </a:path>
              </a:pathLst>
            </a:custGeom>
            <a:ln w="138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96794" y="2290184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68497"/>
                  </a:moveTo>
                  <a:lnTo>
                    <a:pt x="68541" y="0"/>
                  </a:lnTo>
                </a:path>
              </a:pathLst>
            </a:custGeom>
            <a:ln w="53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77103" y="257208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0"/>
                  </a:moveTo>
                  <a:lnTo>
                    <a:pt x="26003" y="26003"/>
                  </a:lnTo>
                </a:path>
              </a:pathLst>
            </a:custGeom>
            <a:ln w="138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03106" y="2529592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68497"/>
                  </a:moveTo>
                  <a:lnTo>
                    <a:pt x="68497" y="0"/>
                  </a:lnTo>
                </a:path>
              </a:pathLst>
            </a:custGeom>
            <a:ln w="53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552301" y="1460449"/>
            <a:ext cx="742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-5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45" y="242987"/>
            <a:ext cx="4693806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Termination</a:t>
            </a:r>
            <a:r>
              <a:rPr spc="100" dirty="0"/>
              <a:t> </a:t>
            </a:r>
            <a:r>
              <a:rPr dirty="0"/>
              <a:t>and/or</a:t>
            </a:r>
            <a:r>
              <a:rPr spc="105" dirty="0"/>
              <a:t> </a:t>
            </a:r>
            <a:r>
              <a:rPr dirty="0"/>
              <a:t>convergence</a:t>
            </a:r>
            <a:r>
              <a:rPr spc="100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446" y="808568"/>
            <a:ext cx="40786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iteration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should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some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convergence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test. </a:t>
            </a:r>
            <a:r>
              <a:rPr sz="1100" dirty="0">
                <a:latin typeface="Arial MT"/>
                <a:cs typeface="Arial MT"/>
              </a:rPr>
              <a:t>Commonly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convergence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termination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conditions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37" y="1276126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5438" y="127514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385" y="1264941"/>
            <a:ext cx="3710665" cy="16730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satisfies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objective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criteria.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Arial MT"/>
                <a:cs typeface="Arial MT"/>
              </a:rPr>
              <a:t>Fixed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executed.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Arial MT"/>
                <a:cs typeface="Arial MT"/>
              </a:rPr>
              <a:t>Allocated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budget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(such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computation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reached.</a:t>
            </a:r>
            <a:endParaRPr sz="1100" dirty="0">
              <a:latin typeface="Arial MT"/>
              <a:cs typeface="Arial MT"/>
            </a:endParaRPr>
          </a:p>
          <a:p>
            <a:pPr marL="12700" marR="5080" algn="just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highest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ranking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reaching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reached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plateau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successive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iterations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longer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produce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better result.</a:t>
            </a:r>
            <a:endParaRPr sz="1100" dirty="0">
              <a:latin typeface="Arial MT"/>
              <a:cs typeface="Arial MT"/>
            </a:endParaRPr>
          </a:p>
          <a:p>
            <a:pPr marL="12700" marR="2352040" algn="just">
              <a:lnSpc>
                <a:spcPct val="168200"/>
              </a:lnSpc>
              <a:spcBef>
                <a:spcPts val="5"/>
              </a:spcBef>
            </a:pPr>
            <a:r>
              <a:rPr sz="1100" dirty="0" err="1">
                <a:latin typeface="Arial MT"/>
                <a:cs typeface="Arial MT"/>
              </a:rPr>
              <a:t>Manual</a:t>
            </a:r>
            <a:r>
              <a:rPr sz="1100" spc="-10" dirty="0" err="1">
                <a:latin typeface="Arial MT"/>
                <a:cs typeface="Arial MT"/>
              </a:rPr>
              <a:t>inspection</a:t>
            </a:r>
            <a:r>
              <a:rPr sz="1100" spc="-10">
                <a:latin typeface="Arial MT"/>
                <a:cs typeface="Arial MT"/>
              </a:rPr>
              <a:t>. 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037" y="1558167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5438" y="15571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037" y="1840196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5438" y="18385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037" y="2122225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5438" y="212124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037" y="2748411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5438" y="27460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037" y="3030440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5438" y="30288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179" y="2916565"/>
            <a:ext cx="3323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>
                <a:latin typeface="Arial MT"/>
              </a:rPr>
              <a:t>Combination of the above.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422" y="1193833"/>
            <a:ext cx="22733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dirty="0">
                <a:latin typeface="Arial"/>
                <a:cs typeface="Arial"/>
              </a:rPr>
              <a:t>Fitness</a:t>
            </a:r>
            <a:r>
              <a:rPr sz="1700" b="1" spc="5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Scaling</a:t>
            </a:r>
            <a:r>
              <a:rPr sz="1700" b="1" spc="5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in</a:t>
            </a:r>
            <a:r>
              <a:rPr sz="1700" b="1" spc="50" dirty="0">
                <a:latin typeface="Arial"/>
                <a:cs typeface="Arial"/>
              </a:rPr>
              <a:t> </a:t>
            </a:r>
            <a:r>
              <a:rPr sz="1700" b="1" spc="-25" dirty="0">
                <a:latin typeface="Arial"/>
                <a:cs typeface="Arial"/>
              </a:rPr>
              <a:t>GA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68" y="825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Issue</a:t>
            </a:r>
            <a:r>
              <a:rPr spc="90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dirty="0"/>
              <a:t>fitness</a:t>
            </a:r>
            <a:r>
              <a:rPr spc="95" dirty="0"/>
              <a:t> </a:t>
            </a:r>
            <a:r>
              <a:rPr spc="-1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679582"/>
            <a:ext cx="4133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look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scenario,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depicted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figure.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5993" y="1071472"/>
            <a:ext cx="1896110" cy="1360170"/>
            <a:chOff x="1462474" y="805973"/>
            <a:chExt cx="1896110" cy="1360170"/>
          </a:xfrm>
        </p:grpSpPr>
        <p:sp>
          <p:nvSpPr>
            <p:cNvPr id="5" name="object 5"/>
            <p:cNvSpPr/>
            <p:nvPr/>
          </p:nvSpPr>
          <p:spPr>
            <a:xfrm>
              <a:off x="1468189" y="805973"/>
              <a:ext cx="1890395" cy="1350010"/>
            </a:xfrm>
            <a:custGeom>
              <a:avLst/>
              <a:gdLst/>
              <a:ahLst/>
              <a:cxnLst/>
              <a:rect l="l" t="t" r="r" b="b"/>
              <a:pathLst>
                <a:path w="1890395" h="1350010">
                  <a:moveTo>
                    <a:pt x="0" y="1349968"/>
                  </a:moveTo>
                  <a:lnTo>
                    <a:pt x="1889988" y="1349968"/>
                  </a:lnTo>
                </a:path>
                <a:path w="1890395" h="1350010">
                  <a:moveTo>
                    <a:pt x="0" y="0"/>
                  </a:moveTo>
                  <a:lnTo>
                    <a:pt x="0" y="1349968"/>
                  </a:lnTo>
                </a:path>
              </a:pathLst>
            </a:custGeom>
            <a:ln w="11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191" y="952373"/>
              <a:ext cx="1691639" cy="1096010"/>
            </a:xfrm>
            <a:custGeom>
              <a:avLst/>
              <a:gdLst/>
              <a:ahLst/>
              <a:cxnLst/>
              <a:rect l="l" t="t" r="r" b="b"/>
              <a:pathLst>
                <a:path w="1691639" h="1096010">
                  <a:moveTo>
                    <a:pt x="0" y="788812"/>
                  </a:moveTo>
                  <a:lnTo>
                    <a:pt x="10214" y="761179"/>
                  </a:lnTo>
                  <a:lnTo>
                    <a:pt x="24448" y="732517"/>
                  </a:lnTo>
                  <a:lnTo>
                    <a:pt x="40700" y="712281"/>
                  </a:lnTo>
                  <a:lnTo>
                    <a:pt x="56969" y="709926"/>
                  </a:lnTo>
                  <a:lnTo>
                    <a:pt x="69032" y="725190"/>
                  </a:lnTo>
                  <a:lnTo>
                    <a:pt x="80575" y="749344"/>
                  </a:lnTo>
                  <a:lnTo>
                    <a:pt x="92366" y="773512"/>
                  </a:lnTo>
                  <a:lnTo>
                    <a:pt x="105175" y="788812"/>
                  </a:lnTo>
                  <a:lnTo>
                    <a:pt x="143590" y="788275"/>
                  </a:lnTo>
                  <a:lnTo>
                    <a:pt x="159230" y="765423"/>
                  </a:lnTo>
                  <a:lnTo>
                    <a:pt x="165371" y="732353"/>
                  </a:lnTo>
                  <a:lnTo>
                    <a:pt x="175288" y="701163"/>
                  </a:lnTo>
                  <a:lnTo>
                    <a:pt x="213455" y="710833"/>
                  </a:lnTo>
                  <a:lnTo>
                    <a:pt x="236443" y="736219"/>
                  </a:lnTo>
                  <a:lnTo>
                    <a:pt x="250766" y="765989"/>
                  </a:lnTo>
                  <a:lnTo>
                    <a:pt x="262937" y="788812"/>
                  </a:lnTo>
                  <a:lnTo>
                    <a:pt x="270266" y="787106"/>
                  </a:lnTo>
                  <a:lnTo>
                    <a:pt x="279317" y="787448"/>
                  </a:lnTo>
                  <a:lnTo>
                    <a:pt x="288940" y="788472"/>
                  </a:lnTo>
                  <a:lnTo>
                    <a:pt x="297989" y="788812"/>
                  </a:lnTo>
                  <a:lnTo>
                    <a:pt x="318674" y="776060"/>
                  </a:lnTo>
                  <a:lnTo>
                    <a:pt x="327512" y="749131"/>
                  </a:lnTo>
                  <a:lnTo>
                    <a:pt x="334736" y="720131"/>
                  </a:lnTo>
                  <a:lnTo>
                    <a:pt x="350577" y="701163"/>
                  </a:lnTo>
                  <a:lnTo>
                    <a:pt x="356795" y="693310"/>
                  </a:lnTo>
                  <a:lnTo>
                    <a:pt x="359080" y="684495"/>
                  </a:lnTo>
                  <a:lnTo>
                    <a:pt x="359305" y="675250"/>
                  </a:lnTo>
                  <a:lnTo>
                    <a:pt x="359340" y="666111"/>
                  </a:lnTo>
                  <a:lnTo>
                    <a:pt x="365052" y="645417"/>
                  </a:lnTo>
                  <a:lnTo>
                    <a:pt x="376095" y="624910"/>
                  </a:lnTo>
                  <a:lnTo>
                    <a:pt x="387526" y="600900"/>
                  </a:lnTo>
                  <a:lnTo>
                    <a:pt x="394401" y="569699"/>
                  </a:lnTo>
                  <a:lnTo>
                    <a:pt x="393164" y="545400"/>
                  </a:lnTo>
                  <a:lnTo>
                    <a:pt x="394008" y="518598"/>
                  </a:lnTo>
                  <a:lnTo>
                    <a:pt x="395049" y="491052"/>
                  </a:lnTo>
                  <a:lnTo>
                    <a:pt x="394401" y="464524"/>
                  </a:lnTo>
                  <a:lnTo>
                    <a:pt x="403316" y="459860"/>
                  </a:lnTo>
                  <a:lnTo>
                    <a:pt x="406917" y="453388"/>
                  </a:lnTo>
                  <a:lnTo>
                    <a:pt x="407547" y="445915"/>
                  </a:lnTo>
                  <a:lnTo>
                    <a:pt x="407546" y="438245"/>
                  </a:lnTo>
                  <a:lnTo>
                    <a:pt x="414377" y="420217"/>
                  </a:lnTo>
                  <a:lnTo>
                    <a:pt x="429231" y="407681"/>
                  </a:lnTo>
                  <a:lnTo>
                    <a:pt x="447479" y="401664"/>
                  </a:lnTo>
                  <a:lnTo>
                    <a:pt x="464496" y="403193"/>
                  </a:lnTo>
                  <a:lnTo>
                    <a:pt x="480510" y="417750"/>
                  </a:lnTo>
                  <a:lnTo>
                    <a:pt x="491809" y="440868"/>
                  </a:lnTo>
                  <a:lnTo>
                    <a:pt x="504786" y="464863"/>
                  </a:lnTo>
                  <a:lnTo>
                    <a:pt x="525837" y="482050"/>
                  </a:lnTo>
                  <a:lnTo>
                    <a:pt x="527651" y="506875"/>
                  </a:lnTo>
                  <a:lnTo>
                    <a:pt x="533850" y="528214"/>
                  </a:lnTo>
                  <a:lnTo>
                    <a:pt x="540423" y="548384"/>
                  </a:lnTo>
                  <a:lnTo>
                    <a:pt x="543363" y="569699"/>
                  </a:lnTo>
                  <a:lnTo>
                    <a:pt x="545233" y="615950"/>
                  </a:lnTo>
                  <a:lnTo>
                    <a:pt x="548399" y="657889"/>
                  </a:lnTo>
                  <a:lnTo>
                    <a:pt x="555619" y="695174"/>
                  </a:lnTo>
                  <a:lnTo>
                    <a:pt x="569652" y="727462"/>
                  </a:lnTo>
                  <a:lnTo>
                    <a:pt x="613467" y="788812"/>
                  </a:lnTo>
                  <a:lnTo>
                    <a:pt x="657377" y="788812"/>
                  </a:lnTo>
                  <a:lnTo>
                    <a:pt x="680945" y="802991"/>
                  </a:lnTo>
                  <a:lnTo>
                    <a:pt x="695263" y="824174"/>
                  </a:lnTo>
                  <a:lnTo>
                    <a:pt x="705972" y="849586"/>
                  </a:lnTo>
                  <a:lnTo>
                    <a:pt x="718718" y="876452"/>
                  </a:lnTo>
                  <a:lnTo>
                    <a:pt x="730850" y="916267"/>
                  </a:lnTo>
                  <a:lnTo>
                    <a:pt x="748912" y="948425"/>
                  </a:lnTo>
                  <a:lnTo>
                    <a:pt x="769403" y="977465"/>
                  </a:lnTo>
                  <a:lnTo>
                    <a:pt x="788822" y="1007925"/>
                  </a:lnTo>
                  <a:lnTo>
                    <a:pt x="786278" y="1036897"/>
                  </a:lnTo>
                  <a:lnTo>
                    <a:pt x="795835" y="1056996"/>
                  </a:lnTo>
                  <a:lnTo>
                    <a:pt x="812838" y="1074470"/>
                  </a:lnTo>
                  <a:lnTo>
                    <a:pt x="832637" y="1095565"/>
                  </a:lnTo>
                  <a:lnTo>
                    <a:pt x="855369" y="1092342"/>
                  </a:lnTo>
                  <a:lnTo>
                    <a:pt x="864046" y="1083319"/>
                  </a:lnTo>
                  <a:lnTo>
                    <a:pt x="867972" y="1069466"/>
                  </a:lnTo>
                  <a:lnTo>
                    <a:pt x="876452" y="1051750"/>
                  </a:lnTo>
                  <a:lnTo>
                    <a:pt x="876452" y="876452"/>
                  </a:lnTo>
                  <a:lnTo>
                    <a:pt x="886752" y="852142"/>
                  </a:lnTo>
                  <a:lnTo>
                    <a:pt x="888203" y="827674"/>
                  </a:lnTo>
                  <a:lnTo>
                    <a:pt x="883779" y="805686"/>
                  </a:lnTo>
                  <a:lnTo>
                    <a:pt x="876452" y="788812"/>
                  </a:lnTo>
                  <a:lnTo>
                    <a:pt x="920267" y="744988"/>
                  </a:lnTo>
                  <a:lnTo>
                    <a:pt x="943428" y="738777"/>
                  </a:lnTo>
                  <a:lnTo>
                    <a:pt x="954247" y="724685"/>
                  </a:lnTo>
                  <a:lnTo>
                    <a:pt x="959031" y="705407"/>
                  </a:lnTo>
                  <a:lnTo>
                    <a:pt x="964082" y="683637"/>
                  </a:lnTo>
                  <a:lnTo>
                    <a:pt x="961674" y="629264"/>
                  </a:lnTo>
                  <a:lnTo>
                    <a:pt x="972616" y="586828"/>
                  </a:lnTo>
                  <a:lnTo>
                    <a:pt x="990897" y="551421"/>
                  </a:lnTo>
                  <a:lnTo>
                    <a:pt x="1010503" y="518131"/>
                  </a:lnTo>
                  <a:lnTo>
                    <a:pt x="1025423" y="482050"/>
                  </a:lnTo>
                  <a:lnTo>
                    <a:pt x="1038759" y="436888"/>
                  </a:lnTo>
                  <a:lnTo>
                    <a:pt x="1047461" y="386535"/>
                  </a:lnTo>
                  <a:lnTo>
                    <a:pt x="1051716" y="333554"/>
                  </a:lnTo>
                  <a:lnTo>
                    <a:pt x="1051712" y="280511"/>
                  </a:lnTo>
                  <a:lnTo>
                    <a:pt x="1061727" y="243101"/>
                  </a:lnTo>
                  <a:lnTo>
                    <a:pt x="1066749" y="204906"/>
                  </a:lnTo>
                  <a:lnTo>
                    <a:pt x="1070826" y="167247"/>
                  </a:lnTo>
                  <a:lnTo>
                    <a:pt x="1078001" y="131444"/>
                  </a:lnTo>
                  <a:lnTo>
                    <a:pt x="1077406" y="80527"/>
                  </a:lnTo>
                  <a:lnTo>
                    <a:pt x="1088669" y="38719"/>
                  </a:lnTo>
                  <a:lnTo>
                    <a:pt x="1109933" y="10412"/>
                  </a:lnTo>
                  <a:lnTo>
                    <a:pt x="1139342" y="0"/>
                  </a:lnTo>
                  <a:lnTo>
                    <a:pt x="1170797" y="19413"/>
                  </a:lnTo>
                  <a:lnTo>
                    <a:pt x="1197599" y="49577"/>
                  </a:lnTo>
                  <a:lnTo>
                    <a:pt x="1217204" y="87814"/>
                  </a:lnTo>
                  <a:lnTo>
                    <a:pt x="1227067" y="131444"/>
                  </a:lnTo>
                  <a:lnTo>
                    <a:pt x="1234052" y="161454"/>
                  </a:lnTo>
                  <a:lnTo>
                    <a:pt x="1241795" y="194643"/>
                  </a:lnTo>
                  <a:lnTo>
                    <a:pt x="1246556" y="229117"/>
                  </a:lnTo>
                  <a:lnTo>
                    <a:pt x="1244593" y="262985"/>
                  </a:lnTo>
                  <a:lnTo>
                    <a:pt x="1262417" y="320642"/>
                  </a:lnTo>
                  <a:lnTo>
                    <a:pt x="1268382" y="378057"/>
                  </a:lnTo>
                  <a:lnTo>
                    <a:pt x="1269025" y="432703"/>
                  </a:lnTo>
                  <a:lnTo>
                    <a:pt x="1270882" y="482050"/>
                  </a:lnTo>
                  <a:lnTo>
                    <a:pt x="1271004" y="538410"/>
                  </a:lnTo>
                  <a:lnTo>
                    <a:pt x="1278030" y="584326"/>
                  </a:lnTo>
                  <a:lnTo>
                    <a:pt x="1292005" y="623974"/>
                  </a:lnTo>
                  <a:lnTo>
                    <a:pt x="1312975" y="661528"/>
                  </a:lnTo>
                  <a:lnTo>
                    <a:pt x="1340986" y="701163"/>
                  </a:lnTo>
                  <a:lnTo>
                    <a:pt x="1382801" y="718908"/>
                  </a:lnTo>
                  <a:lnTo>
                    <a:pt x="1408200" y="712988"/>
                  </a:lnTo>
                  <a:lnTo>
                    <a:pt x="1428616" y="701163"/>
                  </a:lnTo>
                  <a:lnTo>
                    <a:pt x="1489957" y="744988"/>
                  </a:lnTo>
                  <a:lnTo>
                    <a:pt x="1493769" y="762495"/>
                  </a:lnTo>
                  <a:lnTo>
                    <a:pt x="1512877" y="766883"/>
                  </a:lnTo>
                  <a:lnTo>
                    <a:pt x="1535860" y="760325"/>
                  </a:lnTo>
                  <a:lnTo>
                    <a:pt x="1551298" y="744988"/>
                  </a:lnTo>
                  <a:lnTo>
                    <a:pt x="1574093" y="754782"/>
                  </a:lnTo>
                  <a:lnTo>
                    <a:pt x="1593923" y="767329"/>
                  </a:lnTo>
                  <a:lnTo>
                    <a:pt x="1609966" y="779661"/>
                  </a:lnTo>
                  <a:lnTo>
                    <a:pt x="1621402" y="788812"/>
                  </a:lnTo>
                  <a:lnTo>
                    <a:pt x="1636575" y="792065"/>
                  </a:lnTo>
                  <a:lnTo>
                    <a:pt x="1656347" y="796785"/>
                  </a:lnTo>
                  <a:lnTo>
                    <a:pt x="1676172" y="797519"/>
                  </a:lnTo>
                  <a:lnTo>
                    <a:pt x="1691506" y="788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8190" y="859980"/>
              <a:ext cx="540385" cy="1305560"/>
            </a:xfrm>
            <a:custGeom>
              <a:avLst/>
              <a:gdLst/>
              <a:ahLst/>
              <a:cxnLst/>
              <a:rect l="l" t="t" r="r" b="b"/>
              <a:pathLst>
                <a:path w="540385" h="1305560">
                  <a:moveTo>
                    <a:pt x="0" y="9525"/>
                  </a:moveTo>
                  <a:lnTo>
                    <a:pt x="0" y="1305563"/>
                  </a:lnTo>
                </a:path>
                <a:path w="540385" h="1305560">
                  <a:moveTo>
                    <a:pt x="539981" y="0"/>
                  </a:moveTo>
                  <a:lnTo>
                    <a:pt x="539981" y="1295961"/>
                  </a:lnTo>
                </a:path>
              </a:pathLst>
            </a:custGeom>
            <a:ln w="11429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8681" y="137290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0955"/>
                  </a:lnTo>
                  <a:lnTo>
                    <a:pt x="6096" y="27051"/>
                  </a:lnTo>
                  <a:lnTo>
                    <a:pt x="20955" y="27051"/>
                  </a:lnTo>
                  <a:lnTo>
                    <a:pt x="27051" y="20955"/>
                  </a:lnTo>
                  <a:lnTo>
                    <a:pt x="27051" y="13525"/>
                  </a:lnTo>
                  <a:lnTo>
                    <a:pt x="27051" y="6096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8681" y="137290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525"/>
                  </a:moveTo>
                  <a:lnTo>
                    <a:pt x="27051" y="6096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3525"/>
                  </a:lnTo>
                  <a:lnTo>
                    <a:pt x="0" y="20955"/>
                  </a:lnTo>
                  <a:lnTo>
                    <a:pt x="6096" y="27051"/>
                  </a:lnTo>
                  <a:lnTo>
                    <a:pt x="13525" y="27051"/>
                  </a:lnTo>
                  <a:lnTo>
                    <a:pt x="20955" y="27051"/>
                  </a:lnTo>
                  <a:lnTo>
                    <a:pt x="27051" y="20955"/>
                  </a:lnTo>
                  <a:lnTo>
                    <a:pt x="27051" y="13525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1687" y="14674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93" y="0"/>
                  </a:moveTo>
                  <a:lnTo>
                    <a:pt x="6048" y="0"/>
                  </a:lnTo>
                  <a:lnTo>
                    <a:pt x="0" y="6048"/>
                  </a:lnTo>
                  <a:lnTo>
                    <a:pt x="0" y="20964"/>
                  </a:lnTo>
                  <a:lnTo>
                    <a:pt x="6048" y="27003"/>
                  </a:lnTo>
                  <a:lnTo>
                    <a:pt x="20993" y="27003"/>
                  </a:lnTo>
                  <a:lnTo>
                    <a:pt x="26993" y="20964"/>
                  </a:lnTo>
                  <a:lnTo>
                    <a:pt x="26993" y="13506"/>
                  </a:lnTo>
                  <a:lnTo>
                    <a:pt x="26993" y="6048"/>
                  </a:lnTo>
                  <a:lnTo>
                    <a:pt x="2099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1687" y="14674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93" y="13506"/>
                  </a:moveTo>
                  <a:lnTo>
                    <a:pt x="26993" y="6048"/>
                  </a:lnTo>
                  <a:lnTo>
                    <a:pt x="20993" y="0"/>
                  </a:lnTo>
                  <a:lnTo>
                    <a:pt x="13506" y="0"/>
                  </a:lnTo>
                  <a:lnTo>
                    <a:pt x="6048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64"/>
                  </a:lnTo>
                  <a:lnTo>
                    <a:pt x="6048" y="27003"/>
                  </a:lnTo>
                  <a:lnTo>
                    <a:pt x="13506" y="27003"/>
                  </a:lnTo>
                  <a:lnTo>
                    <a:pt x="20993" y="27003"/>
                  </a:lnTo>
                  <a:lnTo>
                    <a:pt x="26993" y="20964"/>
                  </a:lnTo>
                  <a:lnTo>
                    <a:pt x="26993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2206" y="145664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00" y="26993"/>
                  </a:lnTo>
                  <a:lnTo>
                    <a:pt x="20955" y="2699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2206" y="145664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29643" y="1494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48"/>
                  </a:lnTo>
                  <a:lnTo>
                    <a:pt x="0" y="20954"/>
                  </a:lnTo>
                  <a:lnTo>
                    <a:pt x="6096" y="27003"/>
                  </a:lnTo>
                  <a:lnTo>
                    <a:pt x="20955" y="27003"/>
                  </a:lnTo>
                  <a:lnTo>
                    <a:pt x="27051" y="20954"/>
                  </a:lnTo>
                  <a:lnTo>
                    <a:pt x="27051" y="13496"/>
                  </a:lnTo>
                  <a:lnTo>
                    <a:pt x="27051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9643" y="1494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96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1" y="20954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4110" y="141071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67"/>
                  </a:lnTo>
                  <a:lnTo>
                    <a:pt x="0" y="20983"/>
                  </a:lnTo>
                  <a:lnTo>
                    <a:pt x="6000" y="27022"/>
                  </a:lnTo>
                  <a:lnTo>
                    <a:pt x="20955" y="27022"/>
                  </a:lnTo>
                  <a:lnTo>
                    <a:pt x="26955" y="20983"/>
                  </a:lnTo>
                  <a:lnTo>
                    <a:pt x="26955" y="13525"/>
                  </a:lnTo>
                  <a:lnTo>
                    <a:pt x="26955" y="6067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4110" y="141071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525"/>
                  </a:moveTo>
                  <a:lnTo>
                    <a:pt x="26955" y="6067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67"/>
                  </a:lnTo>
                  <a:lnTo>
                    <a:pt x="0" y="13525"/>
                  </a:lnTo>
                  <a:lnTo>
                    <a:pt x="0" y="20983"/>
                  </a:lnTo>
                  <a:lnTo>
                    <a:pt x="6000" y="27022"/>
                  </a:lnTo>
                  <a:lnTo>
                    <a:pt x="13525" y="27022"/>
                  </a:lnTo>
                  <a:lnTo>
                    <a:pt x="20955" y="27022"/>
                  </a:lnTo>
                  <a:lnTo>
                    <a:pt x="26955" y="20983"/>
                  </a:lnTo>
                  <a:lnTo>
                    <a:pt x="26955" y="13525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21687" y="14269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93" y="0"/>
                  </a:moveTo>
                  <a:lnTo>
                    <a:pt x="6048" y="0"/>
                  </a:lnTo>
                  <a:lnTo>
                    <a:pt x="0" y="6048"/>
                  </a:lnTo>
                  <a:lnTo>
                    <a:pt x="0" y="20964"/>
                  </a:lnTo>
                  <a:lnTo>
                    <a:pt x="6048" y="27003"/>
                  </a:lnTo>
                  <a:lnTo>
                    <a:pt x="20993" y="27003"/>
                  </a:lnTo>
                  <a:lnTo>
                    <a:pt x="26993" y="20964"/>
                  </a:lnTo>
                  <a:lnTo>
                    <a:pt x="26993" y="13506"/>
                  </a:lnTo>
                  <a:lnTo>
                    <a:pt x="26993" y="6048"/>
                  </a:lnTo>
                  <a:lnTo>
                    <a:pt x="2099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1687" y="14269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93" y="13506"/>
                  </a:moveTo>
                  <a:lnTo>
                    <a:pt x="26993" y="6048"/>
                  </a:lnTo>
                  <a:lnTo>
                    <a:pt x="20993" y="0"/>
                  </a:lnTo>
                  <a:lnTo>
                    <a:pt x="13506" y="0"/>
                  </a:lnTo>
                  <a:lnTo>
                    <a:pt x="6048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64"/>
                  </a:lnTo>
                  <a:lnTo>
                    <a:pt x="6048" y="27003"/>
                  </a:lnTo>
                  <a:lnTo>
                    <a:pt x="13506" y="27003"/>
                  </a:lnTo>
                  <a:lnTo>
                    <a:pt x="20993" y="27003"/>
                  </a:lnTo>
                  <a:lnTo>
                    <a:pt x="26993" y="20964"/>
                  </a:lnTo>
                  <a:lnTo>
                    <a:pt x="26993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16213" y="14404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4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00" y="26993"/>
                  </a:lnTo>
                  <a:lnTo>
                    <a:pt x="20954" y="2699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6213" y="14404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4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6993"/>
                  </a:lnTo>
                  <a:lnTo>
                    <a:pt x="13430" y="26993"/>
                  </a:lnTo>
                  <a:lnTo>
                    <a:pt x="20954" y="2699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89162" y="138642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0954"/>
                  </a:lnTo>
                  <a:lnTo>
                    <a:pt x="6096" y="27050"/>
                  </a:lnTo>
                  <a:lnTo>
                    <a:pt x="20955" y="27050"/>
                  </a:lnTo>
                  <a:lnTo>
                    <a:pt x="27051" y="20954"/>
                  </a:lnTo>
                  <a:lnTo>
                    <a:pt x="27051" y="13525"/>
                  </a:lnTo>
                  <a:lnTo>
                    <a:pt x="27051" y="6095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89162" y="138642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525"/>
                  </a:moveTo>
                  <a:lnTo>
                    <a:pt x="27051" y="6095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95"/>
                  </a:lnTo>
                  <a:lnTo>
                    <a:pt x="0" y="13525"/>
                  </a:lnTo>
                  <a:lnTo>
                    <a:pt x="0" y="20954"/>
                  </a:lnTo>
                  <a:lnTo>
                    <a:pt x="6096" y="27050"/>
                  </a:lnTo>
                  <a:lnTo>
                    <a:pt x="13525" y="27050"/>
                  </a:lnTo>
                  <a:lnTo>
                    <a:pt x="20955" y="27050"/>
                  </a:lnTo>
                  <a:lnTo>
                    <a:pt x="27051" y="20954"/>
                  </a:lnTo>
                  <a:lnTo>
                    <a:pt x="27051" y="13525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78399" y="135670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4" y="0"/>
                  </a:moveTo>
                  <a:lnTo>
                    <a:pt x="6000" y="0"/>
                  </a:lnTo>
                  <a:lnTo>
                    <a:pt x="0" y="6095"/>
                  </a:lnTo>
                  <a:lnTo>
                    <a:pt x="0" y="20954"/>
                  </a:lnTo>
                  <a:lnTo>
                    <a:pt x="6000" y="27050"/>
                  </a:lnTo>
                  <a:lnTo>
                    <a:pt x="20954" y="27050"/>
                  </a:lnTo>
                  <a:lnTo>
                    <a:pt x="26955" y="20954"/>
                  </a:lnTo>
                  <a:lnTo>
                    <a:pt x="26955" y="13525"/>
                  </a:lnTo>
                  <a:lnTo>
                    <a:pt x="26955" y="6095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8399" y="135670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525"/>
                  </a:moveTo>
                  <a:lnTo>
                    <a:pt x="26955" y="6095"/>
                  </a:lnTo>
                  <a:lnTo>
                    <a:pt x="20954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95"/>
                  </a:lnTo>
                  <a:lnTo>
                    <a:pt x="0" y="13525"/>
                  </a:lnTo>
                  <a:lnTo>
                    <a:pt x="0" y="20954"/>
                  </a:lnTo>
                  <a:lnTo>
                    <a:pt x="6000" y="27050"/>
                  </a:lnTo>
                  <a:lnTo>
                    <a:pt x="13525" y="27050"/>
                  </a:lnTo>
                  <a:lnTo>
                    <a:pt x="20954" y="27050"/>
                  </a:lnTo>
                  <a:lnTo>
                    <a:pt x="26955" y="20954"/>
                  </a:lnTo>
                  <a:lnTo>
                    <a:pt x="26955" y="13525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8681" y="1494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48"/>
                  </a:lnTo>
                  <a:lnTo>
                    <a:pt x="0" y="20954"/>
                  </a:lnTo>
                  <a:lnTo>
                    <a:pt x="6096" y="27003"/>
                  </a:lnTo>
                  <a:lnTo>
                    <a:pt x="20955" y="27003"/>
                  </a:lnTo>
                  <a:lnTo>
                    <a:pt x="27051" y="20954"/>
                  </a:lnTo>
                  <a:lnTo>
                    <a:pt x="27051" y="13496"/>
                  </a:lnTo>
                  <a:lnTo>
                    <a:pt x="27051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48681" y="1494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96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1" y="20954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97259" y="14674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48"/>
                  </a:lnTo>
                  <a:lnTo>
                    <a:pt x="0" y="20964"/>
                  </a:lnTo>
                  <a:lnTo>
                    <a:pt x="6096" y="27003"/>
                  </a:lnTo>
                  <a:lnTo>
                    <a:pt x="20955" y="27003"/>
                  </a:lnTo>
                  <a:lnTo>
                    <a:pt x="27051" y="20964"/>
                  </a:lnTo>
                  <a:lnTo>
                    <a:pt x="27051" y="13506"/>
                  </a:lnTo>
                  <a:lnTo>
                    <a:pt x="27051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97259" y="14674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506"/>
                  </a:moveTo>
                  <a:lnTo>
                    <a:pt x="27051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64"/>
                  </a:lnTo>
                  <a:lnTo>
                    <a:pt x="6096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1" y="20964"/>
                  </a:lnTo>
                  <a:lnTo>
                    <a:pt x="27051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9162" y="14269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48"/>
                  </a:lnTo>
                  <a:lnTo>
                    <a:pt x="0" y="20964"/>
                  </a:lnTo>
                  <a:lnTo>
                    <a:pt x="6096" y="27003"/>
                  </a:lnTo>
                  <a:lnTo>
                    <a:pt x="20955" y="27003"/>
                  </a:lnTo>
                  <a:lnTo>
                    <a:pt x="27051" y="20964"/>
                  </a:lnTo>
                  <a:lnTo>
                    <a:pt x="27051" y="13506"/>
                  </a:lnTo>
                  <a:lnTo>
                    <a:pt x="27051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9162" y="14269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506"/>
                  </a:moveTo>
                  <a:lnTo>
                    <a:pt x="27051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64"/>
                  </a:lnTo>
                  <a:lnTo>
                    <a:pt x="6096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1" y="20964"/>
                  </a:lnTo>
                  <a:lnTo>
                    <a:pt x="27051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86152" y="18859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4" y="0"/>
                  </a:moveTo>
                  <a:lnTo>
                    <a:pt x="6095" y="0"/>
                  </a:lnTo>
                  <a:lnTo>
                    <a:pt x="0" y="6048"/>
                  </a:lnTo>
                  <a:lnTo>
                    <a:pt x="0" y="20964"/>
                  </a:lnTo>
                  <a:lnTo>
                    <a:pt x="6095" y="27003"/>
                  </a:lnTo>
                  <a:lnTo>
                    <a:pt x="20954" y="27003"/>
                  </a:lnTo>
                  <a:lnTo>
                    <a:pt x="27050" y="20964"/>
                  </a:lnTo>
                  <a:lnTo>
                    <a:pt x="27050" y="13506"/>
                  </a:lnTo>
                  <a:lnTo>
                    <a:pt x="27050" y="604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86152" y="18859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0" y="13506"/>
                  </a:moveTo>
                  <a:lnTo>
                    <a:pt x="27050" y="6048"/>
                  </a:lnTo>
                  <a:lnTo>
                    <a:pt x="20954" y="0"/>
                  </a:lnTo>
                  <a:lnTo>
                    <a:pt x="13525" y="0"/>
                  </a:lnTo>
                  <a:lnTo>
                    <a:pt x="6095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64"/>
                  </a:lnTo>
                  <a:lnTo>
                    <a:pt x="6095" y="27003"/>
                  </a:lnTo>
                  <a:lnTo>
                    <a:pt x="13525" y="27003"/>
                  </a:lnTo>
                  <a:lnTo>
                    <a:pt x="20954" y="27003"/>
                  </a:lnTo>
                  <a:lnTo>
                    <a:pt x="27050" y="20964"/>
                  </a:lnTo>
                  <a:lnTo>
                    <a:pt x="27050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3684" y="19399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5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95" y="26993"/>
                  </a:lnTo>
                  <a:lnTo>
                    <a:pt x="20955" y="26993"/>
                  </a:lnTo>
                  <a:lnTo>
                    <a:pt x="27051" y="20954"/>
                  </a:lnTo>
                  <a:lnTo>
                    <a:pt x="27051" y="13496"/>
                  </a:lnTo>
                  <a:lnTo>
                    <a:pt x="27051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53684" y="19399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5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95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7051" y="20954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6728" y="19534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4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6728" y="19534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5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7003"/>
                  </a:lnTo>
                  <a:lnTo>
                    <a:pt x="13430" y="27003"/>
                  </a:lnTo>
                  <a:lnTo>
                    <a:pt x="20955" y="2700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80735" y="19264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4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4"/>
                  </a:lnTo>
                  <a:lnTo>
                    <a:pt x="6000" y="27003"/>
                  </a:lnTo>
                  <a:lnTo>
                    <a:pt x="20954" y="27003"/>
                  </a:lnTo>
                  <a:lnTo>
                    <a:pt x="26955" y="20954"/>
                  </a:lnTo>
                  <a:lnTo>
                    <a:pt x="26955" y="13506"/>
                  </a:lnTo>
                  <a:lnTo>
                    <a:pt x="26955" y="604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80735" y="192643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506"/>
                  </a:moveTo>
                  <a:lnTo>
                    <a:pt x="26955" y="6048"/>
                  </a:lnTo>
                  <a:lnTo>
                    <a:pt x="20954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54"/>
                  </a:lnTo>
                  <a:lnTo>
                    <a:pt x="6000" y="27003"/>
                  </a:lnTo>
                  <a:lnTo>
                    <a:pt x="13430" y="27003"/>
                  </a:lnTo>
                  <a:lnTo>
                    <a:pt x="20954" y="27003"/>
                  </a:lnTo>
                  <a:lnTo>
                    <a:pt x="26955" y="20954"/>
                  </a:lnTo>
                  <a:lnTo>
                    <a:pt x="26955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53684" y="18994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5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95" y="26993"/>
                  </a:lnTo>
                  <a:lnTo>
                    <a:pt x="20955" y="26993"/>
                  </a:lnTo>
                  <a:lnTo>
                    <a:pt x="27051" y="20954"/>
                  </a:lnTo>
                  <a:lnTo>
                    <a:pt x="27051" y="13496"/>
                  </a:lnTo>
                  <a:lnTo>
                    <a:pt x="27051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53684" y="18994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5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95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7051" y="20954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7209" y="1872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67209" y="1872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26728" y="1872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26728" y="1872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5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43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13203" y="19129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4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13203" y="19129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43169" y="16024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96" y="26993"/>
                  </a:lnTo>
                  <a:lnTo>
                    <a:pt x="20955" y="26993"/>
                  </a:lnTo>
                  <a:lnTo>
                    <a:pt x="27051" y="20955"/>
                  </a:lnTo>
                  <a:lnTo>
                    <a:pt x="27051" y="13496"/>
                  </a:lnTo>
                  <a:lnTo>
                    <a:pt x="27051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43169" y="16024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96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7051" y="20955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83650" y="15214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96" y="26993"/>
                  </a:lnTo>
                  <a:lnTo>
                    <a:pt x="20955" y="26993"/>
                  </a:lnTo>
                  <a:lnTo>
                    <a:pt x="27051" y="20955"/>
                  </a:lnTo>
                  <a:lnTo>
                    <a:pt x="27051" y="13496"/>
                  </a:lnTo>
                  <a:lnTo>
                    <a:pt x="27051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83650" y="15214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96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7051" y="20955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67209" y="20209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67209" y="20209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67209" y="19804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67209" y="19804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26728" y="19939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26728" y="19939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5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43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83650" y="169694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96" y="27003"/>
                  </a:lnTo>
                  <a:lnTo>
                    <a:pt x="20955" y="27003"/>
                  </a:lnTo>
                  <a:lnTo>
                    <a:pt x="27051" y="20955"/>
                  </a:lnTo>
                  <a:lnTo>
                    <a:pt x="27051" y="13496"/>
                  </a:lnTo>
                  <a:lnTo>
                    <a:pt x="27051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3650" y="169694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96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1" y="20955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83650" y="164294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96" y="26993"/>
                  </a:lnTo>
                  <a:lnTo>
                    <a:pt x="20955" y="26993"/>
                  </a:lnTo>
                  <a:lnTo>
                    <a:pt x="27051" y="20954"/>
                  </a:lnTo>
                  <a:lnTo>
                    <a:pt x="27051" y="13496"/>
                  </a:lnTo>
                  <a:lnTo>
                    <a:pt x="27051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83650" y="164294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96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7051" y="20954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48598" y="16375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8598" y="1637544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70220" y="15754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70220" y="15754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5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43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4708" y="171043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506"/>
                  </a:lnTo>
                  <a:lnTo>
                    <a:pt x="26955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64708" y="171043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506"/>
                  </a:moveTo>
                  <a:lnTo>
                    <a:pt x="26955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10701" y="173744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10701" y="173744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24227" y="168344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24227" y="168344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13430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59196" y="18184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59196" y="18184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18715" y="18319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18715" y="18319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5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43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32145" y="177794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5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95" y="27003"/>
                  </a:lnTo>
                  <a:lnTo>
                    <a:pt x="20955" y="27003"/>
                  </a:lnTo>
                  <a:lnTo>
                    <a:pt x="27050" y="20954"/>
                  </a:lnTo>
                  <a:lnTo>
                    <a:pt x="27050" y="13496"/>
                  </a:lnTo>
                  <a:lnTo>
                    <a:pt x="27050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32145" y="177794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0" y="13496"/>
                  </a:moveTo>
                  <a:lnTo>
                    <a:pt x="27050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5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95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0" y="20954"/>
                  </a:lnTo>
                  <a:lnTo>
                    <a:pt x="27050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91664" y="179143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5" y="0"/>
                  </a:lnTo>
                  <a:lnTo>
                    <a:pt x="0" y="6048"/>
                  </a:lnTo>
                  <a:lnTo>
                    <a:pt x="0" y="20954"/>
                  </a:lnTo>
                  <a:lnTo>
                    <a:pt x="6095" y="27003"/>
                  </a:lnTo>
                  <a:lnTo>
                    <a:pt x="20955" y="27003"/>
                  </a:lnTo>
                  <a:lnTo>
                    <a:pt x="27050" y="20954"/>
                  </a:lnTo>
                  <a:lnTo>
                    <a:pt x="27050" y="13506"/>
                  </a:lnTo>
                  <a:lnTo>
                    <a:pt x="27050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91664" y="179143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0" y="13506"/>
                  </a:moveTo>
                  <a:lnTo>
                    <a:pt x="27050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5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54"/>
                  </a:lnTo>
                  <a:lnTo>
                    <a:pt x="6095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0" y="20954"/>
                  </a:lnTo>
                  <a:lnTo>
                    <a:pt x="27050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18715" y="173744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18715" y="173744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430" y="27003"/>
                  </a:lnTo>
                  <a:lnTo>
                    <a:pt x="20955" y="2700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91664" y="176444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5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95" y="26993"/>
                  </a:lnTo>
                  <a:lnTo>
                    <a:pt x="20955" y="26993"/>
                  </a:lnTo>
                  <a:lnTo>
                    <a:pt x="27050" y="20954"/>
                  </a:lnTo>
                  <a:lnTo>
                    <a:pt x="27050" y="13496"/>
                  </a:lnTo>
                  <a:lnTo>
                    <a:pt x="27050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91664" y="176444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0" y="13496"/>
                  </a:moveTo>
                  <a:lnTo>
                    <a:pt x="27050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5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95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7050" y="20954"/>
                  </a:lnTo>
                  <a:lnTo>
                    <a:pt x="27050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51182" y="175093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5" y="0"/>
                  </a:lnTo>
                  <a:lnTo>
                    <a:pt x="0" y="6048"/>
                  </a:lnTo>
                  <a:lnTo>
                    <a:pt x="0" y="20954"/>
                  </a:lnTo>
                  <a:lnTo>
                    <a:pt x="6095" y="27003"/>
                  </a:lnTo>
                  <a:lnTo>
                    <a:pt x="20955" y="27003"/>
                  </a:lnTo>
                  <a:lnTo>
                    <a:pt x="27050" y="20954"/>
                  </a:lnTo>
                  <a:lnTo>
                    <a:pt x="27050" y="13506"/>
                  </a:lnTo>
                  <a:lnTo>
                    <a:pt x="27050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51182" y="175093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0" y="13506"/>
                  </a:moveTo>
                  <a:lnTo>
                    <a:pt x="27050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5" y="0"/>
                  </a:lnTo>
                  <a:lnTo>
                    <a:pt x="0" y="6048"/>
                  </a:lnTo>
                  <a:lnTo>
                    <a:pt x="0" y="13506"/>
                  </a:lnTo>
                  <a:lnTo>
                    <a:pt x="0" y="20954"/>
                  </a:lnTo>
                  <a:lnTo>
                    <a:pt x="6095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0" y="20954"/>
                  </a:lnTo>
                  <a:lnTo>
                    <a:pt x="27050" y="1350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56694" y="14539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4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4"/>
                  </a:lnTo>
                  <a:lnTo>
                    <a:pt x="6000" y="27003"/>
                  </a:lnTo>
                  <a:lnTo>
                    <a:pt x="20954" y="2700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156694" y="14539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4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7003"/>
                  </a:lnTo>
                  <a:lnTo>
                    <a:pt x="13525" y="27003"/>
                  </a:lnTo>
                  <a:lnTo>
                    <a:pt x="20954" y="2700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143169" y="15349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96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96" y="27003"/>
                  </a:lnTo>
                  <a:lnTo>
                    <a:pt x="20955" y="27003"/>
                  </a:lnTo>
                  <a:lnTo>
                    <a:pt x="27051" y="20955"/>
                  </a:lnTo>
                  <a:lnTo>
                    <a:pt x="27051" y="13496"/>
                  </a:lnTo>
                  <a:lnTo>
                    <a:pt x="27051" y="604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143169" y="15349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1" y="13496"/>
                  </a:moveTo>
                  <a:lnTo>
                    <a:pt x="27051" y="604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96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96" y="27003"/>
                  </a:lnTo>
                  <a:lnTo>
                    <a:pt x="13525" y="27003"/>
                  </a:lnTo>
                  <a:lnTo>
                    <a:pt x="20955" y="27003"/>
                  </a:lnTo>
                  <a:lnTo>
                    <a:pt x="27051" y="20955"/>
                  </a:lnTo>
                  <a:lnTo>
                    <a:pt x="27051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72721" y="18589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00" y="26993"/>
                  </a:lnTo>
                  <a:lnTo>
                    <a:pt x="20955" y="2699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72721" y="18589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6993"/>
                  </a:lnTo>
                  <a:lnTo>
                    <a:pt x="13430" y="26993"/>
                  </a:lnTo>
                  <a:lnTo>
                    <a:pt x="20955" y="2699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45670" y="1872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4" y="0"/>
                  </a:moveTo>
                  <a:lnTo>
                    <a:pt x="6095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95" y="27003"/>
                  </a:lnTo>
                  <a:lnTo>
                    <a:pt x="20954" y="27003"/>
                  </a:lnTo>
                  <a:lnTo>
                    <a:pt x="27050" y="20955"/>
                  </a:lnTo>
                  <a:lnTo>
                    <a:pt x="27050" y="13496"/>
                  </a:lnTo>
                  <a:lnTo>
                    <a:pt x="27050" y="604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45670" y="1872440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7050" y="13496"/>
                  </a:moveTo>
                  <a:lnTo>
                    <a:pt x="27050" y="6048"/>
                  </a:lnTo>
                  <a:lnTo>
                    <a:pt x="20954" y="0"/>
                  </a:lnTo>
                  <a:lnTo>
                    <a:pt x="13525" y="0"/>
                  </a:lnTo>
                  <a:lnTo>
                    <a:pt x="6095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95" y="27003"/>
                  </a:lnTo>
                  <a:lnTo>
                    <a:pt x="13525" y="27003"/>
                  </a:lnTo>
                  <a:lnTo>
                    <a:pt x="20954" y="27003"/>
                  </a:lnTo>
                  <a:lnTo>
                    <a:pt x="27050" y="20955"/>
                  </a:lnTo>
                  <a:lnTo>
                    <a:pt x="27050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480735" y="18427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4" y="0"/>
                  </a:moveTo>
                  <a:lnTo>
                    <a:pt x="6000" y="0"/>
                  </a:lnTo>
                  <a:lnTo>
                    <a:pt x="0" y="6048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20954" y="2700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4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480735" y="184274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48"/>
                  </a:lnTo>
                  <a:lnTo>
                    <a:pt x="20954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4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7003"/>
                  </a:lnTo>
                  <a:lnTo>
                    <a:pt x="13430" y="27003"/>
                  </a:lnTo>
                  <a:lnTo>
                    <a:pt x="20954" y="2700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80735" y="180494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4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20954" y="26993"/>
                  </a:lnTo>
                  <a:lnTo>
                    <a:pt x="26955" y="20954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80735" y="180494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4" y="0"/>
                  </a:lnTo>
                  <a:lnTo>
                    <a:pt x="13430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4"/>
                  </a:lnTo>
                  <a:lnTo>
                    <a:pt x="6000" y="26993"/>
                  </a:lnTo>
                  <a:lnTo>
                    <a:pt x="13430" y="26993"/>
                  </a:lnTo>
                  <a:lnTo>
                    <a:pt x="20954" y="26993"/>
                  </a:lnTo>
                  <a:lnTo>
                    <a:pt x="26955" y="20954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07691" y="18589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0955" y="0"/>
                  </a:moveTo>
                  <a:lnTo>
                    <a:pt x="6000" y="0"/>
                  </a:lnTo>
                  <a:lnTo>
                    <a:pt x="0" y="6038"/>
                  </a:lnTo>
                  <a:lnTo>
                    <a:pt x="0" y="20955"/>
                  </a:lnTo>
                  <a:lnTo>
                    <a:pt x="6000" y="26993"/>
                  </a:lnTo>
                  <a:lnTo>
                    <a:pt x="20955" y="26993"/>
                  </a:lnTo>
                  <a:lnTo>
                    <a:pt x="26955" y="20955"/>
                  </a:lnTo>
                  <a:lnTo>
                    <a:pt x="26955" y="13496"/>
                  </a:lnTo>
                  <a:lnTo>
                    <a:pt x="26955" y="6038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507691" y="18589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5">
                  <a:moveTo>
                    <a:pt x="26955" y="13496"/>
                  </a:moveTo>
                  <a:lnTo>
                    <a:pt x="26955" y="6038"/>
                  </a:lnTo>
                  <a:lnTo>
                    <a:pt x="20955" y="0"/>
                  </a:lnTo>
                  <a:lnTo>
                    <a:pt x="13525" y="0"/>
                  </a:lnTo>
                  <a:lnTo>
                    <a:pt x="6000" y="0"/>
                  </a:lnTo>
                  <a:lnTo>
                    <a:pt x="0" y="6038"/>
                  </a:lnTo>
                  <a:lnTo>
                    <a:pt x="0" y="13496"/>
                  </a:lnTo>
                  <a:lnTo>
                    <a:pt x="0" y="20955"/>
                  </a:lnTo>
                  <a:lnTo>
                    <a:pt x="6000" y="26993"/>
                  </a:lnTo>
                  <a:lnTo>
                    <a:pt x="13525" y="26993"/>
                  </a:lnTo>
                  <a:lnTo>
                    <a:pt x="20955" y="26993"/>
                  </a:lnTo>
                  <a:lnTo>
                    <a:pt x="26955" y="20955"/>
                  </a:lnTo>
                  <a:lnTo>
                    <a:pt x="26955" y="134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38185" y="1507937"/>
              <a:ext cx="999490" cy="351155"/>
            </a:xfrm>
            <a:custGeom>
              <a:avLst/>
              <a:gdLst/>
              <a:ahLst/>
              <a:cxnLst/>
              <a:rect l="l" t="t" r="r" b="b"/>
              <a:pathLst>
                <a:path w="999489" h="351155">
                  <a:moveTo>
                    <a:pt x="0" y="0"/>
                  </a:moveTo>
                  <a:lnTo>
                    <a:pt x="621010" y="0"/>
                  </a:lnTo>
                </a:path>
                <a:path w="999489" h="351155">
                  <a:moveTo>
                    <a:pt x="378028" y="351005"/>
                  </a:moveTo>
                  <a:lnTo>
                    <a:pt x="998962" y="351005"/>
                  </a:lnTo>
                </a:path>
              </a:pathLst>
            </a:custGeom>
            <a:ln w="31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2430743" y="2171198"/>
            <a:ext cx="1096010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Worst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individuals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Search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space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696660" y="1482276"/>
            <a:ext cx="111125" cy="4743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Fitness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value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05754" y="1521879"/>
            <a:ext cx="381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Arial MT"/>
                <a:cs typeface="Arial MT"/>
              </a:rPr>
              <a:t>Best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individuals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32322" y="2564502"/>
            <a:ext cx="3491487" cy="75520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050" dirty="0">
                <a:latin typeface="Arial MT"/>
                <a:cs typeface="Arial MT"/>
              </a:rPr>
              <a:t>Here,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fitness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values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wider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range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values.</a:t>
            </a:r>
            <a:endParaRPr sz="1050">
              <a:latin typeface="Arial MT"/>
              <a:cs typeface="Arial MT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050" dirty="0">
                <a:latin typeface="Arial MT"/>
                <a:cs typeface="Arial MT"/>
              </a:rPr>
              <a:t>It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then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highly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favors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individuals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large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fitness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values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and </a:t>
            </a:r>
            <a:r>
              <a:rPr sz="1050" dirty="0">
                <a:latin typeface="Arial MT"/>
                <a:cs typeface="Arial MT"/>
              </a:rPr>
              <a:t>thus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stuck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local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optima/premature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termination/inaccurate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result.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53" y="-17603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Important</a:t>
            </a:r>
            <a:r>
              <a:rPr spc="114" dirty="0"/>
              <a:t> </a:t>
            </a:r>
            <a:r>
              <a:rPr dirty="0"/>
              <a:t>GA</a:t>
            </a:r>
            <a:r>
              <a:rPr spc="114" dirty="0"/>
              <a:t> </a:t>
            </a:r>
            <a:r>
              <a:rPr spc="-10" dirty="0"/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823" y="99573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1224" y="99474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823" y="1205763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224" y="120477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823" y="1415795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1224" y="14141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823" y="1605584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91224" y="160459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2699" y="1832622"/>
            <a:ext cx="61874" cy="61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2699" y="1984463"/>
            <a:ext cx="61874" cy="61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2699" y="2136292"/>
            <a:ext cx="61874" cy="618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54050" y="915020"/>
            <a:ext cx="2032000" cy="1536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Arial MT"/>
                <a:cs typeface="Arial MT"/>
              </a:rPr>
              <a:t>Encoding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</a:pP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Evaluation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Selection </a:t>
            </a:r>
            <a:r>
              <a:rPr sz="1100" dirty="0">
                <a:latin typeface="Arial MT"/>
                <a:cs typeface="Arial MT"/>
              </a:rPr>
              <a:t>Mating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pool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b="1" spc="-10" dirty="0">
                <a:latin typeface="Arial"/>
                <a:cs typeface="Arial"/>
              </a:rPr>
              <a:t>Reproduction</a:t>
            </a:r>
            <a:endParaRPr sz="1100">
              <a:latin typeface="Arial"/>
              <a:cs typeface="Arial"/>
            </a:endParaRPr>
          </a:p>
          <a:p>
            <a:pPr marL="289560" marR="1162685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Arial MT"/>
                <a:cs typeface="Arial MT"/>
              </a:rPr>
              <a:t>Crossover Mutation Inversion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100" spc="-10" dirty="0">
                <a:latin typeface="Arial MT"/>
                <a:cs typeface="Arial MT"/>
              </a:rPr>
              <a:t>Convergence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test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823" y="2296414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91224" y="229409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17844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Issue</a:t>
            </a:r>
            <a:r>
              <a:rPr spc="90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dirty="0"/>
              <a:t>fitness</a:t>
            </a:r>
            <a:r>
              <a:rPr spc="95" dirty="0"/>
              <a:t> </a:t>
            </a:r>
            <a:r>
              <a:rPr spc="-1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60" y="587375"/>
            <a:ext cx="38315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Arial MT"/>
                <a:cs typeface="Arial MT"/>
              </a:rPr>
              <a:t>Now,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look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another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scenario,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depicted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figure.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6538" y="954933"/>
            <a:ext cx="2148840" cy="1001394"/>
            <a:chOff x="1350265" y="1038771"/>
            <a:chExt cx="2148840" cy="1001394"/>
          </a:xfrm>
        </p:grpSpPr>
        <p:sp>
          <p:nvSpPr>
            <p:cNvPr id="5" name="object 5"/>
            <p:cNvSpPr/>
            <p:nvPr/>
          </p:nvSpPr>
          <p:spPr>
            <a:xfrm>
              <a:off x="1356742" y="1038771"/>
              <a:ext cx="2142490" cy="995044"/>
            </a:xfrm>
            <a:custGeom>
              <a:avLst/>
              <a:gdLst/>
              <a:ahLst/>
              <a:cxnLst/>
              <a:rect l="l" t="t" r="r" b="b"/>
              <a:pathLst>
                <a:path w="2142490" h="995044">
                  <a:moveTo>
                    <a:pt x="0" y="994532"/>
                  </a:moveTo>
                  <a:lnTo>
                    <a:pt x="2141987" y="994532"/>
                  </a:lnTo>
                </a:path>
                <a:path w="2142490" h="995044">
                  <a:moveTo>
                    <a:pt x="0" y="0"/>
                  </a:moveTo>
                  <a:lnTo>
                    <a:pt x="0" y="994532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343" y="1467203"/>
              <a:ext cx="1917064" cy="443865"/>
            </a:xfrm>
            <a:custGeom>
              <a:avLst/>
              <a:gdLst/>
              <a:ahLst/>
              <a:cxnLst/>
              <a:rect l="l" t="t" r="r" b="b"/>
              <a:pathLst>
                <a:path w="1917064" h="443864">
                  <a:moveTo>
                    <a:pt x="0" y="319467"/>
                  </a:moveTo>
                  <a:lnTo>
                    <a:pt x="11575" y="308275"/>
                  </a:lnTo>
                  <a:lnTo>
                    <a:pt x="27708" y="296666"/>
                  </a:lnTo>
                  <a:lnTo>
                    <a:pt x="46127" y="288473"/>
                  </a:lnTo>
                  <a:lnTo>
                    <a:pt x="64564" y="287524"/>
                  </a:lnTo>
                  <a:lnTo>
                    <a:pt x="78236" y="293705"/>
                  </a:lnTo>
                  <a:lnTo>
                    <a:pt x="91318" y="303487"/>
                  </a:lnTo>
                  <a:lnTo>
                    <a:pt x="104682" y="313273"/>
                  </a:lnTo>
                  <a:lnTo>
                    <a:pt x="119198" y="319467"/>
                  </a:lnTo>
                  <a:lnTo>
                    <a:pt x="162735" y="319249"/>
                  </a:lnTo>
                  <a:lnTo>
                    <a:pt x="180461" y="309994"/>
                  </a:lnTo>
                  <a:lnTo>
                    <a:pt x="187420" y="296602"/>
                  </a:lnTo>
                  <a:lnTo>
                    <a:pt x="198660" y="283973"/>
                  </a:lnTo>
                  <a:lnTo>
                    <a:pt x="241916" y="287890"/>
                  </a:lnTo>
                  <a:lnTo>
                    <a:pt x="267969" y="298170"/>
                  </a:lnTo>
                  <a:lnTo>
                    <a:pt x="284202" y="310224"/>
                  </a:lnTo>
                  <a:lnTo>
                    <a:pt x="297995" y="319467"/>
                  </a:lnTo>
                  <a:lnTo>
                    <a:pt x="306302" y="318778"/>
                  </a:lnTo>
                  <a:lnTo>
                    <a:pt x="316559" y="318916"/>
                  </a:lnTo>
                  <a:lnTo>
                    <a:pt x="327465" y="319330"/>
                  </a:lnTo>
                  <a:lnTo>
                    <a:pt x="337721" y="319467"/>
                  </a:lnTo>
                  <a:lnTo>
                    <a:pt x="361163" y="314300"/>
                  </a:lnTo>
                  <a:lnTo>
                    <a:pt x="371180" y="303396"/>
                  </a:lnTo>
                  <a:lnTo>
                    <a:pt x="379367" y="291653"/>
                  </a:lnTo>
                  <a:lnTo>
                    <a:pt x="397320" y="283973"/>
                  </a:lnTo>
                  <a:lnTo>
                    <a:pt x="410631" y="280087"/>
                  </a:lnTo>
                  <a:lnTo>
                    <a:pt x="406399" y="274581"/>
                  </a:lnTo>
                  <a:lnTo>
                    <a:pt x="407252" y="269777"/>
                  </a:lnTo>
                  <a:lnTo>
                    <a:pt x="413726" y="261393"/>
                  </a:lnTo>
                  <a:lnTo>
                    <a:pt x="426241" y="253087"/>
                  </a:lnTo>
                  <a:lnTo>
                    <a:pt x="439196" y="243362"/>
                  </a:lnTo>
                  <a:lnTo>
                    <a:pt x="446988" y="230721"/>
                  </a:lnTo>
                  <a:lnTo>
                    <a:pt x="445585" y="220884"/>
                  </a:lnTo>
                  <a:lnTo>
                    <a:pt x="446543" y="210031"/>
                  </a:lnTo>
                  <a:lnTo>
                    <a:pt x="447723" y="198877"/>
                  </a:lnTo>
                  <a:lnTo>
                    <a:pt x="446988" y="188135"/>
                  </a:lnTo>
                  <a:lnTo>
                    <a:pt x="457091" y="186238"/>
                  </a:lnTo>
                  <a:lnTo>
                    <a:pt x="461173" y="183613"/>
                  </a:lnTo>
                  <a:lnTo>
                    <a:pt x="461886" y="180586"/>
                  </a:lnTo>
                  <a:lnTo>
                    <a:pt x="461885" y="177480"/>
                  </a:lnTo>
                  <a:lnTo>
                    <a:pt x="469628" y="170184"/>
                  </a:lnTo>
                  <a:lnTo>
                    <a:pt x="486461" y="165108"/>
                  </a:lnTo>
                  <a:lnTo>
                    <a:pt x="507143" y="162669"/>
                  </a:lnTo>
                  <a:lnTo>
                    <a:pt x="526428" y="163285"/>
                  </a:lnTo>
                  <a:lnTo>
                    <a:pt x="544578" y="169187"/>
                  </a:lnTo>
                  <a:lnTo>
                    <a:pt x="557383" y="178552"/>
                  </a:lnTo>
                  <a:lnTo>
                    <a:pt x="572091" y="188269"/>
                  </a:lnTo>
                  <a:lnTo>
                    <a:pt x="595948" y="195227"/>
                  </a:lnTo>
                  <a:lnTo>
                    <a:pt x="598004" y="205283"/>
                  </a:lnTo>
                  <a:lnTo>
                    <a:pt x="605030" y="213925"/>
                  </a:lnTo>
                  <a:lnTo>
                    <a:pt x="612480" y="222092"/>
                  </a:lnTo>
                  <a:lnTo>
                    <a:pt x="615811" y="230721"/>
                  </a:lnTo>
                  <a:lnTo>
                    <a:pt x="617931" y="249455"/>
                  </a:lnTo>
                  <a:lnTo>
                    <a:pt x="621519" y="266442"/>
                  </a:lnTo>
                  <a:lnTo>
                    <a:pt x="629701" y="281542"/>
                  </a:lnTo>
                  <a:lnTo>
                    <a:pt x="645605" y="294617"/>
                  </a:lnTo>
                  <a:lnTo>
                    <a:pt x="695262" y="319467"/>
                  </a:lnTo>
                  <a:lnTo>
                    <a:pt x="745027" y="319467"/>
                  </a:lnTo>
                  <a:lnTo>
                    <a:pt x="771738" y="325210"/>
                  </a:lnTo>
                  <a:lnTo>
                    <a:pt x="787964" y="333789"/>
                  </a:lnTo>
                  <a:lnTo>
                    <a:pt x="800102" y="344080"/>
                  </a:lnTo>
                  <a:lnTo>
                    <a:pt x="814547" y="354961"/>
                  </a:lnTo>
                  <a:lnTo>
                    <a:pt x="828297" y="371087"/>
                  </a:lnTo>
                  <a:lnTo>
                    <a:pt x="848767" y="384111"/>
                  </a:lnTo>
                  <a:lnTo>
                    <a:pt x="871990" y="395871"/>
                  </a:lnTo>
                  <a:lnTo>
                    <a:pt x="893998" y="408202"/>
                  </a:lnTo>
                  <a:lnTo>
                    <a:pt x="891116" y="419938"/>
                  </a:lnTo>
                  <a:lnTo>
                    <a:pt x="901946" y="428079"/>
                  </a:lnTo>
                  <a:lnTo>
                    <a:pt x="921217" y="435158"/>
                  </a:lnTo>
                  <a:lnTo>
                    <a:pt x="943655" y="443706"/>
                  </a:lnTo>
                  <a:lnTo>
                    <a:pt x="969418" y="442400"/>
                  </a:lnTo>
                  <a:lnTo>
                    <a:pt x="979252" y="438743"/>
                  </a:lnTo>
                  <a:lnTo>
                    <a:pt x="983701" y="433132"/>
                  </a:lnTo>
                  <a:lnTo>
                    <a:pt x="993312" y="425959"/>
                  </a:lnTo>
                  <a:lnTo>
                    <a:pt x="993312" y="354961"/>
                  </a:lnTo>
                  <a:lnTo>
                    <a:pt x="1004986" y="345116"/>
                  </a:lnTo>
                  <a:lnTo>
                    <a:pt x="1006631" y="335206"/>
                  </a:lnTo>
                  <a:lnTo>
                    <a:pt x="1001616" y="326300"/>
                  </a:lnTo>
                  <a:lnTo>
                    <a:pt x="993312" y="319467"/>
                  </a:lnTo>
                  <a:lnTo>
                    <a:pt x="1042969" y="301720"/>
                  </a:lnTo>
                  <a:lnTo>
                    <a:pt x="1069218" y="299203"/>
                  </a:lnTo>
                  <a:lnTo>
                    <a:pt x="1081480" y="293497"/>
                  </a:lnTo>
                  <a:lnTo>
                    <a:pt x="1086902" y="285689"/>
                  </a:lnTo>
                  <a:lnTo>
                    <a:pt x="1092626" y="276870"/>
                  </a:lnTo>
                  <a:lnTo>
                    <a:pt x="1091845" y="250179"/>
                  </a:lnTo>
                  <a:lnTo>
                    <a:pt x="1112044" y="230264"/>
                  </a:lnTo>
                  <a:lnTo>
                    <a:pt x="1162146" y="195227"/>
                  </a:lnTo>
                  <a:lnTo>
                    <a:pt x="1187123" y="156531"/>
                  </a:lnTo>
                  <a:lnTo>
                    <a:pt x="1191945" y="135071"/>
                  </a:lnTo>
                  <a:lnTo>
                    <a:pt x="1191940" y="113584"/>
                  </a:lnTo>
                  <a:lnTo>
                    <a:pt x="1203290" y="98450"/>
                  </a:lnTo>
                  <a:lnTo>
                    <a:pt x="1208983" y="82989"/>
                  </a:lnTo>
                  <a:lnTo>
                    <a:pt x="1213603" y="67743"/>
                  </a:lnTo>
                  <a:lnTo>
                    <a:pt x="1221734" y="53251"/>
                  </a:lnTo>
                  <a:lnTo>
                    <a:pt x="1221060" y="32625"/>
                  </a:lnTo>
                  <a:lnTo>
                    <a:pt x="1233825" y="15687"/>
                  </a:lnTo>
                  <a:lnTo>
                    <a:pt x="1257925" y="4218"/>
                  </a:lnTo>
                  <a:lnTo>
                    <a:pt x="1291254" y="0"/>
                  </a:lnTo>
                  <a:lnTo>
                    <a:pt x="1326903" y="7865"/>
                  </a:lnTo>
                  <a:lnTo>
                    <a:pt x="1357279" y="20084"/>
                  </a:lnTo>
                  <a:lnTo>
                    <a:pt x="1379498" y="35573"/>
                  </a:lnTo>
                  <a:lnTo>
                    <a:pt x="1390676" y="53251"/>
                  </a:lnTo>
                  <a:lnTo>
                    <a:pt x="1398592" y="65405"/>
                  </a:lnTo>
                  <a:lnTo>
                    <a:pt x="1407368" y="78843"/>
                  </a:lnTo>
                  <a:lnTo>
                    <a:pt x="1412764" y="92796"/>
                  </a:lnTo>
                  <a:lnTo>
                    <a:pt x="1410539" y="106492"/>
                  </a:lnTo>
                  <a:lnTo>
                    <a:pt x="1430739" y="129851"/>
                  </a:lnTo>
                  <a:lnTo>
                    <a:pt x="1437500" y="153110"/>
                  </a:lnTo>
                  <a:lnTo>
                    <a:pt x="1438228" y="175245"/>
                  </a:lnTo>
                  <a:lnTo>
                    <a:pt x="1440333" y="195227"/>
                  </a:lnTo>
                  <a:lnTo>
                    <a:pt x="1455365" y="244891"/>
                  </a:lnTo>
                  <a:lnTo>
                    <a:pt x="1519784" y="283973"/>
                  </a:lnTo>
                  <a:lnTo>
                    <a:pt x="1567174" y="291154"/>
                  </a:lnTo>
                  <a:lnTo>
                    <a:pt x="1595960" y="288758"/>
                  </a:lnTo>
                  <a:lnTo>
                    <a:pt x="1619098" y="283973"/>
                  </a:lnTo>
                  <a:lnTo>
                    <a:pt x="1688618" y="301720"/>
                  </a:lnTo>
                  <a:lnTo>
                    <a:pt x="1692938" y="308809"/>
                  </a:lnTo>
                  <a:lnTo>
                    <a:pt x="1714594" y="310585"/>
                  </a:lnTo>
                  <a:lnTo>
                    <a:pt x="1740642" y="307929"/>
                  </a:lnTo>
                  <a:lnTo>
                    <a:pt x="1758138" y="301720"/>
                  </a:lnTo>
                  <a:lnTo>
                    <a:pt x="1783972" y="305683"/>
                  </a:lnTo>
                  <a:lnTo>
                    <a:pt x="1806446" y="310763"/>
                  </a:lnTo>
                  <a:lnTo>
                    <a:pt x="1824628" y="315759"/>
                  </a:lnTo>
                  <a:lnTo>
                    <a:pt x="1837589" y="319467"/>
                  </a:lnTo>
                  <a:lnTo>
                    <a:pt x="1854785" y="320784"/>
                  </a:lnTo>
                  <a:lnTo>
                    <a:pt x="1877193" y="322697"/>
                  </a:lnTo>
                  <a:lnTo>
                    <a:pt x="1899662" y="322995"/>
                  </a:lnTo>
                  <a:lnTo>
                    <a:pt x="1917040" y="3194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1578" y="1344809"/>
              <a:ext cx="795655" cy="688975"/>
            </a:xfrm>
            <a:custGeom>
              <a:avLst/>
              <a:gdLst/>
              <a:ahLst/>
              <a:cxnLst/>
              <a:rect l="l" t="t" r="r" b="b"/>
              <a:pathLst>
                <a:path w="795655" h="688975">
                  <a:moveTo>
                    <a:pt x="0" y="0"/>
                  </a:moveTo>
                  <a:lnTo>
                    <a:pt x="0" y="688494"/>
                  </a:lnTo>
                </a:path>
                <a:path w="795655" h="688975">
                  <a:moveTo>
                    <a:pt x="795602" y="0"/>
                  </a:moveTo>
                  <a:lnTo>
                    <a:pt x="795602" y="688494"/>
                  </a:lnTo>
                </a:path>
              </a:pathLst>
            </a:custGeom>
            <a:ln w="12954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6885" y="17426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44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44" y="30603"/>
                  </a:lnTo>
                  <a:lnTo>
                    <a:pt x="23749" y="30603"/>
                  </a:lnTo>
                  <a:lnTo>
                    <a:pt x="30593" y="23749"/>
                  </a:lnTo>
                  <a:lnTo>
                    <a:pt x="30593" y="15296"/>
                  </a:lnTo>
                  <a:lnTo>
                    <a:pt x="30593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6885" y="17426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93" y="15296"/>
                  </a:moveTo>
                  <a:lnTo>
                    <a:pt x="30593" y="6854"/>
                  </a:lnTo>
                  <a:lnTo>
                    <a:pt x="23749" y="0"/>
                  </a:lnTo>
                  <a:lnTo>
                    <a:pt x="15296" y="0"/>
                  </a:lnTo>
                  <a:lnTo>
                    <a:pt x="6844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44" y="30603"/>
                  </a:lnTo>
                  <a:lnTo>
                    <a:pt x="15296" y="30603"/>
                  </a:lnTo>
                  <a:lnTo>
                    <a:pt x="23749" y="30603"/>
                  </a:lnTo>
                  <a:lnTo>
                    <a:pt x="30593" y="23749"/>
                  </a:lnTo>
                  <a:lnTo>
                    <a:pt x="30593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9882" y="16661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5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59"/>
                  </a:lnTo>
                  <a:lnTo>
                    <a:pt x="30549" y="15307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9882" y="16661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307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59"/>
                  </a:lnTo>
                  <a:lnTo>
                    <a:pt x="6800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549" y="23759"/>
                  </a:lnTo>
                  <a:lnTo>
                    <a:pt x="30549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40432" y="16508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0432" y="16508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6419" y="16049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6419" y="16049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22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48686" y="17426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44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44" y="30603"/>
                  </a:lnTo>
                  <a:lnTo>
                    <a:pt x="23749" y="30603"/>
                  </a:lnTo>
                  <a:lnTo>
                    <a:pt x="30593" y="23749"/>
                  </a:lnTo>
                  <a:lnTo>
                    <a:pt x="30593" y="15296"/>
                  </a:lnTo>
                  <a:lnTo>
                    <a:pt x="30593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8686" y="17426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93" y="15296"/>
                  </a:moveTo>
                  <a:lnTo>
                    <a:pt x="30593" y="6854"/>
                  </a:lnTo>
                  <a:lnTo>
                    <a:pt x="23749" y="0"/>
                  </a:lnTo>
                  <a:lnTo>
                    <a:pt x="15296" y="0"/>
                  </a:lnTo>
                  <a:lnTo>
                    <a:pt x="6844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44" y="30603"/>
                  </a:lnTo>
                  <a:lnTo>
                    <a:pt x="15296" y="30603"/>
                  </a:lnTo>
                  <a:lnTo>
                    <a:pt x="23749" y="30603"/>
                  </a:lnTo>
                  <a:lnTo>
                    <a:pt x="30593" y="23749"/>
                  </a:lnTo>
                  <a:lnTo>
                    <a:pt x="30593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9279" y="17120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54" y="0"/>
                  </a:lnTo>
                  <a:lnTo>
                    <a:pt x="0" y="6854"/>
                  </a:lnTo>
                  <a:lnTo>
                    <a:pt x="0" y="23759"/>
                  </a:lnTo>
                  <a:lnTo>
                    <a:pt x="6854" y="30603"/>
                  </a:lnTo>
                  <a:lnTo>
                    <a:pt x="23749" y="30603"/>
                  </a:lnTo>
                  <a:lnTo>
                    <a:pt x="30603" y="23759"/>
                  </a:lnTo>
                  <a:lnTo>
                    <a:pt x="30603" y="15307"/>
                  </a:lnTo>
                  <a:lnTo>
                    <a:pt x="30603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9279" y="17120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03" y="15307"/>
                  </a:moveTo>
                  <a:lnTo>
                    <a:pt x="30603" y="6854"/>
                  </a:lnTo>
                  <a:lnTo>
                    <a:pt x="23749" y="0"/>
                  </a:lnTo>
                  <a:lnTo>
                    <a:pt x="15307" y="0"/>
                  </a:lnTo>
                  <a:lnTo>
                    <a:pt x="6854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59"/>
                  </a:lnTo>
                  <a:lnTo>
                    <a:pt x="6854" y="30603"/>
                  </a:lnTo>
                  <a:lnTo>
                    <a:pt x="15307" y="30603"/>
                  </a:lnTo>
                  <a:lnTo>
                    <a:pt x="23749" y="30603"/>
                  </a:lnTo>
                  <a:lnTo>
                    <a:pt x="30603" y="23759"/>
                  </a:lnTo>
                  <a:lnTo>
                    <a:pt x="30603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47627" y="16508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7627" y="16508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22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86419" y="16508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86419" y="16508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22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2785" y="17273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44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44" y="30593"/>
                  </a:lnTo>
                  <a:lnTo>
                    <a:pt x="23749" y="30593"/>
                  </a:lnTo>
                  <a:lnTo>
                    <a:pt x="30593" y="23749"/>
                  </a:lnTo>
                  <a:lnTo>
                    <a:pt x="30593" y="15296"/>
                  </a:lnTo>
                  <a:lnTo>
                    <a:pt x="30593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2785" y="17273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93" y="15296"/>
                  </a:moveTo>
                  <a:lnTo>
                    <a:pt x="30593" y="6844"/>
                  </a:lnTo>
                  <a:lnTo>
                    <a:pt x="23749" y="0"/>
                  </a:lnTo>
                  <a:lnTo>
                    <a:pt x="15296" y="0"/>
                  </a:lnTo>
                  <a:lnTo>
                    <a:pt x="6844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44" y="30593"/>
                  </a:lnTo>
                  <a:lnTo>
                    <a:pt x="15296" y="30593"/>
                  </a:lnTo>
                  <a:lnTo>
                    <a:pt x="23749" y="30593"/>
                  </a:lnTo>
                  <a:lnTo>
                    <a:pt x="30593" y="23749"/>
                  </a:lnTo>
                  <a:lnTo>
                    <a:pt x="30593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94586" y="16049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16" y="0"/>
                  </a:moveTo>
                  <a:lnTo>
                    <a:pt x="6844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44" y="30603"/>
                  </a:lnTo>
                  <a:lnTo>
                    <a:pt x="23716" y="30603"/>
                  </a:lnTo>
                  <a:lnTo>
                    <a:pt x="30625" y="23749"/>
                  </a:lnTo>
                  <a:lnTo>
                    <a:pt x="30625" y="15296"/>
                  </a:lnTo>
                  <a:lnTo>
                    <a:pt x="30625" y="6854"/>
                  </a:lnTo>
                  <a:lnTo>
                    <a:pt x="2371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94586" y="16049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25" y="15296"/>
                  </a:moveTo>
                  <a:lnTo>
                    <a:pt x="30625" y="6854"/>
                  </a:lnTo>
                  <a:lnTo>
                    <a:pt x="23716" y="0"/>
                  </a:lnTo>
                  <a:lnTo>
                    <a:pt x="15296" y="0"/>
                  </a:lnTo>
                  <a:lnTo>
                    <a:pt x="6844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44" y="30603"/>
                  </a:lnTo>
                  <a:lnTo>
                    <a:pt x="15296" y="30603"/>
                  </a:lnTo>
                  <a:lnTo>
                    <a:pt x="23716" y="30603"/>
                  </a:lnTo>
                  <a:lnTo>
                    <a:pt x="30625" y="23749"/>
                  </a:lnTo>
                  <a:lnTo>
                    <a:pt x="30625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40432" y="16049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40432" y="16049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3378" y="16814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54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54" y="30593"/>
                  </a:lnTo>
                  <a:lnTo>
                    <a:pt x="23749" y="30593"/>
                  </a:lnTo>
                  <a:lnTo>
                    <a:pt x="30603" y="23749"/>
                  </a:lnTo>
                  <a:lnTo>
                    <a:pt x="30603" y="15296"/>
                  </a:lnTo>
                  <a:lnTo>
                    <a:pt x="30603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33378" y="16814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03" y="15296"/>
                  </a:moveTo>
                  <a:lnTo>
                    <a:pt x="30603" y="6844"/>
                  </a:lnTo>
                  <a:lnTo>
                    <a:pt x="23749" y="0"/>
                  </a:lnTo>
                  <a:lnTo>
                    <a:pt x="15307" y="0"/>
                  </a:lnTo>
                  <a:lnTo>
                    <a:pt x="6854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54" y="30593"/>
                  </a:lnTo>
                  <a:lnTo>
                    <a:pt x="15307" y="30593"/>
                  </a:lnTo>
                  <a:lnTo>
                    <a:pt x="23749" y="30593"/>
                  </a:lnTo>
                  <a:lnTo>
                    <a:pt x="30603" y="23749"/>
                  </a:lnTo>
                  <a:lnTo>
                    <a:pt x="30603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77128" y="1803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77128" y="1803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307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22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73636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73636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3086" y="1803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3086" y="1803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307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22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04293" y="17732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04293" y="17732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4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1522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60643" y="17732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908" y="30593"/>
                  </a:lnTo>
                  <a:lnTo>
                    <a:pt x="23749" y="3059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60643" y="17732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4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593"/>
                  </a:lnTo>
                  <a:lnTo>
                    <a:pt x="15328" y="30593"/>
                  </a:lnTo>
                  <a:lnTo>
                    <a:pt x="23749" y="3059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28366" y="1740942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89" h="34289">
                  <a:moveTo>
                    <a:pt x="21266" y="0"/>
                  </a:moveTo>
                  <a:lnTo>
                    <a:pt x="4857" y="4371"/>
                  </a:lnTo>
                  <a:lnTo>
                    <a:pt x="0" y="12759"/>
                  </a:lnTo>
                  <a:lnTo>
                    <a:pt x="2266" y="20920"/>
                  </a:lnTo>
                  <a:lnTo>
                    <a:pt x="4425" y="29081"/>
                  </a:lnTo>
                  <a:lnTo>
                    <a:pt x="12846" y="33928"/>
                  </a:lnTo>
                  <a:lnTo>
                    <a:pt x="20942" y="31737"/>
                  </a:lnTo>
                  <a:lnTo>
                    <a:pt x="29146" y="29556"/>
                  </a:lnTo>
                  <a:lnTo>
                    <a:pt x="34004" y="21168"/>
                  </a:lnTo>
                  <a:lnTo>
                    <a:pt x="31845" y="13007"/>
                  </a:lnTo>
                  <a:lnTo>
                    <a:pt x="29578" y="4836"/>
                  </a:lnTo>
                  <a:lnTo>
                    <a:pt x="212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28366" y="1740942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89" h="34289">
                  <a:moveTo>
                    <a:pt x="20942" y="31737"/>
                  </a:moveTo>
                  <a:lnTo>
                    <a:pt x="29146" y="29556"/>
                  </a:lnTo>
                  <a:lnTo>
                    <a:pt x="34004" y="21168"/>
                  </a:lnTo>
                  <a:lnTo>
                    <a:pt x="31845" y="13007"/>
                  </a:lnTo>
                  <a:lnTo>
                    <a:pt x="29578" y="4836"/>
                  </a:lnTo>
                  <a:lnTo>
                    <a:pt x="21266" y="0"/>
                  </a:lnTo>
                  <a:lnTo>
                    <a:pt x="13061" y="2180"/>
                  </a:lnTo>
                  <a:lnTo>
                    <a:pt x="4857" y="4371"/>
                  </a:lnTo>
                  <a:lnTo>
                    <a:pt x="0" y="12759"/>
                  </a:lnTo>
                  <a:lnTo>
                    <a:pt x="2266" y="20920"/>
                  </a:lnTo>
                  <a:lnTo>
                    <a:pt x="4425" y="29081"/>
                  </a:lnTo>
                  <a:lnTo>
                    <a:pt x="12846" y="33928"/>
                  </a:lnTo>
                  <a:lnTo>
                    <a:pt x="20942" y="3173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07678" y="17732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07678" y="17732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4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15328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61799" y="17579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1799" y="17579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307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62848" y="16967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62848" y="16967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61799" y="18650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61799" y="18650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4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15328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88965" y="188030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88965" y="188030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88965" y="18344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88965" y="18344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3086" y="18497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43086" y="18497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307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22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93505" y="16814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93505" y="16814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4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15328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32298" y="162020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5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59"/>
                  </a:lnTo>
                  <a:lnTo>
                    <a:pt x="30549" y="15307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32298" y="162020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307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59"/>
                  </a:lnTo>
                  <a:lnTo>
                    <a:pt x="6800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549" y="23759"/>
                  </a:lnTo>
                  <a:lnTo>
                    <a:pt x="30549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16969" y="16967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16969" y="16967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32298" y="17579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2298" y="17579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307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45422" y="18191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45422" y="18191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4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1522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93505" y="17273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193505" y="17273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4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15328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24055" y="16967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24055" y="16967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54713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54713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220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22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31142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31142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178177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78177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07678" y="18191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407678" y="18191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4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15328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24055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24055" y="17885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85263" y="17426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85263" y="17426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39384" y="17426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39384" y="17426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38228" y="191091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856" y="0"/>
                  </a:moveTo>
                  <a:lnTo>
                    <a:pt x="6908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908" y="30593"/>
                  </a:lnTo>
                  <a:lnTo>
                    <a:pt x="23856" y="3059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44"/>
                  </a:lnTo>
                  <a:lnTo>
                    <a:pt x="2385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438228" y="191091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44"/>
                  </a:lnTo>
                  <a:lnTo>
                    <a:pt x="23856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593"/>
                  </a:lnTo>
                  <a:lnTo>
                    <a:pt x="15328" y="30593"/>
                  </a:lnTo>
                  <a:lnTo>
                    <a:pt x="23856" y="3059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92349" y="188030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92349" y="188030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00592" y="1803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lnTo>
                    <a:pt x="30549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00592" y="1803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307"/>
                  </a:moveTo>
                  <a:lnTo>
                    <a:pt x="30549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54"/>
                  </a:lnTo>
                  <a:lnTo>
                    <a:pt x="0" y="15307"/>
                  </a:lnTo>
                  <a:lnTo>
                    <a:pt x="0" y="23749"/>
                  </a:lnTo>
                  <a:lnTo>
                    <a:pt x="6800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549" y="23749"/>
                  </a:lnTo>
                  <a:lnTo>
                    <a:pt x="30549" y="15307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55761" y="16967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055761" y="169670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75972" y="17273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908" y="30593"/>
                  </a:lnTo>
                  <a:lnTo>
                    <a:pt x="23749" y="3059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575972" y="17273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4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593"/>
                  </a:lnTo>
                  <a:lnTo>
                    <a:pt x="15328" y="30593"/>
                  </a:lnTo>
                  <a:lnTo>
                    <a:pt x="23749" y="3059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331142" y="18344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908" y="0"/>
                  </a:lnTo>
                  <a:lnTo>
                    <a:pt x="0" y="6854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lnTo>
                    <a:pt x="30657" y="685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31142" y="183440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657" y="15296"/>
                  </a:moveTo>
                  <a:lnTo>
                    <a:pt x="30657" y="685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908" y="0"/>
                  </a:lnTo>
                  <a:lnTo>
                    <a:pt x="0" y="685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908" y="30603"/>
                  </a:lnTo>
                  <a:lnTo>
                    <a:pt x="15328" y="30603"/>
                  </a:lnTo>
                  <a:lnTo>
                    <a:pt x="23749" y="30603"/>
                  </a:lnTo>
                  <a:lnTo>
                    <a:pt x="30657" y="23749"/>
                  </a:lnTo>
                  <a:lnTo>
                    <a:pt x="30657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91301" y="17732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749" y="0"/>
                  </a:moveTo>
                  <a:lnTo>
                    <a:pt x="6800" y="0"/>
                  </a:lnTo>
                  <a:lnTo>
                    <a:pt x="0" y="6844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lnTo>
                    <a:pt x="30549" y="6844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591301" y="177320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49" y="15296"/>
                  </a:moveTo>
                  <a:lnTo>
                    <a:pt x="30549" y="6844"/>
                  </a:lnTo>
                  <a:lnTo>
                    <a:pt x="23749" y="0"/>
                  </a:lnTo>
                  <a:lnTo>
                    <a:pt x="15328" y="0"/>
                  </a:lnTo>
                  <a:lnTo>
                    <a:pt x="6800" y="0"/>
                  </a:lnTo>
                  <a:lnTo>
                    <a:pt x="0" y="6844"/>
                  </a:lnTo>
                  <a:lnTo>
                    <a:pt x="0" y="15296"/>
                  </a:lnTo>
                  <a:lnTo>
                    <a:pt x="0" y="23749"/>
                  </a:lnTo>
                  <a:lnTo>
                    <a:pt x="6800" y="30593"/>
                  </a:lnTo>
                  <a:lnTo>
                    <a:pt x="15328" y="30593"/>
                  </a:lnTo>
                  <a:lnTo>
                    <a:pt x="23749" y="30593"/>
                  </a:lnTo>
                  <a:lnTo>
                    <a:pt x="30549" y="23749"/>
                  </a:lnTo>
                  <a:lnTo>
                    <a:pt x="30549" y="15296"/>
                  </a:lnTo>
                  <a:close/>
                </a:path>
              </a:pathLst>
            </a:custGeom>
            <a:ln w="31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80381" y="1607969"/>
              <a:ext cx="1052830" cy="303530"/>
            </a:xfrm>
            <a:custGeom>
              <a:avLst/>
              <a:gdLst/>
              <a:ahLst/>
              <a:cxnLst/>
              <a:rect l="l" t="t" r="r" b="b"/>
              <a:pathLst>
                <a:path w="1052830" h="303530">
                  <a:moveTo>
                    <a:pt x="0" y="0"/>
                  </a:moveTo>
                  <a:lnTo>
                    <a:pt x="1040422" y="0"/>
                  </a:lnTo>
                </a:path>
                <a:path w="1052830" h="303530">
                  <a:moveTo>
                    <a:pt x="0" y="302940"/>
                  </a:moveTo>
                  <a:lnTo>
                    <a:pt x="1052620" y="302940"/>
                  </a:lnTo>
                </a:path>
              </a:pathLst>
            </a:custGeom>
            <a:ln w="31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2404948" y="1973555"/>
            <a:ext cx="55372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Search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space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80640" y="1233227"/>
            <a:ext cx="121920" cy="53467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dirty="0">
                <a:latin typeface="Arial MT"/>
                <a:cs typeface="Arial MT"/>
              </a:rPr>
              <a:t>Fitness</a:t>
            </a:r>
            <a:r>
              <a:rPr sz="650" spc="7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value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30860" y="2380620"/>
            <a:ext cx="3502064" cy="95070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narrower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values.</a:t>
            </a:r>
            <a:endParaRPr sz="1100" dirty="0">
              <a:latin typeface="Arial MT"/>
              <a:cs typeface="Arial MT"/>
            </a:endParaRPr>
          </a:p>
          <a:p>
            <a:pPr marL="184150" marR="5080" indent="-171450">
              <a:lnSpc>
                <a:spcPct val="102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successive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iterations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improvement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hence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stuck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optima/premature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termination/inaccurate result.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397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Summary</a:t>
            </a:r>
            <a:r>
              <a:rPr spc="9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spc="-10" dirty="0"/>
              <a:t>observations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050" y="945410"/>
            <a:ext cx="3886200" cy="2308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It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observed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that</a:t>
            </a:r>
            <a:endParaRPr sz="1100" dirty="0">
              <a:latin typeface="Arial"/>
              <a:cs typeface="Arial"/>
            </a:endParaRPr>
          </a:p>
          <a:p>
            <a:pPr marL="461010" marR="5715" indent="-171450" algn="just">
              <a:lnSpc>
                <a:spcPct val="102600"/>
              </a:lnSpc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fitness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too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far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apart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several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copies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good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other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worst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dirty="0">
                <a:latin typeface="Arial MT"/>
                <a:cs typeface="Arial MT"/>
              </a:rPr>
              <a:t>selected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all.</a:t>
            </a:r>
            <a:endParaRPr sz="1100" dirty="0">
              <a:latin typeface="Arial MT"/>
              <a:cs typeface="Arial MT"/>
            </a:endParaRPr>
          </a:p>
          <a:p>
            <a:pPr marL="461010" marR="130175" indent="-171450">
              <a:lnSpc>
                <a:spcPct val="1026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entire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population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similar </a:t>
            </a:r>
            <a:r>
              <a:rPr sz="1100" dirty="0">
                <a:latin typeface="Arial MT"/>
                <a:cs typeface="Arial MT"/>
              </a:rPr>
              <a:t>chromosomes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limit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ability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explore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large </a:t>
            </a:r>
            <a:r>
              <a:rPr sz="1100" dirty="0">
                <a:latin typeface="Arial MT"/>
                <a:cs typeface="Arial MT"/>
              </a:rPr>
              <a:t>amount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search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space.</a:t>
            </a:r>
            <a:endParaRPr sz="1100" dirty="0">
              <a:latin typeface="Arial MT"/>
              <a:cs typeface="Arial MT"/>
            </a:endParaRPr>
          </a:p>
          <a:p>
            <a:pPr marL="461010" marR="5080" indent="-171450">
              <a:lnSpc>
                <a:spcPct val="102600"/>
              </a:lnSpc>
              <a:spcBef>
                <a:spcPts val="870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fitness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too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close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other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will </a:t>
            </a:r>
            <a:r>
              <a:rPr sz="1100" dirty="0">
                <a:latin typeface="Arial MT"/>
                <a:cs typeface="Arial MT"/>
              </a:rPr>
              <a:t>tend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copy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consequently,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not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guided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variations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search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scope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spc="-10" dirty="0">
                <a:latin typeface="Arial MT"/>
                <a:cs typeface="Arial MT"/>
              </a:rPr>
              <a:t>reduced.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479" y="436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85" dirty="0"/>
              <a:t> </a:t>
            </a:r>
            <a:r>
              <a:rPr dirty="0"/>
              <a:t>fitness</a:t>
            </a:r>
            <a:r>
              <a:rPr spc="85" dirty="0"/>
              <a:t> </a:t>
            </a:r>
            <a:r>
              <a:rPr spc="-10" dirty="0"/>
              <a:t>scaling?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22" y="724420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446" y="1198524"/>
            <a:ext cx="61874" cy="61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446" y="1350353"/>
            <a:ext cx="61874" cy="61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1446" y="1502194"/>
            <a:ext cx="61874" cy="61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9422" y="1832546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2580" y="663575"/>
            <a:ext cx="4344670" cy="16586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4572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think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with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fluctuation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design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parameter.</a:t>
            </a:r>
            <a:endParaRPr sz="1100" dirty="0">
              <a:latin typeface="Arial MT"/>
              <a:cs typeface="Arial MT"/>
            </a:endParaRPr>
          </a:p>
          <a:p>
            <a:pPr marL="566420">
              <a:lnSpc>
                <a:spcPts val="1200"/>
              </a:lnSpc>
              <a:spcBef>
                <a:spcPts val="104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leads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chaos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searching.</a:t>
            </a:r>
            <a:endParaRPr sz="1000" dirty="0">
              <a:latin typeface="Arial MT"/>
              <a:cs typeface="Arial MT"/>
            </a:endParaRPr>
          </a:p>
          <a:p>
            <a:pPr marL="566420" marR="1487170">
              <a:lnSpc>
                <a:spcPts val="1200"/>
              </a:lnSpc>
              <a:spcBef>
                <a:spcPts val="40"/>
              </a:spcBef>
            </a:pP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jump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local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optima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other. </a:t>
            </a:r>
            <a:r>
              <a:rPr sz="1000" dirty="0">
                <a:latin typeface="Arial MT"/>
                <a:cs typeface="Arial MT"/>
              </a:rPr>
              <a:t>Needs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higher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number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iterations.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0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alternative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think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fitness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scaling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Arial MT"/>
              </a:rPr>
              <a:t>strategy.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100" dirty="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630" y="2353362"/>
            <a:ext cx="3524885" cy="789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2600"/>
              </a:lnSpc>
            </a:pPr>
            <a:r>
              <a:rPr lang="en-US" sz="1100">
                <a:latin typeface="Arial MT"/>
                <a:cs typeface="Arial MT"/>
              </a:rPr>
              <a:t>Fitness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scaling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is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used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to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scale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the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raw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fitness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latin typeface="Arial MT"/>
                <a:cs typeface="Arial MT"/>
              </a:rPr>
              <a:t>values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so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that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the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 spc="-25">
                <a:latin typeface="Arial MT"/>
                <a:cs typeface="Arial MT"/>
              </a:rPr>
              <a:t>GA </a:t>
            </a:r>
            <a:r>
              <a:rPr lang="en-US" sz="1100">
                <a:latin typeface="Arial MT"/>
                <a:cs typeface="Arial MT"/>
              </a:rPr>
              <a:t>sees</a:t>
            </a:r>
            <a:r>
              <a:rPr lang="en-US" sz="1100" spc="-30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a</a:t>
            </a:r>
            <a:r>
              <a:rPr lang="en-US" sz="1100" spc="-25">
                <a:latin typeface="Arial MT"/>
                <a:cs typeface="Arial MT"/>
              </a:rPr>
              <a:t> </a:t>
            </a:r>
            <a:r>
              <a:rPr lang="en-US" sz="1100" b="1" spc="-10">
                <a:solidFill>
                  <a:srgbClr val="FF0000"/>
                </a:solidFill>
                <a:latin typeface="Arial MT"/>
                <a:cs typeface="Arial"/>
              </a:rPr>
              <a:t>reasonable</a:t>
            </a:r>
            <a:r>
              <a:rPr lang="en-US" sz="1100" b="1" spc="-25">
                <a:solidFill>
                  <a:srgbClr val="FF0000"/>
                </a:solidFill>
                <a:latin typeface="Arial MT"/>
                <a:cs typeface="Arial"/>
              </a:rPr>
              <a:t> </a:t>
            </a:r>
            <a:r>
              <a:rPr lang="en-US" sz="1100">
                <a:latin typeface="Arial MT"/>
                <a:cs typeface="Arial MT"/>
              </a:rPr>
              <a:t>amount</a:t>
            </a:r>
            <a:r>
              <a:rPr lang="en-US" sz="1100" spc="-30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of</a:t>
            </a:r>
            <a:r>
              <a:rPr lang="en-US" sz="1100" spc="-25">
                <a:latin typeface="Arial MT"/>
                <a:cs typeface="Arial MT"/>
              </a:rPr>
              <a:t> </a:t>
            </a:r>
            <a:r>
              <a:rPr lang="en-US" sz="1100" spc="-10">
                <a:latin typeface="Arial MT"/>
                <a:cs typeface="Arial MT"/>
              </a:rPr>
              <a:t>difference</a:t>
            </a:r>
            <a:r>
              <a:rPr lang="en-US" sz="1100" spc="-2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in</a:t>
            </a:r>
            <a:r>
              <a:rPr lang="en-US" sz="1100" spc="-30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the</a:t>
            </a:r>
            <a:r>
              <a:rPr lang="en-US" sz="1100" spc="-2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scaled</a:t>
            </a:r>
            <a:r>
              <a:rPr lang="en-US" sz="1100" spc="-2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fitness</a:t>
            </a:r>
            <a:r>
              <a:rPr lang="en-US" sz="1100" spc="-30">
                <a:latin typeface="Arial MT"/>
                <a:cs typeface="Arial MT"/>
              </a:rPr>
              <a:t> </a:t>
            </a:r>
            <a:r>
              <a:rPr lang="en-US" sz="1100" spc="-10">
                <a:latin typeface="Arial MT"/>
                <a:cs typeface="Arial MT"/>
              </a:rPr>
              <a:t>values</a:t>
            </a:r>
            <a:r>
              <a:rPr lang="en-US" sz="1100" spc="-25">
                <a:latin typeface="Arial MT"/>
                <a:cs typeface="Arial MT"/>
              </a:rPr>
              <a:t> of </a:t>
            </a:r>
            <a:r>
              <a:rPr lang="en-US" sz="1100">
                <a:latin typeface="Arial MT"/>
                <a:cs typeface="Arial MT"/>
              </a:rPr>
              <a:t>the</a:t>
            </a:r>
            <a:r>
              <a:rPr lang="en-US" sz="1100" spc="-45"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best</a:t>
            </a:r>
            <a:r>
              <a:rPr lang="en-US" sz="11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versus</a:t>
            </a:r>
            <a:r>
              <a:rPr lang="en-US" sz="1100" spc="-45"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worst</a:t>
            </a:r>
            <a:r>
              <a:rPr lang="en-US" sz="11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latin typeface="Arial MT"/>
                <a:cs typeface="Arial MT"/>
              </a:rPr>
              <a:t>individuals.</a:t>
            </a:r>
            <a:endParaRPr lang="en-US"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272" y="206375"/>
            <a:ext cx="4653394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Approaches</a:t>
            </a:r>
            <a:r>
              <a:rPr spc="100" dirty="0"/>
              <a:t> </a:t>
            </a:r>
            <a:r>
              <a:rPr dirty="0"/>
              <a:t>to</a:t>
            </a:r>
            <a:r>
              <a:rPr spc="100" dirty="0"/>
              <a:t> </a:t>
            </a:r>
            <a:r>
              <a:rPr dirty="0"/>
              <a:t>fitness</a:t>
            </a:r>
            <a:r>
              <a:rPr spc="105" dirty="0"/>
              <a:t> </a:t>
            </a:r>
            <a:r>
              <a:rPr spc="-10" dirty="0"/>
              <a:t>scaling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1888" y="587375"/>
            <a:ext cx="4440162" cy="1398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665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fact,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scaling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sort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discriminating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GA. </a:t>
            </a:r>
            <a:r>
              <a:rPr sz="1100" spc="-20" dirty="0">
                <a:latin typeface="Arial MT"/>
                <a:cs typeface="Arial MT"/>
              </a:rPr>
              <a:t>Few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algorithms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scaling:</a:t>
            </a:r>
            <a:endParaRPr sz="1100" dirty="0">
              <a:latin typeface="Arial MT"/>
              <a:cs typeface="Arial MT"/>
            </a:endParaRPr>
          </a:p>
          <a:p>
            <a:pPr marL="289560" marR="2924175">
              <a:lnSpc>
                <a:spcPct val="1682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scaling </a:t>
            </a:r>
            <a:r>
              <a:rPr sz="1100" dirty="0">
                <a:latin typeface="Arial MT"/>
                <a:cs typeface="Arial MT"/>
              </a:rPr>
              <a:t>Sigma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scaling </a:t>
            </a:r>
            <a:r>
              <a:rPr sz="1100" spc="-20" dirty="0">
                <a:latin typeface="Arial MT"/>
                <a:cs typeface="Arial MT"/>
              </a:rPr>
              <a:t>Power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law</a:t>
            </a:r>
            <a:r>
              <a:rPr sz="1100" spc="-5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scaling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092" y="1967005"/>
            <a:ext cx="3567508" cy="77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endParaRPr lang="en-US"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</a:pPr>
            <a:r>
              <a:rPr lang="en-US" sz="1100" b="1" spc="-10">
                <a:latin typeface="Arial MT"/>
                <a:cs typeface="Arial"/>
              </a:rPr>
              <a:t>Note:</a:t>
            </a:r>
            <a:endParaRPr lang="en-US" sz="1100">
              <a:latin typeface="Arial MT"/>
              <a:cs typeface="Arial"/>
            </a:endParaRPr>
          </a:p>
          <a:p>
            <a:pPr marL="289560" marR="5080">
              <a:lnSpc>
                <a:spcPct val="102699"/>
              </a:lnSpc>
            </a:pPr>
            <a:r>
              <a:rPr lang="en-US" sz="1100">
                <a:latin typeface="Arial MT"/>
                <a:cs typeface="Arial MT"/>
              </a:rPr>
              <a:t>The</a:t>
            </a:r>
            <a:r>
              <a:rPr lang="en-US" sz="1100" spc="-40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fitness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scaling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is</a:t>
            </a:r>
            <a:r>
              <a:rPr lang="en-US" sz="1100" spc="-40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useful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>
                <a:latin typeface="Arial MT"/>
                <a:cs typeface="Arial MT"/>
              </a:rPr>
              <a:t>to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 spc="-10">
                <a:latin typeface="Arial MT"/>
                <a:cs typeface="Arial MT"/>
              </a:rPr>
              <a:t>avoid</a:t>
            </a:r>
            <a:r>
              <a:rPr lang="en-US" sz="1100" spc="-40">
                <a:latin typeface="Arial MT"/>
                <a:cs typeface="Arial MT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premature</a:t>
            </a:r>
            <a:r>
              <a:rPr lang="en-US" sz="11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solidFill>
                  <a:srgbClr val="FF0000"/>
                </a:solidFill>
                <a:latin typeface="Arial MT"/>
                <a:cs typeface="Arial MT"/>
              </a:rPr>
              <a:t>convergence</a:t>
            </a:r>
            <a:r>
              <a:rPr lang="en-US" sz="1100" spc="-10">
                <a:latin typeface="Arial MT"/>
                <a:cs typeface="Arial MT"/>
              </a:rPr>
              <a:t>,</a:t>
            </a:r>
            <a:r>
              <a:rPr lang="en-US" sz="1100" spc="-35">
                <a:latin typeface="Arial MT"/>
                <a:cs typeface="Arial MT"/>
              </a:rPr>
              <a:t> </a:t>
            </a:r>
            <a:r>
              <a:rPr lang="en-US" sz="1100" spc="-25">
                <a:latin typeface="Arial MT"/>
                <a:cs typeface="Arial MT"/>
              </a:rPr>
              <a:t>and </a:t>
            </a:r>
            <a:r>
              <a:rPr lang="en-US" sz="1100">
                <a:solidFill>
                  <a:srgbClr val="FF0000"/>
                </a:solidFill>
                <a:latin typeface="Arial MT"/>
                <a:cs typeface="Arial MT"/>
              </a:rPr>
              <a:t>slow</a:t>
            </a:r>
            <a:r>
              <a:rPr lang="en-US" sz="11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1100" spc="-10">
                <a:solidFill>
                  <a:srgbClr val="FF0000"/>
                </a:solidFill>
                <a:latin typeface="Arial MT"/>
                <a:cs typeface="Arial MT"/>
              </a:rPr>
              <a:t>finishing</a:t>
            </a:r>
            <a:r>
              <a:rPr lang="en-US" sz="1100" spc="-10">
                <a:latin typeface="Arial MT"/>
                <a:cs typeface="Arial MT"/>
              </a:rPr>
              <a:t>.</a:t>
            </a:r>
            <a:endParaRPr lang="en-US"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-32339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Linear</a:t>
            </a:r>
            <a:r>
              <a:rPr spc="85" dirty="0"/>
              <a:t> </a:t>
            </a:r>
            <a:r>
              <a:rPr spc="-10" dirty="0"/>
              <a:t>scaling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11" y="92808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44" y="568309"/>
            <a:ext cx="3903345" cy="683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Algorithm</a:t>
            </a:r>
            <a:endParaRPr sz="1100" dirty="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200"/>
              </a:spcBef>
            </a:pPr>
            <a:r>
              <a:rPr sz="1100" b="1" dirty="0">
                <a:latin typeface="Arial"/>
                <a:cs typeface="Arial"/>
              </a:rPr>
              <a:t>Input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-7" baseline="-13888" dirty="0">
                <a:latin typeface="Arial MT"/>
                <a:cs typeface="Arial MT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Arial MT"/>
              </a:rPr>
              <a:t>individuals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population (initial).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511" y="1382184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20736" y="1390806"/>
            <a:ext cx="2444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 MT"/>
                <a:cs typeface="Arial MT"/>
              </a:rPr>
              <a:t>1</a:t>
            </a:r>
            <a:r>
              <a:rPr sz="800" spc="190" dirty="0">
                <a:latin typeface="Arial MT"/>
                <a:cs typeface="Arial MT"/>
              </a:rPr>
              <a:t>  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76" y="1297334"/>
            <a:ext cx="8851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840" algn="l"/>
                <a:tab pos="533400" algn="l"/>
                <a:tab pos="842644" algn="l"/>
              </a:tabLst>
            </a:pPr>
            <a:r>
              <a:rPr sz="800" spc="-50" dirty="0">
                <a:latin typeface="Lucida Sans Unicode"/>
                <a:cs typeface="Lucida Sans Unicode"/>
              </a:rPr>
              <a:t>r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r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r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r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363" y="139262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1394" y="1198058"/>
            <a:ext cx="784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0245" algn="l"/>
              </a:tabLst>
            </a:pPr>
            <a:r>
              <a:rPr sz="1100" dirty="0">
                <a:latin typeface="Verdana"/>
                <a:cs typeface="Verdana"/>
              </a:rPr>
              <a:t>	</a:t>
            </a:r>
            <a:r>
              <a:rPr sz="1100" spc="-50" dirty="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86" y="1310275"/>
            <a:ext cx="3984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8310" algn="l"/>
              </a:tabLst>
            </a:pPr>
            <a:r>
              <a:rPr sz="1100" b="1" dirty="0">
                <a:latin typeface="Arial"/>
                <a:cs typeface="Arial"/>
              </a:rPr>
              <a:t>Output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3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14" dirty="0">
                <a:latin typeface="Lucida Sans Unicode"/>
                <a:cs typeface="Lucida Sans Unicode"/>
              </a:rPr>
              <a:t> 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70" dirty="0">
                <a:latin typeface="Arial"/>
                <a:cs typeface="Arial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345" dirty="0">
                <a:latin typeface="Arial"/>
                <a:cs typeface="Arial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after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scaling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798" y="1630265"/>
            <a:ext cx="487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Steps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659" y="1987199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0060" y="198620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886" y="1950254"/>
            <a:ext cx="2171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average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0241" y="2315722"/>
            <a:ext cx="28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765" baseline="15151" dirty="0">
                <a:latin typeface="Lucida Sans Unicode"/>
                <a:cs typeface="Lucida Sans Unicode"/>
              </a:rPr>
              <a:t>¯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3601" y="2202552"/>
            <a:ext cx="245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175" dirty="0">
                <a:latin typeface="Lucida Sans Unicode"/>
                <a:cs typeface="Lucida Sans Unicode"/>
              </a:rPr>
              <a:t>Σ</a:t>
            </a:r>
            <a:r>
              <a:rPr sz="900" i="1" spc="262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9704" y="2278460"/>
            <a:ext cx="121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f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1701" y="2432334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39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92527" y="2335401"/>
            <a:ext cx="154305" cy="21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15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Lucida Sans Unicode"/>
                <a:cs typeface="Lucida Sans Unicode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  <a:p>
            <a:pPr marL="20320">
              <a:lnSpc>
                <a:spcPts val="855"/>
              </a:lnSpc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659" y="2600648"/>
            <a:ext cx="134416" cy="13441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30060" y="25996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804" y="2568575"/>
            <a:ext cx="37026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max</a:t>
            </a:r>
            <a:r>
              <a:rPr sz="1200" i="1" spc="28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maximum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min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minimum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6659" y="2882677"/>
            <a:ext cx="134416" cy="13441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30060" y="28810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-42598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Linear</a:t>
            </a:r>
            <a:r>
              <a:rPr spc="85" dirty="0"/>
              <a:t> </a:t>
            </a:r>
            <a:r>
              <a:rPr spc="-10" dirty="0"/>
              <a:t>scaling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710768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5851" y="70978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77" y="673835"/>
            <a:ext cx="1443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following,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383" y="1125752"/>
            <a:ext cx="373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15" baseline="6944" dirty="0">
                <a:latin typeface="Arial"/>
                <a:cs typeface="Arial"/>
              </a:rPr>
              <a:t>f</a:t>
            </a:r>
            <a:r>
              <a:rPr sz="600" i="1" spc="-10" dirty="0">
                <a:latin typeface="Arial"/>
                <a:cs typeface="Arial"/>
              </a:rPr>
              <a:t>max</a:t>
            </a:r>
            <a:r>
              <a:rPr sz="600" i="1" spc="-35" dirty="0">
                <a:latin typeface="Arial"/>
                <a:cs typeface="Arial"/>
              </a:rPr>
              <a:t> </a:t>
            </a:r>
            <a:r>
              <a:rPr sz="1200" spc="-300" baseline="6944" dirty="0">
                <a:latin typeface="Lucida Sans Unicode"/>
                <a:cs typeface="Lucida Sans Unicode"/>
              </a:rPr>
              <a:t>—</a:t>
            </a:r>
            <a:r>
              <a:rPr sz="1200" spc="-75" baseline="24305" dirty="0">
                <a:latin typeface="Lucida Sans Unicode"/>
                <a:cs typeface="Lucida Sans Unicode"/>
              </a:rPr>
              <a:t>¯</a:t>
            </a:r>
            <a:r>
              <a:rPr sz="1200" i="1" spc="-75" baseline="6944" dirty="0">
                <a:latin typeface="Arial"/>
                <a:cs typeface="Arial"/>
              </a:rPr>
              <a:t>f</a:t>
            </a:r>
            <a:endParaRPr sz="1200" baseline="694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0028" y="1010944"/>
            <a:ext cx="756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26110" algn="l"/>
              </a:tabLst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200" u="sng" spc="434" baseline="451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u="sng" spc="-37" baseline="4513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¯</a:t>
            </a:r>
            <a:r>
              <a:rPr sz="1200" i="1" u="sng" spc="-37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200" i="1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200" i="1" spc="450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9230" y="1445044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4">
                <a:moveTo>
                  <a:pt x="0" y="0"/>
                </a:moveTo>
                <a:lnTo>
                  <a:pt x="28376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47607" y="1265502"/>
            <a:ext cx="652780" cy="312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1315"/>
              </a:lnSpc>
              <a:spcBef>
                <a:spcPts val="90"/>
              </a:spcBef>
            </a:pPr>
            <a:r>
              <a:rPr sz="1650" i="1" baseline="-25252" dirty="0">
                <a:latin typeface="Arial"/>
                <a:cs typeface="Arial"/>
              </a:rPr>
              <a:t>b</a:t>
            </a:r>
            <a:r>
              <a:rPr sz="1650" i="1" spc="15" baseline="-25252" dirty="0">
                <a:latin typeface="Arial"/>
                <a:cs typeface="Arial"/>
              </a:rPr>
              <a:t> </a:t>
            </a:r>
            <a:r>
              <a:rPr sz="1650" baseline="-25252" dirty="0">
                <a:latin typeface="Lucida Sans Unicode"/>
                <a:cs typeface="Lucida Sans Unicode"/>
              </a:rPr>
              <a:t>=</a:t>
            </a:r>
            <a:r>
              <a:rPr sz="1650" spc="195" baseline="-25252" dirty="0">
                <a:latin typeface="Lucida Sans Unicode"/>
                <a:cs typeface="Lucida Sans Unicode"/>
              </a:rPr>
              <a:t> </a:t>
            </a:r>
            <a:r>
              <a:rPr sz="1200" spc="-284" baseline="17361" dirty="0">
                <a:latin typeface="Lucida Sans Unicode"/>
                <a:cs typeface="Lucida Sans Unicode"/>
              </a:rPr>
              <a:t>¯</a:t>
            </a:r>
            <a:r>
              <a:rPr sz="800" i="1" spc="-190" dirty="0">
                <a:latin typeface="Arial"/>
                <a:cs typeface="Arial"/>
              </a:rPr>
              <a:t>f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spc="-20" dirty="0">
                <a:latin typeface="Lucida Sans Unicode"/>
                <a:cs typeface="Lucida Sans Unicode"/>
              </a:rPr>
              <a:t>∗</a:t>
            </a:r>
            <a:r>
              <a:rPr sz="800" i="1" spc="-20" dirty="0">
                <a:latin typeface="Arial"/>
                <a:cs typeface="Arial"/>
              </a:rPr>
              <a:t>f</a:t>
            </a:r>
            <a:r>
              <a:rPr sz="900" i="1" spc="-30" baseline="-13888" dirty="0">
                <a:latin typeface="Arial"/>
                <a:cs typeface="Arial"/>
              </a:rPr>
              <a:t>min</a:t>
            </a:r>
            <a:endParaRPr sz="900" baseline="-13888">
              <a:latin typeface="Arial"/>
              <a:cs typeface="Arial"/>
            </a:endParaRPr>
          </a:p>
          <a:p>
            <a:pPr marL="331470">
              <a:lnSpc>
                <a:spcPts val="955"/>
              </a:lnSpc>
            </a:pPr>
            <a:r>
              <a:rPr sz="800" i="1" spc="-10" dirty="0">
                <a:latin typeface="Arial"/>
                <a:cs typeface="Arial"/>
              </a:rPr>
              <a:t>f</a:t>
            </a:r>
            <a:r>
              <a:rPr sz="900" i="1" spc="-15" baseline="-13888" dirty="0">
                <a:latin typeface="Arial"/>
                <a:cs typeface="Arial"/>
              </a:rPr>
              <a:t>min</a:t>
            </a:r>
            <a:r>
              <a:rPr sz="900" i="1" spc="-142" baseline="-13888" dirty="0">
                <a:latin typeface="Arial"/>
                <a:cs typeface="Arial"/>
              </a:rPr>
              <a:t> </a:t>
            </a:r>
            <a:r>
              <a:rPr sz="800" spc="-200" dirty="0">
                <a:latin typeface="Lucida Sans Unicode"/>
                <a:cs typeface="Lucida Sans Unicode"/>
              </a:rPr>
              <a:t>—</a:t>
            </a:r>
            <a:r>
              <a:rPr sz="1200" spc="-37" baseline="17361" dirty="0">
                <a:latin typeface="Lucida Sans Unicode"/>
                <a:cs typeface="Lucida Sans Unicode"/>
              </a:rPr>
              <a:t>¯</a:t>
            </a:r>
            <a:r>
              <a:rPr sz="800" i="1" spc="-25" dirty="0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50" y="1658315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5851" y="165599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277" y="1621382"/>
            <a:ext cx="1197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70" baseline="-13888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8667" y="2023718"/>
            <a:ext cx="482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747" y="1941371"/>
            <a:ext cx="923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200" spc="30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165" baseline="-13888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6833" y="2185440"/>
            <a:ext cx="776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200" spc="-44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200" spc="-15" baseline="27777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spc="-75" baseline="27777" dirty="0">
                <a:latin typeface="Lucida Sans Unicode"/>
                <a:cs typeface="Lucida Sans Unicode"/>
              </a:rPr>
              <a:t>r</a:t>
            </a:r>
            <a:endParaRPr sz="1200" baseline="27777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4340" y="2267787"/>
            <a:ext cx="482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8677" y="2611740"/>
            <a:ext cx="1663064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200" spc="67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initially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empty. End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450" y="2752394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85851" y="275078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86" y="222552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Linear</a:t>
            </a:r>
            <a:r>
              <a:rPr spc="85" dirty="0"/>
              <a:t> </a:t>
            </a:r>
            <a:r>
              <a:rPr spc="-10"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1120775"/>
            <a:ext cx="418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Note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711" y="1477710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8112" y="147671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538" y="1440764"/>
            <a:ext cx="406844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scaling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desirable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have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650" spc="-765" baseline="15151" dirty="0">
                <a:latin typeface="Lucida Sans Unicode"/>
                <a:cs typeface="Lucida Sans Unicode"/>
              </a:rPr>
              <a:t>¯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f</a:t>
            </a:r>
            <a:r>
              <a:rPr sz="1650" spc="-37" baseline="15151" dirty="0">
                <a:latin typeface="Lucida Sans Unicode"/>
                <a:cs typeface="Lucida Sans Unicode"/>
              </a:rPr>
              <a:t>¯</a:t>
            </a:r>
            <a:r>
              <a:rPr sz="1200" spc="-37" baseline="20833" dirty="0">
                <a:latin typeface="Lucida Sans Unicode"/>
                <a:cs typeface="Lucida Sans Unicode"/>
              </a:rPr>
              <a:t>r</a:t>
            </a:r>
            <a:endParaRPr sz="1200" baseline="20833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dominance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super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number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711" y="1759739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8112" y="17587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0790" y="1966455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max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538" y="1894878"/>
            <a:ext cx="40309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292985" algn="l"/>
              </a:tabLst>
            </a:pP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copies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controlled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spc="-75" baseline="27777" dirty="0">
                <a:latin typeface="Lucida Sans Unicode"/>
                <a:cs typeface="Lucida Sans Unicode"/>
              </a:rPr>
              <a:t>r</a:t>
            </a:r>
            <a:r>
              <a:rPr sz="1200" baseline="27777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70" dirty="0">
                <a:latin typeface="Arial"/>
                <a:cs typeface="Arial"/>
              </a:rPr>
              <a:t>f</a:t>
            </a:r>
            <a:r>
              <a:rPr sz="1650" spc="-254" baseline="15151" dirty="0">
                <a:latin typeface="Lucida Sans Unicode"/>
                <a:cs typeface="Lucida Sans Unicode"/>
              </a:rPr>
              <a:t>¯</a:t>
            </a:r>
            <a:r>
              <a:rPr sz="1200" spc="-254" baseline="20833" dirty="0">
                <a:latin typeface="Lucida Sans Unicode"/>
                <a:cs typeface="Lucida Sans Unicode"/>
              </a:rPr>
              <a:t>r</a:t>
            </a:r>
            <a:r>
              <a:rPr sz="1200" spc="150" baseline="20833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200" i="1" u="sng" spc="-15" baseline="3472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900" i="1" u="sng" spc="-15" baseline="370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max</a:t>
            </a:r>
            <a:r>
              <a:rPr sz="900" i="1" u="sng" spc="-97" baseline="370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225" baseline="34722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—</a:t>
            </a:r>
            <a:r>
              <a:rPr sz="1200" i="1" u="sng" spc="-30" baseline="3472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900" i="1" u="sng" spc="-3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</a:t>
            </a:r>
            <a:endParaRPr sz="900" baseline="3240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6255" y="1997037"/>
            <a:ext cx="3587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84" baseline="17361" dirty="0">
                <a:latin typeface="Lucida Sans Unicode"/>
                <a:cs typeface="Lucida Sans Unicode"/>
              </a:rPr>
              <a:t>¯</a:t>
            </a:r>
            <a:r>
              <a:rPr sz="800" i="1" spc="-190" dirty="0">
                <a:latin typeface="Arial"/>
                <a:cs typeface="Arial"/>
              </a:rPr>
              <a:t>f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spc="-150" dirty="0">
                <a:latin typeface="Lucida Sans Unicode"/>
                <a:cs typeface="Lucida Sans Unicode"/>
              </a:rPr>
              <a:t>—</a:t>
            </a:r>
            <a:r>
              <a:rPr sz="800" i="1" spc="-20" dirty="0">
                <a:latin typeface="Arial"/>
                <a:cs typeface="Arial"/>
              </a:rPr>
              <a:t>f</a:t>
            </a:r>
            <a:r>
              <a:rPr sz="900" i="1" spc="-30" baseline="-13888" dirty="0">
                <a:latin typeface="Arial"/>
                <a:cs typeface="Arial"/>
              </a:rPr>
              <a:t>min</a:t>
            </a:r>
            <a:endParaRPr sz="900" baseline="-138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05" y="-159318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Sigma</a:t>
            </a:r>
            <a:r>
              <a:rPr spc="85" dirty="0"/>
              <a:t> </a:t>
            </a:r>
            <a:r>
              <a:rPr spc="-10" dirty="0"/>
              <a:t>scaling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50" y="72457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837" y="376960"/>
            <a:ext cx="3905250" cy="639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Algorithm</a:t>
            </a:r>
            <a:endParaRPr sz="1100" dirty="0">
              <a:latin typeface="Arial"/>
              <a:cs typeface="Arial"/>
            </a:endParaRPr>
          </a:p>
          <a:p>
            <a:pPr marL="314960" marR="30480">
              <a:lnSpc>
                <a:spcPct val="102600"/>
              </a:lnSpc>
              <a:spcBef>
                <a:spcPts val="815"/>
              </a:spcBef>
            </a:pPr>
            <a:r>
              <a:rPr sz="1100" b="1" dirty="0">
                <a:latin typeface="Arial"/>
                <a:cs typeface="Arial"/>
              </a:rPr>
              <a:t>Input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baseline="-13888" dirty="0">
                <a:latin typeface="Arial MT"/>
                <a:cs typeface="Arial MT"/>
              </a:rPr>
              <a:t>2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N </a:t>
            </a:r>
            <a:r>
              <a:rPr sz="1100" spc="-10" dirty="0">
                <a:latin typeface="Arial MT"/>
                <a:cs typeface="Arial MT"/>
              </a:rPr>
              <a:t>individuals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population.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950" y="1140713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96175" y="1149336"/>
            <a:ext cx="2444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 MT"/>
                <a:cs typeface="Arial MT"/>
              </a:rPr>
              <a:t>1</a:t>
            </a:r>
            <a:r>
              <a:rPr sz="800" spc="190" dirty="0">
                <a:latin typeface="Arial MT"/>
                <a:cs typeface="Arial MT"/>
              </a:rPr>
              <a:t>  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615" y="1055864"/>
            <a:ext cx="8851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840" algn="l"/>
                <a:tab pos="533400" algn="l"/>
                <a:tab pos="842644" algn="l"/>
              </a:tabLst>
            </a:pPr>
            <a:r>
              <a:rPr sz="800" spc="-50" dirty="0">
                <a:latin typeface="Lucida Sans Unicode"/>
                <a:cs typeface="Lucida Sans Unicode"/>
              </a:rPr>
              <a:t>r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r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r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50" dirty="0">
                <a:latin typeface="Lucida Sans Unicode"/>
                <a:cs typeface="Lucida Sans Unicode"/>
              </a:rPr>
              <a:t>r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7802" y="1151164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3602" y="829792"/>
            <a:ext cx="784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0245" algn="l"/>
              </a:tabLst>
            </a:pPr>
            <a:r>
              <a:rPr sz="1100" dirty="0">
                <a:latin typeface="Verdana"/>
                <a:cs typeface="Verdana"/>
              </a:rPr>
              <a:t>	</a:t>
            </a:r>
            <a:r>
              <a:rPr sz="1100" spc="-50" dirty="0">
                <a:latin typeface="Verdana"/>
                <a:cs typeface="Verdana"/>
              </a:rPr>
              <a:t>}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925" y="1093424"/>
            <a:ext cx="402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8310" algn="l"/>
              </a:tabLst>
            </a:pPr>
            <a:r>
              <a:rPr sz="1100" b="1" dirty="0">
                <a:latin typeface="Arial"/>
                <a:cs typeface="Arial"/>
              </a:rPr>
              <a:t>Output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3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14" dirty="0">
                <a:latin typeface="Lucida Sans Unicode"/>
                <a:cs typeface="Lucida Sans Unicode"/>
              </a:rPr>
              <a:t> 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70" dirty="0">
                <a:latin typeface="Arial"/>
                <a:cs typeface="Arial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345" dirty="0">
                <a:latin typeface="Arial"/>
                <a:cs typeface="Arial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after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scaling.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237" y="1344522"/>
            <a:ext cx="487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Steps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098" y="1657159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5499" y="16561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325" y="1620226"/>
            <a:ext cx="2171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average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5680" y="1869400"/>
            <a:ext cx="28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765" baseline="15151" dirty="0">
                <a:latin typeface="Lucida Sans Unicode"/>
                <a:cs typeface="Lucida Sans Unicode"/>
              </a:rPr>
              <a:t>¯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9040" y="1756230"/>
            <a:ext cx="245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175" dirty="0">
                <a:latin typeface="Lucida Sans Unicode"/>
                <a:cs typeface="Lucida Sans Unicode"/>
              </a:rPr>
              <a:t>Σ</a:t>
            </a:r>
            <a:r>
              <a:rPr sz="900" i="1" spc="262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7966" y="1889079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Lucida Sans Unicode"/>
                <a:cs typeface="Lucida Sans Unicode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5143" y="1832151"/>
            <a:ext cx="121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f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7140" y="1986013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39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75979" y="1954503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098" y="2110041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5499" y="21090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925" y="2035655"/>
            <a:ext cx="3837304" cy="12249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1100" dirty="0">
                <a:latin typeface="Arial MT"/>
                <a:cs typeface="Arial MT"/>
              </a:rPr>
              <a:t>Determine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reference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worst-</a:t>
            </a: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w</a:t>
            </a:r>
            <a:r>
              <a:rPr sz="1200" i="1" spc="28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20" dirty="0">
                <a:latin typeface="Arial MT"/>
                <a:cs typeface="Arial MT"/>
              </a:rPr>
              <a:t> that</a:t>
            </a:r>
            <a:endParaRPr sz="1100" dirty="0">
              <a:latin typeface="Arial MT"/>
              <a:cs typeface="Arial MT"/>
            </a:endParaRPr>
          </a:p>
          <a:p>
            <a:pPr marL="287655" algn="ctr">
              <a:lnSpc>
                <a:spcPct val="100000"/>
              </a:lnSpc>
              <a:spcBef>
                <a:spcPts val="284"/>
              </a:spcBef>
            </a:pP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w</a:t>
            </a:r>
            <a:r>
              <a:rPr sz="1200" i="1" spc="30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650" spc="-765" baseline="15151" dirty="0">
                <a:latin typeface="Lucida Sans Unicode"/>
                <a:cs typeface="Lucida Sans Unicode"/>
              </a:rPr>
              <a:t>¯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335" dirty="0">
                <a:latin typeface="Lucida Sans Unicode"/>
                <a:cs typeface="Lucida Sans Unicode"/>
              </a:rPr>
              <a:t>∗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Verdana"/>
                <a:cs typeface="Verdana"/>
              </a:rPr>
              <a:t>σ</a:t>
            </a:r>
            <a:endParaRPr sz="1100" dirty="0">
              <a:latin typeface="Verdana"/>
              <a:cs typeface="Verdana"/>
            </a:endParaRPr>
          </a:p>
          <a:p>
            <a:pPr marL="38100" marR="30480">
              <a:lnSpc>
                <a:spcPct val="102600"/>
              </a:lnSpc>
              <a:spcBef>
                <a:spcPts val="250"/>
              </a:spcBef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70" dirty="0">
                <a:latin typeface="Verdana"/>
                <a:cs typeface="Verdana"/>
              </a:rPr>
              <a:t>σ</a:t>
            </a:r>
            <a:r>
              <a:rPr sz="1100" i="1" spc="-4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STD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standard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deviation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spc="-10" dirty="0">
                <a:latin typeface="Arial MT"/>
                <a:cs typeface="Arial MT"/>
              </a:rPr>
              <a:t>population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 dirty="0">
              <a:latin typeface="Arial MT"/>
              <a:cs typeface="Arial MT"/>
            </a:endParaRPr>
          </a:p>
          <a:p>
            <a:pPr marL="38100" marR="58419">
              <a:lnSpc>
                <a:spcPct val="102699"/>
              </a:lnSpc>
              <a:spcBef>
                <a:spcPts val="565"/>
              </a:spcBef>
            </a:pP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factor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sigma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scaling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factor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(Usually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5)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06" y="-7781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Sigma</a:t>
            </a:r>
            <a:r>
              <a:rPr spc="85" dirty="0"/>
              <a:t> </a:t>
            </a:r>
            <a:r>
              <a:rPr spc="-10" dirty="0"/>
              <a:t>scaling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904" y="548627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305" y="54700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731" y="511694"/>
            <a:ext cx="1426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200" spc="97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735" y="564629"/>
            <a:ext cx="1197610" cy="3829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2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70" baseline="-13888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4158" y="1082191"/>
            <a:ext cx="482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252" y="999844"/>
            <a:ext cx="1408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200" spc="112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w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15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w</a:t>
            </a:r>
            <a:r>
              <a:rPr sz="1200" i="1" spc="307" baseline="-10416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735" y="1243913"/>
            <a:ext cx="739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Else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131" y="1269114"/>
            <a:ext cx="2794000" cy="7308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54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latin typeface="Arial MT"/>
                <a:cs typeface="Arial MT"/>
              </a:rPr>
              <a:t>Discard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spc="-20" dirty="0">
                <a:latin typeface="Arial MT"/>
                <a:cs typeface="Arial MT"/>
              </a:rPr>
              <a:t>Stop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904" y="1562887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4305" y="15618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904" y="1844916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4305" y="184259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904" y="2077499"/>
            <a:ext cx="3947746" cy="12448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Note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461010" marR="87630" indent="-171450" algn="just">
              <a:lnSpc>
                <a:spcPct val="102600"/>
              </a:lnSpc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scaling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(only)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yield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negative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value.</a:t>
            </a:r>
            <a:endParaRPr sz="1100" dirty="0">
              <a:latin typeface="Arial MT"/>
              <a:cs typeface="Arial MT"/>
            </a:endParaRPr>
          </a:p>
          <a:p>
            <a:pPr marL="461010" marR="5080" indent="-171450" algn="just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Arial MT"/>
                <a:cs typeface="Arial MT"/>
              </a:rPr>
              <a:t>Hence,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scaling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usually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adopted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after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Sigma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scaling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spc="-10" dirty="0">
                <a:latin typeface="Arial MT"/>
                <a:cs typeface="Arial MT"/>
              </a:rPr>
              <a:t>avoid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possibility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negative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individuals.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21" y="67966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Power</a:t>
            </a:r>
            <a:r>
              <a:rPr spc="15" dirty="0"/>
              <a:t> </a:t>
            </a:r>
            <a:r>
              <a:rPr dirty="0"/>
              <a:t>law</a:t>
            </a:r>
            <a:r>
              <a:rPr spc="20" dirty="0"/>
              <a:t> </a:t>
            </a:r>
            <a:r>
              <a:rPr spc="-10"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350" y="1119135"/>
            <a:ext cx="3467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power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scaling,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scaled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fitness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3132" y="1515045"/>
            <a:ext cx="462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200" spc="15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200" i="1" spc="-75" baseline="27777" dirty="0">
                <a:latin typeface="Arial"/>
                <a:cs typeface="Arial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051" y="1597392"/>
            <a:ext cx="325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350" y="1910955"/>
            <a:ext cx="260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problem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dependent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constant.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38" y="-22225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lecture</a:t>
            </a:r>
            <a:r>
              <a:rPr spc="110" dirty="0"/>
              <a:t> </a:t>
            </a:r>
            <a:r>
              <a:rPr dirty="0"/>
              <a:t>includes</a:t>
            </a:r>
            <a:r>
              <a:rPr spc="110" dirty="0"/>
              <a:t> </a:t>
            </a:r>
            <a:r>
              <a:rPr spc="-25" dirty="0"/>
              <a:t>...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309" y="928217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710" y="9272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36" y="847506"/>
            <a:ext cx="2012314" cy="17062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solidFill>
                  <a:srgbClr val="7F007F"/>
                </a:solidFill>
                <a:latin typeface="Arial MT"/>
                <a:cs typeface="Arial MT"/>
              </a:rPr>
              <a:t>Encoding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</a:pPr>
            <a:r>
              <a:rPr sz="1100" dirty="0">
                <a:solidFill>
                  <a:srgbClr val="7F007F"/>
                </a:solidFill>
                <a:latin typeface="Arial MT"/>
                <a:cs typeface="Arial MT"/>
              </a:rPr>
              <a:t>Fitness</a:t>
            </a:r>
            <a:r>
              <a:rPr sz="1100" spc="-45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7F007F"/>
                </a:solidFill>
                <a:latin typeface="Arial MT"/>
                <a:cs typeface="Arial MT"/>
              </a:rPr>
              <a:t>evaluation</a:t>
            </a:r>
            <a:r>
              <a:rPr sz="1100" spc="-40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7F007F"/>
                </a:solidFill>
                <a:latin typeface="Arial MT"/>
                <a:cs typeface="Arial MT"/>
              </a:rPr>
              <a:t>and</a:t>
            </a:r>
            <a:r>
              <a:rPr sz="1100" spc="-40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7F007F"/>
                </a:solidFill>
                <a:latin typeface="Arial MT"/>
                <a:cs typeface="Arial MT"/>
              </a:rPr>
              <a:t>Selection </a:t>
            </a:r>
            <a:r>
              <a:rPr sz="1100" dirty="0">
                <a:solidFill>
                  <a:srgbClr val="7F007F"/>
                </a:solidFill>
                <a:latin typeface="Arial MT"/>
                <a:cs typeface="Arial MT"/>
              </a:rPr>
              <a:t>Mating</a:t>
            </a:r>
            <a:r>
              <a:rPr sz="1100" spc="-40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7F007F"/>
                </a:solidFill>
                <a:latin typeface="Arial MT"/>
                <a:cs typeface="Arial MT"/>
              </a:rPr>
              <a:t>pool</a:t>
            </a:r>
            <a:endParaRPr sz="1100">
              <a:latin typeface="Arial MT"/>
              <a:cs typeface="Arial MT"/>
            </a:endParaRPr>
          </a:p>
          <a:p>
            <a:pPr marL="12700" marR="835660">
              <a:lnSpc>
                <a:spcPct val="125299"/>
              </a:lnSpc>
            </a:pPr>
            <a:r>
              <a:rPr sz="1100" spc="-10" dirty="0">
                <a:solidFill>
                  <a:srgbClr val="7F007F"/>
                </a:solidFill>
                <a:latin typeface="Arial MT"/>
                <a:cs typeface="Arial MT"/>
              </a:rPr>
              <a:t>Crossover </a:t>
            </a:r>
            <a:r>
              <a:rPr sz="1100" b="1" spc="-10" dirty="0">
                <a:latin typeface="Arial"/>
                <a:cs typeface="Arial"/>
              </a:rPr>
              <a:t>Mutation Inversion </a:t>
            </a:r>
            <a:r>
              <a:rPr sz="1100" b="1" spc="-20" dirty="0">
                <a:latin typeface="Arial"/>
                <a:cs typeface="Arial"/>
              </a:rPr>
              <a:t>Convergence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test </a:t>
            </a:r>
            <a:r>
              <a:rPr sz="1100" b="1" dirty="0">
                <a:latin typeface="Arial"/>
                <a:cs typeface="Arial"/>
              </a:rPr>
              <a:t>Fitness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scaling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309" y="1138250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4710" y="113726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309" y="1348282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4710" y="134667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309" y="1558315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4710" y="155732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309" y="1768348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4710" y="176602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1309" y="1978380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34710" y="197677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1309" y="2188413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34710" y="218672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1309" y="2398445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34710" y="239683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50" y="1261883"/>
            <a:ext cx="25730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00FF"/>
                </a:solidFill>
              </a:rPr>
              <a:t>Any</a:t>
            </a:r>
            <a:r>
              <a:rPr sz="2450" spc="-35" dirty="0">
                <a:solidFill>
                  <a:srgbClr val="0000FF"/>
                </a:solidFill>
              </a:rPr>
              <a:t> </a:t>
            </a:r>
            <a:r>
              <a:rPr sz="2450" spc="-10" dirty="0">
                <a:solidFill>
                  <a:srgbClr val="0000FF"/>
                </a:solidFill>
              </a:rPr>
              <a:t>questions??</a:t>
            </a:r>
            <a:endParaRPr sz="245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15" y="18189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Mutation</a:t>
            </a:r>
            <a:r>
              <a:rPr spc="175" dirty="0"/>
              <a:t> </a:t>
            </a:r>
            <a:r>
              <a:rPr spc="-10" dirty="0"/>
              <a:t>Operation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79412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6250" y="648011"/>
            <a:ext cx="4002404" cy="11093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genetic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algorithm,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genetic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maintain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genetic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diversity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population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(of </a:t>
            </a:r>
            <a:r>
              <a:rPr sz="1100" spc="-10" dirty="0">
                <a:latin typeface="Arial MT"/>
                <a:cs typeface="Arial MT"/>
              </a:rPr>
              <a:t>chromosomes)</a:t>
            </a:r>
            <a:r>
              <a:rPr sz="1100" dirty="0">
                <a:latin typeface="Arial MT"/>
                <a:cs typeface="Arial MT"/>
              </a:rPr>
              <a:t> 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20" dirty="0">
                <a:latin typeface="Arial MT"/>
                <a:cs typeface="Arial MT"/>
              </a:rPr>
              <a:t>next.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analogues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biological mutation.</a:t>
            </a:r>
            <a:endParaRPr sz="1100" dirty="0">
              <a:latin typeface="Arial MT"/>
              <a:cs typeface="Arial MT"/>
            </a:endParaRPr>
          </a:p>
          <a:p>
            <a:pPr marL="12700" marR="19050">
              <a:lnSpc>
                <a:spcPct val="102600"/>
              </a:lnSpc>
              <a:spcBef>
                <a:spcPts val="22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GA,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concept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biological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artificially</a:t>
            </a:r>
            <a:r>
              <a:rPr sz="1100" spc="-25" dirty="0">
                <a:latin typeface="Arial MT"/>
                <a:cs typeface="Arial MT"/>
              </a:rPr>
              <a:t> to </a:t>
            </a:r>
            <a:r>
              <a:rPr sz="1100" dirty="0">
                <a:latin typeface="Arial MT"/>
                <a:cs typeface="Arial MT"/>
              </a:rPr>
              <a:t>bring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change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current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solutions.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2426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424966"/>
            <a:ext cx="76809" cy="7680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90442" y="1850580"/>
            <a:ext cx="3422015" cy="1208405"/>
            <a:chOff x="590442" y="1850580"/>
            <a:chExt cx="3422015" cy="1208405"/>
          </a:xfrm>
        </p:grpSpPr>
        <p:sp>
          <p:nvSpPr>
            <p:cNvPr id="8" name="object 8"/>
            <p:cNvSpPr/>
            <p:nvPr/>
          </p:nvSpPr>
          <p:spPr>
            <a:xfrm>
              <a:off x="591394" y="1851533"/>
              <a:ext cx="3420110" cy="1206500"/>
            </a:xfrm>
            <a:custGeom>
              <a:avLst/>
              <a:gdLst/>
              <a:ahLst/>
              <a:cxnLst/>
              <a:rect l="l" t="t" r="r" b="b"/>
              <a:pathLst>
                <a:path w="3420110" h="1206500">
                  <a:moveTo>
                    <a:pt x="3365988" y="0"/>
                  </a:moveTo>
                  <a:lnTo>
                    <a:pt x="54000" y="0"/>
                  </a:lnTo>
                  <a:lnTo>
                    <a:pt x="32982" y="4245"/>
                  </a:lnTo>
                  <a:lnTo>
                    <a:pt x="15817" y="15819"/>
                  </a:lnTo>
                  <a:lnTo>
                    <a:pt x="4244" y="32977"/>
                  </a:lnTo>
                  <a:lnTo>
                    <a:pt x="0" y="53975"/>
                  </a:lnTo>
                  <a:lnTo>
                    <a:pt x="0" y="1152004"/>
                  </a:lnTo>
                  <a:lnTo>
                    <a:pt x="4244" y="1173022"/>
                  </a:lnTo>
                  <a:lnTo>
                    <a:pt x="15817" y="1190186"/>
                  </a:lnTo>
                  <a:lnTo>
                    <a:pt x="32982" y="1201760"/>
                  </a:lnTo>
                  <a:lnTo>
                    <a:pt x="54000" y="1206004"/>
                  </a:lnTo>
                  <a:lnTo>
                    <a:pt x="3365988" y="1206004"/>
                  </a:lnTo>
                  <a:lnTo>
                    <a:pt x="3387023" y="1201760"/>
                  </a:lnTo>
                  <a:lnTo>
                    <a:pt x="3404200" y="1190186"/>
                  </a:lnTo>
                  <a:lnTo>
                    <a:pt x="3415780" y="1173022"/>
                  </a:lnTo>
                  <a:lnTo>
                    <a:pt x="3420027" y="1152004"/>
                  </a:lnTo>
                  <a:lnTo>
                    <a:pt x="3420027" y="53975"/>
                  </a:lnTo>
                  <a:lnTo>
                    <a:pt x="3415780" y="32977"/>
                  </a:lnTo>
                  <a:lnTo>
                    <a:pt x="3404200" y="15819"/>
                  </a:lnTo>
                  <a:lnTo>
                    <a:pt x="3387023" y="4245"/>
                  </a:lnTo>
                  <a:lnTo>
                    <a:pt x="3365988" y="0"/>
                  </a:lnTo>
                  <a:close/>
                </a:path>
              </a:pathLst>
            </a:custGeom>
            <a:solidFill>
              <a:srgbClr val="688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394" y="1851533"/>
              <a:ext cx="3420110" cy="1206500"/>
            </a:xfrm>
            <a:custGeom>
              <a:avLst/>
              <a:gdLst/>
              <a:ahLst/>
              <a:cxnLst/>
              <a:rect l="l" t="t" r="r" b="b"/>
              <a:pathLst>
                <a:path w="3420110" h="1206500">
                  <a:moveTo>
                    <a:pt x="54000" y="1206004"/>
                  </a:moveTo>
                  <a:lnTo>
                    <a:pt x="3365988" y="1206004"/>
                  </a:lnTo>
                  <a:lnTo>
                    <a:pt x="3387023" y="1201760"/>
                  </a:lnTo>
                  <a:lnTo>
                    <a:pt x="3404200" y="1190186"/>
                  </a:lnTo>
                  <a:lnTo>
                    <a:pt x="3415780" y="1173022"/>
                  </a:lnTo>
                  <a:lnTo>
                    <a:pt x="3420027" y="1152004"/>
                  </a:lnTo>
                  <a:lnTo>
                    <a:pt x="3420027" y="53975"/>
                  </a:lnTo>
                  <a:lnTo>
                    <a:pt x="3415780" y="32977"/>
                  </a:lnTo>
                  <a:lnTo>
                    <a:pt x="3404200" y="15819"/>
                  </a:lnTo>
                  <a:lnTo>
                    <a:pt x="3387023" y="4245"/>
                  </a:lnTo>
                  <a:lnTo>
                    <a:pt x="3365988" y="0"/>
                  </a:lnTo>
                  <a:lnTo>
                    <a:pt x="54000" y="0"/>
                  </a:lnTo>
                  <a:lnTo>
                    <a:pt x="32982" y="4245"/>
                  </a:lnTo>
                  <a:lnTo>
                    <a:pt x="15817" y="15819"/>
                  </a:lnTo>
                  <a:lnTo>
                    <a:pt x="4244" y="32977"/>
                  </a:lnTo>
                  <a:lnTo>
                    <a:pt x="0" y="53975"/>
                  </a:lnTo>
                  <a:lnTo>
                    <a:pt x="0" y="1152004"/>
                  </a:lnTo>
                  <a:lnTo>
                    <a:pt x="4244" y="1173022"/>
                  </a:lnTo>
                  <a:lnTo>
                    <a:pt x="15817" y="1190186"/>
                  </a:lnTo>
                  <a:lnTo>
                    <a:pt x="32982" y="1201760"/>
                  </a:lnTo>
                  <a:lnTo>
                    <a:pt x="54000" y="12060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398" y="192353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80" h="1008380">
                  <a:moveTo>
                    <a:pt x="1224026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224026" y="1007999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398" y="192353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80" h="1008380">
                  <a:moveTo>
                    <a:pt x="0" y="1007999"/>
                  </a:moveTo>
                  <a:lnTo>
                    <a:pt x="1224026" y="1007999"/>
                  </a:lnTo>
                  <a:lnTo>
                    <a:pt x="1224026" y="0"/>
                  </a:lnTo>
                  <a:lnTo>
                    <a:pt x="0" y="0"/>
                  </a:lnTo>
                  <a:lnTo>
                    <a:pt x="0" y="10079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393" y="1950523"/>
              <a:ext cx="1179195" cy="198120"/>
            </a:xfrm>
            <a:custGeom>
              <a:avLst/>
              <a:gdLst/>
              <a:ahLst/>
              <a:cxnLst/>
              <a:rect l="l" t="t" r="r" b="b"/>
              <a:pathLst>
                <a:path w="1179195" h="198119">
                  <a:moveTo>
                    <a:pt x="0" y="197999"/>
                  </a:moveTo>
                  <a:lnTo>
                    <a:pt x="1179004" y="197999"/>
                  </a:lnTo>
                  <a:lnTo>
                    <a:pt x="1179004" y="0"/>
                  </a:lnTo>
                  <a:lnTo>
                    <a:pt x="0" y="0"/>
                  </a:lnTo>
                  <a:lnTo>
                    <a:pt x="0" y="197999"/>
                  </a:lnTo>
                  <a:close/>
                </a:path>
              </a:pathLst>
            </a:custGeom>
            <a:ln w="7619">
              <a:solidFill>
                <a:srgbClr val="719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5583" y="1946713"/>
            <a:ext cx="1186815" cy="205740"/>
          </a:xfrm>
          <a:prstGeom prst="rect">
            <a:avLst/>
          </a:prstGeom>
          <a:solidFill>
            <a:srgbClr val="719FDC"/>
          </a:solidFill>
        </p:spPr>
        <p:txBody>
          <a:bodyPr vert="horz" wrap="square" lIns="0" tIns="3810" rIns="0" bIns="0" rtlCol="0">
            <a:spAutoFit/>
          </a:bodyPr>
          <a:lstStyle/>
          <a:p>
            <a:pPr marL="444500" marR="47625" indent="-389890">
              <a:lnSpc>
                <a:spcPct val="100000"/>
              </a:lnSpc>
              <a:spcBef>
                <a:spcPts val="30"/>
              </a:spcBef>
            </a:pPr>
            <a:r>
              <a:rPr sz="600" b="1" dirty="0">
                <a:solidFill>
                  <a:srgbClr val="C00000"/>
                </a:solidFill>
                <a:latin typeface="Arial"/>
                <a:cs typeface="Arial"/>
              </a:rPr>
              <a:t>Mutation</a:t>
            </a:r>
            <a:r>
              <a:rPr sz="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C00000"/>
                </a:solidFill>
                <a:latin typeface="Arial"/>
                <a:cs typeface="Arial"/>
              </a:rPr>
              <a:t>Natural</a:t>
            </a:r>
            <a:r>
              <a:rPr sz="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C00000"/>
                </a:solidFill>
                <a:latin typeface="Arial"/>
                <a:cs typeface="Arial"/>
              </a:rPr>
              <a:t>Biological</a:t>
            </a:r>
            <a:r>
              <a:rPr sz="600" b="1" spc="5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C00000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78446" y="2192591"/>
            <a:ext cx="1001394" cy="307975"/>
            <a:chOff x="878446" y="2192591"/>
            <a:chExt cx="1001394" cy="307975"/>
          </a:xfrm>
        </p:grpSpPr>
        <p:sp>
          <p:nvSpPr>
            <p:cNvPr id="15" name="object 15"/>
            <p:cNvSpPr/>
            <p:nvPr/>
          </p:nvSpPr>
          <p:spPr>
            <a:xfrm>
              <a:off x="879398" y="2193544"/>
              <a:ext cx="999490" cy="306070"/>
            </a:xfrm>
            <a:custGeom>
              <a:avLst/>
              <a:gdLst/>
              <a:ahLst/>
              <a:cxnLst/>
              <a:rect l="l" t="t" r="r" b="b"/>
              <a:pathLst>
                <a:path w="999489" h="306069">
                  <a:moveTo>
                    <a:pt x="945019" y="0"/>
                  </a:moveTo>
                  <a:lnTo>
                    <a:pt x="53994" y="0"/>
                  </a:lnTo>
                  <a:lnTo>
                    <a:pt x="32977" y="4245"/>
                  </a:lnTo>
                  <a:lnTo>
                    <a:pt x="15814" y="15819"/>
                  </a:lnTo>
                  <a:lnTo>
                    <a:pt x="4243" y="32977"/>
                  </a:lnTo>
                  <a:lnTo>
                    <a:pt x="0" y="53975"/>
                  </a:lnTo>
                  <a:lnTo>
                    <a:pt x="0" y="251968"/>
                  </a:lnTo>
                  <a:lnTo>
                    <a:pt x="4243" y="273002"/>
                  </a:lnTo>
                  <a:lnTo>
                    <a:pt x="15814" y="290179"/>
                  </a:lnTo>
                  <a:lnTo>
                    <a:pt x="32977" y="301759"/>
                  </a:lnTo>
                  <a:lnTo>
                    <a:pt x="53994" y="306006"/>
                  </a:lnTo>
                  <a:lnTo>
                    <a:pt x="945019" y="306006"/>
                  </a:lnTo>
                  <a:lnTo>
                    <a:pt x="966017" y="301759"/>
                  </a:lnTo>
                  <a:lnTo>
                    <a:pt x="983175" y="290179"/>
                  </a:lnTo>
                  <a:lnTo>
                    <a:pt x="994749" y="273002"/>
                  </a:lnTo>
                  <a:lnTo>
                    <a:pt x="998994" y="251968"/>
                  </a:lnTo>
                  <a:lnTo>
                    <a:pt x="998994" y="53975"/>
                  </a:lnTo>
                  <a:lnTo>
                    <a:pt x="994749" y="32977"/>
                  </a:lnTo>
                  <a:lnTo>
                    <a:pt x="983175" y="15819"/>
                  </a:lnTo>
                  <a:lnTo>
                    <a:pt x="966017" y="4245"/>
                  </a:lnTo>
                  <a:lnTo>
                    <a:pt x="94501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9398" y="2193544"/>
              <a:ext cx="999490" cy="306070"/>
            </a:xfrm>
            <a:custGeom>
              <a:avLst/>
              <a:gdLst/>
              <a:ahLst/>
              <a:cxnLst/>
              <a:rect l="l" t="t" r="r" b="b"/>
              <a:pathLst>
                <a:path w="999489" h="306069">
                  <a:moveTo>
                    <a:pt x="53994" y="306006"/>
                  </a:moveTo>
                  <a:lnTo>
                    <a:pt x="945019" y="306006"/>
                  </a:lnTo>
                  <a:lnTo>
                    <a:pt x="966017" y="301759"/>
                  </a:lnTo>
                  <a:lnTo>
                    <a:pt x="983175" y="290179"/>
                  </a:lnTo>
                  <a:lnTo>
                    <a:pt x="994749" y="273002"/>
                  </a:lnTo>
                  <a:lnTo>
                    <a:pt x="998994" y="251968"/>
                  </a:lnTo>
                  <a:lnTo>
                    <a:pt x="998994" y="53975"/>
                  </a:lnTo>
                  <a:lnTo>
                    <a:pt x="994749" y="32977"/>
                  </a:lnTo>
                  <a:lnTo>
                    <a:pt x="983175" y="15819"/>
                  </a:lnTo>
                  <a:lnTo>
                    <a:pt x="966017" y="4245"/>
                  </a:lnTo>
                  <a:lnTo>
                    <a:pt x="945019" y="0"/>
                  </a:lnTo>
                  <a:lnTo>
                    <a:pt x="53994" y="0"/>
                  </a:lnTo>
                  <a:lnTo>
                    <a:pt x="32977" y="4245"/>
                  </a:lnTo>
                  <a:lnTo>
                    <a:pt x="15814" y="15819"/>
                  </a:lnTo>
                  <a:lnTo>
                    <a:pt x="4243" y="32977"/>
                  </a:lnTo>
                  <a:lnTo>
                    <a:pt x="0" y="53975"/>
                  </a:lnTo>
                  <a:lnTo>
                    <a:pt x="0" y="251968"/>
                  </a:lnTo>
                  <a:lnTo>
                    <a:pt x="4243" y="273002"/>
                  </a:lnTo>
                  <a:lnTo>
                    <a:pt x="15814" y="290179"/>
                  </a:lnTo>
                  <a:lnTo>
                    <a:pt x="32977" y="301759"/>
                  </a:lnTo>
                  <a:lnTo>
                    <a:pt x="53994" y="3060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76400" y="2271587"/>
            <a:ext cx="4178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2E15E2"/>
                </a:solidFill>
                <a:latin typeface="Arial"/>
                <a:cs typeface="Arial"/>
              </a:rPr>
              <a:t>Evolution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8446" y="2570581"/>
            <a:ext cx="1001394" cy="307975"/>
            <a:chOff x="878446" y="2570581"/>
            <a:chExt cx="1001394" cy="307975"/>
          </a:xfrm>
        </p:grpSpPr>
        <p:sp>
          <p:nvSpPr>
            <p:cNvPr id="19" name="object 19"/>
            <p:cNvSpPr/>
            <p:nvPr/>
          </p:nvSpPr>
          <p:spPr>
            <a:xfrm>
              <a:off x="879398" y="2571534"/>
              <a:ext cx="999490" cy="306070"/>
            </a:xfrm>
            <a:custGeom>
              <a:avLst/>
              <a:gdLst/>
              <a:ahLst/>
              <a:cxnLst/>
              <a:rect l="l" t="t" r="r" b="b"/>
              <a:pathLst>
                <a:path w="999489" h="306069">
                  <a:moveTo>
                    <a:pt x="945019" y="0"/>
                  </a:moveTo>
                  <a:lnTo>
                    <a:pt x="53994" y="0"/>
                  </a:lnTo>
                  <a:lnTo>
                    <a:pt x="32977" y="4244"/>
                  </a:lnTo>
                  <a:lnTo>
                    <a:pt x="15814" y="15817"/>
                  </a:lnTo>
                  <a:lnTo>
                    <a:pt x="4243" y="32982"/>
                  </a:lnTo>
                  <a:lnTo>
                    <a:pt x="0" y="54000"/>
                  </a:lnTo>
                  <a:lnTo>
                    <a:pt x="0" y="251999"/>
                  </a:lnTo>
                  <a:lnTo>
                    <a:pt x="4243" y="273020"/>
                  </a:lnTo>
                  <a:lnTo>
                    <a:pt x="15814" y="290184"/>
                  </a:lnTo>
                  <a:lnTo>
                    <a:pt x="32977" y="301756"/>
                  </a:lnTo>
                  <a:lnTo>
                    <a:pt x="53994" y="306000"/>
                  </a:lnTo>
                  <a:lnTo>
                    <a:pt x="945019" y="306000"/>
                  </a:lnTo>
                  <a:lnTo>
                    <a:pt x="966017" y="301756"/>
                  </a:lnTo>
                  <a:lnTo>
                    <a:pt x="983175" y="290184"/>
                  </a:lnTo>
                  <a:lnTo>
                    <a:pt x="994749" y="273020"/>
                  </a:lnTo>
                  <a:lnTo>
                    <a:pt x="998994" y="251999"/>
                  </a:lnTo>
                  <a:lnTo>
                    <a:pt x="998994" y="54000"/>
                  </a:lnTo>
                  <a:lnTo>
                    <a:pt x="994749" y="32982"/>
                  </a:lnTo>
                  <a:lnTo>
                    <a:pt x="983175" y="15817"/>
                  </a:lnTo>
                  <a:lnTo>
                    <a:pt x="966017" y="4244"/>
                  </a:lnTo>
                  <a:lnTo>
                    <a:pt x="945019" y="0"/>
                  </a:lnTo>
                  <a:close/>
                </a:path>
              </a:pathLst>
            </a:custGeom>
            <a:solidFill>
              <a:srgbClr val="C7D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9398" y="2571534"/>
              <a:ext cx="999490" cy="306070"/>
            </a:xfrm>
            <a:custGeom>
              <a:avLst/>
              <a:gdLst/>
              <a:ahLst/>
              <a:cxnLst/>
              <a:rect l="l" t="t" r="r" b="b"/>
              <a:pathLst>
                <a:path w="999489" h="306069">
                  <a:moveTo>
                    <a:pt x="53994" y="306000"/>
                  </a:moveTo>
                  <a:lnTo>
                    <a:pt x="945019" y="306000"/>
                  </a:lnTo>
                  <a:lnTo>
                    <a:pt x="966017" y="301756"/>
                  </a:lnTo>
                  <a:lnTo>
                    <a:pt x="983175" y="290184"/>
                  </a:lnTo>
                  <a:lnTo>
                    <a:pt x="994749" y="273020"/>
                  </a:lnTo>
                  <a:lnTo>
                    <a:pt x="998994" y="251999"/>
                  </a:lnTo>
                  <a:lnTo>
                    <a:pt x="998994" y="54000"/>
                  </a:lnTo>
                  <a:lnTo>
                    <a:pt x="994749" y="32982"/>
                  </a:lnTo>
                  <a:lnTo>
                    <a:pt x="983175" y="15817"/>
                  </a:lnTo>
                  <a:lnTo>
                    <a:pt x="966017" y="4244"/>
                  </a:lnTo>
                  <a:lnTo>
                    <a:pt x="945019" y="0"/>
                  </a:lnTo>
                  <a:lnTo>
                    <a:pt x="53994" y="0"/>
                  </a:lnTo>
                  <a:lnTo>
                    <a:pt x="32977" y="4244"/>
                  </a:lnTo>
                  <a:lnTo>
                    <a:pt x="15814" y="15817"/>
                  </a:lnTo>
                  <a:lnTo>
                    <a:pt x="4243" y="32982"/>
                  </a:lnTo>
                  <a:lnTo>
                    <a:pt x="0" y="54000"/>
                  </a:lnTo>
                  <a:lnTo>
                    <a:pt x="0" y="251999"/>
                  </a:lnTo>
                  <a:lnTo>
                    <a:pt x="4243" y="273020"/>
                  </a:lnTo>
                  <a:lnTo>
                    <a:pt x="15814" y="290184"/>
                  </a:lnTo>
                  <a:lnTo>
                    <a:pt x="32977" y="301756"/>
                  </a:lnTo>
                  <a:lnTo>
                    <a:pt x="53994" y="306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76400" y="2649609"/>
            <a:ext cx="4178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2E15E2"/>
                </a:solidFill>
                <a:latin typeface="Arial"/>
                <a:cs typeface="Arial"/>
              </a:rPr>
              <a:t>Evolution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90457" y="1886585"/>
            <a:ext cx="1442085" cy="1082040"/>
            <a:chOff x="2390457" y="1886585"/>
            <a:chExt cx="1442085" cy="1082040"/>
          </a:xfrm>
        </p:grpSpPr>
        <p:sp>
          <p:nvSpPr>
            <p:cNvPr id="23" name="object 23"/>
            <p:cNvSpPr/>
            <p:nvPr/>
          </p:nvSpPr>
          <p:spPr>
            <a:xfrm>
              <a:off x="2391410" y="1887537"/>
              <a:ext cx="1440180" cy="1080135"/>
            </a:xfrm>
            <a:custGeom>
              <a:avLst/>
              <a:gdLst/>
              <a:ahLst/>
              <a:cxnLst/>
              <a:rect l="l" t="t" r="r" b="b"/>
              <a:pathLst>
                <a:path w="1440179" h="1080135">
                  <a:moveTo>
                    <a:pt x="1386014" y="0"/>
                  </a:moveTo>
                  <a:lnTo>
                    <a:pt x="53975" y="0"/>
                  </a:lnTo>
                  <a:lnTo>
                    <a:pt x="32977" y="4245"/>
                  </a:lnTo>
                  <a:lnTo>
                    <a:pt x="15819" y="15819"/>
                  </a:lnTo>
                  <a:lnTo>
                    <a:pt x="4245" y="32977"/>
                  </a:lnTo>
                  <a:lnTo>
                    <a:pt x="0" y="53975"/>
                  </a:lnTo>
                  <a:lnTo>
                    <a:pt x="0" y="1026001"/>
                  </a:lnTo>
                  <a:lnTo>
                    <a:pt x="4245" y="1047018"/>
                  </a:lnTo>
                  <a:lnTo>
                    <a:pt x="15819" y="1064183"/>
                  </a:lnTo>
                  <a:lnTo>
                    <a:pt x="32977" y="1075757"/>
                  </a:lnTo>
                  <a:lnTo>
                    <a:pt x="53975" y="1080001"/>
                  </a:lnTo>
                  <a:lnTo>
                    <a:pt x="1386014" y="1080001"/>
                  </a:lnTo>
                  <a:lnTo>
                    <a:pt x="1407012" y="1075757"/>
                  </a:lnTo>
                  <a:lnTo>
                    <a:pt x="1424170" y="1064183"/>
                  </a:lnTo>
                  <a:lnTo>
                    <a:pt x="1435743" y="1047018"/>
                  </a:lnTo>
                  <a:lnTo>
                    <a:pt x="1439989" y="1026001"/>
                  </a:lnTo>
                  <a:lnTo>
                    <a:pt x="1439989" y="53975"/>
                  </a:lnTo>
                  <a:lnTo>
                    <a:pt x="1435743" y="32977"/>
                  </a:lnTo>
                  <a:lnTo>
                    <a:pt x="1424170" y="15819"/>
                  </a:lnTo>
                  <a:lnTo>
                    <a:pt x="1407012" y="4245"/>
                  </a:lnTo>
                  <a:lnTo>
                    <a:pt x="1386014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91410" y="1887537"/>
              <a:ext cx="1440180" cy="1080135"/>
            </a:xfrm>
            <a:custGeom>
              <a:avLst/>
              <a:gdLst/>
              <a:ahLst/>
              <a:cxnLst/>
              <a:rect l="l" t="t" r="r" b="b"/>
              <a:pathLst>
                <a:path w="1440179" h="1080135">
                  <a:moveTo>
                    <a:pt x="53975" y="1080001"/>
                  </a:moveTo>
                  <a:lnTo>
                    <a:pt x="1386014" y="1080001"/>
                  </a:lnTo>
                  <a:lnTo>
                    <a:pt x="1407012" y="1075757"/>
                  </a:lnTo>
                  <a:lnTo>
                    <a:pt x="1424170" y="1064183"/>
                  </a:lnTo>
                  <a:lnTo>
                    <a:pt x="1435743" y="1047018"/>
                  </a:lnTo>
                  <a:lnTo>
                    <a:pt x="1439989" y="1026001"/>
                  </a:lnTo>
                  <a:lnTo>
                    <a:pt x="1439989" y="53975"/>
                  </a:lnTo>
                  <a:lnTo>
                    <a:pt x="1435743" y="32977"/>
                  </a:lnTo>
                  <a:lnTo>
                    <a:pt x="1424170" y="15819"/>
                  </a:lnTo>
                  <a:lnTo>
                    <a:pt x="1407012" y="4245"/>
                  </a:lnTo>
                  <a:lnTo>
                    <a:pt x="1386014" y="0"/>
                  </a:lnTo>
                  <a:lnTo>
                    <a:pt x="53975" y="0"/>
                  </a:lnTo>
                  <a:lnTo>
                    <a:pt x="32977" y="4245"/>
                  </a:lnTo>
                  <a:lnTo>
                    <a:pt x="15819" y="15819"/>
                  </a:lnTo>
                  <a:lnTo>
                    <a:pt x="4245" y="32977"/>
                  </a:lnTo>
                  <a:lnTo>
                    <a:pt x="0" y="53975"/>
                  </a:lnTo>
                  <a:lnTo>
                    <a:pt x="0" y="1026001"/>
                  </a:lnTo>
                  <a:lnTo>
                    <a:pt x="4245" y="1047018"/>
                  </a:lnTo>
                  <a:lnTo>
                    <a:pt x="15819" y="1064183"/>
                  </a:lnTo>
                  <a:lnTo>
                    <a:pt x="32977" y="1075757"/>
                  </a:lnTo>
                  <a:lnTo>
                    <a:pt x="53975" y="1080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2258" y="2174811"/>
              <a:ext cx="1059180" cy="739140"/>
            </a:xfrm>
            <a:custGeom>
              <a:avLst/>
              <a:gdLst/>
              <a:ahLst/>
              <a:cxnLst/>
              <a:rect l="l" t="t" r="r" b="b"/>
              <a:pathLst>
                <a:path w="1059179" h="739139">
                  <a:moveTo>
                    <a:pt x="0" y="738727"/>
                  </a:moveTo>
                  <a:lnTo>
                    <a:pt x="1058862" y="738727"/>
                  </a:lnTo>
                </a:path>
                <a:path w="1059179" h="739139">
                  <a:moveTo>
                    <a:pt x="0" y="0"/>
                  </a:moveTo>
                  <a:lnTo>
                    <a:pt x="0" y="738727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6916" y="2274051"/>
              <a:ext cx="628015" cy="464820"/>
            </a:xfrm>
            <a:custGeom>
              <a:avLst/>
              <a:gdLst/>
              <a:ahLst/>
              <a:cxnLst/>
              <a:rect l="l" t="t" r="r" b="b"/>
              <a:pathLst>
                <a:path w="628014" h="464819">
                  <a:moveTo>
                    <a:pt x="0" y="122375"/>
                  </a:moveTo>
                  <a:lnTo>
                    <a:pt x="23875" y="217815"/>
                  </a:lnTo>
                  <a:lnTo>
                    <a:pt x="24320" y="219593"/>
                  </a:lnTo>
                  <a:lnTo>
                    <a:pt x="24701" y="221435"/>
                  </a:lnTo>
                  <a:lnTo>
                    <a:pt x="24955" y="223276"/>
                  </a:lnTo>
                  <a:lnTo>
                    <a:pt x="27549" y="235028"/>
                  </a:lnTo>
                  <a:lnTo>
                    <a:pt x="31845" y="246197"/>
                  </a:lnTo>
                  <a:lnTo>
                    <a:pt x="37760" y="256598"/>
                  </a:lnTo>
                  <a:lnTo>
                    <a:pt x="45212" y="266050"/>
                  </a:lnTo>
                  <a:lnTo>
                    <a:pt x="47561" y="268590"/>
                  </a:lnTo>
                  <a:lnTo>
                    <a:pt x="49656" y="271359"/>
                  </a:lnTo>
                  <a:lnTo>
                    <a:pt x="51498" y="274305"/>
                  </a:lnTo>
                  <a:lnTo>
                    <a:pt x="61605" y="285147"/>
                  </a:lnTo>
                  <a:lnTo>
                    <a:pt x="74636" y="291062"/>
                  </a:lnTo>
                  <a:lnTo>
                    <a:pt x="88940" y="291656"/>
                  </a:lnTo>
                  <a:lnTo>
                    <a:pt x="102869" y="286535"/>
                  </a:lnTo>
                  <a:lnTo>
                    <a:pt x="105663" y="284814"/>
                  </a:lnTo>
                  <a:lnTo>
                    <a:pt x="108204" y="282738"/>
                  </a:lnTo>
                  <a:lnTo>
                    <a:pt x="110490" y="280350"/>
                  </a:lnTo>
                  <a:lnTo>
                    <a:pt x="110743" y="280058"/>
                  </a:lnTo>
                  <a:lnTo>
                    <a:pt x="110998" y="279766"/>
                  </a:lnTo>
                  <a:lnTo>
                    <a:pt x="140200" y="234639"/>
                  </a:lnTo>
                  <a:lnTo>
                    <a:pt x="148653" y="182001"/>
                  </a:lnTo>
                  <a:lnTo>
                    <a:pt x="148336" y="175080"/>
                  </a:lnTo>
                  <a:lnTo>
                    <a:pt x="149352" y="168222"/>
                  </a:lnTo>
                  <a:lnTo>
                    <a:pt x="159477" y="125293"/>
                  </a:lnTo>
                  <a:lnTo>
                    <a:pt x="160083" y="112850"/>
                  </a:lnTo>
                  <a:lnTo>
                    <a:pt x="160083" y="112659"/>
                  </a:lnTo>
                  <a:lnTo>
                    <a:pt x="160083" y="112469"/>
                  </a:lnTo>
                  <a:lnTo>
                    <a:pt x="160083" y="112278"/>
                  </a:lnTo>
                  <a:lnTo>
                    <a:pt x="162491" y="87734"/>
                  </a:lnTo>
                  <a:lnTo>
                    <a:pt x="169632" y="64368"/>
                  </a:lnTo>
                  <a:lnTo>
                    <a:pt x="181237" y="42859"/>
                  </a:lnTo>
                  <a:lnTo>
                    <a:pt x="197040" y="23886"/>
                  </a:lnTo>
                  <a:lnTo>
                    <a:pt x="204014" y="11789"/>
                  </a:lnTo>
                  <a:lnTo>
                    <a:pt x="214733" y="3590"/>
                  </a:lnTo>
                  <a:lnTo>
                    <a:pt x="227749" y="0"/>
                  </a:lnTo>
                  <a:lnTo>
                    <a:pt x="241617" y="1725"/>
                  </a:lnTo>
                  <a:lnTo>
                    <a:pt x="246189" y="3312"/>
                  </a:lnTo>
                  <a:lnTo>
                    <a:pt x="250444" y="5789"/>
                  </a:lnTo>
                  <a:lnTo>
                    <a:pt x="254000" y="9027"/>
                  </a:lnTo>
                  <a:lnTo>
                    <a:pt x="257682" y="12329"/>
                  </a:lnTo>
                  <a:lnTo>
                    <a:pt x="261747" y="15123"/>
                  </a:lnTo>
                  <a:lnTo>
                    <a:pt x="266128" y="17346"/>
                  </a:lnTo>
                  <a:lnTo>
                    <a:pt x="279763" y="26029"/>
                  </a:lnTo>
                  <a:lnTo>
                    <a:pt x="291195" y="37229"/>
                  </a:lnTo>
                  <a:lnTo>
                    <a:pt x="300079" y="50538"/>
                  </a:lnTo>
                  <a:lnTo>
                    <a:pt x="306069" y="65542"/>
                  </a:lnTo>
                  <a:lnTo>
                    <a:pt x="307594" y="71003"/>
                  </a:lnTo>
                  <a:lnTo>
                    <a:pt x="310006" y="76147"/>
                  </a:lnTo>
                  <a:lnTo>
                    <a:pt x="335218" y="119487"/>
                  </a:lnTo>
                  <a:lnTo>
                    <a:pt x="351663" y="160614"/>
                  </a:lnTo>
                  <a:lnTo>
                    <a:pt x="362249" y="203616"/>
                  </a:lnTo>
                  <a:lnTo>
                    <a:pt x="366775" y="247883"/>
                  </a:lnTo>
                  <a:lnTo>
                    <a:pt x="366903" y="253052"/>
                  </a:lnTo>
                  <a:lnTo>
                    <a:pt x="367855" y="258163"/>
                  </a:lnTo>
                  <a:lnTo>
                    <a:pt x="387334" y="315697"/>
                  </a:lnTo>
                  <a:lnTo>
                    <a:pt x="406082" y="368012"/>
                  </a:lnTo>
                  <a:lnTo>
                    <a:pt x="406209" y="368393"/>
                  </a:lnTo>
                  <a:lnTo>
                    <a:pt x="406400" y="368768"/>
                  </a:lnTo>
                  <a:lnTo>
                    <a:pt x="406527" y="369149"/>
                  </a:lnTo>
                  <a:lnTo>
                    <a:pt x="417416" y="394227"/>
                  </a:lnTo>
                  <a:lnTo>
                    <a:pt x="450148" y="437400"/>
                  </a:lnTo>
                  <a:lnTo>
                    <a:pt x="490624" y="462994"/>
                  </a:lnTo>
                  <a:lnTo>
                    <a:pt x="501033" y="464201"/>
                  </a:lnTo>
                  <a:lnTo>
                    <a:pt x="511556" y="463351"/>
                  </a:lnTo>
                  <a:lnTo>
                    <a:pt x="517588" y="462271"/>
                  </a:lnTo>
                  <a:lnTo>
                    <a:pt x="523621" y="461274"/>
                  </a:lnTo>
                  <a:lnTo>
                    <a:pt x="561229" y="443810"/>
                  </a:lnTo>
                  <a:lnTo>
                    <a:pt x="590791" y="390153"/>
                  </a:lnTo>
                  <a:lnTo>
                    <a:pt x="608195" y="344256"/>
                  </a:lnTo>
                  <a:lnTo>
                    <a:pt x="620538" y="296748"/>
                  </a:lnTo>
                  <a:lnTo>
                    <a:pt x="627697" y="248041"/>
                  </a:lnTo>
                  <a:lnTo>
                    <a:pt x="627951" y="244746"/>
                  </a:lnTo>
                  <a:lnTo>
                    <a:pt x="627951" y="243095"/>
                  </a:lnTo>
                  <a:lnTo>
                    <a:pt x="627951" y="1962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473" y="2321814"/>
              <a:ext cx="193611" cy="2329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104134" y="2381631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19">
                  <a:moveTo>
                    <a:pt x="15303" y="0"/>
                  </a:moveTo>
                  <a:lnTo>
                    <a:pt x="4381" y="0"/>
                  </a:lnTo>
                  <a:lnTo>
                    <a:pt x="0" y="4445"/>
                  </a:lnTo>
                  <a:lnTo>
                    <a:pt x="0" y="15303"/>
                  </a:lnTo>
                  <a:lnTo>
                    <a:pt x="4381" y="19748"/>
                  </a:lnTo>
                  <a:lnTo>
                    <a:pt x="15303" y="19748"/>
                  </a:lnTo>
                  <a:lnTo>
                    <a:pt x="19685" y="15303"/>
                  </a:lnTo>
                  <a:lnTo>
                    <a:pt x="19685" y="9842"/>
                  </a:lnTo>
                  <a:lnTo>
                    <a:pt x="19685" y="4445"/>
                  </a:lnTo>
                  <a:lnTo>
                    <a:pt x="15303" y="0"/>
                  </a:lnTo>
                  <a:close/>
                </a:path>
              </a:pathLst>
            </a:custGeom>
            <a:solidFill>
              <a:srgbClr val="2E1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04134" y="2381631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19">
                  <a:moveTo>
                    <a:pt x="19685" y="9842"/>
                  </a:moveTo>
                  <a:lnTo>
                    <a:pt x="19685" y="4445"/>
                  </a:lnTo>
                  <a:lnTo>
                    <a:pt x="15303" y="0"/>
                  </a:lnTo>
                  <a:lnTo>
                    <a:pt x="9842" y="0"/>
                  </a:lnTo>
                  <a:lnTo>
                    <a:pt x="4381" y="0"/>
                  </a:lnTo>
                  <a:lnTo>
                    <a:pt x="0" y="4445"/>
                  </a:lnTo>
                  <a:lnTo>
                    <a:pt x="0" y="9842"/>
                  </a:lnTo>
                  <a:lnTo>
                    <a:pt x="0" y="15303"/>
                  </a:lnTo>
                  <a:lnTo>
                    <a:pt x="4381" y="19748"/>
                  </a:lnTo>
                  <a:lnTo>
                    <a:pt x="9842" y="19748"/>
                  </a:lnTo>
                  <a:lnTo>
                    <a:pt x="15303" y="19748"/>
                  </a:lnTo>
                  <a:lnTo>
                    <a:pt x="19685" y="15303"/>
                  </a:lnTo>
                  <a:lnTo>
                    <a:pt x="19685" y="9842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3085" y="2174811"/>
              <a:ext cx="271145" cy="221615"/>
            </a:xfrm>
            <a:custGeom>
              <a:avLst/>
              <a:gdLst/>
              <a:ahLst/>
              <a:cxnLst/>
              <a:rect l="l" t="t" r="r" b="b"/>
              <a:pathLst>
                <a:path w="271144" h="221614">
                  <a:moveTo>
                    <a:pt x="0" y="221615"/>
                  </a:moveTo>
                  <a:lnTo>
                    <a:pt x="4838" y="162689"/>
                  </a:lnTo>
                  <a:lnTo>
                    <a:pt x="18492" y="109746"/>
                  </a:lnTo>
                  <a:lnTo>
                    <a:pt x="39671" y="64897"/>
                  </a:lnTo>
                  <a:lnTo>
                    <a:pt x="67084" y="30249"/>
                  </a:lnTo>
                  <a:lnTo>
                    <a:pt x="99439" y="7913"/>
                  </a:lnTo>
                  <a:lnTo>
                    <a:pt x="135445" y="0"/>
                  </a:lnTo>
                  <a:lnTo>
                    <a:pt x="171451" y="7913"/>
                  </a:lnTo>
                  <a:lnTo>
                    <a:pt x="203806" y="30249"/>
                  </a:lnTo>
                  <a:lnTo>
                    <a:pt x="231219" y="64896"/>
                  </a:lnTo>
                  <a:lnTo>
                    <a:pt x="252398" y="109746"/>
                  </a:lnTo>
                  <a:lnTo>
                    <a:pt x="266052" y="162689"/>
                  </a:lnTo>
                  <a:lnTo>
                    <a:pt x="270891" y="221615"/>
                  </a:lnTo>
                </a:path>
              </a:pathLst>
            </a:custGeom>
            <a:ln w="4572">
              <a:solidFill>
                <a:srgbClr val="2E15E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86430" y="2598788"/>
            <a:ext cx="31369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Local</a:t>
            </a:r>
            <a:r>
              <a:rPr sz="400" spc="-1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optima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8451" y="2746534"/>
            <a:ext cx="33909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Global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optima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0571" y="1919725"/>
            <a:ext cx="1186815" cy="205740"/>
          </a:xfrm>
          <a:prstGeom prst="rect">
            <a:avLst/>
          </a:prstGeom>
          <a:solidFill>
            <a:srgbClr val="719FDC"/>
          </a:solidFill>
        </p:spPr>
        <p:txBody>
          <a:bodyPr vert="horz" wrap="square" lIns="0" tIns="4953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90"/>
              </a:spcBef>
            </a:pPr>
            <a:r>
              <a:rPr sz="600" b="1" dirty="0">
                <a:solidFill>
                  <a:srgbClr val="C00000"/>
                </a:solidFill>
                <a:latin typeface="Arial"/>
                <a:cs typeface="Arial"/>
              </a:rPr>
              <a:t>Mutation</a:t>
            </a:r>
            <a:r>
              <a:rPr sz="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C00000"/>
                </a:solidFill>
                <a:latin typeface="Arial"/>
                <a:cs typeface="Arial"/>
              </a:rPr>
              <a:t>Genetic</a:t>
            </a:r>
            <a:r>
              <a:rPr sz="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52650" y="1851533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004"/>
                </a:lnTo>
              </a:path>
            </a:pathLst>
          </a:custGeom>
          <a:ln w="1371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13" y="123119"/>
            <a:ext cx="3304745" cy="7690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Mutation</a:t>
            </a:r>
            <a:r>
              <a:rPr spc="114" dirty="0"/>
              <a:t> </a:t>
            </a:r>
            <a:r>
              <a:rPr dirty="0"/>
              <a:t>Operation</a:t>
            </a:r>
            <a:r>
              <a:rPr spc="120" dirty="0"/>
              <a:t> </a:t>
            </a:r>
            <a:r>
              <a:rPr dirty="0"/>
              <a:t>in</a:t>
            </a:r>
            <a:r>
              <a:rPr spc="120" dirty="0"/>
              <a:t> </a:t>
            </a:r>
            <a:r>
              <a:rPr spc="-25" dirty="0"/>
              <a:t>GAs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266383" y="892175"/>
            <a:ext cx="4322127" cy="23081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>
                <a:solidFill>
                  <a:schemeClr val="tx1"/>
                </a:solidFill>
              </a:rPr>
              <a:t>Like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different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crossover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techniques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different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GAs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there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20" dirty="0">
                <a:solidFill>
                  <a:schemeClr val="tx1"/>
                </a:solidFill>
              </a:rPr>
              <a:t> many </a:t>
            </a:r>
            <a:r>
              <a:rPr spc="-10" dirty="0">
                <a:solidFill>
                  <a:schemeClr val="tx1"/>
                </a:solidFill>
              </a:rPr>
              <a:t>variations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mutation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operations.</a:t>
            </a:r>
          </a:p>
          <a:p>
            <a:pPr marL="289560">
              <a:lnSpc>
                <a:spcPct val="100000"/>
              </a:lnSpc>
              <a:spcBef>
                <a:spcPts val="1200"/>
              </a:spcBef>
            </a:pP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Binary</a:t>
            </a:r>
            <a:r>
              <a:rPr b="1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Coded</a:t>
            </a:r>
            <a:r>
              <a:rPr b="1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GA</a:t>
            </a:r>
            <a:r>
              <a:rPr b="1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1549400" marR="1713864">
              <a:lnSpc>
                <a:spcPct val="102600"/>
              </a:lnSpc>
            </a:pPr>
            <a:r>
              <a:rPr spc="-10" dirty="0">
                <a:solidFill>
                  <a:schemeClr val="tx1"/>
                </a:solidFill>
              </a:rPr>
              <a:t>Flipping Interchanging Reversing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Real</a:t>
            </a:r>
            <a:r>
              <a:rPr b="1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Coded</a:t>
            </a:r>
            <a:r>
              <a:rPr b="1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GA</a:t>
            </a:r>
            <a:r>
              <a:rPr b="1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1549400" marR="1314450">
              <a:lnSpc>
                <a:spcPct val="102600"/>
              </a:lnSpc>
            </a:pPr>
            <a:r>
              <a:rPr dirty="0">
                <a:solidFill>
                  <a:schemeClr val="tx1"/>
                </a:solidFill>
              </a:rPr>
              <a:t>Random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mutation </a:t>
            </a:r>
            <a:r>
              <a:rPr spc="-20" dirty="0">
                <a:solidFill>
                  <a:schemeClr val="tx1"/>
                </a:solidFill>
              </a:rPr>
              <a:t>Polynomial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mutation</a:t>
            </a: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Order</a:t>
            </a:r>
            <a:r>
              <a:rPr b="1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GA</a:t>
            </a:r>
            <a:r>
              <a:rPr b="1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b="1" spc="-30" dirty="0">
                <a:solidFill>
                  <a:schemeClr val="tx1"/>
                </a:solidFill>
                <a:latin typeface="Arial"/>
                <a:cs typeface="Arial"/>
              </a:rPr>
              <a:t>Tree-</a:t>
            </a: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encoded</a:t>
            </a:r>
            <a:r>
              <a:rPr b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GA</a:t>
            </a:r>
            <a:r>
              <a:rPr b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808" y="1233916"/>
            <a:ext cx="340867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Arial"/>
                <a:cs typeface="Arial"/>
              </a:rPr>
              <a:t>Mutation</a:t>
            </a:r>
            <a:r>
              <a:rPr sz="1400" b="1" spc="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operation</a:t>
            </a:r>
            <a:r>
              <a:rPr sz="1400" b="1" spc="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Binary</a:t>
            </a:r>
            <a:r>
              <a:rPr sz="1400" b="1" spc="1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coded</a:t>
            </a:r>
            <a:r>
              <a:rPr sz="1400" b="1" spc="114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GA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23" y="311465"/>
            <a:ext cx="449785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Mutation</a:t>
            </a:r>
            <a:r>
              <a:rPr sz="1400" spc="114" dirty="0"/>
              <a:t> </a:t>
            </a:r>
            <a:r>
              <a:rPr sz="1400" dirty="0"/>
              <a:t>Operation</a:t>
            </a:r>
            <a:r>
              <a:rPr sz="1400" spc="120" dirty="0"/>
              <a:t> </a:t>
            </a:r>
            <a:r>
              <a:rPr sz="1400" dirty="0"/>
              <a:t>in</a:t>
            </a:r>
            <a:r>
              <a:rPr sz="1400" spc="114" dirty="0"/>
              <a:t> </a:t>
            </a:r>
            <a:r>
              <a:rPr sz="1400" dirty="0"/>
              <a:t>Binary</a:t>
            </a:r>
            <a:r>
              <a:rPr sz="1400" spc="120" dirty="0"/>
              <a:t> </a:t>
            </a:r>
            <a:r>
              <a:rPr sz="1400" dirty="0"/>
              <a:t>coded</a:t>
            </a:r>
            <a:r>
              <a:rPr sz="1400" spc="114" dirty="0"/>
              <a:t> </a:t>
            </a:r>
            <a:r>
              <a:rPr sz="1400" spc="-25" dirty="0"/>
              <a:t>GA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129" y="770155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129" y="1152260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129" y="1534377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2129" y="2088554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2129" y="2828609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1450" y="716293"/>
            <a:ext cx="4407535" cy="22504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156845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binary-</a:t>
            </a:r>
            <a:r>
              <a:rPr sz="1100" dirty="0">
                <a:latin typeface="Arial MT"/>
                <a:cs typeface="Arial MT"/>
              </a:rPr>
              <a:t>coded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GA,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simple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straight forward.</a:t>
            </a:r>
            <a:endParaRPr sz="1100" dirty="0">
              <a:latin typeface="Arial MT"/>
              <a:cs typeface="Arial MT"/>
            </a:endParaRPr>
          </a:p>
          <a:p>
            <a:pPr marL="314960" marR="5905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few)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1(s)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is(are)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converted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0(s)</a:t>
            </a:r>
            <a:r>
              <a:rPr sz="1100" spc="-25" dirty="0">
                <a:latin typeface="Arial MT"/>
                <a:cs typeface="Arial MT"/>
              </a:rPr>
              <a:t> and </a:t>
            </a:r>
            <a:r>
              <a:rPr sz="1100" spc="-10" dirty="0">
                <a:latin typeface="Arial MT"/>
                <a:cs typeface="Arial MT"/>
              </a:rPr>
              <a:t>vice-versa.</a:t>
            </a:r>
            <a:endParaRPr sz="1100" dirty="0">
              <a:latin typeface="Arial MT"/>
              <a:cs typeface="Arial MT"/>
            </a:endParaRPr>
          </a:p>
          <a:p>
            <a:pPr marL="31496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common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implementing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involves </a:t>
            </a:r>
            <a:r>
              <a:rPr sz="1100" dirty="0">
                <a:latin typeface="Arial MT"/>
                <a:cs typeface="Arial MT"/>
              </a:rPr>
              <a:t>generating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mutation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probability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-232" baseline="-10416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for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sequence.</a:t>
            </a:r>
            <a:endParaRPr sz="1100" dirty="0">
              <a:latin typeface="Arial MT"/>
              <a:cs typeface="Arial MT"/>
            </a:endParaRPr>
          </a:p>
          <a:p>
            <a:pPr marL="314960" marR="45085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probability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tells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whether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particular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will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(i.e.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modified).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b="1" dirty="0">
                <a:latin typeface="Arial"/>
                <a:cs typeface="Arial"/>
              </a:rPr>
              <a:t>Note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1200"/>
              </a:spcBef>
            </a:pPr>
            <a:r>
              <a:rPr sz="1100" spc="-8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avoid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large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deflection,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0416" dirty="0">
                <a:latin typeface="Arial"/>
                <a:cs typeface="Arial"/>
              </a:rPr>
              <a:t>p</a:t>
            </a:r>
            <a:r>
              <a:rPr sz="1200" i="1" spc="17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generally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kept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2129" y="3038642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14268" y="3051836"/>
            <a:ext cx="447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800" i="1" spc="-50" dirty="0">
                <a:latin typeface="Arial"/>
                <a:cs typeface="Arial"/>
              </a:rPr>
              <a:t>L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104" y="2966733"/>
            <a:ext cx="4123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varied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generally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</a:t>
            </a:r>
            <a:r>
              <a:rPr sz="1200" b="1" i="1" u="sng" baseline="3125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.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1200" spc="270" baseline="312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200" u="sng" spc="-1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1200" b="1" i="1" u="sng" spc="-15" baseline="3125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.</a:t>
            </a:r>
            <a:r>
              <a:rPr sz="1200" u="sng" spc="-1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</a:t>
            </a:r>
            <a:r>
              <a:rPr sz="1200" spc="-157" baseline="312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string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504" y="3138805"/>
            <a:ext cx="441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length.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91" y="202743"/>
            <a:ext cx="4384382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Mutation</a:t>
            </a:r>
            <a:r>
              <a:rPr spc="105" dirty="0"/>
              <a:t> </a:t>
            </a:r>
            <a:r>
              <a:rPr dirty="0"/>
              <a:t>in</a:t>
            </a:r>
            <a:r>
              <a:rPr spc="105" dirty="0"/>
              <a:t> </a:t>
            </a:r>
            <a:r>
              <a:rPr dirty="0"/>
              <a:t>Binary-coded</a:t>
            </a:r>
            <a:r>
              <a:rPr spc="110" dirty="0"/>
              <a:t> </a:t>
            </a:r>
            <a:r>
              <a:rPr dirty="0"/>
              <a:t>GA</a:t>
            </a:r>
            <a:r>
              <a:rPr spc="105" dirty="0"/>
              <a:t> </a:t>
            </a:r>
            <a:r>
              <a:rPr dirty="0"/>
              <a:t>:</a:t>
            </a:r>
            <a:r>
              <a:rPr spc="105" dirty="0"/>
              <a:t> </a:t>
            </a:r>
            <a:r>
              <a:rPr spc="-10" dirty="0"/>
              <a:t>Flipping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25" y="751929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0050" y="695710"/>
            <a:ext cx="4006850" cy="11245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mutation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chromosome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length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individual’s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chromosome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probability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="1" i="1" baseline="-10416" dirty="0">
                <a:latin typeface="Roboto Bk"/>
                <a:cs typeface="Roboto Bk"/>
              </a:rPr>
              <a:t>µ</a:t>
            </a:r>
            <a:r>
              <a:rPr sz="1200" b="1" i="1" spc="179" baseline="-10416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200" baseline="27777" dirty="0">
                <a:latin typeface="Lucida Sans Unicode"/>
                <a:cs typeface="Lucida Sans Unicode"/>
              </a:rPr>
              <a:t>r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bit.</a:t>
            </a:r>
            <a:endParaRPr sz="1100" dirty="0">
              <a:latin typeface="Arial MT"/>
              <a:cs typeface="Arial MT"/>
            </a:endParaRPr>
          </a:p>
          <a:p>
            <a:pPr marL="38100" marR="225425">
              <a:lnSpc>
                <a:spcPct val="102600"/>
              </a:lnSpc>
              <a:spcBef>
                <a:spcPts val="57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mutation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chromosome,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corresponding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dirty="0">
                <a:latin typeface="Arial MT"/>
                <a:cs typeface="Arial MT"/>
              </a:rPr>
              <a:t>parent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chromosome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flipped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mutated </a:t>
            </a:r>
            <a:r>
              <a:rPr sz="1100" dirty="0">
                <a:latin typeface="Arial MT"/>
                <a:cs typeface="Arial MT"/>
              </a:rPr>
              <a:t>chromosome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produced.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25" y="1340155"/>
            <a:ext cx="76809" cy="7680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26991"/>
              </p:ext>
            </p:extLst>
          </p:nvPr>
        </p:nvGraphicFramePr>
        <p:xfrm>
          <a:off x="1307801" y="1806575"/>
          <a:ext cx="2107562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47843" y="2047151"/>
            <a:ext cx="35623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latin typeface="Calibri"/>
                <a:cs typeface="Calibri"/>
              </a:rPr>
              <a:t>offspring</a:t>
            </a:r>
            <a:endParaRPr sz="7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11554"/>
              </p:ext>
            </p:extLst>
          </p:nvPr>
        </p:nvGraphicFramePr>
        <p:xfrm>
          <a:off x="1310953" y="2335752"/>
          <a:ext cx="2107562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49552" y="2601575"/>
            <a:ext cx="87884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alibri"/>
                <a:cs typeface="Calibri"/>
              </a:rPr>
              <a:t>Mutation</a:t>
            </a:r>
            <a:r>
              <a:rPr sz="700" b="1" spc="-10" dirty="0">
                <a:latin typeface="Calibri"/>
                <a:cs typeface="Calibri"/>
              </a:rPr>
              <a:t> chromosome</a:t>
            </a:r>
            <a:endParaRPr sz="7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07895"/>
              </p:ext>
            </p:extLst>
          </p:nvPr>
        </p:nvGraphicFramePr>
        <p:xfrm>
          <a:off x="1310953" y="2940566"/>
          <a:ext cx="2107562" cy="18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00" b="1" spc="-5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39074" y="3206371"/>
            <a:ext cx="69977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alibri"/>
                <a:cs typeface="Calibri"/>
              </a:rPr>
              <a:t>Mutated</a:t>
            </a:r>
            <a:r>
              <a:rPr sz="700" b="1" spc="-5" dirty="0">
                <a:latin typeface="Calibri"/>
                <a:cs typeface="Calibri"/>
              </a:rPr>
              <a:t> </a:t>
            </a:r>
            <a:r>
              <a:rPr sz="700" b="1" spc="-10" dirty="0">
                <a:latin typeface="Calibri"/>
                <a:cs typeface="Calibri"/>
              </a:rPr>
              <a:t>offspring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67" y="243998"/>
            <a:ext cx="4130743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Binary-coded</a:t>
            </a:r>
            <a:r>
              <a:rPr spc="100" dirty="0"/>
              <a:t> </a:t>
            </a:r>
            <a:r>
              <a:rPr dirty="0"/>
              <a:t>GA</a:t>
            </a:r>
            <a:r>
              <a:rPr spc="105" dirty="0"/>
              <a:t> </a:t>
            </a:r>
            <a:r>
              <a:rPr dirty="0"/>
              <a:t>:</a:t>
            </a:r>
            <a:r>
              <a:rPr spc="105" dirty="0"/>
              <a:t> </a:t>
            </a:r>
            <a:r>
              <a:rPr spc="-10" dirty="0"/>
              <a:t>Interchanging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8788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15975"/>
            <a:ext cx="39808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child’s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chromosome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chosen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corresponding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those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interchanged.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3616" y="1507440"/>
            <a:ext cx="418465" cy="297180"/>
          </a:xfrm>
          <a:custGeom>
            <a:avLst/>
            <a:gdLst/>
            <a:ahLst/>
            <a:cxnLst/>
            <a:rect l="l" t="t" r="r" b="b"/>
            <a:pathLst>
              <a:path w="418464" h="297180">
                <a:moveTo>
                  <a:pt x="418408" y="0"/>
                </a:moveTo>
                <a:lnTo>
                  <a:pt x="0" y="0"/>
                </a:lnTo>
                <a:lnTo>
                  <a:pt x="0" y="297002"/>
                </a:lnTo>
                <a:lnTo>
                  <a:pt x="418408" y="297002"/>
                </a:lnTo>
                <a:lnTo>
                  <a:pt x="418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52403"/>
              </p:ext>
            </p:extLst>
          </p:nvPr>
        </p:nvGraphicFramePr>
        <p:xfrm>
          <a:off x="608725" y="1503249"/>
          <a:ext cx="3316601" cy="29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76564" y="1852371"/>
            <a:ext cx="11112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Child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chromosome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8575" y="2339040"/>
            <a:ext cx="418465" cy="297180"/>
          </a:xfrm>
          <a:custGeom>
            <a:avLst/>
            <a:gdLst/>
            <a:ahLst/>
            <a:cxnLst/>
            <a:rect l="l" t="t" r="r" b="b"/>
            <a:pathLst>
              <a:path w="418464" h="297180">
                <a:moveTo>
                  <a:pt x="418408" y="0"/>
                </a:moveTo>
                <a:lnTo>
                  <a:pt x="0" y="0"/>
                </a:lnTo>
                <a:lnTo>
                  <a:pt x="0" y="297002"/>
                </a:lnTo>
                <a:lnTo>
                  <a:pt x="418408" y="297002"/>
                </a:lnTo>
                <a:lnTo>
                  <a:pt x="418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0177"/>
              </p:ext>
            </p:extLst>
          </p:nvPr>
        </p:nvGraphicFramePr>
        <p:xfrm>
          <a:off x="613675" y="2334849"/>
          <a:ext cx="3316601" cy="29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FCEE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08321" y="2683957"/>
            <a:ext cx="13271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Mutated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chromosome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6945" y="2101445"/>
            <a:ext cx="52069" cy="165100"/>
          </a:xfrm>
          <a:custGeom>
            <a:avLst/>
            <a:gdLst/>
            <a:ahLst/>
            <a:cxnLst/>
            <a:rect l="l" t="t" r="r" b="b"/>
            <a:pathLst>
              <a:path w="52069" h="165100">
                <a:moveTo>
                  <a:pt x="25984" y="0"/>
                </a:moveTo>
                <a:lnTo>
                  <a:pt x="25984" y="165055"/>
                </a:lnTo>
              </a:path>
              <a:path w="52069" h="165100">
                <a:moveTo>
                  <a:pt x="0" y="139071"/>
                </a:moveTo>
                <a:lnTo>
                  <a:pt x="25984" y="165055"/>
                </a:lnTo>
                <a:lnTo>
                  <a:pt x="51968" y="139071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1317" y="1273175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6F2F9F"/>
                </a:solidFill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3733" y="1283094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6F2F9F"/>
                </a:solidFill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1802</Words>
  <Application>Microsoft Office PowerPoint</Application>
  <PresentationFormat>Custom</PresentationFormat>
  <Paragraphs>327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MT</vt:lpstr>
      <vt:lpstr>Calibri</vt:lpstr>
      <vt:lpstr>Century Gothic</vt:lpstr>
      <vt:lpstr>Lucida Sans Unicode</vt:lpstr>
      <vt:lpstr>Roboto Bk</vt:lpstr>
      <vt:lpstr>Times New Roman</vt:lpstr>
      <vt:lpstr>Verdana</vt:lpstr>
      <vt:lpstr>Wingdings 3</vt:lpstr>
      <vt:lpstr>Slice</vt:lpstr>
      <vt:lpstr>Mutation and Fitness Scalling in GAs</vt:lpstr>
      <vt:lpstr>Important GA Operations</vt:lpstr>
      <vt:lpstr>This lecture includes ...</vt:lpstr>
      <vt:lpstr>Mutation Operation</vt:lpstr>
      <vt:lpstr>Mutation Operation in GAs</vt:lpstr>
      <vt:lpstr>PowerPoint Presentation</vt:lpstr>
      <vt:lpstr>Mutation Operation in Binary coded GA</vt:lpstr>
      <vt:lpstr>Mutation in Binary-coded GA : Flipping</vt:lpstr>
      <vt:lpstr>Binary-coded GA : Interchanging</vt:lpstr>
      <vt:lpstr>Mutation in Binary-coded GA : Reversing</vt:lpstr>
      <vt:lpstr>PowerPoint Presentation</vt:lpstr>
      <vt:lpstr>Mutation Operation in GAs</vt:lpstr>
      <vt:lpstr>Mutation in Real-coded GA : Random mutation</vt:lpstr>
      <vt:lpstr>Mutation in Real-coded GA : Polynomial mutation</vt:lpstr>
      <vt:lpstr>Mutation in Real-coded GA : Polynomial mutation</vt:lpstr>
      <vt:lpstr>Revisiting the flow in GA</vt:lpstr>
      <vt:lpstr>Termination and/or convergence criteria</vt:lpstr>
      <vt:lpstr>PowerPoint Presentation</vt:lpstr>
      <vt:lpstr>Issue with fitness values</vt:lpstr>
      <vt:lpstr>Issue with fitness values</vt:lpstr>
      <vt:lpstr>Summary of observations</vt:lpstr>
      <vt:lpstr>Why fitness scaling?</vt:lpstr>
      <vt:lpstr>Approaches to fitness scaling</vt:lpstr>
      <vt:lpstr>Linear scaling</vt:lpstr>
      <vt:lpstr>Linear scaling</vt:lpstr>
      <vt:lpstr>Linear scaling</vt:lpstr>
      <vt:lpstr>Sigma scaling</vt:lpstr>
      <vt:lpstr>Sigma scaling</vt:lpstr>
      <vt:lpstr>Power law scaling</vt:lpstr>
      <vt:lpstr>Any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and Fitness Scalling in GAs</dc:title>
  <dc:creator>Debasis Samanta</dc:creator>
  <cp:lastModifiedBy>AGNEY P</cp:lastModifiedBy>
  <cp:revision>9</cp:revision>
  <dcterms:created xsi:type="dcterms:W3CDTF">2024-11-14T17:04:05Z</dcterms:created>
  <dcterms:modified xsi:type="dcterms:W3CDTF">2024-11-22T08:05:04Z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2016-03-15T00:00:00Z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2024-11-14T00:00:00Z</vt:filetime>
  </property>
  <property fmtid="{D5CDD505-2E9C-101B-9397-08002B2CF9AE}" pid="5" name="PTEX.Fullbanner">
    <vt:lpwstr>This is MiKTeX-pdfTeX 2.9.4535 (1.40.13)</vt:lpwstr>
  </property>
  <property fmtid="{D5CDD505-2E9C-101B-9397-08002B2CF9AE}" pid="6" name="Producer">
    <vt:lpwstr>pdfTeX-1.40.13</vt:lpwstr>
  </property>
</Properties>
</file>