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FF101B-F804-4954-B462-3A2653E92CA3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08E0F0-638C-4C12-8C5A-85CCF36A9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19451"/>
          </a:xfrm>
        </p:spPr>
        <p:txBody>
          <a:bodyPr>
            <a:normAutofit/>
          </a:bodyPr>
          <a:lstStyle/>
          <a:p>
            <a:r>
              <a:rPr lang="en-US" b="1" dirty="0" err="1"/>
              <a:t>Sistem</a:t>
            </a:r>
            <a:r>
              <a:rPr lang="en-US" b="1" dirty="0"/>
              <a:t> Order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Unified </a:t>
            </a:r>
            <a:r>
              <a:rPr lang="en-US" b="1" dirty="0" err="1"/>
              <a:t>Modelling</a:t>
            </a:r>
            <a:r>
              <a:rPr lang="en-US" b="1" dirty="0"/>
              <a:t> Language (UML)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Kelompok</a:t>
            </a:r>
            <a:r>
              <a:rPr lang="en-US" dirty="0" smtClean="0">
                <a:solidFill>
                  <a:schemeClr val="tx1"/>
                </a:solidFill>
              </a:rPr>
              <a:t> 5 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Dian </a:t>
            </a:r>
            <a:r>
              <a:rPr lang="en-US" dirty="0" err="1" smtClean="0">
                <a:solidFill>
                  <a:schemeClr val="tx1"/>
                </a:solidFill>
              </a:rPr>
              <a:t>Anggraini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3311811024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</a:rPr>
              <a:t>Aslam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Mubaroch</a:t>
            </a:r>
            <a:r>
              <a:rPr lang="en-US" dirty="0" smtClean="0">
                <a:solidFill>
                  <a:schemeClr val="tx1"/>
                </a:solidFill>
              </a:rPr>
              <a:t>	3311811032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Samuel Ebenezer	3311801049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75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235912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3529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Sequence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94" y="838200"/>
            <a:ext cx="4731306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020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5562600" cy="586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24847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id-ID" dirty="0" smtClean="0"/>
              <a:t>Timeline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526515189"/>
              </p:ext>
            </p:extLst>
          </p:nvPr>
        </p:nvGraphicFramePr>
        <p:xfrm>
          <a:off x="838200" y="914400"/>
          <a:ext cx="7391402" cy="564421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88049"/>
                <a:gridCol w="2088049"/>
                <a:gridCol w="267942"/>
                <a:gridCol w="267942"/>
                <a:gridCol w="267942"/>
                <a:gridCol w="267942"/>
                <a:gridCol w="267942"/>
                <a:gridCol w="267942"/>
                <a:gridCol w="267942"/>
                <a:gridCol w="267942"/>
                <a:gridCol w="267942"/>
                <a:gridCol w="267942"/>
                <a:gridCol w="267942"/>
                <a:gridCol w="267942"/>
              </a:tblGrid>
              <a:tr h="167365">
                <a:tc rowSpan="3" gridSpan="2">
                  <a:txBody>
                    <a:bodyPr/>
                    <a:lstStyle/>
                    <a:p>
                      <a:pPr algn="l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</a:endParaRPr>
                    </a:p>
                    <a:p>
                      <a:pPr marL="972820" marR="958850"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Daftar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Kegiatan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 rowSpan="3"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Waktu Pelaksanaan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7365"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September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Oktober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November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7365">
                <a:tc gridSpan="2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502095">
                <a:tc rowSpan="5">
                  <a:txBody>
                    <a:bodyPr/>
                    <a:lstStyle/>
                    <a:p>
                      <a:pPr marL="191135" marR="163195" indent="-22860" algn="l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Analisis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Melakukan wawancara dan rapat koordinasi </a:t>
                      </a:r>
                      <a:r>
                        <a:rPr lang="id-ID" sz="1200">
                          <a:effectLst/>
                        </a:rPr>
                        <a:t>k</a:t>
                      </a:r>
                      <a:r>
                        <a:rPr lang="en-US" sz="1200">
                          <a:effectLst/>
                        </a:rPr>
                        <a:t>epada pihak client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9887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Usecase Diagram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</a:endParaRPr>
                    </a:p>
                    <a:p>
                      <a:pPr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5764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Activity Diagram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Sequence Diagram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Class Diagram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350400">
                <a:tc rowSpan="2">
                  <a:txBody>
                    <a:bodyPr/>
                    <a:lstStyle/>
                    <a:p>
                      <a:pPr marL="168275" marR="163195" algn="l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Desain Aplikasi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Desain</a:t>
                      </a:r>
                      <a:r>
                        <a:rPr lang="en-US" sz="1200" dirty="0">
                          <a:effectLst/>
                        </a:rPr>
                        <a:t> Menu </a:t>
                      </a:r>
                      <a:r>
                        <a:rPr lang="en-US" sz="1200" dirty="0" err="1">
                          <a:effectLst/>
                        </a:rPr>
                        <a:t>Aplikas</a:t>
                      </a:r>
                      <a:r>
                        <a:rPr lang="id-ID" sz="1200" dirty="0">
                          <a:effectLst/>
                        </a:rPr>
                        <a:t>i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Dokumentasi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Desain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57647">
                <a:tc rowSpan="2">
                  <a:txBody>
                    <a:bodyPr/>
                    <a:lstStyle/>
                    <a:p>
                      <a:pPr marL="2476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Implementasi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Program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789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Dokumentasi</a:t>
                      </a:r>
                      <a:r>
                        <a:rPr lang="en-US" sz="1200" dirty="0">
                          <a:effectLst/>
                        </a:rPr>
                        <a:t> Program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rowSpan="3">
                  <a:txBody>
                    <a:bodyPr/>
                    <a:lstStyle/>
                    <a:p>
                      <a:pPr marL="18351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Testing Program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Catatan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Perbaikan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Dokumentasi</a:t>
                      </a:r>
                      <a:r>
                        <a:rPr lang="en-US" sz="1200" dirty="0">
                          <a:effectLst/>
                        </a:rPr>
                        <a:t> Testing Program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502095">
                <a:tc rowSpan="4">
                  <a:txBody>
                    <a:bodyPr/>
                    <a:lstStyle/>
                    <a:p>
                      <a:pPr marL="16065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Instalasi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Melakukan Setting Infrastruktur dan</a:t>
                      </a:r>
                      <a:endParaRPr lang="id-ID" sz="1100">
                        <a:effectLst/>
                      </a:endParaRPr>
                    </a:p>
                    <a:p>
                      <a:pPr marL="17145" algn="l">
                        <a:lnSpc>
                          <a:spcPts val="975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Pendukung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Instalasi Program Aplikasi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789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Dokumentasi User Guide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789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Melakukan Pelatihan untuk User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  <a:tr h="247341">
                <a:tc>
                  <a:txBody>
                    <a:bodyPr/>
                    <a:lstStyle/>
                    <a:p>
                      <a:pPr marL="4762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Maintenance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Pemeliharaan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Aplikasi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  <a:tc>
                  <a:txBody>
                    <a:bodyPr/>
                    <a:lstStyle/>
                    <a:p>
                      <a:pPr marL="17145" algn="l">
                        <a:lnSpc>
                          <a:spcPts val="9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highlight>
                            <a:srgbClr val="FFFF00"/>
                          </a:highlight>
                          <a:sym typeface="Wingdings"/>
                        </a:rPr>
                        <a:t></a:t>
                      </a:r>
                      <a:endParaRPr lang="id-ID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306" marR="563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321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Rencana biaya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882741092"/>
              </p:ext>
            </p:extLst>
          </p:nvPr>
        </p:nvGraphicFramePr>
        <p:xfrm>
          <a:off x="609602" y="609603"/>
          <a:ext cx="7924797" cy="609599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219198"/>
                <a:gridCol w="2238724"/>
                <a:gridCol w="1235547"/>
                <a:gridCol w="1615664"/>
                <a:gridCol w="1615664"/>
              </a:tblGrid>
              <a:tr h="408632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marL="24765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DAFTAR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marL="50165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AKTIVITAS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JUMLAH</a:t>
                      </a:r>
                      <a:endParaRPr lang="id-ID" sz="1050">
                        <a:effectLst/>
                      </a:endParaRPr>
                    </a:p>
                    <a:p>
                      <a:pPr marL="118745" indent="-47625">
                        <a:lnSpc>
                          <a:spcPts val="16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TENAGA KERJA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r>
                        <a:rPr lang="en-US" sz="1100" spc="60">
                          <a:effectLst/>
                        </a:rPr>
                        <a:t>BIAY</a:t>
                      </a:r>
                      <a:r>
                        <a:rPr lang="en-US" sz="1100">
                          <a:effectLst/>
                        </a:rPr>
                        <a:t>A</a:t>
                      </a:r>
                      <a:endParaRPr lang="id-ID" sz="1050">
                        <a:effectLst/>
                      </a:endParaRPr>
                    </a:p>
                    <a:p>
                      <a:pPr algn="ctr">
                        <a:lnSpc>
                          <a:spcPts val="165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spc="60">
                          <a:effectLst/>
                        </a:rPr>
                        <a:t>TENAGA </a:t>
                      </a:r>
                      <a:r>
                        <a:rPr lang="en-US" sz="1100" spc="50">
                          <a:effectLst/>
                        </a:rPr>
                        <a:t>KER</a:t>
                      </a:r>
                      <a:r>
                        <a:rPr lang="en-US" sz="1100" spc="35">
                          <a:effectLst/>
                        </a:rPr>
                        <a:t>JA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6695" algn="ctr">
                        <a:lnSpc>
                          <a:spcPct val="12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100" spc="55">
                          <a:effectLst/>
                        </a:rPr>
                        <a:t>TOTAL </a:t>
                      </a:r>
                      <a:r>
                        <a:rPr lang="en-US" sz="1100" spc="60">
                          <a:effectLst/>
                        </a:rPr>
                        <a:t>BIAY</a:t>
                      </a:r>
                      <a:r>
                        <a:rPr lang="en-US" sz="1100">
                          <a:effectLst/>
                        </a:rPr>
                        <a:t>A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01141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spc="40" dirty="0" err="1" smtClean="0">
                          <a:effectLst/>
                        </a:rPr>
                        <a:t>Ana</a:t>
                      </a:r>
                      <a:r>
                        <a:rPr lang="en-US" sz="1100" dirty="0" err="1" smtClean="0">
                          <a:effectLst/>
                        </a:rPr>
                        <a:t>li</a:t>
                      </a:r>
                      <a:r>
                        <a:rPr lang="en-US" sz="1100" spc="30" dirty="0" err="1" smtClean="0">
                          <a:effectLst/>
                        </a:rPr>
                        <a:t>si</a:t>
                      </a:r>
                      <a:r>
                        <a:rPr lang="en-US" sz="1100" spc="30" dirty="0" err="1">
                          <a:effectLst/>
                        </a:rPr>
                        <a:t>s</a:t>
                      </a:r>
                      <a:endParaRPr lang="id-ID" sz="1050" dirty="0">
                        <a:effectLst/>
                      </a:endParaRPr>
                    </a:p>
                    <a:p>
                      <a:pPr algn="ctr"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100" spc="25" dirty="0" err="1">
                          <a:effectLst/>
                        </a:rPr>
                        <a:t>Si</a:t>
                      </a:r>
                      <a:r>
                        <a:rPr lang="en-US" sz="1100" spc="45" dirty="0" err="1">
                          <a:effectLst/>
                        </a:rPr>
                        <a:t>stem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Melakukan wawancara</a:t>
                      </a:r>
                      <a:endParaRPr lang="id-ID" sz="1050">
                        <a:effectLst/>
                      </a:endParaRPr>
                    </a:p>
                    <a:p>
                      <a:pPr marL="66675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dan rapat koordinasi</a:t>
                      </a:r>
                      <a:endParaRPr lang="id-ID" sz="1050">
                        <a:effectLst/>
                      </a:endParaRPr>
                    </a:p>
                    <a:p>
                      <a:pPr marL="66675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kepada pihak</a:t>
                      </a:r>
                      <a:endParaRPr lang="id-ID" sz="1050">
                        <a:effectLst/>
                      </a:endParaRPr>
                    </a:p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50" dirty="0">
                          <a:effectLst/>
                        </a:rPr>
                        <a:t>2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>
                        <a:spcBef>
                          <a:spcPts val="78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marR="96520" algn="ctr">
                        <a:spcBef>
                          <a:spcPts val="78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400.000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2793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id-ID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</a:t>
                      </a:r>
                      <a:endParaRPr lang="id-ID" sz="1050">
                        <a:effectLst/>
                      </a:endParaRPr>
                    </a:p>
                    <a:p>
                      <a:pPr marL="666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Usecase</a:t>
                      </a:r>
                      <a:endParaRPr lang="id-ID" sz="1050">
                        <a:effectLst/>
                      </a:endParaRPr>
                    </a:p>
                    <a:p>
                      <a:pPr marL="66675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Diagram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635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marL="635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marL="635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marL="635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</a:rPr>
                        <a:t>2.500.000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96520" marR="96520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marL="96520" marR="96520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marL="96520" marR="96520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marR="96520" algn="ctr">
                        <a:spcBef>
                          <a:spcPts val="89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r>
                        <a:rPr lang="en-US" sz="1100">
                          <a:effectLst/>
                        </a:rPr>
                        <a:t>.</a:t>
                      </a:r>
                      <a:r>
                        <a:rPr lang="id-ID" sz="1100">
                          <a:effectLst/>
                        </a:rPr>
                        <a:t>0</a:t>
                      </a:r>
                      <a:r>
                        <a:rPr lang="en-US" sz="1100">
                          <a:effectLst/>
                        </a:rPr>
                        <a:t>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6607">
                <a:tc vMerge="1"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id-ID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Membuat</a:t>
                      </a:r>
                      <a:endParaRPr lang="id-ID" sz="1050" dirty="0">
                        <a:effectLst/>
                      </a:endParaRPr>
                    </a:p>
                    <a:p>
                      <a:pPr marL="66675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Activity</a:t>
                      </a:r>
                      <a:r>
                        <a:rPr lang="en-US" sz="1100" dirty="0">
                          <a:effectLst/>
                        </a:rPr>
                        <a:t> Diagram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2726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d-ID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Membuat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Sequence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Diagram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4407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d-ID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Membuat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Class Diagram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8610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spc="55" dirty="0" err="1">
                          <a:effectLst/>
                        </a:rPr>
                        <a:t>Desa</a:t>
                      </a:r>
                      <a:r>
                        <a:rPr lang="en-US" sz="1100" dirty="0" err="1">
                          <a:effectLst/>
                        </a:rPr>
                        <a:t>in</a:t>
                      </a:r>
                      <a:endParaRPr lang="id-ID" sz="1050" dirty="0">
                        <a:effectLst/>
                      </a:endParaRPr>
                    </a:p>
                    <a:p>
                      <a:pPr algn="ctr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1100" spc="40" dirty="0" err="1">
                          <a:effectLst/>
                        </a:rPr>
                        <a:t>Apl</a:t>
                      </a:r>
                      <a:r>
                        <a:rPr lang="en-US" sz="1100" dirty="0" err="1">
                          <a:effectLst/>
                        </a:rPr>
                        <a:t>i</a:t>
                      </a:r>
                      <a:r>
                        <a:rPr lang="en-US" sz="1100" spc="30" dirty="0" err="1">
                          <a:effectLst/>
                        </a:rPr>
                        <a:t>kasi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Membuat</a:t>
                      </a:r>
                      <a:endParaRPr lang="id-ID" sz="1050" dirty="0">
                        <a:effectLst/>
                      </a:endParaRPr>
                    </a:p>
                    <a:p>
                      <a:pPr marL="66675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Desain</a:t>
                      </a:r>
                      <a:r>
                        <a:rPr lang="en-US" sz="1100" dirty="0">
                          <a:effectLst/>
                        </a:rPr>
                        <a:t> Menu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2.500.000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5.000.000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975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Dokumentasi Desain Aplikasi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0248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spc="55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 dirty="0">
                          <a:effectLst/>
                        </a:rPr>
                        <a:t> </a:t>
                      </a:r>
                      <a:endParaRPr lang="id-ID" sz="10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 dirty="0">
                          <a:effectLst/>
                        </a:rPr>
                        <a:t>Implementasi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Membuat Program Aplikasi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3.500.000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7.000.000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9980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Dokumentasi Program Aplikasi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67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Testing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Melakukan Testing Program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2.000.000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4.000.000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670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 </a:t>
                      </a:r>
                      <a:endParaRPr lang="id-ID" sz="105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Instalasi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Melakukan Setting Infrastruktur dan Software Pendukung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3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2.000.000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6.000.000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5810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Instalasi Program Aplikasi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500.000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1.000.000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6703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Melakukan Pelatihan Untuk User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1.500.000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3.000.000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02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Maintenance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Pemeliharaan Aplikasi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10.000.000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20.000.000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2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spc="55">
                          <a:effectLst/>
                        </a:rPr>
                        <a:t>Lain-lain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Sewa Server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-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2.000.000</a:t>
                      </a:r>
                      <a:endParaRPr lang="id-ID" sz="105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2.000.000</a:t>
                      </a:r>
                      <a:endParaRPr lang="id-ID" sz="105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2984">
                <a:tc gridSpan="3">
                  <a:txBody>
                    <a:bodyPr/>
                    <a:lstStyle/>
                    <a:p>
                      <a:pPr marL="635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000" b="1" dirty="0">
                          <a:effectLst/>
                        </a:rPr>
                        <a:t>TOTAL</a:t>
                      </a:r>
                      <a:endParaRPr lang="id-ID" sz="9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000" b="1" dirty="0">
                          <a:effectLst/>
                        </a:rPr>
                        <a:t>30.700.000</a:t>
                      </a:r>
                      <a:endParaRPr lang="id-ID" sz="9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 marR="96520" algn="ctr">
                        <a:spcBef>
                          <a:spcPts val="825"/>
                        </a:spcBef>
                        <a:spcAft>
                          <a:spcPts val="0"/>
                        </a:spcAft>
                      </a:pPr>
                      <a:r>
                        <a:rPr lang="id-ID" sz="1000" b="1" dirty="0">
                          <a:effectLst/>
                        </a:rPr>
                        <a:t>61.400.000</a:t>
                      </a:r>
                      <a:endParaRPr lang="id-ID" sz="9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061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3048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manajemen Risiko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212312415"/>
              </p:ext>
            </p:extLst>
          </p:nvPr>
        </p:nvGraphicFramePr>
        <p:xfrm>
          <a:off x="533399" y="457201"/>
          <a:ext cx="7772401" cy="61721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675086"/>
                <a:gridCol w="2052422"/>
                <a:gridCol w="4044893"/>
              </a:tblGrid>
              <a:tr h="249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Resiko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2565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19710" algn="l"/>
                        </a:tabLst>
                      </a:pPr>
                      <a:r>
                        <a:rPr lang="id-ID" sz="1400">
                          <a:effectLst/>
                        </a:rPr>
                        <a:t>Kejadian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217805" algn="l"/>
                        </a:tabLst>
                      </a:pPr>
                      <a:r>
                        <a:rPr lang="id-ID" sz="1400" spc="10">
                          <a:effectLst/>
                        </a:rPr>
                        <a:t>Teknik Mengurangi Resiko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394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marL="66675" marR="95250" algn="l">
                        <a:lnSpc>
                          <a:spcPct val="125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Kegagalan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personil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202565" lvl="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97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Kesalahan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coding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213995" lvl="0" indent="-342900" algn="l">
                        <a:lnSpc>
                          <a:spcPct val="12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97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menguasai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pada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bidangnya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83820" lvl="0" indent="-342900" algn="l">
                        <a:lnSpc>
                          <a:spcPct val="121000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97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Timtidak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kompak</a:t>
                      </a: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Terjadi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perselisihan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dalamtim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33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971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Jadwal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rancu</a:t>
                      </a:r>
                      <a:endParaRPr lang="id-ID" sz="12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271780" lvl="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780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Memperkerjakan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staf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handal</a:t>
                      </a:r>
                      <a:r>
                        <a:rPr lang="en-US" sz="1200" dirty="0">
                          <a:effectLst/>
                        </a:rPr>
                        <a:t>-Job matching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780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Membangun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tim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219710" lvl="0" indent="-342900" algn="l">
                        <a:lnSpc>
                          <a:spcPct val="12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780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Mengadakan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pelatihan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peningkatan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karir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171450" lvl="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1780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jadwal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lebih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awal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bagi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personil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utama</a:t>
                      </a:r>
                      <a:endParaRPr lang="id-ID" sz="12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30731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200" dirty="0">
                        <a:effectLst/>
                      </a:endParaRPr>
                    </a:p>
                    <a:p>
                      <a:pPr marL="66675" marR="95250" algn="l">
                        <a:lnSpc>
                          <a:spcPct val="121000"/>
                        </a:lnSpc>
                        <a:spcBef>
                          <a:spcPts val="10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Estimasi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realistis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26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0066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Biaya</a:t>
                      </a:r>
                      <a:r>
                        <a:rPr lang="en-US" sz="1200" dirty="0">
                          <a:effectLst/>
                        </a:rPr>
                        <a:t> yang</a:t>
                      </a:r>
                      <a:endParaRPr lang="id-ID" sz="1200" dirty="0">
                        <a:effectLst/>
                      </a:endParaRPr>
                    </a:p>
                    <a:p>
                      <a:pPr marL="200025" algn="l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berlebihan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7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0066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Kekurangan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biaya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510540" lvl="0" indent="-342900" algn="l">
                        <a:lnSpc>
                          <a:spcPct val="12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20066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Kesalahan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perhitungan</a:t>
                      </a:r>
                      <a:endParaRPr lang="id-ID" sz="12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26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875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beberapa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estimasi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34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875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Desain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biaya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7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875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Meningkatkan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pengembangan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575310" lvl="0" indent="-342900" algn="l">
                        <a:lnSpc>
                          <a:spcPct val="12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875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Merekam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menganalisa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proyek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sebelumnya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6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875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Standarisasi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metode</a:t>
                      </a:r>
                      <a:endParaRPr lang="id-ID" sz="12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74274">
                <a:tc>
                  <a:txBody>
                    <a:bodyPr/>
                    <a:lstStyle/>
                    <a:p>
                      <a:pPr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200">
                        <a:effectLst/>
                      </a:endParaRPr>
                    </a:p>
                    <a:p>
                      <a:pPr marL="66675" marR="2413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Mengembangkan fungsi software</a:t>
                      </a:r>
                      <a:endParaRPr lang="id-ID" sz="1200">
                        <a:effectLst/>
                      </a:endParaRPr>
                    </a:p>
                    <a:p>
                      <a:pPr marL="66675" algn="l">
                        <a:lnSpc>
                          <a:spcPts val="131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yang salah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396875" lvl="0" indent="-342900" algn="l">
                        <a:lnSpc>
                          <a:spcPct val="12000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208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Kesalahan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pemrograman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208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Kesalahan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desain</a:t>
                      </a:r>
                      <a:endParaRPr lang="id-ID" sz="1200" dirty="0">
                        <a:effectLst/>
                      </a:endParaRPr>
                    </a:p>
                    <a:p>
                      <a:pPr marL="342900" marR="168275" lvl="0" indent="-342900" algn="l">
                        <a:lnSpc>
                          <a:spcPts val="173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2085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Analisa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sesuai</a:t>
                      </a:r>
                      <a:endParaRPr lang="id-ID" sz="12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34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Evaluasi proyek ditingkatkan</a:t>
                      </a:r>
                      <a:endParaRPr lang="id-ID" sz="120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7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Buat metode spesifikasi yang formal</a:t>
                      </a:r>
                      <a:endParaRPr lang="id-ID" sz="120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34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Survey pengguna</a:t>
                      </a:r>
                      <a:endParaRPr lang="id-ID" sz="120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7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Buat prototype</a:t>
                      </a:r>
                      <a:endParaRPr lang="id-ID" sz="120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34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Buat user manual lebih awal</a:t>
                      </a:r>
                      <a:endParaRPr lang="id-ID" sz="120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0549">
                <a:tc>
                  <a:txBody>
                    <a:bodyPr/>
                    <a:lstStyle/>
                    <a:p>
                      <a:pPr marL="66675" algn="l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Mengembangkan</a:t>
                      </a:r>
                      <a:endParaRPr lang="id-ID" sz="1200" dirty="0">
                        <a:effectLst/>
                      </a:endParaRPr>
                    </a:p>
                    <a:p>
                      <a:pPr marL="66675" algn="l"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Antarmuka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42900" lvl="0" indent="-342900" algn="l">
                        <a:lnSpc>
                          <a:spcPct val="12100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</a:pP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bias </a:t>
                      </a:r>
                      <a:r>
                        <a:rPr lang="en-US" sz="1200" dirty="0" err="1">
                          <a:effectLst/>
                        </a:rPr>
                        <a:t>menggunakan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endParaRPr lang="id-ID" sz="1200" dirty="0">
                        <a:effectLst/>
                      </a:endParaRPr>
                    </a:p>
                    <a:p>
                      <a:pPr marL="171450" algn="l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hasilkan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34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Membuat prototype</a:t>
                      </a:r>
                      <a:endParaRPr lang="id-ID" sz="120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7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>
                          <a:effectLst/>
                        </a:rPr>
                        <a:t>Analisis tugas</a:t>
                      </a:r>
                      <a:endParaRPr lang="id-ID" sz="120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0887">
                <a:tc>
                  <a:txBody>
                    <a:bodyPr/>
                    <a:lstStyle/>
                    <a:p>
                      <a:pPr marL="66675" marR="9525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salah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  </a:t>
                      </a:r>
                      <a:r>
                        <a:rPr lang="en-US" sz="1200" dirty="0" err="1">
                          <a:effectLst/>
                        </a:rPr>
                        <a:t>Keterlibatan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</a:t>
                      </a:r>
                      <a:endParaRPr lang="id-ID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50472">
                <a:tc>
                  <a:txBody>
                    <a:bodyPr/>
                    <a:lstStyle/>
                    <a:p>
                      <a:pPr marL="66675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Kegagalan</a:t>
                      </a:r>
                      <a:endParaRPr lang="id-ID" sz="1200">
                        <a:effectLst/>
                      </a:endParaRPr>
                    </a:p>
                    <a:p>
                      <a:pPr marL="66675" marR="191770" algn="l">
                        <a:lnSpc>
                          <a:spcPct val="12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Menjalankan tugas eksternal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algn="l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id-ID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26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Prosedur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jaminan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kualitas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34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Desain</a:t>
                      </a:r>
                      <a:r>
                        <a:rPr lang="en-US" sz="1200" dirty="0">
                          <a:effectLst/>
                        </a:rPr>
                        <a:t>/prototype yang </a:t>
                      </a:r>
                      <a:r>
                        <a:rPr lang="en-US" sz="1200" dirty="0" err="1">
                          <a:effectLst/>
                        </a:rPr>
                        <a:t>kompetitif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27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Membangun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tim</a:t>
                      </a:r>
                      <a:endParaRPr lang="id-ID" sz="1200" dirty="0">
                        <a:effectLst/>
                      </a:endParaRPr>
                    </a:p>
                    <a:p>
                      <a:pPr marL="342900" lvl="0" indent="-342900" algn="l">
                        <a:spcBef>
                          <a:spcPts val="35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70180" algn="l"/>
                        </a:tabLst>
                      </a:pPr>
                      <a:r>
                        <a:rPr lang="en-US" sz="1200" dirty="0" err="1">
                          <a:effectLst/>
                        </a:rPr>
                        <a:t>Kontrak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insentif</a:t>
                      </a:r>
                      <a:endParaRPr lang="id-ID" sz="12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702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smtClean="0">
                <a:latin typeface="Cooper Black" pitchFamily="18" charset="0"/>
              </a:rPr>
              <a:t>SEKIAN &amp;</a:t>
            </a:r>
          </a:p>
          <a:p>
            <a:pPr algn="ctr">
              <a:buNone/>
            </a:pPr>
            <a:r>
              <a:rPr lang="en-US" sz="5400" dirty="0" smtClean="0">
                <a:latin typeface="Cooper Black" pitchFamily="18" charset="0"/>
              </a:rPr>
              <a:t>TERIMA KASIH </a:t>
            </a:r>
            <a:endParaRPr lang="en-US" sz="5400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7467600" cy="1143000"/>
          </a:xfrm>
        </p:spPr>
        <p:txBody>
          <a:bodyPr/>
          <a:lstStyle/>
          <a:p>
            <a:r>
              <a:rPr lang="en-US" b="1" dirty="0" err="1" smtClean="0"/>
              <a:t>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PT. ABC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PT. ABC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b="1" i="1" dirty="0"/>
              <a:t>. </a:t>
            </a:r>
            <a:r>
              <a:rPr lang="en-US" i="1" dirty="0" err="1"/>
              <a:t>Adanya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pemesanan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</a:t>
            </a:r>
            <a:r>
              <a:rPr lang="en-US" i="1" dirty="0" err="1"/>
              <a:t>melalui</a:t>
            </a:r>
            <a:r>
              <a:rPr lang="en-US" i="1" dirty="0"/>
              <a:t> </a:t>
            </a:r>
            <a:r>
              <a:rPr lang="en-US" i="1" dirty="0" err="1"/>
              <a:t>jalur</a:t>
            </a:r>
            <a:r>
              <a:rPr lang="en-US" i="1" dirty="0"/>
              <a:t> online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terbukti</a:t>
            </a:r>
            <a:r>
              <a:rPr lang="en-US" i="1" dirty="0"/>
              <a:t> </a:t>
            </a:r>
            <a:r>
              <a:rPr lang="en-US" i="1" dirty="0" err="1"/>
              <a:t>banyak</a:t>
            </a:r>
            <a:r>
              <a:rPr lang="en-US" i="1" dirty="0"/>
              <a:t> </a:t>
            </a:r>
            <a:r>
              <a:rPr lang="en-US" i="1" dirty="0" err="1"/>
              <a:t>membantu</a:t>
            </a:r>
            <a:r>
              <a:rPr lang="en-US" i="1" dirty="0"/>
              <a:t>, </a:t>
            </a:r>
            <a:r>
              <a:rPr lang="en-US" i="1" dirty="0" err="1"/>
              <a:t>baik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penyedia</a:t>
            </a:r>
            <a:r>
              <a:rPr lang="en-US" i="1" dirty="0"/>
              <a:t> </a:t>
            </a:r>
            <a:r>
              <a:rPr lang="en-US" i="1" dirty="0" err="1"/>
              <a:t>jasa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 </a:t>
            </a:r>
            <a:r>
              <a:rPr lang="en-US" i="1" dirty="0" err="1"/>
              <a:t>maupun</a:t>
            </a:r>
            <a:r>
              <a:rPr lang="en-US" i="1" dirty="0"/>
              <a:t> </a:t>
            </a:r>
            <a:r>
              <a:rPr lang="en-US" i="1" dirty="0" err="1"/>
              <a:t>bagi</a:t>
            </a:r>
            <a:r>
              <a:rPr lang="en-US" i="1" dirty="0"/>
              <a:t> </a:t>
            </a:r>
            <a:r>
              <a:rPr lang="en-US" i="1" dirty="0" err="1"/>
              <a:t>para</a:t>
            </a:r>
            <a:r>
              <a:rPr lang="en-US" i="1" dirty="0"/>
              <a:t> </a:t>
            </a:r>
            <a:r>
              <a:rPr lang="en-US" i="1" dirty="0" err="1"/>
              <a:t>konsumen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costumer</a:t>
            </a:r>
            <a:r>
              <a:rPr lang="en-US" b="1" i="1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mengefisienkan</a:t>
            </a:r>
            <a:r>
              <a:rPr lang="en-US" dirty="0"/>
              <a:t> system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di PT. ABC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terkomputerisasi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(</a:t>
            </a:r>
            <a:r>
              <a:rPr lang="en-US" i="1" dirty="0"/>
              <a:t>e-commerce</a:t>
            </a:r>
            <a:r>
              <a:rPr lang="en-US" dirty="0"/>
              <a:t>). </a:t>
            </a:r>
            <a:endParaRPr lang="en-US" b="1" dirty="0"/>
          </a:p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proses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system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 </a:t>
            </a:r>
            <a:r>
              <a:rPr lang="en-US" dirty="0" err="1"/>
              <a:t>Perancangan</a:t>
            </a:r>
            <a:r>
              <a:rPr lang="en-US" dirty="0"/>
              <a:t> system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pun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Perusahaan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14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Organisasi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91400" cy="201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30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id-ID" dirty="0" smtClean="0"/>
              <a:t>Peran &amp; Tanggung Jawab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307698163"/>
              </p:ext>
            </p:extLst>
          </p:nvPr>
        </p:nvGraphicFramePr>
        <p:xfrm>
          <a:off x="990600" y="1295400"/>
          <a:ext cx="6705600" cy="487362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91991"/>
                <a:gridCol w="4613609"/>
              </a:tblGrid>
              <a:tr h="30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Nama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695960"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191135" algn="l"/>
                        </a:tabLst>
                      </a:pPr>
                      <a:r>
                        <a:rPr lang="id-ID" sz="1100">
                          <a:effectLst/>
                        </a:rPr>
                        <a:t>Peran dan Tanggung  jawab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072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effectLst/>
                      </a:endParaRP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id-ID" sz="1100">
                        <a:effectLst/>
                      </a:endParaRPr>
                    </a:p>
                    <a:p>
                      <a:pPr marR="32766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Manager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695960" lvl="0" indent="-342900">
                        <a:lnSpc>
                          <a:spcPct val="12000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1135" algn="l"/>
                        </a:tabLst>
                      </a:pPr>
                      <a:r>
                        <a:rPr lang="en-US" sz="1100" dirty="0" err="1">
                          <a:effectLst/>
                        </a:rPr>
                        <a:t>Menjadwalkan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pelaksanaan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manajemen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proyek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 marL="342900" marR="277495" lvl="0" indent="-342900">
                        <a:lnSpc>
                          <a:spcPct val="120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1135" algn="l"/>
                        </a:tabLst>
                      </a:pPr>
                      <a:r>
                        <a:rPr lang="en-US" sz="1100" dirty="0" err="1">
                          <a:effectLst/>
                        </a:rPr>
                        <a:t>Memantau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kinerja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proyek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pelaksanaan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analisis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sampai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implementasi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123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</a:endParaRPr>
                    </a:p>
                    <a:p>
                      <a:pPr marR="32766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System Analyst</a:t>
                      </a:r>
                      <a:endParaRPr lang="id-ID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1135" algn="l"/>
                        </a:tabLst>
                      </a:pPr>
                      <a:r>
                        <a:rPr lang="id-ID" sz="1100" dirty="0">
                          <a:effectLst/>
                        </a:rPr>
                        <a:t> </a:t>
                      </a:r>
                    </a:p>
                    <a:p>
                      <a:pPr marL="342900" marR="140970" lvl="0" indent="-342900">
                        <a:lnSpc>
                          <a:spcPct val="120000"/>
                        </a:lnSpc>
                        <a:spcBef>
                          <a:spcPts val="34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1135" algn="l"/>
                        </a:tabLst>
                      </a:pPr>
                      <a:r>
                        <a:rPr lang="en-US" sz="1100" dirty="0" err="1">
                          <a:effectLst/>
                        </a:rPr>
                        <a:t>Mendefinisikan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prosedur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ada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dalam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70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1135" algn="l"/>
                        </a:tabLst>
                      </a:pPr>
                      <a:r>
                        <a:rPr lang="en-US" sz="1100" dirty="0" err="1" smtClean="0">
                          <a:effectLst/>
                        </a:rPr>
                        <a:t>Membuat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dokumen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mendefinisikan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spesifikasi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kebutuhan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perangkat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lunak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44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 Desi</a:t>
                      </a:r>
                      <a:r>
                        <a:rPr lang="id-ID" sz="1100">
                          <a:effectLst/>
                        </a:rPr>
                        <a:t>gn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1135" algn="l"/>
                        </a:tabLst>
                      </a:pPr>
                      <a:r>
                        <a:rPr lang="en-US" sz="1200">
                          <a:effectLst/>
                        </a:rPr>
                        <a:t>Membuat</a:t>
                      </a:r>
                      <a:r>
                        <a:rPr lang="en-US" sz="1200" spc="-8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rancangan</a:t>
                      </a:r>
                      <a:r>
                        <a:rPr lang="en-US" sz="1200" spc="-8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sistem</a:t>
                      </a:r>
                      <a:endParaRPr lang="id-ID" sz="1100">
                        <a:effectLst/>
                      </a:endParaRPr>
                    </a:p>
                    <a:p>
                      <a:pPr marL="342900" lvl="0" indent="-342900">
                        <a:spcBef>
                          <a:spcPts val="65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200">
                          <a:effectLst/>
                        </a:rPr>
                        <a:t>Membuat</a:t>
                      </a:r>
                      <a:r>
                        <a:rPr lang="en-US" sz="1200" spc="-17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dokumen</a:t>
                      </a:r>
                      <a:r>
                        <a:rPr lang="en-US" sz="1200" spc="-1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yang</a:t>
                      </a:r>
                      <a:endParaRPr lang="id-ID" sz="11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  <a:tabLst>
                          <a:tab pos="191135" algn="l"/>
                        </a:tabLst>
                      </a:pPr>
                      <a:r>
                        <a:rPr lang="en-US" sz="1200">
                          <a:effectLst/>
                        </a:rPr>
                        <a:t>mendefinisikan arsitektur sistem.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01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Programmer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35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</a:pPr>
                      <a:r>
                        <a:rPr lang="en-US" sz="1100">
                          <a:effectLst/>
                        </a:rPr>
                        <a:t>Membuat aplikasi yang telah dirancang dan direncanakan.</a:t>
                      </a:r>
                      <a:endParaRPr lang="id-ID" sz="110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01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System Testing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335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</a:pPr>
                      <a:r>
                        <a:rPr lang="en-US" sz="1100">
                          <a:effectLst/>
                        </a:rPr>
                        <a:t>Membuat test plan untuk implementasi sistem.</a:t>
                      </a:r>
                      <a:endParaRPr lang="id-ID" sz="110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0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System Documentation</a:t>
                      </a:r>
                      <a:endParaRPr lang="id-ID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265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  <a:tabLst>
                          <a:tab pos="195580" algn="l"/>
                        </a:tabLst>
                      </a:pPr>
                      <a:r>
                        <a:rPr lang="en-US" sz="1100" dirty="0">
                          <a:effectLst/>
                        </a:rPr>
                        <a:t>Control  </a:t>
                      </a:r>
                      <a:r>
                        <a:rPr lang="en-US" sz="1100" dirty="0" err="1">
                          <a:effectLst/>
                        </a:rPr>
                        <a:t>kelengkapan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seluruh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dokumen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335"/>
                        </a:lnSpc>
                        <a:spcAft>
                          <a:spcPts val="0"/>
                        </a:spcAft>
                        <a:buSzPts val="1200"/>
                        <a:buFont typeface="Arial"/>
                        <a:buChar char="-"/>
                      </a:pPr>
                      <a:r>
                        <a:rPr lang="en-US" sz="1100" dirty="0" err="1">
                          <a:effectLst/>
                        </a:rPr>
                        <a:t>Membuat</a:t>
                      </a:r>
                      <a:r>
                        <a:rPr lang="en-US" sz="1100" dirty="0">
                          <a:effectLst/>
                        </a:rPr>
                        <a:t> user guide software </a:t>
                      </a:r>
                      <a:r>
                        <a:rPr lang="en-US" sz="1100" dirty="0" err="1">
                          <a:effectLst/>
                        </a:rPr>
                        <a:t>sistem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informasi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id-ID" sz="1100" dirty="0">
                        <a:effectLst/>
                        <a:latin typeface="Times New Roman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020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 smtClean="0"/>
              <a:t>Kebutuhan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Fungsional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:</a:t>
            </a:r>
          </a:p>
          <a:p>
            <a:pPr lvl="0"/>
            <a:r>
              <a:rPr lang="en-US" dirty="0" smtClean="0"/>
              <a:t>Admin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data-data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,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seller/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administrator.</a:t>
            </a:r>
          </a:p>
          <a:p>
            <a:pPr marL="0" lvl="0" indent="0">
              <a:buNone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: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manampilkan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dibeli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427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 err="1" smtClean="0"/>
              <a:t>Kebutuhan</a:t>
            </a:r>
            <a:r>
              <a:rPr lang="en-US" sz="2400" b="1" dirty="0" smtClean="0"/>
              <a:t> Non </a:t>
            </a:r>
            <a:r>
              <a:rPr lang="en-US" sz="2400" b="1" dirty="0" err="1" smtClean="0"/>
              <a:t>Fungsional</a:t>
            </a:r>
            <a:r>
              <a:rPr lang="en-US" sz="2400" b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err="1" smtClean="0"/>
              <a:t>Operasional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i="1" dirty="0"/>
              <a:t>( Security )</a:t>
            </a:r>
            <a:br>
              <a:rPr lang="en-US" sz="2400" i="1" dirty="0"/>
            </a:b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database </a:t>
            </a:r>
            <a:r>
              <a:rPr lang="en-US" sz="2400" dirty="0" err="1"/>
              <a:t>dilengkapi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kata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i="1" dirty="0"/>
              <a:t>( Password).</a:t>
            </a:r>
            <a:endParaRPr lang="en-US" sz="2400" dirty="0"/>
          </a:p>
          <a:p>
            <a:pPr lvl="1"/>
            <a:r>
              <a:rPr lang="en-US" sz="2400" dirty="0" err="1"/>
              <a:t>Informasi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aksesnya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menginformasikan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kata </a:t>
            </a:r>
            <a:r>
              <a:rPr lang="en-US" sz="2400" dirty="0" err="1"/>
              <a:t>sandi</a:t>
            </a:r>
            <a:r>
              <a:rPr lang="en-US" sz="2400" dirty="0"/>
              <a:t> </a:t>
            </a:r>
            <a:r>
              <a:rPr lang="en-US" sz="2400" i="1" dirty="0"/>
              <a:t>(Password ) </a:t>
            </a:r>
            <a:r>
              <a:rPr lang="en-US" sz="2400" dirty="0"/>
              <a:t>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26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792162"/>
          </a:xfrm>
        </p:spPr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1628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6947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Skenario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usecase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pemesanan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barang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616479501"/>
              </p:ext>
            </p:extLst>
          </p:nvPr>
        </p:nvGraphicFramePr>
        <p:xfrm>
          <a:off x="609600" y="990600"/>
          <a:ext cx="7239000" cy="524287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619500"/>
                <a:gridCol w="3619500"/>
              </a:tblGrid>
              <a:tr h="204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1173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membuka</a:t>
                      </a:r>
                      <a:r>
                        <a:rPr lang="en-US" sz="1200" dirty="0">
                          <a:effectLst/>
                        </a:rPr>
                        <a:t> menu </a:t>
                      </a:r>
                      <a:r>
                        <a:rPr lang="en-US" sz="1200" dirty="0" err="1">
                          <a:effectLst/>
                        </a:rPr>
                        <a:t>barang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System menampilkan data barang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938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barang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367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pemesanan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3679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menekan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tombol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en-US" sz="1200" dirty="0" err="1">
                          <a:effectLst/>
                        </a:rPr>
                        <a:t>simpan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292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System menegecek stok barang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73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Jika stok barang tersedia, maka data pesanan disimpan dan menampilkan pesan :data pemesanan berhasil disimpan.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73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Jika stok barang yang dipesan tidak tersedia, maka system akan menampilkan pesan “mohon maaf, stok tidak tersedia”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06204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menekan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tombol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Sekarang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05031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System </a:t>
                      </a:r>
                      <a:r>
                        <a:rPr lang="en-US" sz="1200" dirty="0" err="1">
                          <a:effectLst/>
                        </a:rPr>
                        <a:t>mengirim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notifikasi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pemesanan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barang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sales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5484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System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pemesanan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“data </a:t>
                      </a:r>
                      <a:r>
                        <a:rPr lang="en-US" sz="1200" dirty="0" err="1">
                          <a:effectLst/>
                        </a:rPr>
                        <a:t>pemesanan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66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b="1" dirty="0" err="1"/>
              <a:t>Skenario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910559536"/>
              </p:ext>
            </p:extLst>
          </p:nvPr>
        </p:nvGraphicFramePr>
        <p:xfrm>
          <a:off x="609600" y="1143000"/>
          <a:ext cx="7391400" cy="487680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3695700"/>
                <a:gridCol w="3695700"/>
              </a:tblGrid>
              <a:tr h="5166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6698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membuka</a:t>
                      </a:r>
                      <a:r>
                        <a:rPr lang="en-US" sz="1200" dirty="0">
                          <a:effectLst/>
                        </a:rPr>
                        <a:t> form </a:t>
                      </a:r>
                      <a:r>
                        <a:rPr lang="en-US" sz="1200" dirty="0" err="1">
                          <a:effectLst/>
                        </a:rPr>
                        <a:t>rincian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biaya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634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System menampilkan rincian biaya dari transaksi yang dilakukan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6698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memilih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metode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20748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System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metode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pambayaran</a:t>
                      </a:r>
                      <a:r>
                        <a:rPr lang="en-US" sz="1200" dirty="0">
                          <a:effectLst/>
                        </a:rPr>
                        <a:t> (cash, </a:t>
                      </a:r>
                      <a:r>
                        <a:rPr lang="en-US" sz="1200" dirty="0" err="1">
                          <a:effectLst/>
                        </a:rPr>
                        <a:t>kredit</a:t>
                      </a:r>
                      <a:r>
                        <a:rPr lang="en-US" sz="1200" dirty="0">
                          <a:effectLst/>
                        </a:rPr>
                        <a:t>, transfer bank/</a:t>
                      </a:r>
                      <a:r>
                        <a:rPr lang="en-US" sz="1200" dirty="0" err="1">
                          <a:effectLst/>
                        </a:rPr>
                        <a:t>indomaret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9075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Customer melakukan pembayaran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0216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Customer </a:t>
                      </a:r>
                      <a:r>
                        <a:rPr lang="en-US" sz="1200" dirty="0" err="1">
                          <a:effectLst/>
                        </a:rPr>
                        <a:t>mengklik</a:t>
                      </a:r>
                      <a:r>
                        <a:rPr lang="en-US" sz="1200" dirty="0">
                          <a:effectLst/>
                        </a:rPr>
                        <a:t> “OK” </a:t>
                      </a:r>
                      <a:r>
                        <a:rPr lang="en-US" sz="1200" dirty="0" err="1">
                          <a:effectLst/>
                        </a:rPr>
                        <a:t>dari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dilakukan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53275">
                <a:tc>
                  <a:txBody>
                    <a:bodyPr/>
                    <a:lstStyle/>
                    <a:p>
                      <a:pPr marL="457200" indent="-228600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System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pembayaran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833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</TotalTime>
  <Words>814</Words>
  <Application>Microsoft Office PowerPoint</Application>
  <PresentationFormat>On-screen Show (4:3)</PresentationFormat>
  <Paragraphs>525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Sistem Order Barang Menggunakan Metode Unified Modelling Language (UML) </vt:lpstr>
      <vt:lpstr>Pendahuluan</vt:lpstr>
      <vt:lpstr>Struktur Organisasi</vt:lpstr>
      <vt:lpstr>Peran &amp; Tanggung Jawab</vt:lpstr>
      <vt:lpstr>Kebutuhan Fungsional </vt:lpstr>
      <vt:lpstr>Kebutuhan Non Fungsional  </vt:lpstr>
      <vt:lpstr>Use Case Diagram</vt:lpstr>
      <vt:lpstr>Skenario usecase pemesanan barang</vt:lpstr>
      <vt:lpstr>Skenario usecase pembayaran </vt:lpstr>
      <vt:lpstr>Activity Diagram</vt:lpstr>
      <vt:lpstr>Sequence diagram</vt:lpstr>
      <vt:lpstr>Class Diagram</vt:lpstr>
      <vt:lpstr>Timeline Schedule</vt:lpstr>
      <vt:lpstr>Rencana biaya</vt:lpstr>
      <vt:lpstr>manajemen Risiko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Order Barang Menggunakan Metode Unified Modelling Language (UML)</dc:title>
  <dc:creator>user</dc:creator>
  <cp:lastModifiedBy>USER</cp:lastModifiedBy>
  <cp:revision>14</cp:revision>
  <dcterms:created xsi:type="dcterms:W3CDTF">2019-11-19T09:49:30Z</dcterms:created>
  <dcterms:modified xsi:type="dcterms:W3CDTF">2019-12-04T05:15:52Z</dcterms:modified>
</cp:coreProperties>
</file>