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75" cy="68579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7" y="705432"/>
            <a:ext cx="1573530" cy="1362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992" y="1819268"/>
            <a:ext cx="9963150" cy="2635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2701" y="889379"/>
            <a:ext cx="51111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Coursera</a:t>
            </a:r>
            <a:r>
              <a:rPr sz="4800" spc="-95" dirty="0"/>
              <a:t> </a:t>
            </a:r>
            <a:r>
              <a:rPr sz="4800" spc="-5" dirty="0"/>
              <a:t>Capstone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094603" y="1680460"/>
            <a:ext cx="7978140" cy="31518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015" marR="1682750" indent="-1460500">
              <a:lnSpc>
                <a:spcPct val="115199"/>
              </a:lnSpc>
              <a:spcBef>
                <a:spcPts val="100"/>
              </a:spcBef>
            </a:pPr>
            <a:r>
              <a:rPr sz="3200" spc="-5" dirty="0">
                <a:latin typeface="Trebuchet MS"/>
                <a:cs typeface="Trebuchet MS"/>
              </a:rPr>
              <a:t>IBM </a:t>
            </a:r>
            <a:r>
              <a:rPr sz="3200" spc="-10" dirty="0">
                <a:latin typeface="Trebuchet MS"/>
                <a:cs typeface="Trebuchet MS"/>
              </a:rPr>
              <a:t>Applied </a:t>
            </a:r>
            <a:r>
              <a:rPr sz="3200" spc="-5" dirty="0">
                <a:latin typeface="Trebuchet MS"/>
                <a:cs typeface="Trebuchet MS"/>
              </a:rPr>
              <a:t>Data </a:t>
            </a:r>
            <a:r>
              <a:rPr sz="3200" spc="-10" dirty="0">
                <a:latin typeface="Trebuchet MS"/>
                <a:cs typeface="Trebuchet MS"/>
              </a:rPr>
              <a:t>Science  </a:t>
            </a:r>
            <a:r>
              <a:rPr sz="3200" spc="-5" dirty="0">
                <a:latin typeface="Trebuchet MS"/>
                <a:cs typeface="Trebuchet MS"/>
              </a:rPr>
              <a:t>Capstone</a:t>
            </a:r>
            <a:endParaRPr sz="3200" dirty="0">
              <a:latin typeface="Trebuchet MS"/>
              <a:cs typeface="Trebuchet MS"/>
            </a:endParaRPr>
          </a:p>
          <a:p>
            <a:pPr marL="12700" marR="5080">
              <a:lnSpc>
                <a:spcPts val="4120"/>
              </a:lnSpc>
              <a:spcBef>
                <a:spcPts val="135"/>
              </a:spcBef>
            </a:pPr>
            <a:r>
              <a:rPr sz="3200" b="1" i="1" spc="-10" dirty="0">
                <a:latin typeface="Arial"/>
                <a:cs typeface="Arial"/>
              </a:rPr>
              <a:t>opening </a:t>
            </a:r>
            <a:r>
              <a:rPr sz="3200" b="1" i="1" dirty="0">
                <a:latin typeface="Arial"/>
                <a:cs typeface="Arial"/>
              </a:rPr>
              <a:t>a </a:t>
            </a:r>
            <a:r>
              <a:rPr sz="3200" b="1" i="1" spc="-10" dirty="0">
                <a:latin typeface="Arial"/>
                <a:cs typeface="Arial"/>
              </a:rPr>
              <a:t>new bar </a:t>
            </a:r>
            <a:r>
              <a:rPr sz="3200" b="1" i="1" spc="-5" dirty="0">
                <a:latin typeface="Arial"/>
                <a:cs typeface="Arial"/>
              </a:rPr>
              <a:t>in </a:t>
            </a:r>
            <a:r>
              <a:rPr sz="3200" b="1" i="1" dirty="0">
                <a:latin typeface="Arial"/>
                <a:cs typeface="Arial"/>
              </a:rPr>
              <a:t>the </a:t>
            </a:r>
            <a:r>
              <a:rPr sz="3200" b="1" i="1" spc="-5" dirty="0">
                <a:latin typeface="Arial"/>
                <a:cs typeface="Arial"/>
              </a:rPr>
              <a:t>city of London&amp;  </a:t>
            </a:r>
            <a:r>
              <a:rPr sz="3200" b="1" i="1" spc="-10" dirty="0">
                <a:latin typeface="Arial"/>
                <a:cs typeface="Arial"/>
              </a:rPr>
              <a:t>looking </a:t>
            </a:r>
            <a:r>
              <a:rPr sz="3200" b="1" i="1" dirty="0">
                <a:latin typeface="Arial"/>
                <a:cs typeface="Arial"/>
              </a:rPr>
              <a:t>for a </a:t>
            </a:r>
            <a:r>
              <a:rPr sz="3200" b="1" i="1" spc="-10" dirty="0">
                <a:latin typeface="Arial"/>
                <a:cs typeface="Arial"/>
              </a:rPr>
              <a:t>happy place </a:t>
            </a:r>
            <a:r>
              <a:rPr sz="3200" b="1" i="1" dirty="0">
                <a:latin typeface="Arial"/>
                <a:cs typeface="Arial"/>
              </a:rPr>
              <a:t>to </a:t>
            </a:r>
            <a:r>
              <a:rPr sz="3200" b="1" i="1" spc="-10" dirty="0">
                <a:latin typeface="Arial"/>
                <a:cs typeface="Arial"/>
              </a:rPr>
              <a:t>liv</a:t>
            </a:r>
            <a:r>
              <a:rPr lang="en-IN" sz="3200" b="1" i="1" spc="-10" dirty="0">
                <a:latin typeface="Arial"/>
                <a:cs typeface="Arial"/>
              </a:rPr>
              <a:t>e.</a:t>
            </a:r>
            <a:r>
              <a:rPr sz="3200" b="1" i="1" spc="-45" dirty="0">
                <a:latin typeface="Arial"/>
                <a:cs typeface="Arial"/>
              </a:rPr>
              <a:t> </a:t>
            </a:r>
            <a:r>
              <a:rPr lang="en-IN" sz="3200" b="1" i="1" spc="-45" dirty="0">
                <a:latin typeface="Arial"/>
                <a:cs typeface="Arial"/>
              </a:rPr>
              <a:t>   			</a:t>
            </a:r>
            <a:r>
              <a:rPr lang="en-IN" sz="2400" spc="-45" dirty="0" err="1">
                <a:latin typeface="Arial"/>
                <a:cs typeface="Arial"/>
              </a:rPr>
              <a:t>By</a:t>
            </a:r>
            <a:r>
              <a:rPr lang="en-IN" sz="3200" b="1" i="1" spc="-45" dirty="0" err="1">
                <a:latin typeface="Arial"/>
                <a:cs typeface="Arial"/>
              </a:rPr>
              <a:t>:</a:t>
            </a:r>
            <a:r>
              <a:rPr lang="en-IN" sz="2400" spc="-5" dirty="0" err="1">
                <a:latin typeface="Arial"/>
                <a:cs typeface="Arial"/>
              </a:rPr>
              <a:t>Mohammad</a:t>
            </a:r>
            <a:r>
              <a:rPr lang="en-IN" sz="2400" spc="-5" dirty="0">
                <a:latin typeface="Arial"/>
                <a:cs typeface="Arial"/>
              </a:rPr>
              <a:t> Aslam </a:t>
            </a:r>
          </a:p>
          <a:p>
            <a:pPr marL="2961640" marR="3354070" algn="ctr">
              <a:lnSpc>
                <a:spcPct val="125000"/>
              </a:lnSpc>
              <a:spcBef>
                <a:spcPts val="5"/>
              </a:spcBef>
            </a:pPr>
            <a:r>
              <a:rPr lang="en-IN" sz="2400" spc="-5" dirty="0">
                <a:latin typeface="Arial"/>
                <a:cs typeface="Arial"/>
              </a:rPr>
              <a:t>July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2020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7" y="705432"/>
            <a:ext cx="1532890" cy="13627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5250"/>
              </a:lnSpc>
              <a:spcBef>
                <a:spcPts val="300"/>
              </a:spcBef>
            </a:pPr>
            <a:r>
              <a:rPr spc="-5" dirty="0"/>
              <a:t>Thank  you!</a:t>
            </a:r>
          </a:p>
        </p:txBody>
      </p:sp>
      <p:sp>
        <p:nvSpPr>
          <p:cNvPr id="3" name="object 3"/>
          <p:cNvSpPr/>
          <p:nvPr/>
        </p:nvSpPr>
        <p:spPr>
          <a:xfrm>
            <a:off x="2575544" y="1671824"/>
            <a:ext cx="7040860" cy="4023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7" y="705432"/>
            <a:ext cx="2096770" cy="13627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5250"/>
              </a:lnSpc>
              <a:spcBef>
                <a:spcPts val="300"/>
              </a:spcBef>
            </a:pPr>
            <a:r>
              <a:rPr spc="-10" dirty="0"/>
              <a:t>Business  </a:t>
            </a:r>
            <a:r>
              <a:rPr spc="-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1992" y="2209792"/>
            <a:ext cx="9582150" cy="236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 marR="5080" indent="-184150">
              <a:lnSpc>
                <a:spcPct val="106800"/>
              </a:lnSpc>
              <a:spcBef>
                <a:spcPts val="100"/>
              </a:spcBef>
              <a:buChar char="•"/>
              <a:tabLst>
                <a:tab pos="196850" algn="l"/>
              </a:tabLst>
            </a:pPr>
            <a:r>
              <a:rPr sz="2400" spc="-5" dirty="0">
                <a:latin typeface="Arial"/>
                <a:cs typeface="Arial"/>
              </a:rPr>
              <a:t>1)The objective of this </a:t>
            </a:r>
            <a:r>
              <a:rPr sz="2400" dirty="0">
                <a:latin typeface="Arial"/>
                <a:cs typeface="Arial"/>
              </a:rPr>
              <a:t>capstone </a:t>
            </a:r>
            <a:r>
              <a:rPr sz="2400" spc="-5" dirty="0">
                <a:latin typeface="Arial"/>
                <a:cs typeface="Arial"/>
              </a:rPr>
              <a:t>project is to analyse and </a:t>
            </a:r>
            <a:r>
              <a:rPr sz="2400" dirty="0">
                <a:latin typeface="Arial"/>
                <a:cs typeface="Arial"/>
              </a:rPr>
              <a:t>select </a:t>
            </a:r>
            <a:r>
              <a:rPr sz="2400" spc="-5" dirty="0">
                <a:latin typeface="Arial"/>
                <a:cs typeface="Arial"/>
              </a:rPr>
              <a:t>the  best locations in the </a:t>
            </a:r>
            <a:r>
              <a:rPr sz="2400" dirty="0">
                <a:latin typeface="Arial"/>
                <a:cs typeface="Arial"/>
              </a:rPr>
              <a:t>city </a:t>
            </a:r>
            <a:r>
              <a:rPr sz="2400" spc="-5" dirty="0">
                <a:latin typeface="Arial"/>
                <a:cs typeface="Arial"/>
              </a:rPr>
              <a:t>of London to </a:t>
            </a:r>
            <a:r>
              <a:rPr sz="2400" dirty="0">
                <a:latin typeface="Arial"/>
                <a:cs typeface="Arial"/>
              </a:rPr>
              <a:t>start a </a:t>
            </a:r>
            <a:r>
              <a:rPr sz="2400" spc="-5" dirty="0">
                <a:latin typeface="Arial"/>
                <a:cs typeface="Arial"/>
              </a:rPr>
              <a:t>family or living or </a:t>
            </a:r>
            <a:r>
              <a:rPr sz="2400" dirty="0">
                <a:latin typeface="Arial"/>
                <a:cs typeface="Arial"/>
              </a:rPr>
              <a:t>moving  </a:t>
            </a:r>
            <a:r>
              <a:rPr sz="2400" spc="-5" dirty="0">
                <a:latin typeface="Arial"/>
                <a:cs typeface="Arial"/>
              </a:rPr>
              <a:t>in from other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places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96215" marR="365760" indent="-184150">
              <a:lnSpc>
                <a:spcPct val="106800"/>
              </a:lnSpc>
              <a:buChar char="•"/>
              <a:tabLst>
                <a:tab pos="196850" algn="l"/>
              </a:tabLst>
            </a:pPr>
            <a:r>
              <a:rPr sz="2400" spc="-5" dirty="0">
                <a:latin typeface="Arial"/>
                <a:cs typeface="Arial"/>
              </a:rPr>
              <a:t>2).The best place in the </a:t>
            </a:r>
            <a:r>
              <a:rPr sz="2400" dirty="0">
                <a:latin typeface="Arial"/>
                <a:cs typeface="Arial"/>
              </a:rPr>
              <a:t>city </a:t>
            </a:r>
            <a:r>
              <a:rPr sz="2400" spc="-5" dirty="0">
                <a:latin typeface="Arial"/>
                <a:cs typeface="Arial"/>
              </a:rPr>
              <a:t>of london to </a:t>
            </a:r>
            <a:r>
              <a:rPr sz="2400" dirty="0">
                <a:latin typeface="Arial"/>
                <a:cs typeface="Arial"/>
              </a:rPr>
              <a:t>start a “Bar”. </a:t>
            </a:r>
            <a:r>
              <a:rPr sz="2400" spc="-5" dirty="0">
                <a:latin typeface="Arial"/>
                <a:cs typeface="Arial"/>
              </a:rPr>
              <a:t>Using the  techniques learnt throughout the </a:t>
            </a:r>
            <a:r>
              <a:rPr sz="2400" dirty="0">
                <a:latin typeface="Arial"/>
                <a:cs typeface="Arial"/>
              </a:rPr>
              <a:t>course I </a:t>
            </a:r>
            <a:r>
              <a:rPr sz="2400" spc="-5" dirty="0">
                <a:latin typeface="Arial"/>
                <a:cs typeface="Arial"/>
              </a:rPr>
              <a:t>aim to </a:t>
            </a:r>
            <a:r>
              <a:rPr sz="2400" dirty="0">
                <a:latin typeface="Arial"/>
                <a:cs typeface="Arial"/>
              </a:rPr>
              <a:t>solve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problem.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7" y="705432"/>
            <a:ext cx="159766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Dat</a:t>
            </a:r>
            <a:r>
              <a:rPr lang="en-IN" spc="-5" dirty="0"/>
              <a:t>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91537" y="1593148"/>
            <a:ext cx="8549005" cy="45037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457200">
              <a:lnSpc>
                <a:spcPts val="526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spc="-5" dirty="0">
                <a:latin typeface="Arial"/>
                <a:cs typeface="Arial"/>
              </a:rPr>
              <a:t>Data </a:t>
            </a:r>
            <a:r>
              <a:rPr sz="2800" dirty="0">
                <a:latin typeface="Arial"/>
                <a:cs typeface="Arial"/>
              </a:rPr>
              <a:t>required</a:t>
            </a:r>
          </a:p>
          <a:p>
            <a:pPr marL="737870" indent="-272415">
              <a:lnSpc>
                <a:spcPts val="2860"/>
              </a:lnSpc>
              <a:buSzPct val="95833"/>
              <a:buFont typeface="Noto Sans Symbols"/>
              <a:buChar char="□"/>
              <a:tabLst>
                <a:tab pos="737870" algn="l"/>
              </a:tabLst>
            </a:pPr>
            <a:r>
              <a:rPr sz="2400" spc="-5" dirty="0">
                <a:latin typeface="Arial"/>
                <a:cs typeface="Arial"/>
              </a:rPr>
              <a:t>List of neighbourhoods in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London</a:t>
            </a:r>
            <a:endParaRPr sz="2400" dirty="0">
              <a:latin typeface="Arial"/>
              <a:cs typeface="Arial"/>
            </a:endParaRPr>
          </a:p>
          <a:p>
            <a:pPr marL="737870" indent="-272415">
              <a:lnSpc>
                <a:spcPct val="100000"/>
              </a:lnSpc>
              <a:spcBef>
                <a:spcPts val="235"/>
              </a:spcBef>
              <a:buSzPct val="95833"/>
              <a:buFont typeface="Noto Sans Symbols"/>
              <a:buChar char="□"/>
              <a:tabLst>
                <a:tab pos="737870" algn="l"/>
              </a:tabLst>
            </a:pPr>
            <a:r>
              <a:rPr sz="2400" spc="-5" dirty="0">
                <a:latin typeface="Arial"/>
                <a:cs typeface="Arial"/>
              </a:rPr>
              <a:t>Latitude and longitude </a:t>
            </a:r>
            <a:r>
              <a:rPr sz="2400" dirty="0">
                <a:latin typeface="Arial"/>
                <a:cs typeface="Arial"/>
              </a:rPr>
              <a:t>coordinates </a:t>
            </a:r>
            <a:r>
              <a:rPr sz="2400" spc="-5" dirty="0">
                <a:latin typeface="Arial"/>
                <a:cs typeface="Arial"/>
              </a:rPr>
              <a:t>of the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neighbourhoods</a:t>
            </a:r>
            <a:endParaRPr sz="2400" dirty="0">
              <a:latin typeface="Arial"/>
              <a:cs typeface="Arial"/>
            </a:endParaRPr>
          </a:p>
          <a:p>
            <a:pPr marL="737870" indent="-272415">
              <a:lnSpc>
                <a:spcPct val="100000"/>
              </a:lnSpc>
              <a:spcBef>
                <a:spcPts val="180"/>
              </a:spcBef>
              <a:buSzPct val="95833"/>
              <a:buFont typeface="Noto Sans Symbols"/>
              <a:buChar char="□"/>
              <a:tabLst>
                <a:tab pos="737870" algn="l"/>
              </a:tabLst>
            </a:pPr>
            <a:r>
              <a:rPr sz="2400" spc="-30" dirty="0">
                <a:latin typeface="Arial"/>
                <a:cs typeface="Arial"/>
              </a:rPr>
              <a:t>Venue </a:t>
            </a:r>
            <a:r>
              <a:rPr sz="2400" spc="-5" dirty="0">
                <a:latin typeface="Arial"/>
                <a:cs typeface="Arial"/>
              </a:rPr>
              <a:t>data, particularly data </a:t>
            </a:r>
            <a:r>
              <a:rPr sz="2400" dirty="0">
                <a:latin typeface="Arial"/>
                <a:cs typeface="Arial"/>
              </a:rPr>
              <a:t>related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spc="-40" dirty="0">
                <a:latin typeface="Arial"/>
                <a:cs typeface="Arial"/>
              </a:rPr>
              <a:t>Bar.</a:t>
            </a:r>
            <a:endParaRPr sz="2400" dirty="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195"/>
              </a:spcBef>
            </a:pPr>
            <a:r>
              <a:rPr sz="2400" spc="350" dirty="0">
                <a:latin typeface="Arial"/>
                <a:cs typeface="Arial"/>
              </a:rPr>
              <a:t>□ </a:t>
            </a:r>
            <a:r>
              <a:rPr sz="2400" spc="-5" dirty="0">
                <a:latin typeface="Arial"/>
                <a:cs typeface="Arial"/>
              </a:rPr>
              <a:t>Data on happiness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index.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 dirty="0">
              <a:latin typeface="Arial"/>
              <a:cs typeface="Arial"/>
            </a:endParaRPr>
          </a:p>
          <a:p>
            <a:pPr marL="266700" indent="-176530">
              <a:lnSpc>
                <a:spcPct val="100000"/>
              </a:lnSpc>
              <a:buChar char="•"/>
              <a:tabLst>
                <a:tab pos="266700" algn="l"/>
              </a:tabLst>
            </a:pPr>
            <a:r>
              <a:rPr sz="2800" spc="-10" dirty="0">
                <a:latin typeface="Arial"/>
                <a:cs typeface="Arial"/>
              </a:rPr>
              <a:t>Sources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data</a:t>
            </a:r>
            <a:endParaRPr sz="2800" dirty="0">
              <a:latin typeface="Arial"/>
              <a:cs typeface="Arial"/>
            </a:endParaRPr>
          </a:p>
          <a:p>
            <a:pPr marL="723900" lvl="1" indent="-257810">
              <a:lnSpc>
                <a:spcPct val="100000"/>
              </a:lnSpc>
              <a:spcBef>
                <a:spcPts val="605"/>
              </a:spcBef>
              <a:buSzPct val="95833"/>
              <a:buFont typeface="Noto Sans Symbols"/>
              <a:buChar char="□"/>
              <a:tabLst>
                <a:tab pos="723900" algn="l"/>
              </a:tabLst>
            </a:pPr>
            <a:r>
              <a:rPr sz="2400" spc="-5" dirty="0">
                <a:latin typeface="Arial"/>
                <a:cs typeface="Arial"/>
              </a:rPr>
              <a:t>london data </a:t>
            </a:r>
            <a:r>
              <a:rPr sz="2400" dirty="0">
                <a:latin typeface="Arial"/>
                <a:cs typeface="Arial"/>
              </a:rPr>
              <a:t>store:burrough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profiles.</a:t>
            </a:r>
            <a:endParaRPr sz="2400" dirty="0">
              <a:latin typeface="Arial"/>
              <a:cs typeface="Arial"/>
            </a:endParaRPr>
          </a:p>
          <a:p>
            <a:pPr marL="723900" lvl="1" indent="-257810">
              <a:lnSpc>
                <a:spcPct val="100000"/>
              </a:lnSpc>
              <a:spcBef>
                <a:spcPts val="795"/>
              </a:spcBef>
              <a:buSzPct val="95833"/>
              <a:buFont typeface="Noto Sans Symbols"/>
              <a:buChar char="□"/>
              <a:tabLst>
                <a:tab pos="723900" algn="l"/>
              </a:tabLst>
            </a:pPr>
            <a:r>
              <a:rPr sz="2400" spc="-5" dirty="0">
                <a:latin typeface="Arial"/>
                <a:cs typeface="Arial"/>
              </a:rPr>
              <a:t>Geocoder package for latitude and longitude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coordinates</a:t>
            </a:r>
          </a:p>
          <a:p>
            <a:pPr marL="737870" lvl="1" indent="-272415">
              <a:lnSpc>
                <a:spcPct val="100000"/>
              </a:lnSpc>
              <a:spcBef>
                <a:spcPts val="425"/>
              </a:spcBef>
              <a:buSzPct val="95833"/>
              <a:buFont typeface="Noto Sans Symbols"/>
              <a:buChar char="□"/>
              <a:tabLst>
                <a:tab pos="737870" algn="l"/>
              </a:tabLst>
            </a:pPr>
            <a:r>
              <a:rPr sz="2400" spc="-5" dirty="0">
                <a:latin typeface="Arial"/>
                <a:cs typeface="Arial"/>
              </a:rPr>
              <a:t>Foursquare API for </a:t>
            </a:r>
            <a:r>
              <a:rPr sz="2400" dirty="0">
                <a:latin typeface="Arial"/>
                <a:cs typeface="Arial"/>
              </a:rPr>
              <a:t>venue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7" y="705432"/>
            <a:ext cx="327406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Methodolog</a:t>
            </a:r>
            <a:r>
              <a:rPr lang="en-IN" spc="-5" dirty="0"/>
              <a:t>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04237" y="1478449"/>
            <a:ext cx="8216265" cy="4072012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sz="2400" spc="-20" dirty="0">
                <a:latin typeface="Arial"/>
                <a:cs typeface="Arial"/>
              </a:rPr>
              <a:t>Web </a:t>
            </a:r>
            <a:r>
              <a:rPr sz="2400" dirty="0">
                <a:latin typeface="Arial"/>
                <a:cs typeface="Arial"/>
              </a:rPr>
              <a:t>scraping </a:t>
            </a:r>
            <a:r>
              <a:rPr sz="2400" spc="-5" dirty="0">
                <a:latin typeface="Arial"/>
                <a:cs typeface="Arial"/>
              </a:rPr>
              <a:t>Wikipedia page for neighbourhoods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endParaRPr sz="2400" dirty="0">
              <a:latin typeface="Arial"/>
              <a:cs typeface="Arial"/>
            </a:endParaRPr>
          </a:p>
          <a:p>
            <a:pPr marL="254000" indent="-184150">
              <a:lnSpc>
                <a:spcPct val="100000"/>
              </a:lnSpc>
              <a:spcBef>
                <a:spcPts val="290"/>
              </a:spcBef>
              <a:buChar char="•"/>
              <a:tabLst>
                <a:tab pos="254000" algn="l"/>
              </a:tabLst>
            </a:pPr>
            <a:r>
              <a:rPr sz="2400" spc="-5" dirty="0">
                <a:latin typeface="Arial"/>
                <a:cs typeface="Arial"/>
              </a:rPr>
              <a:t>Get latitude and longitude </a:t>
            </a:r>
            <a:r>
              <a:rPr sz="2400" dirty="0">
                <a:latin typeface="Arial"/>
                <a:cs typeface="Arial"/>
              </a:rPr>
              <a:t>coordinates </a:t>
            </a:r>
            <a:r>
              <a:rPr sz="2400" spc="-5" dirty="0">
                <a:latin typeface="Arial"/>
                <a:cs typeface="Arial"/>
              </a:rPr>
              <a:t>using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Geocoder</a:t>
            </a:r>
            <a:endParaRPr sz="2400" dirty="0">
              <a:latin typeface="Arial"/>
              <a:cs typeface="Arial"/>
            </a:endParaRPr>
          </a:p>
          <a:p>
            <a:pPr marL="254000" indent="-184150">
              <a:lnSpc>
                <a:spcPct val="100000"/>
              </a:lnSpc>
              <a:spcBef>
                <a:spcPts val="720"/>
              </a:spcBef>
              <a:buChar char="•"/>
              <a:tabLst>
                <a:tab pos="254000" algn="l"/>
              </a:tabLst>
            </a:pPr>
            <a:r>
              <a:rPr sz="2400" dirty="0">
                <a:latin typeface="Arial"/>
                <a:cs typeface="Arial"/>
              </a:rPr>
              <a:t>map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clustter </a:t>
            </a:r>
            <a:r>
              <a:rPr sz="2400" spc="-5" dirty="0">
                <a:latin typeface="Arial"/>
                <a:cs typeface="Arial"/>
              </a:rPr>
              <a:t>the happiness index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254000" indent="-184150">
              <a:lnSpc>
                <a:spcPct val="100000"/>
              </a:lnSpc>
              <a:spcBef>
                <a:spcPts val="710"/>
              </a:spcBef>
              <a:buChar char="•"/>
              <a:tabLst>
                <a:tab pos="254000" algn="l"/>
              </a:tabLst>
            </a:pPr>
            <a:r>
              <a:rPr sz="2400" spc="-5" dirty="0">
                <a:latin typeface="Arial"/>
                <a:cs typeface="Arial"/>
              </a:rPr>
              <a:t>Use Foursquare API to get </a:t>
            </a:r>
            <a:r>
              <a:rPr sz="2400" dirty="0">
                <a:latin typeface="Arial"/>
                <a:cs typeface="Arial"/>
              </a:rPr>
              <a:t>venue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253365" marR="222885" indent="-184150">
              <a:lnSpc>
                <a:spcPct val="107300"/>
              </a:lnSpc>
              <a:spcBef>
                <a:spcPts val="835"/>
              </a:spcBef>
              <a:buChar char="•"/>
              <a:tabLst>
                <a:tab pos="254000" algn="l"/>
                <a:tab pos="2094864" algn="l"/>
              </a:tabLst>
            </a:pPr>
            <a:r>
              <a:rPr sz="2400" spc="-5" dirty="0">
                <a:latin typeface="Arial"/>
                <a:cs typeface="Arial"/>
              </a:rPr>
              <a:t>Group data by neighbourhood and taking the </a:t>
            </a:r>
            <a:r>
              <a:rPr sz="2400" dirty="0">
                <a:latin typeface="Arial"/>
                <a:cs typeface="Arial"/>
              </a:rPr>
              <a:t>mean </a:t>
            </a:r>
            <a:r>
              <a:rPr sz="2400" spc="-5" dirty="0">
                <a:latin typeface="Arial"/>
                <a:cs typeface="Arial"/>
              </a:rPr>
              <a:t>of the  frequency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	occurrence of each </a:t>
            </a:r>
            <a:r>
              <a:rPr sz="2400" dirty="0">
                <a:latin typeface="Arial"/>
                <a:cs typeface="Arial"/>
              </a:rPr>
              <a:t>venue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category</a:t>
            </a:r>
          </a:p>
          <a:p>
            <a:pPr marL="254000" indent="-184150">
              <a:lnSpc>
                <a:spcPct val="100000"/>
              </a:lnSpc>
              <a:spcBef>
                <a:spcPts val="885"/>
              </a:spcBef>
              <a:buChar char="•"/>
              <a:tabLst>
                <a:tab pos="254000" algn="l"/>
              </a:tabLst>
            </a:pPr>
            <a:r>
              <a:rPr sz="2400" spc="-5" dirty="0">
                <a:latin typeface="Arial"/>
                <a:cs typeface="Arial"/>
              </a:rPr>
              <a:t>Filter </a:t>
            </a:r>
            <a:r>
              <a:rPr sz="2400" dirty="0">
                <a:latin typeface="Arial"/>
                <a:cs typeface="Arial"/>
              </a:rPr>
              <a:t>venue category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Bar</a:t>
            </a:r>
            <a:endParaRPr sz="2400" dirty="0">
              <a:latin typeface="Arial"/>
              <a:cs typeface="Arial"/>
            </a:endParaRPr>
          </a:p>
          <a:p>
            <a:pPr marL="254000" indent="-184150">
              <a:lnSpc>
                <a:spcPct val="100000"/>
              </a:lnSpc>
              <a:spcBef>
                <a:spcPts val="735"/>
              </a:spcBef>
              <a:buChar char="•"/>
              <a:tabLst>
                <a:tab pos="254000" algn="l"/>
              </a:tabLst>
            </a:pPr>
            <a:r>
              <a:rPr sz="2400" spc="-5" dirty="0">
                <a:latin typeface="Arial"/>
                <a:cs typeface="Arial"/>
              </a:rPr>
              <a:t>Perform </a:t>
            </a:r>
            <a:r>
              <a:rPr sz="2400" dirty="0">
                <a:latin typeface="Arial"/>
                <a:cs typeface="Arial"/>
              </a:rPr>
              <a:t>clustering </a:t>
            </a:r>
            <a:r>
              <a:rPr sz="2400" spc="-5" dirty="0">
                <a:latin typeface="Arial"/>
                <a:cs typeface="Arial"/>
              </a:rPr>
              <a:t>on the data by using </a:t>
            </a:r>
            <a:r>
              <a:rPr sz="2400" dirty="0">
                <a:latin typeface="Arial"/>
                <a:cs typeface="Arial"/>
              </a:rPr>
              <a:t>k-means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clustering</a:t>
            </a:r>
          </a:p>
          <a:p>
            <a:pPr marL="254000" indent="-184150">
              <a:lnSpc>
                <a:spcPct val="100000"/>
              </a:lnSpc>
              <a:spcBef>
                <a:spcPts val="725"/>
              </a:spcBef>
              <a:buChar char="•"/>
              <a:tabLst>
                <a:tab pos="254000" algn="l"/>
              </a:tabLst>
            </a:pPr>
            <a:r>
              <a:rPr sz="2400" spc="-10" dirty="0">
                <a:latin typeface="Arial"/>
                <a:cs typeface="Arial"/>
              </a:rPr>
              <a:t>Visualize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clusters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a map </a:t>
            </a:r>
            <a:r>
              <a:rPr sz="2400" spc="-5" dirty="0">
                <a:latin typeface="Arial"/>
                <a:cs typeface="Arial"/>
              </a:rPr>
              <a:t>using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Folium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6" y="705432"/>
            <a:ext cx="2359664" cy="6777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5250"/>
              </a:lnSpc>
              <a:spcBef>
                <a:spcPts val="300"/>
              </a:spcBef>
            </a:pPr>
            <a:r>
              <a:rPr spc="-5" dirty="0"/>
              <a:t>Result</a:t>
            </a:r>
            <a:r>
              <a:rPr lang="en-IN" spc="-5" dirty="0"/>
              <a:t>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1992" y="1819268"/>
            <a:ext cx="4542790" cy="434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 marR="1239520" indent="-184150">
              <a:lnSpc>
                <a:spcPct val="106800"/>
              </a:lnSpc>
              <a:spcBef>
                <a:spcPts val="100"/>
              </a:spcBef>
              <a:buChar char="•"/>
              <a:tabLst>
                <a:tab pos="196850" algn="l"/>
                <a:tab pos="2549525" algn="l"/>
              </a:tabLst>
            </a:pPr>
            <a:r>
              <a:rPr sz="2400" spc="-5" dirty="0">
                <a:latin typeface="Arial"/>
                <a:cs typeface="Arial"/>
              </a:rPr>
              <a:t>Categorized the  neighbourhoods	into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  clusters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653415" marR="257810" lvl="1" indent="-257810">
              <a:lnSpc>
                <a:spcPct val="107300"/>
              </a:lnSpc>
              <a:spcBef>
                <a:spcPts val="490"/>
              </a:spcBef>
              <a:buSzPct val="95833"/>
              <a:buFont typeface="Noto Sans Symbols"/>
              <a:buChar char="□"/>
              <a:tabLst>
                <a:tab pos="654050" algn="l"/>
                <a:tab pos="1363345" algn="l"/>
              </a:tabLst>
            </a:pPr>
            <a:r>
              <a:rPr sz="2400" spc="-5" dirty="0">
                <a:latin typeface="Arial"/>
                <a:cs typeface="Arial"/>
              </a:rPr>
              <a:t>Cluster 0: Neighbourhoods  with	highno 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bars.</a:t>
            </a:r>
            <a:endParaRPr sz="2400">
              <a:latin typeface="Arial"/>
              <a:cs typeface="Arial"/>
            </a:endParaRPr>
          </a:p>
          <a:p>
            <a:pPr marL="653415" marR="5080" lvl="1" indent="-257810">
              <a:lnSpc>
                <a:spcPct val="90800"/>
              </a:lnSpc>
              <a:spcBef>
                <a:spcPts val="705"/>
              </a:spcBef>
              <a:buSzPct val="95833"/>
              <a:buFont typeface="Noto Sans Symbols"/>
              <a:buChar char="□"/>
              <a:tabLst>
                <a:tab pos="654050" algn="l"/>
                <a:tab pos="1363345" algn="l"/>
              </a:tabLst>
            </a:pPr>
            <a:r>
              <a:rPr sz="2400" spc="-5" dirty="0">
                <a:latin typeface="Arial"/>
                <a:cs typeface="Arial"/>
              </a:rPr>
              <a:t>Cluster 1: Neighbourhoods  with	</a:t>
            </a:r>
            <a:r>
              <a:rPr sz="2400" dirty="0">
                <a:latin typeface="Arial"/>
                <a:cs typeface="Arial"/>
              </a:rPr>
              <a:t>moderate </a:t>
            </a:r>
            <a:r>
              <a:rPr sz="2400" spc="-5" dirty="0">
                <a:latin typeface="Arial"/>
                <a:cs typeface="Arial"/>
              </a:rPr>
              <a:t>number to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  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bars</a:t>
            </a:r>
            <a:endParaRPr sz="2400">
              <a:latin typeface="Arial"/>
              <a:cs typeface="Arial"/>
            </a:endParaRPr>
          </a:p>
          <a:p>
            <a:pPr marL="653415" marR="257810" lvl="1" indent="-257810">
              <a:lnSpc>
                <a:spcPct val="108000"/>
              </a:lnSpc>
              <a:spcBef>
                <a:spcPts val="270"/>
              </a:spcBef>
              <a:buSzPct val="95833"/>
              <a:buFont typeface="Noto Sans Symbols"/>
              <a:buChar char="□"/>
              <a:tabLst>
                <a:tab pos="654050" algn="l"/>
                <a:tab pos="1363345" algn="l"/>
                <a:tab pos="2059305" algn="l"/>
              </a:tabLst>
            </a:pPr>
            <a:r>
              <a:rPr sz="2400" spc="-5" dirty="0">
                <a:latin typeface="Arial"/>
                <a:cs typeface="Arial"/>
              </a:rPr>
              <a:t>Cluster 2: Neighbourhoods  with	low </a:t>
            </a:r>
            <a:r>
              <a:rPr sz="2400" dirty="0">
                <a:latin typeface="Arial"/>
                <a:cs typeface="Arial"/>
              </a:rPr>
              <a:t>concentration </a:t>
            </a:r>
            <a:r>
              <a:rPr sz="2400" spc="-5" dirty="0">
                <a:latin typeface="Arial"/>
                <a:cs typeface="Arial"/>
              </a:rPr>
              <a:t>of  </a:t>
            </a:r>
            <a:r>
              <a:rPr sz="2400" dirty="0">
                <a:latin typeface="Arial"/>
                <a:cs typeface="Arial"/>
              </a:rPr>
              <a:t>shopping	malls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82588" y="1981321"/>
            <a:ext cx="6319512" cy="3554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6" y="705432"/>
            <a:ext cx="2131063" cy="6777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5250"/>
              </a:lnSpc>
              <a:spcBef>
                <a:spcPts val="300"/>
              </a:spcBef>
            </a:pPr>
            <a:r>
              <a:rPr spc="-5" dirty="0"/>
              <a:t>Result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1992" y="1819268"/>
            <a:ext cx="4185920" cy="393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 marR="173990" indent="-184150">
              <a:lnSpc>
                <a:spcPct val="106800"/>
              </a:lnSpc>
              <a:spcBef>
                <a:spcPts val="100"/>
              </a:spcBef>
              <a:buChar char="•"/>
              <a:tabLst>
                <a:tab pos="196850" algn="l"/>
              </a:tabLst>
            </a:pPr>
            <a:r>
              <a:rPr sz="2400" spc="-5" dirty="0">
                <a:latin typeface="Arial"/>
                <a:cs typeface="Arial"/>
              </a:rPr>
              <a:t>All the areas in the </a:t>
            </a:r>
            <a:r>
              <a:rPr sz="2400" dirty="0">
                <a:latin typeface="Arial"/>
                <a:cs typeface="Arial"/>
              </a:rPr>
              <a:t>city </a:t>
            </a:r>
            <a:r>
              <a:rPr sz="2400" spc="-5" dirty="0">
                <a:latin typeface="Arial"/>
                <a:cs typeface="Arial"/>
              </a:rPr>
              <a:t>of  London ,England have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been  </a:t>
            </a:r>
            <a:r>
              <a:rPr sz="2400" dirty="0">
                <a:latin typeface="Arial"/>
                <a:cs typeface="Arial"/>
              </a:rPr>
              <a:t>clustered </a:t>
            </a:r>
            <a:r>
              <a:rPr sz="2400" spc="-5" dirty="0">
                <a:latin typeface="Arial"/>
                <a:cs typeface="Arial"/>
              </a:rPr>
              <a:t>into three </a:t>
            </a:r>
            <a:r>
              <a:rPr sz="2400" dirty="0">
                <a:latin typeface="Arial"/>
                <a:cs typeface="Arial"/>
              </a:rPr>
              <a:t>regions 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shown </a:t>
            </a:r>
            <a:r>
              <a:rPr sz="2400" spc="-5" dirty="0">
                <a:latin typeface="Arial"/>
                <a:cs typeface="Arial"/>
              </a:rPr>
              <a:t>above in the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map</a:t>
            </a:r>
          </a:p>
          <a:p>
            <a:pPr marL="196215" marR="273685">
              <a:lnSpc>
                <a:spcPct val="106800"/>
              </a:lnSpc>
            </a:pPr>
            <a:r>
              <a:rPr sz="2400" spc="-5" dirty="0">
                <a:latin typeface="Arial"/>
                <a:cs typeface="Arial"/>
              </a:rPr>
              <a:t>.They have been </a:t>
            </a:r>
            <a:r>
              <a:rPr sz="2400" dirty="0">
                <a:latin typeface="Arial"/>
                <a:cs typeface="Arial"/>
              </a:rPr>
              <a:t>clustered  </a:t>
            </a:r>
            <a:r>
              <a:rPr sz="2400" spc="-5" dirty="0">
                <a:latin typeface="Arial"/>
                <a:cs typeface="Arial"/>
              </a:rPr>
              <a:t>based on the happiness  index,worthwhileness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index</a:t>
            </a:r>
            <a:endParaRPr sz="2400" dirty="0">
              <a:latin typeface="Arial"/>
              <a:cs typeface="Arial"/>
            </a:endParaRPr>
          </a:p>
          <a:p>
            <a:pPr marL="196215" marR="5080">
              <a:lnSpc>
                <a:spcPct val="106800"/>
              </a:lnSpc>
            </a:pPr>
            <a:r>
              <a:rPr sz="2400" spc="-5" dirty="0">
                <a:latin typeface="Arial"/>
                <a:cs typeface="Arial"/>
              </a:rPr>
              <a:t>,life </a:t>
            </a:r>
            <a:r>
              <a:rPr sz="2400" dirty="0">
                <a:latin typeface="Arial"/>
                <a:cs typeface="Arial"/>
              </a:rPr>
              <a:t>satisfaction </a:t>
            </a:r>
            <a:r>
              <a:rPr sz="2400" spc="-5" dirty="0">
                <a:latin typeface="Arial"/>
                <a:cs typeface="Arial"/>
              </a:rPr>
              <a:t>indices that  give the overall living index of  these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areas.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7538" y="1896646"/>
            <a:ext cx="6319512" cy="3554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7" y="705432"/>
            <a:ext cx="2893063" cy="6777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5250"/>
              </a:lnSpc>
              <a:spcBef>
                <a:spcPts val="300"/>
              </a:spcBef>
            </a:pPr>
            <a:r>
              <a:rPr spc="-5" dirty="0"/>
              <a:t>Discussio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7" y="1904745"/>
            <a:ext cx="9676130" cy="316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3365" marR="5080" indent="-184150">
              <a:lnSpc>
                <a:spcPct val="107000"/>
              </a:lnSpc>
              <a:spcBef>
                <a:spcPts val="105"/>
              </a:spcBef>
              <a:buChar char="•"/>
              <a:tabLst>
                <a:tab pos="25400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results </a:t>
            </a:r>
            <a:r>
              <a:rPr sz="2400" spc="-5" dirty="0">
                <a:latin typeface="Arial"/>
                <a:cs typeface="Arial"/>
              </a:rPr>
              <a:t>from the </a:t>
            </a:r>
            <a:r>
              <a:rPr sz="2400" dirty="0">
                <a:latin typeface="Arial"/>
                <a:cs typeface="Arial"/>
              </a:rPr>
              <a:t>k-means clustering </a:t>
            </a:r>
            <a:r>
              <a:rPr sz="2400" spc="-5" dirty="0">
                <a:latin typeface="Arial"/>
                <a:cs typeface="Arial"/>
              </a:rPr>
              <a:t>of bars </a:t>
            </a:r>
            <a:r>
              <a:rPr sz="2400" dirty="0">
                <a:latin typeface="Arial"/>
                <a:cs typeface="Arial"/>
              </a:rPr>
              <a:t>show </a:t>
            </a:r>
            <a:r>
              <a:rPr sz="2400" spc="-5" dirty="0">
                <a:latin typeface="Arial"/>
                <a:cs typeface="Arial"/>
              </a:rPr>
              <a:t>that we </a:t>
            </a:r>
            <a:r>
              <a:rPr sz="2400" dirty="0">
                <a:latin typeface="Arial"/>
                <a:cs typeface="Arial"/>
              </a:rPr>
              <a:t>can  categorize </a:t>
            </a:r>
            <a:r>
              <a:rPr sz="2400" spc="-5" dirty="0">
                <a:latin typeface="Arial"/>
                <a:cs typeface="Arial"/>
              </a:rPr>
              <a:t>the neighbourhoods into </a:t>
            </a:r>
            <a:r>
              <a:rPr sz="2400" dirty="0">
                <a:latin typeface="Arial"/>
                <a:cs typeface="Arial"/>
              </a:rPr>
              <a:t>3 clusters </a:t>
            </a:r>
            <a:r>
              <a:rPr sz="2400" spc="-5" dirty="0">
                <a:latin typeface="Arial"/>
                <a:cs typeface="Arial"/>
              </a:rPr>
              <a:t>based on the frequency  of occurrence 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“bars”</a:t>
            </a:r>
            <a:endParaRPr sz="2400">
              <a:latin typeface="Arial"/>
              <a:cs typeface="Arial"/>
            </a:endParaRPr>
          </a:p>
          <a:p>
            <a:pPr marL="203200" indent="-191135">
              <a:lnSpc>
                <a:spcPct val="100000"/>
              </a:lnSpc>
              <a:spcBef>
                <a:spcPts val="1230"/>
              </a:spcBef>
              <a:buChar char="•"/>
              <a:tabLst>
                <a:tab pos="203835" algn="l"/>
              </a:tabLst>
            </a:pPr>
            <a:r>
              <a:rPr sz="2400" spc="-5" dirty="0">
                <a:latin typeface="Arial"/>
                <a:cs typeface="Arial"/>
              </a:rPr>
              <a:t>Cluster 0: Neighbourhoods with high number 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bars</a:t>
            </a:r>
            <a:endParaRPr sz="2400">
              <a:latin typeface="Arial"/>
              <a:cs typeface="Arial"/>
            </a:endParaRPr>
          </a:p>
          <a:p>
            <a:pPr marL="253365" marR="120014" lvl="1" indent="-184150">
              <a:lnSpc>
                <a:spcPct val="107300"/>
              </a:lnSpc>
              <a:spcBef>
                <a:spcPts val="1035"/>
              </a:spcBef>
              <a:buFont typeface="Arial"/>
              <a:buChar char="•"/>
              <a:tabLst>
                <a:tab pos="337820" algn="l"/>
                <a:tab pos="338455" algn="l"/>
              </a:tabLst>
            </a:pPr>
            <a:r>
              <a:rPr dirty="0"/>
              <a:t>	</a:t>
            </a:r>
            <a:r>
              <a:rPr sz="2400" spc="-5" dirty="0">
                <a:latin typeface="Arial"/>
                <a:cs typeface="Arial"/>
              </a:rPr>
              <a:t>Cluster 1: Neighbourhoods with </a:t>
            </a:r>
            <a:r>
              <a:rPr sz="2400" dirty="0">
                <a:latin typeface="Arial"/>
                <a:cs typeface="Arial"/>
              </a:rPr>
              <a:t>moderate </a:t>
            </a:r>
            <a:r>
              <a:rPr sz="2400" spc="-5" dirty="0">
                <a:latin typeface="Arial"/>
                <a:cs typeface="Arial"/>
              </a:rPr>
              <a:t>number to no existence of  </a:t>
            </a:r>
            <a:r>
              <a:rPr sz="2400" dirty="0">
                <a:latin typeface="Arial"/>
                <a:cs typeface="Arial"/>
              </a:rPr>
              <a:t>“bars”</a:t>
            </a:r>
            <a:endParaRPr sz="2400">
              <a:latin typeface="Arial"/>
              <a:cs typeface="Arial"/>
            </a:endParaRPr>
          </a:p>
          <a:p>
            <a:pPr marL="337820" lvl="1" indent="-268605">
              <a:lnSpc>
                <a:spcPct val="100000"/>
              </a:lnSpc>
              <a:spcBef>
                <a:spcPts val="1230"/>
              </a:spcBef>
              <a:buChar char="•"/>
              <a:tabLst>
                <a:tab pos="337820" algn="l"/>
                <a:tab pos="338455" algn="l"/>
              </a:tabLst>
            </a:pPr>
            <a:r>
              <a:rPr sz="2400" spc="-5" dirty="0">
                <a:latin typeface="Arial"/>
                <a:cs typeface="Arial"/>
              </a:rPr>
              <a:t>Cluster 2: Neighbourhoods with low </a:t>
            </a:r>
            <a:r>
              <a:rPr sz="2400" dirty="0">
                <a:latin typeface="Arial"/>
                <a:cs typeface="Arial"/>
              </a:rPr>
              <a:t>concentration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bara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7" y="705432"/>
            <a:ext cx="464566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Recommendatio</a:t>
            </a:r>
            <a:r>
              <a:rPr lang="en-IN" spc="-5" dirty="0"/>
              <a:t>n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 marR="854075" indent="-184150">
              <a:lnSpc>
                <a:spcPct val="106800"/>
              </a:lnSpc>
              <a:spcBef>
                <a:spcPts val="100"/>
              </a:spcBef>
              <a:buChar char="•"/>
              <a:tabLst>
                <a:tab pos="196850" algn="l"/>
                <a:tab pos="1041400" algn="l"/>
              </a:tabLst>
            </a:pPr>
            <a:r>
              <a:rPr spc="-5" dirty="0"/>
              <a:t>Open new </a:t>
            </a:r>
            <a:r>
              <a:rPr dirty="0"/>
              <a:t>shopping malls </a:t>
            </a:r>
            <a:r>
              <a:rPr spc="-5" dirty="0"/>
              <a:t>in neighbourhoods in </a:t>
            </a:r>
            <a:r>
              <a:rPr dirty="0"/>
              <a:t>cluster 1 </a:t>
            </a:r>
            <a:r>
              <a:rPr spc="-5" dirty="0"/>
              <a:t>with little  to</a:t>
            </a:r>
            <a:r>
              <a:rPr spc="-10" dirty="0"/>
              <a:t> </a:t>
            </a:r>
            <a:r>
              <a:rPr spc="-5" dirty="0"/>
              <a:t>no	</a:t>
            </a:r>
            <a:r>
              <a:rPr dirty="0"/>
              <a:t>competition</a:t>
            </a:r>
          </a:p>
          <a:p>
            <a:pPr marL="196215" marR="5080" indent="-184150">
              <a:lnSpc>
                <a:spcPct val="108000"/>
              </a:lnSpc>
              <a:spcBef>
                <a:spcPts val="975"/>
              </a:spcBef>
              <a:buChar char="•"/>
              <a:tabLst>
                <a:tab pos="196850" algn="l"/>
                <a:tab pos="1261745" algn="l"/>
              </a:tabLst>
            </a:pPr>
            <a:r>
              <a:rPr spc="-5" dirty="0"/>
              <a:t>Can also open in neighbourhoods in </a:t>
            </a:r>
            <a:r>
              <a:rPr dirty="0"/>
              <a:t>cluster 0 </a:t>
            </a:r>
            <a:r>
              <a:rPr spc="-5" dirty="0"/>
              <a:t>with </a:t>
            </a:r>
            <a:r>
              <a:rPr dirty="0"/>
              <a:t>moderate competition  </a:t>
            </a:r>
            <a:r>
              <a:rPr spc="-5" dirty="0"/>
              <a:t>if have	unique </a:t>
            </a:r>
            <a:r>
              <a:rPr dirty="0"/>
              <a:t>selling </a:t>
            </a:r>
            <a:r>
              <a:rPr spc="-5" dirty="0"/>
              <a:t>propositions to </a:t>
            </a:r>
            <a:r>
              <a:rPr dirty="0"/>
              <a:t>stand </a:t>
            </a:r>
            <a:r>
              <a:rPr spc="-5" dirty="0"/>
              <a:t>out from the</a:t>
            </a:r>
            <a:r>
              <a:rPr spc="-65" dirty="0"/>
              <a:t> </a:t>
            </a:r>
            <a:r>
              <a:rPr dirty="0"/>
              <a:t>competition</a:t>
            </a:r>
          </a:p>
          <a:p>
            <a:pPr marL="196215" marR="1093470" indent="-184150">
              <a:lnSpc>
                <a:spcPct val="108500"/>
              </a:lnSpc>
              <a:spcBef>
                <a:spcPts val="950"/>
              </a:spcBef>
              <a:buChar char="•"/>
              <a:tabLst>
                <a:tab pos="196850" algn="l"/>
                <a:tab pos="2397760" algn="l"/>
              </a:tabLst>
            </a:pPr>
            <a:r>
              <a:rPr spc="-10" dirty="0"/>
              <a:t>Avoid </a:t>
            </a:r>
            <a:r>
              <a:rPr spc="-5" dirty="0"/>
              <a:t>neighbourhoods in </a:t>
            </a:r>
            <a:r>
              <a:rPr dirty="0"/>
              <a:t>cluster </a:t>
            </a:r>
            <a:r>
              <a:rPr spc="-5" dirty="0"/>
              <a:t>2, already high </a:t>
            </a:r>
            <a:r>
              <a:rPr dirty="0"/>
              <a:t>concentration </a:t>
            </a:r>
            <a:r>
              <a:rPr spc="-5" dirty="0"/>
              <a:t>of  </a:t>
            </a:r>
            <a:r>
              <a:rPr dirty="0"/>
              <a:t>shopping</a:t>
            </a:r>
            <a:r>
              <a:rPr spc="-5" dirty="0"/>
              <a:t> </a:t>
            </a:r>
            <a:r>
              <a:rPr dirty="0"/>
              <a:t>malls	</a:t>
            </a:r>
            <a:r>
              <a:rPr spc="-5" dirty="0"/>
              <a:t>and intense</a:t>
            </a:r>
            <a:r>
              <a:rPr spc="-10" dirty="0"/>
              <a:t> </a:t>
            </a:r>
            <a:r>
              <a:rPr dirty="0"/>
              <a:t>competition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6" y="705432"/>
            <a:ext cx="3202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Conclusio</a:t>
            </a:r>
            <a:r>
              <a:rPr lang="en-IN" spc="-5" dirty="0"/>
              <a:t>n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61992" y="1819268"/>
            <a:ext cx="9809480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 marR="309245" indent="-184150">
              <a:lnSpc>
                <a:spcPct val="106800"/>
              </a:lnSpc>
              <a:spcBef>
                <a:spcPts val="100"/>
              </a:spcBef>
              <a:buChar char="•"/>
              <a:tabLst>
                <a:tab pos="196850" algn="l"/>
                <a:tab pos="1531620" algn="l"/>
                <a:tab pos="8754745" algn="l"/>
              </a:tabLst>
            </a:pPr>
            <a:r>
              <a:rPr sz="2400" spc="-5" dirty="0">
                <a:latin typeface="Arial"/>
                <a:cs typeface="Arial"/>
              </a:rPr>
              <a:t>Answer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business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question: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neighbourhoods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cluster	1 </a:t>
            </a:r>
            <a:r>
              <a:rPr sz="2400" spc="-5" dirty="0">
                <a:latin typeface="Arial"/>
                <a:cs typeface="Arial"/>
              </a:rPr>
              <a:t>are 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most	</a:t>
            </a:r>
            <a:r>
              <a:rPr sz="2400" spc="-5" dirty="0">
                <a:latin typeface="Arial"/>
                <a:cs typeface="Arial"/>
              </a:rPr>
              <a:t>preferred locations to open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new </a:t>
            </a:r>
            <a:r>
              <a:rPr sz="2400" dirty="0">
                <a:latin typeface="Arial"/>
                <a:cs typeface="Arial"/>
              </a:rPr>
              <a:t>shopping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mall</a:t>
            </a:r>
            <a:endParaRPr sz="2400">
              <a:latin typeface="Arial"/>
              <a:cs typeface="Arial"/>
            </a:endParaRPr>
          </a:p>
          <a:p>
            <a:pPr marL="196215" indent="-184150">
              <a:lnSpc>
                <a:spcPct val="100000"/>
              </a:lnSpc>
              <a:spcBef>
                <a:spcPts val="1210"/>
              </a:spcBef>
              <a:buChar char="•"/>
              <a:tabLst>
                <a:tab pos="196850" algn="l"/>
              </a:tabLst>
            </a:pPr>
            <a:r>
              <a:rPr sz="2400" spc="-5" dirty="0">
                <a:latin typeface="Arial"/>
                <a:cs typeface="Arial"/>
              </a:rPr>
              <a:t>Findings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this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project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will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help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relevant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stakeholders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capitalize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6" y="3124190"/>
            <a:ext cx="9630410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  <a:tabLst>
                <a:tab pos="573405" algn="l"/>
                <a:tab pos="1440815" algn="l"/>
                <a:tab pos="3093085" algn="l"/>
                <a:tab pos="3407410" algn="l"/>
                <a:tab pos="3968750" algn="l"/>
                <a:tab pos="4766945" algn="l"/>
                <a:tab pos="6141085" algn="l"/>
                <a:tab pos="7566025" algn="l"/>
                <a:tab pos="8482330" algn="l"/>
              </a:tabLst>
            </a:pP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	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-5" dirty="0">
                <a:latin typeface="Arial"/>
                <a:cs typeface="Arial"/>
              </a:rPr>
              <a:t>opportunitie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	</a:t>
            </a:r>
            <a:r>
              <a:rPr sz="2400" spc="-5" dirty="0">
                <a:latin typeface="Arial"/>
                <a:cs typeface="Arial"/>
              </a:rPr>
              <a:t>hig</a:t>
            </a:r>
            <a:r>
              <a:rPr sz="2400" dirty="0">
                <a:latin typeface="Arial"/>
                <a:cs typeface="Arial"/>
              </a:rPr>
              <a:t>h	</a:t>
            </a:r>
            <a:r>
              <a:rPr sz="2400" spc="-5" dirty="0">
                <a:latin typeface="Arial"/>
                <a:cs typeface="Arial"/>
              </a:rPr>
              <a:t>potentia</a:t>
            </a:r>
            <a:r>
              <a:rPr sz="2400" dirty="0">
                <a:latin typeface="Arial"/>
                <a:cs typeface="Arial"/>
              </a:rPr>
              <a:t>l	</a:t>
            </a:r>
            <a:r>
              <a:rPr sz="2400" spc="-5" dirty="0">
                <a:latin typeface="Arial"/>
                <a:cs typeface="Arial"/>
              </a:rPr>
              <a:t>location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5" dirty="0">
                <a:latin typeface="Arial"/>
                <a:cs typeface="Arial"/>
              </a:rPr>
              <a:t>whil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-5" dirty="0">
                <a:latin typeface="Arial"/>
                <a:cs typeface="Arial"/>
              </a:rPr>
              <a:t>avoiding  overcrowded areas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	their decisions to open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new </a:t>
            </a:r>
            <a:r>
              <a:rPr sz="2400" dirty="0">
                <a:latin typeface="Arial"/>
                <a:cs typeface="Arial"/>
              </a:rPr>
              <a:t>shopping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mall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504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Noto Sans Symbols</vt:lpstr>
      <vt:lpstr>Trebuchet MS</vt:lpstr>
      <vt:lpstr>Office Theme</vt:lpstr>
      <vt:lpstr>Coursera Capstone</vt:lpstr>
      <vt:lpstr>Business  Problem</vt:lpstr>
      <vt:lpstr>Data</vt:lpstr>
      <vt:lpstr>Methodology</vt:lpstr>
      <vt:lpstr>Results</vt:lpstr>
      <vt:lpstr>Results</vt:lpstr>
      <vt:lpstr>Discussion</vt:lpstr>
      <vt:lpstr>Recommendation</vt:lpstr>
      <vt:lpstr>Conclusion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</dc:title>
  <dc:creator>Aslam Mahmood</dc:creator>
  <cp:lastModifiedBy>Aslam Mahmood</cp:lastModifiedBy>
  <cp:revision>2</cp:revision>
  <dcterms:created xsi:type="dcterms:W3CDTF">2020-07-11T10:48:22Z</dcterms:created>
  <dcterms:modified xsi:type="dcterms:W3CDTF">2020-07-11T10:58:23Z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2020-07-11T00:00:00Z</vt:filetime>
  </property>
</Properties>
</file>