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6"/>
  </p:handoutMasterIdLst>
  <p:sldIdLst>
    <p:sldId id="269" r:id="rId3"/>
    <p:sldId id="289" r:id="rId4"/>
    <p:sldId id="273" r:id="rId5"/>
    <p:sldId id="259" r:id="rId6"/>
    <p:sldId id="274" r:id="rId7"/>
    <p:sldId id="314" r:id="rId8"/>
    <p:sldId id="275" r:id="rId9"/>
    <p:sldId id="261" r:id="rId10"/>
    <p:sldId id="276" r:id="rId12"/>
    <p:sldId id="265" r:id="rId13"/>
    <p:sldId id="277" r:id="rId14"/>
    <p:sldId id="264" r:id="rId15"/>
    <p:sldId id="284" r:id="rId16"/>
    <p:sldId id="283" r:id="rId17"/>
    <p:sldId id="317" r:id="rId18"/>
    <p:sldId id="318" r:id="rId19"/>
    <p:sldId id="282" r:id="rId20"/>
    <p:sldId id="285" r:id="rId21"/>
    <p:sldId id="281" r:id="rId22"/>
    <p:sldId id="319" r:id="rId23"/>
    <p:sldId id="320" r:id="rId24"/>
    <p:sldId id="27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BDB"/>
    <a:srgbClr val="BCF1BC"/>
    <a:srgbClr val="19231A"/>
    <a:srgbClr val="5F8C7E"/>
    <a:srgbClr val="57A9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Arial" panose="020B0604020202020204" pitchFamily="34" charset="0"/>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549275" y="666750"/>
            <a:ext cx="4083050" cy="3169285"/>
          </a:xfrm>
          <a:prstGeom prst="rect">
            <a:avLst/>
          </a:prstGeom>
          <a:noFill/>
        </p:spPr>
        <p:txBody>
          <a:bodyPr wrap="square" rtlCol="0">
            <a:spAutoFit/>
          </a:bodyPr>
          <a:p>
            <a:pPr>
              <a:lnSpc>
                <a:spcPct val="100000"/>
              </a:lnSpc>
            </a:pPr>
            <a:r>
              <a:rPr lang="en-US" sz="4000">
                <a:latin typeface="Arial" panose="020B0604020202020204" pitchFamily="34" charset="0"/>
                <a:cs typeface="Arial" panose="020B0604020202020204" pitchFamily="34" charset="0"/>
                <a:sym typeface="+mn-ea"/>
              </a:rPr>
              <a:t>FAKE NEWS DETECTION</a:t>
            </a:r>
            <a:endParaRPr lang="en-US" sz="4000">
              <a:latin typeface="Arial" panose="020B0604020202020204" pitchFamily="34" charset="0"/>
              <a:cs typeface="Arial" panose="020B0604020202020204" pitchFamily="34" charset="0"/>
              <a:sym typeface="+mn-ea"/>
            </a:endParaRPr>
          </a:p>
          <a:p>
            <a:pPr>
              <a:lnSpc>
                <a:spcPct val="100000"/>
              </a:lnSpc>
            </a:pPr>
            <a:r>
              <a:rPr lang="en-US" sz="4000">
                <a:latin typeface="Arial" panose="020B0604020202020204" pitchFamily="34" charset="0"/>
                <a:cs typeface="Arial" panose="020B0604020202020204" pitchFamily="34" charset="0"/>
                <a:sym typeface="+mn-ea"/>
              </a:rPr>
              <a:t>USING PYTHON AND MACHINE LEARNING</a:t>
            </a:r>
            <a:endParaRPr lang="en-US" sz="4000">
              <a:latin typeface="Arial" panose="020B0604020202020204" pitchFamily="34" charset="0"/>
              <a:cs typeface="Arial" panose="020B0604020202020204" pitchFamily="34" charset="0"/>
              <a:sym typeface="+mn-ea"/>
            </a:endParaRPr>
          </a:p>
        </p:txBody>
      </p:sp>
      <p:sp>
        <p:nvSpPr>
          <p:cNvPr id="6" name="Text Box 5"/>
          <p:cNvSpPr txBox="1"/>
          <p:nvPr/>
        </p:nvSpPr>
        <p:spPr>
          <a:xfrm>
            <a:off x="549275" y="3933190"/>
            <a:ext cx="2695575" cy="706755"/>
          </a:xfrm>
          <a:prstGeom prst="rect">
            <a:avLst/>
          </a:prstGeom>
          <a:noFill/>
        </p:spPr>
        <p:txBody>
          <a:bodyPr wrap="square" rtlCol="0">
            <a:spAutoFit/>
          </a:bodyPr>
          <a:p>
            <a:r>
              <a:rPr lang="en-US" sz="4000"/>
              <a:t>Team PSA</a:t>
            </a:r>
            <a:endParaRPr lang="en-US" sz="4000"/>
          </a:p>
        </p:txBody>
      </p:sp>
      <p:pic>
        <p:nvPicPr>
          <p:cNvPr id="100" name="Content Placeholder 99"/>
          <p:cNvPicPr>
            <a:picLocks noChangeAspect="1"/>
          </p:cNvPicPr>
          <p:nvPr>
            <p:ph idx="1"/>
          </p:nvPr>
        </p:nvPicPr>
        <p:blipFill>
          <a:blip r:embed="rId1"/>
          <a:stretch>
            <a:fillRect/>
          </a:stretch>
        </p:blipFill>
        <p:spPr>
          <a:xfrm>
            <a:off x="5327650" y="666750"/>
            <a:ext cx="5996940" cy="4274820"/>
          </a:xfrm>
          <a:prstGeom prst="rect">
            <a:avLst/>
          </a:prstGeom>
          <a:noFill/>
          <a:ln w="9525">
            <a:noFill/>
          </a:ln>
        </p:spPr>
      </p:pic>
      <p:sp>
        <p:nvSpPr>
          <p:cNvPr id="11" name="Text Box 10"/>
          <p:cNvSpPr txBox="1"/>
          <p:nvPr/>
        </p:nvSpPr>
        <p:spPr>
          <a:xfrm>
            <a:off x="549275" y="4737100"/>
            <a:ext cx="3632835" cy="1383665"/>
          </a:xfrm>
          <a:prstGeom prst="rect">
            <a:avLst/>
          </a:prstGeom>
          <a:noFill/>
        </p:spPr>
        <p:txBody>
          <a:bodyPr wrap="square" rtlCol="0">
            <a:spAutoFit/>
          </a:bodyPr>
          <a:p>
            <a:r>
              <a:rPr lang="en-US" sz="2800">
                <a:latin typeface="Arial" panose="020B0604020202020204" pitchFamily="34" charset="0"/>
                <a:cs typeface="Arial" panose="020B0604020202020204" pitchFamily="34" charset="0"/>
              </a:rPr>
              <a:t>1)Mohamed Aslam M</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2)Prethisha V</a:t>
            </a:r>
            <a:endParaRPr lang="en-US" sz="2800">
              <a:latin typeface="Arial" panose="020B0604020202020204" pitchFamily="34" charset="0"/>
              <a:cs typeface="Arial" panose="020B0604020202020204" pitchFamily="34" charset="0"/>
            </a:endParaRPr>
          </a:p>
          <a:p>
            <a:r>
              <a:rPr lang="en-US" sz="2800">
                <a:latin typeface="Arial" panose="020B0604020202020204" pitchFamily="34" charset="0"/>
                <a:cs typeface="Arial" panose="020B0604020202020204" pitchFamily="34" charset="0"/>
              </a:rPr>
              <a:t>3)Sahana K</a:t>
            </a: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4772025" y="866775"/>
            <a:ext cx="2585720" cy="4928870"/>
            <a:chOff x="7717" y="1029"/>
            <a:chExt cx="4072" cy="7762"/>
          </a:xfrm>
        </p:grpSpPr>
        <p:sp>
          <p:nvSpPr>
            <p:cNvPr id="4" name="矩形 3"/>
            <p:cNvSpPr/>
            <p:nvPr/>
          </p:nvSpPr>
          <p:spPr>
            <a:xfrm>
              <a:off x="7717" y="1029"/>
              <a:ext cx="4072" cy="7762"/>
            </a:xfrm>
            <a:prstGeom prst="rect">
              <a:avLst/>
            </a:prstGeom>
            <a:solidFill>
              <a:srgbClr val="5F8C7E"/>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043" y="4726"/>
              <a:ext cx="3519" cy="3052"/>
            </a:xfrm>
            <a:prstGeom prst="rect">
              <a:avLst/>
            </a:prstGeom>
            <a:noFill/>
          </p:spPr>
          <p:txBody>
            <a:bodyPr wrap="square" rtlCol="0">
              <a:spAutoFit/>
            </a:bodyPr>
            <a:p>
              <a:pPr algn="ctr">
                <a:lnSpc>
                  <a:spcPct val="150000"/>
                </a:lnSpc>
              </a:pPr>
              <a:r>
                <a:rPr lang="en-US" altLang="zh-CN" sz="1600" dirty="0">
                  <a:latin typeface="Arial" panose="020B0604020202020204" pitchFamily="34" charset="0"/>
                  <a:cs typeface="Arial" panose="020B0604020202020204" pitchFamily="34" charset="0"/>
                  <a:sym typeface="+mn-ea"/>
                </a:rPr>
                <a:t>Machine learning models are constructed by training on fake and real news</a:t>
              </a:r>
              <a:endParaRPr lang="en-US" altLang="zh-CN" sz="1600" dirty="0">
                <a:latin typeface="Arial" panose="020B0604020202020204" pitchFamily="34" charset="0"/>
                <a:cs typeface="Arial" panose="020B0604020202020204" pitchFamily="34" charset="0"/>
                <a:sym typeface="+mn-ea"/>
              </a:endParaRPr>
            </a:p>
            <a:p>
              <a:pPr algn="ctr">
                <a:lnSpc>
                  <a:spcPct val="150000"/>
                </a:lnSpc>
              </a:pPr>
              <a:r>
                <a:rPr lang="en-US" altLang="zh-CN" sz="1600" dirty="0">
                  <a:latin typeface="Arial" panose="020B0604020202020204" pitchFamily="34" charset="0"/>
                  <a:cs typeface="Arial" panose="020B0604020202020204" pitchFamily="34" charset="0"/>
                  <a:sym typeface="+mn-ea"/>
                </a:rPr>
                <a:t>datasets</a:t>
              </a:r>
              <a:endParaRPr lang="en-US" altLang="zh-CN" sz="1600" dirty="0">
                <a:latin typeface="Arial" panose="020B0604020202020204" pitchFamily="34" charset="0"/>
                <a:cs typeface="Arial" panose="020B0604020202020204" pitchFamily="34" charset="0"/>
                <a:sym typeface="+mn-ea"/>
              </a:endParaRPr>
            </a:p>
          </p:txBody>
        </p:sp>
      </p:grpSp>
      <p:grpSp>
        <p:nvGrpSpPr>
          <p:cNvPr id="21" name="组合 20"/>
          <p:cNvGrpSpPr/>
          <p:nvPr/>
        </p:nvGrpSpPr>
        <p:grpSpPr>
          <a:xfrm>
            <a:off x="1279525" y="866775"/>
            <a:ext cx="2654300" cy="4928870"/>
            <a:chOff x="2505" y="1161"/>
            <a:chExt cx="4180" cy="7762"/>
          </a:xfrm>
        </p:grpSpPr>
        <p:sp>
          <p:nvSpPr>
            <p:cNvPr id="10" name="矩形 9"/>
            <p:cNvSpPr/>
            <p:nvPr/>
          </p:nvSpPr>
          <p:spPr>
            <a:xfrm>
              <a:off x="2613" y="1161"/>
              <a:ext cx="4072" cy="7762"/>
            </a:xfrm>
            <a:prstGeom prst="rect">
              <a:avLst/>
            </a:prstGeom>
            <a:noFill/>
            <a:ln>
              <a:solidFill>
                <a:srgbClr val="5F8C7E"/>
              </a:solidFill>
            </a:ln>
            <a:effectLst>
              <a:outerShdw blurRad="127000" dist="63500" dir="2700000" algn="tl" rotWithShape="0">
                <a:prstClr val="black">
                  <a:alpha val="40000"/>
                </a:prstClr>
              </a:outerShdw>
            </a:effectLst>
            <a:extLst>
              <a:ext uri="{909E8E84-426E-40DD-AFC4-6F175D3DCCD1}">
                <a14:hiddenFill xmlns:a14="http://schemas.microsoft.com/office/drawing/2010/main">
                  <a:solidFill>
                    <a:srgbClr val="5F8C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2505" y="4706"/>
              <a:ext cx="4179" cy="3052"/>
            </a:xfrm>
            <a:prstGeom prst="rect">
              <a:avLst/>
            </a:prstGeom>
            <a:noFill/>
          </p:spPr>
          <p:txBody>
            <a:bodyPr wrap="square" rtlCol="0">
              <a:spAutoFit/>
            </a:bodyPr>
            <a:p>
              <a:pPr algn="ctr">
                <a:lnSpc>
                  <a:spcPct val="150000"/>
                </a:lnSpc>
              </a:pPr>
              <a:r>
                <a:rPr lang="en-US" altLang="zh-CN" sz="1600" dirty="0">
                  <a:latin typeface="Arial" panose="020B0604020202020204" pitchFamily="34" charset="0"/>
                  <a:cs typeface="Arial" panose="020B0604020202020204" pitchFamily="34" charset="0"/>
                  <a:sym typeface="+mn-ea"/>
                </a:rPr>
                <a:t>News can be fake or real.Fake news leads to spread of false information which can lead to negative events</a:t>
              </a:r>
              <a:endParaRPr lang="en-US" altLang="zh-CN" sz="1600" dirty="0">
                <a:latin typeface="Arial" panose="020B0604020202020204" pitchFamily="34" charset="0"/>
                <a:cs typeface="Arial" panose="020B0604020202020204" pitchFamily="34" charset="0"/>
                <a:sym typeface="+mn-ea"/>
              </a:endParaRPr>
            </a:p>
          </p:txBody>
        </p:sp>
      </p:grpSp>
      <p:grpSp>
        <p:nvGrpSpPr>
          <p:cNvPr id="19" name="组合 18"/>
          <p:cNvGrpSpPr/>
          <p:nvPr/>
        </p:nvGrpSpPr>
        <p:grpSpPr>
          <a:xfrm>
            <a:off x="8195945" y="866775"/>
            <a:ext cx="2585720" cy="4928870"/>
            <a:chOff x="12725" y="1029"/>
            <a:chExt cx="4072" cy="7762"/>
          </a:xfrm>
        </p:grpSpPr>
        <p:sp>
          <p:nvSpPr>
            <p:cNvPr id="15" name="矩形 14"/>
            <p:cNvSpPr/>
            <p:nvPr/>
          </p:nvSpPr>
          <p:spPr>
            <a:xfrm>
              <a:off x="12725" y="1029"/>
              <a:ext cx="4072" cy="7762"/>
            </a:xfrm>
            <a:prstGeom prst="rect">
              <a:avLst/>
            </a:prstGeom>
            <a:noFill/>
            <a:ln>
              <a:solidFill>
                <a:srgbClr val="5F8C7E"/>
              </a:solidFill>
            </a:ln>
            <a:effectLst>
              <a:outerShdw blurRad="127000" dist="63500" dir="2700000" algn="tl" rotWithShape="0">
                <a:prstClr val="black">
                  <a:alpha val="40000"/>
                </a:prstClr>
              </a:outerShdw>
            </a:effectLst>
            <a:extLst>
              <a:ext uri="{909E8E84-426E-40DD-AFC4-6F175D3DCCD1}">
                <a14:hiddenFill xmlns:a14="http://schemas.microsoft.com/office/drawing/2010/main">
                  <a:solidFill>
                    <a:srgbClr val="5F8C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2824" y="4726"/>
              <a:ext cx="3973" cy="2470"/>
            </a:xfrm>
            <a:prstGeom prst="rect">
              <a:avLst/>
            </a:prstGeom>
            <a:noFill/>
          </p:spPr>
          <p:txBody>
            <a:bodyPr wrap="square" rtlCol="0">
              <a:spAutoFit/>
            </a:bodyPr>
            <a:p>
              <a:pPr algn="ctr">
                <a:lnSpc>
                  <a:spcPct val="150000"/>
                </a:lnSpc>
              </a:pPr>
              <a:r>
                <a:rPr lang="en-US" altLang="zh-CN" sz="1600" dirty="0">
                  <a:latin typeface="Arial" panose="020B0604020202020204" pitchFamily="34" charset="0"/>
                  <a:cs typeface="Arial" panose="020B0604020202020204" pitchFamily="34" charset="0"/>
                  <a:sym typeface="+mn-ea"/>
                </a:rPr>
                <a:t>The model classifies the news to fake and real based on learning from training dataset</a:t>
              </a:r>
              <a:endParaRPr lang="en-US" altLang="zh-CN" sz="1600" dirty="0">
                <a:latin typeface="Arial" panose="020B0604020202020204" pitchFamily="34" charset="0"/>
                <a:cs typeface="Arial" panose="020B0604020202020204" pitchFamily="34" charset="0"/>
                <a:sym typeface="+mn-ea"/>
              </a:endParaRPr>
            </a:p>
          </p:txBody>
        </p:sp>
      </p:grpSp>
      <p:pic>
        <p:nvPicPr>
          <p:cNvPr id="104" name="Content Placeholder 103"/>
          <p:cNvPicPr>
            <a:picLocks noChangeAspect="1"/>
          </p:cNvPicPr>
          <p:nvPr>
            <p:ph sz="half" idx="1"/>
          </p:nvPr>
        </p:nvPicPr>
        <p:blipFill>
          <a:blip r:embed="rId1"/>
          <a:stretch>
            <a:fillRect/>
          </a:stretch>
        </p:blipFill>
        <p:spPr>
          <a:xfrm>
            <a:off x="1692275" y="1060450"/>
            <a:ext cx="1828165" cy="1939290"/>
          </a:xfrm>
          <a:prstGeom prst="rect">
            <a:avLst/>
          </a:prstGeom>
          <a:noFill/>
          <a:ln w="9525">
            <a:noFill/>
          </a:ln>
        </p:spPr>
      </p:pic>
      <p:pic>
        <p:nvPicPr>
          <p:cNvPr id="105" name="Content Placeholder 104"/>
          <p:cNvPicPr/>
          <p:nvPr>
            <p:ph sz="half" idx="2"/>
          </p:nvPr>
        </p:nvPicPr>
        <p:blipFill>
          <a:blip r:embed="rId2"/>
          <a:stretch>
            <a:fillRect/>
          </a:stretch>
        </p:blipFill>
        <p:spPr>
          <a:xfrm>
            <a:off x="5219700" y="1527175"/>
            <a:ext cx="1753870" cy="1264920"/>
          </a:xfrm>
          <a:prstGeom prst="rect">
            <a:avLst/>
          </a:prstGeom>
          <a:noFill/>
          <a:ln w="9525">
            <a:noFill/>
          </a:ln>
        </p:spPr>
      </p:pic>
      <p:pic>
        <p:nvPicPr>
          <p:cNvPr id="106" name="Picture 105"/>
          <p:cNvPicPr/>
          <p:nvPr/>
        </p:nvPicPr>
        <p:blipFill>
          <a:blip r:embed="rId3"/>
          <a:stretch>
            <a:fillRect/>
          </a:stretch>
        </p:blipFill>
        <p:spPr>
          <a:xfrm>
            <a:off x="8323580" y="1330325"/>
            <a:ext cx="2330450" cy="155067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2630805" y="2465705"/>
            <a:ext cx="6784340" cy="1076325"/>
            <a:chOff x="5600" y="3531"/>
            <a:chExt cx="11975" cy="1695"/>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5</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531"/>
              <a:ext cx="9835" cy="1695"/>
            </a:xfrm>
            <a:prstGeom prst="rect">
              <a:avLst/>
            </a:prstGeom>
            <a:noFill/>
          </p:spPr>
          <p:txBody>
            <a:bodyPr wrap="square" rtlCol="0" anchor="t">
              <a:spAutoFit/>
            </a:bodyPr>
            <a:p>
              <a:pPr algn="l"/>
              <a:r>
                <a:rPr lang="en-US" sz="3200">
                  <a:solidFill>
                    <a:srgbClr val="19231A"/>
                  </a:solidFill>
                  <a:latin typeface="Arial" panose="020B0604020202020204" pitchFamily="34" charset="0"/>
                  <a:cs typeface="Arial" panose="020B0604020202020204" pitchFamily="34" charset="0"/>
                  <a:sym typeface="+mn-ea"/>
                </a:rPr>
                <a:t>Data Preprocessing,Vectorization</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263525" y="1800860"/>
            <a:ext cx="4344670" cy="295338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sym typeface="+mn-ea"/>
              </a:rPr>
              <a:t>The non alpha numeric characters,whitespaces,numbers ,punctuation marks which are not essential for fake news detection are removed from the text</a:t>
            </a:r>
            <a:endParaRPr lang="en-US" altLang="zh-CN" sz="2000" dirty="0">
              <a:latin typeface="Arial" panose="020B0604020202020204" pitchFamily="34" charset="0"/>
              <a:cs typeface="Arial" panose="020B0604020202020204" pitchFamily="34" charset="0"/>
              <a:sym typeface="+mn-ea"/>
            </a:endParaRPr>
          </a:p>
          <a:p>
            <a:pPr marL="342900" indent="-342900" algn="l">
              <a:lnSpc>
                <a:spcPct val="150000"/>
              </a:lnSpc>
            </a:pPr>
            <a:r>
              <a:rPr lang="en-US" altLang="zh-CN" sz="2400" dirty="0">
                <a:latin typeface="Arial" panose="020B0604020202020204" pitchFamily="34" charset="0"/>
                <a:cs typeface="Arial" panose="020B0604020202020204" pitchFamily="34" charset="0"/>
                <a:sym typeface="+mn-ea"/>
              </a:rPr>
              <a:t> </a:t>
            </a:r>
            <a:endParaRPr lang="en-US" altLang="zh-CN" sz="2400" dirty="0">
              <a:latin typeface="Arial" panose="020B0604020202020204" pitchFamily="34" charset="0"/>
              <a:cs typeface="Arial" panose="020B0604020202020204" pitchFamily="34" charset="0"/>
              <a:sym typeface="+mn-ea"/>
            </a:endParaRPr>
          </a:p>
        </p:txBody>
      </p:sp>
      <p:sp>
        <p:nvSpPr>
          <p:cNvPr id="10" name="文本框 9"/>
          <p:cNvSpPr txBox="1"/>
          <p:nvPr/>
        </p:nvSpPr>
        <p:spPr>
          <a:xfrm>
            <a:off x="919480" y="734695"/>
            <a:ext cx="9749790" cy="922020"/>
          </a:xfrm>
          <a:prstGeom prst="rect">
            <a:avLst/>
          </a:prstGeom>
          <a:noFill/>
        </p:spPr>
        <p:txBody>
          <a:bodyPr wrap="square" rtlCol="0">
            <a:spAutoFit/>
          </a:bodyPr>
          <a:p>
            <a:pPr algn="ctr"/>
            <a:r>
              <a:rPr lang="en-US" altLang="da-DK" sz="5400" u="sng" dirty="0">
                <a:latin typeface="Arial" panose="020B0604020202020204" pitchFamily="34" charset="0"/>
                <a:cs typeface="Arial" panose="020B0604020202020204" pitchFamily="34" charset="0"/>
                <a:sym typeface="+mn-ea"/>
              </a:rPr>
              <a:t>Data Preprocessing</a:t>
            </a:r>
            <a:endParaRPr lang="en-US" altLang="da-DK" sz="5400" u="sng" dirty="0">
              <a:latin typeface="Arial" panose="020B0604020202020204" pitchFamily="34" charset="0"/>
              <a:cs typeface="Arial" panose="020B0604020202020204" pitchFamily="34" charset="0"/>
              <a:sym typeface="+mn-ea"/>
            </a:endParaRPr>
          </a:p>
        </p:txBody>
      </p:sp>
      <p:pic>
        <p:nvPicPr>
          <p:cNvPr id="2" name="Content Placeholder 1"/>
          <p:cNvPicPr>
            <a:picLocks noChangeAspect="1"/>
          </p:cNvPicPr>
          <p:nvPr>
            <p:ph idx="1"/>
          </p:nvPr>
        </p:nvPicPr>
        <p:blipFill>
          <a:blip r:embed="rId1"/>
          <a:stretch>
            <a:fillRect/>
          </a:stretch>
        </p:blipFill>
        <p:spPr>
          <a:xfrm>
            <a:off x="4920615" y="1800860"/>
            <a:ext cx="6514465" cy="23901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6607810" y="1942465"/>
            <a:ext cx="4605655" cy="1476375"/>
          </a:xfrm>
          <a:prstGeom prst="rect">
            <a:avLst/>
          </a:prstGeom>
          <a:noFill/>
        </p:spPr>
        <p:txBody>
          <a:bodyPr wrap="square" rtlCol="0">
            <a:spAutoFit/>
          </a:bodyPr>
          <a:p>
            <a:pPr marL="342900" indent="-342900" algn="l">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sym typeface="+mn-ea"/>
              </a:rPr>
              <a:t>Words are translated to vectors so the ML model can understand and distuinguish different words</a:t>
            </a:r>
            <a:endParaRPr lang="en-US" altLang="zh-CN" sz="2000" dirty="0">
              <a:latin typeface="Arial" panose="020B0604020202020204" pitchFamily="34" charset="0"/>
              <a:cs typeface="Arial" panose="020B0604020202020204" pitchFamily="34" charset="0"/>
              <a:sym typeface="+mn-ea"/>
            </a:endParaRPr>
          </a:p>
        </p:txBody>
      </p:sp>
      <p:sp>
        <p:nvSpPr>
          <p:cNvPr id="10" name="文本框 9"/>
          <p:cNvSpPr txBox="1"/>
          <p:nvPr/>
        </p:nvSpPr>
        <p:spPr>
          <a:xfrm>
            <a:off x="962025" y="609600"/>
            <a:ext cx="10407015" cy="922020"/>
          </a:xfrm>
          <a:prstGeom prst="rect">
            <a:avLst/>
          </a:prstGeom>
          <a:noFill/>
        </p:spPr>
        <p:txBody>
          <a:bodyPr wrap="square" rtlCol="0">
            <a:spAutoFit/>
          </a:bodyPr>
          <a:p>
            <a:pPr algn="ctr"/>
            <a:r>
              <a:rPr lang="en-US" altLang="da-DK" sz="5400" u="sng" dirty="0">
                <a:latin typeface="Arial" panose="020B0604020202020204" pitchFamily="34" charset="0"/>
                <a:cs typeface="Arial" panose="020B0604020202020204" pitchFamily="34" charset="0"/>
                <a:sym typeface="+mn-ea"/>
              </a:rPr>
              <a:t>Vectorization</a:t>
            </a:r>
            <a:endParaRPr lang="en-US" altLang="da-DK" sz="5400" u="sng" dirty="0">
              <a:latin typeface="Arial" panose="020B0604020202020204" pitchFamily="34" charset="0"/>
              <a:cs typeface="Arial" panose="020B0604020202020204" pitchFamily="34" charset="0"/>
              <a:sym typeface="+mn-ea"/>
            </a:endParaRPr>
          </a:p>
        </p:txBody>
      </p:sp>
      <p:sp>
        <p:nvSpPr>
          <p:cNvPr id="5" name="Text Box 4"/>
          <p:cNvSpPr txBox="1"/>
          <p:nvPr/>
        </p:nvSpPr>
        <p:spPr>
          <a:xfrm>
            <a:off x="6607810" y="3656330"/>
            <a:ext cx="5229860" cy="2245360"/>
          </a:xfrm>
          <a:prstGeom prst="rect">
            <a:avLst/>
          </a:prstGeom>
          <a:noFill/>
        </p:spPr>
        <p:txBody>
          <a:bodyPr wrap="square" rtlCol="0">
            <a:spAutoFit/>
          </a:bodyPr>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We use TF-IDF Vectorization which is a technique in NLP to represent text documents as numerical vectors. It considers the frequency of words in a document (term frequency) and their rarity across the document collection (inverse document frequency).  </a:t>
            </a:r>
            <a:endParaRPr lang="en-US" sz="2000">
              <a:latin typeface="Arial" panose="020B0604020202020204" pitchFamily="34" charset="0"/>
              <a:cs typeface="Arial" panose="020B0604020202020204" pitchFamily="34" charset="0"/>
            </a:endParaRPr>
          </a:p>
        </p:txBody>
      </p:sp>
      <p:pic>
        <p:nvPicPr>
          <p:cNvPr id="6" name="Content Placeholder 5"/>
          <p:cNvPicPr>
            <a:picLocks noChangeAspect="1"/>
          </p:cNvPicPr>
          <p:nvPr>
            <p:ph idx="1"/>
          </p:nvPr>
        </p:nvPicPr>
        <p:blipFill>
          <a:blip r:embed="rId1"/>
          <a:stretch>
            <a:fillRect/>
          </a:stretch>
        </p:blipFill>
        <p:spPr>
          <a:xfrm>
            <a:off x="420370" y="1834515"/>
            <a:ext cx="6026150" cy="45097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2531745" y="2562860"/>
            <a:ext cx="2994660" cy="1036320"/>
            <a:chOff x="3512" y="3684"/>
            <a:chExt cx="4716" cy="1632"/>
          </a:xfrm>
        </p:grpSpPr>
        <p:sp>
          <p:nvSpPr>
            <p:cNvPr id="12" name="椭圆 11"/>
            <p:cNvSpPr/>
            <p:nvPr/>
          </p:nvSpPr>
          <p:spPr>
            <a:xfrm>
              <a:off x="3512" y="3684"/>
              <a:ext cx="1700"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6</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887"/>
              <a:ext cx="488" cy="919"/>
            </a:xfrm>
            <a:prstGeom prst="rect">
              <a:avLst/>
            </a:prstGeom>
            <a:noFill/>
          </p:spPr>
          <p:txBody>
            <a:bodyPr wrap="none" rtlCol="0" anchor="t">
              <a:spAutoFit/>
            </a:bodyPr>
            <a:p>
              <a:pPr algn="l"/>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4020185" y="2797175"/>
            <a:ext cx="5400675" cy="953135"/>
          </a:xfrm>
          <a:prstGeom prst="rect">
            <a:avLst/>
          </a:prstGeom>
          <a:noFill/>
        </p:spPr>
        <p:txBody>
          <a:bodyPr wrap="square" rtlCol="0">
            <a:spAutoFit/>
          </a:bodyPr>
          <a:p>
            <a:pPr algn="ctr"/>
            <a:r>
              <a:rPr lang="en-US" sz="2800">
                <a:latin typeface="Arial" panose="020B0604020202020204" pitchFamily="34" charset="0"/>
                <a:cs typeface="Arial" panose="020B0604020202020204" pitchFamily="34" charset="0"/>
              </a:rPr>
              <a:t>Model Training,Working Model</a:t>
            </a:r>
            <a:endParaRPr lang="en-US" sz="2800">
              <a:latin typeface="Arial" panose="020B0604020202020204" pitchFamily="34" charset="0"/>
              <a:cs typeface="Arial" panose="020B0604020202020204" pitchFamily="34" charset="0"/>
            </a:endParaRPr>
          </a:p>
          <a:p>
            <a:pPr algn="ctr"/>
            <a:endParaRPr lang="en-US" sz="28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4005580" y="1417320"/>
            <a:ext cx="7223760" cy="470789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sym typeface="+mn-ea"/>
              </a:rPr>
              <a:t>Machine learning model is trained using vectorized training dataset and classification algorithm such as logistic regression was implemented for detecting fake news.</a:t>
            </a:r>
            <a:endParaRPr lang="en-US" altLang="zh-CN" sz="2000" dirty="0">
              <a:latin typeface="Arial" panose="020B0604020202020204" pitchFamily="34" charset="0"/>
              <a:cs typeface="Arial" panose="020B0604020202020204" pitchFamily="34" charset="0"/>
              <a:sym typeface="+mn-ea"/>
            </a:endParaRPr>
          </a:p>
          <a:p>
            <a:pPr marL="342900" indent="-34290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sym typeface="+mn-ea"/>
              </a:rPr>
              <a:t>Logistic regression is a statistical model used for binary classification tasks, predicting the probability of an event belonging to one of two classes. It utilizes the sigmoid function to map features to probabilities between 0 and 1. The model is trained by optimizing coefficients through methods like maximum likelihood estimation or gradient descent.</a:t>
            </a:r>
            <a:endParaRPr lang="en-US" altLang="zh-CN" sz="2000" dirty="0">
              <a:latin typeface="Arial" panose="020B0604020202020204" pitchFamily="34" charset="0"/>
              <a:cs typeface="Arial" panose="020B0604020202020204" pitchFamily="34" charset="0"/>
              <a:sym typeface="+mn-ea"/>
            </a:endParaRPr>
          </a:p>
        </p:txBody>
      </p:sp>
      <p:pic>
        <p:nvPicPr>
          <p:cNvPr id="107" name="Content Placeholder 106"/>
          <p:cNvPicPr/>
          <p:nvPr>
            <p:ph idx="1"/>
          </p:nvPr>
        </p:nvPicPr>
        <p:blipFill>
          <a:blip r:embed="rId1"/>
          <a:stretch>
            <a:fillRect/>
          </a:stretch>
        </p:blipFill>
        <p:spPr>
          <a:xfrm>
            <a:off x="238125" y="1595755"/>
            <a:ext cx="3692525" cy="4372610"/>
          </a:xfrm>
          <a:prstGeom prst="rect">
            <a:avLst/>
          </a:prstGeom>
          <a:noFill/>
          <a:ln w="9525">
            <a:noFill/>
          </a:ln>
        </p:spPr>
      </p:pic>
      <p:sp>
        <p:nvSpPr>
          <p:cNvPr id="5" name="Text Box 4"/>
          <p:cNvSpPr txBox="1"/>
          <p:nvPr/>
        </p:nvSpPr>
        <p:spPr>
          <a:xfrm>
            <a:off x="1002030" y="555625"/>
            <a:ext cx="10467340" cy="922020"/>
          </a:xfrm>
          <a:prstGeom prst="rect">
            <a:avLst/>
          </a:prstGeom>
          <a:noFill/>
        </p:spPr>
        <p:txBody>
          <a:bodyPr wrap="square" rtlCol="0">
            <a:spAutoFit/>
          </a:bodyPr>
          <a:p>
            <a:pPr algn="ctr"/>
            <a:r>
              <a:rPr lang="en-US" sz="5400" u="sng"/>
              <a:t>Model Training</a:t>
            </a:r>
            <a:endParaRPr lang="en-US" sz="5400"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80440" y="459105"/>
            <a:ext cx="10467340" cy="922020"/>
          </a:xfrm>
          <a:prstGeom prst="rect">
            <a:avLst/>
          </a:prstGeom>
          <a:noFill/>
        </p:spPr>
        <p:txBody>
          <a:bodyPr wrap="square" rtlCol="0">
            <a:spAutoFit/>
          </a:bodyPr>
          <a:p>
            <a:pPr algn="ctr"/>
            <a:r>
              <a:rPr lang="en-US" sz="5400" u="sng"/>
              <a:t>Working Model</a:t>
            </a:r>
            <a:endParaRPr lang="en-US" sz="5400" u="sng"/>
          </a:p>
        </p:txBody>
      </p:sp>
      <p:pic>
        <p:nvPicPr>
          <p:cNvPr id="3" name="Content Placeholder 2"/>
          <p:cNvPicPr>
            <a:picLocks noChangeAspect="1"/>
          </p:cNvPicPr>
          <p:nvPr>
            <p:ph idx="1"/>
          </p:nvPr>
        </p:nvPicPr>
        <p:blipFill>
          <a:blip r:embed="rId1"/>
          <a:stretch>
            <a:fillRect/>
          </a:stretch>
        </p:blipFill>
        <p:spPr>
          <a:xfrm>
            <a:off x="461645" y="1585595"/>
            <a:ext cx="11527155" cy="48526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4564063" y="2465705"/>
            <a:ext cx="2693670" cy="1036320"/>
            <a:chOff x="5600" y="3531"/>
            <a:chExt cx="4242" cy="1632"/>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7</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887"/>
              <a:ext cx="2102" cy="919"/>
            </a:xfrm>
            <a:prstGeom prst="rect">
              <a:avLst/>
            </a:prstGeom>
            <a:noFill/>
          </p:spPr>
          <p:txBody>
            <a:bodyPr wrap="none" rtlCol="0" anchor="t">
              <a:spAutoFit/>
            </a:bodyPr>
            <a:p>
              <a:pPr algn="l"/>
              <a:r>
                <a:rPr lang="en-US" sz="3200">
                  <a:solidFill>
                    <a:srgbClr val="19231A"/>
                  </a:solidFill>
                  <a:latin typeface="Arial" panose="020B0604020202020204" pitchFamily="34" charset="0"/>
                  <a:cs typeface="Arial" panose="020B0604020202020204" pitchFamily="34" charset="0"/>
                  <a:sym typeface="+mn-ea"/>
                </a:rPr>
                <a:t>Result</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502285" y="1059180"/>
            <a:ext cx="4649470" cy="5631180"/>
          </a:xfrm>
          <a:prstGeom prst="rect">
            <a:avLst/>
          </a:prstGeom>
          <a:noFill/>
        </p:spPr>
        <p:txBody>
          <a:bodyPr wrap="square" rtlCol="0">
            <a:spAutoFit/>
          </a:bodyPr>
          <a:p>
            <a:pPr marL="285750" indent="-285750" algn="l">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sym typeface="+mn-ea"/>
              </a:rPr>
              <a:t>The model accuracy is 98.53%</a:t>
            </a:r>
            <a:endParaRPr lang="en-US" altLang="zh-CN" sz="1600" dirty="0">
              <a:latin typeface="Arial" panose="020B0604020202020204" pitchFamily="34" charset="0"/>
              <a:cs typeface="Arial" panose="020B0604020202020204" pitchFamily="34" charset="0"/>
              <a:sym typeface="+mn-ea"/>
            </a:endParaRPr>
          </a:p>
          <a:p>
            <a:pPr marL="285750" indent="-285750" algn="l">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sym typeface="+mn-ea"/>
              </a:rPr>
              <a:t>Evaluation metrics such as classification reports,confusion matrix and accuracy score is used to verify the accuracy of detection of fake news of the model</a:t>
            </a:r>
            <a:endParaRPr lang="en-US" altLang="zh-CN" sz="1600" dirty="0">
              <a:latin typeface="Arial" panose="020B0604020202020204" pitchFamily="34" charset="0"/>
              <a:cs typeface="Arial" panose="020B0604020202020204" pitchFamily="34" charset="0"/>
              <a:sym typeface="+mn-ea"/>
            </a:endParaRPr>
          </a:p>
          <a:p>
            <a:pPr marL="285750" indent="-285750" algn="l">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sym typeface="+mn-ea"/>
              </a:rPr>
              <a:t>A classification report summarizes the performance of a classification model with metrics like precision, recall, F1-score, and support for each class. </a:t>
            </a:r>
            <a:endParaRPr lang="en-US" altLang="zh-CN" sz="1600" dirty="0">
              <a:latin typeface="Arial" panose="020B0604020202020204" pitchFamily="34" charset="0"/>
              <a:cs typeface="Arial" panose="020B0604020202020204" pitchFamily="34" charset="0"/>
              <a:sym typeface="+mn-ea"/>
            </a:endParaRPr>
          </a:p>
          <a:p>
            <a:pPr marL="285750" indent="-285750" algn="l">
              <a:lnSpc>
                <a:spcPct val="150000"/>
              </a:lnSpc>
              <a:buFont typeface="Arial" panose="020B0604020202020204" pitchFamily="34" charset="0"/>
              <a:buChar char="•"/>
            </a:pPr>
            <a:r>
              <a:rPr lang="en-US" altLang="zh-CN" sz="1600" dirty="0">
                <a:latin typeface="Arial" panose="020B0604020202020204" pitchFamily="34" charset="0"/>
                <a:cs typeface="Arial" panose="020B0604020202020204" pitchFamily="34" charset="0"/>
                <a:sym typeface="+mn-ea"/>
              </a:rPr>
              <a:t>A confusion matrix is a table summarizing the performance of a classification model by showing true positives (TP), true negatives (TN), false positives (FP), and false negatives (FN). It helps evaluate the accuracy of the model and understand its error types.</a:t>
            </a:r>
            <a:endParaRPr lang="en-US" altLang="zh-CN" sz="1600" dirty="0">
              <a:latin typeface="Arial" panose="020B0604020202020204" pitchFamily="34" charset="0"/>
              <a:cs typeface="Arial" panose="020B0604020202020204" pitchFamily="34" charset="0"/>
              <a:sym typeface="+mn-ea"/>
            </a:endParaRPr>
          </a:p>
        </p:txBody>
      </p:sp>
      <p:pic>
        <p:nvPicPr>
          <p:cNvPr id="3" name="Content Placeholder 2"/>
          <p:cNvPicPr>
            <a:picLocks noChangeAspect="1"/>
          </p:cNvPicPr>
          <p:nvPr>
            <p:ph idx="1"/>
          </p:nvPr>
        </p:nvPicPr>
        <p:blipFill>
          <a:blip r:embed="rId1"/>
          <a:stretch>
            <a:fillRect/>
          </a:stretch>
        </p:blipFill>
        <p:spPr>
          <a:xfrm>
            <a:off x="6182995" y="1489075"/>
            <a:ext cx="5321935" cy="4570095"/>
          </a:xfrm>
          <a:prstGeom prst="rect">
            <a:avLst/>
          </a:prstGeom>
        </p:spPr>
      </p:pic>
      <p:sp>
        <p:nvSpPr>
          <p:cNvPr id="5" name="Text Box 4"/>
          <p:cNvSpPr txBox="1"/>
          <p:nvPr/>
        </p:nvSpPr>
        <p:spPr>
          <a:xfrm>
            <a:off x="1036320" y="229235"/>
            <a:ext cx="9766300" cy="829945"/>
          </a:xfrm>
          <a:prstGeom prst="rect">
            <a:avLst/>
          </a:prstGeom>
          <a:noFill/>
        </p:spPr>
        <p:txBody>
          <a:bodyPr wrap="square" rtlCol="0">
            <a:spAutoFit/>
          </a:bodyPr>
          <a:p>
            <a:pPr algn="ctr"/>
            <a:r>
              <a:rPr lang="en-US" sz="4800" u="sng">
                <a:latin typeface="Arial" panose="020B0604020202020204" pitchFamily="34" charset="0"/>
                <a:cs typeface="Arial" panose="020B0604020202020204" pitchFamily="34" charset="0"/>
              </a:rPr>
              <a:t>Solution</a:t>
            </a:r>
            <a:endParaRPr lang="en-US" sz="4800" u="sng">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2842578" y="2474595"/>
            <a:ext cx="6285865" cy="1036320"/>
            <a:chOff x="5600" y="3531"/>
            <a:chExt cx="9899" cy="1632"/>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8</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887"/>
              <a:ext cx="7759" cy="919"/>
            </a:xfrm>
            <a:prstGeom prst="rect">
              <a:avLst/>
            </a:prstGeom>
            <a:noFill/>
          </p:spPr>
          <p:txBody>
            <a:bodyPr wrap="none" rtlCol="0" anchor="t">
              <a:spAutoFit/>
            </a:bodyPr>
            <a:p>
              <a:pPr algn="ctr"/>
              <a:r>
                <a:rPr lang="en-US" sz="3200">
                  <a:solidFill>
                    <a:srgbClr val="19231A"/>
                  </a:solidFill>
                  <a:latin typeface="Arial" panose="020B0604020202020204" pitchFamily="34" charset="0"/>
                  <a:cs typeface="Arial" panose="020B0604020202020204" pitchFamily="34" charset="0"/>
                  <a:sym typeface="+mn-ea"/>
                </a:rPr>
                <a:t>Testing with external news</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529715" y="2692400"/>
            <a:ext cx="3235960" cy="829945"/>
          </a:xfrm>
          <a:prstGeom prst="rect">
            <a:avLst/>
          </a:prstGeom>
          <a:noFill/>
        </p:spPr>
        <p:txBody>
          <a:bodyPr wrap="none" rtlCol="0" anchor="t">
            <a:spAutoFit/>
          </a:bodyPr>
          <a:p>
            <a:pPr lvl="0" algn="ctr">
              <a:buClrTx/>
              <a:buSzTx/>
              <a:buFontTx/>
            </a:pPr>
            <a:r>
              <a:rPr sz="4800">
                <a:solidFill>
                  <a:srgbClr val="19231A"/>
                </a:solidFill>
                <a:latin typeface="Arial" panose="020B0604020202020204" pitchFamily="34" charset="0"/>
                <a:cs typeface="Arial" panose="020B0604020202020204" pitchFamily="34" charset="0"/>
                <a:sym typeface="+mn-ea"/>
              </a:rPr>
              <a:t>CONTENTS</a:t>
            </a:r>
            <a:endParaRPr sz="4800">
              <a:solidFill>
                <a:srgbClr val="19231A"/>
              </a:solidFill>
              <a:latin typeface="Arial" panose="020B0604020202020204" pitchFamily="34" charset="0"/>
              <a:cs typeface="Arial" panose="020B0604020202020204" pitchFamily="34" charset="0"/>
              <a:sym typeface="+mn-ea"/>
            </a:endParaRPr>
          </a:p>
        </p:txBody>
      </p:sp>
      <p:grpSp>
        <p:nvGrpSpPr>
          <p:cNvPr id="7" name="组合 6"/>
          <p:cNvGrpSpPr/>
          <p:nvPr/>
        </p:nvGrpSpPr>
        <p:grpSpPr>
          <a:xfrm>
            <a:off x="6452235" y="1129665"/>
            <a:ext cx="4956175" cy="5015865"/>
            <a:chOff x="10160" y="1594"/>
            <a:chExt cx="7805" cy="7899"/>
          </a:xfrm>
        </p:grpSpPr>
        <p:sp>
          <p:nvSpPr>
            <p:cNvPr id="6" name="文本框 5"/>
            <p:cNvSpPr txBox="1"/>
            <p:nvPr/>
          </p:nvSpPr>
          <p:spPr>
            <a:xfrm>
              <a:off x="11215" y="1594"/>
              <a:ext cx="6750" cy="7899"/>
            </a:xfrm>
            <a:prstGeom prst="rect">
              <a:avLst/>
            </a:prstGeom>
            <a:noFill/>
          </p:spPr>
          <p:txBody>
            <a:bodyPr wrap="none" rtlCol="0" anchor="t">
              <a:spAutoFit/>
            </a:bodyPr>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Problem Statement</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Project Overview</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Importance of Fake News Detection</a:t>
              </a:r>
              <a:r>
                <a:rPr sz="2000">
                  <a:solidFill>
                    <a:srgbClr val="19231A"/>
                  </a:solidFill>
                  <a:latin typeface="Arial" panose="020B0604020202020204" pitchFamily="34" charset="0"/>
                  <a:cs typeface="Arial" panose="020B0604020202020204" pitchFamily="34" charset="0"/>
                  <a:sym typeface="+mn-ea"/>
                </a:rPr>
                <a:t> </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Usage of ML models for fake news </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Data Preprocessing,Vectorization</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Model Training,Working Model</a:t>
              </a:r>
              <a:endParaRPr lang="en-US"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Solution </a:t>
              </a:r>
              <a:endParaRPr sz="2000">
                <a:solidFill>
                  <a:srgbClr val="19231A"/>
                </a:solidFill>
                <a:latin typeface="Arial" panose="020B0604020202020204" pitchFamily="34" charset="0"/>
                <a:cs typeface="Arial" panose="020B0604020202020204" pitchFamily="34" charset="0"/>
                <a:sym typeface="+mn-ea"/>
              </a:endParaRPr>
            </a:p>
            <a:p>
              <a:pPr lvl="0" indent="0" algn="l">
                <a:lnSpc>
                  <a:spcPct val="200000"/>
                </a:lnSpc>
                <a:buClrTx/>
                <a:buSzTx/>
                <a:buFont typeface="+mj-ea"/>
                <a:buNone/>
              </a:pPr>
              <a:r>
                <a:rPr lang="en-US" sz="2000">
                  <a:solidFill>
                    <a:srgbClr val="19231A"/>
                  </a:solidFill>
                  <a:latin typeface="Arial" panose="020B0604020202020204" pitchFamily="34" charset="0"/>
                  <a:cs typeface="Arial" panose="020B0604020202020204" pitchFamily="34" charset="0"/>
                  <a:sym typeface="+mn-ea"/>
                </a:rPr>
                <a:t>Result</a:t>
              </a:r>
              <a:endParaRPr lang="en-US" sz="2000">
                <a:solidFill>
                  <a:srgbClr val="19231A"/>
                </a:solidFill>
                <a:latin typeface="Arial" panose="020B0604020202020204" pitchFamily="34" charset="0"/>
                <a:cs typeface="Arial" panose="020B0604020202020204" pitchFamily="34" charset="0"/>
                <a:sym typeface="+mn-ea"/>
              </a:endParaRPr>
            </a:p>
          </p:txBody>
        </p:sp>
        <p:sp>
          <p:nvSpPr>
            <p:cNvPr id="12" name="椭圆 11"/>
            <p:cNvSpPr/>
            <p:nvPr/>
          </p:nvSpPr>
          <p:spPr>
            <a:xfrm>
              <a:off x="10160" y="1953"/>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1</a:t>
              </a:r>
              <a:endParaRPr lang="en-US" altLang="zh-CN">
                <a:latin typeface="Arial" panose="020B0604020202020204" pitchFamily="34" charset="0"/>
                <a:cs typeface="Arial" panose="020B0604020202020204" pitchFamily="34" charset="0"/>
              </a:endParaRPr>
            </a:p>
          </p:txBody>
        </p:sp>
        <p:sp>
          <p:nvSpPr>
            <p:cNvPr id="13" name="椭圆 12"/>
            <p:cNvSpPr/>
            <p:nvPr/>
          </p:nvSpPr>
          <p:spPr>
            <a:xfrm>
              <a:off x="10160" y="2922"/>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2</a:t>
              </a:r>
              <a:endParaRPr lang="en-US" altLang="zh-CN">
                <a:latin typeface="Arial" panose="020B0604020202020204" pitchFamily="34" charset="0"/>
                <a:cs typeface="Arial" panose="020B0604020202020204" pitchFamily="34" charset="0"/>
              </a:endParaRPr>
            </a:p>
          </p:txBody>
        </p:sp>
        <p:sp>
          <p:nvSpPr>
            <p:cNvPr id="14" name="椭圆 13"/>
            <p:cNvSpPr/>
            <p:nvPr/>
          </p:nvSpPr>
          <p:spPr>
            <a:xfrm>
              <a:off x="10160" y="3891"/>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3</a:t>
              </a:r>
              <a:endParaRPr lang="en-US" altLang="zh-CN">
                <a:latin typeface="Arial" panose="020B0604020202020204" pitchFamily="34" charset="0"/>
                <a:cs typeface="Arial" panose="020B0604020202020204" pitchFamily="34" charset="0"/>
              </a:endParaRPr>
            </a:p>
          </p:txBody>
        </p:sp>
        <p:sp>
          <p:nvSpPr>
            <p:cNvPr id="15" name="椭圆 14"/>
            <p:cNvSpPr/>
            <p:nvPr/>
          </p:nvSpPr>
          <p:spPr>
            <a:xfrm>
              <a:off x="10160" y="4860"/>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4</a:t>
              </a:r>
              <a:endParaRPr lang="en-US" altLang="zh-CN">
                <a:latin typeface="Arial" panose="020B0604020202020204" pitchFamily="34" charset="0"/>
                <a:cs typeface="Arial" panose="020B0604020202020204" pitchFamily="34" charset="0"/>
              </a:endParaRPr>
            </a:p>
          </p:txBody>
        </p:sp>
        <p:sp>
          <p:nvSpPr>
            <p:cNvPr id="16" name="椭圆 15"/>
            <p:cNvSpPr/>
            <p:nvPr/>
          </p:nvSpPr>
          <p:spPr>
            <a:xfrm>
              <a:off x="10160" y="5829"/>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5</a:t>
              </a:r>
              <a:endParaRPr lang="en-US" altLang="zh-CN">
                <a:latin typeface="Arial" panose="020B0604020202020204" pitchFamily="34" charset="0"/>
                <a:cs typeface="Arial" panose="020B0604020202020204" pitchFamily="34" charset="0"/>
              </a:endParaRPr>
            </a:p>
          </p:txBody>
        </p:sp>
        <p:sp>
          <p:nvSpPr>
            <p:cNvPr id="17" name="椭圆 16"/>
            <p:cNvSpPr/>
            <p:nvPr/>
          </p:nvSpPr>
          <p:spPr>
            <a:xfrm>
              <a:off x="10160" y="6798"/>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6</a:t>
              </a:r>
              <a:endParaRPr lang="en-US" altLang="zh-CN">
                <a:latin typeface="Arial" panose="020B0604020202020204" pitchFamily="34" charset="0"/>
                <a:cs typeface="Arial" panose="020B0604020202020204" pitchFamily="34" charset="0"/>
              </a:endParaRPr>
            </a:p>
          </p:txBody>
        </p:sp>
        <p:sp>
          <p:nvSpPr>
            <p:cNvPr id="18" name="椭圆 17"/>
            <p:cNvSpPr/>
            <p:nvPr/>
          </p:nvSpPr>
          <p:spPr>
            <a:xfrm>
              <a:off x="10160" y="7767"/>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7</a:t>
              </a:r>
              <a:endParaRPr lang="en-US" altLang="zh-CN">
                <a:latin typeface="Arial" panose="020B0604020202020204" pitchFamily="34" charset="0"/>
                <a:cs typeface="Arial" panose="020B0604020202020204" pitchFamily="34" charset="0"/>
              </a:endParaRPr>
            </a:p>
          </p:txBody>
        </p:sp>
        <p:sp>
          <p:nvSpPr>
            <p:cNvPr id="19" name="椭圆 18"/>
            <p:cNvSpPr/>
            <p:nvPr/>
          </p:nvSpPr>
          <p:spPr>
            <a:xfrm>
              <a:off x="10160" y="8736"/>
              <a:ext cx="545" cy="545"/>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Arial" panose="020B0604020202020204" pitchFamily="34" charset="0"/>
                  <a:cs typeface="Arial" panose="020B0604020202020204" pitchFamily="34" charset="0"/>
                </a:rPr>
                <a:t>8</a:t>
              </a:r>
              <a:endParaRPr lang="en-US" altLang="zh-CN">
                <a:latin typeface="Arial" panose="020B0604020202020204" pitchFamily="34" charset="0"/>
                <a:cs typeface="Arial" panose="020B0604020202020204" pitchFamily="34" charset="0"/>
              </a:endParaRPr>
            </a:p>
          </p:txBody>
        </p:sp>
      </p:grpSp>
      <p:cxnSp>
        <p:nvCxnSpPr>
          <p:cNvPr id="24" name="直接连接符 23"/>
          <p:cNvCxnSpPr/>
          <p:nvPr/>
        </p:nvCxnSpPr>
        <p:spPr>
          <a:xfrm>
            <a:off x="5865495" y="985520"/>
            <a:ext cx="0" cy="5303520"/>
          </a:xfrm>
          <a:prstGeom prst="line">
            <a:avLst/>
          </a:prstGeom>
          <a:ln w="12700">
            <a:solidFill>
              <a:srgbClr val="5F8C7E"/>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660" y="534035"/>
            <a:ext cx="7804150" cy="583565"/>
          </a:xfrm>
          <a:prstGeom prst="rect">
            <a:avLst/>
          </a:prstGeom>
          <a:noFill/>
        </p:spPr>
        <p:txBody>
          <a:bodyPr wrap="square" rtlCol="0">
            <a:spAutoFit/>
          </a:bodyPr>
          <a:p>
            <a:pPr marL="457200" indent="-457200">
              <a:buFont typeface="Arial" panose="020B0604020202020204" pitchFamily="34" charset="0"/>
              <a:buChar char="•"/>
            </a:pPr>
            <a:r>
              <a:rPr lang="en-US" sz="3200">
                <a:latin typeface="Arial" panose="020B0604020202020204" pitchFamily="34" charset="0"/>
                <a:cs typeface="Arial" panose="020B0604020202020204" pitchFamily="34" charset="0"/>
              </a:rPr>
              <a:t>Testing the model with real life news</a:t>
            </a:r>
            <a:endParaRPr lang="en-US" sz="3200">
              <a:latin typeface="Arial" panose="020B0604020202020204" pitchFamily="34" charset="0"/>
              <a:cs typeface="Arial" panose="020B0604020202020204" pitchFamily="34" charset="0"/>
            </a:endParaRPr>
          </a:p>
        </p:txBody>
      </p:sp>
      <p:pic>
        <p:nvPicPr>
          <p:cNvPr id="9" name="Content Placeholder 8"/>
          <p:cNvPicPr>
            <a:picLocks noChangeAspect="1"/>
          </p:cNvPicPr>
          <p:nvPr>
            <p:ph sz="half" idx="2"/>
          </p:nvPr>
        </p:nvPicPr>
        <p:blipFill>
          <a:blip r:embed="rId1"/>
          <a:stretch>
            <a:fillRect/>
          </a:stretch>
        </p:blipFill>
        <p:spPr>
          <a:xfrm>
            <a:off x="988060" y="1439545"/>
            <a:ext cx="10365740" cy="4604385"/>
          </a:xfrm>
          <a:prstGeom prst="rect">
            <a:avLst/>
          </a:prstGeom>
        </p:spPr>
      </p:pic>
      <p:pic>
        <p:nvPicPr>
          <p:cNvPr id="12" name="Content Placeholder 8"/>
          <p:cNvPicPr>
            <a:picLocks noChangeAspect="1"/>
          </p:cNvPicPr>
          <p:nvPr/>
        </p:nvPicPr>
        <p:blipFill>
          <a:blip r:embed="rId1"/>
          <a:stretch>
            <a:fillRect/>
          </a:stretch>
        </p:blipFill>
        <p:spPr>
          <a:xfrm>
            <a:off x="1115060" y="1566545"/>
            <a:ext cx="10365740" cy="46043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660" y="534035"/>
            <a:ext cx="7804150" cy="583565"/>
          </a:xfrm>
          <a:prstGeom prst="rect">
            <a:avLst/>
          </a:prstGeom>
          <a:noFill/>
        </p:spPr>
        <p:txBody>
          <a:bodyPr wrap="square" rtlCol="0">
            <a:spAutoFit/>
          </a:bodyPr>
          <a:p>
            <a:pPr marL="457200" indent="-457200">
              <a:buFont typeface="Arial" panose="020B0604020202020204" pitchFamily="34" charset="0"/>
              <a:buChar char="•"/>
            </a:pPr>
            <a:r>
              <a:rPr lang="en-US" sz="3200">
                <a:latin typeface="Arial" panose="020B0604020202020204" pitchFamily="34" charset="0"/>
                <a:cs typeface="Arial" panose="020B0604020202020204" pitchFamily="34" charset="0"/>
              </a:rPr>
              <a:t>Testing the model with fake news</a:t>
            </a:r>
            <a:endParaRPr lang="en-US" sz="3200">
              <a:latin typeface="Arial" panose="020B0604020202020204" pitchFamily="34" charset="0"/>
              <a:cs typeface="Arial" panose="020B0604020202020204" pitchFamily="34" charset="0"/>
            </a:endParaRPr>
          </a:p>
        </p:txBody>
      </p:sp>
      <p:pic>
        <p:nvPicPr>
          <p:cNvPr id="4" name="Content Placeholder 3"/>
          <p:cNvPicPr>
            <a:picLocks noChangeAspect="1"/>
          </p:cNvPicPr>
          <p:nvPr>
            <p:ph idx="1"/>
          </p:nvPr>
        </p:nvPicPr>
        <p:blipFill>
          <a:blip r:embed="rId1"/>
          <a:stretch>
            <a:fillRect/>
          </a:stretch>
        </p:blipFill>
        <p:spPr>
          <a:xfrm>
            <a:off x="805815" y="1503680"/>
            <a:ext cx="10352405" cy="4584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26745" y="2767965"/>
            <a:ext cx="10756900" cy="1322070"/>
          </a:xfrm>
          <a:prstGeom prst="rect">
            <a:avLst/>
          </a:prstGeom>
          <a:noFill/>
        </p:spPr>
        <p:txBody>
          <a:bodyPr wrap="square" rtlCol="0">
            <a:spAutoFit/>
          </a:bodyPr>
          <a:p>
            <a:pPr algn="ctr">
              <a:lnSpc>
                <a:spcPct val="100000"/>
              </a:lnSpc>
            </a:pPr>
            <a:r>
              <a:rPr lang="en-US" sz="4000">
                <a:solidFill>
                  <a:srgbClr val="19231A"/>
                </a:solidFill>
                <a:latin typeface="Arial" panose="020B0604020202020204" pitchFamily="34" charset="0"/>
                <a:cs typeface="Arial" panose="020B0604020202020204" pitchFamily="34" charset="0"/>
                <a:sym typeface="+mn-ea"/>
              </a:rPr>
              <a:t>THANK</a:t>
            </a:r>
            <a:r>
              <a:rPr sz="4000">
                <a:solidFill>
                  <a:srgbClr val="19231A"/>
                </a:solidFill>
                <a:latin typeface="Arial" panose="020B0604020202020204" pitchFamily="34" charset="0"/>
                <a:cs typeface="Arial" panose="020B0604020202020204" pitchFamily="34" charset="0"/>
                <a:sym typeface="+mn-ea"/>
              </a:rPr>
              <a:t> </a:t>
            </a:r>
            <a:r>
              <a:rPr lang="en-US" sz="4000">
                <a:solidFill>
                  <a:srgbClr val="57A967"/>
                </a:solidFill>
                <a:latin typeface="Arial" panose="020B0604020202020204" pitchFamily="34" charset="0"/>
                <a:cs typeface="Arial" panose="020B0604020202020204" pitchFamily="34" charset="0"/>
                <a:sym typeface="+mn-ea"/>
              </a:rPr>
              <a:t>YOU</a:t>
            </a:r>
            <a:r>
              <a:rPr sz="4000">
                <a:solidFill>
                  <a:srgbClr val="57A967"/>
                </a:solidFill>
                <a:latin typeface="Arial" panose="020B0604020202020204" pitchFamily="34" charset="0"/>
                <a:cs typeface="Arial" panose="020B0604020202020204" pitchFamily="34" charset="0"/>
                <a:sym typeface="+mn-ea"/>
              </a:rPr>
              <a:t> </a:t>
            </a:r>
            <a:endParaRPr sz="4000">
              <a:latin typeface="Arial" panose="020B0604020202020204" pitchFamily="34" charset="0"/>
              <a:cs typeface="Arial" panose="020B0604020202020204" pitchFamily="34" charset="0"/>
              <a:sym typeface="+mn-ea"/>
            </a:endParaRPr>
          </a:p>
          <a:p>
            <a:pPr algn="ctr">
              <a:lnSpc>
                <a:spcPct val="100000"/>
              </a:lnSpc>
            </a:pPr>
            <a:endParaRPr lang="en-US" sz="4000">
              <a:latin typeface="Arial" panose="020B0604020202020204" pitchFamily="34" charset="0"/>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3506788" y="2465705"/>
            <a:ext cx="5020945" cy="1036320"/>
            <a:chOff x="5600" y="3531"/>
            <a:chExt cx="7907" cy="1632"/>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1</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887"/>
              <a:ext cx="5767" cy="919"/>
            </a:xfrm>
            <a:prstGeom prst="rect">
              <a:avLst/>
            </a:prstGeom>
            <a:noFill/>
          </p:spPr>
          <p:txBody>
            <a:bodyPr wrap="none" rtlCol="0" anchor="t">
              <a:spAutoFit/>
            </a:bodyPr>
            <a:p>
              <a:r>
                <a:rPr lang="en-US" sz="3200">
                  <a:solidFill>
                    <a:srgbClr val="19231A"/>
                  </a:solidFill>
                  <a:latin typeface="Arial" panose="020B0604020202020204" pitchFamily="34" charset="0"/>
                  <a:cs typeface="Arial" panose="020B0604020202020204" pitchFamily="34" charset="0"/>
                  <a:sym typeface="+mn-ea"/>
                </a:rPr>
                <a:t>Problem Statement</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610860" y="2133600"/>
            <a:ext cx="5397500" cy="2861310"/>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sym typeface="+mn-ea"/>
              </a:rPr>
              <a:t>To develop a machine learning model which can detect and classify fake news .The developed model should be applicable in real life scenarios</a:t>
            </a:r>
            <a:endParaRPr lang="en-US" altLang="zh-CN" sz="2400" dirty="0">
              <a:latin typeface="Arial" panose="020B0604020202020204" pitchFamily="34" charset="0"/>
              <a:cs typeface="Arial" panose="020B0604020202020204" pitchFamily="34" charset="0"/>
              <a:sym typeface="+mn-ea"/>
            </a:endParaRPr>
          </a:p>
        </p:txBody>
      </p:sp>
      <p:sp>
        <p:nvSpPr>
          <p:cNvPr id="10" name="文本框 9"/>
          <p:cNvSpPr txBox="1"/>
          <p:nvPr/>
        </p:nvSpPr>
        <p:spPr>
          <a:xfrm>
            <a:off x="1348105" y="683895"/>
            <a:ext cx="9081770" cy="922020"/>
          </a:xfrm>
          <a:prstGeom prst="rect">
            <a:avLst/>
          </a:prstGeom>
          <a:noFill/>
        </p:spPr>
        <p:txBody>
          <a:bodyPr wrap="square" rtlCol="0">
            <a:spAutoFit/>
          </a:bodyPr>
          <a:p>
            <a:pPr algn="ctr"/>
            <a:r>
              <a:rPr lang="en-US" altLang="da-DK" sz="5400" u="sng" dirty="0">
                <a:latin typeface="Arial" panose="020B0604020202020204" pitchFamily="34" charset="0"/>
                <a:cs typeface="Arial" panose="020B0604020202020204" pitchFamily="34" charset="0"/>
                <a:sym typeface="+mn-ea"/>
              </a:rPr>
              <a:t>Problem Statement </a:t>
            </a:r>
            <a:endParaRPr lang="en-US" altLang="da-DK" sz="5400" u="sng" dirty="0">
              <a:latin typeface="Arial" panose="020B0604020202020204" pitchFamily="34" charset="0"/>
              <a:cs typeface="Arial" panose="020B0604020202020204" pitchFamily="34" charset="0"/>
              <a:sym typeface="+mn-ea"/>
            </a:endParaRPr>
          </a:p>
        </p:txBody>
      </p:sp>
      <p:pic>
        <p:nvPicPr>
          <p:cNvPr id="101" name="Content Placeholder 100"/>
          <p:cNvPicPr>
            <a:picLocks noChangeAspect="1"/>
          </p:cNvPicPr>
          <p:nvPr>
            <p:ph idx="1"/>
          </p:nvPr>
        </p:nvPicPr>
        <p:blipFill>
          <a:blip r:embed="rId1"/>
          <a:stretch>
            <a:fillRect/>
          </a:stretch>
        </p:blipFill>
        <p:spPr>
          <a:xfrm>
            <a:off x="1217930" y="2057400"/>
            <a:ext cx="3825240" cy="404558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3653473" y="2465705"/>
            <a:ext cx="4613275" cy="1036320"/>
            <a:chOff x="5600" y="3531"/>
            <a:chExt cx="7265" cy="1632"/>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2</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740" y="3887"/>
              <a:ext cx="5125" cy="919"/>
            </a:xfrm>
            <a:prstGeom prst="rect">
              <a:avLst/>
            </a:prstGeom>
            <a:noFill/>
          </p:spPr>
          <p:txBody>
            <a:bodyPr wrap="none" rtlCol="0" anchor="t">
              <a:spAutoFit/>
            </a:bodyPr>
            <a:p>
              <a:pPr algn="l"/>
              <a:r>
                <a:rPr lang="en-US" sz="3200">
                  <a:solidFill>
                    <a:srgbClr val="19231A"/>
                  </a:solidFill>
                  <a:latin typeface="Arial" panose="020B0604020202020204" pitchFamily="34" charset="0"/>
                  <a:cs typeface="Arial" panose="020B0604020202020204" pitchFamily="34" charset="0"/>
                  <a:sym typeface="+mn-ea"/>
                </a:rPr>
                <a:t>Project Overview</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264785" y="2133600"/>
            <a:ext cx="5743575" cy="424624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sym typeface="+mn-ea"/>
              </a:rPr>
              <a:t>A machine learning model was constructed using python modules and was trained using fake news and true news datasets.Classfication algorithms such as Logistic Regression were implemented for fake news detection and Evaluation of model was performed using metrics such accuracy score,classification report and confusion matrix</a:t>
            </a:r>
            <a:endParaRPr lang="en-US" altLang="zh-CN" sz="2000" dirty="0">
              <a:latin typeface="Arial" panose="020B0604020202020204" pitchFamily="34" charset="0"/>
              <a:cs typeface="Arial" panose="020B0604020202020204" pitchFamily="34" charset="0"/>
              <a:sym typeface="+mn-ea"/>
            </a:endParaRPr>
          </a:p>
        </p:txBody>
      </p:sp>
      <p:sp>
        <p:nvSpPr>
          <p:cNvPr id="10" name="文本框 9"/>
          <p:cNvSpPr txBox="1"/>
          <p:nvPr/>
        </p:nvSpPr>
        <p:spPr>
          <a:xfrm>
            <a:off x="1337310" y="963930"/>
            <a:ext cx="9081770" cy="922020"/>
          </a:xfrm>
          <a:prstGeom prst="rect">
            <a:avLst/>
          </a:prstGeom>
          <a:noFill/>
        </p:spPr>
        <p:txBody>
          <a:bodyPr wrap="square" rtlCol="0">
            <a:spAutoFit/>
          </a:bodyPr>
          <a:p>
            <a:pPr algn="ctr"/>
            <a:r>
              <a:rPr lang="en-US" altLang="da-DK" sz="5400" u="sng" dirty="0">
                <a:latin typeface="Arial" panose="020B0604020202020204" pitchFamily="34" charset="0"/>
                <a:cs typeface="Arial" panose="020B0604020202020204" pitchFamily="34" charset="0"/>
                <a:sym typeface="+mn-ea"/>
              </a:rPr>
              <a:t>Project Overview </a:t>
            </a:r>
            <a:endParaRPr lang="en-US" altLang="da-DK" sz="5400" u="sng" dirty="0">
              <a:latin typeface="Arial" panose="020B0604020202020204" pitchFamily="34" charset="0"/>
              <a:cs typeface="Arial" panose="020B0604020202020204" pitchFamily="34" charset="0"/>
              <a:sym typeface="+mn-ea"/>
            </a:endParaRPr>
          </a:p>
        </p:txBody>
      </p:sp>
      <p:pic>
        <p:nvPicPr>
          <p:cNvPr id="102" name="Content Placeholder 101"/>
          <p:cNvPicPr>
            <a:picLocks noChangeAspect="1"/>
          </p:cNvPicPr>
          <p:nvPr>
            <p:ph idx="1"/>
          </p:nvPr>
        </p:nvPicPr>
        <p:blipFill>
          <a:blip r:embed="rId1"/>
          <a:stretch>
            <a:fillRect/>
          </a:stretch>
        </p:blipFill>
        <p:spPr>
          <a:xfrm>
            <a:off x="708025" y="2385695"/>
            <a:ext cx="4556125" cy="389826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2461578" y="2422525"/>
            <a:ext cx="7981315" cy="1036320"/>
            <a:chOff x="5600" y="3531"/>
            <a:chExt cx="12569" cy="1632"/>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3</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587" y="3887"/>
              <a:ext cx="10582" cy="919"/>
            </a:xfrm>
            <a:prstGeom prst="rect">
              <a:avLst/>
            </a:prstGeom>
            <a:noFill/>
          </p:spPr>
          <p:txBody>
            <a:bodyPr wrap="square" rtlCol="0" anchor="t">
              <a:spAutoFit/>
            </a:bodyPr>
            <a:p>
              <a:pPr algn="ctr"/>
              <a:r>
                <a:rPr lang="en-US" sz="3200">
                  <a:solidFill>
                    <a:srgbClr val="19231A"/>
                  </a:solidFill>
                  <a:latin typeface="Arial" panose="020B0604020202020204" pitchFamily="34" charset="0"/>
                  <a:cs typeface="Arial" panose="020B0604020202020204" pitchFamily="34" charset="0"/>
                  <a:sym typeface="+mn-ea"/>
                </a:rPr>
                <a:t>Importance of Fake News Detection</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4005580" y="1417320"/>
            <a:ext cx="7223760" cy="5169535"/>
          </a:xfrm>
          <a:prstGeom prst="rect">
            <a:avLst/>
          </a:prstGeom>
          <a:noFill/>
        </p:spPr>
        <p:txBody>
          <a:bodyPr wrap="square" rtlCol="0">
            <a:spAutoFit/>
          </a:bodyPr>
          <a:p>
            <a:pPr marL="342900" indent="-342900">
              <a:lnSpc>
                <a:spcPct val="150000"/>
              </a:lnSpc>
              <a:buFont typeface="Arial" panose="020B0604020202020204" pitchFamily="34" charset="0"/>
              <a:buChar char="•"/>
            </a:pPr>
            <a:r>
              <a:rPr sz="2000" dirty="0">
                <a:latin typeface="Arial" panose="020B0604020202020204" pitchFamily="34" charset="0"/>
                <a:cs typeface="Arial" panose="020B0604020202020204" pitchFamily="34" charset="0"/>
                <a:sym typeface="+mn-ea"/>
              </a:rPr>
              <a:t>Fake news detection is crucial in today's information age to preserve information integrity, protect democracy, mitigate social polarization, maintain trust in media and institutions, protect personal and public safety, and promote media literacy. Detecting and countering fake news requires a multi-faceted approach involving technology, media organizations, educational institutions, and individuals. Fact-checking organizations, improved algorithms, media literacy initiatives, and responsible reporting practices are key in enhancing fake news detection and minimizing its harmful effects.</a:t>
            </a:r>
            <a:r>
              <a:rPr lang="en-US" altLang="zh-CN" sz="2000" dirty="0">
                <a:latin typeface="Arial" panose="020B0604020202020204" pitchFamily="34" charset="0"/>
                <a:cs typeface="Arial" panose="020B0604020202020204" pitchFamily="34" charset="0"/>
                <a:sym typeface="+mn-ea"/>
              </a:rPr>
              <a:t>.</a:t>
            </a:r>
            <a:endParaRPr lang="zh-CN" altLang="en-US" sz="2000" dirty="0">
              <a:latin typeface="Arial" panose="020B0604020202020204" pitchFamily="34" charset="0"/>
              <a:cs typeface="Arial" panose="020B0604020202020204" pitchFamily="34" charset="0"/>
              <a:sym typeface="+mn-ea"/>
            </a:endParaRPr>
          </a:p>
        </p:txBody>
      </p:sp>
      <p:pic>
        <p:nvPicPr>
          <p:cNvPr id="103" name="Content Placeholder 102"/>
          <p:cNvPicPr/>
          <p:nvPr>
            <p:ph idx="1"/>
          </p:nvPr>
        </p:nvPicPr>
        <p:blipFill>
          <a:blip r:embed="rId1"/>
          <a:srcRect b="20560"/>
          <a:stretch>
            <a:fillRect/>
          </a:stretch>
        </p:blipFill>
        <p:spPr>
          <a:xfrm>
            <a:off x="838200" y="1514475"/>
            <a:ext cx="3077845" cy="488823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2366645" y="2346960"/>
            <a:ext cx="8253730" cy="1198880"/>
            <a:chOff x="5600" y="3344"/>
            <a:chExt cx="12319" cy="1888"/>
          </a:xfrm>
        </p:grpSpPr>
        <p:sp>
          <p:nvSpPr>
            <p:cNvPr id="12" name="椭圆 11"/>
            <p:cNvSpPr/>
            <p:nvPr/>
          </p:nvSpPr>
          <p:spPr>
            <a:xfrm>
              <a:off x="5600" y="3531"/>
              <a:ext cx="1632" cy="1632"/>
            </a:xfrm>
            <a:prstGeom prst="ellipse">
              <a:avLst/>
            </a:prstGeom>
            <a:solidFill>
              <a:srgbClr val="5F8C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Arial" panose="020B0604020202020204" pitchFamily="34" charset="0"/>
                  <a:cs typeface="Arial" panose="020B0604020202020204" pitchFamily="34" charset="0"/>
                </a:rPr>
                <a:t>4</a:t>
              </a:r>
              <a:endParaRPr lang="en-US" altLang="zh-CN" sz="4000">
                <a:latin typeface="Arial" panose="020B0604020202020204" pitchFamily="34" charset="0"/>
                <a:cs typeface="Arial" panose="020B0604020202020204" pitchFamily="34" charset="0"/>
              </a:endParaRPr>
            </a:p>
          </p:txBody>
        </p:sp>
        <p:sp>
          <p:nvSpPr>
            <p:cNvPr id="4" name="文本框 3"/>
            <p:cNvSpPr txBox="1"/>
            <p:nvPr/>
          </p:nvSpPr>
          <p:spPr>
            <a:xfrm>
              <a:off x="7638" y="3344"/>
              <a:ext cx="10281" cy="1888"/>
            </a:xfrm>
            <a:prstGeom prst="rect">
              <a:avLst/>
            </a:prstGeom>
            <a:noFill/>
          </p:spPr>
          <p:txBody>
            <a:bodyPr wrap="square" rtlCol="0" anchor="t">
              <a:spAutoFit/>
            </a:bodyPr>
            <a:p>
              <a:pPr algn="l"/>
              <a:r>
                <a:rPr lang="en-US" sz="3600">
                  <a:solidFill>
                    <a:srgbClr val="19231A"/>
                  </a:solidFill>
                  <a:latin typeface="Arial" panose="020B0604020202020204" pitchFamily="34" charset="0"/>
                  <a:cs typeface="Arial" panose="020B0604020202020204" pitchFamily="34" charset="0"/>
                  <a:sym typeface="+mn-ea"/>
                </a:rPr>
                <a:t>Usage of ML models for Fake News Detection</a:t>
              </a:r>
              <a:r>
                <a:rPr sz="3600">
                  <a:solidFill>
                    <a:srgbClr val="19231A"/>
                  </a:solidFill>
                  <a:latin typeface="Arial" panose="020B0604020202020204" pitchFamily="34" charset="0"/>
                  <a:cs typeface="Arial" panose="020B0604020202020204" pitchFamily="34" charset="0"/>
                  <a:sym typeface="+mn-ea"/>
                </a:rPr>
                <a:t> </a:t>
              </a:r>
              <a:r>
                <a:rPr sz="3200">
                  <a:solidFill>
                    <a:srgbClr val="19231A"/>
                  </a:solidFill>
                  <a:latin typeface="Arial" panose="020B0604020202020204" pitchFamily="34" charset="0"/>
                  <a:cs typeface="Arial" panose="020B0604020202020204" pitchFamily="34" charset="0"/>
                  <a:sym typeface="+mn-ea"/>
                </a:rPr>
                <a:t> </a:t>
              </a:r>
              <a:endParaRPr lang="en-US" sz="3200">
                <a:solidFill>
                  <a:srgbClr val="19231A"/>
                </a:solidFill>
                <a:latin typeface="Arial" panose="020B0604020202020204" pitchFamily="34" charset="0"/>
                <a:cs typeface="Arial" panose="020B0604020202020204" pitchFamily="34" charset="0"/>
                <a:sym typeface="+mn-ea"/>
              </a:endParaRPr>
            </a:p>
          </p:txBody>
        </p:sp>
      </p:grpSp>
      <p:cxnSp>
        <p:nvCxnSpPr>
          <p:cNvPr id="24" name="直接连接符 23"/>
          <p:cNvCxnSpPr/>
          <p:nvPr/>
        </p:nvCxnSpPr>
        <p:spPr>
          <a:xfrm rot="16200000">
            <a:off x="5985828" y="394970"/>
            <a:ext cx="0" cy="6710680"/>
          </a:xfrm>
          <a:prstGeom prst="line">
            <a:avLst/>
          </a:prstGeom>
          <a:ln w="12700">
            <a:solidFill>
              <a:srgbClr val="5F8C7E"/>
            </a:solidFill>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3620</Words>
  <Application>WPS Presentation</Application>
  <PresentationFormat>宽屏</PresentationFormat>
  <Paragraphs>118</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VULCAN</dc:creator>
  <cp:lastModifiedBy>Lenovo</cp:lastModifiedBy>
  <cp:revision>79</cp:revision>
  <dcterms:created xsi:type="dcterms:W3CDTF">2019-06-23T06:18:00Z</dcterms:created>
  <dcterms:modified xsi:type="dcterms:W3CDTF">2023-07-13T03:35:18Z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ABD5D68EBDB0475687C20A7E4E34FE63</vt:lpwstr>
  </property>
</Properties>
</file>