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3" r:id="rId4"/>
    <p:sldId id="264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8" r:id="rId13"/>
    <p:sldId id="259" r:id="rId14"/>
    <p:sldId id="261" r:id="rId15"/>
    <p:sldId id="275" r:id="rId16"/>
    <p:sldId id="279" r:id="rId17"/>
    <p:sldId id="260" r:id="rId18"/>
    <p:sldId id="262" r:id="rId19"/>
    <p:sldId id="280" r:id="rId20"/>
    <p:sldId id="281" r:id="rId21"/>
    <p:sldId id="282" r:id="rId22"/>
    <p:sldId id="276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3540" autoAdjust="0"/>
  </p:normalViewPr>
  <p:slideViewPr>
    <p:cSldViewPr snapToGrid="0">
      <p:cViewPr varScale="1">
        <p:scale>
          <a:sx n="57" d="100"/>
          <a:sy n="57" d="100"/>
        </p:scale>
        <p:origin x="10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6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D07B9-A35A-4D5D-95B7-26289358F8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9310A-ECDC-4B3D-BF27-7B88E33A13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A8B5-6ADD-44BE-9C41-7AC167E86471}" type="datetimeFigureOut">
              <a:rPr lang="en-IN" smtClean="0"/>
              <a:t>2018-11-30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45B88-AFA0-4A4C-8C8C-5FE06484CB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0D9F9-99C9-48E4-9C54-E70ED7D5F4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B1EA9-7919-4D2F-9FE4-F8563811E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15CE-ACED-4911-A21D-4BE5AE81FEB0}" type="datetimeFigureOut">
              <a:rPr lang="en-IN" smtClean="0"/>
              <a:t>2018-11-30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3952-7E51-4328-B7D3-C7795572A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6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75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Brief about neural networks</a:t>
            </a:r>
          </a:p>
          <a:p>
            <a:r>
              <a:rPr lang="en-IN" dirty="0"/>
              <a:t>Curse of dimensionality? Too many </a:t>
            </a:r>
          </a:p>
          <a:p>
            <a:r>
              <a:rPr lang="en-IN" dirty="0" err="1"/>
              <a:t>Wanna</a:t>
            </a:r>
            <a:r>
              <a:rPr lang="en-IN" dirty="0"/>
              <a:t> see a cool example? How would you identify numbers?</a:t>
            </a:r>
          </a:p>
          <a:p>
            <a:r>
              <a:rPr lang="en-IN" dirty="0"/>
              <a:t>Image classification and semantic segmentation</a:t>
            </a:r>
          </a:p>
          <a:p>
            <a:r>
              <a:rPr lang="en-IN" dirty="0"/>
              <a:t>Can you use the same loss function? Use logistic regression!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67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Deeper into deep learning</a:t>
            </a:r>
          </a:p>
          <a:p>
            <a:r>
              <a:rPr lang="en-IN" dirty="0"/>
              <a:t>Predict several timesteps</a:t>
            </a:r>
          </a:p>
          <a:p>
            <a:r>
              <a:rPr lang="en-IN" dirty="0"/>
              <a:t>RNNs</a:t>
            </a:r>
          </a:p>
          <a:p>
            <a:r>
              <a:rPr lang="en-IN" dirty="0"/>
              <a:t>Text </a:t>
            </a:r>
            <a:r>
              <a:rPr lang="en-IN" dirty="0" err="1"/>
              <a:t>autoprediction</a:t>
            </a:r>
            <a:r>
              <a:rPr lang="en-IN" dirty="0"/>
              <a:t> in google</a:t>
            </a:r>
          </a:p>
          <a:p>
            <a:r>
              <a:rPr lang="en-IN" dirty="0"/>
              <a:t>Weather prediction, otherwise solving complicated multiple fluid flow equations</a:t>
            </a:r>
          </a:p>
          <a:p>
            <a:r>
              <a:rPr lang="en-IN" dirty="0"/>
              <a:t>Energy consumption prediction (time series data in general)</a:t>
            </a:r>
          </a:p>
          <a:p>
            <a:r>
              <a:rPr lang="en-IN" dirty="0"/>
              <a:t>Picture labelling, just like how to learn to join words to make meaningful sentences (no meaning though)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38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https://towardsdatascience.com/text-predictor-generating-rap-lyrics-with-recurrent-neural-networks-lstms-c3a1acbbda79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3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2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Obstacle detection</a:t>
            </a:r>
          </a:p>
          <a:p>
            <a:r>
              <a:rPr lang="en-IN" dirty="0"/>
              <a:t>Line following</a:t>
            </a:r>
          </a:p>
          <a:p>
            <a:r>
              <a:rPr lang="en-IN" dirty="0"/>
              <a:t>What to do in an accident? Human/tree?</a:t>
            </a:r>
          </a:p>
          <a:p>
            <a:r>
              <a:rPr lang="en-IN" dirty="0"/>
              <a:t>How to detect things</a:t>
            </a:r>
          </a:p>
          <a:p>
            <a:r>
              <a:rPr lang="en-IN" dirty="0"/>
              <a:t>How to park</a:t>
            </a:r>
          </a:p>
          <a:p>
            <a:r>
              <a:rPr lang="en-IN" dirty="0"/>
              <a:t>How to maintain different trains</a:t>
            </a:r>
          </a:p>
          <a:p>
            <a:r>
              <a:rPr lang="en-IN" dirty="0"/>
              <a:t>When to shift gears? When can you accelerate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40% chance that a lung nodule can be cancerous</a:t>
            </a:r>
          </a:p>
          <a:p>
            <a:r>
              <a:rPr lang="en-IN" dirty="0"/>
              <a:t>Image processing problem? Difficult to measure size. Depends on what angle to took the cross sections. Not a circle!</a:t>
            </a:r>
          </a:p>
          <a:p>
            <a:r>
              <a:rPr lang="en-IN" dirty="0"/>
              <a:t>High chance of false positive. What is false positive?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14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of how you do </a:t>
            </a:r>
            <a:r>
              <a:rPr lang="en-IN" dirty="0" err="1"/>
              <a:t>mcq</a:t>
            </a:r>
            <a:r>
              <a:rPr lang="en-IN" dirty="0"/>
              <a:t> by trial and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2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Given a dataset, how would you start analysing it?</a:t>
            </a:r>
          </a:p>
          <a:p>
            <a:r>
              <a:rPr lang="en-IN" dirty="0"/>
              <a:t>Start  with simple curve fitting for y=</a:t>
            </a:r>
            <a:r>
              <a:rPr lang="en-IN" dirty="0" err="1"/>
              <a:t>ax+b</a:t>
            </a:r>
            <a:r>
              <a:rPr lang="en-IN" dirty="0"/>
              <a:t> to ax^2+bx+c (feature extraction)</a:t>
            </a:r>
          </a:p>
          <a:p>
            <a:r>
              <a:rPr lang="en-IN" dirty="0"/>
              <a:t>Do with example of an interesting dataset</a:t>
            </a:r>
          </a:p>
          <a:p>
            <a:r>
              <a:rPr lang="en-IN" dirty="0"/>
              <a:t>Talk about feature identification &amp; extraction</a:t>
            </a:r>
          </a:p>
          <a:p>
            <a:r>
              <a:rPr lang="en-IN" dirty="0"/>
              <a:t>What function should it fit? How do we tell them what to do? Hence loss function</a:t>
            </a:r>
          </a:p>
          <a:p>
            <a:r>
              <a:rPr lang="en-IN" dirty="0"/>
              <a:t>How do you judge how good a model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19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Training your model</a:t>
            </a:r>
          </a:p>
          <a:p>
            <a:r>
              <a:rPr lang="en-IN" dirty="0"/>
              <a:t>Bias variance </a:t>
            </a:r>
            <a:r>
              <a:rPr lang="en-IN" dirty="0" err="1"/>
              <a:t>tradeoff</a:t>
            </a:r>
            <a:endParaRPr lang="en-IN" dirty="0"/>
          </a:p>
          <a:p>
            <a:r>
              <a:rPr lang="en-IN" dirty="0"/>
              <a:t>Tuning parameters</a:t>
            </a:r>
          </a:p>
          <a:p>
            <a:r>
              <a:rPr lang="en-IN" dirty="0"/>
              <a:t>Bias variance flowchart</a:t>
            </a:r>
          </a:p>
          <a:p>
            <a:r>
              <a:rPr lang="en-IN" dirty="0"/>
              <a:t>Short learning curve</a:t>
            </a:r>
          </a:p>
          <a:p>
            <a:r>
              <a:rPr lang="en-IN" dirty="0"/>
              <a:t>ID5030_04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1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Third class of reinforcement learning in autonomous robots</a:t>
            </a:r>
          </a:p>
          <a:p>
            <a:r>
              <a:rPr lang="en-IN" dirty="0"/>
              <a:t>Rewards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25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is time to get deep</a:t>
            </a:r>
          </a:p>
          <a:p>
            <a:r>
              <a:rPr lang="en-IN" dirty="0"/>
              <a:t>Curse of dimensionality</a:t>
            </a:r>
          </a:p>
          <a:p>
            <a:r>
              <a:rPr lang="en-IN" dirty="0"/>
              <a:t>You don’t know about the nature of features and your dataset is huge</a:t>
            </a:r>
          </a:p>
          <a:p>
            <a:r>
              <a:rPr lang="en-IN" dirty="0"/>
              <a:t>What do you do? Deep learning! (Universal function approximator)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3952-7E51-4328-B7D3-C7795572ACE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7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A965E3A-BF83-46B0-9487-B077040BBB70}" type="datetime1">
              <a:rPr lang="en-IN" smtClean="0"/>
              <a:t>2018-11-30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/>
              <a:t>Aslamah Rahman | Penn ESP 2018 | asrahman@seas.upenn.edu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61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C1B6-6ED6-4D74-8C6D-2FD26D65C8D3}" type="datetime1">
              <a:rPr lang="en-IN" smtClean="0"/>
              <a:t>2018-11-30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1FB7-C4B4-4AD4-B97F-C87D980AE5BC}" type="datetime1">
              <a:rPr lang="en-IN" smtClean="0"/>
              <a:t>2018-11-30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31-E98A-40DC-8860-992F92D1A11F}" type="datetime1">
              <a:rPr lang="en-IN" smtClean="0"/>
              <a:t>2018-11-30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3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51C0-0916-4BB7-AF73-B87A6CD88E3F}" type="datetime1">
              <a:rPr lang="en-IN" smtClean="0"/>
              <a:t>2018-11-30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45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4B99-181C-4467-B55B-5C3CE4E6EE1D}" type="datetime1">
              <a:rPr lang="en-IN" smtClean="0"/>
              <a:t>2018-11-30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759E-F940-45C8-A4A0-6DAE0F989113}" type="datetime1">
              <a:rPr lang="en-IN" smtClean="0"/>
              <a:t>2018-11-30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F534-D8AF-40CD-939F-3CA744D5A387}" type="datetime1">
              <a:rPr lang="en-IN" smtClean="0"/>
              <a:t>2018-11-30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0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167C-01D1-4CCB-A3F5-DEE7AE890652}" type="datetime1">
              <a:rPr lang="en-IN" smtClean="0"/>
              <a:t>2018-11-30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0F7A-E90B-415C-A1A3-A118DA63C144}" type="datetime1">
              <a:rPr lang="en-IN" smtClean="0"/>
              <a:t>2018-11-30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EBAF-1844-4C9C-86F0-C8464D12650D}" type="datetime1">
              <a:rPr lang="en-IN" smtClean="0"/>
              <a:t>2018-11-30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D0801F1-ED09-4169-A79A-9AEA90BCBF34}" type="datetime1">
              <a:rPr lang="en-IN" smtClean="0"/>
              <a:t>2018-11-30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IN"/>
              <a:t>Aslamah Rahman | Penn ESP 2018 | asrahman@seas.upenn.edu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43ABAAA-4876-415C-9043-EACDBAD7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lamahrahma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rettHoffman/lstm-oreilly/blob/master/Stock%20Market%20Sentiment%20with%20LSTMs%20and%20TensorFlow.ipynb" TargetMode="External"/><Relationship Id="rId2" Type="http://schemas.openxmlformats.org/officeDocument/2006/relationships/hyperlink" Target="https://github.com/gsurma/text_predicto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lamahrahman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freecodecamp.org/every-single-machine-learning-course-on-the-internet-ranked-by-your-reviews-3c4a7b8026c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chine-learning-in-practice/cheat-sheet-of-machine-learning-and-python-and-math-cheat-sheets-a4afe4e791b6" TargetMode="External"/><Relationship Id="rId2" Type="http://schemas.openxmlformats.org/officeDocument/2006/relationships/hyperlink" Target="https://ml-cheatsheet.readthedocs.io/en/la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ncentarelbundock.github.io/Rdatasets/datase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.html?format=&amp;task=reg&amp;att=&amp;area=&amp;numAtt=&amp;numIns=&amp;type=&amp;sort=nameUp&amp;view=t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45A5-552B-4A37-882B-5A8F3075D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 </a:t>
            </a:r>
            <a:br>
              <a:rPr lang="en-IN" dirty="0"/>
            </a:br>
            <a:r>
              <a:rPr lang="en-IN" dirty="0"/>
              <a:t>For Fun!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15C89-FFC6-4D46-9B56-BF63FBB7D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Section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59EEA-61CE-4255-AA3E-FB3B263F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381608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FEA9-FA12-4116-A46B-58751DE5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evaluate your model?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E241F2-8958-496D-957C-3BE42BDD0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15" y="2057400"/>
            <a:ext cx="4077332" cy="402272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44D7CD-5BCF-429E-B96F-7AB97A146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15" y="2591328"/>
            <a:ext cx="4754563" cy="29548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6F571-EA7D-4C84-AA5E-A7D91AC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34437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D64F-51F8-440B-BC62-DF65858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                     ML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8EC801-555A-48CF-9505-6313BC1DB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15" y="2057400"/>
            <a:ext cx="5696833" cy="40386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E4CD-8135-4D97-821C-578A26EB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6A0F20-56A0-46F5-83C4-D9A67491D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6" y="700542"/>
            <a:ext cx="4421348" cy="10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9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C367D-E284-4CC7-8BDB-244F6DF5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problem types in 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951AF-C86E-49FA-BA95-DA0B086C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566333"/>
            <a:ext cx="4754880" cy="4023360"/>
          </a:xfrm>
        </p:spPr>
        <p:txBody>
          <a:bodyPr/>
          <a:lstStyle/>
          <a:p>
            <a:pPr marL="45720" indent="0" algn="ctr">
              <a:buNone/>
            </a:pPr>
            <a:r>
              <a:rPr lang="en-IN" b="1" dirty="0"/>
              <a:t>Regression</a:t>
            </a:r>
          </a:p>
          <a:p>
            <a:r>
              <a:rPr lang="en-IN" dirty="0"/>
              <a:t>Fit the data!</a:t>
            </a:r>
          </a:p>
          <a:p>
            <a:r>
              <a:rPr lang="en-IN" dirty="0"/>
              <a:t>Has a real number associated with each data point</a:t>
            </a:r>
          </a:p>
          <a:p>
            <a:r>
              <a:rPr lang="en-IN" dirty="0"/>
              <a:t>Techniques: linear methods, neural networks, decision trees, random forests, support vector machines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66CF9C-E006-4687-A36E-0F43D9335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640" y="1566333"/>
            <a:ext cx="4754880" cy="4023360"/>
          </a:xfrm>
        </p:spPr>
        <p:txBody>
          <a:bodyPr/>
          <a:lstStyle/>
          <a:p>
            <a:pPr marL="45720" indent="0" algn="ctr">
              <a:buNone/>
            </a:pPr>
            <a:r>
              <a:rPr lang="en-IN" b="1" dirty="0"/>
              <a:t>Classification</a:t>
            </a:r>
          </a:p>
          <a:p>
            <a:r>
              <a:rPr lang="en-IN" dirty="0"/>
              <a:t>Split the data!</a:t>
            </a:r>
          </a:p>
          <a:p>
            <a:r>
              <a:rPr lang="en-IN" dirty="0"/>
              <a:t>Has a class/category associated with each data point</a:t>
            </a:r>
          </a:p>
          <a:p>
            <a:r>
              <a:rPr lang="en-IN" dirty="0"/>
              <a:t>Techniques: all techniques in regression + clustering algorithms, autoencoders, EM algorithm etc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5A871-5C8E-46DC-BF0C-62C56EE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EE21C7-9318-436C-B33D-8835613FC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 t="12489" r="2667" b="6178"/>
          <a:stretch/>
        </p:blipFill>
        <p:spPr>
          <a:xfrm>
            <a:off x="1924483" y="4220183"/>
            <a:ext cx="2679429" cy="2368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D83B3-CABB-4FA5-8331-0330B895D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11600" r="52200" b="5778"/>
          <a:stretch/>
        </p:blipFill>
        <p:spPr>
          <a:xfrm>
            <a:off x="7922545" y="4220183"/>
            <a:ext cx="2587937" cy="23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1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45A5-552B-4A37-882B-5A8F3075D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 </a:t>
            </a:r>
            <a:br>
              <a:rPr lang="en-IN" dirty="0"/>
            </a:br>
            <a:r>
              <a:rPr lang="en-IN" dirty="0"/>
              <a:t>For Fun!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15C89-FFC6-4D46-9B56-BF63FBB7D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Section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F4710-E14C-4DEA-B701-B825D658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56022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8978-7575-4E2A-9405-5E3E8BB7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38EEF-B5E4-479C-AFCC-A4BF30238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4" y="269047"/>
            <a:ext cx="11731889" cy="59866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0755-B95D-4450-B1DF-4AD5A300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01347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6DBB-15F7-4839-9D29-35116854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beast that is Artificial Neural Network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05F124-145B-4496-A187-3663925DA1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08" y="2410460"/>
            <a:ext cx="5066993" cy="33172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4D85AE-9687-4EE9-AC03-59B2038CDE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712377"/>
            <a:ext cx="4754563" cy="27127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44723-04CF-431B-87EB-CC549A4E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74221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A2CA73F-9E69-439F-8660-F1971FE9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TensorFlow Time!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9AFDB47-6CFA-467D-8FFD-8169C0AB8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5" y="1256337"/>
            <a:ext cx="5213350" cy="434532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B47CF2-2F4E-492F-BD1D-FDD77AEA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 source machine learning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computational graphs for 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Multiple reusable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Available on Python, C/C++, Java,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CPU, GPU, TPU support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7908-3FC0-4382-8377-043D2063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09676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45A5-552B-4A37-882B-5A8F3075D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 </a:t>
            </a:r>
            <a:br>
              <a:rPr lang="en-IN" dirty="0"/>
            </a:br>
            <a:r>
              <a:rPr lang="en-IN" dirty="0"/>
              <a:t>For Fun!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15C89-FFC6-4D46-9B56-BF63FBB7D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Section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BAD5C-59D4-4897-9E26-EA54BF42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162107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83A7-1856-4518-90CC-60358304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predict the future?</a:t>
            </a:r>
            <a:br>
              <a:rPr lang="en-IN" dirty="0"/>
            </a:br>
            <a:r>
              <a:rPr lang="en-IN" dirty="0"/>
              <a:t>How to understand literature?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3A24CC-D800-4737-88D6-E6B5B4258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" y="3149974"/>
            <a:ext cx="3889439" cy="28969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119A5-B8E6-4A77-A9AC-4164F733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A39A0-CDEA-48D5-8584-F50C63346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93" y="2595404"/>
            <a:ext cx="4717774" cy="3399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44A06-3C1C-4F0C-A661-C5F2850B7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7" y="2142895"/>
            <a:ext cx="3017308" cy="1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9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B8FF-43F1-4995-8737-04224EEE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Recurrent Neural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D0BDEC-4142-4F76-927B-C5B1064B9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8" y="2381462"/>
            <a:ext cx="8314286" cy="33904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F33EA-DD59-469A-9517-618AD5C3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52357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2152-6702-4C57-AD1A-F96B9028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Things First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FF29-4543-441A-90E1-67B37D0E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many does not have laptops?</a:t>
            </a:r>
          </a:p>
          <a:p>
            <a:r>
              <a:rPr lang="en-IN" dirty="0"/>
              <a:t>How many know how to code?</a:t>
            </a:r>
          </a:p>
          <a:p>
            <a:r>
              <a:rPr lang="en-IN" dirty="0"/>
              <a:t>How many have used Python before?</a:t>
            </a:r>
          </a:p>
          <a:p>
            <a:r>
              <a:rPr lang="en-IN" dirty="0"/>
              <a:t>How many has done cool stuff with machine learning? (impressive!)</a:t>
            </a:r>
          </a:p>
          <a:p>
            <a:r>
              <a:rPr lang="en-IN" dirty="0"/>
              <a:t>Be sure to enter your details on the sign-up sheet</a:t>
            </a:r>
          </a:p>
          <a:p>
            <a:r>
              <a:rPr lang="en-IN" dirty="0"/>
              <a:t>Questions? Shoot off!</a:t>
            </a:r>
          </a:p>
          <a:p>
            <a:r>
              <a:rPr lang="en-IN" dirty="0"/>
              <a:t>Note: All materials used in this course will be available on </a:t>
            </a:r>
            <a:r>
              <a:rPr lang="en-IN" dirty="0">
                <a:hlinkClick r:id="rId2"/>
              </a:rPr>
              <a:t>https://github.com/aslamahrahman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70E8A-2AC3-4E5E-9B7A-5E6276C0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Aslamah</a:t>
            </a:r>
            <a:r>
              <a:rPr lang="en-IN" dirty="0"/>
              <a:t>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3310541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E57B-B770-42A6-8D87-D549AD45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happens inside an RNN cell?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E6E5A2-BA62-4C7F-A3F3-3B699A62D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2057400"/>
            <a:ext cx="3896394" cy="401712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0B1483-5997-46DB-84E8-C01CDF898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72" y="2057400"/>
            <a:ext cx="5840900" cy="3784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E2AC6-8E70-409F-AFB3-C6C62B58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893CF32-3D68-41E0-8B3C-EEE374FB8654}"/>
              </a:ext>
            </a:extLst>
          </p:cNvPr>
          <p:cNvSpPr txBox="1">
            <a:spLocks/>
          </p:cNvSpPr>
          <p:nvPr/>
        </p:nvSpPr>
        <p:spPr>
          <a:xfrm>
            <a:off x="1712070" y="1965960"/>
            <a:ext cx="8767860" cy="138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dirty="0"/>
              <a:t>Vanilla RNN						LSTM</a:t>
            </a:r>
          </a:p>
          <a:p>
            <a:pPr marL="45720" indent="0">
              <a:buNone/>
            </a:pPr>
            <a:r>
              <a:rPr lang="en-IN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45887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106D37-2E5E-4AC3-918E-5307647F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cool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A5C5D6-2160-4B20-9228-73EB9B66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https://github.com/gsurma/text_predictor</a:t>
            </a:r>
            <a:endParaRPr lang="en-IN" dirty="0"/>
          </a:p>
          <a:p>
            <a:r>
              <a:rPr lang="en-IN" dirty="0">
                <a:hlinkClick r:id="rId3"/>
              </a:rPr>
              <a:t>https://github.com/GarrettHoffman/lstm-oreilly/blob/master/Stock%20Market%20Sentiment%20with%20LSTMs%20and%20TensorFlow.ipynb</a:t>
            </a:r>
            <a:r>
              <a:rPr lang="en-IN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F9E3-7595-41BC-B536-58AA22F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15078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CA28-C2A0-426F-883B-DBA4A34A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370881-74D9-4B97-BA46-D1C70454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42" y="269047"/>
            <a:ext cx="5829036" cy="58290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0DC65-5FB7-4CE3-B205-1AC3B511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43943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D24B25-5726-49B4-809F-72DFFFFA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GALORE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97F8C8-FB6A-4324-90FC-E326B42C3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Note: All materials used in this course will be available on </a:t>
            </a:r>
            <a:r>
              <a:rPr lang="en-IN" dirty="0">
                <a:hlinkClick r:id="rId2"/>
              </a:rPr>
              <a:t>https://github.com/aslamahrahman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554E7-8C06-4BFA-AE38-4F57EB5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154404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046715-994B-43C2-B1AD-D6747B07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courses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BB9C7-963E-4818-82F6-07C4F96B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by Andrew Ng on Coursera (Professor at Stanford University)</a:t>
            </a:r>
          </a:p>
          <a:p>
            <a:pPr lvl="1"/>
            <a:r>
              <a:rPr lang="en-IN" dirty="0"/>
              <a:t>Pretty hardcore stuff, but a great place for really diving into the basics of creating ML algorithms</a:t>
            </a:r>
          </a:p>
          <a:p>
            <a:r>
              <a:rPr lang="en-IN" dirty="0"/>
              <a:t>Data science, Deep Learning and Machine Learning with Python by Udemy</a:t>
            </a:r>
          </a:p>
          <a:p>
            <a:pPr lvl="1"/>
            <a:r>
              <a:rPr lang="en-IN" dirty="0"/>
              <a:t>A wholistic resource of a lot of machine learning techniques</a:t>
            </a:r>
          </a:p>
          <a:p>
            <a:pPr lvl="1"/>
            <a:r>
              <a:rPr lang="en-IN" dirty="0"/>
              <a:t>Focus on implementation training and available tools such as </a:t>
            </a:r>
            <a:r>
              <a:rPr lang="en-IN" dirty="0" err="1"/>
              <a:t>Keras</a:t>
            </a:r>
            <a:r>
              <a:rPr lang="en-IN" dirty="0"/>
              <a:t>, Apache Spark</a:t>
            </a:r>
          </a:p>
          <a:p>
            <a:r>
              <a:rPr lang="en-IN" dirty="0"/>
              <a:t>Applied Machine Learning in Python  on Coursera</a:t>
            </a:r>
          </a:p>
          <a:p>
            <a:r>
              <a:rPr lang="en-IN" dirty="0"/>
              <a:t>Applied AI with Deep Learning, Coursera</a:t>
            </a:r>
          </a:p>
          <a:p>
            <a:r>
              <a:rPr lang="en-IN" dirty="0">
                <a:hlinkClick r:id="rId2"/>
              </a:rPr>
              <a:t>https://medium.freecodecamp.org/every-single-machine-learning-course-on-the-internet-ranked-by-your-reviews-3c4a7b8026c0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0255A-340F-4227-BE92-A2B3C7D5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83608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4E2B-A80C-452B-BCF2-509A27A3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Blogs, Communities, Competitions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78AF-4756-4A8E-8949-1093B414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Kaggle.com</a:t>
            </a:r>
          </a:p>
          <a:p>
            <a:r>
              <a:rPr lang="en-IN" dirty="0"/>
              <a:t>AnalyticsVidhya.com</a:t>
            </a:r>
          </a:p>
          <a:p>
            <a:r>
              <a:rPr lang="en-IN" dirty="0"/>
              <a:t>Drivendata.org (for projects with a social angle)</a:t>
            </a:r>
          </a:p>
          <a:p>
            <a:r>
              <a:rPr lang="en-IN" dirty="0"/>
              <a:t>Hackerrank.com</a:t>
            </a:r>
          </a:p>
          <a:p>
            <a:r>
              <a:rPr lang="en-IN" dirty="0"/>
              <a:t>Medium.com blogs</a:t>
            </a:r>
          </a:p>
          <a:p>
            <a:r>
              <a:rPr lang="en-IN" dirty="0"/>
              <a:t>Free code camp blogs</a:t>
            </a:r>
          </a:p>
          <a:p>
            <a:r>
              <a:rPr lang="en-IN" dirty="0"/>
              <a:t>Any search result on your doubt on the first Google page! (Remember not to get lost)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64AB8-17C8-46FA-92B8-48BF1C15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28081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4713-90E3-42AE-AF16-F3B7A7B0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Ultimate Machine Learning 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7327-30F7-4CFC-88B8-246E6E7A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hlinkClick r:id="rId2"/>
              </a:rPr>
              <a:t>https://ml-cheatsheet.readthedocs.io/en/latest/</a:t>
            </a:r>
            <a:endParaRPr lang="en-IN" dirty="0"/>
          </a:p>
          <a:p>
            <a:r>
              <a:rPr lang="en-IN" u="sng" dirty="0">
                <a:hlinkClick r:id="rId3"/>
              </a:rPr>
              <a:t>https://medium.com/machine-learning-in-practice/cheat-sheet-of-machine-learning-and-python-and-math-cheat-sheets-a4afe4e791b6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8379F-BB6C-498C-94D8-085DD3AE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192412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A5B0-DECB-4562-A296-A976B16F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Checklist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8CBC-A6FA-415F-BE8B-3985E47FD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Windows &amp; Mac users</a:t>
            </a:r>
          </a:p>
          <a:p>
            <a:pPr lvl="1"/>
            <a:r>
              <a:rPr lang="en-IN" dirty="0"/>
              <a:t>Install Anaconda (Python comes along with it)</a:t>
            </a:r>
          </a:p>
          <a:p>
            <a:pPr lvl="2"/>
            <a:r>
              <a:rPr lang="en-IN" dirty="0"/>
              <a:t>Download .exe from </a:t>
            </a:r>
            <a:r>
              <a:rPr lang="en-IN" dirty="0">
                <a:hlinkClick r:id="rId3"/>
              </a:rPr>
              <a:t>https://www.anaconda.com/download/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Follow installation instructions on official website</a:t>
            </a:r>
          </a:p>
          <a:p>
            <a:pPr lvl="1"/>
            <a:r>
              <a:rPr lang="en-IN" dirty="0"/>
              <a:t>Install Pandas, Matplotlib &amp; </a:t>
            </a:r>
            <a:r>
              <a:rPr lang="en-IN" dirty="0" err="1"/>
              <a:t>Scikit</a:t>
            </a:r>
            <a:r>
              <a:rPr lang="en-IN" dirty="0"/>
              <a:t>-learn</a:t>
            </a:r>
          </a:p>
          <a:p>
            <a:pPr lvl="2"/>
            <a:r>
              <a:rPr lang="en-IN" dirty="0"/>
              <a:t>Open Anaconda command prompt</a:t>
            </a:r>
          </a:p>
          <a:p>
            <a:pPr lvl="2"/>
            <a:r>
              <a:rPr lang="en-IN" dirty="0">
                <a:latin typeface="OCR A Extended" panose="02010509020102010303" pitchFamily="50" charset="0"/>
              </a:rPr>
              <a:t>$</a:t>
            </a:r>
            <a:r>
              <a:rPr lang="en-IN" dirty="0" err="1">
                <a:latin typeface="OCR A Extended" panose="02010509020102010303" pitchFamily="50" charset="0"/>
              </a:rPr>
              <a:t>conda</a:t>
            </a:r>
            <a:r>
              <a:rPr lang="en-IN" dirty="0">
                <a:latin typeface="OCR A Extended" panose="02010509020102010303" pitchFamily="50" charset="0"/>
              </a:rPr>
              <a:t> install pandas</a:t>
            </a:r>
          </a:p>
          <a:p>
            <a:pPr lvl="2"/>
            <a:r>
              <a:rPr lang="en-IN" dirty="0">
                <a:latin typeface="OCR A Extended" panose="02010509020102010303" pitchFamily="50" charset="0"/>
              </a:rPr>
              <a:t>$</a:t>
            </a:r>
            <a:r>
              <a:rPr lang="en-IN" dirty="0" err="1">
                <a:latin typeface="OCR A Extended" panose="02010509020102010303" pitchFamily="50" charset="0"/>
              </a:rPr>
              <a:t>conda</a:t>
            </a:r>
            <a:r>
              <a:rPr lang="en-IN" dirty="0">
                <a:latin typeface="OCR A Extended" panose="02010509020102010303" pitchFamily="50" charset="0"/>
              </a:rPr>
              <a:t> install matplotlib</a:t>
            </a:r>
          </a:p>
          <a:p>
            <a:pPr lvl="2"/>
            <a:r>
              <a:rPr lang="en-IN" dirty="0">
                <a:latin typeface="OCR A Extended" panose="02010509020102010303" pitchFamily="50" charset="0"/>
              </a:rPr>
              <a:t>$</a:t>
            </a:r>
            <a:r>
              <a:rPr lang="en-IN" dirty="0" err="1">
                <a:latin typeface="OCR A Extended" panose="02010509020102010303" pitchFamily="50" charset="0"/>
              </a:rPr>
              <a:t>conda</a:t>
            </a:r>
            <a:r>
              <a:rPr lang="en-IN" dirty="0">
                <a:latin typeface="OCR A Extended" panose="02010509020102010303" pitchFamily="50" charset="0"/>
              </a:rPr>
              <a:t> install </a:t>
            </a:r>
            <a:r>
              <a:rPr lang="en-IN" dirty="0" err="1">
                <a:latin typeface="OCR A Extended" panose="02010509020102010303" pitchFamily="50" charset="0"/>
              </a:rPr>
              <a:t>scikit</a:t>
            </a:r>
            <a:r>
              <a:rPr lang="en-IN" dirty="0">
                <a:latin typeface="OCR A Extended" panose="02010509020102010303" pitchFamily="50" charset="0"/>
              </a:rPr>
              <a:t>-learn</a:t>
            </a:r>
          </a:p>
          <a:p>
            <a:pPr lvl="1"/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2B69B-802A-44D2-A545-F75672DC0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Linux users</a:t>
            </a:r>
          </a:p>
          <a:p>
            <a:pPr lvl="1"/>
            <a:r>
              <a:rPr lang="en-IN" dirty="0"/>
              <a:t>Open terminal window, update Python &amp; Pip</a:t>
            </a:r>
            <a:r>
              <a:rPr lang="en-IN" dirty="0">
                <a:latin typeface="OCR A Extended" panose="02010509020102010303" pitchFamily="50" charset="0"/>
              </a:rPr>
              <a:t>:</a:t>
            </a:r>
          </a:p>
          <a:p>
            <a:pPr lvl="2"/>
            <a:r>
              <a:rPr lang="en-IN" dirty="0">
                <a:latin typeface="OCR A Extended" panose="02010509020102010303" pitchFamily="50" charset="0"/>
              </a:rPr>
              <a:t>$python –m pip install --upgrade pip </a:t>
            </a:r>
            <a:r>
              <a:rPr lang="en-IN" dirty="0" err="1">
                <a:latin typeface="OCR A Extended" panose="02010509020102010303" pitchFamily="50" charset="0"/>
              </a:rPr>
              <a:t>setuptools</a:t>
            </a:r>
            <a:r>
              <a:rPr lang="en-IN" dirty="0">
                <a:latin typeface="OCR A Extended" panose="02010509020102010303" pitchFamily="50" charset="0"/>
              </a:rPr>
              <a:t> wheel</a:t>
            </a:r>
          </a:p>
          <a:p>
            <a:pPr lvl="1"/>
            <a:r>
              <a:rPr lang="en-IN" dirty="0"/>
              <a:t>Install Pandas, Matplotlib &amp; </a:t>
            </a:r>
            <a:r>
              <a:rPr lang="en-IN" dirty="0" err="1"/>
              <a:t>Scikit</a:t>
            </a:r>
            <a:r>
              <a:rPr lang="en-IN" dirty="0"/>
              <a:t>-learn</a:t>
            </a:r>
          </a:p>
          <a:p>
            <a:pPr lvl="2"/>
            <a:r>
              <a:rPr lang="en-IN" dirty="0">
                <a:latin typeface="OCR A Extended" panose="02010509020102010303" pitchFamily="50" charset="0"/>
              </a:rPr>
              <a:t>$pip install pandas</a:t>
            </a:r>
          </a:p>
          <a:p>
            <a:pPr lvl="2"/>
            <a:r>
              <a:rPr lang="en-IN" dirty="0">
                <a:latin typeface="OCR A Extended" panose="02010509020102010303" pitchFamily="50" charset="0"/>
              </a:rPr>
              <a:t>$pip install matplotlib</a:t>
            </a:r>
          </a:p>
          <a:p>
            <a:pPr lvl="2"/>
            <a:r>
              <a:rPr lang="en-IN" dirty="0">
                <a:latin typeface="OCR A Extended" panose="02010509020102010303" pitchFamily="50" charset="0"/>
              </a:rPr>
              <a:t>$pip install </a:t>
            </a:r>
            <a:r>
              <a:rPr lang="en-IN" dirty="0" err="1">
                <a:latin typeface="OCR A Extended" panose="02010509020102010303" pitchFamily="50" charset="0"/>
              </a:rPr>
              <a:t>scikit</a:t>
            </a:r>
            <a:r>
              <a:rPr lang="en-IN" dirty="0">
                <a:latin typeface="OCR A Extended" panose="02010509020102010303" pitchFamily="50" charset="0"/>
              </a:rPr>
              <a:t>-learn</a:t>
            </a:r>
          </a:p>
          <a:p>
            <a:pPr lvl="2"/>
            <a:endParaRPr lang="en-IN" dirty="0">
              <a:latin typeface="OCR A Extended" panose="02010509020102010303" pitchFamily="50" charset="0"/>
            </a:endParaRPr>
          </a:p>
          <a:p>
            <a:pPr marL="45720" indent="0">
              <a:buNone/>
            </a:pPr>
            <a:r>
              <a:rPr lang="en-IN" dirty="0"/>
              <a:t>Trouble? Ask! Still more trouble? Google!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08D94-A2BE-4193-BBF4-2194D14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395322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1B39C7-9191-4697-988C-94AB73AE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EXCITING STUFF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9B4E22-2CEA-4160-9B51-15DCECB20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What is the deal with machine learning?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8BA-6163-4AC4-83C3-8C94E55D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360749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515E-AAAF-4979-BCCD-68A6E05A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Machine Learning?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791E3A-0522-4C07-8598-6AFDA2C70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4" y="1965960"/>
            <a:ext cx="6201872" cy="4038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242E-C8B9-4F37-AFFB-90A2AF6B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46925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9C99-5EDC-458A-A74D-D77C809C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learn to drive – Thought exercise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C5D068-E636-48A1-B896-F1098098B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92" y="1592998"/>
            <a:ext cx="5876615" cy="44074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73879-FA0F-496E-B484-EDAAEC4C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34583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DE31-C1AE-40A3-A9CB-842AED78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Machine Learning?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9B5BA1-1D51-449D-A8FE-BFDBC4AAF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9" y="1965960"/>
            <a:ext cx="10108202" cy="425786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B1C03-0AA6-4036-B9EA-A22B01B9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249283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FA3F-0818-4CA2-AA4D-16C412C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machine learning do?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E618-889B-4E45-9DF2-C9CA705D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0D6BA1-02CB-43AA-B877-5C50F16C0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06" y="1965960"/>
            <a:ext cx="7966908" cy="3925252"/>
          </a:xfrm>
        </p:spPr>
      </p:pic>
    </p:spTree>
    <p:extLst>
      <p:ext uri="{BB962C8B-B14F-4D97-AF65-F5344CB8AC3E}">
        <p14:creationId xmlns:p14="http://schemas.microsoft.com/office/powerpoint/2010/main" val="129348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A933-88F2-4A8B-8BD5-8FDBFAEB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6D10-B3CB-4222-90EE-75C8D16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us head over to the Python </a:t>
            </a:r>
            <a:r>
              <a:rPr lang="en-IN" dirty="0" err="1"/>
              <a:t>Jupyter</a:t>
            </a:r>
            <a:r>
              <a:rPr lang="en-IN" dirty="0"/>
              <a:t> Notebook!</a:t>
            </a:r>
          </a:p>
          <a:p>
            <a:r>
              <a:rPr lang="en-IN" dirty="0"/>
              <a:t>More practice? Checkout datasets from:</a:t>
            </a:r>
          </a:p>
          <a:p>
            <a:pPr lvl="1"/>
            <a:r>
              <a:rPr lang="en-IN" dirty="0">
                <a:hlinkClick r:id="rId3"/>
              </a:rPr>
              <a:t>http://vincentarelbundock.github.io/Rdatasets/datasets.html</a:t>
            </a:r>
            <a:endParaRPr lang="en-IN" dirty="0"/>
          </a:p>
          <a:p>
            <a:pPr lvl="1"/>
            <a:r>
              <a:rPr lang="en-IN" dirty="0">
                <a:hlinkClick r:id="rId4"/>
              </a:rPr>
              <a:t>https://archive.ics.uci.edu/ml/datasets.html?format=&amp;task=reg&amp;att=&amp;area=&amp;numAtt=&amp;numIns=&amp;type=&amp;sort=nameUp&amp;view=table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6B1-2CF8-4994-8A7E-CDFE774B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Aslamah Rahman | Penn ESP 2018 | asrahman@seas.upenn.edu</a:t>
            </a:r>
          </a:p>
        </p:txBody>
      </p:sp>
    </p:spTree>
    <p:extLst>
      <p:ext uri="{BB962C8B-B14F-4D97-AF65-F5344CB8AC3E}">
        <p14:creationId xmlns:p14="http://schemas.microsoft.com/office/powerpoint/2010/main" val="38515858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6397</TotalTime>
  <Words>1365</Words>
  <Application>Microsoft Office PowerPoint</Application>
  <PresentationFormat>Widescreen</PresentationFormat>
  <Paragraphs>172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OCR A Extended</vt:lpstr>
      <vt:lpstr>Basis</vt:lpstr>
      <vt:lpstr>Machine Learning  For Fun!</vt:lpstr>
      <vt:lpstr>First Things First  </vt:lpstr>
      <vt:lpstr>Installation Checklist </vt:lpstr>
      <vt:lpstr>THE EXCITING STUFF</vt:lpstr>
      <vt:lpstr>Where is Machine Learning?</vt:lpstr>
      <vt:lpstr>How to learn to drive – Thought exercise</vt:lpstr>
      <vt:lpstr>Why do we need Machine Learning?</vt:lpstr>
      <vt:lpstr>What does machine learning do?</vt:lpstr>
      <vt:lpstr>Linear regression</vt:lpstr>
      <vt:lpstr>How to evaluate your model?</vt:lpstr>
      <vt:lpstr>                        ML MODEL</vt:lpstr>
      <vt:lpstr>Two problem types in supervised learning</vt:lpstr>
      <vt:lpstr>Machine Learning  For Fun!</vt:lpstr>
      <vt:lpstr>PowerPoint Presentation</vt:lpstr>
      <vt:lpstr>The beast that is Artificial Neural Network</vt:lpstr>
      <vt:lpstr>TensorFlow Time!</vt:lpstr>
      <vt:lpstr>Machine Learning  For Fun!</vt:lpstr>
      <vt:lpstr>How to predict the future? How to understand literature?</vt:lpstr>
      <vt:lpstr>Recurrent Neural Networks</vt:lpstr>
      <vt:lpstr>What happens inside an RNN cell?</vt:lpstr>
      <vt:lpstr>Few cool examples</vt:lpstr>
      <vt:lpstr>PowerPoint Presentation</vt:lpstr>
      <vt:lpstr>Resources GALORE</vt:lpstr>
      <vt:lpstr>Online courses</vt:lpstr>
      <vt:lpstr>Blogs, Communities, Competitions</vt:lpstr>
      <vt:lpstr>Ultimate Machine Learning Cheat Sheets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Fun!</dc:title>
  <dc:creator>ASLAMAH RAHMAN</dc:creator>
  <cp:lastModifiedBy>ASLAMAH RAHMAN</cp:lastModifiedBy>
  <cp:revision>39</cp:revision>
  <dcterms:created xsi:type="dcterms:W3CDTF">2018-11-24T02:25:35Z</dcterms:created>
  <dcterms:modified xsi:type="dcterms:W3CDTF">2018-12-01T03:07:21Z</dcterms:modified>
</cp:coreProperties>
</file>