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irmFs3LzwHc6y52/tjCMDgYUr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090363b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11090363bb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090363b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1090363b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4" name="Google Shape;14;p21"/>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3"/>
          <p:cNvSpPr txBox="1"/>
          <p:nvPr>
            <p:ph type="title"/>
          </p:nvPr>
        </p:nvSpPr>
        <p:spPr>
          <a:xfrm>
            <a:off x="914400" y="1063228"/>
            <a:ext cx="7315200" cy="537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 type="body"/>
          </p:nvPr>
        </p:nvSpPr>
        <p:spPr>
          <a:xfrm>
            <a:off x="914400" y="1828800"/>
            <a:ext cx="7315200" cy="3143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3"/>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311700" y="2150850"/>
            <a:ext cx="8520600" cy="841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2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0"/>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0"/>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ws.amazon.com/pinpoint/" TargetMode="External"/><Relationship Id="rId4" Type="http://schemas.openxmlformats.org/officeDocument/2006/relationships/hyperlink" Target="https://aws.amazon.com/pinpoi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link.springer.com/article/10.1631/jzus.C1400013" TargetMode="External"/><Relationship Id="rId4" Type="http://schemas.openxmlformats.org/officeDocument/2006/relationships/hyperlink" Target="https://www.youtube.com/watch?v=IFPd41YX4lw" TargetMode="External"/><Relationship Id="rId5" Type="http://schemas.openxmlformats.org/officeDocument/2006/relationships/hyperlink" Target="https://www.ieee802.org/3/10GBT/public/nov03/diminico_1_1103.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ctrTitle"/>
          </p:nvPr>
        </p:nvSpPr>
        <p:spPr>
          <a:xfrm>
            <a:off x="685800" y="1194544"/>
            <a:ext cx="77724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360"/>
              </a:spcBef>
              <a:spcAft>
                <a:spcPts val="0"/>
              </a:spcAft>
              <a:buClr>
                <a:schemeClr val="dk1"/>
              </a:buClr>
              <a:buSzPts val="1100"/>
              <a:buFont typeface="Arial"/>
              <a:buNone/>
            </a:pPr>
            <a:r>
              <a:rPr b="1" lang="en" sz="3500">
                <a:solidFill>
                  <a:srgbClr val="FF0000"/>
                </a:solidFill>
                <a:latin typeface="Georgia"/>
                <a:ea typeface="Georgia"/>
                <a:cs typeface="Georgia"/>
                <a:sym typeface="Georgia"/>
              </a:rPr>
              <a:t>ChatBot Using AWS</a:t>
            </a:r>
            <a:endParaRPr b="1" sz="3500">
              <a:solidFill>
                <a:srgbClr val="FF0000"/>
              </a:solidFill>
              <a:latin typeface="Georgia"/>
              <a:ea typeface="Georgia"/>
              <a:cs typeface="Georgia"/>
              <a:sym typeface="Georgia"/>
            </a:endParaRPr>
          </a:p>
          <a:p>
            <a:pPr indent="0" lvl="0" marL="0" rtl="0" algn="ctr">
              <a:lnSpc>
                <a:spcPct val="100000"/>
              </a:lnSpc>
              <a:spcBef>
                <a:spcPts val="0"/>
              </a:spcBef>
              <a:spcAft>
                <a:spcPts val="0"/>
              </a:spcAft>
              <a:buSzPts val="1400"/>
              <a:buNone/>
            </a:pPr>
            <a:r>
              <a:t/>
            </a:r>
            <a:endParaRPr sz="4300">
              <a:latin typeface="Georgia"/>
              <a:ea typeface="Georgia"/>
              <a:cs typeface="Georgia"/>
              <a:sym typeface="Georgia"/>
            </a:endParaRPr>
          </a:p>
        </p:txBody>
      </p:sp>
      <p:sp>
        <p:nvSpPr>
          <p:cNvPr id="35" name="Google Shape;35;p1"/>
          <p:cNvSpPr txBox="1"/>
          <p:nvPr>
            <p:ph idx="1" type="subTitle"/>
          </p:nvPr>
        </p:nvSpPr>
        <p:spPr>
          <a:xfrm>
            <a:off x="267925" y="1952475"/>
            <a:ext cx="6400800" cy="131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 sz="2000">
                <a:solidFill>
                  <a:srgbClr val="0000FF"/>
                </a:solidFill>
                <a:latin typeface="Times New Roman"/>
                <a:ea typeface="Times New Roman"/>
                <a:cs typeface="Times New Roman"/>
                <a:sym typeface="Times New Roman"/>
              </a:rPr>
              <a:t>Course : </a:t>
            </a:r>
            <a:r>
              <a:rPr b="1" lang="en" sz="2000">
                <a:latin typeface="Times New Roman"/>
                <a:ea typeface="Times New Roman"/>
                <a:cs typeface="Times New Roman"/>
                <a:sym typeface="Times New Roman"/>
              </a:rPr>
              <a:t>Cloud Computing</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Arial"/>
              <a:buNone/>
            </a:pPr>
            <a:r>
              <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2000">
                <a:solidFill>
                  <a:srgbClr val="0000FF"/>
                </a:solidFill>
                <a:latin typeface="Times New Roman"/>
                <a:ea typeface="Times New Roman"/>
                <a:cs typeface="Times New Roman"/>
                <a:sym typeface="Times New Roman"/>
              </a:rPr>
              <a:t>Guided by :</a:t>
            </a:r>
            <a:r>
              <a:rPr b="1" lang="en" sz="2000">
                <a:latin typeface="Times New Roman"/>
                <a:ea typeface="Times New Roman"/>
                <a:cs typeface="Times New Roman"/>
                <a:sym typeface="Times New Roman"/>
              </a:rPr>
              <a:t> Prof. Suhas Bhise</a:t>
            </a:r>
            <a:endParaRPr b="1" sz="20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36" name="Google Shape;36;p1"/>
          <p:cNvSpPr txBox="1"/>
          <p:nvPr/>
        </p:nvSpPr>
        <p:spPr>
          <a:xfrm>
            <a:off x="806550" y="70750"/>
            <a:ext cx="69657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Times New Roman"/>
                <a:ea typeface="Times New Roman"/>
                <a:cs typeface="Times New Roman"/>
                <a:sym typeface="Times New Roman"/>
              </a:rPr>
              <a:t>Bansilal Ramnath Agarwal Charitable trust's</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Times New Roman"/>
                <a:ea typeface="Times New Roman"/>
                <a:cs typeface="Times New Roman"/>
                <a:sym typeface="Times New Roman"/>
              </a:rPr>
              <a:t>Vishwakarma Institute of Technology</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Times New Roman"/>
                <a:ea typeface="Times New Roman"/>
                <a:cs typeface="Times New Roman"/>
                <a:sym typeface="Times New Roman"/>
              </a:rPr>
              <a:t> (An Autonomous Institute Affiliated to Savitribai Phule Pune University)</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37" name="Google Shape;37;p1"/>
          <p:cNvSpPr txBox="1"/>
          <p:nvPr/>
        </p:nvSpPr>
        <p:spPr>
          <a:xfrm>
            <a:off x="4747300" y="2525775"/>
            <a:ext cx="418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txBox="1"/>
          <p:nvPr/>
        </p:nvSpPr>
        <p:spPr>
          <a:xfrm>
            <a:off x="5582125" y="2603575"/>
            <a:ext cx="3919500" cy="227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Times New Roman"/>
                <a:ea typeface="Times New Roman"/>
                <a:cs typeface="Times New Roman"/>
                <a:sym typeface="Times New Roman"/>
              </a:rPr>
              <a:t>Group : </a:t>
            </a:r>
            <a:r>
              <a:rPr b="1" i="0" lang="en" sz="2000" u="none" cap="none" strike="noStrike">
                <a:solidFill>
                  <a:schemeClr val="dk1"/>
                </a:solidFill>
                <a:latin typeface="Times New Roman"/>
                <a:ea typeface="Times New Roman"/>
                <a:cs typeface="Times New Roman"/>
                <a:sym typeface="Times New Roman"/>
              </a:rPr>
              <a:t>6</a:t>
            </a:r>
            <a:endParaRPr b="1"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Times New Roman"/>
                <a:ea typeface="Times New Roman"/>
                <a:cs typeface="Times New Roman"/>
                <a:sym typeface="Times New Roman"/>
              </a:rPr>
              <a:t>Presented by : </a:t>
            </a:r>
            <a:endParaRPr b="1" i="0" sz="2000" u="none" cap="none" strike="noStrike">
              <a:solidFill>
                <a:srgbClr val="0000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Ali Aslam               (16)</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Shweta Bachche    (33)</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Sakshi Bakal          (35)</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Chandsab Bangi    (37)</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Sara Chabukswar  (58)</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p:txBody>
      </p:sp>
      <p:pic>
        <p:nvPicPr>
          <p:cNvPr id="39" name="Google Shape;39;p1"/>
          <p:cNvPicPr preferRelativeResize="0"/>
          <p:nvPr/>
        </p:nvPicPr>
        <p:blipFill rotWithShape="1">
          <a:blip r:embed="rId3">
            <a:alphaModFix/>
          </a:blip>
          <a:srcRect b="0" l="0" r="0" t="0"/>
          <a:stretch/>
        </p:blipFill>
        <p:spPr>
          <a:xfrm>
            <a:off x="8369675" y="0"/>
            <a:ext cx="774325" cy="774325"/>
          </a:xfrm>
          <a:prstGeom prst="rect">
            <a:avLst/>
          </a:prstGeom>
          <a:noFill/>
          <a:ln>
            <a:noFill/>
          </a:ln>
        </p:spPr>
      </p:pic>
      <p:sp>
        <p:nvSpPr>
          <p:cNvPr id="40" name="Google Shape;4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ph type="title"/>
          </p:nvPr>
        </p:nvSpPr>
        <p:spPr>
          <a:xfrm>
            <a:off x="457200" y="205976"/>
            <a:ext cx="8229600" cy="49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Content </a:t>
            </a:r>
            <a:endParaRPr b="1" sz="3600">
              <a:solidFill>
                <a:srgbClr val="FF0000"/>
              </a:solidFill>
              <a:latin typeface="Georgia"/>
              <a:ea typeface="Georgia"/>
              <a:cs typeface="Georgia"/>
              <a:sym typeface="Georgia"/>
            </a:endParaRPr>
          </a:p>
        </p:txBody>
      </p:sp>
      <p:sp>
        <p:nvSpPr>
          <p:cNvPr id="46" name="Google Shape;46;p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lang="en" sz="1800"/>
              <a:t>Introduction</a:t>
            </a:r>
            <a:endParaRPr sz="1800"/>
          </a:p>
          <a:p>
            <a:pPr indent="-342900" lvl="0" marL="457200" rtl="0" algn="l">
              <a:lnSpc>
                <a:spcPct val="115000"/>
              </a:lnSpc>
              <a:spcBef>
                <a:spcPts val="0"/>
              </a:spcBef>
              <a:spcAft>
                <a:spcPts val="0"/>
              </a:spcAft>
              <a:buSzPts val="1800"/>
              <a:buChar char="•"/>
            </a:pPr>
            <a:r>
              <a:rPr lang="en" sz="1800"/>
              <a:t>Steps Involved</a:t>
            </a:r>
            <a:endParaRPr sz="1800"/>
          </a:p>
          <a:p>
            <a:pPr indent="-342900" lvl="0" marL="457200" rtl="0" algn="l">
              <a:lnSpc>
                <a:spcPct val="115000"/>
              </a:lnSpc>
              <a:spcBef>
                <a:spcPts val="0"/>
              </a:spcBef>
              <a:spcAft>
                <a:spcPts val="0"/>
              </a:spcAft>
              <a:buSzPts val="1800"/>
              <a:buChar char="•"/>
            </a:pPr>
            <a:r>
              <a:rPr lang="en" sz="1800"/>
              <a:t>Implementation</a:t>
            </a:r>
            <a:endParaRPr sz="1800"/>
          </a:p>
          <a:p>
            <a:pPr indent="-342900" lvl="0" marL="457200" rtl="0" algn="l">
              <a:lnSpc>
                <a:spcPct val="115000"/>
              </a:lnSpc>
              <a:spcBef>
                <a:spcPts val="0"/>
              </a:spcBef>
              <a:spcAft>
                <a:spcPts val="0"/>
              </a:spcAft>
              <a:buSzPts val="1800"/>
              <a:buChar char="•"/>
            </a:pPr>
            <a:r>
              <a:rPr lang="en" sz="1800"/>
              <a:t>Conclusion</a:t>
            </a:r>
            <a:endParaRPr sz="1800"/>
          </a:p>
          <a:p>
            <a:pPr indent="-342900" lvl="0" marL="457200" rtl="0" algn="l">
              <a:lnSpc>
                <a:spcPct val="115000"/>
              </a:lnSpc>
              <a:spcBef>
                <a:spcPts val="0"/>
              </a:spcBef>
              <a:spcAft>
                <a:spcPts val="0"/>
              </a:spcAft>
              <a:buSzPts val="1800"/>
              <a:buChar char="•"/>
            </a:pPr>
            <a:r>
              <a:rPr lang="en" sz="1800"/>
              <a:t>References</a:t>
            </a:r>
            <a:endParaRPr sz="1800"/>
          </a:p>
        </p:txBody>
      </p:sp>
      <p:sp>
        <p:nvSpPr>
          <p:cNvPr id="47" name="Google Shape;47;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
          <p:cNvSpPr txBox="1"/>
          <p:nvPr>
            <p:ph type="title"/>
          </p:nvPr>
        </p:nvSpPr>
        <p:spPr>
          <a:xfrm>
            <a:off x="187100" y="103575"/>
            <a:ext cx="8520600" cy="646500"/>
          </a:xfrm>
          <a:prstGeom prst="rect">
            <a:avLst/>
          </a:prstGeom>
          <a:no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Introduction</a:t>
            </a:r>
            <a:endParaRPr b="1" sz="3600">
              <a:solidFill>
                <a:srgbClr val="FF0000"/>
              </a:solidFill>
              <a:latin typeface="Georgia"/>
              <a:ea typeface="Georgia"/>
              <a:cs typeface="Georgia"/>
              <a:sym typeface="Georgia"/>
            </a:endParaRPr>
          </a:p>
        </p:txBody>
      </p:sp>
      <p:sp>
        <p:nvSpPr>
          <p:cNvPr id="53" name="Google Shape;53;p3"/>
          <p:cNvSpPr txBox="1"/>
          <p:nvPr/>
        </p:nvSpPr>
        <p:spPr>
          <a:xfrm>
            <a:off x="93800" y="1033825"/>
            <a:ext cx="8815500" cy="152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rPr>
              <a:t>AWS (Amazon Web Services) is a comprehensive, evolving cloud computing platform provided by Amazon that includes a mixture of infrastructure as a service (IaaS), platform as a service (PaaS) and packaged software as a service (SaaS) offering. AWS’s Bot Service is one of the services available on its platform.</a:t>
            </a:r>
            <a:endParaRPr sz="1300">
              <a:solidFill>
                <a:schemeClr val="dk1"/>
              </a:solidFill>
            </a:endParaRPr>
          </a:p>
          <a:p>
            <a:pPr indent="0" lvl="0" marL="0" rtl="0" algn="l">
              <a:lnSpc>
                <a:spcPct val="150000"/>
              </a:lnSpc>
              <a:spcBef>
                <a:spcPts val="1200"/>
              </a:spcBef>
              <a:spcAft>
                <a:spcPts val="1200"/>
              </a:spcAft>
              <a:buNone/>
            </a:pPr>
            <a:r>
              <a:rPr lang="en" sz="1300">
                <a:solidFill>
                  <a:schemeClr val="dk1"/>
                </a:solidFill>
              </a:rPr>
              <a:t>AWS Chatbot supports a number of AWS services, including Amazon CloudWatch, AWS Billing and Cost Management, and AWS Security Hub. </a:t>
            </a:r>
            <a:endParaRPr sz="1100">
              <a:solidFill>
                <a:schemeClr val="dk1"/>
              </a:solidFill>
            </a:endParaRPr>
          </a:p>
        </p:txBody>
      </p:sp>
      <p:sp>
        <p:nvSpPr>
          <p:cNvPr id="54" name="Google Shape;54;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11090363bba_0_7"/>
          <p:cNvSpPr txBox="1"/>
          <p:nvPr>
            <p:ph type="title"/>
          </p:nvPr>
        </p:nvSpPr>
        <p:spPr>
          <a:xfrm>
            <a:off x="187100" y="1840550"/>
            <a:ext cx="8520600" cy="646500"/>
          </a:xfrm>
          <a:prstGeom prst="rect">
            <a:avLst/>
          </a:prstGeom>
          <a:no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Implementation</a:t>
            </a:r>
            <a:endParaRPr b="1" sz="3600">
              <a:solidFill>
                <a:srgbClr val="FF0000"/>
              </a:solidFill>
              <a:latin typeface="Georgia"/>
              <a:ea typeface="Georgia"/>
              <a:cs typeface="Georgia"/>
              <a:sym typeface="Georgia"/>
            </a:endParaRPr>
          </a:p>
        </p:txBody>
      </p:sp>
      <p:sp>
        <p:nvSpPr>
          <p:cNvPr id="60" name="Google Shape;60;g11090363bba_0_7"/>
          <p:cNvSpPr txBox="1"/>
          <p:nvPr/>
        </p:nvSpPr>
        <p:spPr>
          <a:xfrm>
            <a:off x="798800" y="1499513"/>
            <a:ext cx="72972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36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g11090363bba_0_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7"/>
          <p:cNvSpPr txBox="1"/>
          <p:nvPr>
            <p:ph type="title"/>
          </p:nvPr>
        </p:nvSpPr>
        <p:spPr>
          <a:xfrm>
            <a:off x="457200" y="57403"/>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Steps Involved</a:t>
            </a:r>
            <a:endParaRPr/>
          </a:p>
        </p:txBody>
      </p:sp>
      <p:sp>
        <p:nvSpPr>
          <p:cNvPr id="67" name="Google Shape;67;p17"/>
          <p:cNvSpPr txBox="1"/>
          <p:nvPr>
            <p:ph idx="1" type="body"/>
          </p:nvPr>
        </p:nvSpPr>
        <p:spPr>
          <a:xfrm>
            <a:off x="457200" y="1549050"/>
            <a:ext cx="8229600" cy="3394500"/>
          </a:xfrm>
          <a:prstGeom prst="rect">
            <a:avLst/>
          </a:prstGeom>
          <a:noFill/>
          <a:ln>
            <a:noFill/>
          </a:ln>
        </p:spPr>
        <p:txBody>
          <a:bodyPr anchorCtr="0" anchor="t" bIns="45700" lIns="91425" spcFirstLastPara="1" rIns="91425" wrap="square" tIns="45700">
            <a:noAutofit/>
          </a:bodyPr>
          <a:lstStyle/>
          <a:p>
            <a:pPr indent="-139700" lvl="0" marL="63500" marR="25400" rtl="0" algn="just">
              <a:lnSpc>
                <a:spcPct val="115000"/>
              </a:lnSpc>
              <a:spcBef>
                <a:spcPts val="0"/>
              </a:spcBef>
              <a:spcAft>
                <a:spcPts val="0"/>
              </a:spcAft>
              <a:buClr>
                <a:schemeClr val="dk1"/>
              </a:buClr>
              <a:buSzPts val="1100"/>
              <a:buFont typeface="Arial"/>
              <a:buNone/>
            </a:pPr>
            <a:r>
              <a:rPr lang="en" sz="1700"/>
              <a:t>1. Create a bot and configure it with one or more intents that you want to support. </a:t>
            </a:r>
            <a:endParaRPr sz="1700"/>
          </a:p>
          <a:p>
            <a:pPr indent="-139700" lvl="0" marL="63500" marR="25400" rtl="0" algn="just">
              <a:lnSpc>
                <a:spcPct val="115000"/>
              </a:lnSpc>
              <a:spcBef>
                <a:spcPts val="0"/>
              </a:spcBef>
              <a:spcAft>
                <a:spcPts val="0"/>
              </a:spcAft>
              <a:buSzPts val="1100"/>
              <a:buNone/>
            </a:pPr>
            <a:r>
              <a:rPr lang="en" sz="1700"/>
              <a:t>2. Test the bot. You can use the test window client provided by the Amazon Lex   console.</a:t>
            </a:r>
            <a:endParaRPr sz="1700"/>
          </a:p>
          <a:p>
            <a:pPr indent="-139700" lvl="0" marL="63500" marR="25400" rtl="0" algn="just">
              <a:lnSpc>
                <a:spcPct val="115000"/>
              </a:lnSpc>
              <a:spcBef>
                <a:spcPts val="0"/>
              </a:spcBef>
              <a:spcAft>
                <a:spcPts val="0"/>
              </a:spcAft>
              <a:buSzPts val="1100"/>
              <a:buNone/>
            </a:pPr>
            <a:r>
              <a:rPr lang="en" sz="1700"/>
              <a:t>3. Publish a version and create an alias.</a:t>
            </a:r>
            <a:endParaRPr sz="1700"/>
          </a:p>
          <a:p>
            <a:pPr indent="-139700" lvl="0" marL="63500" marR="25400" rtl="0" algn="just">
              <a:lnSpc>
                <a:spcPct val="115000"/>
              </a:lnSpc>
              <a:spcBef>
                <a:spcPts val="0"/>
              </a:spcBef>
              <a:spcAft>
                <a:spcPts val="0"/>
              </a:spcAft>
              <a:buClr>
                <a:schemeClr val="dk1"/>
              </a:buClr>
              <a:buSzPts val="1100"/>
              <a:buFont typeface="Arial"/>
              <a:buNone/>
            </a:pPr>
            <a:r>
              <a:rPr lang="en" sz="1700"/>
              <a:t>4. Deploy the bot.</a:t>
            </a:r>
            <a:endParaRPr sz="1900">
              <a:solidFill>
                <a:srgbClr val="000000"/>
              </a:solidFill>
            </a:endParaRPr>
          </a:p>
        </p:txBody>
      </p:sp>
      <p:sp>
        <p:nvSpPr>
          <p:cNvPr id="68" name="Google Shape;68;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1090363bba_0_0"/>
          <p:cNvSpPr txBox="1"/>
          <p:nvPr>
            <p:ph type="title"/>
          </p:nvPr>
        </p:nvSpPr>
        <p:spPr>
          <a:xfrm>
            <a:off x="457200" y="57403"/>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Conclusion</a:t>
            </a:r>
            <a:r>
              <a:rPr lang="en"/>
              <a:t> </a:t>
            </a:r>
            <a:endParaRPr/>
          </a:p>
        </p:txBody>
      </p:sp>
      <p:sp>
        <p:nvSpPr>
          <p:cNvPr id="74" name="Google Shape;74;g11090363bba_0_0"/>
          <p:cNvSpPr txBox="1"/>
          <p:nvPr>
            <p:ph idx="1" type="body"/>
          </p:nvPr>
        </p:nvSpPr>
        <p:spPr>
          <a:xfrm>
            <a:off x="457200" y="1026750"/>
            <a:ext cx="8229600" cy="3916800"/>
          </a:xfrm>
          <a:prstGeom prst="rect">
            <a:avLst/>
          </a:prstGeom>
          <a:noFill/>
          <a:ln>
            <a:noFill/>
          </a:ln>
        </p:spPr>
        <p:txBody>
          <a:bodyPr anchorCtr="0" anchor="t" bIns="45700" lIns="91425" spcFirstLastPara="1" rIns="91425" wrap="square" tIns="45700">
            <a:noAutofit/>
          </a:bodyPr>
          <a:lstStyle/>
          <a:p>
            <a:pPr indent="0" lvl="0" marL="0" marR="406400" rtl="0" algn="just">
              <a:lnSpc>
                <a:spcPct val="115000"/>
              </a:lnSpc>
              <a:spcBef>
                <a:spcPts val="0"/>
              </a:spcBef>
              <a:spcAft>
                <a:spcPts val="0"/>
              </a:spcAft>
              <a:buClr>
                <a:schemeClr val="dk1"/>
              </a:buClr>
              <a:buSzPts val="1100"/>
              <a:buFont typeface="Arial"/>
              <a:buNone/>
            </a:pPr>
            <a:r>
              <a:rPr lang="en" sz="1300"/>
              <a:t>A</a:t>
            </a:r>
            <a:r>
              <a:rPr lang="en" sz="1500"/>
              <a:t>mazon Lex bot can be easily configured for a business requirement and minimize the routine work and bot can be designed for the responses which can divert most of the calls to the logic built instead of passing to the customer agent. This reduces tremendous amount of work on the call center agents and Lex can handle most of the use cases. This can be invoked from Amazon connect or can be used as standalone chat functionality on the websites.</a:t>
            </a:r>
            <a:endParaRPr sz="1500"/>
          </a:p>
          <a:p>
            <a:pPr indent="0" lvl="0" marL="0" marR="406400" rtl="0" algn="just">
              <a:lnSpc>
                <a:spcPct val="115000"/>
              </a:lnSpc>
              <a:spcBef>
                <a:spcPts val="0"/>
              </a:spcBef>
              <a:spcAft>
                <a:spcPts val="0"/>
              </a:spcAft>
              <a:buClr>
                <a:schemeClr val="dk1"/>
              </a:buClr>
              <a:buSzPts val="1100"/>
              <a:buFont typeface="Arial"/>
              <a:buNone/>
            </a:pPr>
            <a:r>
              <a:rPr lang="en" sz="1500"/>
              <a:t>Amazon </a:t>
            </a:r>
            <a:r>
              <a:rPr lang="en" sz="1500"/>
              <a:t>Lex bot can also be integrated with social platforms such as Facebook messaging. And all this click and drag functionalities provide the time to deploy to few hours and can be done with minimal or no code.</a:t>
            </a:r>
            <a:endParaRPr sz="1500"/>
          </a:p>
          <a:p>
            <a:pPr indent="0" lvl="0" marL="0" rtl="0" algn="just">
              <a:lnSpc>
                <a:spcPct val="115000"/>
              </a:lnSpc>
              <a:spcBef>
                <a:spcPts val="360"/>
              </a:spcBef>
              <a:spcAft>
                <a:spcPts val="0"/>
              </a:spcAft>
              <a:buSzPts val="1800"/>
              <a:buNone/>
            </a:pPr>
            <a:r>
              <a:rPr lang="en" sz="1500"/>
              <a:t>Customers can use</a:t>
            </a:r>
            <a:r>
              <a:rPr lang="en" sz="1500">
                <a:uFill>
                  <a:noFill/>
                </a:uFill>
                <a:hlinkClick r:id="rId3"/>
              </a:rPr>
              <a:t> Amazon Pinpoint</a:t>
            </a:r>
            <a:r>
              <a:rPr lang="en" sz="1500"/>
              <a:t> to help scale communications across use cases, including real-time notifications.</a:t>
            </a:r>
            <a:r>
              <a:rPr lang="en" sz="1500">
                <a:uFill>
                  <a:noFill/>
                </a:uFill>
                <a:hlinkClick r:id="rId4"/>
              </a:rPr>
              <a:t> Amazon Pinpoint</a:t>
            </a:r>
            <a:r>
              <a:rPr lang="en" sz="1500">
                <a:solidFill>
                  <a:schemeClr val="hlink"/>
                </a:solidFill>
              </a:rPr>
              <a:t> </a:t>
            </a:r>
            <a:r>
              <a:rPr lang="en" sz="1500"/>
              <a:t>is a flexible and scalable outbound and inbound marketing communications service. You can connect with customers and stakeholders over channels like email, SMS, push, or voice. Amazon Pinpoint can also be integrated with social messaging such as WhatsApp</a:t>
            </a:r>
            <a:endParaRPr sz="1800">
              <a:solidFill>
                <a:srgbClr val="000000"/>
              </a:solidFill>
            </a:endParaRPr>
          </a:p>
        </p:txBody>
      </p:sp>
      <p:sp>
        <p:nvSpPr>
          <p:cNvPr id="75" name="Google Shape;75;g11090363bba_0_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513800" y="1210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3600">
                <a:solidFill>
                  <a:srgbClr val="FF0000"/>
                </a:solidFill>
                <a:latin typeface="Georgia"/>
                <a:ea typeface="Georgia"/>
                <a:cs typeface="Georgia"/>
                <a:sym typeface="Georgia"/>
              </a:rPr>
              <a:t>References</a:t>
            </a:r>
            <a:endParaRPr/>
          </a:p>
        </p:txBody>
      </p:sp>
      <p:sp>
        <p:nvSpPr>
          <p:cNvPr id="81" name="Google Shape;81;p18"/>
          <p:cNvSpPr txBox="1"/>
          <p:nvPr>
            <p:ph idx="1" type="body"/>
          </p:nvPr>
        </p:nvSpPr>
        <p:spPr>
          <a:xfrm>
            <a:off x="457200" y="1492800"/>
            <a:ext cx="8229600" cy="33945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360"/>
              </a:spcBef>
              <a:spcAft>
                <a:spcPts val="0"/>
              </a:spcAft>
              <a:buSzPts val="1600"/>
              <a:buAutoNum type="arabicPeriod"/>
            </a:pPr>
            <a:r>
              <a:rPr lang="en" sz="1600" u="sng">
                <a:solidFill>
                  <a:schemeClr val="hlink"/>
                </a:solidFill>
                <a:hlinkClick r:id="rId3"/>
              </a:rPr>
              <a:t>https://link.springer.com/article/10.1631/jzus.C1400013</a:t>
            </a:r>
            <a:endParaRPr/>
          </a:p>
          <a:p>
            <a:pPr indent="-330200" lvl="0" marL="457200" rtl="0" algn="l">
              <a:lnSpc>
                <a:spcPct val="150000"/>
              </a:lnSpc>
              <a:spcBef>
                <a:spcPts val="0"/>
              </a:spcBef>
              <a:spcAft>
                <a:spcPts val="0"/>
              </a:spcAft>
              <a:buSzPts val="1600"/>
              <a:buAutoNum type="arabicPeriod"/>
            </a:pPr>
            <a:r>
              <a:rPr lang="en" sz="1600" u="sng">
                <a:solidFill>
                  <a:schemeClr val="hlink"/>
                </a:solidFill>
                <a:hlinkClick r:id="rId4"/>
              </a:rPr>
              <a:t>https://www.youtube.com/watch?v=IFPd41YX4lw</a:t>
            </a:r>
            <a:endParaRPr/>
          </a:p>
          <a:p>
            <a:pPr indent="-330200" lvl="0" marL="457200" rtl="0" algn="l">
              <a:lnSpc>
                <a:spcPct val="150000"/>
              </a:lnSpc>
              <a:spcBef>
                <a:spcPts val="0"/>
              </a:spcBef>
              <a:spcAft>
                <a:spcPts val="0"/>
              </a:spcAft>
              <a:buSzPts val="1600"/>
              <a:buAutoNum type="arabicPeriod"/>
            </a:pPr>
            <a:r>
              <a:rPr lang="en" sz="1600" u="sng">
                <a:solidFill>
                  <a:schemeClr val="hlink"/>
                </a:solidFill>
                <a:hlinkClick r:id="rId5"/>
              </a:rPr>
              <a:t>https://www.ieee802.org/3/10GBT/public/nov03/diminico_1_1103.pdf</a:t>
            </a:r>
            <a:endParaRPr sz="1600"/>
          </a:p>
          <a:p>
            <a:pPr indent="-330200" lvl="0" marL="457200" rtl="0" algn="l">
              <a:lnSpc>
                <a:spcPct val="150000"/>
              </a:lnSpc>
              <a:spcBef>
                <a:spcPts val="0"/>
              </a:spcBef>
              <a:spcAft>
                <a:spcPts val="0"/>
              </a:spcAft>
              <a:buSzPts val="1600"/>
              <a:buAutoNum type="arabicPeriod"/>
            </a:pPr>
            <a:r>
              <a:rPr lang="en" sz="1600"/>
              <a:t>https://aws.amazon.com/lex/</a:t>
            </a:r>
            <a:endParaRPr sz="1600"/>
          </a:p>
          <a:p>
            <a:pPr indent="0" lvl="0" marL="0" rtl="0" algn="l">
              <a:lnSpc>
                <a:spcPct val="150000"/>
              </a:lnSpc>
              <a:spcBef>
                <a:spcPts val="360"/>
              </a:spcBef>
              <a:spcAft>
                <a:spcPts val="0"/>
              </a:spcAft>
              <a:buSzPts val="1800"/>
              <a:buNone/>
            </a:pPr>
            <a:r>
              <a:t/>
            </a:r>
            <a:endParaRPr sz="1600"/>
          </a:p>
          <a:p>
            <a:pPr indent="0" lvl="0" marL="914400" rtl="0" algn="l">
              <a:lnSpc>
                <a:spcPct val="150000"/>
              </a:lnSpc>
              <a:spcBef>
                <a:spcPts val="360"/>
              </a:spcBef>
              <a:spcAft>
                <a:spcPts val="0"/>
              </a:spcAft>
              <a:buSzPts val="1800"/>
              <a:buNone/>
            </a:pPr>
            <a:r>
              <a:t/>
            </a:r>
            <a:endParaRPr sz="1600"/>
          </a:p>
          <a:p>
            <a:pPr indent="0" lvl="0" marL="457200" rtl="0" algn="l">
              <a:lnSpc>
                <a:spcPct val="150000"/>
              </a:lnSpc>
              <a:spcBef>
                <a:spcPts val="360"/>
              </a:spcBef>
              <a:spcAft>
                <a:spcPts val="0"/>
              </a:spcAft>
              <a:buSzPts val="1800"/>
              <a:buNone/>
            </a:pPr>
            <a:r>
              <a:t/>
            </a:r>
            <a:endParaRPr/>
          </a:p>
        </p:txBody>
      </p:sp>
      <p:sp>
        <p:nvSpPr>
          <p:cNvPr id="82" name="Google Shape;82;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812475" y="2258450"/>
            <a:ext cx="7315200" cy="3143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 sz="4400">
                <a:solidFill>
                  <a:srgbClr val="FF0000"/>
                </a:solidFill>
              </a:rPr>
              <a:t>THANK YOU!!!</a:t>
            </a:r>
            <a:endParaRPr b="1" sz="4400">
              <a:solidFill>
                <a:srgbClr val="FF0000"/>
              </a:solidFill>
            </a:endParaRPr>
          </a:p>
        </p:txBody>
      </p:sp>
      <p:sp>
        <p:nvSpPr>
          <p:cNvPr id="88" name="Google Shape;88;p19"/>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