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6" r:id="rId12"/>
  </p:sldIdLst>
  <p:sldSz cx="12192000" cy="6858000"/>
  <p:notesSz cx="12192000" cy="6858000"/>
  <p:embeddedFontLst>
    <p:embeddedFont>
      <p:font typeface="Calibri" pitchFamily="34" charset="0"/>
      <p:regular r:id="rId14"/>
      <p:bold r:id="rId15"/>
      <p:italic r:id="rId16"/>
      <p:boldItalic r:id="rId17"/>
    </p:embeddedFont>
    <p:embeddedFont>
      <p:font typeface="Roboto" charset="0"/>
      <p:regular r:id="rId18"/>
      <p:bold r:id="rId19"/>
      <p:italic r:id="rId20"/>
      <p:boldItalic r:id="rId21"/>
    </p:embeddedFont>
    <p:embeddedFont>
      <p:font typeface="Cambria" pitchFamily="18" charset="0"/>
      <p:regular r:id="rId22"/>
      <p:bold r:id="rId23"/>
      <p:italic r:id="rId24"/>
      <p:boldItalic r:id="rId25"/>
    </p:embeddedFont>
    <p:embeddedFont>
      <p:font typeface="Trebuchet MS"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3Z51sYYpfdEgjtJdgd2j82KMG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855" autoAdjust="0"/>
    <p:restoredTop sz="94660"/>
  </p:normalViewPr>
  <p:slideViewPr>
    <p:cSldViewPr snapToGrid="0">
      <p:cViewPr>
        <p:scale>
          <a:sx n="82" d="100"/>
          <a:sy n="82" d="100"/>
        </p:scale>
        <p:origin x="-588" y="-43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914400" y="1905001"/>
            <a:ext cx="100584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914400" y="4572000"/>
            <a:ext cx="861568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20" name="Google Shape;20;p13"/>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3289300" y="-1079500"/>
            <a:ext cx="4800600" cy="1016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2"/>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7081838" y="2032002"/>
            <a:ext cx="5851525" cy="2336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23"/>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body" idx="1"/>
          </p:nvPr>
        </p:nvSpPr>
        <p:spPr>
          <a:xfrm>
            <a:off x="609600" y="1600200"/>
            <a:ext cx="1016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15"/>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txBox="1">
            <a:spLocks noGrp="1"/>
          </p:cNvSpPr>
          <p:nvPr>
            <p:ph type="title"/>
          </p:nvPr>
        </p:nvSpPr>
        <p:spPr>
          <a:xfrm>
            <a:off x="963085" y="5486400"/>
            <a:ext cx="10212916"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6"/>
          <p:cNvSpPr txBox="1">
            <a:spLocks noGrp="1"/>
          </p:cNvSpPr>
          <p:nvPr>
            <p:ph type="body" idx="1"/>
          </p:nvPr>
        </p:nvSpPr>
        <p:spPr>
          <a:xfrm>
            <a:off x="963085" y="3852863"/>
            <a:ext cx="8180916"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37" name="Google Shape;37;p16"/>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609600" y="1536192"/>
            <a:ext cx="48768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3" name="Google Shape;43;p17"/>
          <p:cNvSpPr txBox="1">
            <a:spLocks noGrp="1"/>
          </p:cNvSpPr>
          <p:nvPr>
            <p:ph type="body" idx="2"/>
          </p:nvPr>
        </p:nvSpPr>
        <p:spPr>
          <a:xfrm>
            <a:off x="5892800" y="1536192"/>
            <a:ext cx="48768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4" name="Google Shape;44;p17"/>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609600" y="1535113"/>
            <a:ext cx="48768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0" name="Google Shape;50;p18"/>
          <p:cNvSpPr txBox="1">
            <a:spLocks noGrp="1"/>
          </p:cNvSpPr>
          <p:nvPr>
            <p:ph type="body" idx="2"/>
          </p:nvPr>
        </p:nvSpPr>
        <p:spPr>
          <a:xfrm>
            <a:off x="609600" y="2174875"/>
            <a:ext cx="48768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1" name="Google Shape;51;p18"/>
          <p:cNvSpPr txBox="1">
            <a:spLocks noGrp="1"/>
          </p:cNvSpPr>
          <p:nvPr>
            <p:ph type="body" idx="3"/>
          </p:nvPr>
        </p:nvSpPr>
        <p:spPr>
          <a:xfrm>
            <a:off x="5892800" y="1535113"/>
            <a:ext cx="48768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2" name="Google Shape;52;p18"/>
          <p:cNvSpPr txBox="1">
            <a:spLocks noGrp="1"/>
          </p:cNvSpPr>
          <p:nvPr>
            <p:ph type="body" idx="4"/>
          </p:nvPr>
        </p:nvSpPr>
        <p:spPr>
          <a:xfrm>
            <a:off x="5892800" y="2174875"/>
            <a:ext cx="48768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3" name="Google Shape;53;p18"/>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9"/>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406401" y="5495544"/>
            <a:ext cx="103632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0"/>
          <p:cNvSpPr txBox="1">
            <a:spLocks noGrp="1"/>
          </p:cNvSpPr>
          <p:nvPr>
            <p:ph type="body" idx="1"/>
          </p:nvPr>
        </p:nvSpPr>
        <p:spPr>
          <a:xfrm>
            <a:off x="406400" y="6096000"/>
            <a:ext cx="103632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3" name="Google Shape;63;p20"/>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
        <p:nvSpPr>
          <p:cNvPr id="66" name="Google Shape;66;p20"/>
          <p:cNvSpPr txBox="1">
            <a:spLocks noGrp="1"/>
          </p:cNvSpPr>
          <p:nvPr>
            <p:ph type="body" idx="2"/>
          </p:nvPr>
        </p:nvSpPr>
        <p:spPr>
          <a:xfrm>
            <a:off x="406400" y="381000"/>
            <a:ext cx="103632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402336" y="5495278"/>
            <a:ext cx="103632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1"/>
          <p:cNvSpPr>
            <a:spLocks noGrp="1"/>
          </p:cNvSpPr>
          <p:nvPr>
            <p:ph type="pic" idx="2"/>
          </p:nvPr>
        </p:nvSpPr>
        <p:spPr>
          <a:xfrm>
            <a:off x="0" y="0"/>
            <a:ext cx="11277600" cy="5486400"/>
          </a:xfrm>
          <a:prstGeom prst="rect">
            <a:avLst/>
          </a:prstGeom>
          <a:noFill/>
          <a:ln>
            <a:noFill/>
          </a:ln>
        </p:spPr>
      </p:sp>
      <p:sp>
        <p:nvSpPr>
          <p:cNvPr id="70" name="Google Shape;70;p21"/>
          <p:cNvSpPr txBox="1">
            <a:spLocks noGrp="1"/>
          </p:cNvSpPr>
          <p:nvPr>
            <p:ph type="body" idx="1"/>
          </p:nvPr>
        </p:nvSpPr>
        <p:spPr>
          <a:xfrm>
            <a:off x="402336" y="6096000"/>
            <a:ext cx="103632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 name="Google Shape;71;p21"/>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
        <p:nvSpPr>
          <p:cNvPr id="73" name="Google Shape;73;p21"/>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a:path>
          <a:tileRect/>
        </a:gra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609600" y="1600200"/>
            <a:ext cx="1016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2"/>
          <p:cNvSpPr/>
          <p:nvPr/>
        </p:nvSpPr>
        <p:spPr>
          <a:xfrm>
            <a:off x="11277600" y="0"/>
            <a:ext cx="9144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2"/>
          <p:cNvSpPr/>
          <p:nvPr/>
        </p:nvSpPr>
        <p:spPr>
          <a:xfrm>
            <a:off x="11277600" y="5486400"/>
            <a:ext cx="9144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2"/>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marR="0" lvl="0" indent="0" algn="ctr" rtl="0">
              <a:lnSpc>
                <a:spcPct val="100000"/>
              </a:lnSpc>
              <a:spcBef>
                <a:spcPts val="0"/>
              </a:spcBef>
              <a:buNone/>
              <a:defRPr sz="1800" b="0" i="0" u="none" strike="noStrike" cap="none">
                <a:solidFill>
                  <a:srgbClr val="FFFFFF"/>
                </a:solidFill>
                <a:latin typeface="Calibri"/>
                <a:ea typeface="Calibri"/>
                <a:cs typeface="Calibri"/>
                <a:sym typeface="Calibri"/>
              </a:defRPr>
            </a:lvl1pPr>
            <a:lvl2pPr marL="38100" marR="0" lvl="1" indent="0" algn="ctr" rtl="0">
              <a:lnSpc>
                <a:spcPct val="100000"/>
              </a:lnSpc>
              <a:spcBef>
                <a:spcPts val="0"/>
              </a:spcBef>
              <a:buNone/>
              <a:defRPr sz="1800" b="0" i="0" u="none" strike="noStrike" cap="none">
                <a:solidFill>
                  <a:srgbClr val="FFFFFF"/>
                </a:solidFill>
                <a:latin typeface="Calibri"/>
                <a:ea typeface="Calibri"/>
                <a:cs typeface="Calibri"/>
                <a:sym typeface="Calibri"/>
              </a:defRPr>
            </a:lvl2pPr>
            <a:lvl3pPr marL="38100" marR="0" lvl="2" indent="0" algn="ctr" rtl="0">
              <a:lnSpc>
                <a:spcPct val="100000"/>
              </a:lnSpc>
              <a:spcBef>
                <a:spcPts val="0"/>
              </a:spcBef>
              <a:buNone/>
              <a:defRPr sz="1800" b="0" i="0" u="none" strike="noStrike" cap="none">
                <a:solidFill>
                  <a:srgbClr val="FFFFFF"/>
                </a:solidFill>
                <a:latin typeface="Calibri"/>
                <a:ea typeface="Calibri"/>
                <a:cs typeface="Calibri"/>
                <a:sym typeface="Calibri"/>
              </a:defRPr>
            </a:lvl3pPr>
            <a:lvl4pPr marL="38100" marR="0" lvl="3" indent="0" algn="ctr" rtl="0">
              <a:lnSpc>
                <a:spcPct val="100000"/>
              </a:lnSpc>
              <a:spcBef>
                <a:spcPts val="0"/>
              </a:spcBef>
              <a:buNone/>
              <a:defRPr sz="1800" b="0" i="0" u="none" strike="noStrike" cap="none">
                <a:solidFill>
                  <a:srgbClr val="FFFFFF"/>
                </a:solidFill>
                <a:latin typeface="Calibri"/>
                <a:ea typeface="Calibri"/>
                <a:cs typeface="Calibri"/>
                <a:sym typeface="Calibri"/>
              </a:defRPr>
            </a:lvl4pPr>
            <a:lvl5pPr marL="38100" marR="0" lvl="4" indent="0" algn="ctr" rtl="0">
              <a:lnSpc>
                <a:spcPct val="100000"/>
              </a:lnSpc>
              <a:spcBef>
                <a:spcPts val="0"/>
              </a:spcBef>
              <a:buNone/>
              <a:defRPr sz="1800" b="0" i="0" u="none" strike="noStrike" cap="none">
                <a:solidFill>
                  <a:srgbClr val="FFFFFF"/>
                </a:solidFill>
                <a:latin typeface="Calibri"/>
                <a:ea typeface="Calibri"/>
                <a:cs typeface="Calibri"/>
                <a:sym typeface="Calibri"/>
              </a:defRPr>
            </a:lvl5pPr>
            <a:lvl6pPr marL="38100" marR="0" lvl="5" indent="0" algn="ctr" rtl="0">
              <a:lnSpc>
                <a:spcPct val="100000"/>
              </a:lnSpc>
              <a:spcBef>
                <a:spcPts val="0"/>
              </a:spcBef>
              <a:buNone/>
              <a:defRPr sz="1800" b="0" i="0" u="none" strike="noStrike" cap="none">
                <a:solidFill>
                  <a:srgbClr val="FFFFFF"/>
                </a:solidFill>
                <a:latin typeface="Calibri"/>
                <a:ea typeface="Calibri"/>
                <a:cs typeface="Calibri"/>
                <a:sym typeface="Calibri"/>
              </a:defRPr>
            </a:lvl6pPr>
            <a:lvl7pPr marL="38100" marR="0" lvl="6" indent="0" algn="ctr" rtl="0">
              <a:lnSpc>
                <a:spcPct val="100000"/>
              </a:lnSpc>
              <a:spcBef>
                <a:spcPts val="0"/>
              </a:spcBef>
              <a:buNone/>
              <a:defRPr sz="1800" b="0" i="0" u="none" strike="noStrike" cap="none">
                <a:solidFill>
                  <a:srgbClr val="FFFFFF"/>
                </a:solidFill>
                <a:latin typeface="Calibri"/>
                <a:ea typeface="Calibri"/>
                <a:cs typeface="Calibri"/>
                <a:sym typeface="Calibri"/>
              </a:defRPr>
            </a:lvl7pPr>
            <a:lvl8pPr marL="38100" marR="0" lvl="7" indent="0" algn="ctr" rtl="0">
              <a:lnSpc>
                <a:spcPct val="100000"/>
              </a:lnSpc>
              <a:spcBef>
                <a:spcPts val="0"/>
              </a:spcBef>
              <a:buNone/>
              <a:defRPr sz="1800" b="0" i="0" u="none" strike="noStrike" cap="none">
                <a:solidFill>
                  <a:srgbClr val="FFFFFF"/>
                </a:solidFill>
                <a:latin typeface="Calibri"/>
                <a:ea typeface="Calibri"/>
                <a:cs typeface="Calibri"/>
                <a:sym typeface="Calibri"/>
              </a:defRPr>
            </a:lvl8pPr>
            <a:lvl9pPr marL="38100" marR="0" lvl="8" indent="0" algn="ctr" rtl="0">
              <a:lnSpc>
                <a:spcPct val="100000"/>
              </a:lnSpc>
              <a:spcBef>
                <a:spcPts val="0"/>
              </a:spcBef>
              <a:buNone/>
              <a:defRPr sz="1800" b="0" i="0" u="none" strike="noStrike" cap="none">
                <a:solidFill>
                  <a:srgbClr val="FFFFFF"/>
                </a:solidFill>
                <a:latin typeface="Calibri"/>
                <a:ea typeface="Calibri"/>
                <a:cs typeface="Calibri"/>
                <a:sym typeface="Calibri"/>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
        <p:nvSpPr>
          <p:cNvPr id="15" name="Google Shape;15;p12"/>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2"/>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s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1"/>
          <p:cNvGrpSpPr/>
          <p:nvPr/>
        </p:nvGrpSpPr>
        <p:grpSpPr>
          <a:xfrm>
            <a:off x="876300" y="990600"/>
            <a:ext cx="1743075" cy="1333500"/>
            <a:chOff x="742950" y="1104900"/>
            <a:chExt cx="1743075" cy="1333500"/>
          </a:xfrm>
        </p:grpSpPr>
        <p:sp>
          <p:nvSpPr>
            <p:cNvPr id="92" name="Google Shape;92;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4" name="Google Shape;94;p1"/>
          <p:cNvSpPr/>
          <p:nvPr/>
        </p:nvSpPr>
        <p:spPr>
          <a:xfrm>
            <a:off x="3752850" y="357187"/>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
          <p:cNvSpPr/>
          <p:nvPr/>
        </p:nvSpPr>
        <p:spPr>
          <a:xfrm>
            <a:off x="457200" y="6033137"/>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
          <p:cNvSpPr txBox="1">
            <a:spLocks noGrp="1"/>
          </p:cNvSpPr>
          <p:nvPr>
            <p:ph type="ctrTitle"/>
          </p:nvPr>
        </p:nvSpPr>
        <p:spPr>
          <a:xfrm>
            <a:off x="0" y="147575"/>
            <a:ext cx="12192000" cy="1647887"/>
          </a:xfrm>
          <a:prstGeom prst="rect">
            <a:avLst/>
          </a:prstGeom>
          <a:noFill/>
          <a:ln>
            <a:noFill/>
          </a:ln>
        </p:spPr>
        <p:txBody>
          <a:bodyPr spcFirstLastPara="1" wrap="square" lIns="0" tIns="16500" rIns="0" bIns="0" anchor="b" anchorCtr="0">
            <a:spAutoFit/>
          </a:bodyPr>
          <a:lstStyle/>
          <a:p>
            <a:pPr marL="3213735" lvl="0" indent="0" algn="l" rtl="0">
              <a:spcBef>
                <a:spcPts val="0"/>
              </a:spcBef>
              <a:spcAft>
                <a:spcPts val="0"/>
              </a:spcAft>
              <a:buClr>
                <a:srgbClr val="002060"/>
              </a:buClr>
              <a:buSzPts val="4000"/>
              <a:buFont typeface="Times New Roman"/>
              <a:buNone/>
            </a:pPr>
            <a:r>
              <a:rPr lang="en-IN" sz="4000" b="1" i="0">
                <a:solidFill>
                  <a:srgbClr val="002060"/>
                </a:solidFill>
                <a:latin typeface="Times New Roman"/>
                <a:ea typeface="Times New Roman"/>
                <a:cs typeface="Times New Roman"/>
                <a:sym typeface="Times New Roman"/>
              </a:rPr>
              <a:t>        Digital Portfolio </a:t>
            </a:r>
            <a:r>
              <a:rPr lang="en-IN" b="1" i="0">
                <a:solidFill>
                  <a:srgbClr val="0F0F0F"/>
                </a:solidFill>
                <a:latin typeface="Roboto"/>
                <a:ea typeface="Roboto"/>
                <a:cs typeface="Roboto"/>
                <a:sym typeface="Roboto"/>
              </a:rPr>
              <a:t/>
            </a:r>
            <a:br>
              <a:rPr lang="en-IN" b="1" i="0">
                <a:solidFill>
                  <a:srgbClr val="0F0F0F"/>
                </a:solidFill>
                <a:latin typeface="Roboto"/>
                <a:ea typeface="Roboto"/>
                <a:cs typeface="Roboto"/>
                <a:sym typeface="Roboto"/>
              </a:rPr>
            </a:br>
            <a:endParaRPr/>
          </a:p>
        </p:txBody>
      </p:sp>
      <p:sp>
        <p:nvSpPr>
          <p:cNvPr id="97" name="Google Shape;97;p1"/>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1</a:t>
            </a:fld>
            <a:endParaRPr/>
          </a:p>
        </p:txBody>
      </p:sp>
      <p:pic>
        <p:nvPicPr>
          <p:cNvPr id="98" name="Google Shape;98;p1"/>
          <p:cNvPicPr preferRelativeResize="0"/>
          <p:nvPr/>
        </p:nvPicPr>
        <p:blipFill rotWithShape="1">
          <a:blip r:embed="rId3">
            <a:alphaModFix/>
          </a:blip>
          <a:srcRect/>
          <a:stretch/>
        </p:blipFill>
        <p:spPr>
          <a:xfrm>
            <a:off x="676275" y="6467477"/>
            <a:ext cx="2143125" cy="200025"/>
          </a:xfrm>
          <a:prstGeom prst="rect">
            <a:avLst/>
          </a:prstGeom>
          <a:noFill/>
          <a:ln>
            <a:noFill/>
          </a:ln>
        </p:spPr>
      </p:pic>
      <p:sp>
        <p:nvSpPr>
          <p:cNvPr id="99" name="Google Shape;99;p1"/>
          <p:cNvSpPr txBox="1"/>
          <p:nvPr/>
        </p:nvSpPr>
        <p:spPr>
          <a:xfrm>
            <a:off x="1981200" y="1828800"/>
            <a:ext cx="9096300" cy="526293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STUDENT NAME: </a:t>
            </a:r>
            <a:r>
              <a:rPr lang="en-IN" sz="2400" dirty="0" err="1" smtClean="0">
                <a:solidFill>
                  <a:schemeClr val="dk1"/>
                </a:solidFill>
                <a:latin typeface="Times New Roman"/>
                <a:ea typeface="Times New Roman"/>
                <a:cs typeface="Times New Roman"/>
                <a:sym typeface="Times New Roman"/>
              </a:rPr>
              <a:t>Kanava</a:t>
            </a:r>
            <a:r>
              <a:rPr lang="en-IN" sz="2400" dirty="0" smtClean="0">
                <a:solidFill>
                  <a:schemeClr val="dk1"/>
                </a:solidFill>
                <a:latin typeface="Times New Roman"/>
                <a:ea typeface="Times New Roman"/>
                <a:cs typeface="Times New Roman"/>
                <a:sym typeface="Times New Roman"/>
              </a:rPr>
              <a:t> </a:t>
            </a:r>
            <a:r>
              <a:rPr lang="en-IN" sz="2400" dirty="0" err="1" smtClean="0">
                <a:solidFill>
                  <a:schemeClr val="dk1"/>
                </a:solidFill>
                <a:latin typeface="Times New Roman"/>
                <a:ea typeface="Times New Roman"/>
                <a:cs typeface="Times New Roman"/>
                <a:sym typeface="Times New Roman"/>
              </a:rPr>
              <a:t>Aslam</a:t>
            </a:r>
            <a:r>
              <a:rPr lang="en-IN" sz="2400" dirty="0" smtClean="0">
                <a:solidFill>
                  <a:schemeClr val="dk1"/>
                </a:solidFill>
                <a:latin typeface="Times New Roman"/>
                <a:ea typeface="Times New Roman"/>
                <a:cs typeface="Times New Roman"/>
                <a:sym typeface="Times New Roman"/>
              </a:rPr>
              <a:t> M</a:t>
            </a:r>
            <a:endParaRPr sz="2400">
              <a:solidFill>
                <a:srgbClr val="00206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REGISTER NO     : </a:t>
            </a:r>
            <a:r>
              <a:rPr lang="en-IN" sz="2400" dirty="0" smtClean="0">
                <a:solidFill>
                  <a:srgbClr val="002060"/>
                </a:solidFill>
                <a:latin typeface="Times New Roman"/>
                <a:ea typeface="Times New Roman"/>
                <a:cs typeface="Times New Roman"/>
                <a:sym typeface="Times New Roman"/>
              </a:rPr>
              <a:t>2422k1816</a:t>
            </a:r>
            <a:endParaRPr sz="2400">
              <a:solidFill>
                <a:srgbClr val="002060"/>
              </a:solidFill>
              <a:latin typeface="Times New Roman"/>
              <a:ea typeface="Times New Roman"/>
              <a:cs typeface="Times New Roman"/>
              <a:sym typeface="Times New Roman"/>
            </a:endParaRPr>
          </a:p>
          <a:p>
            <a:pPr lvl="0">
              <a:lnSpc>
                <a:spcPct val="200000"/>
              </a:lnSpc>
            </a:pPr>
            <a:r>
              <a:rPr lang="en-IN" sz="2400" dirty="0">
                <a:solidFill>
                  <a:schemeClr val="dk1"/>
                </a:solidFill>
                <a:latin typeface="Times New Roman"/>
                <a:ea typeface="Times New Roman"/>
                <a:cs typeface="Times New Roman"/>
                <a:sym typeface="Times New Roman"/>
              </a:rPr>
              <a:t>NMID                    </a:t>
            </a:r>
            <a:r>
              <a:rPr lang="en-IN" sz="2400" dirty="0" smtClean="0">
                <a:solidFill>
                  <a:schemeClr val="dk1"/>
                </a:solidFill>
                <a:latin typeface="Times New Roman"/>
                <a:ea typeface="Times New Roman"/>
                <a:cs typeface="Times New Roman"/>
                <a:sym typeface="Times New Roman"/>
              </a:rPr>
              <a:t>:6DFA41251BC10079EC24FAF1252110DC</a:t>
            </a:r>
            <a:endParaRPr sz="5000">
              <a:solidFill>
                <a:srgbClr val="00206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DEPARTMENT    : </a:t>
            </a:r>
            <a:r>
              <a:rPr lang="en-IN" sz="2400" u="sng" dirty="0">
                <a:solidFill>
                  <a:schemeClr val="hlink"/>
                </a:solidFill>
                <a:latin typeface="Times New Roman"/>
                <a:ea typeface="Times New Roman"/>
                <a:cs typeface="Times New Roman"/>
                <a:sym typeface="Times New Roman"/>
                <a:hlinkClick r:id="rId4"/>
              </a:rPr>
              <a:t>B.SC</a:t>
            </a:r>
            <a:r>
              <a:rPr lang="en-IN" sz="2400" dirty="0">
                <a:solidFill>
                  <a:srgbClr val="002060"/>
                </a:solidFill>
                <a:latin typeface="Times New Roman"/>
                <a:ea typeface="Times New Roman"/>
                <a:cs typeface="Times New Roman"/>
                <a:sym typeface="Times New Roman"/>
              </a:rPr>
              <a:t>.(computer science)</a:t>
            </a:r>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COLLEGE            : </a:t>
            </a:r>
            <a:r>
              <a:rPr lang="en-IN" sz="2400" dirty="0">
                <a:solidFill>
                  <a:srgbClr val="002060"/>
                </a:solidFill>
                <a:latin typeface="Times New Roman"/>
                <a:ea typeface="Times New Roman"/>
                <a:cs typeface="Times New Roman"/>
                <a:sym typeface="Times New Roman"/>
              </a:rPr>
              <a:t>NIFT-TEA College of Knitwear </a:t>
            </a:r>
            <a:r>
              <a:rPr lang="en-IN" sz="2400" dirty="0" err="1">
                <a:solidFill>
                  <a:srgbClr val="002060"/>
                </a:solidFill>
                <a:latin typeface="Times New Roman"/>
                <a:ea typeface="Times New Roman"/>
                <a:cs typeface="Times New Roman"/>
                <a:sym typeface="Times New Roman"/>
              </a:rPr>
              <a:t>Fashion,Tiruppur</a:t>
            </a:r>
            <a:r>
              <a:rPr lang="en-IN" sz="2400" dirty="0">
                <a:solidFill>
                  <a:srgbClr val="002060"/>
                </a:solidFill>
                <a:latin typeface="Times New Roman"/>
                <a:ea typeface="Times New Roman"/>
                <a:cs typeface="Times New Roman"/>
                <a:sym typeface="Times New Roman"/>
              </a:rPr>
              <a:t>,</a:t>
            </a:r>
            <a:endParaRPr/>
          </a:p>
          <a:p>
            <a:pPr marL="0" marR="0" lvl="0" indent="0" algn="l" rtl="0">
              <a:lnSpc>
                <a:spcPct val="200000"/>
              </a:lnSpc>
              <a:spcBef>
                <a:spcPts val="0"/>
              </a:spcBef>
              <a:spcAft>
                <a:spcPts val="0"/>
              </a:spcAft>
              <a:buNone/>
            </a:pPr>
            <a:r>
              <a:rPr lang="en-IN" sz="2400" dirty="0">
                <a:solidFill>
                  <a:srgbClr val="002060"/>
                </a:solidFill>
                <a:latin typeface="Times New Roman"/>
                <a:ea typeface="Times New Roman"/>
                <a:cs typeface="Times New Roman"/>
                <a:sym typeface="Times New Roman"/>
              </a:rPr>
              <a:t>                                </a:t>
            </a:r>
            <a:r>
              <a:rPr lang="en-IN" sz="2400" dirty="0" err="1">
                <a:solidFill>
                  <a:srgbClr val="002060"/>
                </a:solidFill>
                <a:latin typeface="Times New Roman"/>
                <a:ea typeface="Times New Roman"/>
                <a:cs typeface="Times New Roman"/>
                <a:sym typeface="Times New Roman"/>
              </a:rPr>
              <a:t>Bharathiyar</a:t>
            </a:r>
            <a:r>
              <a:rPr lang="en-IN" sz="2400" dirty="0">
                <a:solidFill>
                  <a:srgbClr val="002060"/>
                </a:solidFill>
                <a:latin typeface="Times New Roman"/>
                <a:ea typeface="Times New Roman"/>
                <a:cs typeface="Times New Roman"/>
                <a:sym typeface="Times New Roman"/>
              </a:rPr>
              <a:t> University, Coimbatore.</a:t>
            </a:r>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12523808"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1"/>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33" y="539334"/>
            <a:ext cx="4578668" cy="444352"/>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2"/>
              </a:buClr>
              <a:buSzPts val="2800"/>
              <a:buFont typeface="Times New Roman"/>
              <a:buNone/>
            </a:pPr>
            <a:r>
              <a:rPr lang="en-IN" sz="2800" b="1">
                <a:latin typeface="Times New Roman"/>
                <a:ea typeface="Times New Roman"/>
                <a:cs typeface="Times New Roman"/>
                <a:sym typeface="Times New Roman"/>
              </a:rPr>
              <a:t>CONCLUSION</a:t>
            </a:r>
            <a:endParaRPr sz="2800" b="1">
              <a:latin typeface="Times New Roman"/>
              <a:ea typeface="Times New Roman"/>
              <a:cs typeface="Times New Roman"/>
              <a:sym typeface="Times New Roman"/>
            </a:endParaRPr>
          </a:p>
        </p:txBody>
      </p:sp>
      <p:sp>
        <p:nvSpPr>
          <p:cNvPr id="207" name="Google Shape;207;p11"/>
          <p:cNvSpPr txBox="1"/>
          <p:nvPr/>
        </p:nvSpPr>
        <p:spPr>
          <a:xfrm>
            <a:off x="11277219" y="6473338"/>
            <a:ext cx="228600" cy="17633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208" name="Google Shape;208;p11"/>
          <p:cNvSpPr txBox="1"/>
          <p:nvPr/>
        </p:nvSpPr>
        <p:spPr>
          <a:xfrm>
            <a:off x="492760" y="1371600"/>
            <a:ext cx="10099039" cy="286232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portfolio website is thoughtfully designed with both usability and professional presentation in mind. It successfully integrates essential features such as responsive design, profile details, skills showcase, education background, project highlights, and simple contact information. </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structured navigation bar and modern styling ensure that users can easily explore different sections, while the resume download option provides quick access to detailed credentials. </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Overall, the website not only highlights academic achievements, technical skills, and projects but also delivers a clean, interactive, and easy-to-update platform that serves as a strong digital representation of the individual’s professional profile.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2"/>
          <p:cNvSpPr/>
          <p:nvPr/>
        </p:nvSpPr>
        <p:spPr>
          <a:xfrm>
            <a:off x="1" y="4010027"/>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11430000" y="618172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11125200" y="228600"/>
            <a:ext cx="553403" cy="45720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2"/>
          <p:cNvSpPr/>
          <p:nvPr/>
        </p:nvSpPr>
        <p:spPr>
          <a:xfrm>
            <a:off x="10820400" y="642969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2"/>
          <p:cNvSpPr txBox="1">
            <a:spLocks noGrp="1"/>
          </p:cNvSpPr>
          <p:nvPr>
            <p:ph type="title"/>
          </p:nvPr>
        </p:nvSpPr>
        <p:spPr>
          <a:xfrm>
            <a:off x="2819401" y="1524000"/>
            <a:ext cx="5867400" cy="1978747"/>
          </a:xfrm>
          <a:prstGeom prst="rect">
            <a:avLst/>
          </a:prstGeom>
          <a:noFill/>
          <a:ln>
            <a:noFill/>
          </a:ln>
        </p:spPr>
        <p:txBody>
          <a:bodyPr spcFirstLastPara="1" wrap="square" lIns="0" tIns="16500" rIns="0" bIns="0" anchor="ctr" anchorCtr="0">
            <a:spAutoFit/>
          </a:bodyPr>
          <a:lstStyle/>
          <a:p>
            <a:pPr marL="12700" lvl="0" indent="0" algn="ctr" rtl="0">
              <a:lnSpc>
                <a:spcPct val="100000"/>
              </a:lnSpc>
              <a:spcBef>
                <a:spcPts val="0"/>
              </a:spcBef>
              <a:spcAft>
                <a:spcPts val="0"/>
              </a:spcAft>
              <a:buClr>
                <a:schemeClr val="dk2"/>
              </a:buClr>
              <a:buSzPts val="4250"/>
              <a:buFont typeface="Times New Roman"/>
              <a:buNone/>
            </a:pPr>
            <a:r>
              <a:rPr lang="en-IN" sz="4250" b="1" i="1">
                <a:latin typeface="Times New Roman"/>
                <a:ea typeface="Times New Roman"/>
                <a:cs typeface="Times New Roman"/>
                <a:sym typeface="Times New Roman"/>
              </a:rPr>
              <a:t>PROJECT TITLE</a:t>
            </a:r>
            <a:br>
              <a:rPr lang="en-IN" sz="4250" b="1" i="1">
                <a:latin typeface="Times New Roman"/>
                <a:ea typeface="Times New Roman"/>
                <a:cs typeface="Times New Roman"/>
                <a:sym typeface="Times New Roman"/>
              </a:rPr>
            </a:br>
            <a:r>
              <a:rPr lang="en-IN" sz="4250" i="1">
                <a:latin typeface="Times New Roman"/>
                <a:ea typeface="Times New Roman"/>
                <a:cs typeface="Times New Roman"/>
                <a:sym typeface="Times New Roman"/>
              </a:rPr>
              <a:t/>
            </a:r>
            <a:br>
              <a:rPr lang="en-IN" sz="4250" i="1">
                <a:latin typeface="Times New Roman"/>
                <a:ea typeface="Times New Roman"/>
                <a:cs typeface="Times New Roman"/>
                <a:sym typeface="Times New Roman"/>
              </a:rPr>
            </a:br>
            <a:r>
              <a:rPr lang="en-IN" sz="4250" i="1">
                <a:latin typeface="Times New Roman"/>
                <a:ea typeface="Times New Roman"/>
                <a:cs typeface="Times New Roman"/>
                <a:sym typeface="Times New Roman"/>
              </a:rPr>
              <a:t> </a:t>
            </a:r>
            <a:r>
              <a:rPr lang="en-IN" sz="4250" b="1">
                <a:latin typeface="Times New Roman"/>
                <a:ea typeface="Times New Roman"/>
                <a:cs typeface="Times New Roman"/>
                <a:sym typeface="Times New Roman"/>
              </a:rPr>
              <a:t>MY PORTFOLIO</a:t>
            </a:r>
            <a:endParaRPr sz="4250" b="1">
              <a:latin typeface="Times New Roman"/>
              <a:ea typeface="Times New Roman"/>
              <a:cs typeface="Times New Roman"/>
              <a:sym typeface="Times New Roman"/>
            </a:endParaRPr>
          </a:p>
        </p:txBody>
      </p:sp>
      <p:sp>
        <p:nvSpPr>
          <p:cNvPr id="109" name="Google Shape;109;p2"/>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2</a:t>
            </a:fld>
            <a:endParaRPr/>
          </a:p>
        </p:txBody>
      </p:sp>
      <p:grpSp>
        <p:nvGrpSpPr>
          <p:cNvPr id="110" name="Google Shape;110;p2"/>
          <p:cNvGrpSpPr/>
          <p:nvPr/>
        </p:nvGrpSpPr>
        <p:grpSpPr>
          <a:xfrm>
            <a:off x="466726" y="6410327"/>
            <a:ext cx="3705225" cy="295275"/>
            <a:chOff x="466725" y="6410325"/>
            <a:chExt cx="3705225" cy="295275"/>
          </a:xfrm>
        </p:grpSpPr>
        <p:pic>
          <p:nvPicPr>
            <p:cNvPr id="111" name="Google Shape;111;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112" name="Google Shape;112;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3"/>
          <p:cNvSpPr/>
          <p:nvPr/>
        </p:nvSpPr>
        <p:spPr>
          <a:xfrm>
            <a:off x="-76199"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3"/>
          <p:cNvSpPr/>
          <p:nvPr/>
        </p:nvSpPr>
        <p:spPr>
          <a:xfrm>
            <a:off x="1" y="4010027"/>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3"/>
          <p:cNvSpPr/>
          <p:nvPr/>
        </p:nvSpPr>
        <p:spPr>
          <a:xfrm>
            <a:off x="7362826" y="447675"/>
            <a:ext cx="361951"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3"/>
          <p:cNvSpPr/>
          <p:nvPr/>
        </p:nvSpPr>
        <p:spPr>
          <a:xfrm>
            <a:off x="11010901"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3"/>
          <p:cNvPicPr preferRelativeResize="0"/>
          <p:nvPr/>
        </p:nvPicPr>
        <p:blipFill rotWithShape="1">
          <a:blip r:embed="rId3">
            <a:alphaModFix/>
          </a:blip>
          <a:srcRect/>
          <a:stretch/>
        </p:blipFill>
        <p:spPr>
          <a:xfrm>
            <a:off x="10687049" y="6134100"/>
            <a:ext cx="247651" cy="247650"/>
          </a:xfrm>
          <a:prstGeom prst="rect">
            <a:avLst/>
          </a:prstGeom>
          <a:noFill/>
          <a:ln>
            <a:noFill/>
          </a:ln>
        </p:spPr>
      </p:pic>
      <p:grpSp>
        <p:nvGrpSpPr>
          <p:cNvPr id="122" name="Google Shape;122;p3"/>
          <p:cNvGrpSpPr/>
          <p:nvPr/>
        </p:nvGrpSpPr>
        <p:grpSpPr>
          <a:xfrm>
            <a:off x="47627" y="5181599"/>
            <a:ext cx="2390774" cy="1647822"/>
            <a:chOff x="47625" y="3819523"/>
            <a:chExt cx="4124325" cy="3009898"/>
          </a:xfrm>
        </p:grpSpPr>
        <p:pic>
          <p:nvPicPr>
            <p:cNvPr id="123" name="Google Shape;12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25" name="Google Shape;125;p3"/>
          <p:cNvSpPr txBox="1">
            <a:spLocks noGrp="1"/>
          </p:cNvSpPr>
          <p:nvPr>
            <p:ph type="title"/>
          </p:nvPr>
        </p:nvSpPr>
        <p:spPr>
          <a:xfrm>
            <a:off x="752476" y="680858"/>
            <a:ext cx="3756025" cy="721351"/>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2"/>
              </a:buClr>
              <a:buSzPts val="4600"/>
              <a:buFont typeface="Times New Roman"/>
              <a:buNone/>
            </a:pPr>
            <a:r>
              <a:rPr lang="en-IN" b="1">
                <a:latin typeface="Times New Roman"/>
                <a:ea typeface="Times New Roman"/>
                <a:cs typeface="Times New Roman"/>
                <a:sym typeface="Times New Roman"/>
              </a:rPr>
              <a:t>AGENDA</a:t>
            </a:r>
            <a:endParaRPr/>
          </a:p>
        </p:txBody>
      </p:sp>
      <p:sp>
        <p:nvSpPr>
          <p:cNvPr id="126" name="Google Shape;126;p3"/>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3</a:t>
            </a:fld>
            <a:endParaRPr/>
          </a:p>
        </p:txBody>
      </p:sp>
      <p:sp>
        <p:nvSpPr>
          <p:cNvPr id="127" name="Google Shape;127;p3"/>
          <p:cNvSpPr txBox="1"/>
          <p:nvPr/>
        </p:nvSpPr>
        <p:spPr>
          <a:xfrm>
            <a:off x="2509807" y="1041534"/>
            <a:ext cx="502920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mbria"/>
              <a:buAutoNum type="arabicPeriod"/>
            </a:pPr>
            <a:r>
              <a:rPr lang="en-IN" sz="2800">
                <a:solidFill>
                  <a:srgbClr val="0D0D0D"/>
                </a:solidFill>
                <a:latin typeface="Times New Roman"/>
                <a:ea typeface="Times New Roman"/>
                <a:cs typeface="Times New Roman"/>
                <a:sym typeface="Times New Roman"/>
              </a:rPr>
              <a:t>Tools and Technologies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Portfolio design and Layout</a:t>
            </a:r>
            <a:endParaRPr/>
          </a:p>
          <a:p>
            <a:pPr marL="0" marR="0" lvl="0" indent="-177800" algn="l" rtl="0">
              <a:spcBef>
                <a:spcPts val="0"/>
              </a:spcBef>
              <a:spcAft>
                <a:spcPts val="0"/>
              </a:spcAft>
              <a:buClr>
                <a:srgbClr val="0D0D0D"/>
              </a:buClr>
              <a:buSzPts val="2800"/>
              <a:buFont typeface="Cambria"/>
              <a:buAutoNum type="arabicPeriod"/>
            </a:pPr>
            <a:r>
              <a:rPr lang="en-IN" sz="2800">
                <a:solidFill>
                  <a:srgbClr val="0D0D0D"/>
                </a:solidFill>
                <a:latin typeface="Times New Roman"/>
                <a:ea typeface="Times New Roman"/>
                <a:cs typeface="Times New Roman"/>
                <a:sym typeface="Times New Roman"/>
              </a:rPr>
              <a:t>Features and Functionality</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Screenshots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Conclusion</a:t>
            </a:r>
            <a:endParaRPr/>
          </a:p>
          <a:p>
            <a:pPr marL="0" marR="0" lvl="0" indent="-177800" algn="l" rtl="0">
              <a:spcBef>
                <a:spcPts val="0"/>
              </a:spcBef>
              <a:spcAft>
                <a:spcPts val="0"/>
              </a:spcAft>
              <a:buClr>
                <a:srgbClr val="0D0D0D"/>
              </a:buClr>
              <a:buSzPts val="2800"/>
              <a:buFont typeface="Cambria"/>
              <a:buAutoNum type="arabicPeriod"/>
            </a:pPr>
            <a:r>
              <a:rPr lang="en-IN" sz="2800">
                <a:solidFill>
                  <a:srgbClr val="0D0D0D"/>
                </a:solidFill>
                <a:latin typeface="Times New Roman"/>
                <a:ea typeface="Times New Roman"/>
                <a:cs typeface="Times New Roman"/>
                <a:sym typeface="Times New Roman"/>
              </a:rPr>
              <a:t>Github Link</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4"/>
          <p:cNvGrpSpPr/>
          <p:nvPr/>
        </p:nvGrpSpPr>
        <p:grpSpPr>
          <a:xfrm>
            <a:off x="8991600" y="3678996"/>
            <a:ext cx="1762126" cy="2512254"/>
            <a:chOff x="7991475" y="2933700"/>
            <a:chExt cx="2762250" cy="3257550"/>
          </a:xfrm>
        </p:grpSpPr>
        <p:sp>
          <p:nvSpPr>
            <p:cNvPr id="133" name="Google Shape;13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36" name="Google Shape;136;p4"/>
          <p:cNvSpPr txBox="1">
            <a:spLocks noGrp="1"/>
          </p:cNvSpPr>
          <p:nvPr>
            <p:ph type="title"/>
          </p:nvPr>
        </p:nvSpPr>
        <p:spPr>
          <a:xfrm>
            <a:off x="834074" y="578797"/>
            <a:ext cx="6709726" cy="670696"/>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dk2"/>
              </a:buClr>
              <a:buSzPts val="4250"/>
              <a:buFont typeface="Times New Roman"/>
              <a:buNone/>
            </a:pPr>
            <a:r>
              <a:rPr lang="en-IN" sz="4250" b="1">
                <a:latin typeface="Times New Roman"/>
                <a:ea typeface="Times New Roman"/>
                <a:cs typeface="Times New Roman"/>
                <a:sym typeface="Times New Roman"/>
              </a:rPr>
              <a:t>PROBLEM STATEMENT</a:t>
            </a:r>
            <a:endParaRPr sz="4250" b="1">
              <a:latin typeface="Times New Roman"/>
              <a:ea typeface="Times New Roman"/>
              <a:cs typeface="Times New Roman"/>
              <a:sym typeface="Times New Roman"/>
            </a:endParaRPr>
          </a:p>
        </p:txBody>
      </p:sp>
      <p:sp>
        <p:nvSpPr>
          <p:cNvPr id="137" name="Google Shape;137;p4"/>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4</a:t>
            </a:fld>
            <a:endParaRPr/>
          </a:p>
        </p:txBody>
      </p:sp>
      <p:pic>
        <p:nvPicPr>
          <p:cNvPr id="138" name="Google Shape;138;p4"/>
          <p:cNvPicPr preferRelativeResize="0"/>
          <p:nvPr/>
        </p:nvPicPr>
        <p:blipFill rotWithShape="1">
          <a:blip r:embed="rId4">
            <a:alphaModFix/>
          </a:blip>
          <a:srcRect/>
          <a:stretch/>
        </p:blipFill>
        <p:spPr>
          <a:xfrm>
            <a:off x="676275" y="6467477"/>
            <a:ext cx="2143125" cy="200025"/>
          </a:xfrm>
          <a:prstGeom prst="rect">
            <a:avLst/>
          </a:prstGeom>
          <a:noFill/>
          <a:ln>
            <a:noFill/>
          </a:ln>
        </p:spPr>
      </p:pic>
      <p:sp>
        <p:nvSpPr>
          <p:cNvPr id="139" name="Google Shape;139;p4"/>
          <p:cNvSpPr txBox="1"/>
          <p:nvPr/>
        </p:nvSpPr>
        <p:spPr>
          <a:xfrm>
            <a:off x="674297" y="1447800"/>
            <a:ext cx="8317303"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expectations. Therefore, 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5"/>
          <p:cNvGrpSpPr/>
          <p:nvPr/>
        </p:nvGrpSpPr>
        <p:grpSpPr>
          <a:xfrm>
            <a:off x="9155099" y="4133850"/>
            <a:ext cx="2209801" cy="2724150"/>
            <a:chOff x="8658225" y="2647950"/>
            <a:chExt cx="3533775" cy="3810000"/>
          </a:xfrm>
        </p:grpSpPr>
        <p:sp>
          <p:nvSpPr>
            <p:cNvPr id="145" name="Google Shape;14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7" name="Google Shape;14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8" name="Google Shape;148;p5"/>
          <p:cNvSpPr txBox="1">
            <a:spLocks noGrp="1"/>
          </p:cNvSpPr>
          <p:nvPr>
            <p:ph type="title"/>
          </p:nvPr>
        </p:nvSpPr>
        <p:spPr>
          <a:xfrm>
            <a:off x="739776" y="833370"/>
            <a:ext cx="5737224" cy="670696"/>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dk2"/>
              </a:buClr>
              <a:buSzPts val="4250"/>
              <a:buFont typeface="Times New Roman"/>
              <a:buNone/>
            </a:pPr>
            <a:r>
              <a:rPr lang="en-IN" sz="4250" b="1">
                <a:latin typeface="Times New Roman"/>
                <a:ea typeface="Times New Roman"/>
                <a:cs typeface="Times New Roman"/>
                <a:sym typeface="Times New Roman"/>
              </a:rPr>
              <a:t>PROJECT OVERVIEW</a:t>
            </a:r>
            <a:endParaRPr sz="4250" b="1">
              <a:latin typeface="Times New Roman"/>
              <a:ea typeface="Times New Roman"/>
              <a:cs typeface="Times New Roman"/>
              <a:sym typeface="Times New Roman"/>
            </a:endParaRPr>
          </a:p>
        </p:txBody>
      </p:sp>
      <p:sp>
        <p:nvSpPr>
          <p:cNvPr id="149" name="Google Shape;149;p5"/>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5</a:t>
            </a:fld>
            <a:endParaRPr/>
          </a:p>
        </p:txBody>
      </p:sp>
      <p:pic>
        <p:nvPicPr>
          <p:cNvPr id="150" name="Google Shape;150;p5"/>
          <p:cNvPicPr preferRelativeResize="0"/>
          <p:nvPr/>
        </p:nvPicPr>
        <p:blipFill rotWithShape="1">
          <a:blip r:embed="rId4">
            <a:alphaModFix/>
          </a:blip>
          <a:srcRect/>
          <a:stretch/>
        </p:blipFill>
        <p:spPr>
          <a:xfrm>
            <a:off x="676275" y="6467477"/>
            <a:ext cx="2143125" cy="200025"/>
          </a:xfrm>
          <a:prstGeom prst="rect">
            <a:avLst/>
          </a:prstGeom>
          <a:noFill/>
          <a:ln>
            <a:noFill/>
          </a:ln>
        </p:spPr>
      </p:pic>
      <p:sp>
        <p:nvSpPr>
          <p:cNvPr id="151" name="Google Shape;151;p5"/>
          <p:cNvSpPr txBox="1"/>
          <p:nvPr/>
        </p:nvSpPr>
        <p:spPr>
          <a:xfrm>
            <a:off x="457200" y="1600200"/>
            <a:ext cx="8694175"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6"/>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6"/>
          <p:cNvSpPr txBox="1">
            <a:spLocks noGrp="1"/>
          </p:cNvSpPr>
          <p:nvPr>
            <p:ph type="title"/>
          </p:nvPr>
        </p:nvSpPr>
        <p:spPr>
          <a:xfrm>
            <a:off x="699453" y="896317"/>
            <a:ext cx="5472747" cy="509114"/>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dk2"/>
              </a:buClr>
              <a:buSzPts val="3200"/>
              <a:buFont typeface="Times New Roman"/>
              <a:buNone/>
            </a:pPr>
            <a:r>
              <a:rPr lang="en-IN" sz="3200" b="1">
                <a:latin typeface="Times New Roman"/>
                <a:ea typeface="Times New Roman"/>
                <a:cs typeface="Times New Roman"/>
                <a:sym typeface="Times New Roman"/>
              </a:rPr>
              <a:t>WHO ARE THE END USERS?</a:t>
            </a:r>
            <a:endParaRPr sz="3200" b="1">
              <a:latin typeface="Times New Roman"/>
              <a:ea typeface="Times New Roman"/>
              <a:cs typeface="Times New Roman"/>
              <a:sym typeface="Times New Roman"/>
            </a:endParaRPr>
          </a:p>
        </p:txBody>
      </p:sp>
      <p:sp>
        <p:nvSpPr>
          <p:cNvPr id="159" name="Google Shape;159;p6"/>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6</a:t>
            </a:fld>
            <a:endParaRPr/>
          </a:p>
        </p:txBody>
      </p:sp>
      <p:pic>
        <p:nvPicPr>
          <p:cNvPr id="160" name="Google Shape;160;p6"/>
          <p:cNvPicPr preferRelativeResize="0"/>
          <p:nvPr/>
        </p:nvPicPr>
        <p:blipFill rotWithShape="1">
          <a:blip r:embed="rId3">
            <a:alphaModFix/>
          </a:blip>
          <a:srcRect/>
          <a:stretch/>
        </p:blipFill>
        <p:spPr>
          <a:xfrm>
            <a:off x="723901" y="6172202"/>
            <a:ext cx="2181225" cy="485775"/>
          </a:xfrm>
          <a:prstGeom prst="rect">
            <a:avLst/>
          </a:prstGeom>
          <a:noFill/>
          <a:ln>
            <a:noFill/>
          </a:ln>
        </p:spPr>
      </p:pic>
      <p:sp>
        <p:nvSpPr>
          <p:cNvPr id="161" name="Google Shape;161;p6"/>
          <p:cNvSpPr txBox="1"/>
          <p:nvPr/>
        </p:nvSpPr>
        <p:spPr>
          <a:xfrm>
            <a:off x="555626" y="1524000"/>
            <a:ext cx="9001125"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End Users</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The portfolio website is designed to benefit the following end users:</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1. Recruiters and Employers – To quickly assess skills, education, and projects in a professional and structured format.</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 2. Faculty and Academic Mentors – To review academic progress, certifications, and technical contributions.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3.  Peers and Collaborators – To connect for project discussions, knowledge sharing, and teamwork opportunities.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4.  Personal Branding – Acts as a digital identity that anyone interested in the candidate’s profile can access.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This ensures that the portfolio is not only a resume replacement but also a multi-purpose tool for career development, academic recognition, and personal branding.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p:nvPr/>
        </p:nvPicPr>
        <p:blipFill rotWithShape="1">
          <a:blip r:embed="rId3">
            <a:alphaModFix/>
          </a:blip>
          <a:srcRect/>
          <a:stretch/>
        </p:blipFill>
        <p:spPr>
          <a:xfrm>
            <a:off x="203201" y="2222322"/>
            <a:ext cx="2133599" cy="2705102"/>
          </a:xfrm>
          <a:prstGeom prst="rect">
            <a:avLst/>
          </a:prstGeom>
          <a:noFill/>
          <a:ln>
            <a:noFill/>
          </a:ln>
        </p:spPr>
      </p:pic>
      <p:sp>
        <p:nvSpPr>
          <p:cNvPr id="167" name="Google Shape;167;p7"/>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7"/>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7"/>
          <p:cNvSpPr txBox="1">
            <a:spLocks noGrp="1"/>
          </p:cNvSpPr>
          <p:nvPr>
            <p:ph type="title"/>
          </p:nvPr>
        </p:nvSpPr>
        <p:spPr>
          <a:xfrm>
            <a:off x="558166" y="857885"/>
            <a:ext cx="9763125" cy="57531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2"/>
              </a:buClr>
              <a:buSzPts val="3600"/>
              <a:buFont typeface="Times New Roman"/>
              <a:buNone/>
            </a:pPr>
            <a:r>
              <a:rPr lang="en-IN" sz="3600" b="1">
                <a:latin typeface="Times New Roman"/>
                <a:ea typeface="Times New Roman"/>
                <a:cs typeface="Times New Roman"/>
                <a:sym typeface="Times New Roman"/>
              </a:rPr>
              <a:t>TOOLS AND TECHNIQUES</a:t>
            </a:r>
            <a:endParaRPr sz="3600" b="1">
              <a:latin typeface="Times New Roman"/>
              <a:ea typeface="Times New Roman"/>
              <a:cs typeface="Times New Roman"/>
              <a:sym typeface="Times New Roman"/>
            </a:endParaRPr>
          </a:p>
        </p:txBody>
      </p:sp>
      <p:sp>
        <p:nvSpPr>
          <p:cNvPr id="170" name="Google Shape;170;p7"/>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7</a:t>
            </a:fld>
            <a:endParaRPr/>
          </a:p>
        </p:txBody>
      </p:sp>
      <p:pic>
        <p:nvPicPr>
          <p:cNvPr id="171" name="Google Shape;171;p7"/>
          <p:cNvPicPr preferRelativeResize="0"/>
          <p:nvPr/>
        </p:nvPicPr>
        <p:blipFill rotWithShape="1">
          <a:blip r:embed="rId4">
            <a:alphaModFix/>
          </a:blip>
          <a:srcRect/>
          <a:stretch/>
        </p:blipFill>
        <p:spPr>
          <a:xfrm>
            <a:off x="676275" y="6467477"/>
            <a:ext cx="2143125" cy="200025"/>
          </a:xfrm>
          <a:prstGeom prst="rect">
            <a:avLst/>
          </a:prstGeom>
          <a:noFill/>
          <a:ln>
            <a:noFill/>
          </a:ln>
        </p:spPr>
      </p:pic>
      <p:sp>
        <p:nvSpPr>
          <p:cNvPr id="172" name="Google Shape;172;p7"/>
          <p:cNvSpPr txBox="1"/>
          <p:nvPr/>
        </p:nvSpPr>
        <p:spPr>
          <a:xfrm>
            <a:off x="2286000" y="2282212"/>
            <a:ext cx="7620000" cy="2586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To develop the portfolio website, the following tools and technologies were used:</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1. HTML5 – For creating the structure and layout of the web pages.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2. CSS3 – For designing, styling, and adding responsiveness to the portfolio.</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3.  JavaScript (Basic) – For enhancing interactivity and dynamic elements (if required).</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4. CodePen – As the online platform to write, test, and share the code effectively.</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5. GitHub – For version control, project hosting, and sharing with recruiters.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9" name="Google Shape;179;p8"/>
          <p:cNvSpPr txBox="1"/>
          <p:nvPr/>
        </p:nvSpPr>
        <p:spPr>
          <a:xfrm>
            <a:off x="11277219" y="6473337"/>
            <a:ext cx="228600" cy="17633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solidFill>
                <a:schemeClr val="dk1"/>
              </a:solidFill>
              <a:latin typeface="Trebuchet MS"/>
              <a:ea typeface="Trebuchet MS"/>
              <a:cs typeface="Trebuchet MS"/>
              <a:sym typeface="Trebuchet MS"/>
            </a:endParaRPr>
          </a:p>
        </p:txBody>
      </p:sp>
      <p:sp>
        <p:nvSpPr>
          <p:cNvPr id="180" name="Google Shape;180;p8"/>
          <p:cNvSpPr txBox="1"/>
          <p:nvPr/>
        </p:nvSpPr>
        <p:spPr>
          <a:xfrm>
            <a:off x="749935" y="585297"/>
            <a:ext cx="8794751" cy="44435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2800" b="1">
                <a:solidFill>
                  <a:srgbClr val="5E503E"/>
                </a:solidFill>
                <a:latin typeface="Times New Roman"/>
                <a:ea typeface="Times New Roman"/>
                <a:cs typeface="Times New Roman"/>
                <a:sym typeface="Times New Roman"/>
              </a:rPr>
              <a:t>PORTFOLIO DESIGN AND LAYOUT</a:t>
            </a:r>
            <a:endParaRPr sz="2800" b="1">
              <a:solidFill>
                <a:srgbClr val="5E503E"/>
              </a:solidFill>
              <a:latin typeface="Times New Roman"/>
              <a:ea typeface="Times New Roman"/>
              <a:cs typeface="Times New Roman"/>
              <a:sym typeface="Times New Roman"/>
            </a:endParaRPr>
          </a:p>
        </p:txBody>
      </p:sp>
      <p:sp>
        <p:nvSpPr>
          <p:cNvPr id="181" name="Google Shape;181;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8"/>
          <p:cNvSpPr txBox="1"/>
          <p:nvPr/>
        </p:nvSpPr>
        <p:spPr>
          <a:xfrm>
            <a:off x="685801" y="1219201"/>
            <a:ext cx="8465575"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The portfolio website was designed with a clean and modern layout to make it simple and professional. The design follows a section-wise structure for easy navigation:</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Header Section – Includes profile photo, name, and a short tagline.</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Navigation Bar – Quick access to sections like About, Skills, Education, Projects, and Strengths.</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About Me Section – A short introduction with personal details and career aspirations.</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Skills Section – A structured list of technical and soft skills displayed with styled boxes.</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Education Section – Academic details presented in a highlighted card format.</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Projects Section – Detailed explanation of completed projects with hover effects for interactivity.</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Strengths Section – Lists qualities such as being a strong person, helping-minded, fast learner, and smart worker.</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Footer Section – Contains contact details and copyright note.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Times New Roman"/>
              <a:buNone/>
            </a:pPr>
            <a:r>
              <a:rPr lang="en-IN" sz="2800" b="1">
                <a:latin typeface="Times New Roman"/>
                <a:ea typeface="Times New Roman"/>
                <a:cs typeface="Times New Roman"/>
                <a:sym typeface="Times New Roman"/>
              </a:rPr>
              <a:t>FEATURES AND FUNCTIONALITY</a:t>
            </a:r>
            <a:endParaRPr/>
          </a:p>
        </p:txBody>
      </p:sp>
      <p:sp>
        <p:nvSpPr>
          <p:cNvPr id="188" name="Google Shape;188;p9"/>
          <p:cNvSpPr txBox="1"/>
          <p:nvPr/>
        </p:nvSpPr>
        <p:spPr>
          <a:xfrm>
            <a:off x="533401" y="1219202"/>
            <a:ext cx="8618100" cy="535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1.  Responsive Design - The portfolio is structured with section-based cards, likely adaptable across desktops, tablets, and </a:t>
            </a:r>
            <a:r>
              <a:rPr lang="en-IN" sz="1800" dirty="0" err="1">
                <a:solidFill>
                  <a:schemeClr val="dk1"/>
                </a:solidFill>
                <a:latin typeface="Times New Roman"/>
                <a:ea typeface="Times New Roman"/>
                <a:cs typeface="Times New Roman"/>
                <a:sym typeface="Times New Roman"/>
              </a:rPr>
              <a:t>smartphones</a:t>
            </a:r>
            <a:r>
              <a:rPr lang="en-IN" sz="1800" dirty="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2.  Profile Integration - Displays a profile photo, name </a:t>
            </a:r>
            <a:r>
              <a:rPr lang="en-IN" sz="1800" dirty="0" smtClean="0">
                <a:solidFill>
                  <a:schemeClr val="dk1"/>
                </a:solidFill>
                <a:latin typeface="Times New Roman"/>
                <a:ea typeface="Times New Roman"/>
                <a:cs typeface="Times New Roman"/>
                <a:sym typeface="Times New Roman"/>
              </a:rPr>
              <a:t>(KANAVA ASLAM M), </a:t>
            </a:r>
            <a:r>
              <a:rPr lang="en-IN" sz="1800" dirty="0">
                <a:solidFill>
                  <a:schemeClr val="dk1"/>
                </a:solidFill>
                <a:latin typeface="Times New Roman"/>
                <a:ea typeface="Times New Roman"/>
                <a:cs typeface="Times New Roman"/>
                <a:sym typeface="Times New Roman"/>
              </a:rPr>
              <a:t>and course (</a:t>
            </a:r>
            <a:r>
              <a:rPr lang="en-IN" sz="1800" dirty="0" err="1">
                <a:solidFill>
                  <a:schemeClr val="dk1"/>
                </a:solidFill>
                <a:latin typeface="Times New Roman"/>
                <a:ea typeface="Times New Roman"/>
                <a:cs typeface="Times New Roman"/>
                <a:sym typeface="Times New Roman"/>
              </a:rPr>
              <a:t>B.Sc</a:t>
            </a:r>
            <a:r>
              <a:rPr lang="en-IN" sz="1800" dirty="0">
                <a:solidFill>
                  <a:schemeClr val="dk1"/>
                </a:solidFill>
                <a:latin typeface="Times New Roman"/>
                <a:ea typeface="Times New Roman"/>
                <a:cs typeface="Times New Roman"/>
                <a:sym typeface="Times New Roman"/>
              </a:rPr>
              <a:t> Computer Science ) in the header.</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3.  Navigation Bar - Provides quick access links to major sections (About, Education, Skills, Projects, profile).</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4.  About Me Section - A detailed introduction describing personal background, technical knowledge, communication skills, interests, and strengths.</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5.  Education Details - Highlights academic background with institution name (NIFT-TEA College of Knitwear Fashion, </a:t>
            </a:r>
            <a:r>
              <a:rPr lang="en-IN" sz="1800" dirty="0" err="1">
                <a:solidFill>
                  <a:schemeClr val="dk1"/>
                </a:solidFill>
                <a:latin typeface="Times New Roman"/>
                <a:ea typeface="Times New Roman"/>
                <a:cs typeface="Times New Roman"/>
                <a:sym typeface="Times New Roman"/>
              </a:rPr>
              <a:t>B.Sc</a:t>
            </a:r>
            <a:r>
              <a:rPr lang="en-IN" sz="1800" dirty="0">
                <a:solidFill>
                  <a:schemeClr val="dk1"/>
                </a:solidFill>
                <a:latin typeface="Times New Roman"/>
                <a:ea typeface="Times New Roman"/>
                <a:cs typeface="Times New Roman"/>
                <a:sym typeface="Times New Roman"/>
              </a:rPr>
              <a:t> CS).</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6.  Skills Showcase - Lists technical skills including C, C++, Python, AI, Java, HTML, JavaScript, CSS, Data Structures.</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7.  Project Highlights - Displays project list with clickable links (TNDSC-EFWD &amp; Cloud, Cloud Security IBM, Self-Foodie portal, College Portal).</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8.  profile Download - A button is available to download the profile in CV format.</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9.  Modern Styling - Uses a red &amp; light blue theme with rounded card sections, shadows, and professional alignment.</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10. Footer Section - Footer branding is present (© 2025 </a:t>
            </a:r>
            <a:r>
              <a:rPr lang="en-IN" sz="1800" dirty="0" smtClean="0">
                <a:solidFill>
                  <a:schemeClr val="dk1"/>
                </a:solidFill>
                <a:latin typeface="Times New Roman"/>
                <a:ea typeface="Times New Roman"/>
                <a:cs typeface="Times New Roman"/>
                <a:sym typeface="Times New Roman"/>
              </a:rPr>
              <a:t>KANAVA ASLAM M), </a:t>
            </a:r>
            <a:r>
              <a:rPr lang="en-IN" sz="1800" dirty="0">
                <a:solidFill>
                  <a:schemeClr val="dk1"/>
                </a:solidFill>
                <a:latin typeface="Times New Roman"/>
                <a:ea typeface="Times New Roman"/>
                <a:cs typeface="Times New Roman"/>
                <a:sym typeface="Times New Roman"/>
              </a:rPr>
              <a:t>giving a neat and professional finish</a:t>
            </a:r>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1169</Words>
  <PresentationFormat>Custom</PresentationFormat>
  <Paragraphs>80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Roboto</vt:lpstr>
      <vt:lpstr>Cambria</vt:lpstr>
      <vt:lpstr>Trebuchet MS</vt:lpstr>
      <vt:lpstr>Adjacency</vt:lpstr>
      <vt:lpstr>        Digital Portfolio  </vt:lpstr>
      <vt:lpstr>PROJECT TITLE   MY PORTFOLIO</vt:lpstr>
      <vt:lpstr>AGENDA</vt:lpstr>
      <vt:lpstr>PROBLEM STATEMENT</vt:lpstr>
      <vt:lpstr>PROJECT OVERVIEW</vt:lpstr>
      <vt:lpstr>WHO ARE THE END USERS?</vt:lpstr>
      <vt:lpstr>TOOLS AND TECHNIQUES</vt:lpstr>
      <vt:lpstr>Slide 8</vt:lpstr>
      <vt:lpstr>FEATURES AND FUNCTIONALITY</vt:lpstr>
      <vt:lpstr>Slide 10</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Konduru Narasimha</dc:creator>
  <cp:lastModifiedBy>User</cp:lastModifiedBy>
  <cp:revision>1</cp:revision>
  <dcterms:created xsi:type="dcterms:W3CDTF">2024-03-29T15:07:22Z</dcterms:created>
  <dcterms:modified xsi:type="dcterms:W3CDTF">2025-09-18T07:45:29Z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