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b8c0f30ab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b8c0f30ab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b8c0f30ab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b8c0f30ab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b8c0f30ab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b8c0f30ab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b8c0f30ab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eb8c0f30ab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b8c0f30ab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b8c0f30ab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b8c0f30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b8c0f30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b8c0f30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b8c0f30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b8c0f30ab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b8c0f30ab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b8c0f30ab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b8c0f30ab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b8c0f30ab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b8c0f30ab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b8c0f30ab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b8c0f30ab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b8c0f30ab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b8c0f30ab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b8c0f30ab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b8c0f30ab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56350" y="441150"/>
            <a:ext cx="5118900" cy="42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Traveltide Customer Segmentation &amp; Reward Program</a:t>
            </a:r>
            <a:endParaRPr sz="42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0" lang="en" sz="2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By Saira Aslam</a:t>
            </a:r>
            <a:endParaRPr b="0" sz="24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740" y="44400"/>
            <a:ext cx="37132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Flexible Traveler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311700" y="1152475"/>
            <a:ext cx="394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8417"/>
              <a:buFont typeface="Arial"/>
              <a:buNone/>
            </a:pPr>
            <a:r>
              <a:rPr lang="en" sz="2271">
                <a:solidFill>
                  <a:srgbClr val="26305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r>
              <a:rPr lang="en" sz="22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endParaRPr sz="22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a session with the sole intention </a:t>
            </a:r>
            <a:endParaRPr sz="22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417"/>
              <a:buFont typeface="Arial"/>
              <a:buNone/>
            </a:pPr>
            <a:r>
              <a:rPr lang="en" sz="22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cancelling a booking</a:t>
            </a:r>
            <a:endParaRPr sz="22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8417"/>
              <a:buFont typeface="Arial"/>
              <a:buNone/>
            </a:pPr>
            <a:r>
              <a:rPr lang="en" sz="22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▪Average Customer Lifetime Value</a:t>
            </a:r>
            <a:endParaRPr sz="22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417"/>
              <a:buFont typeface="Arial"/>
              <a:buNone/>
            </a:pPr>
            <a:r>
              <a:rPr lang="en" sz="22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$1,783</a:t>
            </a:r>
            <a:endParaRPr sz="22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8417"/>
              <a:buFont typeface="Arial"/>
              <a:buNone/>
            </a:pPr>
            <a:r>
              <a:rPr lang="en" sz="22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▪Size of Segment</a:t>
            </a:r>
            <a:endParaRPr sz="22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417"/>
              <a:buFont typeface="Arial"/>
              <a:buNone/>
            </a:pPr>
            <a:r>
              <a:rPr lang="en" sz="22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66</a:t>
            </a:r>
            <a:endParaRPr sz="22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8417"/>
              <a:buFont typeface="Arial"/>
              <a:buNone/>
            </a:pPr>
            <a:r>
              <a:rPr lang="en" sz="22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▪Recommended Perk</a:t>
            </a:r>
            <a:endParaRPr sz="22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8417"/>
              <a:buFont typeface="Arial"/>
              <a:buNone/>
            </a:pPr>
            <a:r>
              <a:rPr lang="en" sz="227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Cancellation</a:t>
            </a:r>
            <a:endParaRPr sz="227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475" y="1170125"/>
            <a:ext cx="4777126" cy="35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Key Findings: Who are our customer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311700" y="1152475"/>
            <a:ext cx="8520600" cy="3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86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311700" y="423350"/>
            <a:ext cx="85206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Recommendations: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A/B Testing for Segment Validation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 txBox="1"/>
          <p:nvPr>
            <p:ph idx="1" type="body"/>
          </p:nvPr>
        </p:nvSpPr>
        <p:spPr>
          <a:xfrm>
            <a:off x="311700" y="1527650"/>
            <a:ext cx="85206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Validate the effectiveness of targeted perks for each customer segment.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Metrics: Conversion Rates, Customer Engagement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Timeline: 3 - 6 Months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Mechanism: Establish a system for gathering direct customer feedback to continuously refine the rewards program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311700" y="195025"/>
            <a:ext cx="8520600" cy="11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Recommendations: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Launch the Rewards Program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311700" y="1354225"/>
            <a:ext cx="8520600" cy="32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Targeted Email Campaign</a:t>
            </a:r>
            <a:endParaRPr b="1"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Customized Perks for Each Segment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Personalized Messaging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Refine Segments</a:t>
            </a:r>
            <a:endParaRPr b="1"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High-Value Customers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Tiered Rewards System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Performance Indicators</a:t>
            </a:r>
            <a:endParaRPr b="1"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Lifetime Value (CLV)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Engagement Rates</a:t>
            </a:r>
            <a:endParaRPr sz="6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1303800" y="598575"/>
            <a:ext cx="70305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311700" y="377075"/>
            <a:ext cx="8520600" cy="10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Unlocking Customer Loyalty: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>
                <a:latin typeface="Arial"/>
                <a:ea typeface="Arial"/>
                <a:cs typeface="Arial"/>
                <a:sym typeface="Arial"/>
              </a:rPr>
              <a:t>TravelTide's Path Forward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1644850"/>
            <a:ext cx="85206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Objective: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Creating Unique Experiences for Our Customers with Customized Rewards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Approach:</a:t>
            </a:r>
            <a:endParaRPr b="1" sz="19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Using Smart Data to Personalize Your Travel Rewards Experience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311700" y="43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20">
                <a:latin typeface="Arial"/>
                <a:ea typeface="Arial"/>
                <a:cs typeface="Arial"/>
                <a:sym typeface="Arial"/>
              </a:rPr>
              <a:t>Objectives</a:t>
            </a:r>
            <a:endParaRPr sz="37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distant customer segmentation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 segments with travel tailored perks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 customer retention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Key Findings: Who are our customer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311700" y="1152475"/>
            <a:ext cx="27435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800">
                <a:solidFill>
                  <a:srgbClr val="263050"/>
                </a:solidFill>
              </a:rPr>
              <a:t>▪</a:t>
            </a: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Value Travelers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7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Exclusive Discounts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▪The Planner’s Choice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7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Hotel Meal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▪Long Stay Guests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7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Night Hotel Stay with Flight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▪The Global Traveler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7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Complimentary</a:t>
            </a: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Lounge Access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▪Families and Groups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7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Checked Bag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▪The Flexible Traveler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7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Cancellation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855"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550" y="1170125"/>
            <a:ext cx="6088050" cy="32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High Value Travele</a:t>
            </a:r>
            <a:r>
              <a:rPr lang="en"/>
              <a:t>r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311700" y="1152475"/>
            <a:ext cx="394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▪Criteria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15% of customers by spend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the cohort period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▪Average Customer Lifetime Value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$11,511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▪Size of Segment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781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▪Recommended Perk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Exclusive Discounts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450" y="1170125"/>
            <a:ext cx="5037149" cy="33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Planner’s Choice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311700" y="1152475"/>
            <a:ext cx="404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▪Criteria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Bookings and 1-Night Stays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▪Average Customer Lifetime Value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$2,495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▪Size of Segment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416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▪Recommended Perk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Hotel Meal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800" y="1170125"/>
            <a:ext cx="4863800" cy="34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Long-Stay Guest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311700" y="1152475"/>
            <a:ext cx="41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63050"/>
                </a:solidFill>
                <a:latin typeface="Arial"/>
                <a:ea typeface="Arial"/>
                <a:cs typeface="Arial"/>
                <a:sym typeface="Arial"/>
              </a:rPr>
              <a:t>▪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Trips of 4 nights or more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▪Average Customer Lifetime Value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$1,886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▪Size of Segment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2,389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▪Recommended Perk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Night Hotel Stay with Flight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700" y="1170125"/>
            <a:ext cx="4527899" cy="31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Global Traveler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311700" y="1152475"/>
            <a:ext cx="367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▪Criteria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Travelers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▪Average Customer Lifetime Value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$2,261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▪Size of Segment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96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▪Recommended Perk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Complimentary Lounge Access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400" y="1170125"/>
            <a:ext cx="4852200" cy="31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Families and Groups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1"/>
          <p:cNvSpPr txBox="1"/>
          <p:nvPr>
            <p:ph idx="1" type="body"/>
          </p:nvPr>
        </p:nvSpPr>
        <p:spPr>
          <a:xfrm>
            <a:off x="311700" y="1152475"/>
            <a:ext cx="341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0584" lvl="0" marL="100584" rtl="0" algn="l">
              <a:lnSpc>
                <a:spcPct val="8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▪Criteria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584" lvl="0" marL="100584" rtl="0" algn="l">
              <a:lnSpc>
                <a:spcPct val="8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Families: Married with Children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584" lvl="0" marL="100584" rtl="0" algn="l">
              <a:lnSpc>
                <a:spcPct val="88181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Groups: 6 or more airplane seats OR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3 or more hotel rooms booked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584" lvl="0" marL="100584" rtl="0" algn="l">
              <a:lnSpc>
                <a:spcPct val="8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▪Average Customer Lifetime Value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584" lvl="0" marL="100584" rtl="0" algn="l">
              <a:lnSpc>
                <a:spcPct val="8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$1,085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584" lvl="0" marL="100584" rtl="0" algn="l">
              <a:lnSpc>
                <a:spcPct val="8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▪Size of Segment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584" lvl="0" marL="100584" rtl="0" algn="l">
              <a:lnSpc>
                <a:spcPct val="8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584" lvl="0" marL="100584" rtl="0" algn="l">
              <a:lnSpc>
                <a:spcPct val="88181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▪Recommended Perk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584" lvl="0" marL="100584" rtl="0" algn="l">
              <a:lnSpc>
                <a:spcPct val="8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Checked Bag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89"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900" y="1170125"/>
            <a:ext cx="52647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