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9943E-3B3D-42E2-BDB4-79ED6D78D961}" type="datetimeFigureOut">
              <a:rPr lang="en-GB" smtClean="0"/>
              <a:t>28/05/2021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9BA00-D7BE-4C5A-A11F-83DB4C752DD4}" type="slidenum">
              <a:rPr lang="en-GB" smtClean="0"/>
              <a:t>‹#›</a:t>
            </a:fld>
            <a:endParaRPr lang="en-GB"/>
          </a:p>
        </p:txBody>
      </p:sp>
    </p:spTree>
    <p:extLst>
      <p:ext uri="{BB962C8B-B14F-4D97-AF65-F5344CB8AC3E}">
        <p14:creationId xmlns:p14="http://schemas.microsoft.com/office/powerpoint/2010/main" val="395420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 is a protocol which allows the fetching of resources, such as HTML documents. It is the foundation of any data exchange on the Web and it is a client-server protocol, which means requests are initiated by the recipient, usually the Web browser. A complete document is reconstructed from the different sub-documents fetched, for instance text, layout description, images, videos, scripts, and more.</a:t>
            </a:r>
          </a:p>
        </p:txBody>
      </p:sp>
      <p:sp>
        <p:nvSpPr>
          <p:cNvPr id="4" name="Slide Number Placeholder 3"/>
          <p:cNvSpPr>
            <a:spLocks noGrp="1"/>
          </p:cNvSpPr>
          <p:nvPr>
            <p:ph type="sldNum" sz="quarter" idx="5"/>
          </p:nvPr>
        </p:nvSpPr>
        <p:spPr/>
        <p:txBody>
          <a:bodyPr/>
          <a:lstStyle/>
          <a:p>
            <a:fld id="{D119BA00-D7BE-4C5A-A11F-83DB4C752DD4}" type="slidenum">
              <a:rPr lang="en-GB" smtClean="0"/>
              <a:t>1</a:t>
            </a:fld>
            <a:endParaRPr lang="en-GB"/>
          </a:p>
        </p:txBody>
      </p:sp>
    </p:spTree>
    <p:extLst>
      <p:ext uri="{BB962C8B-B14F-4D97-AF65-F5344CB8AC3E}">
        <p14:creationId xmlns:p14="http://schemas.microsoft.com/office/powerpoint/2010/main" val="277298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basic transport mechanism of HTTP has mostly kept the same throughout the growth of the Internet and HTTP. HTTP, on the other hand, has struggled to deliver a seamless, transparent online surfing experience as internet traffic has increased as a result of widespread public adoption of mobile device technologies. And, as the need for real-time applications grows,</a:t>
            </a:r>
          </a:p>
        </p:txBody>
      </p:sp>
      <p:sp>
        <p:nvSpPr>
          <p:cNvPr id="4" name="Slide Number Placeholder 3"/>
          <p:cNvSpPr>
            <a:spLocks noGrp="1"/>
          </p:cNvSpPr>
          <p:nvPr>
            <p:ph type="sldNum" sz="quarter" idx="5"/>
          </p:nvPr>
        </p:nvSpPr>
        <p:spPr/>
        <p:txBody>
          <a:bodyPr/>
          <a:lstStyle/>
          <a:p>
            <a:fld id="{D119BA00-D7BE-4C5A-A11F-83DB4C752DD4}" type="slidenum">
              <a:rPr lang="en-GB" smtClean="0"/>
              <a:t>2</a:t>
            </a:fld>
            <a:endParaRPr lang="en-GB"/>
          </a:p>
        </p:txBody>
      </p:sp>
    </p:spTree>
    <p:extLst>
      <p:ext uri="{BB962C8B-B14F-4D97-AF65-F5344CB8AC3E}">
        <p14:creationId xmlns:p14="http://schemas.microsoft.com/office/powerpoint/2010/main" val="55729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HTTP/3 application mapping to the QUIC transport layer is known as HTTP/3. This moniker was made official in draught version 17 which was proposed in late October 2018 and discussed and reached a rough agreement during the IETF 103 conference in Bangkok in November.</a:t>
            </a:r>
          </a:p>
        </p:txBody>
      </p:sp>
      <p:sp>
        <p:nvSpPr>
          <p:cNvPr id="4" name="Slide Number Placeholder 3"/>
          <p:cNvSpPr>
            <a:spLocks noGrp="1"/>
          </p:cNvSpPr>
          <p:nvPr>
            <p:ph type="sldNum" sz="quarter" idx="5"/>
          </p:nvPr>
        </p:nvSpPr>
        <p:spPr/>
        <p:txBody>
          <a:bodyPr/>
          <a:lstStyle/>
          <a:p>
            <a:fld id="{D119BA00-D7BE-4C5A-A11F-83DB4C752DD4}" type="slidenum">
              <a:rPr lang="en-GB" smtClean="0"/>
              <a:t>3</a:t>
            </a:fld>
            <a:endParaRPr lang="en-GB"/>
          </a:p>
        </p:txBody>
      </p:sp>
    </p:spTree>
    <p:extLst>
      <p:ext uri="{BB962C8B-B14F-4D97-AF65-F5344CB8AC3E}">
        <p14:creationId xmlns:p14="http://schemas.microsoft.com/office/powerpoint/2010/main" val="369433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UDP Internet Connection is a novel network protocol that encrypts the transport layer. QUIC was created to improve the security, efficiency, and speed of HTTP transmission. Theoretically, QUIC has integrated all of the finest features of TCP connections and TLS encryption on UDP.</a:t>
            </a:r>
          </a:p>
        </p:txBody>
      </p:sp>
      <p:sp>
        <p:nvSpPr>
          <p:cNvPr id="4" name="Slide Number Placeholder 3"/>
          <p:cNvSpPr>
            <a:spLocks noGrp="1"/>
          </p:cNvSpPr>
          <p:nvPr>
            <p:ph type="sldNum" sz="quarter" idx="5"/>
          </p:nvPr>
        </p:nvSpPr>
        <p:spPr/>
        <p:txBody>
          <a:bodyPr/>
          <a:lstStyle/>
          <a:p>
            <a:fld id="{D119BA00-D7BE-4C5A-A11F-83DB4C752DD4}" type="slidenum">
              <a:rPr lang="en-GB" smtClean="0"/>
              <a:t>6</a:t>
            </a:fld>
            <a:endParaRPr lang="en-GB"/>
          </a:p>
        </p:txBody>
      </p:sp>
    </p:spTree>
    <p:extLst>
      <p:ext uri="{BB962C8B-B14F-4D97-AF65-F5344CB8AC3E}">
        <p14:creationId xmlns:p14="http://schemas.microsoft.com/office/powerpoint/2010/main" val="395414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 outperforms TCP in terms of time for transfer and average bandwidth used. When high delay, packet loss, and high bandwidth, QUIC will perform much better than TCP including time for transfer and throughput. Under </a:t>
            </a:r>
            <a:r>
              <a:rPr lang="en-GB" dirty="0" err="1"/>
              <a:t>favorable</a:t>
            </a:r>
            <a:r>
              <a:rPr lang="en-GB" dirty="0"/>
              <a:t> conditions, The QUIC will be more stable than TCP.</a:t>
            </a:r>
          </a:p>
        </p:txBody>
      </p:sp>
      <p:sp>
        <p:nvSpPr>
          <p:cNvPr id="4" name="Slide Number Placeholder 3"/>
          <p:cNvSpPr>
            <a:spLocks noGrp="1"/>
          </p:cNvSpPr>
          <p:nvPr>
            <p:ph type="sldNum" sz="quarter" idx="5"/>
          </p:nvPr>
        </p:nvSpPr>
        <p:spPr/>
        <p:txBody>
          <a:bodyPr/>
          <a:lstStyle/>
          <a:p>
            <a:fld id="{D119BA00-D7BE-4C5A-A11F-83DB4C752DD4}" type="slidenum">
              <a:rPr lang="en-GB" smtClean="0"/>
              <a:t>7</a:t>
            </a:fld>
            <a:endParaRPr lang="en-GB"/>
          </a:p>
        </p:txBody>
      </p:sp>
    </p:spTree>
    <p:extLst>
      <p:ext uri="{BB962C8B-B14F-4D97-AF65-F5344CB8AC3E}">
        <p14:creationId xmlns:p14="http://schemas.microsoft.com/office/powerpoint/2010/main" val="314233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 (Quick UDP Internet Connections) is a new encrypted-by-default Internet transport protocol, that provides a number of improvements designed to accelerate HTTP traffic as well as make it more secure, with the intended goal of eventually replacing TCP and TLS on the web.</a:t>
            </a:r>
          </a:p>
        </p:txBody>
      </p:sp>
      <p:sp>
        <p:nvSpPr>
          <p:cNvPr id="4" name="Slide Number Placeholder 3"/>
          <p:cNvSpPr>
            <a:spLocks noGrp="1"/>
          </p:cNvSpPr>
          <p:nvPr>
            <p:ph type="sldNum" sz="quarter" idx="5"/>
          </p:nvPr>
        </p:nvSpPr>
        <p:spPr/>
        <p:txBody>
          <a:bodyPr/>
          <a:lstStyle/>
          <a:p>
            <a:fld id="{D119BA00-D7BE-4C5A-A11F-83DB4C752DD4}" type="slidenum">
              <a:rPr lang="en-GB" smtClean="0"/>
              <a:t>8</a:t>
            </a:fld>
            <a:endParaRPr lang="en-GB"/>
          </a:p>
        </p:txBody>
      </p:sp>
    </p:spTree>
    <p:extLst>
      <p:ext uri="{BB962C8B-B14F-4D97-AF65-F5344CB8AC3E}">
        <p14:creationId xmlns:p14="http://schemas.microsoft.com/office/powerpoint/2010/main" val="2740522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diagram we have two green and one red. There was a </a:t>
            </a:r>
            <a:r>
              <a:rPr lang="en-GB" dirty="0" err="1"/>
              <a:t>nat</a:t>
            </a:r>
            <a:r>
              <a:rPr lang="en-GB" dirty="0"/>
              <a:t> timeout so a </a:t>
            </a:r>
            <a:r>
              <a:rPr lang="en-GB" dirty="0" err="1"/>
              <a:t>nat</a:t>
            </a:r>
            <a:r>
              <a:rPr lang="en-GB" dirty="0"/>
              <a:t> assigned a new port so server could say this is something else and where has it come from.</a:t>
            </a:r>
          </a:p>
        </p:txBody>
      </p:sp>
      <p:sp>
        <p:nvSpPr>
          <p:cNvPr id="4" name="Slide Number Placeholder 3"/>
          <p:cNvSpPr>
            <a:spLocks noGrp="1"/>
          </p:cNvSpPr>
          <p:nvPr>
            <p:ph type="sldNum" sz="quarter" idx="5"/>
          </p:nvPr>
        </p:nvSpPr>
        <p:spPr/>
        <p:txBody>
          <a:bodyPr/>
          <a:lstStyle/>
          <a:p>
            <a:fld id="{D119BA00-D7BE-4C5A-A11F-83DB4C752DD4}" type="slidenum">
              <a:rPr lang="en-GB" smtClean="0"/>
              <a:t>9</a:t>
            </a:fld>
            <a:endParaRPr lang="en-GB"/>
          </a:p>
        </p:txBody>
      </p:sp>
    </p:spTree>
    <p:extLst>
      <p:ext uri="{BB962C8B-B14F-4D97-AF65-F5344CB8AC3E}">
        <p14:creationId xmlns:p14="http://schemas.microsoft.com/office/powerpoint/2010/main" val="161754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Theoretically, QUIC has taken all the best qualities of TCP connections and TLS encryption and implemented it on UDP</a:t>
            </a:r>
          </a:p>
        </p:txBody>
      </p:sp>
      <p:sp>
        <p:nvSpPr>
          <p:cNvPr id="4" name="Slide Number Placeholder 3"/>
          <p:cNvSpPr>
            <a:spLocks noGrp="1"/>
          </p:cNvSpPr>
          <p:nvPr>
            <p:ph type="sldNum" sz="quarter" idx="5"/>
          </p:nvPr>
        </p:nvSpPr>
        <p:spPr/>
        <p:txBody>
          <a:bodyPr/>
          <a:lstStyle/>
          <a:p>
            <a:fld id="{D119BA00-D7BE-4C5A-A11F-83DB4C752DD4}" type="slidenum">
              <a:rPr lang="en-GB" smtClean="0"/>
              <a:t>11</a:t>
            </a:fld>
            <a:endParaRPr lang="en-GB"/>
          </a:p>
        </p:txBody>
      </p:sp>
    </p:spTree>
    <p:extLst>
      <p:ext uri="{BB962C8B-B14F-4D97-AF65-F5344CB8AC3E}">
        <p14:creationId xmlns:p14="http://schemas.microsoft.com/office/powerpoint/2010/main" val="37383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286D-6FBF-4C43-A776-9EA1BA0A8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B6108-E733-4314-8683-5A19EF466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F18B0C6-73AE-4433-8A5B-51CB9801289B}"/>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5" name="Footer Placeholder 4">
            <a:extLst>
              <a:ext uri="{FF2B5EF4-FFF2-40B4-BE49-F238E27FC236}">
                <a16:creationId xmlns:a16="http://schemas.microsoft.com/office/drawing/2014/main" id="{D5E86F71-232C-412C-8AC7-61105CD0B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7010A0-C78E-4AF6-B3DC-589FB5418A52}"/>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141945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7E89-5E99-4798-8C0C-170311CBE8F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5120B2-6462-48D8-AC5D-23C795B12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C434F-40AC-407A-B8C5-30782C3F9541}"/>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5" name="Footer Placeholder 4">
            <a:extLst>
              <a:ext uri="{FF2B5EF4-FFF2-40B4-BE49-F238E27FC236}">
                <a16:creationId xmlns:a16="http://schemas.microsoft.com/office/drawing/2014/main" id="{7F05B1D9-BFD6-4D5D-846A-D462F16357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4D994E-2E38-4D60-AA02-2A6A135FE1BB}"/>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207880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9C905-C87D-44BC-A67A-B6AF676C9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628638-3C22-43A1-9EC5-C728E61BD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6668FF-DE46-47B1-8B6D-E84B2B31FB38}"/>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5" name="Footer Placeholder 4">
            <a:extLst>
              <a:ext uri="{FF2B5EF4-FFF2-40B4-BE49-F238E27FC236}">
                <a16:creationId xmlns:a16="http://schemas.microsoft.com/office/drawing/2014/main" id="{1A04D51A-81D0-47C0-AC82-6BE96BE591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EAE705-4C91-4077-8F5E-F2EBFDECCDB2}"/>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178710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FD7C-15C5-486C-ADC4-20391F0042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F9852F-7BB3-49B2-A8E6-F002B7C47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781A11-1795-40C5-80FD-5C0617CCB0D8}"/>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5" name="Footer Placeholder 4">
            <a:extLst>
              <a:ext uri="{FF2B5EF4-FFF2-40B4-BE49-F238E27FC236}">
                <a16:creationId xmlns:a16="http://schemas.microsoft.com/office/drawing/2014/main" id="{25A26BA3-33A7-4525-A703-E6DD7A0C1B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E7638-0CE8-497C-9C78-CD2EEFF1EE6C}"/>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308629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56DD-7BEC-44EB-9F59-4446BE744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2BCC41E-050B-484B-8D47-3A87497ED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54F8E-172D-4D9A-8492-8E33BB17D401}"/>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5" name="Footer Placeholder 4">
            <a:extLst>
              <a:ext uri="{FF2B5EF4-FFF2-40B4-BE49-F238E27FC236}">
                <a16:creationId xmlns:a16="http://schemas.microsoft.com/office/drawing/2014/main" id="{573F65AA-97C5-4CF0-840B-F9C6D844E8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0C3FF8-3156-4D12-8214-0DBE054843AA}"/>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255229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F26-2704-44FF-BE2A-83A018ECA1C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A1CB1D-AEC7-47DE-88A5-1B8F54A3A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01DE4C-1CD4-4FEF-8ABF-71562732FF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A2CC36-C572-4BD0-80F6-12392EF2BB8C}"/>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6" name="Footer Placeholder 5">
            <a:extLst>
              <a:ext uri="{FF2B5EF4-FFF2-40B4-BE49-F238E27FC236}">
                <a16:creationId xmlns:a16="http://schemas.microsoft.com/office/drawing/2014/main" id="{31AFBD76-A4FE-4D75-A4B1-3F765723AD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10D627-25D8-4BBB-87D8-0DE63FCB1513}"/>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82711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7DBD-960C-4742-B81A-5F142B156C9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C7BADC-C631-4713-AB6D-F996E92F7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346F9-C4AB-4714-91FA-62A3233BEE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04A891-4A5C-4F3A-8C21-B7CDC0A71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6E9E82-0433-40B6-9F17-C0AF4E340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6F43C1-8C2B-4C51-8DC9-5334E52BBA09}"/>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8" name="Footer Placeholder 7">
            <a:extLst>
              <a:ext uri="{FF2B5EF4-FFF2-40B4-BE49-F238E27FC236}">
                <a16:creationId xmlns:a16="http://schemas.microsoft.com/office/drawing/2014/main" id="{74C55DD1-6AAF-4953-AFFD-1A0FC2C7C61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A995D34-1892-44B4-8A1D-34806EB6664E}"/>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398642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301D-22F7-4626-9AD0-0287D43CBC3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E768BE9-24DF-4312-BCCE-1DDA8C056A4E}"/>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4" name="Footer Placeholder 3">
            <a:extLst>
              <a:ext uri="{FF2B5EF4-FFF2-40B4-BE49-F238E27FC236}">
                <a16:creationId xmlns:a16="http://schemas.microsoft.com/office/drawing/2014/main" id="{FFF0CEA8-A16E-493B-B75D-5FB533300C6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3D9D78-9E0C-4443-9893-B4EEA405E6AB}"/>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202130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F0B28-58EF-4566-8E41-13D0C1B92160}"/>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3" name="Footer Placeholder 2">
            <a:extLst>
              <a:ext uri="{FF2B5EF4-FFF2-40B4-BE49-F238E27FC236}">
                <a16:creationId xmlns:a16="http://schemas.microsoft.com/office/drawing/2014/main" id="{133DE68B-75B0-46CD-AE71-2DCF803759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F5DCE2-2889-4956-8664-8729EA35AE93}"/>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241663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BFA4-092C-4025-A1F1-E630A82C0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05130E-D8AF-47BA-8CE2-C9705423F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8C7C8A-113D-49A9-93FC-1ADF45DA3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4D952-7FF3-48FB-93DD-46E3912DAC52}"/>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6" name="Footer Placeholder 5">
            <a:extLst>
              <a:ext uri="{FF2B5EF4-FFF2-40B4-BE49-F238E27FC236}">
                <a16:creationId xmlns:a16="http://schemas.microsoft.com/office/drawing/2014/main" id="{FB7411D7-5A4D-4AE1-BF3E-960AE46156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F09A23-5B7C-455C-9AAC-7F84FB2D9935}"/>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150538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882D-36D8-42EA-B0A2-8F58EAA1B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DFF5DC-4636-410E-AF83-2929A46AF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2A8A95-0BBA-41F5-9C78-71FA08BFC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441864-68A1-43F8-B7AC-91241F71D206}"/>
              </a:ext>
            </a:extLst>
          </p:cNvPr>
          <p:cNvSpPr>
            <a:spLocks noGrp="1"/>
          </p:cNvSpPr>
          <p:nvPr>
            <p:ph type="dt" sz="half" idx="10"/>
          </p:nvPr>
        </p:nvSpPr>
        <p:spPr/>
        <p:txBody>
          <a:bodyPr/>
          <a:lstStyle/>
          <a:p>
            <a:fld id="{D3B646FB-76B4-4463-A09B-47DFFC45196C}" type="datetimeFigureOut">
              <a:rPr lang="en-GB" smtClean="0"/>
              <a:t>28/05/2021</a:t>
            </a:fld>
            <a:endParaRPr lang="en-GB"/>
          </a:p>
        </p:txBody>
      </p:sp>
      <p:sp>
        <p:nvSpPr>
          <p:cNvPr id="6" name="Footer Placeholder 5">
            <a:extLst>
              <a:ext uri="{FF2B5EF4-FFF2-40B4-BE49-F238E27FC236}">
                <a16:creationId xmlns:a16="http://schemas.microsoft.com/office/drawing/2014/main" id="{C94CE45C-20B5-4844-9104-D0E83A2C4C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5F1168-C4C4-436A-A217-097663AB561E}"/>
              </a:ext>
            </a:extLst>
          </p:cNvPr>
          <p:cNvSpPr>
            <a:spLocks noGrp="1"/>
          </p:cNvSpPr>
          <p:nvPr>
            <p:ph type="sldNum" sz="quarter" idx="12"/>
          </p:nvPr>
        </p:nvSpPr>
        <p:spPr/>
        <p:txBody>
          <a:bodyPr/>
          <a:lstStyle/>
          <a:p>
            <a:fld id="{72757991-D121-40BA-9B5C-BEF68C305413}" type="slidenum">
              <a:rPr lang="en-GB" smtClean="0"/>
              <a:t>‹#›</a:t>
            </a:fld>
            <a:endParaRPr lang="en-GB"/>
          </a:p>
        </p:txBody>
      </p:sp>
    </p:spTree>
    <p:extLst>
      <p:ext uri="{BB962C8B-B14F-4D97-AF65-F5344CB8AC3E}">
        <p14:creationId xmlns:p14="http://schemas.microsoft.com/office/powerpoint/2010/main" val="361236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0A912B-9DA6-4260-BCA2-56C4EFEF6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30262D-184A-4BBD-8F4F-06727FC9D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DA67BE-38B2-41AD-9A99-B64A025F9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646FB-76B4-4463-A09B-47DFFC45196C}" type="datetimeFigureOut">
              <a:rPr lang="en-GB" smtClean="0"/>
              <a:t>28/05/2021</a:t>
            </a:fld>
            <a:endParaRPr lang="en-GB"/>
          </a:p>
        </p:txBody>
      </p:sp>
      <p:sp>
        <p:nvSpPr>
          <p:cNvPr id="5" name="Footer Placeholder 4">
            <a:extLst>
              <a:ext uri="{FF2B5EF4-FFF2-40B4-BE49-F238E27FC236}">
                <a16:creationId xmlns:a16="http://schemas.microsoft.com/office/drawing/2014/main" id="{80ED959A-D249-4A08-B0A1-762A18A4F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535B85-F1E3-4BB1-9583-70B12EE95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57991-D121-40BA-9B5C-BEF68C305413}" type="slidenum">
              <a:rPr lang="en-GB" smtClean="0"/>
              <a:t>‹#›</a:t>
            </a:fld>
            <a:endParaRPr lang="en-GB"/>
          </a:p>
        </p:txBody>
      </p:sp>
    </p:spTree>
    <p:extLst>
      <p:ext uri="{BB962C8B-B14F-4D97-AF65-F5344CB8AC3E}">
        <p14:creationId xmlns:p14="http://schemas.microsoft.com/office/powerpoint/2010/main" val="34786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AC4A06-0652-4723-A5DA-B6D0AF31BAE7}"/>
              </a:ext>
            </a:extLst>
          </p:cNvPr>
          <p:cNvSpPr>
            <a:spLocks noGrp="1"/>
          </p:cNvSpPr>
          <p:nvPr>
            <p:ph type="ctrTitle"/>
          </p:nvPr>
        </p:nvSpPr>
        <p:spPr>
          <a:xfrm>
            <a:off x="773408" y="992094"/>
            <a:ext cx="3616913" cy="2795160"/>
          </a:xfrm>
        </p:spPr>
        <p:txBody>
          <a:bodyPr>
            <a:normAutofit/>
          </a:bodyPr>
          <a:lstStyle/>
          <a:p>
            <a:r>
              <a:rPr lang="en-GB" sz="4400"/>
              <a:t>An Introduction into HTTP/3</a:t>
            </a:r>
          </a:p>
        </p:txBody>
      </p:sp>
      <p:sp>
        <p:nvSpPr>
          <p:cNvPr id="3" name="Subtitle 2">
            <a:extLst>
              <a:ext uri="{FF2B5EF4-FFF2-40B4-BE49-F238E27FC236}">
                <a16:creationId xmlns:a16="http://schemas.microsoft.com/office/drawing/2014/main" id="{1E7BD624-F3BC-4233-A766-CA9E74A50463}"/>
              </a:ext>
            </a:extLst>
          </p:cNvPr>
          <p:cNvSpPr>
            <a:spLocks noGrp="1"/>
          </p:cNvSpPr>
          <p:nvPr>
            <p:ph type="subTitle" idx="1"/>
          </p:nvPr>
        </p:nvSpPr>
        <p:spPr>
          <a:xfrm>
            <a:off x="996287" y="4121253"/>
            <a:ext cx="3125337" cy="1136843"/>
          </a:xfrm>
        </p:spPr>
        <p:txBody>
          <a:bodyPr>
            <a:normAutofit/>
          </a:bodyPr>
          <a:lstStyle/>
          <a:p>
            <a:r>
              <a:rPr lang="en-GB" sz="1800"/>
              <a:t>BY ASLAM PATEL</a:t>
            </a:r>
          </a:p>
        </p:txBody>
      </p:sp>
      <p:pic>
        <p:nvPicPr>
          <p:cNvPr id="4" name="Picture 3" descr="Diagram&#10;&#10;Description automatically generated">
            <a:extLst>
              <a:ext uri="{FF2B5EF4-FFF2-40B4-BE49-F238E27FC236}">
                <a16:creationId xmlns:a16="http://schemas.microsoft.com/office/drawing/2014/main" id="{5B2BE52F-CA14-4724-A3EC-533343DA3B59}"/>
              </a:ext>
            </a:extLst>
          </p:cNvPr>
          <p:cNvPicPr>
            <a:picLocks noChangeAspect="1"/>
          </p:cNvPicPr>
          <p:nvPr/>
        </p:nvPicPr>
        <p:blipFill>
          <a:blip r:embed="rId3"/>
          <a:stretch>
            <a:fillRect/>
          </a:stretch>
        </p:blipFill>
        <p:spPr>
          <a:xfrm>
            <a:off x="5895751" y="1737097"/>
            <a:ext cx="5708649" cy="3353830"/>
          </a:xfrm>
          <a:prstGeom prst="rect">
            <a:avLst/>
          </a:prstGeom>
        </p:spPr>
      </p:pic>
    </p:spTree>
    <p:extLst>
      <p:ext uri="{BB962C8B-B14F-4D97-AF65-F5344CB8AC3E}">
        <p14:creationId xmlns:p14="http://schemas.microsoft.com/office/powerpoint/2010/main" val="306626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43EE4C-000F-4DDD-92EF-5DA7FBBBF880}"/>
              </a:ext>
            </a:extLst>
          </p:cNvPr>
          <p:cNvSpPr>
            <a:spLocks noGrp="1"/>
          </p:cNvSpPr>
          <p:nvPr>
            <p:ph type="title"/>
          </p:nvPr>
        </p:nvSpPr>
        <p:spPr>
          <a:xfrm>
            <a:off x="643467" y="321734"/>
            <a:ext cx="10905066" cy="1135737"/>
          </a:xfrm>
        </p:spPr>
        <p:txBody>
          <a:bodyPr>
            <a:normAutofit/>
          </a:bodyPr>
          <a:lstStyle/>
          <a:p>
            <a:r>
              <a:rPr lang="en-GB" sz="3600"/>
              <a:t>How are NATs handled by QUIC?</a:t>
            </a:r>
          </a:p>
        </p:txBody>
      </p:sp>
      <p:sp>
        <p:nvSpPr>
          <p:cNvPr id="3" name="Content Placeholder 2">
            <a:extLst>
              <a:ext uri="{FF2B5EF4-FFF2-40B4-BE49-F238E27FC236}">
                <a16:creationId xmlns:a16="http://schemas.microsoft.com/office/drawing/2014/main" id="{FE970896-C8B5-433F-BF79-8D8E7E8A8946}"/>
              </a:ext>
            </a:extLst>
          </p:cNvPr>
          <p:cNvSpPr>
            <a:spLocks noGrp="1"/>
          </p:cNvSpPr>
          <p:nvPr>
            <p:ph idx="1"/>
          </p:nvPr>
        </p:nvSpPr>
        <p:spPr>
          <a:xfrm>
            <a:off x="643467" y="1782981"/>
            <a:ext cx="10905066" cy="4393982"/>
          </a:xfrm>
        </p:spPr>
        <p:txBody>
          <a:bodyPr>
            <a:normAutofit/>
          </a:bodyPr>
          <a:lstStyle/>
          <a:p>
            <a:r>
              <a:rPr lang="en-GB" sz="3200" dirty="0"/>
              <a:t>QUIC attempts to overcome this issue by introducing a connection ID which will be carried by the packets within QUIC. This will play a vital role for identifying the packets sent and received. </a:t>
            </a:r>
          </a:p>
          <a:p>
            <a:r>
              <a:rPr lang="en-GB" sz="3200" dirty="0"/>
              <a:t>The end points will ultimately be the devices to use these IDs</a:t>
            </a:r>
          </a:p>
          <a:p>
            <a:r>
              <a:rPr lang="en-GB" sz="3200" dirty="0"/>
              <a:t>Ultimately this will aid the connection migrations the most as if there is  mobile connection which has been changed the download will not be broken.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450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837F-2C31-4F0B-9E0D-D6DE9EFF3439}"/>
              </a:ext>
            </a:extLst>
          </p:cNvPr>
          <p:cNvSpPr>
            <a:spLocks noGrp="1"/>
          </p:cNvSpPr>
          <p:nvPr>
            <p:ph type="title"/>
          </p:nvPr>
        </p:nvSpPr>
        <p:spPr>
          <a:xfrm>
            <a:off x="160020" y="365125"/>
            <a:ext cx="11772900" cy="1325563"/>
          </a:xfrm>
        </p:spPr>
        <p:txBody>
          <a:bodyPr/>
          <a:lstStyle/>
          <a:p>
            <a:r>
              <a:rPr lang="en-GB" dirty="0"/>
              <a:t>How are TCP safety mechanisms deployed in QUIC?</a:t>
            </a:r>
          </a:p>
        </p:txBody>
      </p:sp>
      <p:graphicFrame>
        <p:nvGraphicFramePr>
          <p:cNvPr id="4" name="Table 4">
            <a:extLst>
              <a:ext uri="{FF2B5EF4-FFF2-40B4-BE49-F238E27FC236}">
                <a16:creationId xmlns:a16="http://schemas.microsoft.com/office/drawing/2014/main" id="{53BAA653-EC06-424D-B38E-A1AA740AF1D5}"/>
              </a:ext>
            </a:extLst>
          </p:cNvPr>
          <p:cNvGraphicFramePr>
            <a:graphicFrameLocks noGrp="1"/>
          </p:cNvGraphicFramePr>
          <p:nvPr>
            <p:ph idx="1"/>
            <p:extLst>
              <p:ext uri="{D42A27DB-BD31-4B8C-83A1-F6EECF244321}">
                <p14:modId xmlns:p14="http://schemas.microsoft.com/office/powerpoint/2010/main" val="822586014"/>
              </p:ext>
            </p:extLst>
          </p:nvPr>
        </p:nvGraphicFramePr>
        <p:xfrm>
          <a:off x="838200" y="1825625"/>
          <a:ext cx="10515597" cy="4328160"/>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3631774270"/>
                    </a:ext>
                  </a:extLst>
                </a:gridCol>
                <a:gridCol w="3505199">
                  <a:extLst>
                    <a:ext uri="{9D8B030D-6E8A-4147-A177-3AD203B41FA5}">
                      <a16:colId xmlns:a16="http://schemas.microsoft.com/office/drawing/2014/main" val="956023700"/>
                    </a:ext>
                  </a:extLst>
                </a:gridCol>
                <a:gridCol w="3505199">
                  <a:extLst>
                    <a:ext uri="{9D8B030D-6E8A-4147-A177-3AD203B41FA5}">
                      <a16:colId xmlns:a16="http://schemas.microsoft.com/office/drawing/2014/main" val="2969008377"/>
                    </a:ext>
                  </a:extLst>
                </a:gridCol>
              </a:tblGrid>
              <a:tr h="370840">
                <a:tc>
                  <a:txBody>
                    <a:bodyPr/>
                    <a:lstStyle/>
                    <a:p>
                      <a:r>
                        <a:rPr lang="en-GB" sz="2800" dirty="0"/>
                        <a:t>ERROR CORRECTION </a:t>
                      </a:r>
                    </a:p>
                  </a:txBody>
                  <a:tcPr/>
                </a:tc>
                <a:tc>
                  <a:txBody>
                    <a:bodyPr/>
                    <a:lstStyle/>
                    <a:p>
                      <a:r>
                        <a:rPr lang="en-GB" sz="2800" dirty="0"/>
                        <a:t>OVERLOAD CONTROL</a:t>
                      </a:r>
                    </a:p>
                  </a:txBody>
                  <a:tcPr/>
                </a:tc>
                <a:tc>
                  <a:txBody>
                    <a:bodyPr/>
                    <a:lstStyle/>
                    <a:p>
                      <a:r>
                        <a:rPr lang="en-GB" sz="2800" dirty="0"/>
                        <a:t>CONGESTION CONTROL</a:t>
                      </a:r>
                    </a:p>
                  </a:txBody>
                  <a:tcPr/>
                </a:tc>
                <a:extLst>
                  <a:ext uri="{0D108BD9-81ED-4DB2-BD59-A6C34878D82A}">
                    <a16:rowId xmlns:a16="http://schemas.microsoft.com/office/drawing/2014/main" val="445884141"/>
                  </a:ext>
                </a:extLst>
              </a:tr>
              <a:tr h="370840">
                <a:tc>
                  <a:txBody>
                    <a:bodyPr/>
                    <a:lstStyle/>
                    <a:p>
                      <a:r>
                        <a:rPr lang="en-GB" sz="2400" dirty="0"/>
                        <a:t>Forward error correction uses a XOR based error correction system. Which ultimately sends redundant backups </a:t>
                      </a:r>
                    </a:p>
                  </a:txBody>
                  <a:tcPr/>
                </a:tc>
                <a:tc>
                  <a:txBody>
                    <a:bodyPr/>
                    <a:lstStyle/>
                    <a:p>
                      <a:r>
                        <a:rPr lang="en-GB" sz="2400" dirty="0"/>
                        <a:t>TCP attempts to sent data as quick as it can. It the situation where a packet is lost retransmission will occur. </a:t>
                      </a:r>
                    </a:p>
                    <a:p>
                      <a:r>
                        <a:rPr lang="en-GB" sz="2400" dirty="0"/>
                        <a:t>However TCP reduces the size of the window. The same occurs with QUIC during load peaks </a:t>
                      </a:r>
                    </a:p>
                  </a:txBody>
                  <a:tcPr/>
                </a:tc>
                <a:tc>
                  <a:txBody>
                    <a:bodyPr/>
                    <a:lstStyle/>
                    <a:p>
                      <a:r>
                        <a:rPr lang="en-GB" sz="2400" dirty="0"/>
                        <a:t>This is the exact same as TCP however it has some variation with different algorithms such as NEW-RENO</a:t>
                      </a:r>
                    </a:p>
                  </a:txBody>
                  <a:tcPr/>
                </a:tc>
                <a:extLst>
                  <a:ext uri="{0D108BD9-81ED-4DB2-BD59-A6C34878D82A}">
                    <a16:rowId xmlns:a16="http://schemas.microsoft.com/office/drawing/2014/main" val="3380178451"/>
                  </a:ext>
                </a:extLst>
              </a:tr>
            </a:tbl>
          </a:graphicData>
        </a:graphic>
      </p:graphicFrame>
    </p:spTree>
    <p:extLst>
      <p:ext uri="{BB962C8B-B14F-4D97-AF65-F5344CB8AC3E}">
        <p14:creationId xmlns:p14="http://schemas.microsoft.com/office/powerpoint/2010/main" val="337534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A3A132-035A-4ECF-9C57-613D83F42368}"/>
              </a:ext>
            </a:extLst>
          </p:cNvPr>
          <p:cNvSpPr>
            <a:spLocks noGrp="1"/>
          </p:cNvSpPr>
          <p:nvPr>
            <p:ph type="title"/>
          </p:nvPr>
        </p:nvSpPr>
        <p:spPr>
          <a:xfrm>
            <a:off x="643467" y="321734"/>
            <a:ext cx="10905066" cy="1135737"/>
          </a:xfrm>
        </p:spPr>
        <p:txBody>
          <a:bodyPr>
            <a:normAutofit/>
          </a:bodyPr>
          <a:lstStyle/>
          <a:p>
            <a:r>
              <a:rPr lang="en-GB" sz="3600"/>
              <a:t>Introduction </a:t>
            </a:r>
          </a:p>
        </p:txBody>
      </p:sp>
      <p:sp>
        <p:nvSpPr>
          <p:cNvPr id="45" name="Content Placeholder 2">
            <a:extLst>
              <a:ext uri="{FF2B5EF4-FFF2-40B4-BE49-F238E27FC236}">
                <a16:creationId xmlns:a16="http://schemas.microsoft.com/office/drawing/2014/main" id="{EECFDE70-7FCD-46DF-A186-6C45B566A6DA}"/>
              </a:ext>
            </a:extLst>
          </p:cNvPr>
          <p:cNvSpPr>
            <a:spLocks noGrp="1"/>
          </p:cNvSpPr>
          <p:nvPr>
            <p:ph idx="1"/>
          </p:nvPr>
        </p:nvSpPr>
        <p:spPr>
          <a:xfrm>
            <a:off x="643469" y="1782981"/>
            <a:ext cx="4008384" cy="4393982"/>
          </a:xfrm>
        </p:spPr>
        <p:txBody>
          <a:bodyPr>
            <a:normAutofit/>
          </a:bodyPr>
          <a:lstStyle/>
          <a:p>
            <a:r>
              <a:rPr lang="en-GB" sz="1900"/>
              <a:t>HTTP/3 is the imminent main version of the HTTP protocol which is currently used to exchange information on the internet </a:t>
            </a:r>
          </a:p>
          <a:p>
            <a:r>
              <a:rPr lang="en-GB" sz="1900"/>
              <a:t>HTTP/3 is the third and upcoming major version of the Hypertext Transfer Protocol used to exchange information on the World Wide Web, alongside HTTP/1.1 and HTTP/2</a:t>
            </a:r>
          </a:p>
          <a:p>
            <a:r>
              <a:rPr lang="en-GB" sz="1900"/>
              <a:t>HTTP/3 is not susceptible to “head of line” blocking which arises from TCP. As HTTP/3 has other optimization it can have a superior performance to is predecessors. </a:t>
            </a:r>
          </a:p>
          <a:p>
            <a:endParaRPr lang="en-GB" sz="1900"/>
          </a:p>
        </p:txBody>
      </p:sp>
      <p:grpSp>
        <p:nvGrpSpPr>
          <p:cNvPr id="52" name="Group 5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3" name="Isosceles Triangle 5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Table&#10;&#10;Description automatically generated">
            <a:extLst>
              <a:ext uri="{FF2B5EF4-FFF2-40B4-BE49-F238E27FC236}">
                <a16:creationId xmlns:a16="http://schemas.microsoft.com/office/drawing/2014/main" id="{0B3BE0C7-5FCD-4C2D-AD67-01C9854421EE}"/>
              </a:ext>
            </a:extLst>
          </p:cNvPr>
          <p:cNvPicPr>
            <a:picLocks noChangeAspect="1"/>
          </p:cNvPicPr>
          <p:nvPr/>
        </p:nvPicPr>
        <p:blipFill>
          <a:blip r:embed="rId3"/>
          <a:stretch>
            <a:fillRect/>
          </a:stretch>
        </p:blipFill>
        <p:spPr>
          <a:xfrm>
            <a:off x="5295320" y="2291192"/>
            <a:ext cx="6253212" cy="3345469"/>
          </a:xfrm>
          <a:prstGeom prst="rect">
            <a:avLst/>
          </a:prstGeom>
        </p:spPr>
      </p:pic>
      <p:grpSp>
        <p:nvGrpSpPr>
          <p:cNvPr id="56" name="Group 5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7" name="Rectangle 5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422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CDA58E-7DF8-4872-82DB-C2D4CB9DD9D2}"/>
              </a:ext>
            </a:extLst>
          </p:cNvPr>
          <p:cNvSpPr>
            <a:spLocks noGrp="1"/>
          </p:cNvSpPr>
          <p:nvPr>
            <p:ph type="title"/>
          </p:nvPr>
        </p:nvSpPr>
        <p:spPr>
          <a:xfrm>
            <a:off x="643467" y="321734"/>
            <a:ext cx="10905066" cy="1135737"/>
          </a:xfrm>
        </p:spPr>
        <p:txBody>
          <a:bodyPr>
            <a:normAutofit/>
          </a:bodyPr>
          <a:lstStyle/>
          <a:p>
            <a:r>
              <a:rPr lang="en-GB" sz="3600"/>
              <a:t>History of HTTP/3</a:t>
            </a:r>
          </a:p>
        </p:txBody>
      </p:sp>
      <p:sp>
        <p:nvSpPr>
          <p:cNvPr id="3" name="Content Placeholder 2">
            <a:extLst>
              <a:ext uri="{FF2B5EF4-FFF2-40B4-BE49-F238E27FC236}">
                <a16:creationId xmlns:a16="http://schemas.microsoft.com/office/drawing/2014/main" id="{1705A6AB-4AC2-4EDA-965B-DB707F2B4276}"/>
              </a:ext>
            </a:extLst>
          </p:cNvPr>
          <p:cNvSpPr>
            <a:spLocks noGrp="1"/>
          </p:cNvSpPr>
          <p:nvPr>
            <p:ph idx="1"/>
          </p:nvPr>
        </p:nvSpPr>
        <p:spPr>
          <a:xfrm>
            <a:off x="643469" y="1782981"/>
            <a:ext cx="4008384" cy="4393982"/>
          </a:xfrm>
        </p:spPr>
        <p:txBody>
          <a:bodyPr>
            <a:normAutofit/>
          </a:bodyPr>
          <a:lstStyle/>
          <a:p>
            <a:r>
              <a:rPr lang="en-GB" sz="2000" dirty="0"/>
              <a:t>HTTP/3 is still based on the previous draft which was known as “HTTP over QUIC”</a:t>
            </a:r>
          </a:p>
          <a:p>
            <a:r>
              <a:rPr lang="en-GB" sz="2000" dirty="0"/>
              <a:t>QUIC is the transport layer network protocol which was initially developed by Google where congestion control is performed over UDP. </a:t>
            </a:r>
          </a:p>
          <a:p>
            <a:r>
              <a:rPr lang="en-GB" sz="2000" dirty="0"/>
              <a:t>Application layer is where we will have HTTP and transport is where we will have UDP and TCP</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C5DB57B-7ED2-403D-A580-27522AE3D90B}"/>
              </a:ext>
            </a:extLst>
          </p:cNvPr>
          <p:cNvPicPr>
            <a:picLocks noChangeAspect="1"/>
          </p:cNvPicPr>
          <p:nvPr/>
        </p:nvPicPr>
        <p:blipFill>
          <a:blip r:embed="rId3"/>
          <a:stretch>
            <a:fillRect/>
          </a:stretch>
        </p:blipFill>
        <p:spPr>
          <a:xfrm>
            <a:off x="5295320" y="2259927"/>
            <a:ext cx="6253212" cy="340800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138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4629A-EEC4-4B2A-9D15-A8011985E726}"/>
              </a:ext>
            </a:extLst>
          </p:cNvPr>
          <p:cNvSpPr>
            <a:spLocks noGrp="1"/>
          </p:cNvSpPr>
          <p:nvPr>
            <p:ph type="title"/>
          </p:nvPr>
        </p:nvSpPr>
        <p:spPr>
          <a:xfrm>
            <a:off x="6513788" y="365125"/>
            <a:ext cx="4840010" cy="1807305"/>
          </a:xfrm>
        </p:spPr>
        <p:txBody>
          <a:bodyPr>
            <a:normAutofit/>
          </a:bodyPr>
          <a:lstStyle/>
          <a:p>
            <a:r>
              <a:rPr lang="en-GB" dirty="0"/>
              <a:t>Quick review on TCP</a:t>
            </a:r>
          </a:p>
        </p:txBody>
      </p:sp>
      <p:pic>
        <p:nvPicPr>
          <p:cNvPr id="5" name="Picture 4" descr="Illuminated server room panel">
            <a:extLst>
              <a:ext uri="{FF2B5EF4-FFF2-40B4-BE49-F238E27FC236}">
                <a16:creationId xmlns:a16="http://schemas.microsoft.com/office/drawing/2014/main" id="{A2455D4E-73AA-40FF-AFA1-70FFABB8DD5B}"/>
              </a:ext>
            </a:extLst>
          </p:cNvPr>
          <p:cNvPicPr>
            <a:picLocks noChangeAspect="1"/>
          </p:cNvPicPr>
          <p:nvPr/>
        </p:nvPicPr>
        <p:blipFill rotWithShape="1">
          <a:blip r:embed="rId2"/>
          <a:srcRect l="16867" r="2359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54CAE51-5A41-491E-887A-87AC848799A3}"/>
              </a:ext>
            </a:extLst>
          </p:cNvPr>
          <p:cNvSpPr>
            <a:spLocks noGrp="1"/>
          </p:cNvSpPr>
          <p:nvPr>
            <p:ph idx="1"/>
          </p:nvPr>
        </p:nvSpPr>
        <p:spPr>
          <a:xfrm>
            <a:off x="6513788" y="2333297"/>
            <a:ext cx="4840010" cy="3843666"/>
          </a:xfrm>
        </p:spPr>
        <p:txBody>
          <a:bodyPr>
            <a:normAutofit/>
          </a:bodyPr>
          <a:lstStyle/>
          <a:p>
            <a:r>
              <a:rPr lang="en-GB" sz="2000"/>
              <a:t>One of the most important protocols in the Internet protocol family is the Transmission Control Protocol. Its origins may be traced back to the first network implementation, when it was used to supplement the Internet Protocol.</a:t>
            </a:r>
          </a:p>
          <a:p>
            <a:r>
              <a:rPr lang="en-GB" sz="2000"/>
              <a:t>TCP has a main aim of ensuring data doesn’t get corrupted and arrives In order along with flow and congestion control </a:t>
            </a:r>
          </a:p>
        </p:txBody>
      </p:sp>
    </p:spTree>
    <p:extLst>
      <p:ext uri="{BB962C8B-B14F-4D97-AF65-F5344CB8AC3E}">
        <p14:creationId xmlns:p14="http://schemas.microsoft.com/office/powerpoint/2010/main" val="57488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224B63-BA6C-4B0A-972C-F0882079581D}"/>
              </a:ext>
            </a:extLst>
          </p:cNvPr>
          <p:cNvSpPr>
            <a:spLocks noGrp="1"/>
          </p:cNvSpPr>
          <p:nvPr>
            <p:ph type="title"/>
          </p:nvPr>
        </p:nvSpPr>
        <p:spPr>
          <a:xfrm>
            <a:off x="643467" y="1698171"/>
            <a:ext cx="3962061" cy="4516360"/>
          </a:xfrm>
        </p:spPr>
        <p:txBody>
          <a:bodyPr anchor="t">
            <a:normAutofit/>
          </a:bodyPr>
          <a:lstStyle/>
          <a:p>
            <a:r>
              <a:rPr lang="en-GB" sz="3600" dirty="0"/>
              <a:t>A quick review on UDP</a:t>
            </a:r>
          </a:p>
        </p:txBody>
      </p:sp>
      <p:sp>
        <p:nvSpPr>
          <p:cNvPr id="23" name="Rectangle 2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D026743-DA05-4E0F-9809-D90E9A53C385}"/>
              </a:ext>
            </a:extLst>
          </p:cNvPr>
          <p:cNvSpPr>
            <a:spLocks noGrp="1"/>
          </p:cNvSpPr>
          <p:nvPr>
            <p:ph idx="1"/>
          </p:nvPr>
        </p:nvSpPr>
        <p:spPr>
          <a:xfrm>
            <a:off x="4892040" y="685800"/>
            <a:ext cx="6656493" cy="5528731"/>
          </a:xfrm>
        </p:spPr>
        <p:txBody>
          <a:bodyPr>
            <a:normAutofit/>
          </a:bodyPr>
          <a:lstStyle/>
          <a:p>
            <a:pPr marL="0" indent="0">
              <a:buNone/>
            </a:pPr>
            <a:r>
              <a:rPr lang="en-GB" dirty="0"/>
              <a:t>The User Datagram Protocol is a basic part of the Internet protocol suite in computer networking. Computer programmes can use UDP to transfer messages, known as datagrams, to other hosts on an Internet Protocol network.</a:t>
            </a:r>
          </a:p>
          <a:p>
            <a:pPr marL="0" indent="0">
              <a:buNone/>
            </a:pPr>
            <a:endParaRPr lang="en-GB" dirty="0"/>
          </a:p>
          <a:p>
            <a:pPr marL="0" indent="0">
              <a:buNone/>
            </a:pPr>
            <a:r>
              <a:rPr lang="en-GB" dirty="0"/>
              <a:t>It aims to be faster that TCP by only providing check-sums and no handshaking, guarantee of delivery and duplicate protection </a:t>
            </a:r>
          </a:p>
        </p:txBody>
      </p:sp>
      <p:sp>
        <p:nvSpPr>
          <p:cNvPr id="31" name="Isosceles Triangle 3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558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1">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3" name="Rectangle 12">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6D4BC4A-C588-422E-8CB3-E135F50E2C0C}"/>
              </a:ext>
            </a:extLst>
          </p:cNvPr>
          <p:cNvSpPr>
            <a:spLocks noGrp="1"/>
          </p:cNvSpPr>
          <p:nvPr>
            <p:ph type="title"/>
          </p:nvPr>
        </p:nvSpPr>
        <p:spPr>
          <a:xfrm>
            <a:off x="643467" y="321734"/>
            <a:ext cx="10905066" cy="1135737"/>
          </a:xfrm>
        </p:spPr>
        <p:txBody>
          <a:bodyPr>
            <a:normAutofit/>
          </a:bodyPr>
          <a:lstStyle/>
          <a:p>
            <a:r>
              <a:rPr lang="en-GB" sz="3600"/>
              <a:t>QUIC Protocol</a:t>
            </a:r>
          </a:p>
        </p:txBody>
      </p:sp>
      <p:pic>
        <p:nvPicPr>
          <p:cNvPr id="5" name="Picture 4">
            <a:extLst>
              <a:ext uri="{FF2B5EF4-FFF2-40B4-BE49-F238E27FC236}">
                <a16:creationId xmlns:a16="http://schemas.microsoft.com/office/drawing/2014/main" id="{B0C36422-48DE-4474-9EA1-A271124D11A7}"/>
              </a:ext>
            </a:extLst>
          </p:cNvPr>
          <p:cNvPicPr>
            <a:picLocks noChangeAspect="1"/>
          </p:cNvPicPr>
          <p:nvPr/>
        </p:nvPicPr>
        <p:blipFill>
          <a:blip r:embed="rId3"/>
          <a:stretch>
            <a:fillRect/>
          </a:stretch>
        </p:blipFill>
        <p:spPr>
          <a:xfrm>
            <a:off x="643466" y="1782981"/>
            <a:ext cx="8532005" cy="4393982"/>
          </a:xfrm>
          <a:prstGeom prst="rect">
            <a:avLst/>
          </a:prstGeom>
        </p:spPr>
      </p:pic>
      <p:sp>
        <p:nvSpPr>
          <p:cNvPr id="3" name="Content Placeholder 2">
            <a:extLst>
              <a:ext uri="{FF2B5EF4-FFF2-40B4-BE49-F238E27FC236}">
                <a16:creationId xmlns:a16="http://schemas.microsoft.com/office/drawing/2014/main" id="{AF1B0BB8-64F4-425E-B3D7-5DA9AC6F4567}"/>
              </a:ext>
            </a:extLst>
          </p:cNvPr>
          <p:cNvSpPr>
            <a:spLocks noGrp="1"/>
          </p:cNvSpPr>
          <p:nvPr>
            <p:ph idx="1"/>
          </p:nvPr>
        </p:nvSpPr>
        <p:spPr>
          <a:xfrm>
            <a:off x="9601200" y="1782981"/>
            <a:ext cx="1947331" cy="4393982"/>
          </a:xfrm>
        </p:spPr>
        <p:txBody>
          <a:bodyPr>
            <a:normAutofit/>
          </a:bodyPr>
          <a:lstStyle/>
          <a:p>
            <a:pPr marL="0" indent="0">
              <a:buNone/>
            </a:pPr>
            <a:r>
              <a:rPr lang="en-GB" sz="2000" dirty="0"/>
              <a:t>QUIC protocol has the main aim to be nearly the same as TCP connection but with reduced latency and leverages to changes..</a:t>
            </a:r>
          </a:p>
          <a:p>
            <a:pPr marL="0" indent="0">
              <a:buNone/>
            </a:pPr>
            <a:endParaRPr lang="en-GB" sz="2000" dirty="0"/>
          </a:p>
        </p:txBody>
      </p:sp>
      <p:grpSp>
        <p:nvGrpSpPr>
          <p:cNvPr id="16" name="Group 15">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7" name="Isosceles Triangle 16">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876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4" name="Rectangle 13">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AD4D7FD-1349-46EF-B587-4520E579DDB6}"/>
              </a:ext>
            </a:extLst>
          </p:cNvPr>
          <p:cNvSpPr>
            <a:spLocks noGrp="1"/>
          </p:cNvSpPr>
          <p:nvPr>
            <p:ph type="title"/>
          </p:nvPr>
        </p:nvSpPr>
        <p:spPr>
          <a:xfrm>
            <a:off x="643467" y="321734"/>
            <a:ext cx="10905066" cy="1135737"/>
          </a:xfrm>
        </p:spPr>
        <p:txBody>
          <a:bodyPr>
            <a:normAutofit/>
          </a:bodyPr>
          <a:lstStyle/>
          <a:p>
            <a:r>
              <a:rPr lang="en-GB" sz="3600" dirty="0"/>
              <a:t>Comparison of protocols </a:t>
            </a:r>
          </a:p>
        </p:txBody>
      </p:sp>
      <p:pic>
        <p:nvPicPr>
          <p:cNvPr id="4" name="Content Placeholder 3">
            <a:extLst>
              <a:ext uri="{FF2B5EF4-FFF2-40B4-BE49-F238E27FC236}">
                <a16:creationId xmlns:a16="http://schemas.microsoft.com/office/drawing/2014/main" id="{94744A5C-7D12-4E50-B1FD-57E24E00A554}"/>
              </a:ext>
            </a:extLst>
          </p:cNvPr>
          <p:cNvPicPr>
            <a:picLocks noChangeAspect="1"/>
          </p:cNvPicPr>
          <p:nvPr/>
        </p:nvPicPr>
        <p:blipFill>
          <a:blip r:embed="rId3"/>
          <a:stretch>
            <a:fillRect/>
          </a:stretch>
        </p:blipFill>
        <p:spPr>
          <a:xfrm>
            <a:off x="862145" y="1133444"/>
            <a:ext cx="6681905" cy="5011429"/>
          </a:xfrm>
          <a:prstGeom prst="rect">
            <a:avLst/>
          </a:prstGeom>
        </p:spPr>
      </p:pic>
      <p:sp>
        <p:nvSpPr>
          <p:cNvPr id="8" name="Content Placeholder 7">
            <a:extLst>
              <a:ext uri="{FF2B5EF4-FFF2-40B4-BE49-F238E27FC236}">
                <a16:creationId xmlns:a16="http://schemas.microsoft.com/office/drawing/2014/main" id="{28ED9584-43BD-4E23-B376-E3EA41C4A00E}"/>
              </a:ext>
            </a:extLst>
          </p:cNvPr>
          <p:cNvSpPr>
            <a:spLocks noGrp="1"/>
          </p:cNvSpPr>
          <p:nvPr>
            <p:ph idx="1"/>
          </p:nvPr>
        </p:nvSpPr>
        <p:spPr>
          <a:xfrm>
            <a:off x="7544054" y="420317"/>
            <a:ext cx="4004479" cy="6115949"/>
          </a:xfrm>
        </p:spPr>
        <p:txBody>
          <a:bodyPr>
            <a:normAutofit/>
          </a:bodyPr>
          <a:lstStyle/>
          <a:p>
            <a:pPr marL="0" indent="0">
              <a:buNone/>
            </a:pPr>
            <a:r>
              <a:rPr lang="en-GB" sz="2000" dirty="0"/>
              <a:t>TCP was chosen as the foundation for the Internet because it is a dependable transmission mechanism. TCP, on the other hand, excels in terms of dependability but falters in terms of the number of round trips necessary to create a secure connection. </a:t>
            </a:r>
          </a:p>
          <a:p>
            <a:pPr marL="0" indent="0">
              <a:buNone/>
            </a:pPr>
            <a:endParaRPr lang="en-GB" sz="2000" dirty="0"/>
          </a:p>
          <a:p>
            <a:pPr marL="0" indent="0">
              <a:buNone/>
            </a:pPr>
            <a:endParaRPr lang="en-GB" sz="2000" dirty="0"/>
          </a:p>
          <a:p>
            <a:pPr marL="0" indent="0">
              <a:buNone/>
            </a:pPr>
            <a:r>
              <a:rPr lang="en-GB" sz="2000" dirty="0"/>
              <a:t>Before a browser can request a web page, it must first establish a secure connection. In order to make an encrypted https connection, secure online surfing normally entails interacting over TCP and negotiating TLS.</a:t>
            </a:r>
            <a:endParaRPr lang="en-US" sz="2000" dirty="0"/>
          </a:p>
        </p:txBody>
      </p:sp>
      <p:grpSp>
        <p:nvGrpSpPr>
          <p:cNvPr id="17" name="Group 16">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8" name="Isosceles Triangle 17">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667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C9C8CC-971E-48EF-AF90-DB13DB6B1683}"/>
              </a:ext>
            </a:extLst>
          </p:cNvPr>
          <p:cNvSpPr>
            <a:spLocks noGrp="1"/>
          </p:cNvSpPr>
          <p:nvPr>
            <p:ph type="title"/>
          </p:nvPr>
        </p:nvSpPr>
        <p:spPr>
          <a:xfrm>
            <a:off x="643467" y="321734"/>
            <a:ext cx="10905066" cy="1135737"/>
          </a:xfrm>
        </p:spPr>
        <p:txBody>
          <a:bodyPr>
            <a:normAutofit/>
          </a:bodyPr>
          <a:lstStyle/>
          <a:p>
            <a:r>
              <a:rPr lang="en-GB" sz="3600"/>
              <a:t>Network Address Translation</a:t>
            </a:r>
          </a:p>
        </p:txBody>
      </p:sp>
      <p:sp>
        <p:nvSpPr>
          <p:cNvPr id="3" name="Content Placeholder 2">
            <a:extLst>
              <a:ext uri="{FF2B5EF4-FFF2-40B4-BE49-F238E27FC236}">
                <a16:creationId xmlns:a16="http://schemas.microsoft.com/office/drawing/2014/main" id="{1BFBF15D-56CA-45AD-B6B9-CD83B098C240}"/>
              </a:ext>
            </a:extLst>
          </p:cNvPr>
          <p:cNvSpPr>
            <a:spLocks noGrp="1"/>
          </p:cNvSpPr>
          <p:nvPr>
            <p:ph idx="1"/>
          </p:nvPr>
        </p:nvSpPr>
        <p:spPr>
          <a:xfrm>
            <a:off x="643469" y="1782981"/>
            <a:ext cx="4008384" cy="4393982"/>
          </a:xfrm>
        </p:spPr>
        <p:txBody>
          <a:bodyPr>
            <a:normAutofit/>
          </a:bodyPr>
          <a:lstStyle/>
          <a:p>
            <a:pPr marL="0" indent="0">
              <a:buNone/>
            </a:pPr>
            <a:r>
              <a:rPr lang="en-GB" sz="1900"/>
              <a:t>Network address translation is a method of translating one IP address space to another by changing network address information in packets' IP headers while they are in transit through a traffic routing device.</a:t>
            </a:r>
          </a:p>
          <a:p>
            <a:pPr marL="0" indent="0">
              <a:buNone/>
            </a:pPr>
            <a:endParaRPr lang="en-GB" sz="1900"/>
          </a:p>
          <a:p>
            <a:pPr marL="0" indent="0">
              <a:buNone/>
            </a:pPr>
            <a:r>
              <a:rPr lang="en-GB" sz="1900"/>
              <a:t>The importance of NAT in firewall security cannot be overstated. It reduces the number of public addresses used within a company and provides for tighter access control to resources on both sides of the firewall.</a:t>
            </a:r>
          </a:p>
          <a:p>
            <a:pPr marL="0" indent="0">
              <a:buNone/>
            </a:pPr>
            <a:endParaRPr lang="en-GB" sz="1900"/>
          </a:p>
          <a:p>
            <a:pPr marL="0" indent="0">
              <a:buNone/>
            </a:pPr>
            <a:endParaRPr lang="en-GB" sz="19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A72CABFA-DC92-49E1-B1AB-B0A882D63935}"/>
              </a:ext>
            </a:extLst>
          </p:cNvPr>
          <p:cNvPicPr>
            <a:picLocks noChangeAspect="1"/>
          </p:cNvPicPr>
          <p:nvPr/>
        </p:nvPicPr>
        <p:blipFill>
          <a:blip r:embed="rId3"/>
          <a:stretch>
            <a:fillRect/>
          </a:stretch>
        </p:blipFill>
        <p:spPr>
          <a:xfrm>
            <a:off x="5295320" y="2322459"/>
            <a:ext cx="6253212" cy="3282935"/>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0574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A79A58-09DF-4575-83B5-9035D347B846}"/>
              </a:ext>
            </a:extLst>
          </p:cNvPr>
          <p:cNvSpPr>
            <a:spLocks noGrp="1"/>
          </p:cNvSpPr>
          <p:nvPr>
            <p:ph type="title"/>
          </p:nvPr>
        </p:nvSpPr>
        <p:spPr>
          <a:xfrm>
            <a:off x="643467" y="321734"/>
            <a:ext cx="10905066" cy="1135737"/>
          </a:xfrm>
        </p:spPr>
        <p:txBody>
          <a:bodyPr>
            <a:normAutofit/>
          </a:bodyPr>
          <a:lstStyle/>
          <a:p>
            <a:r>
              <a:rPr lang="en-GB" sz="3600"/>
              <a:t>NATs &amp; QUIC</a:t>
            </a:r>
          </a:p>
        </p:txBody>
      </p:sp>
      <p:sp>
        <p:nvSpPr>
          <p:cNvPr id="3" name="Content Placeholder 2">
            <a:extLst>
              <a:ext uri="{FF2B5EF4-FFF2-40B4-BE49-F238E27FC236}">
                <a16:creationId xmlns:a16="http://schemas.microsoft.com/office/drawing/2014/main" id="{7CF43E4B-CEB6-429A-B303-0532DA2B08FE}"/>
              </a:ext>
            </a:extLst>
          </p:cNvPr>
          <p:cNvSpPr>
            <a:spLocks noGrp="1"/>
          </p:cNvSpPr>
          <p:nvPr>
            <p:ph idx="1"/>
          </p:nvPr>
        </p:nvSpPr>
        <p:spPr>
          <a:xfrm>
            <a:off x="643469" y="1782981"/>
            <a:ext cx="4008384" cy="4393982"/>
          </a:xfrm>
        </p:spPr>
        <p:txBody>
          <a:bodyPr>
            <a:normAutofit/>
          </a:bodyPr>
          <a:lstStyle/>
          <a:p>
            <a:r>
              <a:rPr lang="en-GB" sz="2000"/>
              <a:t>NATs keep track of the TCP connection and observer the SYN, ACK AND FIN packets to determine the lifecycle of the connection</a:t>
            </a:r>
          </a:p>
          <a:p>
            <a:r>
              <a:rPr lang="en-GB" sz="2000"/>
              <a:t>For QUIC this isn’t possible as most of the NATs deployed wont understand the format resulting in it to fall back to UDP.</a:t>
            </a:r>
          </a:p>
          <a:p>
            <a:r>
              <a:rPr lang="en-GB" sz="2000"/>
              <a:t>As we know UDP has less handling power making it less precise</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BE21DAE-BBE3-4D29-9451-C331E6F584BC}"/>
              </a:ext>
            </a:extLst>
          </p:cNvPr>
          <p:cNvPicPr>
            <a:picLocks noChangeAspect="1"/>
          </p:cNvPicPr>
          <p:nvPr/>
        </p:nvPicPr>
        <p:blipFill>
          <a:blip r:embed="rId3"/>
          <a:stretch>
            <a:fillRect/>
          </a:stretch>
        </p:blipFill>
        <p:spPr>
          <a:xfrm>
            <a:off x="5919002" y="1782981"/>
            <a:ext cx="5005848"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28314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1117</Words>
  <Application>Microsoft Office PowerPoint</Application>
  <PresentationFormat>Widescreen</PresentationFormat>
  <Paragraphs>60</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An Introduction into HTTP/3</vt:lpstr>
      <vt:lpstr>Introduction </vt:lpstr>
      <vt:lpstr>History of HTTP/3</vt:lpstr>
      <vt:lpstr>Quick review on TCP</vt:lpstr>
      <vt:lpstr>A quick review on UDP</vt:lpstr>
      <vt:lpstr>QUIC Protocol</vt:lpstr>
      <vt:lpstr>Comparison of protocols </vt:lpstr>
      <vt:lpstr>Network Address Translation</vt:lpstr>
      <vt:lpstr>NATs &amp; QUIC</vt:lpstr>
      <vt:lpstr>How are NATs handled by QUIC?</vt:lpstr>
      <vt:lpstr>How are TCP safety mechanisms deployed in QUIC?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into HTTP/3</dc:title>
  <dc:creator>aslam</dc:creator>
  <cp:lastModifiedBy>aslam</cp:lastModifiedBy>
  <cp:revision>6</cp:revision>
  <dcterms:created xsi:type="dcterms:W3CDTF">2021-05-27T23:17:57Z</dcterms:created>
  <dcterms:modified xsi:type="dcterms:W3CDTF">2021-05-28T00:03:38Z</dcterms:modified>
</cp:coreProperties>
</file>