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97" d="100"/>
          <a:sy n="97" d="100"/>
        </p:scale>
        <p:origin x="90" y="14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3 Year</a:t>
            </a:r>
            <a:r>
              <a:rPr lang="en-GB" baseline="0" dirty="0"/>
              <a:t> Forecast</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Revenue</c:v>
                </c:pt>
              </c:strCache>
            </c:strRef>
          </c:tx>
          <c:spPr>
            <a:solidFill>
              <a:schemeClr val="accent1"/>
            </a:solidFill>
            <a:ln>
              <a:noFill/>
            </a:ln>
            <a:effectLst/>
          </c:spPr>
          <c:invertIfNegative val="0"/>
          <c:cat>
            <c:strRef>
              <c:f>Sheet1!$A$2:$A$4</c:f>
              <c:strCache>
                <c:ptCount val="3"/>
                <c:pt idx="0">
                  <c:v>Year 1</c:v>
                </c:pt>
                <c:pt idx="1">
                  <c:v>Year 2</c:v>
                </c:pt>
                <c:pt idx="2">
                  <c:v>Year 3</c:v>
                </c:pt>
              </c:strCache>
            </c:strRef>
          </c:cat>
          <c:val>
            <c:numRef>
              <c:f>Sheet1!$B$2:$B$4</c:f>
              <c:numCache>
                <c:formatCode>General</c:formatCode>
                <c:ptCount val="3"/>
                <c:pt idx="0">
                  <c:v>248505</c:v>
                </c:pt>
                <c:pt idx="1">
                  <c:v>268478</c:v>
                </c:pt>
                <c:pt idx="2">
                  <c:v>276458</c:v>
                </c:pt>
              </c:numCache>
            </c:numRef>
          </c:val>
          <c:extLst>
            <c:ext xmlns:c16="http://schemas.microsoft.com/office/drawing/2014/chart" uri="{C3380CC4-5D6E-409C-BE32-E72D297353CC}">
              <c16:uniqueId val="{00000000-8844-4AD5-AC49-9338C29C5C3C}"/>
            </c:ext>
          </c:extLst>
        </c:ser>
        <c:ser>
          <c:idx val="1"/>
          <c:order val="1"/>
          <c:tx>
            <c:strRef>
              <c:f>Sheet1!$C$1</c:f>
              <c:strCache>
                <c:ptCount val="1"/>
                <c:pt idx="0">
                  <c:v>Cost</c:v>
                </c:pt>
              </c:strCache>
            </c:strRef>
          </c:tx>
          <c:spPr>
            <a:solidFill>
              <a:schemeClr val="accent2"/>
            </a:solidFill>
            <a:ln>
              <a:noFill/>
            </a:ln>
            <a:effectLst/>
          </c:spPr>
          <c:invertIfNegative val="0"/>
          <c:cat>
            <c:strRef>
              <c:f>Sheet1!$A$2:$A$4</c:f>
              <c:strCache>
                <c:ptCount val="3"/>
                <c:pt idx="0">
                  <c:v>Year 1</c:v>
                </c:pt>
                <c:pt idx="1">
                  <c:v>Year 2</c:v>
                </c:pt>
                <c:pt idx="2">
                  <c:v>Year 3</c:v>
                </c:pt>
              </c:strCache>
            </c:strRef>
          </c:cat>
          <c:val>
            <c:numRef>
              <c:f>Sheet1!$C$2:$C$4</c:f>
              <c:numCache>
                <c:formatCode>General</c:formatCode>
                <c:ptCount val="3"/>
                <c:pt idx="0">
                  <c:v>196500</c:v>
                </c:pt>
                <c:pt idx="1">
                  <c:v>197000</c:v>
                </c:pt>
                <c:pt idx="2">
                  <c:v>201400</c:v>
                </c:pt>
              </c:numCache>
            </c:numRef>
          </c:val>
          <c:extLst>
            <c:ext xmlns:c16="http://schemas.microsoft.com/office/drawing/2014/chart" uri="{C3380CC4-5D6E-409C-BE32-E72D297353CC}">
              <c16:uniqueId val="{00000001-8844-4AD5-AC49-9338C29C5C3C}"/>
            </c:ext>
          </c:extLst>
        </c:ser>
        <c:ser>
          <c:idx val="2"/>
          <c:order val="2"/>
          <c:tx>
            <c:strRef>
              <c:f>Sheet1!$D$1</c:f>
              <c:strCache>
                <c:ptCount val="1"/>
                <c:pt idx="0">
                  <c:v>Profit</c:v>
                </c:pt>
              </c:strCache>
            </c:strRef>
          </c:tx>
          <c:spPr>
            <a:solidFill>
              <a:schemeClr val="accent3"/>
            </a:solidFill>
            <a:ln>
              <a:noFill/>
            </a:ln>
            <a:effectLst/>
          </c:spPr>
          <c:invertIfNegative val="0"/>
          <c:cat>
            <c:strRef>
              <c:f>Sheet1!$A$2:$A$4</c:f>
              <c:strCache>
                <c:ptCount val="3"/>
                <c:pt idx="0">
                  <c:v>Year 1</c:v>
                </c:pt>
                <c:pt idx="1">
                  <c:v>Year 2</c:v>
                </c:pt>
                <c:pt idx="2">
                  <c:v>Year 3</c:v>
                </c:pt>
              </c:strCache>
            </c:strRef>
          </c:cat>
          <c:val>
            <c:numRef>
              <c:f>Sheet1!$D$2:$D$4</c:f>
              <c:numCache>
                <c:formatCode>General</c:formatCode>
                <c:ptCount val="3"/>
                <c:pt idx="0">
                  <c:v>52005</c:v>
                </c:pt>
                <c:pt idx="1">
                  <c:v>71748</c:v>
                </c:pt>
                <c:pt idx="2">
                  <c:v>75058</c:v>
                </c:pt>
              </c:numCache>
            </c:numRef>
          </c:val>
          <c:extLst>
            <c:ext xmlns:c16="http://schemas.microsoft.com/office/drawing/2014/chart" uri="{C3380CC4-5D6E-409C-BE32-E72D297353CC}">
              <c16:uniqueId val="{00000002-8844-4AD5-AC49-9338C29C5C3C}"/>
            </c:ext>
          </c:extLst>
        </c:ser>
        <c:dLbls>
          <c:showLegendKey val="0"/>
          <c:showVal val="0"/>
          <c:showCatName val="0"/>
          <c:showSerName val="0"/>
          <c:showPercent val="0"/>
          <c:showBubbleSize val="0"/>
        </c:dLbls>
        <c:gapWidth val="219"/>
        <c:overlap val="-27"/>
        <c:axId val="895263808"/>
        <c:axId val="895264224"/>
      </c:barChart>
      <c:catAx>
        <c:axId val="89526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5264224"/>
        <c:crosses val="autoZero"/>
        <c:auto val="1"/>
        <c:lblAlgn val="ctr"/>
        <c:lblOffset val="100"/>
        <c:noMultiLvlLbl val="0"/>
      </c:catAx>
      <c:valAx>
        <c:axId val="89526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5263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7D493-72A8-4923-996C-0061008CA1F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9F66A763-EC0C-46BD-AF07-20AB22756AFD}">
      <dgm:prSet/>
      <dgm:spPr/>
      <dgm:t>
        <a:bodyPr/>
        <a:lstStyle/>
        <a:p>
          <a:r>
            <a:rPr lang="en-GB"/>
            <a:t>We are certain that we will be able to bring together this variety under one roof for all of our consumers due to the large number of commuters for work and education. </a:t>
          </a:r>
        </a:p>
      </dgm:t>
    </dgm:pt>
    <dgm:pt modelId="{EC183250-6714-4674-91C7-DD7098325164}" type="parTrans" cxnId="{0348FD4A-F2C7-4205-A8F5-05CBC17E6DE7}">
      <dgm:prSet/>
      <dgm:spPr/>
      <dgm:t>
        <a:bodyPr/>
        <a:lstStyle/>
        <a:p>
          <a:endParaRPr lang="en-GB"/>
        </a:p>
      </dgm:t>
    </dgm:pt>
    <dgm:pt modelId="{C61309CB-9957-4E5D-8A16-F8A5A7E71B5F}" type="sibTrans" cxnId="{0348FD4A-F2C7-4205-A8F5-05CBC17E6DE7}">
      <dgm:prSet/>
      <dgm:spPr/>
      <dgm:t>
        <a:bodyPr/>
        <a:lstStyle/>
        <a:p>
          <a:endParaRPr lang="en-GB"/>
        </a:p>
      </dgm:t>
    </dgm:pt>
    <dgm:pt modelId="{1BE39453-68DC-45B3-8DC2-FA38B17249D6}">
      <dgm:prSet/>
      <dgm:spPr/>
      <dgm:t>
        <a:bodyPr/>
        <a:lstStyle/>
        <a:p>
          <a:r>
            <a:rPr lang="en-GB"/>
            <a:t>Young</a:t>
          </a:r>
        </a:p>
      </dgm:t>
    </dgm:pt>
    <dgm:pt modelId="{A90ACE69-4179-4021-B051-1F0558DBE073}" type="parTrans" cxnId="{20D69954-65E4-45C7-B3D4-153F4F951933}">
      <dgm:prSet/>
      <dgm:spPr/>
      <dgm:t>
        <a:bodyPr/>
        <a:lstStyle/>
        <a:p>
          <a:endParaRPr lang="en-GB"/>
        </a:p>
      </dgm:t>
    </dgm:pt>
    <dgm:pt modelId="{6F96788D-6F49-4E5D-85A8-198FD54F5FA1}" type="sibTrans" cxnId="{20D69954-65E4-45C7-B3D4-153F4F951933}">
      <dgm:prSet/>
      <dgm:spPr/>
      <dgm:t>
        <a:bodyPr/>
        <a:lstStyle/>
        <a:p>
          <a:endParaRPr lang="en-GB"/>
        </a:p>
      </dgm:t>
    </dgm:pt>
    <dgm:pt modelId="{CF2D5BDC-C45B-410E-8E5D-30849BD895B6}">
      <dgm:prSet/>
      <dgm:spPr/>
      <dgm:t>
        <a:bodyPr/>
        <a:lstStyle/>
        <a:p>
          <a:r>
            <a:rPr lang="en-GB"/>
            <a:t>Individuals who are on the move</a:t>
          </a:r>
        </a:p>
      </dgm:t>
    </dgm:pt>
    <dgm:pt modelId="{636FD7D2-39CB-4B31-ADE9-73A676538092}" type="parTrans" cxnId="{C0F670BB-3EF4-4EB5-92FC-714ABB5A3F0D}">
      <dgm:prSet/>
      <dgm:spPr/>
      <dgm:t>
        <a:bodyPr/>
        <a:lstStyle/>
        <a:p>
          <a:endParaRPr lang="en-GB"/>
        </a:p>
      </dgm:t>
    </dgm:pt>
    <dgm:pt modelId="{472EFB88-CCAB-40F6-ACA3-30671690BBA1}" type="sibTrans" cxnId="{C0F670BB-3EF4-4EB5-92FC-714ABB5A3F0D}">
      <dgm:prSet/>
      <dgm:spPr/>
      <dgm:t>
        <a:bodyPr/>
        <a:lstStyle/>
        <a:p>
          <a:endParaRPr lang="en-GB"/>
        </a:p>
      </dgm:t>
    </dgm:pt>
    <dgm:pt modelId="{AF079BEF-7217-4BCA-9D2C-9ADAF7FFBC86}">
      <dgm:prSet/>
      <dgm:spPr/>
      <dgm:t>
        <a:bodyPr/>
        <a:lstStyle/>
        <a:p>
          <a:r>
            <a:rPr lang="en-GB"/>
            <a:t>Organic food</a:t>
          </a:r>
        </a:p>
      </dgm:t>
    </dgm:pt>
    <dgm:pt modelId="{D3FA4573-CC22-45FC-BF93-CE6E2DBCF841}" type="parTrans" cxnId="{D58145DC-2E4B-4CA3-A4FE-97F6C0CDE5CE}">
      <dgm:prSet/>
      <dgm:spPr/>
      <dgm:t>
        <a:bodyPr/>
        <a:lstStyle/>
        <a:p>
          <a:endParaRPr lang="en-GB"/>
        </a:p>
      </dgm:t>
    </dgm:pt>
    <dgm:pt modelId="{EC38149E-F987-45C6-9AAA-F96DB01AED73}" type="sibTrans" cxnId="{D58145DC-2E4B-4CA3-A4FE-97F6C0CDE5CE}">
      <dgm:prSet/>
      <dgm:spPr/>
      <dgm:t>
        <a:bodyPr/>
        <a:lstStyle/>
        <a:p>
          <a:endParaRPr lang="en-GB"/>
        </a:p>
      </dgm:t>
    </dgm:pt>
    <dgm:pt modelId="{CF558672-2B1F-460A-819F-B2CBA896CB1B}">
      <dgm:prSet/>
      <dgm:spPr/>
      <dgm:t>
        <a:bodyPr/>
        <a:lstStyle/>
        <a:p>
          <a:r>
            <a:rPr lang="en-GB" dirty="0"/>
            <a:t>Variation of cuisines</a:t>
          </a:r>
        </a:p>
      </dgm:t>
    </dgm:pt>
    <dgm:pt modelId="{0ABF9D3C-8F3A-424F-87D1-997FB49F4483}" type="parTrans" cxnId="{D41F182E-4CAB-4920-8B67-D3A7DA5CF024}">
      <dgm:prSet/>
      <dgm:spPr/>
      <dgm:t>
        <a:bodyPr/>
        <a:lstStyle/>
        <a:p>
          <a:endParaRPr lang="en-GB"/>
        </a:p>
      </dgm:t>
    </dgm:pt>
    <dgm:pt modelId="{E5A10CD2-5614-4250-9B7C-B6DC95ECE359}" type="sibTrans" cxnId="{D41F182E-4CAB-4920-8B67-D3A7DA5CF024}">
      <dgm:prSet/>
      <dgm:spPr/>
      <dgm:t>
        <a:bodyPr/>
        <a:lstStyle/>
        <a:p>
          <a:endParaRPr lang="en-GB"/>
        </a:p>
      </dgm:t>
    </dgm:pt>
    <dgm:pt modelId="{DBC54592-6807-4878-BCCD-ED3493762F81}">
      <dgm:prSet/>
      <dgm:spPr/>
      <dgm:t>
        <a:bodyPr/>
        <a:lstStyle/>
        <a:p>
          <a:r>
            <a:rPr lang="en-GB"/>
            <a:t>Families</a:t>
          </a:r>
        </a:p>
      </dgm:t>
    </dgm:pt>
    <dgm:pt modelId="{9B815AEE-A86E-44B7-A5CF-8A13041A743E}" type="parTrans" cxnId="{DA3D3BC4-E4DF-4D1B-8F5B-702D94A347F7}">
      <dgm:prSet/>
      <dgm:spPr/>
      <dgm:t>
        <a:bodyPr/>
        <a:lstStyle/>
        <a:p>
          <a:endParaRPr lang="en-GB"/>
        </a:p>
      </dgm:t>
    </dgm:pt>
    <dgm:pt modelId="{B32D89B8-E0F5-424C-9E9E-65698031622A}" type="sibTrans" cxnId="{DA3D3BC4-E4DF-4D1B-8F5B-702D94A347F7}">
      <dgm:prSet/>
      <dgm:spPr/>
      <dgm:t>
        <a:bodyPr/>
        <a:lstStyle/>
        <a:p>
          <a:endParaRPr lang="en-GB"/>
        </a:p>
      </dgm:t>
    </dgm:pt>
    <dgm:pt modelId="{4F9F0B52-F79F-43DA-8297-E5600D1A9CFB}">
      <dgm:prSet/>
      <dgm:spPr/>
      <dgm:t>
        <a:bodyPr/>
        <a:lstStyle/>
        <a:p>
          <a:r>
            <a:rPr lang="en-GB" dirty="0"/>
            <a:t>Students</a:t>
          </a:r>
        </a:p>
      </dgm:t>
    </dgm:pt>
    <dgm:pt modelId="{9673C384-6D82-4195-81CD-6AAF93B8B651}" type="parTrans" cxnId="{8B8CB27D-3399-4AD0-959F-C48F1CB8DBDB}">
      <dgm:prSet/>
      <dgm:spPr/>
      <dgm:t>
        <a:bodyPr/>
        <a:lstStyle/>
        <a:p>
          <a:endParaRPr lang="en-GB"/>
        </a:p>
      </dgm:t>
    </dgm:pt>
    <dgm:pt modelId="{0335E551-FB3E-4E27-822A-11C42A61D203}" type="sibTrans" cxnId="{8B8CB27D-3399-4AD0-959F-C48F1CB8DBDB}">
      <dgm:prSet/>
      <dgm:spPr/>
      <dgm:t>
        <a:bodyPr/>
        <a:lstStyle/>
        <a:p>
          <a:endParaRPr lang="en-GB"/>
        </a:p>
      </dgm:t>
    </dgm:pt>
    <dgm:pt modelId="{658031C5-2BE6-46F4-9492-AABCBD86C615}">
      <dgm:prSet/>
      <dgm:spPr/>
      <dgm:t>
        <a:bodyPr/>
        <a:lstStyle/>
        <a:p>
          <a:r>
            <a:rPr lang="en-GB" dirty="0"/>
            <a:t>Employees</a:t>
          </a:r>
        </a:p>
      </dgm:t>
    </dgm:pt>
    <dgm:pt modelId="{A53A0BB1-6D69-43C9-92F1-16ABB410A961}" type="parTrans" cxnId="{4E63EED5-09B1-4BE8-B61A-290AF78E50FB}">
      <dgm:prSet/>
      <dgm:spPr/>
      <dgm:t>
        <a:bodyPr/>
        <a:lstStyle/>
        <a:p>
          <a:endParaRPr lang="en-GB"/>
        </a:p>
      </dgm:t>
    </dgm:pt>
    <dgm:pt modelId="{0C8728CA-27E7-4FE3-85A6-117277C8865A}" type="sibTrans" cxnId="{4E63EED5-09B1-4BE8-B61A-290AF78E50FB}">
      <dgm:prSet/>
      <dgm:spPr/>
      <dgm:t>
        <a:bodyPr/>
        <a:lstStyle/>
        <a:p>
          <a:endParaRPr lang="en-GB"/>
        </a:p>
      </dgm:t>
    </dgm:pt>
    <dgm:pt modelId="{9E8C8AD8-FC71-41B7-A8DC-D906E0B4F0C3}" type="pres">
      <dgm:prSet presAssocID="{99F7D493-72A8-4923-996C-0061008CA1FD}" presName="cycle" presStyleCnt="0">
        <dgm:presLayoutVars>
          <dgm:dir/>
          <dgm:resizeHandles val="exact"/>
        </dgm:presLayoutVars>
      </dgm:prSet>
      <dgm:spPr/>
    </dgm:pt>
    <dgm:pt modelId="{BF14D112-B847-4C94-92F7-613F3D8E0BDB}" type="pres">
      <dgm:prSet presAssocID="{9F66A763-EC0C-46BD-AF07-20AB22756AFD}" presName="node" presStyleLbl="node1" presStyleIdx="0" presStyleCnt="1">
        <dgm:presLayoutVars>
          <dgm:bulletEnabled val="1"/>
        </dgm:presLayoutVars>
      </dgm:prSet>
      <dgm:spPr/>
    </dgm:pt>
  </dgm:ptLst>
  <dgm:cxnLst>
    <dgm:cxn modelId="{7F3BEA06-0B7C-4093-8927-E39E6B46A87F}" type="presOf" srcId="{DBC54592-6807-4878-BCCD-ED3493762F81}" destId="{BF14D112-B847-4C94-92F7-613F3D8E0BDB}" srcOrd="0" destOrd="5" presId="urn:microsoft.com/office/officeart/2005/8/layout/cycle2"/>
    <dgm:cxn modelId="{ADC06D12-C08E-4D1F-9B72-F008EC5B4C02}" type="presOf" srcId="{658031C5-2BE6-46F4-9492-AABCBD86C615}" destId="{BF14D112-B847-4C94-92F7-613F3D8E0BDB}" srcOrd="0" destOrd="7" presId="urn:microsoft.com/office/officeart/2005/8/layout/cycle2"/>
    <dgm:cxn modelId="{D41F182E-4CAB-4920-8B67-D3A7DA5CF024}" srcId="{9F66A763-EC0C-46BD-AF07-20AB22756AFD}" destId="{CF558672-2B1F-460A-819F-B2CBA896CB1B}" srcOrd="3" destOrd="0" parTransId="{0ABF9D3C-8F3A-424F-87D1-997FB49F4483}" sibTransId="{E5A10CD2-5614-4250-9B7C-B6DC95ECE359}"/>
    <dgm:cxn modelId="{0348FD4A-F2C7-4205-A8F5-05CBC17E6DE7}" srcId="{99F7D493-72A8-4923-996C-0061008CA1FD}" destId="{9F66A763-EC0C-46BD-AF07-20AB22756AFD}" srcOrd="0" destOrd="0" parTransId="{EC183250-6714-4674-91C7-DD7098325164}" sibTransId="{C61309CB-9957-4E5D-8A16-F8A5A7E71B5F}"/>
    <dgm:cxn modelId="{20D69954-65E4-45C7-B3D4-153F4F951933}" srcId="{9F66A763-EC0C-46BD-AF07-20AB22756AFD}" destId="{1BE39453-68DC-45B3-8DC2-FA38B17249D6}" srcOrd="0" destOrd="0" parTransId="{A90ACE69-4179-4021-B051-1F0558DBE073}" sibTransId="{6F96788D-6F49-4E5D-85A8-198FD54F5FA1}"/>
    <dgm:cxn modelId="{8B8CB27D-3399-4AD0-959F-C48F1CB8DBDB}" srcId="{9F66A763-EC0C-46BD-AF07-20AB22756AFD}" destId="{4F9F0B52-F79F-43DA-8297-E5600D1A9CFB}" srcOrd="5" destOrd="0" parTransId="{9673C384-6D82-4195-81CD-6AAF93B8B651}" sibTransId="{0335E551-FB3E-4E27-822A-11C42A61D203}"/>
    <dgm:cxn modelId="{88DCB18D-B51D-4378-B276-22E296BA461D}" type="presOf" srcId="{4F9F0B52-F79F-43DA-8297-E5600D1A9CFB}" destId="{BF14D112-B847-4C94-92F7-613F3D8E0BDB}" srcOrd="0" destOrd="6" presId="urn:microsoft.com/office/officeart/2005/8/layout/cycle2"/>
    <dgm:cxn modelId="{5F426CA4-FAE4-4849-9EFA-F57CD9FE8E74}" type="presOf" srcId="{AF079BEF-7217-4BCA-9D2C-9ADAF7FFBC86}" destId="{BF14D112-B847-4C94-92F7-613F3D8E0BDB}" srcOrd="0" destOrd="3" presId="urn:microsoft.com/office/officeart/2005/8/layout/cycle2"/>
    <dgm:cxn modelId="{4001DBA7-A62D-47A4-AA93-39777B3AFB90}" type="presOf" srcId="{CF2D5BDC-C45B-410E-8E5D-30849BD895B6}" destId="{BF14D112-B847-4C94-92F7-613F3D8E0BDB}" srcOrd="0" destOrd="2" presId="urn:microsoft.com/office/officeart/2005/8/layout/cycle2"/>
    <dgm:cxn modelId="{C0F670BB-3EF4-4EB5-92FC-714ABB5A3F0D}" srcId="{9F66A763-EC0C-46BD-AF07-20AB22756AFD}" destId="{CF2D5BDC-C45B-410E-8E5D-30849BD895B6}" srcOrd="1" destOrd="0" parTransId="{636FD7D2-39CB-4B31-ADE9-73A676538092}" sibTransId="{472EFB88-CCAB-40F6-ACA3-30671690BBA1}"/>
    <dgm:cxn modelId="{DA3D3BC4-E4DF-4D1B-8F5B-702D94A347F7}" srcId="{9F66A763-EC0C-46BD-AF07-20AB22756AFD}" destId="{DBC54592-6807-4878-BCCD-ED3493762F81}" srcOrd="4" destOrd="0" parTransId="{9B815AEE-A86E-44B7-A5CF-8A13041A743E}" sibTransId="{B32D89B8-E0F5-424C-9E9E-65698031622A}"/>
    <dgm:cxn modelId="{7CC002CD-EFB6-4384-988A-59E487BB0353}" type="presOf" srcId="{99F7D493-72A8-4923-996C-0061008CA1FD}" destId="{9E8C8AD8-FC71-41B7-A8DC-D906E0B4F0C3}" srcOrd="0" destOrd="0" presId="urn:microsoft.com/office/officeart/2005/8/layout/cycle2"/>
    <dgm:cxn modelId="{981CCFD0-B890-40A5-9295-87F297BE1309}" type="presOf" srcId="{9F66A763-EC0C-46BD-AF07-20AB22756AFD}" destId="{BF14D112-B847-4C94-92F7-613F3D8E0BDB}" srcOrd="0" destOrd="0" presId="urn:microsoft.com/office/officeart/2005/8/layout/cycle2"/>
    <dgm:cxn modelId="{FB3F60D4-18BC-4FCA-B56E-6278080AB069}" type="presOf" srcId="{CF558672-2B1F-460A-819F-B2CBA896CB1B}" destId="{BF14D112-B847-4C94-92F7-613F3D8E0BDB}" srcOrd="0" destOrd="4" presId="urn:microsoft.com/office/officeart/2005/8/layout/cycle2"/>
    <dgm:cxn modelId="{4E63EED5-09B1-4BE8-B61A-290AF78E50FB}" srcId="{9F66A763-EC0C-46BD-AF07-20AB22756AFD}" destId="{658031C5-2BE6-46F4-9492-AABCBD86C615}" srcOrd="6" destOrd="0" parTransId="{A53A0BB1-6D69-43C9-92F1-16ABB410A961}" sibTransId="{0C8728CA-27E7-4FE3-85A6-117277C8865A}"/>
    <dgm:cxn modelId="{7329D6DA-CF90-4359-86CE-56C1197278E8}" type="presOf" srcId="{1BE39453-68DC-45B3-8DC2-FA38B17249D6}" destId="{BF14D112-B847-4C94-92F7-613F3D8E0BDB}" srcOrd="0" destOrd="1" presId="urn:microsoft.com/office/officeart/2005/8/layout/cycle2"/>
    <dgm:cxn modelId="{D58145DC-2E4B-4CA3-A4FE-97F6C0CDE5CE}" srcId="{9F66A763-EC0C-46BD-AF07-20AB22756AFD}" destId="{AF079BEF-7217-4BCA-9D2C-9ADAF7FFBC86}" srcOrd="2" destOrd="0" parTransId="{D3FA4573-CC22-45FC-BF93-CE6E2DBCF841}" sibTransId="{EC38149E-F987-45C6-9AAA-F96DB01AED73}"/>
    <dgm:cxn modelId="{311AF9E8-441F-41DC-ACC3-1096887A3067}" type="presParOf" srcId="{9E8C8AD8-FC71-41B7-A8DC-D906E0B4F0C3}" destId="{BF14D112-B847-4C94-92F7-613F3D8E0B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D1D6C2-0556-4610-9268-1F5B77F093E3}"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GB"/>
        </a:p>
      </dgm:t>
    </dgm:pt>
    <dgm:pt modelId="{BA48C0C8-77D3-4B45-BF7C-5CB7DDC25B7E}">
      <dgm:prSet/>
      <dgm:spPr/>
      <dgm:t>
        <a:bodyPr/>
        <a:lstStyle/>
        <a:p>
          <a:pPr>
            <a:lnSpc>
              <a:spcPct val="100000"/>
            </a:lnSpc>
          </a:pPr>
          <a:r>
            <a:rPr lang="en-US"/>
            <a:t>Price strategy</a:t>
          </a:r>
          <a:endParaRPr lang="en-GB"/>
        </a:p>
      </dgm:t>
    </dgm:pt>
    <dgm:pt modelId="{07A23C4A-CB7F-4FD6-A935-76FCEA5FC4A3}" type="parTrans" cxnId="{8F44A1FE-02C3-4FA2-9924-49AA1234E5E5}">
      <dgm:prSet/>
      <dgm:spPr/>
      <dgm:t>
        <a:bodyPr/>
        <a:lstStyle/>
        <a:p>
          <a:endParaRPr lang="en-GB"/>
        </a:p>
      </dgm:t>
    </dgm:pt>
    <dgm:pt modelId="{F207EF3B-70BD-4E2D-AF16-C3A16967B562}" type="sibTrans" cxnId="{8F44A1FE-02C3-4FA2-9924-49AA1234E5E5}">
      <dgm:prSet/>
      <dgm:spPr/>
      <dgm:t>
        <a:bodyPr/>
        <a:lstStyle/>
        <a:p>
          <a:pPr>
            <a:lnSpc>
              <a:spcPct val="100000"/>
            </a:lnSpc>
          </a:pPr>
          <a:endParaRPr lang="en-GB"/>
        </a:p>
      </dgm:t>
    </dgm:pt>
    <dgm:pt modelId="{56484D0E-8D24-4D79-80F2-F474B47FF488}">
      <dgm:prSet/>
      <dgm:spPr/>
      <dgm:t>
        <a:bodyPr/>
        <a:lstStyle/>
        <a:p>
          <a:pPr>
            <a:lnSpc>
              <a:spcPct val="100000"/>
            </a:lnSpc>
          </a:pPr>
          <a:r>
            <a:rPr lang="en-US"/>
            <a:t>Sales strategy</a:t>
          </a:r>
          <a:endParaRPr lang="en-GB"/>
        </a:p>
      </dgm:t>
    </dgm:pt>
    <dgm:pt modelId="{9CEA061D-AA6D-46FB-B1BC-492F8F1055FA}" type="parTrans" cxnId="{F44C4FF7-5249-441E-B520-7B9FC95DFFBA}">
      <dgm:prSet/>
      <dgm:spPr/>
      <dgm:t>
        <a:bodyPr/>
        <a:lstStyle/>
        <a:p>
          <a:endParaRPr lang="en-GB"/>
        </a:p>
      </dgm:t>
    </dgm:pt>
    <dgm:pt modelId="{1347BC4F-8C01-4020-A6A8-45D96AE40F8D}" type="sibTrans" cxnId="{F44C4FF7-5249-441E-B520-7B9FC95DFFBA}">
      <dgm:prSet/>
      <dgm:spPr/>
      <dgm:t>
        <a:bodyPr/>
        <a:lstStyle/>
        <a:p>
          <a:pPr>
            <a:lnSpc>
              <a:spcPct val="100000"/>
            </a:lnSpc>
          </a:pPr>
          <a:endParaRPr lang="en-GB"/>
        </a:p>
      </dgm:t>
    </dgm:pt>
    <dgm:pt modelId="{ABA80D44-7900-4A26-97AA-15AE3F8A606D}">
      <dgm:prSet/>
      <dgm:spPr/>
      <dgm:t>
        <a:bodyPr/>
        <a:lstStyle/>
        <a:p>
          <a:pPr>
            <a:lnSpc>
              <a:spcPct val="100000"/>
            </a:lnSpc>
          </a:pPr>
          <a:r>
            <a:rPr lang="en-US"/>
            <a:t>Transaction streams</a:t>
          </a:r>
          <a:endParaRPr lang="en-GB"/>
        </a:p>
      </dgm:t>
    </dgm:pt>
    <dgm:pt modelId="{4E9EFFFA-7803-4FEC-AA7A-7C29A2567E5E}" type="parTrans" cxnId="{B3CB4970-B9DB-435F-9D1C-D4463A168403}">
      <dgm:prSet/>
      <dgm:spPr/>
      <dgm:t>
        <a:bodyPr/>
        <a:lstStyle/>
        <a:p>
          <a:endParaRPr lang="en-GB"/>
        </a:p>
      </dgm:t>
    </dgm:pt>
    <dgm:pt modelId="{EF32415E-EBDF-41FD-8B74-8CC2A1BC2B03}" type="sibTrans" cxnId="{B3CB4970-B9DB-435F-9D1C-D4463A168403}">
      <dgm:prSet/>
      <dgm:spPr/>
      <dgm:t>
        <a:bodyPr/>
        <a:lstStyle/>
        <a:p>
          <a:pPr>
            <a:lnSpc>
              <a:spcPct val="100000"/>
            </a:lnSpc>
          </a:pPr>
          <a:endParaRPr lang="en-GB"/>
        </a:p>
      </dgm:t>
    </dgm:pt>
    <dgm:pt modelId="{0D588DA4-FC55-44D6-B1F7-169CAFA9F028}">
      <dgm:prSet/>
      <dgm:spPr/>
      <dgm:t>
        <a:bodyPr/>
        <a:lstStyle/>
        <a:p>
          <a:pPr>
            <a:lnSpc>
              <a:spcPct val="100000"/>
            </a:lnSpc>
          </a:pPr>
          <a:r>
            <a:rPr lang="en-US"/>
            <a:t>Competitive reaction</a:t>
          </a:r>
          <a:endParaRPr lang="en-GB"/>
        </a:p>
      </dgm:t>
    </dgm:pt>
    <dgm:pt modelId="{5A081803-35CC-44AE-8092-A2F38673BD2B}" type="parTrans" cxnId="{BA9A7C1A-D9C2-4E0F-9318-AEA30F30D1A0}">
      <dgm:prSet/>
      <dgm:spPr/>
      <dgm:t>
        <a:bodyPr/>
        <a:lstStyle/>
        <a:p>
          <a:endParaRPr lang="en-GB"/>
        </a:p>
      </dgm:t>
    </dgm:pt>
    <dgm:pt modelId="{14E5DE6A-E8FD-4045-985A-6DF9A1265176}" type="sibTrans" cxnId="{BA9A7C1A-D9C2-4E0F-9318-AEA30F30D1A0}">
      <dgm:prSet/>
      <dgm:spPr/>
      <dgm:t>
        <a:bodyPr/>
        <a:lstStyle/>
        <a:p>
          <a:pPr>
            <a:lnSpc>
              <a:spcPct val="100000"/>
            </a:lnSpc>
          </a:pPr>
          <a:endParaRPr lang="en-GB"/>
        </a:p>
      </dgm:t>
    </dgm:pt>
    <dgm:pt modelId="{3DBDDBA7-5643-49C6-8509-D2AF67F655C3}">
      <dgm:prSet/>
      <dgm:spPr/>
      <dgm:t>
        <a:bodyPr/>
        <a:lstStyle/>
        <a:p>
          <a:pPr>
            <a:lnSpc>
              <a:spcPct val="100000"/>
            </a:lnSpc>
          </a:pPr>
          <a:r>
            <a:rPr lang="en-US"/>
            <a:t>Launch strategy </a:t>
          </a:r>
          <a:endParaRPr lang="en-GB"/>
        </a:p>
      </dgm:t>
    </dgm:pt>
    <dgm:pt modelId="{F93E10D4-7DE1-4F48-B7F3-BDB4F0FFBDF1}" type="parTrans" cxnId="{8AD3771E-DA1A-4654-B28D-7CC182178E63}">
      <dgm:prSet/>
      <dgm:spPr/>
      <dgm:t>
        <a:bodyPr/>
        <a:lstStyle/>
        <a:p>
          <a:endParaRPr lang="en-GB"/>
        </a:p>
      </dgm:t>
    </dgm:pt>
    <dgm:pt modelId="{4DBE7F97-8C74-4970-98D5-754D8A121723}" type="sibTrans" cxnId="{8AD3771E-DA1A-4654-B28D-7CC182178E63}">
      <dgm:prSet/>
      <dgm:spPr/>
      <dgm:t>
        <a:bodyPr/>
        <a:lstStyle/>
        <a:p>
          <a:pPr>
            <a:lnSpc>
              <a:spcPct val="100000"/>
            </a:lnSpc>
          </a:pPr>
          <a:endParaRPr lang="en-GB"/>
        </a:p>
      </dgm:t>
    </dgm:pt>
    <dgm:pt modelId="{29840E31-7556-4AAF-9858-A613D22B0196}">
      <dgm:prSet/>
      <dgm:spPr/>
      <dgm:t>
        <a:bodyPr/>
        <a:lstStyle/>
        <a:p>
          <a:pPr>
            <a:lnSpc>
              <a:spcPct val="100000"/>
            </a:lnSpc>
          </a:pPr>
          <a:r>
            <a:rPr lang="en-US"/>
            <a:t>Brand development </a:t>
          </a:r>
          <a:endParaRPr lang="en-GB"/>
        </a:p>
      </dgm:t>
    </dgm:pt>
    <dgm:pt modelId="{55404772-F9C7-4AA2-A714-941EC1AEBF3C}" type="parTrans" cxnId="{B8410418-7D0F-4A4C-A59D-7173F5E122AE}">
      <dgm:prSet/>
      <dgm:spPr/>
      <dgm:t>
        <a:bodyPr/>
        <a:lstStyle/>
        <a:p>
          <a:endParaRPr lang="en-GB"/>
        </a:p>
      </dgm:t>
    </dgm:pt>
    <dgm:pt modelId="{79F1693D-8AF3-4A37-B491-5543715A430C}" type="sibTrans" cxnId="{B8410418-7D0F-4A4C-A59D-7173F5E122AE}">
      <dgm:prSet/>
      <dgm:spPr/>
      <dgm:t>
        <a:bodyPr/>
        <a:lstStyle/>
        <a:p>
          <a:pPr>
            <a:lnSpc>
              <a:spcPct val="100000"/>
            </a:lnSpc>
          </a:pPr>
          <a:endParaRPr lang="en-GB"/>
        </a:p>
      </dgm:t>
    </dgm:pt>
    <dgm:pt modelId="{924A65E3-8AE8-416D-B3BF-9D1357022065}">
      <dgm:prSet/>
      <dgm:spPr/>
      <dgm:t>
        <a:bodyPr/>
        <a:lstStyle/>
        <a:p>
          <a:pPr>
            <a:lnSpc>
              <a:spcPct val="100000"/>
            </a:lnSpc>
          </a:pPr>
          <a:r>
            <a:rPr lang="en-US"/>
            <a:t>Growth </a:t>
          </a:r>
          <a:endParaRPr lang="en-GB"/>
        </a:p>
      </dgm:t>
    </dgm:pt>
    <dgm:pt modelId="{672CBF26-2B2B-4082-875F-4C1127C5B507}" type="parTrans" cxnId="{C4DD890E-B5C4-46FD-9DE9-9C4964CB188F}">
      <dgm:prSet/>
      <dgm:spPr/>
      <dgm:t>
        <a:bodyPr/>
        <a:lstStyle/>
        <a:p>
          <a:endParaRPr lang="en-GB"/>
        </a:p>
      </dgm:t>
    </dgm:pt>
    <dgm:pt modelId="{D5DB1B2E-ED93-4946-A0B3-5A7904CBC620}" type="sibTrans" cxnId="{C4DD890E-B5C4-46FD-9DE9-9C4964CB188F}">
      <dgm:prSet/>
      <dgm:spPr/>
      <dgm:t>
        <a:bodyPr/>
        <a:lstStyle/>
        <a:p>
          <a:endParaRPr lang="en-GB"/>
        </a:p>
      </dgm:t>
    </dgm:pt>
    <dgm:pt modelId="{74CDD17B-A944-41E9-87D2-5F67794FB48F}" type="pres">
      <dgm:prSet presAssocID="{BFD1D6C2-0556-4610-9268-1F5B77F093E3}" presName="root" presStyleCnt="0">
        <dgm:presLayoutVars>
          <dgm:dir/>
          <dgm:resizeHandles val="exact"/>
        </dgm:presLayoutVars>
      </dgm:prSet>
      <dgm:spPr/>
    </dgm:pt>
    <dgm:pt modelId="{2884F9F6-D183-41A9-932B-454EB391F8D0}" type="pres">
      <dgm:prSet presAssocID="{BA48C0C8-77D3-4B45-BF7C-5CB7DDC25B7E}" presName="compNode" presStyleCnt="0"/>
      <dgm:spPr/>
    </dgm:pt>
    <dgm:pt modelId="{3D647FB9-92C1-4050-8739-BD3E7C2E4F87}" type="pres">
      <dgm:prSet presAssocID="{BA48C0C8-77D3-4B45-BF7C-5CB7DDC25B7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68585D1-52CD-467B-8185-81530FBD4B77}" type="pres">
      <dgm:prSet presAssocID="{BA48C0C8-77D3-4B45-BF7C-5CB7DDC25B7E}" presName="spaceRect" presStyleCnt="0"/>
      <dgm:spPr/>
    </dgm:pt>
    <dgm:pt modelId="{29B6AF42-186C-419C-B652-F7635AA67C3E}" type="pres">
      <dgm:prSet presAssocID="{BA48C0C8-77D3-4B45-BF7C-5CB7DDC25B7E}" presName="textRect" presStyleLbl="revTx" presStyleIdx="0" presStyleCnt="7">
        <dgm:presLayoutVars>
          <dgm:chMax val="1"/>
          <dgm:chPref val="1"/>
        </dgm:presLayoutVars>
      </dgm:prSet>
      <dgm:spPr/>
    </dgm:pt>
    <dgm:pt modelId="{761D4D49-10CE-423F-AD57-026168698184}" type="pres">
      <dgm:prSet presAssocID="{F207EF3B-70BD-4E2D-AF16-C3A16967B562}" presName="sibTrans" presStyleCnt="0"/>
      <dgm:spPr/>
    </dgm:pt>
    <dgm:pt modelId="{F28910F3-5879-433E-92E7-277764671B5D}" type="pres">
      <dgm:prSet presAssocID="{56484D0E-8D24-4D79-80F2-F474B47FF488}" presName="compNode" presStyleCnt="0"/>
      <dgm:spPr/>
    </dgm:pt>
    <dgm:pt modelId="{0649A50F-88A3-4DBB-A8C8-2B171BD4D768}" type="pres">
      <dgm:prSet presAssocID="{56484D0E-8D24-4D79-80F2-F474B47FF48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2C83C9F5-B609-4C9F-8DB9-A2FE948BF778}" type="pres">
      <dgm:prSet presAssocID="{56484D0E-8D24-4D79-80F2-F474B47FF488}" presName="spaceRect" presStyleCnt="0"/>
      <dgm:spPr/>
    </dgm:pt>
    <dgm:pt modelId="{297FFDA2-99DC-4A38-83DB-FE28BD4245C5}" type="pres">
      <dgm:prSet presAssocID="{56484D0E-8D24-4D79-80F2-F474B47FF488}" presName="textRect" presStyleLbl="revTx" presStyleIdx="1" presStyleCnt="7">
        <dgm:presLayoutVars>
          <dgm:chMax val="1"/>
          <dgm:chPref val="1"/>
        </dgm:presLayoutVars>
      </dgm:prSet>
      <dgm:spPr/>
    </dgm:pt>
    <dgm:pt modelId="{54F1148A-ED3C-4632-A84D-98E1EC0D2C22}" type="pres">
      <dgm:prSet presAssocID="{1347BC4F-8C01-4020-A6A8-45D96AE40F8D}" presName="sibTrans" presStyleCnt="0"/>
      <dgm:spPr/>
    </dgm:pt>
    <dgm:pt modelId="{C28DAA1D-3EDB-41A9-96F6-133710E42A39}" type="pres">
      <dgm:prSet presAssocID="{ABA80D44-7900-4A26-97AA-15AE3F8A606D}" presName="compNode" presStyleCnt="0"/>
      <dgm:spPr/>
    </dgm:pt>
    <dgm:pt modelId="{FBF47F55-DBCF-4E2F-9A58-5958842C40B2}" type="pres">
      <dgm:prSet presAssocID="{ABA80D44-7900-4A26-97AA-15AE3F8A606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872EC67F-D6FD-4649-A1D7-3DC804DC427E}" type="pres">
      <dgm:prSet presAssocID="{ABA80D44-7900-4A26-97AA-15AE3F8A606D}" presName="spaceRect" presStyleCnt="0"/>
      <dgm:spPr/>
    </dgm:pt>
    <dgm:pt modelId="{7A796880-1B4D-4C25-9D48-345D8EE9A843}" type="pres">
      <dgm:prSet presAssocID="{ABA80D44-7900-4A26-97AA-15AE3F8A606D}" presName="textRect" presStyleLbl="revTx" presStyleIdx="2" presStyleCnt="7">
        <dgm:presLayoutVars>
          <dgm:chMax val="1"/>
          <dgm:chPref val="1"/>
        </dgm:presLayoutVars>
      </dgm:prSet>
      <dgm:spPr/>
    </dgm:pt>
    <dgm:pt modelId="{F6990F04-7A68-441C-8100-34FFB114380A}" type="pres">
      <dgm:prSet presAssocID="{EF32415E-EBDF-41FD-8B74-8CC2A1BC2B03}" presName="sibTrans" presStyleCnt="0"/>
      <dgm:spPr/>
    </dgm:pt>
    <dgm:pt modelId="{3DDE4B6D-D0B9-4343-9C06-13FF5CE293FA}" type="pres">
      <dgm:prSet presAssocID="{0D588DA4-FC55-44D6-B1F7-169CAFA9F028}" presName="compNode" presStyleCnt="0"/>
      <dgm:spPr/>
    </dgm:pt>
    <dgm:pt modelId="{641DEECD-07AF-4254-9E80-28DB7D4DC769}" type="pres">
      <dgm:prSet presAssocID="{0D588DA4-FC55-44D6-B1F7-169CAFA9F02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5CE3878-9D2F-4ABB-A123-9DBEFB5942BA}" type="pres">
      <dgm:prSet presAssocID="{0D588DA4-FC55-44D6-B1F7-169CAFA9F028}" presName="spaceRect" presStyleCnt="0"/>
      <dgm:spPr/>
    </dgm:pt>
    <dgm:pt modelId="{3C03AF99-BF8E-4507-9635-A936A50659C6}" type="pres">
      <dgm:prSet presAssocID="{0D588DA4-FC55-44D6-B1F7-169CAFA9F028}" presName="textRect" presStyleLbl="revTx" presStyleIdx="3" presStyleCnt="7">
        <dgm:presLayoutVars>
          <dgm:chMax val="1"/>
          <dgm:chPref val="1"/>
        </dgm:presLayoutVars>
      </dgm:prSet>
      <dgm:spPr/>
    </dgm:pt>
    <dgm:pt modelId="{D6912B22-DA36-4F16-89A2-DFD424642383}" type="pres">
      <dgm:prSet presAssocID="{14E5DE6A-E8FD-4045-985A-6DF9A1265176}" presName="sibTrans" presStyleCnt="0"/>
      <dgm:spPr/>
    </dgm:pt>
    <dgm:pt modelId="{8131719D-35F7-48EC-96D0-3F79667489EC}" type="pres">
      <dgm:prSet presAssocID="{3DBDDBA7-5643-49C6-8509-D2AF67F655C3}" presName="compNode" presStyleCnt="0"/>
      <dgm:spPr/>
    </dgm:pt>
    <dgm:pt modelId="{0ADBA8EF-A9B1-42B9-A918-0D942637936E}" type="pres">
      <dgm:prSet presAssocID="{3DBDDBA7-5643-49C6-8509-D2AF67F655C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cket"/>
        </a:ext>
      </dgm:extLst>
    </dgm:pt>
    <dgm:pt modelId="{39DF1C9D-7BE7-4563-8837-CC978CD106D0}" type="pres">
      <dgm:prSet presAssocID="{3DBDDBA7-5643-49C6-8509-D2AF67F655C3}" presName="spaceRect" presStyleCnt="0"/>
      <dgm:spPr/>
    </dgm:pt>
    <dgm:pt modelId="{66A50BEA-DCC9-4052-98DA-1591A30670D4}" type="pres">
      <dgm:prSet presAssocID="{3DBDDBA7-5643-49C6-8509-D2AF67F655C3}" presName="textRect" presStyleLbl="revTx" presStyleIdx="4" presStyleCnt="7">
        <dgm:presLayoutVars>
          <dgm:chMax val="1"/>
          <dgm:chPref val="1"/>
        </dgm:presLayoutVars>
      </dgm:prSet>
      <dgm:spPr/>
    </dgm:pt>
    <dgm:pt modelId="{42E99725-34AD-419F-8932-07D36C997847}" type="pres">
      <dgm:prSet presAssocID="{4DBE7F97-8C74-4970-98D5-754D8A121723}" presName="sibTrans" presStyleCnt="0"/>
      <dgm:spPr/>
    </dgm:pt>
    <dgm:pt modelId="{FBFCED22-CA8D-4176-88C4-F29FA3D5D573}" type="pres">
      <dgm:prSet presAssocID="{29840E31-7556-4AAF-9858-A613D22B0196}" presName="compNode" presStyleCnt="0"/>
      <dgm:spPr/>
    </dgm:pt>
    <dgm:pt modelId="{7638811F-ABB5-4626-8718-867C8C563EA3}" type="pres">
      <dgm:prSet presAssocID="{29840E31-7556-4AAF-9858-A613D22B019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5854F8C2-3A2A-47EF-9B31-A3C19621D8B2}" type="pres">
      <dgm:prSet presAssocID="{29840E31-7556-4AAF-9858-A613D22B0196}" presName="spaceRect" presStyleCnt="0"/>
      <dgm:spPr/>
    </dgm:pt>
    <dgm:pt modelId="{1924061C-3B51-4628-8315-1FD87C07A1EE}" type="pres">
      <dgm:prSet presAssocID="{29840E31-7556-4AAF-9858-A613D22B0196}" presName="textRect" presStyleLbl="revTx" presStyleIdx="5" presStyleCnt="7">
        <dgm:presLayoutVars>
          <dgm:chMax val="1"/>
          <dgm:chPref val="1"/>
        </dgm:presLayoutVars>
      </dgm:prSet>
      <dgm:spPr/>
    </dgm:pt>
    <dgm:pt modelId="{168DF886-0939-4A32-AB63-D23C372545F0}" type="pres">
      <dgm:prSet presAssocID="{79F1693D-8AF3-4A37-B491-5543715A430C}" presName="sibTrans" presStyleCnt="0"/>
      <dgm:spPr/>
    </dgm:pt>
    <dgm:pt modelId="{2156D74A-D128-440C-8CF0-B35572BDE533}" type="pres">
      <dgm:prSet presAssocID="{924A65E3-8AE8-416D-B3BF-9D1357022065}" presName="compNode" presStyleCnt="0"/>
      <dgm:spPr/>
    </dgm:pt>
    <dgm:pt modelId="{5F0CCF1E-3E30-48C9-A329-A4329191AE98}" type="pres">
      <dgm:prSet presAssocID="{924A65E3-8AE8-416D-B3BF-9D135702206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Graph with Upward Trend"/>
        </a:ext>
      </dgm:extLst>
    </dgm:pt>
    <dgm:pt modelId="{939203EE-2945-40EC-87B9-3E7305676792}" type="pres">
      <dgm:prSet presAssocID="{924A65E3-8AE8-416D-B3BF-9D1357022065}" presName="spaceRect" presStyleCnt="0"/>
      <dgm:spPr/>
    </dgm:pt>
    <dgm:pt modelId="{87E1589E-246F-4F00-ADEE-C527F9530CEA}" type="pres">
      <dgm:prSet presAssocID="{924A65E3-8AE8-416D-B3BF-9D1357022065}" presName="textRect" presStyleLbl="revTx" presStyleIdx="6" presStyleCnt="7">
        <dgm:presLayoutVars>
          <dgm:chMax val="1"/>
          <dgm:chPref val="1"/>
        </dgm:presLayoutVars>
      </dgm:prSet>
      <dgm:spPr/>
    </dgm:pt>
  </dgm:ptLst>
  <dgm:cxnLst>
    <dgm:cxn modelId="{C4DD890E-B5C4-46FD-9DE9-9C4964CB188F}" srcId="{BFD1D6C2-0556-4610-9268-1F5B77F093E3}" destId="{924A65E3-8AE8-416D-B3BF-9D1357022065}" srcOrd="6" destOrd="0" parTransId="{672CBF26-2B2B-4082-875F-4C1127C5B507}" sibTransId="{D5DB1B2E-ED93-4946-A0B3-5A7904CBC620}"/>
    <dgm:cxn modelId="{B8410418-7D0F-4A4C-A59D-7173F5E122AE}" srcId="{BFD1D6C2-0556-4610-9268-1F5B77F093E3}" destId="{29840E31-7556-4AAF-9858-A613D22B0196}" srcOrd="5" destOrd="0" parTransId="{55404772-F9C7-4AA2-A714-941EC1AEBF3C}" sibTransId="{79F1693D-8AF3-4A37-B491-5543715A430C}"/>
    <dgm:cxn modelId="{BA9A7C1A-D9C2-4E0F-9318-AEA30F30D1A0}" srcId="{BFD1D6C2-0556-4610-9268-1F5B77F093E3}" destId="{0D588DA4-FC55-44D6-B1F7-169CAFA9F028}" srcOrd="3" destOrd="0" parTransId="{5A081803-35CC-44AE-8092-A2F38673BD2B}" sibTransId="{14E5DE6A-E8FD-4045-985A-6DF9A1265176}"/>
    <dgm:cxn modelId="{8AD3771E-DA1A-4654-B28D-7CC182178E63}" srcId="{BFD1D6C2-0556-4610-9268-1F5B77F093E3}" destId="{3DBDDBA7-5643-49C6-8509-D2AF67F655C3}" srcOrd="4" destOrd="0" parTransId="{F93E10D4-7DE1-4F48-B7F3-BDB4F0FFBDF1}" sibTransId="{4DBE7F97-8C74-4970-98D5-754D8A121723}"/>
    <dgm:cxn modelId="{835A8020-6555-4B9F-9D28-8045BC524CDA}" type="presOf" srcId="{3DBDDBA7-5643-49C6-8509-D2AF67F655C3}" destId="{66A50BEA-DCC9-4052-98DA-1591A30670D4}" srcOrd="0" destOrd="0" presId="urn:microsoft.com/office/officeart/2018/2/layout/IconLabelList"/>
    <dgm:cxn modelId="{2116A92C-3438-42CC-88EC-E0973C096084}" type="presOf" srcId="{924A65E3-8AE8-416D-B3BF-9D1357022065}" destId="{87E1589E-246F-4F00-ADEE-C527F9530CEA}" srcOrd="0" destOrd="0" presId="urn:microsoft.com/office/officeart/2018/2/layout/IconLabelList"/>
    <dgm:cxn modelId="{2CFA565E-EA13-4061-BF77-542167A6C433}" type="presOf" srcId="{0D588DA4-FC55-44D6-B1F7-169CAFA9F028}" destId="{3C03AF99-BF8E-4507-9635-A936A50659C6}" srcOrd="0" destOrd="0" presId="urn:microsoft.com/office/officeart/2018/2/layout/IconLabelList"/>
    <dgm:cxn modelId="{B3CB4970-B9DB-435F-9D1C-D4463A168403}" srcId="{BFD1D6C2-0556-4610-9268-1F5B77F093E3}" destId="{ABA80D44-7900-4A26-97AA-15AE3F8A606D}" srcOrd="2" destOrd="0" parTransId="{4E9EFFFA-7803-4FEC-AA7A-7C29A2567E5E}" sibTransId="{EF32415E-EBDF-41FD-8B74-8CC2A1BC2B03}"/>
    <dgm:cxn modelId="{B9796855-6FC5-4B57-AA57-BA580A6ECE55}" type="presOf" srcId="{29840E31-7556-4AAF-9858-A613D22B0196}" destId="{1924061C-3B51-4628-8315-1FD87C07A1EE}" srcOrd="0" destOrd="0" presId="urn:microsoft.com/office/officeart/2018/2/layout/IconLabelList"/>
    <dgm:cxn modelId="{E4420E78-13BA-4114-A15D-CF81324C9A46}" type="presOf" srcId="{BA48C0C8-77D3-4B45-BF7C-5CB7DDC25B7E}" destId="{29B6AF42-186C-419C-B652-F7635AA67C3E}" srcOrd="0" destOrd="0" presId="urn:microsoft.com/office/officeart/2018/2/layout/IconLabelList"/>
    <dgm:cxn modelId="{AC9C018C-D9B9-4662-8DA1-E77E051648B3}" type="presOf" srcId="{BFD1D6C2-0556-4610-9268-1F5B77F093E3}" destId="{74CDD17B-A944-41E9-87D2-5F67794FB48F}" srcOrd="0" destOrd="0" presId="urn:microsoft.com/office/officeart/2018/2/layout/IconLabelList"/>
    <dgm:cxn modelId="{A1FCC2C5-8CC3-4A6D-AA44-971CC16698F3}" type="presOf" srcId="{56484D0E-8D24-4D79-80F2-F474B47FF488}" destId="{297FFDA2-99DC-4A38-83DB-FE28BD4245C5}" srcOrd="0" destOrd="0" presId="urn:microsoft.com/office/officeart/2018/2/layout/IconLabelList"/>
    <dgm:cxn modelId="{2AAFCDE0-EA23-487C-B19B-BF80E7F0E455}" type="presOf" srcId="{ABA80D44-7900-4A26-97AA-15AE3F8A606D}" destId="{7A796880-1B4D-4C25-9D48-345D8EE9A843}" srcOrd="0" destOrd="0" presId="urn:microsoft.com/office/officeart/2018/2/layout/IconLabelList"/>
    <dgm:cxn modelId="{F44C4FF7-5249-441E-B520-7B9FC95DFFBA}" srcId="{BFD1D6C2-0556-4610-9268-1F5B77F093E3}" destId="{56484D0E-8D24-4D79-80F2-F474B47FF488}" srcOrd="1" destOrd="0" parTransId="{9CEA061D-AA6D-46FB-B1BC-492F8F1055FA}" sibTransId="{1347BC4F-8C01-4020-A6A8-45D96AE40F8D}"/>
    <dgm:cxn modelId="{8F44A1FE-02C3-4FA2-9924-49AA1234E5E5}" srcId="{BFD1D6C2-0556-4610-9268-1F5B77F093E3}" destId="{BA48C0C8-77D3-4B45-BF7C-5CB7DDC25B7E}" srcOrd="0" destOrd="0" parTransId="{07A23C4A-CB7F-4FD6-A935-76FCEA5FC4A3}" sibTransId="{F207EF3B-70BD-4E2D-AF16-C3A16967B562}"/>
    <dgm:cxn modelId="{74FB76DF-F2D0-4347-9F6E-E68906FCFB41}" type="presParOf" srcId="{74CDD17B-A944-41E9-87D2-5F67794FB48F}" destId="{2884F9F6-D183-41A9-932B-454EB391F8D0}" srcOrd="0" destOrd="0" presId="urn:microsoft.com/office/officeart/2018/2/layout/IconLabelList"/>
    <dgm:cxn modelId="{85ABBF02-4538-4D47-A149-2FDA7E280520}" type="presParOf" srcId="{2884F9F6-D183-41A9-932B-454EB391F8D0}" destId="{3D647FB9-92C1-4050-8739-BD3E7C2E4F87}" srcOrd="0" destOrd="0" presId="urn:microsoft.com/office/officeart/2018/2/layout/IconLabelList"/>
    <dgm:cxn modelId="{AF685FE0-C392-4259-A7B7-CD335EAB8D5F}" type="presParOf" srcId="{2884F9F6-D183-41A9-932B-454EB391F8D0}" destId="{168585D1-52CD-467B-8185-81530FBD4B77}" srcOrd="1" destOrd="0" presId="urn:microsoft.com/office/officeart/2018/2/layout/IconLabelList"/>
    <dgm:cxn modelId="{73EFA335-DDFD-4051-8782-74F64AE9A0F7}" type="presParOf" srcId="{2884F9F6-D183-41A9-932B-454EB391F8D0}" destId="{29B6AF42-186C-419C-B652-F7635AA67C3E}" srcOrd="2" destOrd="0" presId="urn:microsoft.com/office/officeart/2018/2/layout/IconLabelList"/>
    <dgm:cxn modelId="{6672E91E-AD74-4AFC-86B3-7CD83409866B}" type="presParOf" srcId="{74CDD17B-A944-41E9-87D2-5F67794FB48F}" destId="{761D4D49-10CE-423F-AD57-026168698184}" srcOrd="1" destOrd="0" presId="urn:microsoft.com/office/officeart/2018/2/layout/IconLabelList"/>
    <dgm:cxn modelId="{EB5C5812-62C6-4BAB-8A97-1EF7DBE5D286}" type="presParOf" srcId="{74CDD17B-A944-41E9-87D2-5F67794FB48F}" destId="{F28910F3-5879-433E-92E7-277764671B5D}" srcOrd="2" destOrd="0" presId="urn:microsoft.com/office/officeart/2018/2/layout/IconLabelList"/>
    <dgm:cxn modelId="{E51F396D-43B1-4733-9BC4-82B037019A00}" type="presParOf" srcId="{F28910F3-5879-433E-92E7-277764671B5D}" destId="{0649A50F-88A3-4DBB-A8C8-2B171BD4D768}" srcOrd="0" destOrd="0" presId="urn:microsoft.com/office/officeart/2018/2/layout/IconLabelList"/>
    <dgm:cxn modelId="{7782085A-3DD4-4934-B1A6-2D93C37B6958}" type="presParOf" srcId="{F28910F3-5879-433E-92E7-277764671B5D}" destId="{2C83C9F5-B609-4C9F-8DB9-A2FE948BF778}" srcOrd="1" destOrd="0" presId="urn:microsoft.com/office/officeart/2018/2/layout/IconLabelList"/>
    <dgm:cxn modelId="{5484B830-DE4E-4246-AD88-2760834004A8}" type="presParOf" srcId="{F28910F3-5879-433E-92E7-277764671B5D}" destId="{297FFDA2-99DC-4A38-83DB-FE28BD4245C5}" srcOrd="2" destOrd="0" presId="urn:microsoft.com/office/officeart/2018/2/layout/IconLabelList"/>
    <dgm:cxn modelId="{44E91D6F-13BF-467A-B6A7-73438BBDCA67}" type="presParOf" srcId="{74CDD17B-A944-41E9-87D2-5F67794FB48F}" destId="{54F1148A-ED3C-4632-A84D-98E1EC0D2C22}" srcOrd="3" destOrd="0" presId="urn:microsoft.com/office/officeart/2018/2/layout/IconLabelList"/>
    <dgm:cxn modelId="{8F3AE93A-E646-4DA0-9D7A-3A637C6E1A3B}" type="presParOf" srcId="{74CDD17B-A944-41E9-87D2-5F67794FB48F}" destId="{C28DAA1D-3EDB-41A9-96F6-133710E42A39}" srcOrd="4" destOrd="0" presId="urn:microsoft.com/office/officeart/2018/2/layout/IconLabelList"/>
    <dgm:cxn modelId="{F9475952-3121-46DE-954C-3A9E81385E10}" type="presParOf" srcId="{C28DAA1D-3EDB-41A9-96F6-133710E42A39}" destId="{FBF47F55-DBCF-4E2F-9A58-5958842C40B2}" srcOrd="0" destOrd="0" presId="urn:microsoft.com/office/officeart/2018/2/layout/IconLabelList"/>
    <dgm:cxn modelId="{A136A091-761A-4A34-815D-F0245634CC58}" type="presParOf" srcId="{C28DAA1D-3EDB-41A9-96F6-133710E42A39}" destId="{872EC67F-D6FD-4649-A1D7-3DC804DC427E}" srcOrd="1" destOrd="0" presId="urn:microsoft.com/office/officeart/2018/2/layout/IconLabelList"/>
    <dgm:cxn modelId="{8ED8C87A-C941-4713-9898-67B0C06A3599}" type="presParOf" srcId="{C28DAA1D-3EDB-41A9-96F6-133710E42A39}" destId="{7A796880-1B4D-4C25-9D48-345D8EE9A843}" srcOrd="2" destOrd="0" presId="urn:microsoft.com/office/officeart/2018/2/layout/IconLabelList"/>
    <dgm:cxn modelId="{0CCF5EFB-79C3-47B3-9E94-CFF25BECC40A}" type="presParOf" srcId="{74CDD17B-A944-41E9-87D2-5F67794FB48F}" destId="{F6990F04-7A68-441C-8100-34FFB114380A}" srcOrd="5" destOrd="0" presId="urn:microsoft.com/office/officeart/2018/2/layout/IconLabelList"/>
    <dgm:cxn modelId="{DD2F331B-A760-4BFA-991C-76BE70718508}" type="presParOf" srcId="{74CDD17B-A944-41E9-87D2-5F67794FB48F}" destId="{3DDE4B6D-D0B9-4343-9C06-13FF5CE293FA}" srcOrd="6" destOrd="0" presId="urn:microsoft.com/office/officeart/2018/2/layout/IconLabelList"/>
    <dgm:cxn modelId="{F272501F-8D39-4DFC-A59E-BF78381F2112}" type="presParOf" srcId="{3DDE4B6D-D0B9-4343-9C06-13FF5CE293FA}" destId="{641DEECD-07AF-4254-9E80-28DB7D4DC769}" srcOrd="0" destOrd="0" presId="urn:microsoft.com/office/officeart/2018/2/layout/IconLabelList"/>
    <dgm:cxn modelId="{AE647820-D027-4FB8-9743-E3EE16D59A4F}" type="presParOf" srcId="{3DDE4B6D-D0B9-4343-9C06-13FF5CE293FA}" destId="{75CE3878-9D2F-4ABB-A123-9DBEFB5942BA}" srcOrd="1" destOrd="0" presId="urn:microsoft.com/office/officeart/2018/2/layout/IconLabelList"/>
    <dgm:cxn modelId="{8CE7A35E-8BAC-412A-8101-53FBD38CB7A7}" type="presParOf" srcId="{3DDE4B6D-D0B9-4343-9C06-13FF5CE293FA}" destId="{3C03AF99-BF8E-4507-9635-A936A50659C6}" srcOrd="2" destOrd="0" presId="urn:microsoft.com/office/officeart/2018/2/layout/IconLabelList"/>
    <dgm:cxn modelId="{48AEA58C-4307-42B0-B2C2-10D92B21BE4E}" type="presParOf" srcId="{74CDD17B-A944-41E9-87D2-5F67794FB48F}" destId="{D6912B22-DA36-4F16-89A2-DFD424642383}" srcOrd="7" destOrd="0" presId="urn:microsoft.com/office/officeart/2018/2/layout/IconLabelList"/>
    <dgm:cxn modelId="{D88A17D8-8F43-48D8-A0F6-43C8F3FE1A26}" type="presParOf" srcId="{74CDD17B-A944-41E9-87D2-5F67794FB48F}" destId="{8131719D-35F7-48EC-96D0-3F79667489EC}" srcOrd="8" destOrd="0" presId="urn:microsoft.com/office/officeart/2018/2/layout/IconLabelList"/>
    <dgm:cxn modelId="{CEBAEBFF-9A74-49CB-9A42-85D447C996A0}" type="presParOf" srcId="{8131719D-35F7-48EC-96D0-3F79667489EC}" destId="{0ADBA8EF-A9B1-42B9-A918-0D942637936E}" srcOrd="0" destOrd="0" presId="urn:microsoft.com/office/officeart/2018/2/layout/IconLabelList"/>
    <dgm:cxn modelId="{BF1BBE3D-EA21-4F99-9074-5C3B0726BA61}" type="presParOf" srcId="{8131719D-35F7-48EC-96D0-3F79667489EC}" destId="{39DF1C9D-7BE7-4563-8837-CC978CD106D0}" srcOrd="1" destOrd="0" presId="urn:microsoft.com/office/officeart/2018/2/layout/IconLabelList"/>
    <dgm:cxn modelId="{475F3226-9A69-4324-820E-4C939B71B3E5}" type="presParOf" srcId="{8131719D-35F7-48EC-96D0-3F79667489EC}" destId="{66A50BEA-DCC9-4052-98DA-1591A30670D4}" srcOrd="2" destOrd="0" presId="urn:microsoft.com/office/officeart/2018/2/layout/IconLabelList"/>
    <dgm:cxn modelId="{B780FB60-9FEC-41B9-9859-C7789328F416}" type="presParOf" srcId="{74CDD17B-A944-41E9-87D2-5F67794FB48F}" destId="{42E99725-34AD-419F-8932-07D36C997847}" srcOrd="9" destOrd="0" presId="urn:microsoft.com/office/officeart/2018/2/layout/IconLabelList"/>
    <dgm:cxn modelId="{BD83FBE6-2868-408A-9C60-8D6E123B3199}" type="presParOf" srcId="{74CDD17B-A944-41E9-87D2-5F67794FB48F}" destId="{FBFCED22-CA8D-4176-88C4-F29FA3D5D573}" srcOrd="10" destOrd="0" presId="urn:microsoft.com/office/officeart/2018/2/layout/IconLabelList"/>
    <dgm:cxn modelId="{6D3C56B4-E943-40D2-9EF3-DD31277F798C}" type="presParOf" srcId="{FBFCED22-CA8D-4176-88C4-F29FA3D5D573}" destId="{7638811F-ABB5-4626-8718-867C8C563EA3}" srcOrd="0" destOrd="0" presId="urn:microsoft.com/office/officeart/2018/2/layout/IconLabelList"/>
    <dgm:cxn modelId="{ADFF142F-413F-4C84-8811-6851AE915803}" type="presParOf" srcId="{FBFCED22-CA8D-4176-88C4-F29FA3D5D573}" destId="{5854F8C2-3A2A-47EF-9B31-A3C19621D8B2}" srcOrd="1" destOrd="0" presId="urn:microsoft.com/office/officeart/2018/2/layout/IconLabelList"/>
    <dgm:cxn modelId="{E018C1C7-A161-4E6C-86D4-3F1397012EA2}" type="presParOf" srcId="{FBFCED22-CA8D-4176-88C4-F29FA3D5D573}" destId="{1924061C-3B51-4628-8315-1FD87C07A1EE}" srcOrd="2" destOrd="0" presId="urn:microsoft.com/office/officeart/2018/2/layout/IconLabelList"/>
    <dgm:cxn modelId="{EDC2C591-5AC2-4D31-AD67-64BD25C24AF7}" type="presParOf" srcId="{74CDD17B-A944-41E9-87D2-5F67794FB48F}" destId="{168DF886-0939-4A32-AB63-D23C372545F0}" srcOrd="11" destOrd="0" presId="urn:microsoft.com/office/officeart/2018/2/layout/IconLabelList"/>
    <dgm:cxn modelId="{563E3AEA-1CBB-4BA0-8F62-544AD6B0E902}" type="presParOf" srcId="{74CDD17B-A944-41E9-87D2-5F67794FB48F}" destId="{2156D74A-D128-440C-8CF0-B35572BDE533}" srcOrd="12" destOrd="0" presId="urn:microsoft.com/office/officeart/2018/2/layout/IconLabelList"/>
    <dgm:cxn modelId="{53507B73-5435-4CA2-A9AC-AD7F0EE2D18D}" type="presParOf" srcId="{2156D74A-D128-440C-8CF0-B35572BDE533}" destId="{5F0CCF1E-3E30-48C9-A329-A4329191AE98}" srcOrd="0" destOrd="0" presId="urn:microsoft.com/office/officeart/2018/2/layout/IconLabelList"/>
    <dgm:cxn modelId="{023203DC-1780-4B18-86BA-1AFDB244456B}" type="presParOf" srcId="{2156D74A-D128-440C-8CF0-B35572BDE533}" destId="{939203EE-2945-40EC-87B9-3E7305676792}" srcOrd="1" destOrd="0" presId="urn:microsoft.com/office/officeart/2018/2/layout/IconLabelList"/>
    <dgm:cxn modelId="{12253828-665D-445C-8EA0-F208D037E550}" type="presParOf" srcId="{2156D74A-D128-440C-8CF0-B35572BDE533}" destId="{87E1589E-246F-4F00-ADEE-C527F9530CE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B994E2-02B1-4D9F-BF60-7DC47E986C6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GB"/>
        </a:p>
      </dgm:t>
    </dgm:pt>
    <dgm:pt modelId="{415948EA-7FE6-4227-9745-60D73271872D}">
      <dgm:prSet/>
      <dgm:spPr/>
      <dgm:t>
        <a:bodyPr/>
        <a:lstStyle/>
        <a:p>
          <a:r>
            <a:rPr lang="en-GB"/>
            <a:t>Promotion </a:t>
          </a:r>
        </a:p>
      </dgm:t>
    </dgm:pt>
    <dgm:pt modelId="{A33436CA-BD17-42F1-9E22-A05A5FD91570}" type="parTrans" cxnId="{6B1AC01B-6FEB-4FA8-BA73-DDF5EAEF2D43}">
      <dgm:prSet/>
      <dgm:spPr/>
      <dgm:t>
        <a:bodyPr/>
        <a:lstStyle/>
        <a:p>
          <a:endParaRPr lang="en-GB"/>
        </a:p>
      </dgm:t>
    </dgm:pt>
    <dgm:pt modelId="{23089FD5-B228-4EF8-8881-C86ECFDB3B76}" type="sibTrans" cxnId="{6B1AC01B-6FEB-4FA8-BA73-DDF5EAEF2D43}">
      <dgm:prSet/>
      <dgm:spPr/>
      <dgm:t>
        <a:bodyPr/>
        <a:lstStyle/>
        <a:p>
          <a:endParaRPr lang="en-GB"/>
        </a:p>
      </dgm:t>
    </dgm:pt>
    <dgm:pt modelId="{97A6F7F5-DE42-4591-A975-75A16F52AA63}">
      <dgm:prSet/>
      <dgm:spPr/>
      <dgm:t>
        <a:bodyPr/>
        <a:lstStyle/>
        <a:p>
          <a:r>
            <a:rPr lang="en-GB"/>
            <a:t>Loyalty programmes</a:t>
          </a:r>
        </a:p>
      </dgm:t>
    </dgm:pt>
    <dgm:pt modelId="{B06A9E3B-172F-48D9-85CB-95CBB4B7F0D7}" type="parTrans" cxnId="{AA077A1A-99E3-421A-992D-F7DAD2512F77}">
      <dgm:prSet/>
      <dgm:spPr/>
      <dgm:t>
        <a:bodyPr/>
        <a:lstStyle/>
        <a:p>
          <a:endParaRPr lang="en-GB"/>
        </a:p>
      </dgm:t>
    </dgm:pt>
    <dgm:pt modelId="{2023EC54-3514-422E-B507-34B2FF3E47DC}" type="sibTrans" cxnId="{AA077A1A-99E3-421A-992D-F7DAD2512F77}">
      <dgm:prSet/>
      <dgm:spPr/>
      <dgm:t>
        <a:bodyPr/>
        <a:lstStyle/>
        <a:p>
          <a:endParaRPr lang="en-GB"/>
        </a:p>
      </dgm:t>
    </dgm:pt>
    <dgm:pt modelId="{27B5E876-A836-40B7-A919-7E90B6147C97}">
      <dgm:prSet/>
      <dgm:spPr/>
      <dgm:t>
        <a:bodyPr/>
        <a:lstStyle/>
        <a:p>
          <a:r>
            <a:rPr lang="en-GB"/>
            <a:t>Geo-Targeted ads</a:t>
          </a:r>
        </a:p>
      </dgm:t>
    </dgm:pt>
    <dgm:pt modelId="{0D162EE3-540F-4BFC-94B0-D027434A6018}" type="parTrans" cxnId="{460A207D-F8F1-484D-A741-D9811295A893}">
      <dgm:prSet/>
      <dgm:spPr/>
      <dgm:t>
        <a:bodyPr/>
        <a:lstStyle/>
        <a:p>
          <a:endParaRPr lang="en-GB"/>
        </a:p>
      </dgm:t>
    </dgm:pt>
    <dgm:pt modelId="{BE2690F9-6764-4311-8164-62EA0513DCBE}" type="sibTrans" cxnId="{460A207D-F8F1-484D-A741-D9811295A893}">
      <dgm:prSet/>
      <dgm:spPr/>
      <dgm:t>
        <a:bodyPr/>
        <a:lstStyle/>
        <a:p>
          <a:endParaRPr lang="en-GB"/>
        </a:p>
      </dgm:t>
    </dgm:pt>
    <dgm:pt modelId="{24FF6B94-970C-417D-8FDB-1237F57F475A}">
      <dgm:prSet/>
      <dgm:spPr/>
      <dgm:t>
        <a:bodyPr/>
        <a:lstStyle/>
        <a:p>
          <a:r>
            <a:rPr lang="en-GB"/>
            <a:t>User generated content </a:t>
          </a:r>
        </a:p>
      </dgm:t>
    </dgm:pt>
    <dgm:pt modelId="{8951ABC8-1018-4A0C-9D48-36050A4786AD}" type="parTrans" cxnId="{40FA412D-B0CB-4FEF-8D2E-B90C6748EB78}">
      <dgm:prSet/>
      <dgm:spPr/>
      <dgm:t>
        <a:bodyPr/>
        <a:lstStyle/>
        <a:p>
          <a:endParaRPr lang="en-GB"/>
        </a:p>
      </dgm:t>
    </dgm:pt>
    <dgm:pt modelId="{28D47B01-9DB6-455D-848E-B13BBA7DE818}" type="sibTrans" cxnId="{40FA412D-B0CB-4FEF-8D2E-B90C6748EB78}">
      <dgm:prSet/>
      <dgm:spPr/>
      <dgm:t>
        <a:bodyPr/>
        <a:lstStyle/>
        <a:p>
          <a:endParaRPr lang="en-GB"/>
        </a:p>
      </dgm:t>
    </dgm:pt>
    <dgm:pt modelId="{96906E86-0A53-4A1C-86AA-9C33085480C2}">
      <dgm:prSet/>
      <dgm:spPr/>
      <dgm:t>
        <a:bodyPr/>
        <a:lstStyle/>
        <a:p>
          <a:r>
            <a:rPr lang="en-GB"/>
            <a:t>Social media presence </a:t>
          </a:r>
        </a:p>
      </dgm:t>
    </dgm:pt>
    <dgm:pt modelId="{351EF309-2ECB-4354-8385-B285CF257052}" type="parTrans" cxnId="{686B9414-3B8C-490B-9C76-519B8B90B420}">
      <dgm:prSet/>
      <dgm:spPr/>
      <dgm:t>
        <a:bodyPr/>
        <a:lstStyle/>
        <a:p>
          <a:endParaRPr lang="en-GB"/>
        </a:p>
      </dgm:t>
    </dgm:pt>
    <dgm:pt modelId="{E0E93303-9D3E-4A67-9A0B-649DDED48F5E}" type="sibTrans" cxnId="{686B9414-3B8C-490B-9C76-519B8B90B420}">
      <dgm:prSet/>
      <dgm:spPr/>
      <dgm:t>
        <a:bodyPr/>
        <a:lstStyle/>
        <a:p>
          <a:endParaRPr lang="en-GB"/>
        </a:p>
      </dgm:t>
    </dgm:pt>
    <dgm:pt modelId="{EFF3EBFE-E383-440F-99ED-590AF27FAE6E}">
      <dgm:prSet/>
      <dgm:spPr/>
      <dgm:t>
        <a:bodyPr/>
        <a:lstStyle/>
        <a:p>
          <a:r>
            <a:rPr lang="en-GB"/>
            <a:t>Food blogger outreach </a:t>
          </a:r>
        </a:p>
      </dgm:t>
    </dgm:pt>
    <dgm:pt modelId="{6A656066-865A-4DAD-9B77-711667DCC43B}" type="parTrans" cxnId="{820A7091-3A84-428A-89C7-0C57B531D0BE}">
      <dgm:prSet/>
      <dgm:spPr/>
      <dgm:t>
        <a:bodyPr/>
        <a:lstStyle/>
        <a:p>
          <a:endParaRPr lang="en-GB"/>
        </a:p>
      </dgm:t>
    </dgm:pt>
    <dgm:pt modelId="{61A7E573-9250-405D-A5BC-8CEACC1C1823}" type="sibTrans" cxnId="{820A7091-3A84-428A-89C7-0C57B531D0BE}">
      <dgm:prSet/>
      <dgm:spPr/>
      <dgm:t>
        <a:bodyPr/>
        <a:lstStyle/>
        <a:p>
          <a:endParaRPr lang="en-GB"/>
        </a:p>
      </dgm:t>
    </dgm:pt>
    <dgm:pt modelId="{2CEDE515-42DE-4133-B7C4-1274EB855EC6}" type="pres">
      <dgm:prSet presAssocID="{BAB994E2-02B1-4D9F-BF60-7DC47E986C69}" presName="Name0" presStyleCnt="0">
        <dgm:presLayoutVars>
          <dgm:dir/>
          <dgm:animLvl val="lvl"/>
          <dgm:resizeHandles val="exact"/>
        </dgm:presLayoutVars>
      </dgm:prSet>
      <dgm:spPr/>
    </dgm:pt>
    <dgm:pt modelId="{37CA963A-3B70-4E0E-A34F-D5ABCEF946EA}" type="pres">
      <dgm:prSet presAssocID="{415948EA-7FE6-4227-9745-60D73271872D}" presName="composite" presStyleCnt="0"/>
      <dgm:spPr/>
    </dgm:pt>
    <dgm:pt modelId="{54FE4166-C1C7-4502-9E16-ADBD3347A6DC}" type="pres">
      <dgm:prSet presAssocID="{415948EA-7FE6-4227-9745-60D73271872D}" presName="parTx" presStyleLbl="alignNode1" presStyleIdx="0" presStyleCnt="1" custLinFactNeighborX="0" custLinFactNeighborY="-8287">
        <dgm:presLayoutVars>
          <dgm:chMax val="0"/>
          <dgm:chPref val="0"/>
          <dgm:bulletEnabled val="1"/>
        </dgm:presLayoutVars>
      </dgm:prSet>
      <dgm:spPr/>
    </dgm:pt>
    <dgm:pt modelId="{222F06FA-2DD9-4D21-BD4B-96C8C9C152D6}" type="pres">
      <dgm:prSet presAssocID="{415948EA-7FE6-4227-9745-60D73271872D}" presName="desTx" presStyleLbl="alignAccFollowNode1" presStyleIdx="0" presStyleCnt="1">
        <dgm:presLayoutVars>
          <dgm:bulletEnabled val="1"/>
        </dgm:presLayoutVars>
      </dgm:prSet>
      <dgm:spPr/>
    </dgm:pt>
  </dgm:ptLst>
  <dgm:cxnLst>
    <dgm:cxn modelId="{686B9414-3B8C-490B-9C76-519B8B90B420}" srcId="{415948EA-7FE6-4227-9745-60D73271872D}" destId="{96906E86-0A53-4A1C-86AA-9C33085480C2}" srcOrd="3" destOrd="0" parTransId="{351EF309-2ECB-4354-8385-B285CF257052}" sibTransId="{E0E93303-9D3E-4A67-9A0B-649DDED48F5E}"/>
    <dgm:cxn modelId="{AA077A1A-99E3-421A-992D-F7DAD2512F77}" srcId="{415948EA-7FE6-4227-9745-60D73271872D}" destId="{97A6F7F5-DE42-4591-A975-75A16F52AA63}" srcOrd="0" destOrd="0" parTransId="{B06A9E3B-172F-48D9-85CB-95CBB4B7F0D7}" sibTransId="{2023EC54-3514-422E-B507-34B2FF3E47DC}"/>
    <dgm:cxn modelId="{6B1AC01B-6FEB-4FA8-BA73-DDF5EAEF2D43}" srcId="{BAB994E2-02B1-4D9F-BF60-7DC47E986C69}" destId="{415948EA-7FE6-4227-9745-60D73271872D}" srcOrd="0" destOrd="0" parTransId="{A33436CA-BD17-42F1-9E22-A05A5FD91570}" sibTransId="{23089FD5-B228-4EF8-8881-C86ECFDB3B76}"/>
    <dgm:cxn modelId="{B903272A-167D-4C4F-86AD-9E92BA4874A2}" type="presOf" srcId="{24FF6B94-970C-417D-8FDB-1237F57F475A}" destId="{222F06FA-2DD9-4D21-BD4B-96C8C9C152D6}" srcOrd="0" destOrd="2" presId="urn:microsoft.com/office/officeart/2005/8/layout/hList1"/>
    <dgm:cxn modelId="{40FA412D-B0CB-4FEF-8D2E-B90C6748EB78}" srcId="{415948EA-7FE6-4227-9745-60D73271872D}" destId="{24FF6B94-970C-417D-8FDB-1237F57F475A}" srcOrd="2" destOrd="0" parTransId="{8951ABC8-1018-4A0C-9D48-36050A4786AD}" sibTransId="{28D47B01-9DB6-455D-848E-B13BBA7DE818}"/>
    <dgm:cxn modelId="{84B7FB44-3132-4EF8-A295-D2ED85FDE51C}" type="presOf" srcId="{96906E86-0A53-4A1C-86AA-9C33085480C2}" destId="{222F06FA-2DD9-4D21-BD4B-96C8C9C152D6}" srcOrd="0" destOrd="3" presId="urn:microsoft.com/office/officeart/2005/8/layout/hList1"/>
    <dgm:cxn modelId="{B55BA44B-4721-4C24-8004-5C5901782903}" type="presOf" srcId="{EFF3EBFE-E383-440F-99ED-590AF27FAE6E}" destId="{222F06FA-2DD9-4D21-BD4B-96C8C9C152D6}" srcOrd="0" destOrd="4" presId="urn:microsoft.com/office/officeart/2005/8/layout/hList1"/>
    <dgm:cxn modelId="{46DA1E56-F108-423C-81F5-0A97E890AA4E}" type="presOf" srcId="{97A6F7F5-DE42-4591-A975-75A16F52AA63}" destId="{222F06FA-2DD9-4D21-BD4B-96C8C9C152D6}" srcOrd="0" destOrd="0" presId="urn:microsoft.com/office/officeart/2005/8/layout/hList1"/>
    <dgm:cxn modelId="{460A207D-F8F1-484D-A741-D9811295A893}" srcId="{415948EA-7FE6-4227-9745-60D73271872D}" destId="{27B5E876-A836-40B7-A919-7E90B6147C97}" srcOrd="1" destOrd="0" parTransId="{0D162EE3-540F-4BFC-94B0-D027434A6018}" sibTransId="{BE2690F9-6764-4311-8164-62EA0513DCBE}"/>
    <dgm:cxn modelId="{C08B828F-DA32-46D3-A3BB-E26B23776915}" type="presOf" srcId="{BAB994E2-02B1-4D9F-BF60-7DC47E986C69}" destId="{2CEDE515-42DE-4133-B7C4-1274EB855EC6}" srcOrd="0" destOrd="0" presId="urn:microsoft.com/office/officeart/2005/8/layout/hList1"/>
    <dgm:cxn modelId="{820A7091-3A84-428A-89C7-0C57B531D0BE}" srcId="{415948EA-7FE6-4227-9745-60D73271872D}" destId="{EFF3EBFE-E383-440F-99ED-590AF27FAE6E}" srcOrd="4" destOrd="0" parTransId="{6A656066-865A-4DAD-9B77-711667DCC43B}" sibTransId="{61A7E573-9250-405D-A5BC-8CEACC1C1823}"/>
    <dgm:cxn modelId="{2B409BC4-71C2-49A8-BCA4-5D553EB4DB9A}" type="presOf" srcId="{27B5E876-A836-40B7-A919-7E90B6147C97}" destId="{222F06FA-2DD9-4D21-BD4B-96C8C9C152D6}" srcOrd="0" destOrd="1" presId="urn:microsoft.com/office/officeart/2005/8/layout/hList1"/>
    <dgm:cxn modelId="{C6881ED6-EE53-47C8-A461-3CBCB1B730A2}" type="presOf" srcId="{415948EA-7FE6-4227-9745-60D73271872D}" destId="{54FE4166-C1C7-4502-9E16-ADBD3347A6DC}" srcOrd="0" destOrd="0" presId="urn:microsoft.com/office/officeart/2005/8/layout/hList1"/>
    <dgm:cxn modelId="{E0BF620A-0A3C-4742-B24D-D49CA5869CDB}" type="presParOf" srcId="{2CEDE515-42DE-4133-B7C4-1274EB855EC6}" destId="{37CA963A-3B70-4E0E-A34F-D5ABCEF946EA}" srcOrd="0" destOrd="0" presId="urn:microsoft.com/office/officeart/2005/8/layout/hList1"/>
    <dgm:cxn modelId="{80CD3F5F-E454-4218-A3EB-6F912AAC61D0}" type="presParOf" srcId="{37CA963A-3B70-4E0E-A34F-D5ABCEF946EA}" destId="{54FE4166-C1C7-4502-9E16-ADBD3347A6DC}" srcOrd="0" destOrd="0" presId="urn:microsoft.com/office/officeart/2005/8/layout/hList1"/>
    <dgm:cxn modelId="{67EA380C-BB77-48DA-AC31-64A38650E171}" type="presParOf" srcId="{37CA963A-3B70-4E0E-A34F-D5ABCEF946EA}" destId="{222F06FA-2DD9-4D21-BD4B-96C8C9C152D6}"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6742B9-476E-4323-A673-D3ADF62B5F3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49C99D5-1638-4EFF-8439-8BD5851DD065}">
      <dgm:prSet/>
      <dgm:spPr/>
      <dgm:t>
        <a:bodyPr/>
        <a:lstStyle/>
        <a:p>
          <a:pPr>
            <a:lnSpc>
              <a:spcPct val="100000"/>
            </a:lnSpc>
          </a:pPr>
          <a:r>
            <a:rPr lang="en-GB" b="0" i="0"/>
            <a:t>Mr. Aslam, a sole trader will be the owner of the company. </a:t>
          </a:r>
          <a:endParaRPr lang="en-US"/>
        </a:p>
      </dgm:t>
    </dgm:pt>
    <dgm:pt modelId="{25DF59DA-16A6-4AE3-8388-652E90C82F54}" type="parTrans" cxnId="{42880F3A-D67C-48DC-B046-FF4C82D4E0E6}">
      <dgm:prSet/>
      <dgm:spPr/>
      <dgm:t>
        <a:bodyPr/>
        <a:lstStyle/>
        <a:p>
          <a:endParaRPr lang="en-US"/>
        </a:p>
      </dgm:t>
    </dgm:pt>
    <dgm:pt modelId="{89CD0A07-EB40-42D9-AAE1-7B00F5438761}" type="sibTrans" cxnId="{42880F3A-D67C-48DC-B046-FF4C82D4E0E6}">
      <dgm:prSet/>
      <dgm:spPr/>
      <dgm:t>
        <a:bodyPr/>
        <a:lstStyle/>
        <a:p>
          <a:endParaRPr lang="en-US"/>
        </a:p>
      </dgm:t>
    </dgm:pt>
    <dgm:pt modelId="{3DBE369E-8A8F-46AE-A2FD-A04F375FAA2F}">
      <dgm:prSet/>
      <dgm:spPr/>
      <dgm:t>
        <a:bodyPr/>
        <a:lstStyle/>
        <a:p>
          <a:pPr>
            <a:lnSpc>
              <a:spcPct val="100000"/>
            </a:lnSpc>
          </a:pPr>
          <a:r>
            <a:rPr lang="en-GB" b="0" i="0"/>
            <a:t>An assistant manager will also be hired to deal with additional tasks who will oversee the front of house.</a:t>
          </a:r>
          <a:endParaRPr lang="en-US"/>
        </a:p>
      </dgm:t>
    </dgm:pt>
    <dgm:pt modelId="{737559C6-101A-4593-8592-AD6723572526}" type="parTrans" cxnId="{D9859B33-36AF-4F06-AA00-4144443A4B65}">
      <dgm:prSet/>
      <dgm:spPr/>
      <dgm:t>
        <a:bodyPr/>
        <a:lstStyle/>
        <a:p>
          <a:endParaRPr lang="en-US"/>
        </a:p>
      </dgm:t>
    </dgm:pt>
    <dgm:pt modelId="{C62858A2-99DA-43AC-A4ED-F09D175287FE}" type="sibTrans" cxnId="{D9859B33-36AF-4F06-AA00-4144443A4B65}">
      <dgm:prSet/>
      <dgm:spPr/>
      <dgm:t>
        <a:bodyPr/>
        <a:lstStyle/>
        <a:p>
          <a:endParaRPr lang="en-US"/>
        </a:p>
      </dgm:t>
    </dgm:pt>
    <dgm:pt modelId="{86BA1302-B16F-4E30-A3A2-169FFD6F6C69}">
      <dgm:prSet/>
      <dgm:spPr/>
      <dgm:t>
        <a:bodyPr/>
        <a:lstStyle/>
        <a:p>
          <a:pPr>
            <a:lnSpc>
              <a:spcPct val="100000"/>
            </a:lnSpc>
          </a:pPr>
          <a:r>
            <a:rPr lang="en-GB" b="0" i="0" dirty="0"/>
            <a:t>A head chef will oversee the kitchen with the assistance of two chefs. </a:t>
          </a:r>
          <a:endParaRPr lang="en-US" dirty="0"/>
        </a:p>
      </dgm:t>
    </dgm:pt>
    <dgm:pt modelId="{0E31EFEB-A520-4F39-B940-8913EF6E8514}" type="parTrans" cxnId="{C186B4CA-300B-4FBC-8FC5-A309AFA1846D}">
      <dgm:prSet/>
      <dgm:spPr/>
      <dgm:t>
        <a:bodyPr/>
        <a:lstStyle/>
        <a:p>
          <a:endParaRPr lang="en-US"/>
        </a:p>
      </dgm:t>
    </dgm:pt>
    <dgm:pt modelId="{A96BF9FD-2EBB-4D5E-9D57-99AC1799220D}" type="sibTrans" cxnId="{C186B4CA-300B-4FBC-8FC5-A309AFA1846D}">
      <dgm:prSet/>
      <dgm:spPr/>
      <dgm:t>
        <a:bodyPr/>
        <a:lstStyle/>
        <a:p>
          <a:endParaRPr lang="en-US"/>
        </a:p>
      </dgm:t>
    </dgm:pt>
    <dgm:pt modelId="{C3787F41-7806-4DD5-9299-11AE66F80724}" type="pres">
      <dgm:prSet presAssocID="{656742B9-476E-4323-A673-D3ADF62B5F3C}" presName="root" presStyleCnt="0">
        <dgm:presLayoutVars>
          <dgm:dir/>
          <dgm:resizeHandles val="exact"/>
        </dgm:presLayoutVars>
      </dgm:prSet>
      <dgm:spPr/>
    </dgm:pt>
    <dgm:pt modelId="{19B71E88-AE22-4CD4-BB81-02EB177D4366}" type="pres">
      <dgm:prSet presAssocID="{B49C99D5-1638-4EFF-8439-8BD5851DD065}" presName="compNode" presStyleCnt="0"/>
      <dgm:spPr/>
    </dgm:pt>
    <dgm:pt modelId="{1B6E56A9-B32A-435F-AD3D-0ECCF40E08A6}" type="pres">
      <dgm:prSet presAssocID="{B49C99D5-1638-4EFF-8439-8BD5851DD0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6218CBD-004C-4144-9F46-FC1A93DFB12D}" type="pres">
      <dgm:prSet presAssocID="{B49C99D5-1638-4EFF-8439-8BD5851DD065}" presName="spaceRect" presStyleCnt="0"/>
      <dgm:spPr/>
    </dgm:pt>
    <dgm:pt modelId="{09710F9D-56AC-4445-93E4-7645E957F727}" type="pres">
      <dgm:prSet presAssocID="{B49C99D5-1638-4EFF-8439-8BD5851DD065}" presName="textRect" presStyleLbl="revTx" presStyleIdx="0" presStyleCnt="3">
        <dgm:presLayoutVars>
          <dgm:chMax val="1"/>
          <dgm:chPref val="1"/>
        </dgm:presLayoutVars>
      </dgm:prSet>
      <dgm:spPr/>
    </dgm:pt>
    <dgm:pt modelId="{A984AD3F-4B87-4AD0-8886-35E2C90CB70C}" type="pres">
      <dgm:prSet presAssocID="{89CD0A07-EB40-42D9-AAE1-7B00F5438761}" presName="sibTrans" presStyleCnt="0"/>
      <dgm:spPr/>
    </dgm:pt>
    <dgm:pt modelId="{DF68A35B-BD7D-4FEF-AADE-A4D394795220}" type="pres">
      <dgm:prSet presAssocID="{3DBE369E-8A8F-46AE-A2FD-A04F375FAA2F}" presName="compNode" presStyleCnt="0"/>
      <dgm:spPr/>
    </dgm:pt>
    <dgm:pt modelId="{24F8A005-460D-4E0E-BC2B-F6BF7F1F95C4}" type="pres">
      <dgm:prSet presAssocID="{3DBE369E-8A8F-46AE-A2FD-A04F375FAA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A93368DA-2410-47E3-B65A-79D88E895D2F}" type="pres">
      <dgm:prSet presAssocID="{3DBE369E-8A8F-46AE-A2FD-A04F375FAA2F}" presName="spaceRect" presStyleCnt="0"/>
      <dgm:spPr/>
    </dgm:pt>
    <dgm:pt modelId="{DBBBEB85-044B-4B65-A556-8728C754DECA}" type="pres">
      <dgm:prSet presAssocID="{3DBE369E-8A8F-46AE-A2FD-A04F375FAA2F}" presName="textRect" presStyleLbl="revTx" presStyleIdx="1" presStyleCnt="3">
        <dgm:presLayoutVars>
          <dgm:chMax val="1"/>
          <dgm:chPref val="1"/>
        </dgm:presLayoutVars>
      </dgm:prSet>
      <dgm:spPr/>
    </dgm:pt>
    <dgm:pt modelId="{240E7D92-5207-4905-B6EE-716C7EE73B5B}" type="pres">
      <dgm:prSet presAssocID="{C62858A2-99DA-43AC-A4ED-F09D175287FE}" presName="sibTrans" presStyleCnt="0"/>
      <dgm:spPr/>
    </dgm:pt>
    <dgm:pt modelId="{D3DFE1BF-83B1-4889-A1B5-2CCE04FA256A}" type="pres">
      <dgm:prSet presAssocID="{86BA1302-B16F-4E30-A3A2-169FFD6F6C69}" presName="compNode" presStyleCnt="0"/>
      <dgm:spPr/>
    </dgm:pt>
    <dgm:pt modelId="{2C3D1A4F-D4C6-4C8C-96B9-25B4DA2419CC}" type="pres">
      <dgm:prSet presAssocID="{86BA1302-B16F-4E30-A3A2-169FFD6F6C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f"/>
        </a:ext>
      </dgm:extLst>
    </dgm:pt>
    <dgm:pt modelId="{FD514931-7460-4552-901A-1592AD20A360}" type="pres">
      <dgm:prSet presAssocID="{86BA1302-B16F-4E30-A3A2-169FFD6F6C69}" presName="spaceRect" presStyleCnt="0"/>
      <dgm:spPr/>
    </dgm:pt>
    <dgm:pt modelId="{B689EDCC-70BD-4A89-95E6-7EE55A96423C}" type="pres">
      <dgm:prSet presAssocID="{86BA1302-B16F-4E30-A3A2-169FFD6F6C69}" presName="textRect" presStyleLbl="revTx" presStyleIdx="2" presStyleCnt="3">
        <dgm:presLayoutVars>
          <dgm:chMax val="1"/>
          <dgm:chPref val="1"/>
        </dgm:presLayoutVars>
      </dgm:prSet>
      <dgm:spPr/>
    </dgm:pt>
  </dgm:ptLst>
  <dgm:cxnLst>
    <dgm:cxn modelId="{1956CA05-3175-48D9-99C8-33FCA0BCB866}" type="presOf" srcId="{656742B9-476E-4323-A673-D3ADF62B5F3C}" destId="{C3787F41-7806-4DD5-9299-11AE66F80724}" srcOrd="0" destOrd="0" presId="urn:microsoft.com/office/officeart/2018/2/layout/IconLabelList"/>
    <dgm:cxn modelId="{D9859B33-36AF-4F06-AA00-4144443A4B65}" srcId="{656742B9-476E-4323-A673-D3ADF62B5F3C}" destId="{3DBE369E-8A8F-46AE-A2FD-A04F375FAA2F}" srcOrd="1" destOrd="0" parTransId="{737559C6-101A-4593-8592-AD6723572526}" sibTransId="{C62858A2-99DA-43AC-A4ED-F09D175287FE}"/>
    <dgm:cxn modelId="{42880F3A-D67C-48DC-B046-FF4C82D4E0E6}" srcId="{656742B9-476E-4323-A673-D3ADF62B5F3C}" destId="{B49C99D5-1638-4EFF-8439-8BD5851DD065}" srcOrd="0" destOrd="0" parTransId="{25DF59DA-16A6-4AE3-8388-652E90C82F54}" sibTransId="{89CD0A07-EB40-42D9-AAE1-7B00F5438761}"/>
    <dgm:cxn modelId="{1D6EBB8B-1CC1-4C05-A02B-CFE3149E7491}" type="presOf" srcId="{3DBE369E-8A8F-46AE-A2FD-A04F375FAA2F}" destId="{DBBBEB85-044B-4B65-A556-8728C754DECA}" srcOrd="0" destOrd="0" presId="urn:microsoft.com/office/officeart/2018/2/layout/IconLabelList"/>
    <dgm:cxn modelId="{144CC7A4-140E-4A82-BCFC-16BF8751AB86}" type="presOf" srcId="{86BA1302-B16F-4E30-A3A2-169FFD6F6C69}" destId="{B689EDCC-70BD-4A89-95E6-7EE55A96423C}" srcOrd="0" destOrd="0" presId="urn:microsoft.com/office/officeart/2018/2/layout/IconLabelList"/>
    <dgm:cxn modelId="{678E54B9-6E2D-42AA-9BDB-6BC00388BC61}" type="presOf" srcId="{B49C99D5-1638-4EFF-8439-8BD5851DD065}" destId="{09710F9D-56AC-4445-93E4-7645E957F727}" srcOrd="0" destOrd="0" presId="urn:microsoft.com/office/officeart/2018/2/layout/IconLabelList"/>
    <dgm:cxn modelId="{C186B4CA-300B-4FBC-8FC5-A309AFA1846D}" srcId="{656742B9-476E-4323-A673-D3ADF62B5F3C}" destId="{86BA1302-B16F-4E30-A3A2-169FFD6F6C69}" srcOrd="2" destOrd="0" parTransId="{0E31EFEB-A520-4F39-B940-8913EF6E8514}" sibTransId="{A96BF9FD-2EBB-4D5E-9D57-99AC1799220D}"/>
    <dgm:cxn modelId="{DEABE082-CAE5-4CC8-AC72-A41548B4B096}" type="presParOf" srcId="{C3787F41-7806-4DD5-9299-11AE66F80724}" destId="{19B71E88-AE22-4CD4-BB81-02EB177D4366}" srcOrd="0" destOrd="0" presId="urn:microsoft.com/office/officeart/2018/2/layout/IconLabelList"/>
    <dgm:cxn modelId="{4029A88F-55AC-4DBF-8594-330A6E36AA0B}" type="presParOf" srcId="{19B71E88-AE22-4CD4-BB81-02EB177D4366}" destId="{1B6E56A9-B32A-435F-AD3D-0ECCF40E08A6}" srcOrd="0" destOrd="0" presId="urn:microsoft.com/office/officeart/2018/2/layout/IconLabelList"/>
    <dgm:cxn modelId="{61D125C7-765D-41D7-A786-D722ED2C4BA1}" type="presParOf" srcId="{19B71E88-AE22-4CD4-BB81-02EB177D4366}" destId="{26218CBD-004C-4144-9F46-FC1A93DFB12D}" srcOrd="1" destOrd="0" presId="urn:microsoft.com/office/officeart/2018/2/layout/IconLabelList"/>
    <dgm:cxn modelId="{080CCD07-A8F2-426C-9BB1-0766962382EC}" type="presParOf" srcId="{19B71E88-AE22-4CD4-BB81-02EB177D4366}" destId="{09710F9D-56AC-4445-93E4-7645E957F727}" srcOrd="2" destOrd="0" presId="urn:microsoft.com/office/officeart/2018/2/layout/IconLabelList"/>
    <dgm:cxn modelId="{9C612662-190F-49F3-AA88-8C7FA70C2DC8}" type="presParOf" srcId="{C3787F41-7806-4DD5-9299-11AE66F80724}" destId="{A984AD3F-4B87-4AD0-8886-35E2C90CB70C}" srcOrd="1" destOrd="0" presId="urn:microsoft.com/office/officeart/2018/2/layout/IconLabelList"/>
    <dgm:cxn modelId="{010DE7D3-D929-43D1-A317-7FF58066CBA7}" type="presParOf" srcId="{C3787F41-7806-4DD5-9299-11AE66F80724}" destId="{DF68A35B-BD7D-4FEF-AADE-A4D394795220}" srcOrd="2" destOrd="0" presId="urn:microsoft.com/office/officeart/2018/2/layout/IconLabelList"/>
    <dgm:cxn modelId="{0FF4C9B1-F300-4FF0-876B-D64C72505ABB}" type="presParOf" srcId="{DF68A35B-BD7D-4FEF-AADE-A4D394795220}" destId="{24F8A005-460D-4E0E-BC2B-F6BF7F1F95C4}" srcOrd="0" destOrd="0" presId="urn:microsoft.com/office/officeart/2018/2/layout/IconLabelList"/>
    <dgm:cxn modelId="{738A5339-5011-485C-86F3-580F0130A412}" type="presParOf" srcId="{DF68A35B-BD7D-4FEF-AADE-A4D394795220}" destId="{A93368DA-2410-47E3-B65A-79D88E895D2F}" srcOrd="1" destOrd="0" presId="urn:microsoft.com/office/officeart/2018/2/layout/IconLabelList"/>
    <dgm:cxn modelId="{1495C12D-0BB8-42DB-8B20-62036BCBDC7E}" type="presParOf" srcId="{DF68A35B-BD7D-4FEF-AADE-A4D394795220}" destId="{DBBBEB85-044B-4B65-A556-8728C754DECA}" srcOrd="2" destOrd="0" presId="urn:microsoft.com/office/officeart/2018/2/layout/IconLabelList"/>
    <dgm:cxn modelId="{C343A7FB-EDA1-408C-AE93-315D97B7DB40}" type="presParOf" srcId="{C3787F41-7806-4DD5-9299-11AE66F80724}" destId="{240E7D92-5207-4905-B6EE-716C7EE73B5B}" srcOrd="3" destOrd="0" presId="urn:microsoft.com/office/officeart/2018/2/layout/IconLabelList"/>
    <dgm:cxn modelId="{D026E7E1-4E6D-4BEB-81B6-27E19EFFCD39}" type="presParOf" srcId="{C3787F41-7806-4DD5-9299-11AE66F80724}" destId="{D3DFE1BF-83B1-4889-A1B5-2CCE04FA256A}" srcOrd="4" destOrd="0" presId="urn:microsoft.com/office/officeart/2018/2/layout/IconLabelList"/>
    <dgm:cxn modelId="{2B3C3462-D500-43E8-ABAA-53EF59A27986}" type="presParOf" srcId="{D3DFE1BF-83B1-4889-A1B5-2CCE04FA256A}" destId="{2C3D1A4F-D4C6-4C8C-96B9-25B4DA2419CC}" srcOrd="0" destOrd="0" presId="urn:microsoft.com/office/officeart/2018/2/layout/IconLabelList"/>
    <dgm:cxn modelId="{3C0B5474-4819-48BF-B662-B031D237C14C}" type="presParOf" srcId="{D3DFE1BF-83B1-4889-A1B5-2CCE04FA256A}" destId="{FD514931-7460-4552-901A-1592AD20A360}" srcOrd="1" destOrd="0" presId="urn:microsoft.com/office/officeart/2018/2/layout/IconLabelList"/>
    <dgm:cxn modelId="{79D80841-0D69-4977-8E09-EC76DEDA8000}" type="presParOf" srcId="{D3DFE1BF-83B1-4889-A1B5-2CCE04FA256A}" destId="{B689EDCC-70BD-4A89-95E6-7EE55A96423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4D112-B847-4C94-92F7-613F3D8E0BDB}">
      <dsp:nvSpPr>
        <dsp:cNvPr id="0" name=""/>
        <dsp:cNvSpPr/>
      </dsp:nvSpPr>
      <dsp:spPr>
        <a:xfrm>
          <a:off x="614093" y="1840"/>
          <a:ext cx="3412638" cy="34126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GB" sz="1300" kern="1200"/>
            <a:t>We are certain that we will be able to bring together this variety under one roof for all of our consumers due to the large number of commuters for work and education. </a:t>
          </a:r>
        </a:p>
        <a:p>
          <a:pPr marL="57150" lvl="1" indent="-57150" algn="l" defTabSz="444500">
            <a:lnSpc>
              <a:spcPct val="90000"/>
            </a:lnSpc>
            <a:spcBef>
              <a:spcPct val="0"/>
            </a:spcBef>
            <a:spcAft>
              <a:spcPct val="15000"/>
            </a:spcAft>
            <a:buChar char="•"/>
          </a:pPr>
          <a:r>
            <a:rPr lang="en-GB" sz="1000" kern="1200"/>
            <a:t>Young</a:t>
          </a:r>
        </a:p>
        <a:p>
          <a:pPr marL="57150" lvl="1" indent="-57150" algn="l" defTabSz="444500">
            <a:lnSpc>
              <a:spcPct val="90000"/>
            </a:lnSpc>
            <a:spcBef>
              <a:spcPct val="0"/>
            </a:spcBef>
            <a:spcAft>
              <a:spcPct val="15000"/>
            </a:spcAft>
            <a:buChar char="•"/>
          </a:pPr>
          <a:r>
            <a:rPr lang="en-GB" sz="1000" kern="1200"/>
            <a:t>Individuals who are on the move</a:t>
          </a:r>
        </a:p>
        <a:p>
          <a:pPr marL="57150" lvl="1" indent="-57150" algn="l" defTabSz="444500">
            <a:lnSpc>
              <a:spcPct val="90000"/>
            </a:lnSpc>
            <a:spcBef>
              <a:spcPct val="0"/>
            </a:spcBef>
            <a:spcAft>
              <a:spcPct val="15000"/>
            </a:spcAft>
            <a:buChar char="•"/>
          </a:pPr>
          <a:r>
            <a:rPr lang="en-GB" sz="1000" kern="1200"/>
            <a:t>Organic food</a:t>
          </a:r>
        </a:p>
        <a:p>
          <a:pPr marL="57150" lvl="1" indent="-57150" algn="l" defTabSz="444500">
            <a:lnSpc>
              <a:spcPct val="90000"/>
            </a:lnSpc>
            <a:spcBef>
              <a:spcPct val="0"/>
            </a:spcBef>
            <a:spcAft>
              <a:spcPct val="15000"/>
            </a:spcAft>
            <a:buChar char="•"/>
          </a:pPr>
          <a:r>
            <a:rPr lang="en-GB" sz="1000" kern="1200" dirty="0"/>
            <a:t>Variation of cuisines</a:t>
          </a:r>
        </a:p>
        <a:p>
          <a:pPr marL="57150" lvl="1" indent="-57150" algn="l" defTabSz="444500">
            <a:lnSpc>
              <a:spcPct val="90000"/>
            </a:lnSpc>
            <a:spcBef>
              <a:spcPct val="0"/>
            </a:spcBef>
            <a:spcAft>
              <a:spcPct val="15000"/>
            </a:spcAft>
            <a:buChar char="•"/>
          </a:pPr>
          <a:r>
            <a:rPr lang="en-GB" sz="1000" kern="1200"/>
            <a:t>Families</a:t>
          </a:r>
        </a:p>
        <a:p>
          <a:pPr marL="57150" lvl="1" indent="-57150" algn="l" defTabSz="444500">
            <a:lnSpc>
              <a:spcPct val="90000"/>
            </a:lnSpc>
            <a:spcBef>
              <a:spcPct val="0"/>
            </a:spcBef>
            <a:spcAft>
              <a:spcPct val="15000"/>
            </a:spcAft>
            <a:buChar char="•"/>
          </a:pPr>
          <a:r>
            <a:rPr lang="en-GB" sz="1000" kern="1200" dirty="0"/>
            <a:t>Students</a:t>
          </a:r>
        </a:p>
        <a:p>
          <a:pPr marL="57150" lvl="1" indent="-57150" algn="l" defTabSz="444500">
            <a:lnSpc>
              <a:spcPct val="90000"/>
            </a:lnSpc>
            <a:spcBef>
              <a:spcPct val="0"/>
            </a:spcBef>
            <a:spcAft>
              <a:spcPct val="15000"/>
            </a:spcAft>
            <a:buChar char="•"/>
          </a:pPr>
          <a:r>
            <a:rPr lang="en-GB" sz="1000" kern="1200" dirty="0"/>
            <a:t>Employees</a:t>
          </a:r>
        </a:p>
      </dsp:txBody>
      <dsp:txXfrm>
        <a:off x="1113862" y="501609"/>
        <a:ext cx="2413100" cy="2413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47FB9-92C1-4050-8739-BD3E7C2E4F87}">
      <dsp:nvSpPr>
        <dsp:cNvPr id="0" name=""/>
        <dsp:cNvSpPr/>
      </dsp:nvSpPr>
      <dsp:spPr>
        <a:xfrm>
          <a:off x="745256" y="126830"/>
          <a:ext cx="424775" cy="424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6AF42-186C-419C-B652-F7635AA67C3E}">
      <dsp:nvSpPr>
        <dsp:cNvPr id="0" name=""/>
        <dsp:cNvSpPr/>
      </dsp:nvSpPr>
      <dsp:spPr>
        <a:xfrm>
          <a:off x="485671" y="707778"/>
          <a:ext cx="943945" cy="3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Price strategy</a:t>
          </a:r>
          <a:endParaRPr lang="en-GB" sz="1200" kern="1200"/>
        </a:p>
      </dsp:txBody>
      <dsp:txXfrm>
        <a:off x="485671" y="707778"/>
        <a:ext cx="943945" cy="377578"/>
      </dsp:txXfrm>
    </dsp:sp>
    <dsp:sp modelId="{0649A50F-88A3-4DBB-A8C8-2B171BD4D768}">
      <dsp:nvSpPr>
        <dsp:cNvPr id="0" name=""/>
        <dsp:cNvSpPr/>
      </dsp:nvSpPr>
      <dsp:spPr>
        <a:xfrm>
          <a:off x="1854391" y="126830"/>
          <a:ext cx="424775" cy="424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7FFDA2-99DC-4A38-83DB-FE28BD4245C5}">
      <dsp:nvSpPr>
        <dsp:cNvPr id="0" name=""/>
        <dsp:cNvSpPr/>
      </dsp:nvSpPr>
      <dsp:spPr>
        <a:xfrm>
          <a:off x="1594806" y="707778"/>
          <a:ext cx="943945" cy="3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Sales strategy</a:t>
          </a:r>
          <a:endParaRPr lang="en-GB" sz="1200" kern="1200"/>
        </a:p>
      </dsp:txBody>
      <dsp:txXfrm>
        <a:off x="1594806" y="707778"/>
        <a:ext cx="943945" cy="377578"/>
      </dsp:txXfrm>
    </dsp:sp>
    <dsp:sp modelId="{FBF47F55-DBCF-4E2F-9A58-5958842C40B2}">
      <dsp:nvSpPr>
        <dsp:cNvPr id="0" name=""/>
        <dsp:cNvSpPr/>
      </dsp:nvSpPr>
      <dsp:spPr>
        <a:xfrm>
          <a:off x="2963527" y="126830"/>
          <a:ext cx="424775" cy="4247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796880-1B4D-4C25-9D48-345D8EE9A843}">
      <dsp:nvSpPr>
        <dsp:cNvPr id="0" name=""/>
        <dsp:cNvSpPr/>
      </dsp:nvSpPr>
      <dsp:spPr>
        <a:xfrm>
          <a:off x="2703942" y="707778"/>
          <a:ext cx="943945" cy="3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Transaction streams</a:t>
          </a:r>
          <a:endParaRPr lang="en-GB" sz="1200" kern="1200"/>
        </a:p>
      </dsp:txBody>
      <dsp:txXfrm>
        <a:off x="2703942" y="707778"/>
        <a:ext cx="943945" cy="377578"/>
      </dsp:txXfrm>
    </dsp:sp>
    <dsp:sp modelId="{641DEECD-07AF-4254-9E80-28DB7D4DC769}">
      <dsp:nvSpPr>
        <dsp:cNvPr id="0" name=""/>
        <dsp:cNvSpPr/>
      </dsp:nvSpPr>
      <dsp:spPr>
        <a:xfrm>
          <a:off x="745256" y="1321343"/>
          <a:ext cx="424775" cy="4247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03AF99-BF8E-4507-9635-A936A50659C6}">
      <dsp:nvSpPr>
        <dsp:cNvPr id="0" name=""/>
        <dsp:cNvSpPr/>
      </dsp:nvSpPr>
      <dsp:spPr>
        <a:xfrm>
          <a:off x="485671" y="1902290"/>
          <a:ext cx="943945" cy="3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Competitive reaction</a:t>
          </a:r>
          <a:endParaRPr lang="en-GB" sz="1200" kern="1200"/>
        </a:p>
      </dsp:txBody>
      <dsp:txXfrm>
        <a:off x="485671" y="1902290"/>
        <a:ext cx="943945" cy="377578"/>
      </dsp:txXfrm>
    </dsp:sp>
    <dsp:sp modelId="{0ADBA8EF-A9B1-42B9-A918-0D942637936E}">
      <dsp:nvSpPr>
        <dsp:cNvPr id="0" name=""/>
        <dsp:cNvSpPr/>
      </dsp:nvSpPr>
      <dsp:spPr>
        <a:xfrm>
          <a:off x="1854391" y="1321343"/>
          <a:ext cx="424775" cy="4247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50BEA-DCC9-4052-98DA-1591A30670D4}">
      <dsp:nvSpPr>
        <dsp:cNvPr id="0" name=""/>
        <dsp:cNvSpPr/>
      </dsp:nvSpPr>
      <dsp:spPr>
        <a:xfrm>
          <a:off x="1594806" y="1902290"/>
          <a:ext cx="943945" cy="3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Launch strategy </a:t>
          </a:r>
          <a:endParaRPr lang="en-GB" sz="1200" kern="1200"/>
        </a:p>
      </dsp:txBody>
      <dsp:txXfrm>
        <a:off x="1594806" y="1902290"/>
        <a:ext cx="943945" cy="377578"/>
      </dsp:txXfrm>
    </dsp:sp>
    <dsp:sp modelId="{7638811F-ABB5-4626-8718-867C8C563EA3}">
      <dsp:nvSpPr>
        <dsp:cNvPr id="0" name=""/>
        <dsp:cNvSpPr/>
      </dsp:nvSpPr>
      <dsp:spPr>
        <a:xfrm>
          <a:off x="2963527" y="1321343"/>
          <a:ext cx="424775" cy="4247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4061C-3B51-4628-8315-1FD87C07A1EE}">
      <dsp:nvSpPr>
        <dsp:cNvPr id="0" name=""/>
        <dsp:cNvSpPr/>
      </dsp:nvSpPr>
      <dsp:spPr>
        <a:xfrm>
          <a:off x="2703942" y="1902290"/>
          <a:ext cx="943945" cy="3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Brand development </a:t>
          </a:r>
          <a:endParaRPr lang="en-GB" sz="1200" kern="1200"/>
        </a:p>
      </dsp:txBody>
      <dsp:txXfrm>
        <a:off x="2703942" y="1902290"/>
        <a:ext cx="943945" cy="377578"/>
      </dsp:txXfrm>
    </dsp:sp>
    <dsp:sp modelId="{5F0CCF1E-3E30-48C9-A329-A4329191AE98}">
      <dsp:nvSpPr>
        <dsp:cNvPr id="0" name=""/>
        <dsp:cNvSpPr/>
      </dsp:nvSpPr>
      <dsp:spPr>
        <a:xfrm>
          <a:off x="1854391" y="2515855"/>
          <a:ext cx="424775" cy="42477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E1589E-246F-4F00-ADEE-C527F9530CEA}">
      <dsp:nvSpPr>
        <dsp:cNvPr id="0" name=""/>
        <dsp:cNvSpPr/>
      </dsp:nvSpPr>
      <dsp:spPr>
        <a:xfrm>
          <a:off x="1594806" y="3096802"/>
          <a:ext cx="943945" cy="3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Growth </a:t>
          </a:r>
          <a:endParaRPr lang="en-GB" sz="1200" kern="1200"/>
        </a:p>
      </dsp:txBody>
      <dsp:txXfrm>
        <a:off x="1594806" y="3096802"/>
        <a:ext cx="943945" cy="377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4166-C1C7-4502-9E16-ADBD3347A6DC}">
      <dsp:nvSpPr>
        <dsp:cNvPr id="0" name=""/>
        <dsp:cNvSpPr/>
      </dsp:nvSpPr>
      <dsp:spPr>
        <a:xfrm>
          <a:off x="0" y="0"/>
          <a:ext cx="3092513"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a:t>Promotion </a:t>
          </a:r>
        </a:p>
      </dsp:txBody>
      <dsp:txXfrm>
        <a:off x="0" y="0"/>
        <a:ext cx="3092513" cy="403200"/>
      </dsp:txXfrm>
    </dsp:sp>
    <dsp:sp modelId="{222F06FA-2DD9-4D21-BD4B-96C8C9C152D6}">
      <dsp:nvSpPr>
        <dsp:cNvPr id="0" name=""/>
        <dsp:cNvSpPr/>
      </dsp:nvSpPr>
      <dsp:spPr>
        <a:xfrm>
          <a:off x="0" y="425453"/>
          <a:ext cx="3092513" cy="13066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a:t>Loyalty programmes</a:t>
          </a:r>
        </a:p>
        <a:p>
          <a:pPr marL="114300" lvl="1" indent="-114300" algn="l" defTabSz="622300">
            <a:lnSpc>
              <a:spcPct val="90000"/>
            </a:lnSpc>
            <a:spcBef>
              <a:spcPct val="0"/>
            </a:spcBef>
            <a:spcAft>
              <a:spcPct val="15000"/>
            </a:spcAft>
            <a:buChar char="•"/>
          </a:pPr>
          <a:r>
            <a:rPr lang="en-GB" sz="1400" kern="1200"/>
            <a:t>Geo-Targeted ads</a:t>
          </a:r>
        </a:p>
        <a:p>
          <a:pPr marL="114300" lvl="1" indent="-114300" algn="l" defTabSz="622300">
            <a:lnSpc>
              <a:spcPct val="90000"/>
            </a:lnSpc>
            <a:spcBef>
              <a:spcPct val="0"/>
            </a:spcBef>
            <a:spcAft>
              <a:spcPct val="15000"/>
            </a:spcAft>
            <a:buChar char="•"/>
          </a:pPr>
          <a:r>
            <a:rPr lang="en-GB" sz="1400" kern="1200"/>
            <a:t>User generated content </a:t>
          </a:r>
        </a:p>
        <a:p>
          <a:pPr marL="114300" lvl="1" indent="-114300" algn="l" defTabSz="622300">
            <a:lnSpc>
              <a:spcPct val="90000"/>
            </a:lnSpc>
            <a:spcBef>
              <a:spcPct val="0"/>
            </a:spcBef>
            <a:spcAft>
              <a:spcPct val="15000"/>
            </a:spcAft>
            <a:buChar char="•"/>
          </a:pPr>
          <a:r>
            <a:rPr lang="en-GB" sz="1400" kern="1200"/>
            <a:t>Social media presence </a:t>
          </a:r>
        </a:p>
        <a:p>
          <a:pPr marL="114300" lvl="1" indent="-114300" algn="l" defTabSz="622300">
            <a:lnSpc>
              <a:spcPct val="90000"/>
            </a:lnSpc>
            <a:spcBef>
              <a:spcPct val="0"/>
            </a:spcBef>
            <a:spcAft>
              <a:spcPct val="15000"/>
            </a:spcAft>
            <a:buChar char="•"/>
          </a:pPr>
          <a:r>
            <a:rPr lang="en-GB" sz="1400" kern="1200"/>
            <a:t>Food blogger outreach </a:t>
          </a:r>
        </a:p>
      </dsp:txBody>
      <dsp:txXfrm>
        <a:off x="0" y="425453"/>
        <a:ext cx="3092513" cy="1306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E56A9-B32A-435F-AD3D-0ECCF40E08A6}">
      <dsp:nvSpPr>
        <dsp:cNvPr id="0" name=""/>
        <dsp:cNvSpPr/>
      </dsp:nvSpPr>
      <dsp:spPr>
        <a:xfrm>
          <a:off x="875641" y="151158"/>
          <a:ext cx="659707" cy="659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10F9D-56AC-4445-93E4-7645E957F727}">
      <dsp:nvSpPr>
        <dsp:cNvPr id="0" name=""/>
        <dsp:cNvSpPr/>
      </dsp:nvSpPr>
      <dsp:spPr>
        <a:xfrm>
          <a:off x="472487" y="1030947"/>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a:t>Mr. Aslam, a sole trader will be the owner of the company. </a:t>
          </a:r>
          <a:endParaRPr lang="en-US" sz="1100" kern="1200"/>
        </a:p>
      </dsp:txBody>
      <dsp:txXfrm>
        <a:off x="472487" y="1030947"/>
        <a:ext cx="1466015" cy="586406"/>
      </dsp:txXfrm>
    </dsp:sp>
    <dsp:sp modelId="{24F8A005-460D-4E0E-BC2B-F6BF7F1F95C4}">
      <dsp:nvSpPr>
        <dsp:cNvPr id="0" name=""/>
        <dsp:cNvSpPr/>
      </dsp:nvSpPr>
      <dsp:spPr>
        <a:xfrm>
          <a:off x="2598210" y="151158"/>
          <a:ext cx="659707" cy="659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BBEB85-044B-4B65-A556-8728C754DECA}">
      <dsp:nvSpPr>
        <dsp:cNvPr id="0" name=""/>
        <dsp:cNvSpPr/>
      </dsp:nvSpPr>
      <dsp:spPr>
        <a:xfrm>
          <a:off x="2195055" y="1030947"/>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a:t>An assistant manager will also be hired to deal with additional tasks who will oversee the front of house.</a:t>
          </a:r>
          <a:endParaRPr lang="en-US" sz="1100" kern="1200"/>
        </a:p>
      </dsp:txBody>
      <dsp:txXfrm>
        <a:off x="2195055" y="1030947"/>
        <a:ext cx="1466015" cy="586406"/>
      </dsp:txXfrm>
    </dsp:sp>
    <dsp:sp modelId="{2C3D1A4F-D4C6-4C8C-96B9-25B4DA2419CC}">
      <dsp:nvSpPr>
        <dsp:cNvPr id="0" name=""/>
        <dsp:cNvSpPr/>
      </dsp:nvSpPr>
      <dsp:spPr>
        <a:xfrm>
          <a:off x="1736925" y="1983857"/>
          <a:ext cx="659707" cy="659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89EDCC-70BD-4A89-95E6-7EE55A96423C}">
      <dsp:nvSpPr>
        <dsp:cNvPr id="0" name=""/>
        <dsp:cNvSpPr/>
      </dsp:nvSpPr>
      <dsp:spPr>
        <a:xfrm>
          <a:off x="1333771" y="2863646"/>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dirty="0"/>
            <a:t>A head chef will oversee the kitchen with the assistance of two chefs. </a:t>
          </a:r>
          <a:endParaRPr lang="en-US" sz="1100" kern="1200" dirty="0"/>
        </a:p>
      </dsp:txBody>
      <dsp:txXfrm>
        <a:off x="1333771" y="2863646"/>
        <a:ext cx="1466015" cy="58640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5/6/2022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9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5/6/2022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10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4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41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68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22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74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5/6/2022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01281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33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5/6/2022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05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5/6/2022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345580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F31CE04-E6F1-E5BC-C217-91CE0162AE8B}"/>
              </a:ext>
            </a:extLst>
          </p:cNvPr>
          <p:cNvSpPr>
            <a:spLocks noGrp="1"/>
          </p:cNvSpPr>
          <p:nvPr>
            <p:ph type="ctrTitle"/>
          </p:nvPr>
        </p:nvSpPr>
        <p:spPr>
          <a:xfrm>
            <a:off x="6366008" y="114962"/>
            <a:ext cx="3627008" cy="895872"/>
          </a:xfrm>
        </p:spPr>
        <p:txBody>
          <a:bodyPr>
            <a:normAutofit/>
          </a:bodyPr>
          <a:lstStyle/>
          <a:p>
            <a:r>
              <a:rPr lang="en-GB" sz="4000" dirty="0"/>
              <a:t>EVS’ EATERY</a:t>
            </a:r>
          </a:p>
        </p:txBody>
      </p:sp>
      <p:sp>
        <p:nvSpPr>
          <p:cNvPr id="3" name="Subtitle 2">
            <a:extLst>
              <a:ext uri="{FF2B5EF4-FFF2-40B4-BE49-F238E27FC236}">
                <a16:creationId xmlns:a16="http://schemas.microsoft.com/office/drawing/2014/main" id="{97CB7E65-967E-FAED-CB50-51F04579CA7F}"/>
              </a:ext>
            </a:extLst>
          </p:cNvPr>
          <p:cNvSpPr>
            <a:spLocks noGrp="1"/>
          </p:cNvSpPr>
          <p:nvPr>
            <p:ph type="subTitle" idx="1"/>
          </p:nvPr>
        </p:nvSpPr>
        <p:spPr>
          <a:xfrm>
            <a:off x="7138675" y="975522"/>
            <a:ext cx="2081673" cy="396203"/>
          </a:xfrm>
        </p:spPr>
        <p:txBody>
          <a:bodyPr>
            <a:normAutofit lnSpcReduction="10000"/>
          </a:bodyPr>
          <a:lstStyle/>
          <a:p>
            <a:r>
              <a:rPr lang="en-GB" dirty="0"/>
              <a:t>WHO ARE WE? </a:t>
            </a:r>
          </a:p>
        </p:txBody>
      </p:sp>
      <p:pic>
        <p:nvPicPr>
          <p:cNvPr id="4" name="Picture 3" descr="Hanging paper lanterns lit at night">
            <a:extLst>
              <a:ext uri="{FF2B5EF4-FFF2-40B4-BE49-F238E27FC236}">
                <a16:creationId xmlns:a16="http://schemas.microsoft.com/office/drawing/2014/main" id="{6CC2D261-F69E-75BC-6A7C-8B9577E50BCD}"/>
              </a:ext>
            </a:extLst>
          </p:cNvPr>
          <p:cNvPicPr>
            <a:picLocks noChangeAspect="1"/>
          </p:cNvPicPr>
          <p:nvPr/>
        </p:nvPicPr>
        <p:blipFill rotWithShape="1">
          <a:blip r:embed="rId2"/>
          <a:srcRect l="25158" r="34221" b="-2"/>
          <a:stretch/>
        </p:blipFill>
        <p:spPr>
          <a:xfrm>
            <a:off x="21" y="1"/>
            <a:ext cx="3935706"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851C076-A2CB-63BF-1A35-EE75474C7DA2}"/>
              </a:ext>
            </a:extLst>
          </p:cNvPr>
          <p:cNvSpPr txBox="1"/>
          <p:nvPr/>
        </p:nvSpPr>
        <p:spPr>
          <a:xfrm>
            <a:off x="1530854" y="5625445"/>
            <a:ext cx="2340864" cy="923330"/>
          </a:xfrm>
          <a:prstGeom prst="rect">
            <a:avLst/>
          </a:prstGeom>
          <a:noFill/>
        </p:spPr>
        <p:txBody>
          <a:bodyPr wrap="square" rtlCol="0">
            <a:spAutoFit/>
          </a:bodyPr>
          <a:lstStyle/>
          <a:p>
            <a:r>
              <a:rPr lang="en-GB" dirty="0">
                <a:solidFill>
                  <a:schemeClr val="bg1"/>
                </a:solidFill>
              </a:rPr>
              <a:t>"</a:t>
            </a:r>
            <a:r>
              <a:rPr lang="en-GB" sz="1200" dirty="0">
                <a:solidFill>
                  <a:schemeClr val="bg1"/>
                </a:solidFill>
              </a:rPr>
              <a:t>In a home-like setting, we produce and serve high-quality, uncomplicated meals at a fantastic value."</a:t>
            </a:r>
          </a:p>
        </p:txBody>
      </p:sp>
      <p:sp>
        <p:nvSpPr>
          <p:cNvPr id="6" name="TextBox 5">
            <a:extLst>
              <a:ext uri="{FF2B5EF4-FFF2-40B4-BE49-F238E27FC236}">
                <a16:creationId xmlns:a16="http://schemas.microsoft.com/office/drawing/2014/main" id="{373886E6-1E46-24E6-889A-BDF74058D307}"/>
              </a:ext>
            </a:extLst>
          </p:cNvPr>
          <p:cNvSpPr txBox="1"/>
          <p:nvPr/>
        </p:nvSpPr>
        <p:spPr>
          <a:xfrm>
            <a:off x="5132586" y="1846655"/>
            <a:ext cx="6053328" cy="923330"/>
          </a:xfrm>
          <a:prstGeom prst="rect">
            <a:avLst/>
          </a:prstGeom>
          <a:noFill/>
        </p:spPr>
        <p:txBody>
          <a:bodyPr wrap="square" rtlCol="0">
            <a:spAutoFit/>
          </a:bodyPr>
          <a:lstStyle/>
          <a:p>
            <a:r>
              <a:rPr lang="en-GB" dirty="0"/>
              <a:t>We are seeking a loan of £226,000 to open a diverse and casual restaurant in the heart of Manchester, Oxford road. </a:t>
            </a:r>
          </a:p>
        </p:txBody>
      </p:sp>
      <p:sp>
        <p:nvSpPr>
          <p:cNvPr id="7" name="TextBox 6">
            <a:extLst>
              <a:ext uri="{FF2B5EF4-FFF2-40B4-BE49-F238E27FC236}">
                <a16:creationId xmlns:a16="http://schemas.microsoft.com/office/drawing/2014/main" id="{D9403091-BB3A-B56C-12C2-0C87F070C574}"/>
              </a:ext>
            </a:extLst>
          </p:cNvPr>
          <p:cNvSpPr txBox="1"/>
          <p:nvPr/>
        </p:nvSpPr>
        <p:spPr>
          <a:xfrm>
            <a:off x="5132586" y="3087724"/>
            <a:ext cx="6404524" cy="923330"/>
          </a:xfrm>
          <a:prstGeom prst="rect">
            <a:avLst/>
          </a:prstGeom>
          <a:noFill/>
        </p:spPr>
        <p:txBody>
          <a:bodyPr wrap="square" rtlCol="0">
            <a:spAutoFit/>
          </a:bodyPr>
          <a:lstStyle/>
          <a:p>
            <a:r>
              <a:rPr lang="en-GB" dirty="0"/>
              <a:t>Our main objective is to manage client relations well to provide a great customer experience and, eventually, to develop the firm into a franchise.</a:t>
            </a:r>
          </a:p>
        </p:txBody>
      </p:sp>
      <p:sp>
        <p:nvSpPr>
          <p:cNvPr id="8" name="TextBox 7">
            <a:extLst>
              <a:ext uri="{FF2B5EF4-FFF2-40B4-BE49-F238E27FC236}">
                <a16:creationId xmlns:a16="http://schemas.microsoft.com/office/drawing/2014/main" id="{6E20EE31-5932-6AFD-D8F4-65B9F6AD4FD2}"/>
              </a:ext>
            </a:extLst>
          </p:cNvPr>
          <p:cNvSpPr txBox="1"/>
          <p:nvPr/>
        </p:nvSpPr>
        <p:spPr>
          <a:xfrm>
            <a:off x="5079584" y="4392891"/>
            <a:ext cx="6510528" cy="923330"/>
          </a:xfrm>
          <a:prstGeom prst="rect">
            <a:avLst/>
          </a:prstGeom>
          <a:noFill/>
        </p:spPr>
        <p:txBody>
          <a:bodyPr wrap="square" rtlCol="0">
            <a:spAutoFit/>
          </a:bodyPr>
          <a:lstStyle/>
          <a:p>
            <a:r>
              <a:rPr lang="en-GB" dirty="0"/>
              <a:t>The aim is to establish a regular and loyal client base, as well as to guarantee that consumers are satisfied with the amount paid for the food received .</a:t>
            </a:r>
          </a:p>
        </p:txBody>
      </p:sp>
    </p:spTree>
    <p:extLst>
      <p:ext uri="{BB962C8B-B14F-4D97-AF65-F5344CB8AC3E}">
        <p14:creationId xmlns:p14="http://schemas.microsoft.com/office/powerpoint/2010/main" val="278622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2" name="Oval 5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5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5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6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7" name="Straight Connector 7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82" name="Oval 8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4F6EF68-DF57-824E-51F1-459699C17AFB}"/>
              </a:ext>
            </a:extLst>
          </p:cNvPr>
          <p:cNvSpPr>
            <a:spLocks noGrp="1"/>
          </p:cNvSpPr>
          <p:nvPr>
            <p:ph type="title"/>
          </p:nvPr>
        </p:nvSpPr>
        <p:spPr>
          <a:xfrm>
            <a:off x="5211603" y="440599"/>
            <a:ext cx="5781945" cy="457201"/>
          </a:xfrm>
        </p:spPr>
        <p:txBody>
          <a:bodyPr vert="horz" lIns="91440" tIns="45720" rIns="91440" bIns="45720" rtlCol="0" anchor="t">
            <a:normAutofit fontScale="90000"/>
          </a:bodyPr>
          <a:lstStyle/>
          <a:p>
            <a:r>
              <a:rPr lang="en-US" sz="6000" dirty="0">
                <a:latin typeface="Neue Haas Grotesk Text Pro" panose="020B0504020202020204" pitchFamily="34" charset="77"/>
              </a:rPr>
              <a:t>Our restaurant </a:t>
            </a:r>
          </a:p>
        </p:txBody>
      </p:sp>
      <p:pic>
        <p:nvPicPr>
          <p:cNvPr id="7" name="Graphic 6" descr="Fork and knife">
            <a:extLst>
              <a:ext uri="{FF2B5EF4-FFF2-40B4-BE49-F238E27FC236}">
                <a16:creationId xmlns:a16="http://schemas.microsoft.com/office/drawing/2014/main" id="{78639D0C-DBD7-4ADA-7FC0-4C7C923578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7246" y="336533"/>
            <a:ext cx="1156503" cy="1156503"/>
          </a:xfrm>
          <a:prstGeom prst="rect">
            <a:avLst/>
          </a:prstGeom>
        </p:spPr>
      </p:pic>
      <p:pic>
        <p:nvPicPr>
          <p:cNvPr id="35" name="Picture 34">
            <a:extLst>
              <a:ext uri="{FF2B5EF4-FFF2-40B4-BE49-F238E27FC236}">
                <a16:creationId xmlns:a16="http://schemas.microsoft.com/office/drawing/2014/main" id="{2BE0FF36-9159-30C1-D45D-C9F203EAE24B}"/>
              </a:ext>
            </a:extLst>
          </p:cNvPr>
          <p:cNvPicPr>
            <a:picLocks noChangeAspect="1"/>
          </p:cNvPicPr>
          <p:nvPr/>
        </p:nvPicPr>
        <p:blipFill rotWithShape="1">
          <a:blip r:embed="rId4"/>
          <a:srcRect t="18108"/>
          <a:stretch/>
        </p:blipFill>
        <p:spPr>
          <a:xfrm>
            <a:off x="5485506" y="2003080"/>
            <a:ext cx="6309230" cy="2028146"/>
          </a:xfrm>
          <a:prstGeom prst="rect">
            <a:avLst/>
          </a:prstGeom>
        </p:spPr>
      </p:pic>
      <p:cxnSp>
        <p:nvCxnSpPr>
          <p:cNvPr id="90" name="Straight Connector 8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7" name="Table 36">
            <a:extLst>
              <a:ext uri="{FF2B5EF4-FFF2-40B4-BE49-F238E27FC236}">
                <a16:creationId xmlns:a16="http://schemas.microsoft.com/office/drawing/2014/main" id="{BD5DF8D0-C15D-A1D7-6918-7E0756481EAE}"/>
              </a:ext>
            </a:extLst>
          </p:cNvPr>
          <p:cNvGraphicFramePr>
            <a:graphicFrameLocks noGrp="1"/>
          </p:cNvGraphicFramePr>
          <p:nvPr>
            <p:extLst>
              <p:ext uri="{D42A27DB-BD31-4B8C-83A1-F6EECF244321}">
                <p14:modId xmlns:p14="http://schemas.microsoft.com/office/powerpoint/2010/main" val="3817534497"/>
              </p:ext>
            </p:extLst>
          </p:nvPr>
        </p:nvGraphicFramePr>
        <p:xfrm>
          <a:off x="136551" y="165096"/>
          <a:ext cx="4951691" cy="6281657"/>
        </p:xfrm>
        <a:graphic>
          <a:graphicData uri="http://schemas.openxmlformats.org/drawingml/2006/table">
            <a:tbl>
              <a:tblPr firstRow="1" firstCol="1" bandRow="1">
                <a:tableStyleId>{5C22544A-7EE6-4342-B048-85BDC9FD1C3A}</a:tableStyleId>
              </a:tblPr>
              <a:tblGrid>
                <a:gridCol w="689870">
                  <a:extLst>
                    <a:ext uri="{9D8B030D-6E8A-4147-A177-3AD203B41FA5}">
                      <a16:colId xmlns:a16="http://schemas.microsoft.com/office/drawing/2014/main" val="4071777302"/>
                    </a:ext>
                  </a:extLst>
                </a:gridCol>
                <a:gridCol w="1034319">
                  <a:extLst>
                    <a:ext uri="{9D8B030D-6E8A-4147-A177-3AD203B41FA5}">
                      <a16:colId xmlns:a16="http://schemas.microsoft.com/office/drawing/2014/main" val="391108443"/>
                    </a:ext>
                  </a:extLst>
                </a:gridCol>
                <a:gridCol w="1241572">
                  <a:extLst>
                    <a:ext uri="{9D8B030D-6E8A-4147-A177-3AD203B41FA5}">
                      <a16:colId xmlns:a16="http://schemas.microsoft.com/office/drawing/2014/main" val="3827886618"/>
                    </a:ext>
                  </a:extLst>
                </a:gridCol>
                <a:gridCol w="1985930">
                  <a:extLst>
                    <a:ext uri="{9D8B030D-6E8A-4147-A177-3AD203B41FA5}">
                      <a16:colId xmlns:a16="http://schemas.microsoft.com/office/drawing/2014/main" val="4000026254"/>
                    </a:ext>
                  </a:extLst>
                </a:gridCol>
              </a:tblGrid>
              <a:tr h="223757">
                <a:tc>
                  <a:txBody>
                    <a:bodyPr/>
                    <a:lstStyle/>
                    <a:p>
                      <a:pPr algn="ctr">
                        <a:lnSpc>
                          <a:spcPct val="107000"/>
                        </a:lnSpc>
                        <a:spcAft>
                          <a:spcPts val="800"/>
                        </a:spcAft>
                      </a:pPr>
                      <a:r>
                        <a:rPr lang="en-GB" sz="800">
                          <a:effectLst/>
                        </a:rPr>
                        <a:t>Customer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gn="ctr">
                        <a:lnSpc>
                          <a:spcPct val="107000"/>
                        </a:lnSpc>
                        <a:spcAft>
                          <a:spcPts val="800"/>
                        </a:spcAft>
                      </a:pPr>
                      <a:r>
                        <a:rPr lang="en-GB" sz="800">
                          <a:effectLst/>
                        </a:rPr>
                        <a:t>Benefits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gn="ctr">
                        <a:lnSpc>
                          <a:spcPct val="107000"/>
                        </a:lnSpc>
                        <a:spcAft>
                          <a:spcPts val="800"/>
                        </a:spcAft>
                      </a:pPr>
                      <a:r>
                        <a:rPr lang="en-GB" sz="800">
                          <a:effectLst/>
                        </a:rPr>
                        <a:t>Value proposition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gn="ctr">
                        <a:lnSpc>
                          <a:spcPct val="107000"/>
                        </a:lnSpc>
                        <a:spcAft>
                          <a:spcPts val="800"/>
                        </a:spcAft>
                      </a:pPr>
                      <a:r>
                        <a:rPr lang="en-GB" sz="800" dirty="0">
                          <a:effectLst/>
                        </a:rPr>
                        <a:t>Critical success Factors</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extLst>
                  <a:ext uri="{0D108BD9-81ED-4DB2-BD59-A6C34878D82A}">
                    <a16:rowId xmlns:a16="http://schemas.microsoft.com/office/drawing/2014/main" val="3183310445"/>
                  </a:ext>
                </a:extLst>
              </a:tr>
              <a:tr h="1145955">
                <a:tc>
                  <a:txBody>
                    <a:bodyPr/>
                    <a:lstStyle/>
                    <a:p>
                      <a:pPr>
                        <a:lnSpc>
                          <a:spcPct val="107000"/>
                        </a:lnSpc>
                        <a:spcAft>
                          <a:spcPts val="800"/>
                        </a:spcAft>
                      </a:pPr>
                      <a:r>
                        <a:rPr lang="en-GB" sz="800">
                          <a:effectLst/>
                        </a:rPr>
                        <a:t>Employees of local area</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Affordable</a:t>
                      </a:r>
                    </a:p>
                    <a:p>
                      <a:pPr>
                        <a:lnSpc>
                          <a:spcPct val="107000"/>
                        </a:lnSpc>
                        <a:spcAft>
                          <a:spcPts val="800"/>
                        </a:spcAft>
                      </a:pPr>
                      <a:r>
                        <a:rPr lang="en-GB" sz="800">
                          <a:effectLst/>
                        </a:rPr>
                        <a:t>- High quality</a:t>
                      </a:r>
                    </a:p>
                    <a:p>
                      <a:pPr>
                        <a:lnSpc>
                          <a:spcPct val="107000"/>
                        </a:lnSpc>
                        <a:spcAft>
                          <a:spcPts val="800"/>
                        </a:spcAft>
                      </a:pPr>
                      <a:r>
                        <a:rPr lang="en-GB" sz="800">
                          <a:effectLst/>
                        </a:rPr>
                        <a:t>- Healthy</a:t>
                      </a:r>
                    </a:p>
                    <a:p>
                      <a:pPr>
                        <a:lnSpc>
                          <a:spcPct val="107000"/>
                        </a:lnSpc>
                        <a:spcAft>
                          <a:spcPts val="800"/>
                        </a:spcAft>
                      </a:pPr>
                      <a:r>
                        <a:rPr lang="en-GB" sz="800">
                          <a:effectLst/>
                        </a:rPr>
                        <a:t>- Delivery options</a:t>
                      </a:r>
                    </a:p>
                    <a:p>
                      <a:pPr>
                        <a:lnSpc>
                          <a:spcPct val="107000"/>
                        </a:lnSpc>
                        <a:spcAft>
                          <a:spcPts val="800"/>
                        </a:spcAft>
                      </a:pPr>
                      <a:r>
                        <a:rPr lang="en-GB" sz="800">
                          <a:effectLst/>
                        </a:rPr>
                        <a:t>- Halal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Variation of foods</a:t>
                      </a:r>
                    </a:p>
                    <a:p>
                      <a:pPr>
                        <a:lnSpc>
                          <a:spcPct val="107000"/>
                        </a:lnSpc>
                        <a:spcAft>
                          <a:spcPts val="800"/>
                        </a:spcAft>
                      </a:pPr>
                      <a:r>
                        <a:rPr lang="en-GB" sz="800">
                          <a:effectLst/>
                        </a:rPr>
                        <a:t>- Employees are able to dine-in and discuss work relations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Allows customers to choose any type of food they are wanting on that certain day</a:t>
                      </a:r>
                    </a:p>
                    <a:p>
                      <a:pPr>
                        <a:lnSpc>
                          <a:spcPct val="107000"/>
                        </a:lnSpc>
                        <a:spcAft>
                          <a:spcPts val="800"/>
                        </a:spcAft>
                      </a:pPr>
                      <a:r>
                        <a:rPr lang="en-GB" sz="800">
                          <a:effectLst/>
                        </a:rPr>
                        <a:t>- build a customer base by close relations</a:t>
                      </a:r>
                    </a:p>
                    <a:p>
                      <a:pPr>
                        <a:lnSpc>
                          <a:spcPct val="107000"/>
                        </a:lnSpc>
                        <a:spcAft>
                          <a:spcPts val="800"/>
                        </a:spcAft>
                      </a:pPr>
                      <a:r>
                        <a:rPr lang="en-GB" sz="800">
                          <a:effectLst/>
                        </a:rPr>
                        <a:t>- provide loyalty cards</a:t>
                      </a:r>
                    </a:p>
                    <a:p>
                      <a:pPr>
                        <a:lnSpc>
                          <a:spcPct val="107000"/>
                        </a:lnSpc>
                        <a:spcAft>
                          <a:spcPts val="800"/>
                        </a:spcAft>
                      </a:pPr>
                      <a:r>
                        <a:rPr lang="en-GB" sz="800">
                          <a:effectLst/>
                        </a:rPr>
                        <a:t>- employee discounts with certain businesses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extLst>
                  <a:ext uri="{0D108BD9-81ED-4DB2-BD59-A6C34878D82A}">
                    <a16:rowId xmlns:a16="http://schemas.microsoft.com/office/drawing/2014/main" val="2619882974"/>
                  </a:ext>
                </a:extLst>
              </a:tr>
              <a:tr h="1072052">
                <a:tc>
                  <a:txBody>
                    <a:bodyPr/>
                    <a:lstStyle/>
                    <a:p>
                      <a:pPr>
                        <a:lnSpc>
                          <a:spcPct val="107000"/>
                        </a:lnSpc>
                        <a:spcAft>
                          <a:spcPts val="800"/>
                        </a:spcAft>
                      </a:pPr>
                      <a:r>
                        <a:rPr lang="en-GB" sz="800">
                          <a:effectLst/>
                        </a:rPr>
                        <a:t>Residents of local area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Affordable</a:t>
                      </a:r>
                    </a:p>
                    <a:p>
                      <a:pPr>
                        <a:lnSpc>
                          <a:spcPct val="107000"/>
                        </a:lnSpc>
                        <a:spcAft>
                          <a:spcPts val="800"/>
                        </a:spcAft>
                      </a:pPr>
                      <a:r>
                        <a:rPr lang="en-GB" sz="800">
                          <a:effectLst/>
                        </a:rPr>
                        <a:t>- High quality</a:t>
                      </a:r>
                    </a:p>
                    <a:p>
                      <a:pPr>
                        <a:lnSpc>
                          <a:spcPct val="107000"/>
                        </a:lnSpc>
                        <a:spcAft>
                          <a:spcPts val="800"/>
                        </a:spcAft>
                      </a:pPr>
                      <a:r>
                        <a:rPr lang="en-GB" sz="800">
                          <a:effectLst/>
                        </a:rPr>
                        <a:t>- Healthy</a:t>
                      </a:r>
                    </a:p>
                    <a:p>
                      <a:pPr>
                        <a:lnSpc>
                          <a:spcPct val="107000"/>
                        </a:lnSpc>
                        <a:spcAft>
                          <a:spcPts val="800"/>
                        </a:spcAft>
                      </a:pPr>
                      <a:r>
                        <a:rPr lang="en-GB" sz="800">
                          <a:effectLst/>
                        </a:rPr>
                        <a:t>- Delivery options</a:t>
                      </a:r>
                    </a:p>
                    <a:p>
                      <a:pPr>
                        <a:lnSpc>
                          <a:spcPct val="107000"/>
                        </a:lnSpc>
                        <a:spcAft>
                          <a:spcPts val="800"/>
                        </a:spcAft>
                      </a:pPr>
                      <a:r>
                        <a:rPr lang="en-GB" sz="800">
                          <a:effectLst/>
                        </a:rPr>
                        <a:t>- Halal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Variation of foods</a:t>
                      </a:r>
                    </a:p>
                    <a:p>
                      <a:pPr>
                        <a:lnSpc>
                          <a:spcPct val="107000"/>
                        </a:lnSpc>
                        <a:spcAft>
                          <a:spcPts val="800"/>
                        </a:spcAft>
                      </a:pPr>
                      <a:r>
                        <a:rPr lang="en-GB" sz="800">
                          <a:effectLst/>
                        </a:rPr>
                        <a:t>- Families can get         together</a:t>
                      </a:r>
                    </a:p>
                    <a:p>
                      <a:pPr>
                        <a:lnSpc>
                          <a:spcPct val="107000"/>
                        </a:lnSpc>
                        <a:spcAft>
                          <a:spcPts val="800"/>
                        </a:spcAft>
                      </a:pPr>
                      <a:r>
                        <a:rPr lang="en-GB" sz="800">
                          <a:effectLst/>
                        </a:rPr>
                        <a:t>- Large seating for dine- in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Allows customers to choose any type of food they are wanting on that certain day</a:t>
                      </a:r>
                    </a:p>
                    <a:p>
                      <a:pPr>
                        <a:lnSpc>
                          <a:spcPct val="107000"/>
                        </a:lnSpc>
                        <a:spcAft>
                          <a:spcPts val="800"/>
                        </a:spcAft>
                      </a:pPr>
                      <a:r>
                        <a:rPr lang="en-GB" sz="800">
                          <a:effectLst/>
                        </a:rPr>
                        <a:t>- build a customer base by close relations</a:t>
                      </a:r>
                    </a:p>
                    <a:p>
                      <a:pPr>
                        <a:lnSpc>
                          <a:spcPct val="107000"/>
                        </a:lnSpc>
                        <a:spcAft>
                          <a:spcPts val="800"/>
                        </a:spcAft>
                      </a:pPr>
                      <a:r>
                        <a:rPr lang="en-GB" sz="800">
                          <a:effectLst/>
                        </a:rPr>
                        <a:t>- provide loyalty cards</a:t>
                      </a:r>
                    </a:p>
                    <a:p>
                      <a:pPr>
                        <a:lnSpc>
                          <a:spcPct val="107000"/>
                        </a:lnSpc>
                        <a:spcAft>
                          <a:spcPts val="800"/>
                        </a:spcAft>
                      </a:pPr>
                      <a:r>
                        <a:rPr lang="en-GB" sz="800">
                          <a:effectLst/>
                        </a:rPr>
                        <a:t>-large accessible seating options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extLst>
                  <a:ext uri="{0D108BD9-81ED-4DB2-BD59-A6C34878D82A}">
                    <a16:rowId xmlns:a16="http://schemas.microsoft.com/office/drawing/2014/main" val="1817246679"/>
                  </a:ext>
                </a:extLst>
              </a:tr>
              <a:tr h="1268109">
                <a:tc>
                  <a:txBody>
                    <a:bodyPr/>
                    <a:lstStyle/>
                    <a:p>
                      <a:pPr>
                        <a:lnSpc>
                          <a:spcPct val="107000"/>
                        </a:lnSpc>
                        <a:spcAft>
                          <a:spcPts val="800"/>
                        </a:spcAft>
                      </a:pPr>
                      <a:r>
                        <a:rPr lang="en-GB" sz="800">
                          <a:effectLst/>
                        </a:rPr>
                        <a:t>Students of local area</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Affordable</a:t>
                      </a:r>
                    </a:p>
                    <a:p>
                      <a:pPr>
                        <a:lnSpc>
                          <a:spcPct val="107000"/>
                        </a:lnSpc>
                        <a:spcAft>
                          <a:spcPts val="800"/>
                        </a:spcAft>
                      </a:pPr>
                      <a:r>
                        <a:rPr lang="en-GB" sz="800">
                          <a:effectLst/>
                        </a:rPr>
                        <a:t>- High quality</a:t>
                      </a:r>
                    </a:p>
                    <a:p>
                      <a:pPr>
                        <a:lnSpc>
                          <a:spcPct val="107000"/>
                        </a:lnSpc>
                        <a:spcAft>
                          <a:spcPts val="800"/>
                        </a:spcAft>
                      </a:pPr>
                      <a:r>
                        <a:rPr lang="en-GB" sz="800">
                          <a:effectLst/>
                        </a:rPr>
                        <a:t>- Healthy</a:t>
                      </a:r>
                    </a:p>
                    <a:p>
                      <a:pPr>
                        <a:lnSpc>
                          <a:spcPct val="107000"/>
                        </a:lnSpc>
                        <a:spcAft>
                          <a:spcPts val="800"/>
                        </a:spcAft>
                      </a:pPr>
                      <a:r>
                        <a:rPr lang="en-GB" sz="800">
                          <a:effectLst/>
                        </a:rPr>
                        <a:t>- Delivery options</a:t>
                      </a:r>
                    </a:p>
                    <a:p>
                      <a:pPr>
                        <a:lnSpc>
                          <a:spcPct val="107000"/>
                        </a:lnSpc>
                        <a:spcAft>
                          <a:spcPts val="800"/>
                        </a:spcAft>
                      </a:pPr>
                      <a:r>
                        <a:rPr lang="en-GB" sz="800">
                          <a:effectLst/>
                        </a:rPr>
                        <a:t>- Halal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Students have workspace</a:t>
                      </a:r>
                    </a:p>
                    <a:p>
                      <a:pPr>
                        <a:lnSpc>
                          <a:spcPct val="107000"/>
                        </a:lnSpc>
                        <a:spcAft>
                          <a:spcPts val="800"/>
                        </a:spcAft>
                      </a:pPr>
                      <a:r>
                        <a:rPr lang="en-GB" sz="800">
                          <a:effectLst/>
                        </a:rPr>
                        <a:t>- More streams to socialise</a:t>
                      </a:r>
                    </a:p>
                    <a:p>
                      <a:pPr>
                        <a:lnSpc>
                          <a:spcPct val="107000"/>
                        </a:lnSpc>
                        <a:spcAft>
                          <a:spcPts val="800"/>
                        </a:spcAft>
                      </a:pPr>
                      <a:r>
                        <a:rPr lang="en-GB" sz="800">
                          <a:effectLst/>
                        </a:rPr>
                        <a:t>- Friendly environment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dirty="0">
                          <a:effectLst/>
                        </a:rPr>
                        <a:t>- Allows customers to choose any type of food they are wanting on that certain day</a:t>
                      </a:r>
                    </a:p>
                    <a:p>
                      <a:pPr>
                        <a:lnSpc>
                          <a:spcPct val="107000"/>
                        </a:lnSpc>
                        <a:spcAft>
                          <a:spcPts val="800"/>
                        </a:spcAft>
                      </a:pPr>
                      <a:r>
                        <a:rPr lang="en-GB" sz="800" dirty="0">
                          <a:effectLst/>
                        </a:rPr>
                        <a:t>- build a customer base by close relations</a:t>
                      </a:r>
                    </a:p>
                    <a:p>
                      <a:pPr>
                        <a:lnSpc>
                          <a:spcPct val="107000"/>
                        </a:lnSpc>
                        <a:spcAft>
                          <a:spcPts val="800"/>
                        </a:spcAft>
                      </a:pPr>
                      <a:r>
                        <a:rPr lang="en-GB" sz="800" dirty="0">
                          <a:effectLst/>
                        </a:rPr>
                        <a:t>- provide loyalty cards</a:t>
                      </a:r>
                    </a:p>
                    <a:p>
                      <a:pPr>
                        <a:lnSpc>
                          <a:spcPct val="107000"/>
                        </a:lnSpc>
                        <a:spcAft>
                          <a:spcPts val="800"/>
                        </a:spcAft>
                      </a:pPr>
                      <a:r>
                        <a:rPr lang="en-GB" sz="800" dirty="0">
                          <a:effectLst/>
                        </a:rPr>
                        <a:t>- low/discounted delivery fees</a:t>
                      </a:r>
                    </a:p>
                    <a:p>
                      <a:pPr>
                        <a:lnSpc>
                          <a:spcPct val="107000"/>
                        </a:lnSpc>
                        <a:spcAft>
                          <a:spcPts val="800"/>
                        </a:spcAft>
                      </a:pPr>
                      <a:r>
                        <a:rPr lang="en-GB" sz="800" dirty="0">
                          <a:effectLst/>
                        </a:rPr>
                        <a:t>- student discount</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extLst>
                  <a:ext uri="{0D108BD9-81ED-4DB2-BD59-A6C34878D82A}">
                    <a16:rowId xmlns:a16="http://schemas.microsoft.com/office/drawing/2014/main" val="2248329224"/>
                  </a:ext>
                </a:extLst>
              </a:tr>
              <a:tr h="1145955">
                <a:tc>
                  <a:txBody>
                    <a:bodyPr/>
                    <a:lstStyle/>
                    <a:p>
                      <a:pPr>
                        <a:lnSpc>
                          <a:spcPct val="107000"/>
                        </a:lnSpc>
                        <a:spcAft>
                          <a:spcPts val="800"/>
                        </a:spcAft>
                      </a:pPr>
                      <a:r>
                        <a:rPr lang="en-GB" sz="800">
                          <a:effectLst/>
                        </a:rPr>
                        <a:t>Commuters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Accessible public transport</a:t>
                      </a:r>
                    </a:p>
                    <a:p>
                      <a:pPr>
                        <a:lnSpc>
                          <a:spcPct val="107000"/>
                        </a:lnSpc>
                        <a:spcAft>
                          <a:spcPts val="800"/>
                        </a:spcAft>
                      </a:pPr>
                      <a:r>
                        <a:rPr lang="en-GB" sz="800">
                          <a:effectLst/>
                        </a:rPr>
                        <a:t>- Quick</a:t>
                      </a:r>
                    </a:p>
                    <a:p>
                      <a:pPr>
                        <a:lnSpc>
                          <a:spcPct val="107000"/>
                        </a:lnSpc>
                        <a:spcAft>
                          <a:spcPts val="800"/>
                        </a:spcAft>
                      </a:pPr>
                      <a:r>
                        <a:rPr lang="en-GB" sz="800">
                          <a:effectLst/>
                        </a:rPr>
                        <a:t>- Dine-in</a:t>
                      </a:r>
                    </a:p>
                    <a:p>
                      <a:pPr>
                        <a:lnSpc>
                          <a:spcPct val="107000"/>
                        </a:lnSpc>
                        <a:spcAft>
                          <a:spcPts val="800"/>
                        </a:spcAft>
                      </a:pPr>
                      <a:r>
                        <a:rPr lang="en-GB" sz="800">
                          <a:effectLst/>
                        </a:rPr>
                        <a:t>- Halal</a:t>
                      </a:r>
                    </a:p>
                    <a:p>
                      <a:pPr marL="457200">
                        <a:lnSpc>
                          <a:spcPct val="107000"/>
                        </a:lnSpc>
                        <a:spcAft>
                          <a:spcPts val="800"/>
                        </a:spcAft>
                      </a:pPr>
                      <a:r>
                        <a:rPr lang="en-GB" sz="8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Variation of foods</a:t>
                      </a:r>
                    </a:p>
                    <a:p>
                      <a:pPr>
                        <a:lnSpc>
                          <a:spcPct val="107000"/>
                        </a:lnSpc>
                        <a:spcAft>
                          <a:spcPts val="800"/>
                        </a:spcAft>
                      </a:pPr>
                      <a:r>
                        <a:rPr lang="en-GB" sz="800">
                          <a:effectLst/>
                        </a:rPr>
                        <a:t>- Onsite parking</a:t>
                      </a:r>
                    </a:p>
                    <a:p>
                      <a:pPr marL="457200">
                        <a:lnSpc>
                          <a:spcPct val="107000"/>
                        </a:lnSpc>
                        <a:spcAft>
                          <a:spcPts val="800"/>
                        </a:spcAft>
                      </a:pPr>
                      <a:r>
                        <a:rPr lang="en-GB" sz="8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Allows customers to choose any type of food they are wanting on that certain day</a:t>
                      </a:r>
                    </a:p>
                    <a:p>
                      <a:pPr>
                        <a:lnSpc>
                          <a:spcPct val="107000"/>
                        </a:lnSpc>
                        <a:spcAft>
                          <a:spcPts val="800"/>
                        </a:spcAft>
                      </a:pPr>
                      <a:r>
                        <a:rPr lang="en-GB" sz="800">
                          <a:effectLst/>
                        </a:rPr>
                        <a:t>- build a customer base by close relations</a:t>
                      </a:r>
                    </a:p>
                    <a:p>
                      <a:pPr>
                        <a:lnSpc>
                          <a:spcPct val="107000"/>
                        </a:lnSpc>
                        <a:spcAft>
                          <a:spcPts val="800"/>
                        </a:spcAft>
                      </a:pPr>
                      <a:r>
                        <a:rPr lang="en-GB" sz="800">
                          <a:effectLst/>
                        </a:rPr>
                        <a:t>- discounted prices for large orders</a:t>
                      </a:r>
                    </a:p>
                    <a:p>
                      <a:pPr>
                        <a:lnSpc>
                          <a:spcPct val="107000"/>
                        </a:lnSpc>
                        <a:spcAft>
                          <a:spcPts val="800"/>
                        </a:spcAft>
                      </a:pPr>
                      <a:r>
                        <a:rPr lang="en-GB" sz="800">
                          <a:effectLst/>
                        </a:rPr>
                        <a:t>- large accessible seating options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extLst>
                  <a:ext uri="{0D108BD9-81ED-4DB2-BD59-A6C34878D82A}">
                    <a16:rowId xmlns:a16="http://schemas.microsoft.com/office/drawing/2014/main" val="2548193676"/>
                  </a:ext>
                </a:extLst>
              </a:tr>
              <a:tr h="827745">
                <a:tc>
                  <a:txBody>
                    <a:bodyPr/>
                    <a:lstStyle/>
                    <a:p>
                      <a:pPr>
                        <a:lnSpc>
                          <a:spcPct val="107000"/>
                        </a:lnSpc>
                        <a:spcAft>
                          <a:spcPts val="800"/>
                        </a:spcAft>
                      </a:pPr>
                      <a:r>
                        <a:rPr lang="en-GB" sz="800">
                          <a:effectLst/>
                        </a:rPr>
                        <a:t>Delivery service customers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Pay online</a:t>
                      </a:r>
                    </a:p>
                    <a:p>
                      <a:pPr>
                        <a:lnSpc>
                          <a:spcPct val="107000"/>
                        </a:lnSpc>
                        <a:spcAft>
                          <a:spcPts val="800"/>
                        </a:spcAft>
                      </a:pPr>
                      <a:r>
                        <a:rPr lang="en-GB" sz="800">
                          <a:effectLst/>
                        </a:rPr>
                        <a:t>- No human contact</a:t>
                      </a:r>
                    </a:p>
                    <a:p>
                      <a:pPr>
                        <a:lnSpc>
                          <a:spcPct val="107000"/>
                        </a:lnSpc>
                        <a:spcAft>
                          <a:spcPts val="800"/>
                        </a:spcAft>
                      </a:pPr>
                      <a:r>
                        <a:rPr lang="en-GB" sz="800">
                          <a:effectLst/>
                        </a:rPr>
                        <a:t>- Halal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a:effectLst/>
                        </a:rPr>
                        <a:t>- Customer will not have to commute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tc>
                  <a:txBody>
                    <a:bodyPr/>
                    <a:lstStyle/>
                    <a:p>
                      <a:pPr>
                        <a:lnSpc>
                          <a:spcPct val="107000"/>
                        </a:lnSpc>
                        <a:spcAft>
                          <a:spcPts val="800"/>
                        </a:spcAft>
                      </a:pPr>
                      <a:r>
                        <a:rPr lang="en-GB" sz="800" dirty="0">
                          <a:effectLst/>
                        </a:rPr>
                        <a:t>- Allows customers to choose any type of food they are wanting on that certain day</a:t>
                      </a:r>
                    </a:p>
                    <a:p>
                      <a:pPr>
                        <a:lnSpc>
                          <a:spcPct val="107000"/>
                        </a:lnSpc>
                        <a:spcAft>
                          <a:spcPts val="800"/>
                        </a:spcAft>
                      </a:pPr>
                      <a:r>
                        <a:rPr lang="en-GB" sz="800" dirty="0">
                          <a:effectLst/>
                        </a:rPr>
                        <a:t>- discounted prices for large orders</a:t>
                      </a:r>
                    </a:p>
                    <a:p>
                      <a:pPr>
                        <a:lnSpc>
                          <a:spcPct val="107000"/>
                        </a:lnSpc>
                        <a:spcAft>
                          <a:spcPts val="800"/>
                        </a:spcAft>
                      </a:pPr>
                      <a:r>
                        <a:rPr lang="en-GB" sz="800" dirty="0">
                          <a:effectLst/>
                        </a:rPr>
                        <a:t>- speed of delivery</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7647" marR="27647" marT="0" marB="0"/>
                </a:tc>
                <a:extLst>
                  <a:ext uri="{0D108BD9-81ED-4DB2-BD59-A6C34878D82A}">
                    <a16:rowId xmlns:a16="http://schemas.microsoft.com/office/drawing/2014/main" val="444632960"/>
                  </a:ext>
                </a:extLst>
              </a:tr>
            </a:tbl>
          </a:graphicData>
        </a:graphic>
      </p:graphicFrame>
      <p:sp>
        <p:nvSpPr>
          <p:cNvPr id="39" name="Rectangle 1">
            <a:extLst>
              <a:ext uri="{FF2B5EF4-FFF2-40B4-BE49-F238E27FC236}">
                <a16:creationId xmlns:a16="http://schemas.microsoft.com/office/drawing/2014/main" id="{E8857164-2D72-A466-AA5C-5CBADC8A2568}"/>
              </a:ext>
            </a:extLst>
          </p:cNvPr>
          <p:cNvSpPr>
            <a:spLocks noChangeArrowheads="1"/>
          </p:cNvSpPr>
          <p:nvPr/>
        </p:nvSpPr>
        <p:spPr bwMode="auto">
          <a:xfrm>
            <a:off x="2930525" y="167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5" name="TextBox 44">
            <a:extLst>
              <a:ext uri="{FF2B5EF4-FFF2-40B4-BE49-F238E27FC236}">
                <a16:creationId xmlns:a16="http://schemas.microsoft.com/office/drawing/2014/main" id="{3CC5443B-CBDA-13D6-26B5-3CFA8698FD63}"/>
              </a:ext>
            </a:extLst>
          </p:cNvPr>
          <p:cNvSpPr txBox="1"/>
          <p:nvPr/>
        </p:nvSpPr>
        <p:spPr>
          <a:xfrm>
            <a:off x="5393198" y="4072757"/>
            <a:ext cx="6603559" cy="2031325"/>
          </a:xfrm>
          <a:prstGeom prst="rect">
            <a:avLst/>
          </a:prstGeom>
          <a:noFill/>
        </p:spPr>
        <p:txBody>
          <a:bodyPr wrap="square" rtlCol="0">
            <a:spAutoFit/>
          </a:bodyPr>
          <a:lstStyle/>
          <a:p>
            <a:r>
              <a:rPr lang="en-GB" dirty="0"/>
              <a:t>Our main goal is to open a fast-paced fast-food restaurant that will provide cuisines from all over the world, including those found in the big chains. </a:t>
            </a:r>
          </a:p>
          <a:p>
            <a:endParaRPr lang="en-GB" dirty="0"/>
          </a:p>
          <a:p>
            <a:r>
              <a:rPr lang="en-GB" dirty="0"/>
              <a:t>Not only will we develop healthier and less healthy alternatives, but we will also include organic and local products on our menus. </a:t>
            </a:r>
          </a:p>
        </p:txBody>
      </p:sp>
    </p:spTree>
    <p:extLst>
      <p:ext uri="{BB962C8B-B14F-4D97-AF65-F5344CB8AC3E}">
        <p14:creationId xmlns:p14="http://schemas.microsoft.com/office/powerpoint/2010/main" val="197833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BAC1A-83CE-6A96-F0C8-A978E8FF3E32}"/>
              </a:ext>
            </a:extLst>
          </p:cNvPr>
          <p:cNvSpPr>
            <a:spLocks noGrp="1"/>
          </p:cNvSpPr>
          <p:nvPr>
            <p:ph type="title"/>
          </p:nvPr>
        </p:nvSpPr>
        <p:spPr>
          <a:xfrm>
            <a:off x="565151" y="770890"/>
            <a:ext cx="4133559" cy="1268984"/>
          </a:xfrm>
        </p:spPr>
        <p:txBody>
          <a:bodyPr>
            <a:normAutofit/>
          </a:bodyPr>
          <a:lstStyle/>
          <a:p>
            <a:pPr>
              <a:lnSpc>
                <a:spcPct val="90000"/>
              </a:lnSpc>
            </a:pPr>
            <a:r>
              <a:rPr lang="en-GB" sz="3100"/>
              <a:t>Is there an opportunity for us? </a:t>
            </a:r>
          </a:p>
        </p:txBody>
      </p:sp>
      <p:sp>
        <p:nvSpPr>
          <p:cNvPr id="3" name="Content Placeholder 2">
            <a:extLst>
              <a:ext uri="{FF2B5EF4-FFF2-40B4-BE49-F238E27FC236}">
                <a16:creationId xmlns:a16="http://schemas.microsoft.com/office/drawing/2014/main" id="{6D05D887-8BF9-3317-F089-20E4B92A1960}"/>
              </a:ext>
            </a:extLst>
          </p:cNvPr>
          <p:cNvSpPr>
            <a:spLocks noGrp="1"/>
          </p:cNvSpPr>
          <p:nvPr>
            <p:ph idx="1"/>
          </p:nvPr>
        </p:nvSpPr>
        <p:spPr>
          <a:xfrm>
            <a:off x="565151" y="2160016"/>
            <a:ext cx="4133559" cy="3601212"/>
          </a:xfrm>
        </p:spPr>
        <p:txBody>
          <a:bodyPr>
            <a:normAutofit/>
          </a:bodyPr>
          <a:lstStyle/>
          <a:p>
            <a:pPr marL="0" indent="0">
              <a:lnSpc>
                <a:spcPct val="90000"/>
              </a:lnSpc>
              <a:buNone/>
            </a:pPr>
            <a:r>
              <a:rPr lang="en-GB" sz="1700"/>
              <a:t>The fast food industry is increasing year on year however there is a lack of diverse cuisines under one roof</a:t>
            </a:r>
          </a:p>
          <a:p>
            <a:pPr marL="0" indent="0">
              <a:lnSpc>
                <a:spcPct val="90000"/>
              </a:lnSpc>
              <a:buNone/>
            </a:pPr>
            <a:r>
              <a:rPr lang="en-GB" sz="1700"/>
              <a:t>There are several fast-food businesses in Manchester, including the place where we will open, but many of them do not cater to all of the needs that people have, such as being halal. </a:t>
            </a:r>
          </a:p>
          <a:p>
            <a:pPr marL="0" indent="0">
              <a:lnSpc>
                <a:spcPct val="90000"/>
              </a:lnSpc>
              <a:buNone/>
            </a:pPr>
            <a:r>
              <a:rPr lang="en-GB" sz="1700"/>
              <a:t>Vegan choices are also becoming increasingly popular. We want to serve as many people as possible while maintaining within budget.</a:t>
            </a:r>
          </a:p>
        </p:txBody>
      </p:sp>
      <p:pic>
        <p:nvPicPr>
          <p:cNvPr id="5" name="Picture 4">
            <a:extLst>
              <a:ext uri="{FF2B5EF4-FFF2-40B4-BE49-F238E27FC236}">
                <a16:creationId xmlns:a16="http://schemas.microsoft.com/office/drawing/2014/main" id="{15D2EEE5-2930-901C-5A30-26DD47B8F843}"/>
              </a:ext>
            </a:extLst>
          </p:cNvPr>
          <p:cNvPicPr>
            <a:picLocks noChangeAspect="1"/>
          </p:cNvPicPr>
          <p:nvPr/>
        </p:nvPicPr>
        <p:blipFill rotWithShape="1">
          <a:blip r:embed="rId2"/>
          <a:srcRect t="13461"/>
          <a:stretch/>
        </p:blipFill>
        <p:spPr>
          <a:xfrm>
            <a:off x="6328330" y="632856"/>
            <a:ext cx="4234049" cy="2381667"/>
          </a:xfrm>
          <a:prstGeom prst="rect">
            <a:avLst/>
          </a:prstGeom>
        </p:spPr>
      </p:pic>
      <p:grpSp>
        <p:nvGrpSpPr>
          <p:cNvPr id="97" name="Group 9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98"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3" name="Straight Connector 102">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75AC1E56-DA39-33D9-7F2D-FBA5B72543AA}"/>
              </a:ext>
            </a:extLst>
          </p:cNvPr>
          <p:cNvGraphicFramePr/>
          <p:nvPr>
            <p:extLst>
              <p:ext uri="{D42A27DB-BD31-4B8C-83A1-F6EECF244321}">
                <p14:modId xmlns:p14="http://schemas.microsoft.com/office/powerpoint/2010/main" val="3009781283"/>
              </p:ext>
            </p:extLst>
          </p:nvPr>
        </p:nvGraphicFramePr>
        <p:xfrm>
          <a:off x="6233248" y="3081806"/>
          <a:ext cx="4640826"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36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73FBC-579F-F9F3-4EF7-D1BD5223120A}"/>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a:t>Who are our competitors?</a:t>
            </a:r>
          </a:p>
        </p:txBody>
      </p:sp>
      <p:sp>
        <p:nvSpPr>
          <p:cNvPr id="6" name="TextBox 5">
            <a:extLst>
              <a:ext uri="{FF2B5EF4-FFF2-40B4-BE49-F238E27FC236}">
                <a16:creationId xmlns:a16="http://schemas.microsoft.com/office/drawing/2014/main" id="{A25A8476-5587-E609-0A89-CDC8471F023D}"/>
              </a:ext>
            </a:extLst>
          </p:cNvPr>
          <p:cNvSpPr txBox="1"/>
          <p:nvPr/>
        </p:nvSpPr>
        <p:spPr>
          <a:xfrm>
            <a:off x="565151" y="2160016"/>
            <a:ext cx="4133559" cy="3601212"/>
          </a:xfrm>
          <a:prstGeom prst="rect">
            <a:avLst/>
          </a:prstGeom>
        </p:spPr>
        <p:txBody>
          <a:bodyPr vert="horz" lIns="91440" tIns="45720" rIns="91440" bIns="45720" rtlCol="0">
            <a:normAutofit/>
          </a:bodyPr>
          <a:lstStyle/>
          <a:p>
            <a:pPr indent="-228600">
              <a:lnSpc>
                <a:spcPct val="90000"/>
              </a:lnSpc>
              <a:spcBef>
                <a:spcPts val="900"/>
              </a:spcBef>
              <a:buFont typeface="Arial" panose="020B0604020202020204" pitchFamily="34" charset="0"/>
              <a:buChar char="•"/>
            </a:pPr>
            <a:r>
              <a:rPr lang="en-US"/>
              <a:t>We will aim to compete with the 5 major chains in terms of EV’s being, Halal, organic, reasonable pricing, healthy options. </a:t>
            </a:r>
          </a:p>
          <a:p>
            <a:pPr indent="-228600">
              <a:lnSpc>
                <a:spcPct val="90000"/>
              </a:lnSpc>
              <a:spcBef>
                <a:spcPts val="900"/>
              </a:spcBef>
              <a:buFont typeface="Arial" panose="020B0604020202020204" pitchFamily="34" charset="0"/>
              <a:buChar char="•"/>
            </a:pPr>
            <a:endParaRPr lang="en-US"/>
          </a:p>
          <a:p>
            <a:pPr indent="-228600">
              <a:lnSpc>
                <a:spcPct val="90000"/>
              </a:lnSpc>
              <a:spcBef>
                <a:spcPts val="900"/>
              </a:spcBef>
              <a:buFont typeface="Arial" panose="020B0604020202020204" pitchFamily="34" charset="0"/>
              <a:buChar char="•"/>
            </a:pPr>
            <a:r>
              <a:rPr lang="en-US"/>
              <a:t>This ultimately is a coexistence of all requirements from the 5 major chains under one roof. We will not pursue kosher certification because the demand for kosher food is not large in this region; nonetheless, Halal food will be the primary goal. </a:t>
            </a:r>
          </a:p>
        </p:txBody>
      </p:sp>
      <p:grpSp>
        <p:nvGrpSpPr>
          <p:cNvPr id="26" name="Group 2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2" name="Straight Connector 3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A477DBF-B2EC-6AA0-2EF7-653B4B69AE04}"/>
              </a:ext>
            </a:extLst>
          </p:cNvPr>
          <p:cNvGraphicFramePr>
            <a:graphicFrameLocks noGrp="1"/>
          </p:cNvGraphicFramePr>
          <p:nvPr>
            <p:ph idx="1"/>
            <p:extLst>
              <p:ext uri="{D42A27DB-BD31-4B8C-83A1-F6EECF244321}">
                <p14:modId xmlns:p14="http://schemas.microsoft.com/office/powerpoint/2010/main" val="3892355227"/>
              </p:ext>
            </p:extLst>
          </p:nvPr>
        </p:nvGraphicFramePr>
        <p:xfrm>
          <a:off x="5106596" y="2318541"/>
          <a:ext cx="6430516" cy="2291292"/>
        </p:xfrm>
        <a:graphic>
          <a:graphicData uri="http://schemas.openxmlformats.org/drawingml/2006/table">
            <a:tbl>
              <a:tblPr firstRow="1" bandRow="1">
                <a:tableStyleId>{8799B23B-EC83-4686-B30A-512413B5E67A}</a:tableStyleId>
              </a:tblPr>
              <a:tblGrid>
                <a:gridCol w="980942">
                  <a:extLst>
                    <a:ext uri="{9D8B030D-6E8A-4147-A177-3AD203B41FA5}">
                      <a16:colId xmlns:a16="http://schemas.microsoft.com/office/drawing/2014/main" val="3705386800"/>
                    </a:ext>
                  </a:extLst>
                </a:gridCol>
                <a:gridCol w="623263">
                  <a:extLst>
                    <a:ext uri="{9D8B030D-6E8A-4147-A177-3AD203B41FA5}">
                      <a16:colId xmlns:a16="http://schemas.microsoft.com/office/drawing/2014/main" val="226786575"/>
                    </a:ext>
                  </a:extLst>
                </a:gridCol>
                <a:gridCol w="1090368">
                  <a:extLst>
                    <a:ext uri="{9D8B030D-6E8A-4147-A177-3AD203B41FA5}">
                      <a16:colId xmlns:a16="http://schemas.microsoft.com/office/drawing/2014/main" val="4200967779"/>
                    </a:ext>
                  </a:extLst>
                </a:gridCol>
                <a:gridCol w="874781">
                  <a:extLst>
                    <a:ext uri="{9D8B030D-6E8A-4147-A177-3AD203B41FA5}">
                      <a16:colId xmlns:a16="http://schemas.microsoft.com/office/drawing/2014/main" val="1015191924"/>
                    </a:ext>
                  </a:extLst>
                </a:gridCol>
                <a:gridCol w="909079">
                  <a:extLst>
                    <a:ext uri="{9D8B030D-6E8A-4147-A177-3AD203B41FA5}">
                      <a16:colId xmlns:a16="http://schemas.microsoft.com/office/drawing/2014/main" val="4152839762"/>
                    </a:ext>
                  </a:extLst>
                </a:gridCol>
                <a:gridCol w="920511">
                  <a:extLst>
                    <a:ext uri="{9D8B030D-6E8A-4147-A177-3AD203B41FA5}">
                      <a16:colId xmlns:a16="http://schemas.microsoft.com/office/drawing/2014/main" val="4225838714"/>
                    </a:ext>
                  </a:extLst>
                </a:gridCol>
                <a:gridCol w="1031572">
                  <a:extLst>
                    <a:ext uri="{9D8B030D-6E8A-4147-A177-3AD203B41FA5}">
                      <a16:colId xmlns:a16="http://schemas.microsoft.com/office/drawing/2014/main" val="134318371"/>
                    </a:ext>
                  </a:extLst>
                </a:gridCol>
              </a:tblGrid>
              <a:tr h="323293">
                <a:tc>
                  <a:txBody>
                    <a:bodyPr/>
                    <a:lstStyle/>
                    <a:p>
                      <a:endParaRPr lang="en-GB" sz="2000"/>
                    </a:p>
                  </a:txBody>
                  <a:tcPr marL="97515" marR="97515" marT="48757" marB="48757"/>
                </a:tc>
                <a:tc>
                  <a:txBody>
                    <a:bodyPr/>
                    <a:lstStyle/>
                    <a:p>
                      <a:pPr algn="ctr"/>
                      <a:r>
                        <a:rPr lang="en-GB" sz="1200" dirty="0"/>
                        <a:t>KFC</a:t>
                      </a:r>
                    </a:p>
                  </a:txBody>
                  <a:tcPr marL="97515" marR="97515" marT="48757" marB="48757"/>
                </a:tc>
                <a:tc>
                  <a:txBody>
                    <a:bodyPr/>
                    <a:lstStyle/>
                    <a:p>
                      <a:pPr algn="ctr"/>
                      <a:r>
                        <a:rPr lang="en-GB" sz="1200" dirty="0"/>
                        <a:t>McDonalds</a:t>
                      </a:r>
                    </a:p>
                  </a:txBody>
                  <a:tcPr marL="97515" marR="97515" marT="48757" marB="48757"/>
                </a:tc>
                <a:tc>
                  <a:txBody>
                    <a:bodyPr/>
                    <a:lstStyle/>
                    <a:p>
                      <a:pPr algn="ctr"/>
                      <a:r>
                        <a:rPr lang="en-GB" sz="1200" dirty="0"/>
                        <a:t>Archies </a:t>
                      </a:r>
                    </a:p>
                  </a:txBody>
                  <a:tcPr marL="97515" marR="97515" marT="48757" marB="48757"/>
                </a:tc>
                <a:tc>
                  <a:txBody>
                    <a:bodyPr/>
                    <a:lstStyle/>
                    <a:p>
                      <a:pPr algn="ctr"/>
                      <a:r>
                        <a:rPr lang="en-GB" sz="1200" dirty="0"/>
                        <a:t>Subway </a:t>
                      </a:r>
                    </a:p>
                  </a:txBody>
                  <a:tcPr marL="97515" marR="97515" marT="48757" marB="48757"/>
                </a:tc>
                <a:tc>
                  <a:txBody>
                    <a:bodyPr/>
                    <a:lstStyle/>
                    <a:p>
                      <a:pPr algn="ctr"/>
                      <a:r>
                        <a:rPr lang="en-GB" sz="1200" dirty="0"/>
                        <a:t>Nando's </a:t>
                      </a:r>
                    </a:p>
                  </a:txBody>
                  <a:tcPr marL="97515" marR="97515" marT="48757" marB="48757"/>
                </a:tc>
                <a:tc>
                  <a:txBody>
                    <a:bodyPr/>
                    <a:lstStyle/>
                    <a:p>
                      <a:pPr algn="ctr"/>
                      <a:r>
                        <a:rPr lang="en-GB" sz="1200" dirty="0"/>
                        <a:t>EVseatery</a:t>
                      </a:r>
                    </a:p>
                  </a:txBody>
                  <a:tcPr marL="97515" marR="97515" marT="48757" marB="48757"/>
                </a:tc>
                <a:extLst>
                  <a:ext uri="{0D108BD9-81ED-4DB2-BD59-A6C34878D82A}">
                    <a16:rowId xmlns:a16="http://schemas.microsoft.com/office/drawing/2014/main" val="3874611813"/>
                  </a:ext>
                </a:extLst>
              </a:tr>
              <a:tr h="433047">
                <a:tc>
                  <a:txBody>
                    <a:bodyPr/>
                    <a:lstStyle/>
                    <a:p>
                      <a:r>
                        <a:rPr lang="en-GB" sz="1200" b="1" dirty="0"/>
                        <a:t>Halal</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extLst>
                  <a:ext uri="{0D108BD9-81ED-4DB2-BD59-A6C34878D82A}">
                    <a16:rowId xmlns:a16="http://schemas.microsoft.com/office/drawing/2014/main" val="2403697709"/>
                  </a:ext>
                </a:extLst>
              </a:tr>
              <a:tr h="433047">
                <a:tc>
                  <a:txBody>
                    <a:bodyPr/>
                    <a:lstStyle/>
                    <a:p>
                      <a:r>
                        <a:rPr lang="en-GB" sz="1200" b="1" dirty="0"/>
                        <a:t>Kosher</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extLst>
                  <a:ext uri="{0D108BD9-81ED-4DB2-BD59-A6C34878D82A}">
                    <a16:rowId xmlns:a16="http://schemas.microsoft.com/office/drawing/2014/main" val="2576132390"/>
                  </a:ext>
                </a:extLst>
              </a:tr>
              <a:tr h="511442">
                <a:tc>
                  <a:txBody>
                    <a:bodyPr/>
                    <a:lstStyle/>
                    <a:p>
                      <a:r>
                        <a:rPr lang="en-GB" sz="1200" b="1" dirty="0"/>
                        <a:t>Vegan options</a:t>
                      </a:r>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tc>
                  <a:txBody>
                    <a:bodyPr/>
                    <a:lstStyle/>
                    <a:p>
                      <a:pPr algn="ctr"/>
                      <a:r>
                        <a:rPr lang="en-GB" sz="2000"/>
                        <a:t>x</a:t>
                      </a:r>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tc>
                  <a:txBody>
                    <a:bodyPr/>
                    <a:lstStyle/>
                    <a:p>
                      <a:pPr algn="ctr"/>
                      <a:r>
                        <a:rPr lang="en-GB" sz="2000"/>
                        <a:t>x</a:t>
                      </a:r>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extLst>
                  <a:ext uri="{0D108BD9-81ED-4DB2-BD59-A6C34878D82A}">
                    <a16:rowId xmlns:a16="http://schemas.microsoft.com/office/drawing/2014/main" val="1777679197"/>
                  </a:ext>
                </a:extLst>
              </a:tr>
              <a:tr h="511442">
                <a:tc>
                  <a:txBody>
                    <a:bodyPr/>
                    <a:lstStyle/>
                    <a:p>
                      <a:r>
                        <a:rPr lang="en-GB" sz="1200" b="1" dirty="0"/>
                        <a:t>Varied cuisines </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a:t>x</a:t>
                      </a:r>
                    </a:p>
                  </a:txBody>
                  <a:tcPr marL="97515" marR="97515" marT="48757" marB="48757"/>
                </a:tc>
                <a:tc>
                  <a:txBody>
                    <a:bodyPr/>
                    <a:lstStyle/>
                    <a:p>
                      <a:pPr algn="ctr"/>
                      <a:r>
                        <a:rPr lang="en-GB" sz="2000" b="0" kern="1200">
                          <a:solidFill>
                            <a:schemeClr val="dk1"/>
                          </a:solidFill>
                          <a:effectLst/>
                        </a:rPr>
                        <a:t>✓</a:t>
                      </a:r>
                      <a:endParaRPr lang="en-GB" sz="2000"/>
                    </a:p>
                  </a:txBody>
                  <a:tcPr marL="97515" marR="97515" marT="48757" marB="48757"/>
                </a:tc>
                <a:extLst>
                  <a:ext uri="{0D108BD9-81ED-4DB2-BD59-A6C34878D82A}">
                    <a16:rowId xmlns:a16="http://schemas.microsoft.com/office/drawing/2014/main" val="1089668967"/>
                  </a:ext>
                </a:extLst>
              </a:tr>
            </a:tbl>
          </a:graphicData>
        </a:graphic>
      </p:graphicFrame>
    </p:spTree>
    <p:extLst>
      <p:ext uri="{BB962C8B-B14F-4D97-AF65-F5344CB8AC3E}">
        <p14:creationId xmlns:p14="http://schemas.microsoft.com/office/powerpoint/2010/main" val="123239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71A26-A473-7E20-E35A-F4AAA2BA16BE}"/>
              </a:ext>
            </a:extLst>
          </p:cNvPr>
          <p:cNvSpPr>
            <a:spLocks noGrp="1"/>
          </p:cNvSpPr>
          <p:nvPr>
            <p:ph type="title"/>
          </p:nvPr>
        </p:nvSpPr>
        <p:spPr>
          <a:xfrm>
            <a:off x="565151" y="770890"/>
            <a:ext cx="4133559" cy="1268984"/>
          </a:xfrm>
        </p:spPr>
        <p:txBody>
          <a:bodyPr vert="horz" lIns="91440" tIns="45720" rIns="91440" bIns="45720" rtlCol="0">
            <a:normAutofit/>
          </a:bodyPr>
          <a:lstStyle/>
          <a:p>
            <a:pPr>
              <a:lnSpc>
                <a:spcPct val="90000"/>
              </a:lnSpc>
            </a:pPr>
            <a:r>
              <a:rPr lang="en-US"/>
              <a:t>Marketing strategy </a:t>
            </a:r>
          </a:p>
        </p:txBody>
      </p:sp>
      <p:pic>
        <p:nvPicPr>
          <p:cNvPr id="5" name="Picture 4" descr="A wall painted with an arrow and a dartboard">
            <a:extLst>
              <a:ext uri="{FF2B5EF4-FFF2-40B4-BE49-F238E27FC236}">
                <a16:creationId xmlns:a16="http://schemas.microsoft.com/office/drawing/2014/main" id="{B98A24DE-74C6-CA6C-79E7-FDD71B877714}"/>
              </a:ext>
            </a:extLst>
          </p:cNvPr>
          <p:cNvPicPr>
            <a:picLocks noChangeAspect="1"/>
          </p:cNvPicPr>
          <p:nvPr/>
        </p:nvPicPr>
        <p:blipFill rotWithShape="1">
          <a:blip r:embed="rId2"/>
          <a:srcRect l="13889" r="13889"/>
          <a:stretch/>
        </p:blipFill>
        <p:spPr>
          <a:xfrm>
            <a:off x="5879580" y="685970"/>
            <a:ext cx="5541458" cy="2866096"/>
          </a:xfrm>
          <a:prstGeom prst="rect">
            <a:avLst/>
          </a:prstGeom>
        </p:spPr>
      </p:pic>
      <p:grpSp>
        <p:nvGrpSpPr>
          <p:cNvPr id="81" name="Group 8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7" name="Straight Connector 8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9A37CC05-8655-C943-053A-FAEB12DD6664}"/>
              </a:ext>
            </a:extLst>
          </p:cNvPr>
          <p:cNvGraphicFramePr/>
          <p:nvPr>
            <p:extLst>
              <p:ext uri="{D42A27DB-BD31-4B8C-83A1-F6EECF244321}">
                <p14:modId xmlns:p14="http://schemas.microsoft.com/office/powerpoint/2010/main" val="2202744582"/>
              </p:ext>
            </p:extLst>
          </p:nvPr>
        </p:nvGraphicFramePr>
        <p:xfrm>
          <a:off x="565151" y="2160016"/>
          <a:ext cx="4133559"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4" name="Diagram 33">
            <a:extLst>
              <a:ext uri="{FF2B5EF4-FFF2-40B4-BE49-F238E27FC236}">
                <a16:creationId xmlns:a16="http://schemas.microsoft.com/office/drawing/2014/main" id="{5861AAD0-9D19-26FB-C547-01E737BE2B4D}"/>
              </a:ext>
            </a:extLst>
          </p:cNvPr>
          <p:cNvGraphicFramePr/>
          <p:nvPr>
            <p:extLst>
              <p:ext uri="{D42A27DB-BD31-4B8C-83A1-F6EECF244321}">
                <p14:modId xmlns:p14="http://schemas.microsoft.com/office/powerpoint/2010/main" val="960047434"/>
              </p:ext>
            </p:extLst>
          </p:nvPr>
        </p:nvGraphicFramePr>
        <p:xfrm>
          <a:off x="7104053" y="979686"/>
          <a:ext cx="3092513" cy="17543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6" name="TextBox 35">
            <a:extLst>
              <a:ext uri="{FF2B5EF4-FFF2-40B4-BE49-F238E27FC236}">
                <a16:creationId xmlns:a16="http://schemas.microsoft.com/office/drawing/2014/main" id="{C9CF562F-3AAA-E86B-6A19-443862EBC0A6}"/>
              </a:ext>
            </a:extLst>
          </p:cNvPr>
          <p:cNvSpPr txBox="1"/>
          <p:nvPr/>
        </p:nvSpPr>
        <p:spPr>
          <a:xfrm>
            <a:off x="6255330" y="4114752"/>
            <a:ext cx="4789958" cy="1477328"/>
          </a:xfrm>
          <a:prstGeom prst="rect">
            <a:avLst/>
          </a:prstGeom>
          <a:noFill/>
        </p:spPr>
        <p:txBody>
          <a:bodyPr wrap="square" rtlCol="0">
            <a:spAutoFit/>
          </a:bodyPr>
          <a:lstStyle/>
          <a:p>
            <a:r>
              <a:rPr lang="en-GB" dirty="0"/>
              <a:t>We will require an efficient marketing plan in order to sell our products/services. The major goal is to have as many marketing channels as possible to promote our company to as many people as feasible.</a:t>
            </a:r>
          </a:p>
        </p:txBody>
      </p:sp>
    </p:spTree>
    <p:extLst>
      <p:ext uri="{BB962C8B-B14F-4D97-AF65-F5344CB8AC3E}">
        <p14:creationId xmlns:p14="http://schemas.microsoft.com/office/powerpoint/2010/main" val="43010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5D06F-F737-2C63-AE05-8183319691A0}"/>
              </a:ext>
            </a:extLst>
          </p:cNvPr>
          <p:cNvSpPr>
            <a:spLocks noGrp="1"/>
          </p:cNvSpPr>
          <p:nvPr>
            <p:ph type="title"/>
          </p:nvPr>
        </p:nvSpPr>
        <p:spPr>
          <a:xfrm>
            <a:off x="565151" y="770890"/>
            <a:ext cx="4133559" cy="1268984"/>
          </a:xfrm>
        </p:spPr>
        <p:txBody>
          <a:bodyPr>
            <a:normAutofit/>
          </a:bodyPr>
          <a:lstStyle/>
          <a:p>
            <a:pPr>
              <a:lnSpc>
                <a:spcPct val="90000"/>
              </a:lnSpc>
            </a:pPr>
            <a:r>
              <a:rPr lang="en-GB"/>
              <a:t>Management team </a:t>
            </a:r>
          </a:p>
        </p:txBody>
      </p:sp>
      <p:pic>
        <p:nvPicPr>
          <p:cNvPr id="5" name="Picture 4">
            <a:extLst>
              <a:ext uri="{FF2B5EF4-FFF2-40B4-BE49-F238E27FC236}">
                <a16:creationId xmlns:a16="http://schemas.microsoft.com/office/drawing/2014/main" id="{EBCABBF7-B17B-BCAE-C53F-F5567FBA520A}"/>
              </a:ext>
            </a:extLst>
          </p:cNvPr>
          <p:cNvPicPr>
            <a:picLocks noChangeAspect="1"/>
          </p:cNvPicPr>
          <p:nvPr/>
        </p:nvPicPr>
        <p:blipFill>
          <a:blip r:embed="rId2"/>
          <a:stretch>
            <a:fillRect/>
          </a:stretch>
        </p:blipFill>
        <p:spPr>
          <a:xfrm>
            <a:off x="5263861" y="490821"/>
            <a:ext cx="5746897" cy="2744142"/>
          </a:xfrm>
          <a:prstGeom prst="rect">
            <a:avLst/>
          </a:prstGeom>
        </p:spPr>
      </p:pic>
      <p:grpSp>
        <p:nvGrpSpPr>
          <p:cNvPr id="37" name="Group 3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8"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 name="Straight Connector 42">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D17B4FA2-B182-E190-101C-75222D504E1F}"/>
              </a:ext>
            </a:extLst>
          </p:cNvPr>
          <p:cNvGraphicFramePr>
            <a:graphicFrameLocks noGrp="1"/>
          </p:cNvGraphicFramePr>
          <p:nvPr>
            <p:ph idx="1"/>
            <p:extLst>
              <p:ext uri="{D42A27DB-BD31-4B8C-83A1-F6EECF244321}">
                <p14:modId xmlns:p14="http://schemas.microsoft.com/office/powerpoint/2010/main" val="4215248559"/>
              </p:ext>
            </p:extLst>
          </p:nvPr>
        </p:nvGraphicFramePr>
        <p:xfrm>
          <a:off x="565151" y="2160016"/>
          <a:ext cx="4133559"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428B4A5-C94F-BECC-2BE3-AB95AA10FE01}"/>
              </a:ext>
            </a:extLst>
          </p:cNvPr>
          <p:cNvSpPr txBox="1"/>
          <p:nvPr/>
        </p:nvSpPr>
        <p:spPr>
          <a:xfrm>
            <a:off x="6001850" y="3234963"/>
            <a:ext cx="4659085" cy="2585323"/>
          </a:xfrm>
          <a:prstGeom prst="rect">
            <a:avLst/>
          </a:prstGeom>
          <a:noFill/>
        </p:spPr>
        <p:txBody>
          <a:bodyPr wrap="square" rtlCol="0">
            <a:spAutoFit/>
          </a:bodyPr>
          <a:lstStyle/>
          <a:p>
            <a:r>
              <a:rPr lang="en-GB" dirty="0"/>
              <a:t>The bookkeeping for the restaurant will be completed by the owner where 4 main things will be carried out to ensure effective handling. </a:t>
            </a:r>
          </a:p>
          <a:p>
            <a:endParaRPr lang="en-GB" dirty="0"/>
          </a:p>
          <a:p>
            <a:r>
              <a:rPr lang="en-GB" dirty="0"/>
              <a:t>-Record sales </a:t>
            </a:r>
          </a:p>
          <a:p>
            <a:r>
              <a:rPr lang="en-GB" dirty="0"/>
              <a:t>-Arrange accounts payable </a:t>
            </a:r>
          </a:p>
          <a:p>
            <a:r>
              <a:rPr lang="en-GB" dirty="0"/>
              <a:t>-Reconciliation of accounts </a:t>
            </a:r>
          </a:p>
          <a:p>
            <a:r>
              <a:rPr lang="en-GB" dirty="0"/>
              <a:t>- Analyse financial reports</a:t>
            </a:r>
          </a:p>
        </p:txBody>
      </p:sp>
    </p:spTree>
    <p:extLst>
      <p:ext uri="{BB962C8B-B14F-4D97-AF65-F5344CB8AC3E}">
        <p14:creationId xmlns:p14="http://schemas.microsoft.com/office/powerpoint/2010/main" val="167179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nd graphs">
            <a:extLst>
              <a:ext uri="{FF2B5EF4-FFF2-40B4-BE49-F238E27FC236}">
                <a16:creationId xmlns:a16="http://schemas.microsoft.com/office/drawing/2014/main" id="{0959B986-0552-848C-3C30-4386A9728685}"/>
              </a:ext>
            </a:extLst>
          </p:cNvPr>
          <p:cNvPicPr>
            <a:picLocks noChangeAspect="1"/>
          </p:cNvPicPr>
          <p:nvPr/>
        </p:nvPicPr>
        <p:blipFill rotWithShape="1">
          <a:blip r:embed="rId2"/>
          <a:srcRect t="15730"/>
          <a:stretch/>
        </p:blipFill>
        <p:spPr>
          <a:xfrm>
            <a:off x="20" y="1"/>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B10A0F99-D890-5990-8D2E-3B4CE667A86C}"/>
              </a:ext>
            </a:extLst>
          </p:cNvPr>
          <p:cNvSpPr>
            <a:spLocks noGrp="1"/>
          </p:cNvSpPr>
          <p:nvPr>
            <p:ph type="title"/>
          </p:nvPr>
        </p:nvSpPr>
        <p:spPr>
          <a:xfrm>
            <a:off x="918981" y="294977"/>
            <a:ext cx="3780707" cy="2063356"/>
          </a:xfrm>
        </p:spPr>
        <p:txBody>
          <a:bodyPr vert="horz" lIns="91440" tIns="45720" rIns="91440" bIns="45720" rtlCol="0" anchor="t">
            <a:normAutofit/>
          </a:bodyPr>
          <a:lstStyle/>
          <a:p>
            <a:r>
              <a:rPr lang="en-US" sz="5400" dirty="0"/>
              <a:t>Financial highlights </a:t>
            </a:r>
          </a:p>
        </p:txBody>
      </p:sp>
      <p:cxnSp>
        <p:nvCxnSpPr>
          <p:cNvPr id="41" name="Straight Connector 40">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4"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7" name="Chart 6">
            <a:extLst>
              <a:ext uri="{FF2B5EF4-FFF2-40B4-BE49-F238E27FC236}">
                <a16:creationId xmlns:a16="http://schemas.microsoft.com/office/drawing/2014/main" id="{69E83C24-AD1D-8A77-31D6-644DD59CAFF2}"/>
              </a:ext>
            </a:extLst>
          </p:cNvPr>
          <p:cNvGraphicFramePr/>
          <p:nvPr>
            <p:extLst>
              <p:ext uri="{D42A27DB-BD31-4B8C-83A1-F6EECF244321}">
                <p14:modId xmlns:p14="http://schemas.microsoft.com/office/powerpoint/2010/main" val="4233011173"/>
              </p:ext>
            </p:extLst>
          </p:nvPr>
        </p:nvGraphicFramePr>
        <p:xfrm>
          <a:off x="87749" y="2354125"/>
          <a:ext cx="5066002" cy="344690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5564B79-09FA-D49E-E665-4E12E0CA5512}"/>
              </a:ext>
            </a:extLst>
          </p:cNvPr>
          <p:cNvSpPr txBox="1"/>
          <p:nvPr/>
        </p:nvSpPr>
        <p:spPr>
          <a:xfrm>
            <a:off x="7658773" y="1368941"/>
            <a:ext cx="2533172" cy="4247317"/>
          </a:xfrm>
          <a:prstGeom prst="rect">
            <a:avLst/>
          </a:prstGeom>
          <a:solidFill>
            <a:schemeClr val="bg1"/>
          </a:solidFill>
        </p:spPr>
        <p:txBody>
          <a:bodyPr wrap="square" rtlCol="0">
            <a:spAutoFit/>
          </a:bodyPr>
          <a:lstStyle/>
          <a:p>
            <a:r>
              <a:rPr lang="en-GB" dirty="0"/>
              <a:t>Key assumptions; </a:t>
            </a:r>
          </a:p>
          <a:p>
            <a:endParaRPr lang="en-GB" dirty="0"/>
          </a:p>
          <a:p>
            <a:r>
              <a:rPr lang="en-GB" dirty="0"/>
              <a:t>-   6.2% inflation </a:t>
            </a:r>
          </a:p>
          <a:p>
            <a:pPr marL="285750" indent="-285750">
              <a:buFontTx/>
              <a:buChar char="-"/>
            </a:pPr>
            <a:r>
              <a:rPr lang="en-GB" dirty="0"/>
              <a:t>Following year 1 the performance will increase each year </a:t>
            </a:r>
          </a:p>
          <a:p>
            <a:pPr marL="285750" indent="-285750">
              <a:buFontTx/>
              <a:buChar char="-"/>
            </a:pPr>
            <a:r>
              <a:rPr lang="en-GB" dirty="0"/>
              <a:t>8 employees </a:t>
            </a:r>
          </a:p>
          <a:p>
            <a:pPr marL="285750" indent="-285750">
              <a:buFontTx/>
              <a:buChar char="-"/>
            </a:pPr>
            <a:r>
              <a:rPr lang="en-GB" dirty="0"/>
              <a:t>Average money spent per customer £9.60 </a:t>
            </a:r>
          </a:p>
          <a:p>
            <a:pPr marL="285750" indent="-285750">
              <a:buFontTx/>
              <a:buChar char="-"/>
            </a:pPr>
            <a:r>
              <a:rPr lang="en-GB" dirty="0"/>
              <a:t>Prices can vary from month to month especially in academic holidays</a:t>
            </a:r>
          </a:p>
        </p:txBody>
      </p:sp>
    </p:spTree>
    <p:extLst>
      <p:ext uri="{BB962C8B-B14F-4D97-AF65-F5344CB8AC3E}">
        <p14:creationId xmlns:p14="http://schemas.microsoft.com/office/powerpoint/2010/main" val="246398373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412724"/>
      </a:dk2>
      <a:lt2>
        <a:srgbClr val="E2E7E8"/>
      </a:lt2>
      <a:accent1>
        <a:srgbClr val="D52A17"/>
      </a:accent1>
      <a:accent2>
        <a:srgbClr val="E72965"/>
      </a:accent2>
      <a:accent3>
        <a:srgbClr val="E78B29"/>
      </a:accent3>
      <a:accent4>
        <a:srgbClr val="14B878"/>
      </a:accent4>
      <a:accent5>
        <a:srgbClr val="21B5B9"/>
      </a:accent5>
      <a:accent6>
        <a:srgbClr val="1781D5"/>
      </a:accent6>
      <a:hlink>
        <a:srgbClr val="338F9A"/>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86</TotalTime>
  <Words>907</Words>
  <Application>Microsoft Office PowerPoint</Application>
  <PresentationFormat>Widescreen</PresentationFormat>
  <Paragraphs>158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Neue Haas Grotesk Text Pro</vt:lpstr>
      <vt:lpstr>PunchcardVTI</vt:lpstr>
      <vt:lpstr>EVS’ EATERY</vt:lpstr>
      <vt:lpstr>Our restaurant </vt:lpstr>
      <vt:lpstr>Is there an opportunity for us? </vt:lpstr>
      <vt:lpstr>Who are our competitors?</vt:lpstr>
      <vt:lpstr>Marketing strategy </vt:lpstr>
      <vt:lpstr>Management team </vt:lpstr>
      <vt:lpstr>Financial highlights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EVS’ EATERY</dc:title>
  <dc:creator>aslam</dc:creator>
  <cp:lastModifiedBy>aslam</cp:lastModifiedBy>
  <cp:revision>3</cp:revision>
  <dcterms:created xsi:type="dcterms:W3CDTF">2022-05-06T00:47:16Z</dcterms:created>
  <dcterms:modified xsi:type="dcterms:W3CDTF">2022-05-06T14:33:35Z</dcterms:modified>
</cp:coreProperties>
</file>