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69003F33-3D29-4EC6-893B-33372F73B097}">
          <p14:sldIdLst>
            <p14:sldId id="256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F5B45D1-63D3-41C5-9A5E-21C89FA70A87}" type="datetime1">
              <a:rPr lang="tr-TR" smtClean="0"/>
              <a:t>14.11.2020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A426C1C-3AB1-4C97-B221-5E9B14800468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956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7" name="Dikdörtgen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3C6A93-2001-4816-9A2D-A1398E7FFEE7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D1CDC2-2CD8-4CCC-AEB7-416C9D069135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8A11BC-CE70-4266-A0AC-BE63AD106DD9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19600" cy="4270375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D5D7D0-5BF3-4B56-80CD-0DC82B15DF16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18735-9317-4E74-B00E-F1F7CF2A804C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945D80-8630-4F38-9310-D02634682158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1E71C-E396-4832-BE37-6DC1F192E362}" type="datetime1">
              <a:rPr lang="tr-TR" smtClean="0"/>
              <a:pPr/>
              <a:t>14.11.2020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372AA-0E4A-4879-8A99-8B58B571AD84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6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1C1540-5865-4606-B4AB-053344D0628B}" type="datetime1">
              <a:rPr lang="tr-TR" smtClean="0"/>
              <a:pPr/>
              <a:t>14.11.2020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6F5E1BD-1D47-4010-975E-B6269BFB8EC7}" type="datetime1">
              <a:rPr lang="tr-TR" noProof="0" smtClean="0"/>
              <a:pPr/>
              <a:t>14.11.2020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slanew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wasp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zskblog.com/detay.aspx?id=2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OWASP TOP TEN - 2017</a:t>
            </a:r>
            <a:endParaRPr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27448" y="4876800"/>
            <a:ext cx="10058400" cy="762000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hlinkClick r:id="rId3"/>
              </a:rPr>
              <a:t>Y.EMRE ASLAN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71464" y="606388"/>
            <a:ext cx="8424936" cy="748680"/>
          </a:xfrm>
        </p:spPr>
        <p:txBody>
          <a:bodyPr rtlCol="0"/>
          <a:lstStyle/>
          <a:p>
            <a:pPr rtl="0"/>
            <a:r>
              <a:rPr lang="tr-TR" dirty="0"/>
              <a:t>2- BROKEN AUTHENTICATION</a:t>
            </a:r>
            <a:endParaRPr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72041" y="1556792"/>
            <a:ext cx="9217024" cy="4248472"/>
          </a:xfrm>
        </p:spPr>
        <p:txBody>
          <a:bodyPr rtlCol="0"/>
          <a:lstStyle/>
          <a:p>
            <a:pPr marL="0" indent="0" rtl="0">
              <a:buNone/>
            </a:pPr>
            <a:r>
              <a:rPr lang="tr-TR" dirty="0" err="1"/>
              <a:t>Default</a:t>
            </a:r>
            <a:r>
              <a:rPr lang="tr-TR" dirty="0"/>
              <a:t> ve zayıf parola kullanmak, kimlik ve oturum yönetim fonksiyonlarının hatalı çalışmalarıdır. </a:t>
            </a:r>
          </a:p>
          <a:p>
            <a:pPr marL="0" indent="0" rtl="0">
              <a:buNone/>
            </a:pPr>
            <a:r>
              <a:rPr lang="tr-TR" dirty="0"/>
              <a:t>Sıkça kullanılan teknik </a:t>
            </a:r>
            <a:r>
              <a:rPr lang="tr-TR" dirty="0" err="1"/>
              <a:t>Bruteforce’dur</a:t>
            </a:r>
            <a:r>
              <a:rPr lang="tr-TR" dirty="0"/>
              <a:t>.</a:t>
            </a:r>
          </a:p>
          <a:p>
            <a:pPr marL="0" indent="0" rtl="0">
              <a:buNone/>
            </a:pPr>
            <a:endParaRPr lang="tr-TR" dirty="0"/>
          </a:p>
          <a:p>
            <a:pPr marL="0" indent="0" rtl="0">
              <a:buNone/>
            </a:pPr>
            <a:endParaRPr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855C3F5-968A-403C-B96D-4E761F4B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1" y="2996952"/>
            <a:ext cx="9145593" cy="27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0736C4-56EE-476F-ADF6-04910C56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213" y="764704"/>
            <a:ext cx="8249874" cy="676672"/>
          </a:xfrm>
        </p:spPr>
        <p:txBody>
          <a:bodyPr>
            <a:normAutofit/>
          </a:bodyPr>
          <a:lstStyle/>
          <a:p>
            <a:r>
              <a:rPr lang="tr-TR" sz="3200" dirty="0"/>
              <a:t>BROKEN AUTH ÇÖZÜM ÖNERİSİ - KORUNMA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BF8135-1F63-40E8-AA9D-D921CD6B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772816"/>
            <a:ext cx="8424936" cy="418187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Ön tanımlı parola yerine, güçlü parola kullanmak.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Giriş yanılmalarında sınır tanımak.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3- Sık sık oturum anahtarları üretilmesi.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4- </a:t>
            </a:r>
            <a:r>
              <a:rPr lang="tr-TR" dirty="0" err="1"/>
              <a:t>Captcha</a:t>
            </a:r>
            <a:r>
              <a:rPr lang="tr-TR" dirty="0"/>
              <a:t> doğrulaması kullanmak.</a:t>
            </a:r>
          </a:p>
        </p:txBody>
      </p:sp>
    </p:spTree>
    <p:extLst>
      <p:ext uri="{BB962C8B-B14F-4D97-AF65-F5344CB8AC3E}">
        <p14:creationId xmlns:p14="http://schemas.microsoft.com/office/powerpoint/2010/main" val="13814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4ACEB-B05D-4A4C-B500-53449349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851520"/>
            <a:ext cx="7193518" cy="748680"/>
          </a:xfrm>
        </p:spPr>
        <p:txBody>
          <a:bodyPr>
            <a:normAutofit/>
          </a:bodyPr>
          <a:lstStyle/>
          <a:p>
            <a:r>
              <a:rPr lang="tr-TR" dirty="0"/>
              <a:t>3- SENSITIVE DATA EXPOSURE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A7C20-E5C3-41C1-8B65-6A1456EE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924" y="1844824"/>
            <a:ext cx="9271587" cy="424847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Şifrelenmemiş, korunmamış özel bilgilerin yetkilendirilmemiş kullanıcı tarafından okunması ve ifşa edilmesidir.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7F096F-6B6B-4862-AF83-133F3E39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738437"/>
            <a:ext cx="8712968" cy="21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44336C-8AFA-4079-98DA-27D636E5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420960"/>
            <a:ext cx="9361040" cy="964704"/>
          </a:xfrm>
        </p:spPr>
        <p:txBody>
          <a:bodyPr>
            <a:normAutofit/>
          </a:bodyPr>
          <a:lstStyle/>
          <a:p>
            <a:r>
              <a:rPr lang="tr-TR" sz="3200" dirty="0"/>
              <a:t>SENSITIVE DATA EXPOSURE ÇÖZÜM - KORUNMA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A3F4C9-918B-4EDC-8107-E440F1B5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49" y="1700808"/>
            <a:ext cx="6400800" cy="418187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İletişimi şifrelemek.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</a:t>
            </a:r>
            <a:r>
              <a:rPr lang="tr-TR" dirty="0" err="1"/>
              <a:t>Veritabanındaki</a:t>
            </a:r>
            <a:r>
              <a:rPr lang="tr-TR" dirty="0"/>
              <a:t> verileri şifrelemek.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3- HTTP yerine daha güvenli olan HTTPS/SSL kullanmak.</a:t>
            </a:r>
          </a:p>
        </p:txBody>
      </p:sp>
    </p:spTree>
    <p:extLst>
      <p:ext uri="{BB962C8B-B14F-4D97-AF65-F5344CB8AC3E}">
        <p14:creationId xmlns:p14="http://schemas.microsoft.com/office/powerpoint/2010/main" val="16372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FAD66B-074E-4C4E-A47D-4A4AECEE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692696"/>
            <a:ext cx="9433048" cy="823547"/>
          </a:xfrm>
        </p:spPr>
        <p:txBody>
          <a:bodyPr/>
          <a:lstStyle/>
          <a:p>
            <a:r>
              <a:rPr lang="tr-TR" dirty="0"/>
              <a:t>4- XXE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5CBEBE-02E5-4718-B4E2-F7186DDB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62880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Yanlış yapılandırılmış XML </a:t>
            </a:r>
            <a:r>
              <a:rPr lang="tr-TR" dirty="0" err="1"/>
              <a:t>parserlarından</a:t>
            </a:r>
            <a:r>
              <a:rPr lang="tr-TR" dirty="0"/>
              <a:t>(çözümleyici) kaynaklanan bir zafiyettir.</a:t>
            </a:r>
          </a:p>
          <a:p>
            <a:pPr marL="0" indent="0">
              <a:buNone/>
            </a:pPr>
            <a:r>
              <a:rPr lang="tr-TR" dirty="0"/>
              <a:t>Saldırgan sunucuya zararlı XML dosyası göndererek sunucuda kod çalıştırabilir, dosya okuyabilir.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704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D4E540-9B9A-4C85-9B0E-B2CBE1E6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548680"/>
            <a:ext cx="8856984" cy="789961"/>
          </a:xfrm>
        </p:spPr>
        <p:txBody>
          <a:bodyPr>
            <a:normAutofit/>
          </a:bodyPr>
          <a:lstStyle/>
          <a:p>
            <a:r>
              <a:rPr lang="tr-TR" sz="3200" dirty="0"/>
              <a:t>XXE ÇÖZÜM ÖNERİSİ - KORUNMA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908416-59A3-4B61-9DAC-2AABC9C9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628800"/>
            <a:ext cx="6400800" cy="3284984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XML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Entity</a:t>
            </a:r>
            <a:r>
              <a:rPr lang="tr-TR" dirty="0"/>
              <a:t> özelliği kullanılmamalı.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XML kütüphaneleri güncel tutulmalı.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3-  JSON kullanmaya özen gösterilmeli.</a:t>
            </a:r>
          </a:p>
        </p:txBody>
      </p:sp>
    </p:spTree>
    <p:extLst>
      <p:ext uri="{BB962C8B-B14F-4D97-AF65-F5344CB8AC3E}">
        <p14:creationId xmlns:p14="http://schemas.microsoft.com/office/powerpoint/2010/main" val="380727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6CA96-FD33-40F6-B3C0-4F554FC6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620688"/>
            <a:ext cx="8617465" cy="820688"/>
          </a:xfrm>
        </p:spPr>
        <p:txBody>
          <a:bodyPr>
            <a:normAutofit/>
          </a:bodyPr>
          <a:lstStyle/>
          <a:p>
            <a:r>
              <a:rPr lang="tr-TR" sz="3200" dirty="0"/>
              <a:t>5- BROKEN ACCESS CONTROL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4FC633-0652-4D65-BCE4-09CD18E1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772816"/>
            <a:ext cx="9505056" cy="461392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Adından da anlaşılacağı üzerine bu zafiyet ile saldırgan yetkisi olmayan fonksiyonları kullanabilir, dosyalara  ve verilere erişebilir. </a:t>
            </a:r>
          </a:p>
        </p:txBody>
      </p:sp>
    </p:spTree>
    <p:extLst>
      <p:ext uri="{BB962C8B-B14F-4D97-AF65-F5344CB8AC3E}">
        <p14:creationId xmlns:p14="http://schemas.microsoft.com/office/powerpoint/2010/main" val="320381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78B927-441F-42DD-AD2D-E65C3F7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692696"/>
            <a:ext cx="10513168" cy="705272"/>
          </a:xfrm>
        </p:spPr>
        <p:txBody>
          <a:bodyPr>
            <a:normAutofit/>
          </a:bodyPr>
          <a:lstStyle/>
          <a:p>
            <a:r>
              <a:rPr lang="tr-TR" sz="3200" dirty="0"/>
              <a:t>BROKEN ACCESS CONTROL ÇÖZÜM ÖNERİSİ - KORUNMA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B98DD5-5923-43C2-A74B-6BDA8487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844824"/>
            <a:ext cx="10009112" cy="4037856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Sunucuda dizin listeleme açıksa kapatılmalıdır.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İzin kontrol mekanizması her yerde özellikle profil yönetiminde kullanılmalıdır.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050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57C24-1AE2-43B0-8E38-CE7F6E73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45" y="548680"/>
            <a:ext cx="9145016" cy="887166"/>
          </a:xfrm>
        </p:spPr>
        <p:txBody>
          <a:bodyPr/>
          <a:lstStyle/>
          <a:p>
            <a:r>
              <a:rPr lang="tr-TR" dirty="0"/>
              <a:t>6- SECURITY MISCONFIGURATION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74B010-DFCE-428F-9DFA-04414C87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79" y="1772816"/>
            <a:ext cx="9105081" cy="432048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Sunucuda hatalı, eksik, güncel olmayan servislerin olması, </a:t>
            </a:r>
            <a:r>
              <a:rPr lang="tr-TR" dirty="0" err="1"/>
              <a:t>default</a:t>
            </a:r>
            <a:r>
              <a:rPr lang="tr-TR" dirty="0"/>
              <a:t> kullanıcı ve yapılandırmaların bulundurulmasından kaynaklanan açıklıktır.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Çözüm Önerisi:</a:t>
            </a:r>
          </a:p>
          <a:p>
            <a:pPr marL="0" indent="0">
              <a:buNone/>
            </a:pPr>
            <a:r>
              <a:rPr lang="tr-TR" dirty="0"/>
              <a:t>1- Servisler güncel tutulmalı, </a:t>
            </a:r>
            <a:r>
              <a:rPr lang="tr-TR" dirty="0" err="1"/>
              <a:t>default</a:t>
            </a:r>
            <a:r>
              <a:rPr lang="tr-TR" dirty="0"/>
              <a:t> ayarlar değiştirilmeli.</a:t>
            </a:r>
          </a:p>
          <a:p>
            <a:pPr marL="0" indent="0">
              <a:buNone/>
            </a:pPr>
            <a:r>
              <a:rPr lang="tr-TR" dirty="0"/>
              <a:t>2- </a:t>
            </a:r>
            <a:r>
              <a:rPr lang="tr-TR" dirty="0" err="1"/>
              <a:t>Default</a:t>
            </a:r>
            <a:r>
              <a:rPr lang="tr-TR" dirty="0"/>
              <a:t> kullanıcı adları ve şifreler değiştirilmeli.</a:t>
            </a:r>
          </a:p>
          <a:p>
            <a:pPr marL="0" indent="0">
              <a:buNone/>
            </a:pPr>
            <a:r>
              <a:rPr lang="tr-TR" dirty="0"/>
              <a:t>3- Gereksiz servisler kaldırılmalı.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556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3A33C-A478-4BC0-B8D2-D393B8DC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028" y="476672"/>
            <a:ext cx="7992888" cy="777280"/>
          </a:xfrm>
        </p:spPr>
        <p:txBody>
          <a:bodyPr/>
          <a:lstStyle/>
          <a:p>
            <a:r>
              <a:rPr lang="tr-TR" dirty="0"/>
              <a:t>7- CROSS SITE SCRIPTING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F59E4A0-C90B-435C-87B4-DAC0BA4B7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7028" y="1340768"/>
            <a:ext cx="9093468" cy="5040560"/>
          </a:xfrm>
        </p:spPr>
        <p:txBody>
          <a:bodyPr>
            <a:normAutofit lnSpcReduction="10000"/>
          </a:bodyPr>
          <a:lstStyle/>
          <a:p>
            <a:r>
              <a:rPr lang="tr-TR" sz="2000" dirty="0"/>
              <a:t>CROSS SITE SCRIPTING (XSS), çok yaygın ve kapsamlı bir güvenlik sorunudur.</a:t>
            </a:r>
          </a:p>
          <a:p>
            <a:r>
              <a:rPr lang="tr-TR" sz="2000" dirty="0"/>
              <a:t>Bu zafiyetin temelinde kullanıcıdan alınan girdi herhangi işlemden geçmeden sunucu </a:t>
            </a:r>
            <a:r>
              <a:rPr lang="tr-TR" sz="2000" dirty="0" err="1"/>
              <a:t>Response’unda</a:t>
            </a:r>
            <a:r>
              <a:rPr lang="tr-TR" sz="2000" dirty="0"/>
              <a:t> html içinde tutunur.</a:t>
            </a:r>
          </a:p>
          <a:p>
            <a:endParaRPr lang="tr-TR" sz="2000" dirty="0"/>
          </a:p>
          <a:p>
            <a:r>
              <a:rPr lang="tr-TR" sz="2000" dirty="0"/>
              <a:t>3 farklı XSS türü vardır.</a:t>
            </a:r>
          </a:p>
          <a:p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Stored</a:t>
            </a:r>
            <a:r>
              <a:rPr lang="tr-TR" sz="2000" dirty="0"/>
              <a:t> / </a:t>
            </a:r>
            <a:r>
              <a:rPr lang="tr-TR" sz="2000" dirty="0" err="1"/>
              <a:t>Persistent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Reflected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Dom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r>
              <a:rPr lang="tr-TR" sz="2000" dirty="0" err="1"/>
              <a:t>Stored</a:t>
            </a:r>
            <a:r>
              <a:rPr lang="tr-TR" sz="2000" dirty="0"/>
              <a:t> XSS, saldırganın girdisini depolar ve kalıcı olmasını sağlar. Böylelikle tekrarlanabilir bir hale gelir. En tehlikelisidir.</a:t>
            </a:r>
          </a:p>
          <a:p>
            <a:endParaRPr lang="tr-TR" sz="2000" dirty="0"/>
          </a:p>
          <a:p>
            <a:r>
              <a:rPr lang="tr-TR" sz="2000" dirty="0" err="1"/>
              <a:t>Reflected</a:t>
            </a:r>
            <a:r>
              <a:rPr lang="tr-TR" sz="2000" dirty="0"/>
              <a:t> XSS, saldırganın girdisini anlık olarak çalıştırır. Depolanmaz. </a:t>
            </a:r>
          </a:p>
          <a:p>
            <a:endParaRPr lang="tr-TR" sz="2000" dirty="0"/>
          </a:p>
          <a:p>
            <a:r>
              <a:rPr lang="tr-TR" sz="2000" dirty="0" err="1"/>
              <a:t>Dom</a:t>
            </a:r>
            <a:r>
              <a:rPr lang="tr-TR" sz="2000" dirty="0"/>
              <a:t> XSS, saldırganın etkisi html üzerinde değil </a:t>
            </a:r>
            <a:r>
              <a:rPr lang="tr-TR" sz="2000" dirty="0" err="1"/>
              <a:t>dom</a:t>
            </a:r>
            <a:r>
              <a:rPr lang="tr-TR" sz="2000" dirty="0"/>
              <a:t> objeleri (#) üzerinde gerçekleşir.</a:t>
            </a:r>
          </a:p>
          <a:p>
            <a:endParaRPr lang="tr-TR" sz="2000" dirty="0"/>
          </a:p>
          <a:p>
            <a:r>
              <a:rPr lang="tr-TR" sz="2000" dirty="0"/>
              <a:t>Self XSS, bu XSS türü kullanıcının etkileşimine muhtaçtır. Bir nevi kullanıcının kendi kendini </a:t>
            </a:r>
            <a:r>
              <a:rPr lang="tr-TR" sz="2000" dirty="0" err="1"/>
              <a:t>hacklemesi</a:t>
            </a:r>
            <a:r>
              <a:rPr lang="tr-TR" sz="2000" dirty="0"/>
              <a:t> beklenir.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590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OWASP NEDİR?</a:t>
            </a:r>
            <a:endParaRPr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tr-TR" dirty="0"/>
              <a:t>OWASP yani Open Web Application Security Project(Açık Web Uygulama Güvenlik Projesi), web güvenlik açıklıkları ile ilgilenen, uygulamalar, projeler geliştiren, araştırmalar yapan ve içerikler üreten bir kuruluştur.</a:t>
            </a:r>
          </a:p>
          <a:p>
            <a:pPr marL="0" indent="0" rtl="0">
              <a:buNone/>
            </a:pPr>
            <a:r>
              <a:rPr lang="tr-TR" dirty="0"/>
              <a:t>Web adresi </a:t>
            </a:r>
            <a:r>
              <a:rPr lang="tr-TR" dirty="0">
                <a:hlinkClick r:id="rId2"/>
              </a:rPr>
              <a:t>https://owasp.org/</a:t>
            </a:r>
            <a:r>
              <a:rPr lang="tr-TR" dirty="0"/>
              <a:t> ‘</a:t>
            </a:r>
            <a:r>
              <a:rPr lang="tr-TR" dirty="0" err="1"/>
              <a:t>dir</a:t>
            </a:r>
            <a:r>
              <a:rPr lang="tr-TR" dirty="0"/>
              <a:t>.</a:t>
            </a: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0A8EB3D-0FB6-4452-A276-5ABE254EA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005064"/>
            <a:ext cx="3240360" cy="1060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37D905-27CF-488A-B156-CF5D968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548680"/>
            <a:ext cx="9793088" cy="820688"/>
          </a:xfrm>
        </p:spPr>
        <p:txBody>
          <a:bodyPr/>
          <a:lstStyle/>
          <a:p>
            <a:r>
              <a:rPr lang="tr-TR" dirty="0"/>
              <a:t>XSS ÇÖZÜM ÖNERİSİ - KORUNMA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FC1A7A-CB56-40F5-AF02-311AE245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556792"/>
            <a:ext cx="9487671" cy="3744416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Kullanıcı girdisi filtrelenmelidir.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PHP ’de </a:t>
            </a:r>
            <a:r>
              <a:rPr lang="tr-TR" dirty="0" err="1"/>
              <a:t>htmlspecialchars</a:t>
            </a:r>
            <a:r>
              <a:rPr lang="tr-TR" dirty="0"/>
              <a:t> fonksiyonu kullanılmalıdır.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3- </a:t>
            </a:r>
            <a:r>
              <a:rPr lang="tr-TR" dirty="0" err="1"/>
              <a:t>Blacklist</a:t>
            </a:r>
            <a:r>
              <a:rPr lang="tr-TR" dirty="0"/>
              <a:t> ve </a:t>
            </a:r>
            <a:r>
              <a:rPr lang="tr-TR" dirty="0" err="1"/>
              <a:t>Whitelist</a:t>
            </a:r>
            <a:r>
              <a:rPr lang="tr-TR" dirty="0"/>
              <a:t> tanımlanmalı.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4- HTML, JS, URL, CSS Kodlaması yapılmalıdır.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3D1B036-150A-4858-899E-821C8AE99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5301208"/>
            <a:ext cx="837412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DB3BB8-67D8-4FF0-B664-48406E12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692696"/>
            <a:ext cx="9001000" cy="652359"/>
          </a:xfrm>
        </p:spPr>
        <p:txBody>
          <a:bodyPr/>
          <a:lstStyle/>
          <a:p>
            <a:r>
              <a:rPr lang="tr-TR" dirty="0"/>
              <a:t>8- INSECURE DESERIALIZATION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B459FE-0A37-4CC1-A95C-6B73995B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12" y="1484784"/>
            <a:ext cx="8350888" cy="475252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Saldırganın girdisini seri haline getirir, tekrarlatır. Bu zafiyet uzaktan kod çalıştırmaya (RCE) ve </a:t>
            </a:r>
            <a:r>
              <a:rPr lang="tr-TR" dirty="0" err="1"/>
              <a:t>DoS</a:t>
            </a:r>
            <a:r>
              <a:rPr lang="tr-TR" dirty="0"/>
              <a:t> ‘a sebep olur.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F299F4C-3628-4B22-8C74-51FD3FA8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494756"/>
            <a:ext cx="7920880" cy="36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4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9FEE3C-935F-4864-82F2-4BFF896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548680"/>
            <a:ext cx="10225136" cy="691383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INSECURE DESERIALIZATION ÇÖZÜM ÖNERİSİ KORUNMA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D9E499-0155-4D68-AB61-1508F3D4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665300"/>
            <a:ext cx="9793088" cy="461392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Kullanıcı girdisinin serileştirilmesinden kaçınılmalıdır.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Veri bütünlüğü sağlanmalı, dijital imza kullanılmalıdır.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3- Serileştirme olan kısım ayrı sınıfta barındırılmalıdır. (Tespiti daha kolay olur)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87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F7932E-CA07-4553-833A-14C0EF8B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60" y="548680"/>
            <a:ext cx="9505056" cy="676672"/>
          </a:xfrm>
        </p:spPr>
        <p:txBody>
          <a:bodyPr>
            <a:normAutofit/>
          </a:bodyPr>
          <a:lstStyle/>
          <a:p>
            <a:r>
              <a:rPr lang="tr-TR" sz="3200" dirty="0"/>
              <a:t>9- USING COMPONENTS WITH KNOWN VULNS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360100-2DC1-4AE4-BC8F-9F82432D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1412776"/>
            <a:ext cx="8856984" cy="533400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Sunucuda barınan servislerin, uygulamaların, eklentilerin eski ve hatalı olmasından kaynaklı istismar kodlarının bulunmasıdır.</a:t>
            </a:r>
          </a:p>
          <a:p>
            <a:pPr marL="0" indent="0">
              <a:buNone/>
            </a:pPr>
            <a:r>
              <a:rPr lang="tr-TR" dirty="0"/>
              <a:t>Saldırgan hedef servisin, uygulamanın veya eklentinin versiyon numarasını öğrenerek </a:t>
            </a:r>
            <a:r>
              <a:rPr lang="tr-TR" dirty="0" err="1"/>
              <a:t>exploitini</a:t>
            </a:r>
            <a:r>
              <a:rPr lang="tr-TR" dirty="0"/>
              <a:t> edinir ve istismar eder.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Çözüm Önerisi:</a:t>
            </a:r>
          </a:p>
          <a:p>
            <a:pPr marL="0" indent="0">
              <a:buNone/>
            </a:pPr>
            <a:r>
              <a:rPr lang="tr-TR" dirty="0"/>
              <a:t>1- Kullanılmayan eklentiler, servisler, uygulamalar kaldırılmalı.</a:t>
            </a:r>
          </a:p>
          <a:p>
            <a:pPr marL="0" indent="0">
              <a:buNone/>
            </a:pPr>
            <a:r>
              <a:rPr lang="tr-TR" dirty="0"/>
              <a:t>2- Servisler, uygulamalar, eklentiler güncel tutulmalı.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9847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1A05E1-3144-422C-91B9-4F8DD646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476672"/>
            <a:ext cx="9577064" cy="748680"/>
          </a:xfrm>
        </p:spPr>
        <p:txBody>
          <a:bodyPr/>
          <a:lstStyle/>
          <a:p>
            <a:r>
              <a:rPr lang="tr-TR" dirty="0"/>
              <a:t>10- INSUFFICIENT LOGGING &amp; MONITORING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DC5352-22A4-4B26-A7A3-A18C89D9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412776"/>
            <a:ext cx="9433048" cy="533400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Sistem yöneticisinin, IT departmanının </a:t>
            </a:r>
            <a:r>
              <a:rPr lang="tr-TR" dirty="0" err="1"/>
              <a:t>vb</a:t>
            </a:r>
            <a:r>
              <a:rPr lang="tr-TR" dirty="0"/>
              <a:t> birimlerin yeterli </a:t>
            </a:r>
            <a:r>
              <a:rPr lang="tr-TR" dirty="0" err="1"/>
              <a:t>loglama</a:t>
            </a:r>
            <a:r>
              <a:rPr lang="tr-TR" dirty="0"/>
              <a:t>, izleme ve analiz yapmamasından kaynaklanan güvenlik sorunudur.</a:t>
            </a:r>
          </a:p>
          <a:p>
            <a:pPr marL="0" indent="0">
              <a:buNone/>
            </a:pPr>
            <a:r>
              <a:rPr lang="tr-TR" dirty="0"/>
              <a:t>Düzenli izleme, analiz ve </a:t>
            </a:r>
            <a:r>
              <a:rPr lang="tr-TR" dirty="0" err="1"/>
              <a:t>müdahele</a:t>
            </a:r>
            <a:r>
              <a:rPr lang="tr-TR" dirty="0"/>
              <a:t> yapılmayan sistemde en basit şekilde </a:t>
            </a:r>
            <a:r>
              <a:rPr lang="tr-TR" dirty="0" err="1"/>
              <a:t>bruteforce</a:t>
            </a:r>
            <a:r>
              <a:rPr lang="tr-TR" dirty="0"/>
              <a:t> saldırısı tespit edilemez.  Yanlış denemeler tespit edilemez. Zararlı girdiler tespit edilemez. </a:t>
            </a:r>
            <a:r>
              <a:rPr lang="tr-TR" dirty="0" err="1"/>
              <a:t>Stored</a:t>
            </a:r>
            <a:r>
              <a:rPr lang="tr-TR" dirty="0"/>
              <a:t> XSS ‘i istismar eden saldırganı tespit edemeyen analist saldırganın sistemdeki kalıcılığına yardımcı olmuş olur.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Çözüm Önerileri:</a:t>
            </a:r>
          </a:p>
          <a:p>
            <a:pPr marL="0" indent="0">
              <a:buNone/>
            </a:pPr>
            <a:r>
              <a:rPr lang="tr-TR" dirty="0"/>
              <a:t>1- Düzenli izleme, analiz ve müdahale.</a:t>
            </a:r>
          </a:p>
        </p:txBody>
      </p:sp>
    </p:spTree>
    <p:extLst>
      <p:ext uri="{BB962C8B-B14F-4D97-AF65-F5344CB8AC3E}">
        <p14:creationId xmlns:p14="http://schemas.microsoft.com/office/powerpoint/2010/main" val="44587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OWASP TOP TEN NEDİR?</a:t>
            </a:r>
            <a:endParaRPr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D654CC-D3A4-47E6-9875-775D1D24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OWASP, sızma testi gerçekleştiren kişilerden ve güvenlik araştırmacılarından elde ettiği verilere göre yıllık bazda en çok yaygın/etkin görünen güvenlik açıklıklarını belirler ve yayınlar.</a:t>
            </a:r>
          </a:p>
          <a:p>
            <a:pPr marL="0" indent="0">
              <a:buNone/>
            </a:pPr>
            <a:r>
              <a:rPr lang="tr-TR" dirty="0"/>
              <a:t>En son bu yayınlama 2017 yılında gerçekleşti.</a:t>
            </a:r>
          </a:p>
          <a:p>
            <a:pPr marL="0" indent="0">
              <a:buNone/>
            </a:pPr>
            <a:r>
              <a:rPr lang="tr-TR" dirty="0"/>
              <a:t>Yayın adresi </a:t>
            </a:r>
            <a:r>
              <a:rPr lang="tr-TR" dirty="0">
                <a:hlinkClick r:id="rId2"/>
              </a:rPr>
              <a:t>https://owasp.org/www-project-top-ten/</a:t>
            </a:r>
            <a:r>
              <a:rPr lang="tr-TR" dirty="0"/>
              <a:t> ‘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260648"/>
            <a:ext cx="9144000" cy="1143000"/>
          </a:xfrm>
        </p:spPr>
        <p:txBody>
          <a:bodyPr rtlCol="0"/>
          <a:lstStyle/>
          <a:p>
            <a:pPr rtl="0"/>
            <a:r>
              <a:rPr lang="tr-TR" dirty="0"/>
              <a:t>2017 TOP TEN</a:t>
            </a:r>
            <a:endParaRPr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4000" y="1628800"/>
            <a:ext cx="4419600" cy="457517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tr-TR" dirty="0"/>
              <a:t>INJECTION</a:t>
            </a:r>
          </a:p>
          <a:p>
            <a:pPr rtl="0"/>
            <a:r>
              <a:rPr lang="tr-TR" dirty="0"/>
              <a:t>BROKEN AUTHENTICATION</a:t>
            </a:r>
          </a:p>
          <a:p>
            <a:pPr rtl="0"/>
            <a:r>
              <a:rPr lang="tr-TR" dirty="0"/>
              <a:t>SENSITIVE DATA EXPOSURE</a:t>
            </a:r>
          </a:p>
          <a:p>
            <a:pPr rtl="0"/>
            <a:r>
              <a:rPr lang="tr-TR" dirty="0"/>
              <a:t>XXE</a:t>
            </a:r>
          </a:p>
          <a:p>
            <a:pPr rtl="0"/>
            <a:r>
              <a:rPr lang="tr-TR" dirty="0"/>
              <a:t>BROKEN ACCESS CONTROL</a:t>
            </a:r>
          </a:p>
          <a:p>
            <a:pPr rtl="0"/>
            <a:r>
              <a:rPr lang="tr-TR" dirty="0"/>
              <a:t>SECURITY MISCONFIGURATION</a:t>
            </a:r>
          </a:p>
          <a:p>
            <a:pPr rtl="0"/>
            <a:r>
              <a:rPr lang="tr-TR" dirty="0"/>
              <a:t>CROSS SITE SCRIPTING (XSS)</a:t>
            </a:r>
          </a:p>
          <a:p>
            <a:pPr rtl="0"/>
            <a:r>
              <a:rPr lang="tr-TR" dirty="0"/>
              <a:t>INSECURE DESERIALIZATION</a:t>
            </a:r>
          </a:p>
          <a:p>
            <a:pPr rtl="0"/>
            <a:r>
              <a:rPr lang="tr-TR" dirty="0"/>
              <a:t>USING COMPONENTS WITH KNOWN VULNERABILITIES</a:t>
            </a:r>
          </a:p>
          <a:p>
            <a:pPr rtl="0"/>
            <a:r>
              <a:rPr lang="tr-TR" dirty="0"/>
              <a:t>INSUFFICIENT LOGGING &amp; MONITORING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692696"/>
            <a:ext cx="9144000" cy="710952"/>
          </a:xfrm>
        </p:spPr>
        <p:txBody>
          <a:bodyPr rtlCol="0"/>
          <a:lstStyle/>
          <a:p>
            <a:pPr rtl="0"/>
            <a:r>
              <a:rPr lang="tr" dirty="0"/>
              <a:t>1- INJECTION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CCBCB85-F0C2-484F-9749-B8DB14F0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Injection</a:t>
            </a:r>
            <a:r>
              <a:rPr lang="tr-TR" dirty="0"/>
              <a:t>, kısaca kullanıcıdan alınan girdilerin komut olarak çalıştırılmasıdır. Saldırgan </a:t>
            </a:r>
            <a:r>
              <a:rPr lang="tr-TR" dirty="0" err="1"/>
              <a:t>injection</a:t>
            </a:r>
            <a:r>
              <a:rPr lang="tr-TR" dirty="0"/>
              <a:t> zafiyetleri sayesinde doğrudan sisteme erişiyor etki ediyor durumundadır. SQL </a:t>
            </a:r>
            <a:r>
              <a:rPr lang="tr-TR" dirty="0" err="1"/>
              <a:t>Injection</a:t>
            </a:r>
            <a:r>
              <a:rPr lang="tr-TR" dirty="0"/>
              <a:t> ve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, </a:t>
            </a:r>
            <a:r>
              <a:rPr lang="tr-TR" dirty="0" err="1"/>
              <a:t>Injection</a:t>
            </a:r>
            <a:r>
              <a:rPr lang="tr-TR" dirty="0"/>
              <a:t> zafiyetleri arasında en yaygın güvenlik açıklıklarıdır.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SQLI, saldırganın </a:t>
            </a:r>
            <a:r>
              <a:rPr lang="tr-TR" dirty="0" err="1"/>
              <a:t>sql</a:t>
            </a:r>
            <a:r>
              <a:rPr lang="tr-TR" dirty="0"/>
              <a:t> sorgusuna doğrudan müdahalesi ile </a:t>
            </a:r>
            <a:r>
              <a:rPr lang="tr-TR" dirty="0" err="1"/>
              <a:t>veritabanına</a:t>
            </a:r>
            <a:r>
              <a:rPr lang="tr-TR" dirty="0"/>
              <a:t> </a:t>
            </a:r>
            <a:r>
              <a:rPr lang="tr-TR" dirty="0" err="1"/>
              <a:t>müdahelesidir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, saldırganın uygulama üzerinden hedef sistemde komutlar çalıştırabilmesidir.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15480" y="620689"/>
            <a:ext cx="9144000" cy="864096"/>
          </a:xfrm>
        </p:spPr>
        <p:txBody>
          <a:bodyPr rtlCol="0">
            <a:normAutofit/>
          </a:bodyPr>
          <a:lstStyle/>
          <a:p>
            <a:pPr rtl="0"/>
            <a:r>
              <a:rPr lang="tr-TR" sz="3200" dirty="0"/>
              <a:t>SQLI ÇÖZÜM ÖNERİSİ - KORUNMA</a:t>
            </a:r>
            <a:endParaRPr sz="32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8F35B73-491F-46CC-B7D0-BB6A995DFCD6}"/>
              </a:ext>
            </a:extLst>
          </p:cNvPr>
          <p:cNvSpPr txBox="1"/>
          <p:nvPr/>
        </p:nvSpPr>
        <p:spPr>
          <a:xfrm>
            <a:off x="1415480" y="141277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Doğrulama:</a:t>
            </a:r>
          </a:p>
          <a:p>
            <a:r>
              <a:rPr lang="tr-TR" dirty="0" err="1"/>
              <a:t>Get</a:t>
            </a:r>
            <a:r>
              <a:rPr lang="tr-TR" dirty="0"/>
              <a:t> ve Post isteklerinde kullanıcı girdisinde alınan ifade doğrulanmalıdır. Yani aşağıdaki </a:t>
            </a:r>
            <a:r>
              <a:rPr lang="tr-TR" dirty="0">
                <a:hlinkClick r:id="rId2"/>
              </a:rPr>
              <a:t>tablo</a:t>
            </a:r>
            <a:r>
              <a:rPr lang="tr-TR" dirty="0"/>
              <a:t>daki ifadeler engellenmelidir.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950F966-9006-40B9-B48C-E5A6B51E2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9" y="2467602"/>
            <a:ext cx="6405200" cy="146545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1FD34FC-A3C2-4D08-94E2-2663C8490C96}"/>
              </a:ext>
            </a:extLst>
          </p:cNvPr>
          <p:cNvSpPr txBox="1"/>
          <p:nvPr/>
        </p:nvSpPr>
        <p:spPr>
          <a:xfrm>
            <a:off x="1388770" y="415256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doğrulama işlemi </a:t>
            </a:r>
            <a:r>
              <a:rPr lang="tr-TR" dirty="0" err="1"/>
              <a:t>preg_match</a:t>
            </a:r>
            <a:r>
              <a:rPr lang="tr-TR" dirty="0"/>
              <a:t> fonksiyonu ile gerçekleştirilebilir.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09BCDCC-BDAA-4B3F-9C44-0A601A96F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4653136"/>
            <a:ext cx="647720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8448" y="679620"/>
            <a:ext cx="9144000" cy="685800"/>
          </a:xfrm>
        </p:spPr>
        <p:txBody>
          <a:bodyPr rtlCol="0"/>
          <a:lstStyle/>
          <a:p>
            <a:pPr rtl="0"/>
            <a:r>
              <a:rPr lang="tr-TR" dirty="0"/>
              <a:t>SQLI ÇÖZÜM ÖNERİSİ - KORUNMA</a:t>
            </a:r>
            <a:endParaRPr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8448" y="1519065"/>
            <a:ext cx="4343400" cy="685800"/>
          </a:xfrm>
        </p:spPr>
        <p:txBody>
          <a:bodyPr rtlCol="0"/>
          <a:lstStyle/>
          <a:p>
            <a:pPr rtl="0"/>
            <a:r>
              <a:rPr lang="tr-TR" dirty="0"/>
              <a:t>Filtreleme:</a:t>
            </a:r>
            <a:endParaRPr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8448" y="2126564"/>
            <a:ext cx="4343400" cy="1296144"/>
          </a:xfrm>
        </p:spPr>
        <p:txBody>
          <a:bodyPr rtlCol="0"/>
          <a:lstStyle/>
          <a:p>
            <a:pPr marL="0" indent="0" rtl="0">
              <a:buNone/>
            </a:pPr>
            <a:r>
              <a:rPr lang="tr-TR" dirty="0"/>
              <a:t>Bu yöntemle sadece kendi belirlediğimiz karakterleri içeren veriyi alabiliriz.</a:t>
            </a:r>
            <a:endParaRPr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CDE8B5C-DB69-4101-AA41-FA3F02F38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140967"/>
            <a:ext cx="4298376" cy="5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43472" y="836712"/>
            <a:ext cx="9144000" cy="710952"/>
          </a:xfrm>
        </p:spPr>
        <p:txBody>
          <a:bodyPr rtlCol="0"/>
          <a:lstStyle/>
          <a:p>
            <a:pPr rtl="0"/>
            <a:r>
              <a:rPr lang="tr-TR" dirty="0"/>
              <a:t>SQLI ÇÖZÜM ÖNERİSİ - KORUNMA</a:t>
            </a:r>
            <a:endParaRPr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C0CBB79-0E76-4B43-86C9-837D847FB868}"/>
              </a:ext>
            </a:extLst>
          </p:cNvPr>
          <p:cNvSpPr txBox="1"/>
          <p:nvPr/>
        </p:nvSpPr>
        <p:spPr>
          <a:xfrm>
            <a:off x="1343472" y="170080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PDO ile SQL Parametresi Kullanmak:</a:t>
            </a:r>
          </a:p>
          <a:p>
            <a:r>
              <a:rPr lang="tr-TR" dirty="0"/>
              <a:t>PHP veri objeleri (</a:t>
            </a:r>
            <a:r>
              <a:rPr lang="tr-TR" dirty="0" err="1"/>
              <a:t>pdo</a:t>
            </a:r>
            <a:r>
              <a:rPr lang="tr-TR" dirty="0"/>
              <a:t>) eklentileri ile </a:t>
            </a:r>
            <a:r>
              <a:rPr lang="tr-TR" dirty="0" err="1"/>
              <a:t>sql</a:t>
            </a:r>
            <a:r>
              <a:rPr lang="tr-TR" dirty="0"/>
              <a:t> sorguları parametre alarak çalışır. Bu çok fazla parametre alan sorgular için en iyi yöntemdir.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DF2E0F-EF35-45F3-A8CF-EEFC2086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780928"/>
            <a:ext cx="7128792" cy="7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67530-529C-41A6-998D-7EDC332928B4}"/>
              </a:ext>
            </a:extLst>
          </p:cNvPr>
          <p:cNvSpPr txBox="1">
            <a:spLocks/>
          </p:cNvSpPr>
          <p:nvPr/>
        </p:nvSpPr>
        <p:spPr>
          <a:xfrm>
            <a:off x="1055440" y="764704"/>
            <a:ext cx="9144000" cy="71095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CMDINJECTION ÇÖZÜM ÖNERİSİ - KORUNMA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F354965-C8E9-487D-9489-3A4B54AA423D}"/>
              </a:ext>
            </a:extLst>
          </p:cNvPr>
          <p:cNvSpPr txBox="1"/>
          <p:nvPr/>
        </p:nvSpPr>
        <p:spPr>
          <a:xfrm>
            <a:off x="1127448" y="1772816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1- API kullanmaya özen gösterilmelidir.</a:t>
            </a:r>
          </a:p>
          <a:p>
            <a:endParaRPr lang="tr-TR" sz="2000" dirty="0"/>
          </a:p>
          <a:p>
            <a:r>
              <a:rPr lang="tr-TR" sz="2000" dirty="0"/>
              <a:t>2- Girdiler oluşturulan White </a:t>
            </a:r>
            <a:r>
              <a:rPr lang="tr-TR" sz="2000" dirty="0" err="1"/>
              <a:t>List’e</a:t>
            </a:r>
            <a:r>
              <a:rPr lang="tr-TR" sz="2000" dirty="0"/>
              <a:t> göre doğrulanıp işlenmelidir.</a:t>
            </a:r>
          </a:p>
          <a:p>
            <a:endParaRPr lang="tr-TR" sz="2000" dirty="0"/>
          </a:p>
          <a:p>
            <a:r>
              <a:rPr lang="tr-TR" sz="2000" dirty="0"/>
              <a:t>3- Boşluk içeren ifadeler engellenmeli ve sadece </a:t>
            </a:r>
            <a:r>
              <a:rPr lang="tr-TR" sz="2000" dirty="0" err="1"/>
              <a:t>alfanumerik</a:t>
            </a:r>
            <a:r>
              <a:rPr lang="tr-TR" sz="2000" dirty="0"/>
              <a:t> ifadelere izin verilmelidir.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knik Bilgisaya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5_TF02901026_TF02901026" id="{728FEF03-3CB8-4AC0-AC1B-837F13C9D779}" vid="{01870C59-6596-4A72-8484-01995A1215FD}"/>
    </a:ext>
  </a:extLst>
</a:theme>
</file>

<file path=ppt/theme/theme2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OWASP TOP TEN - 2017</Template>
  <TotalTime>0</TotalTime>
  <Words>898</Words>
  <Application>Microsoft Office PowerPoint</Application>
  <PresentationFormat>Geniş ekran</PresentationFormat>
  <Paragraphs>131</Paragraphs>
  <Slides>24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Candara</vt:lpstr>
      <vt:lpstr>Consolas</vt:lpstr>
      <vt:lpstr>Teknik Bilgisayar 16 x 9</vt:lpstr>
      <vt:lpstr>OWASP TOP TEN - 2017</vt:lpstr>
      <vt:lpstr>OWASP NEDİR?</vt:lpstr>
      <vt:lpstr>OWASP TOP TEN NEDİR?</vt:lpstr>
      <vt:lpstr>2017 TOP TEN</vt:lpstr>
      <vt:lpstr>1- INJECTION</vt:lpstr>
      <vt:lpstr>PowerPoint Sunusu</vt:lpstr>
      <vt:lpstr>SQLI ÇÖZÜM ÖNERİSİ - KORUNMA</vt:lpstr>
      <vt:lpstr>SQLI ÇÖZÜM ÖNERİSİ - KORUNMA</vt:lpstr>
      <vt:lpstr>PowerPoint Sunusu</vt:lpstr>
      <vt:lpstr>2- BROKEN AUTHENTICATION</vt:lpstr>
      <vt:lpstr>BROKEN AUTH ÇÖZÜM ÖNERİSİ - KORUNMA</vt:lpstr>
      <vt:lpstr>3- SENSITIVE DATA EXPOSURE</vt:lpstr>
      <vt:lpstr>SENSITIVE DATA EXPOSURE ÇÖZÜM - KORUNMA</vt:lpstr>
      <vt:lpstr>4- XXE</vt:lpstr>
      <vt:lpstr>XXE ÇÖZÜM ÖNERİSİ - KORUNMA</vt:lpstr>
      <vt:lpstr>5- BROKEN ACCESS CONTROL</vt:lpstr>
      <vt:lpstr>BROKEN ACCESS CONTROL ÇÖZÜM ÖNERİSİ - KORUNMA</vt:lpstr>
      <vt:lpstr>6- SECURITY MISCONFIGURATION</vt:lpstr>
      <vt:lpstr>7- CROSS SITE SCRIPTING</vt:lpstr>
      <vt:lpstr>XSS ÇÖZÜM ÖNERİSİ - KORUNMA</vt:lpstr>
      <vt:lpstr>8- INSECURE DESERIALIZATION</vt:lpstr>
      <vt:lpstr>INSECURE DESERIALIZATION ÇÖZÜM ÖNERİSİ KORUNMA</vt:lpstr>
      <vt:lpstr>9- USING COMPONENTS WITH KNOWN VULNS</vt:lpstr>
      <vt:lpstr>10- INSUFFICIENT LOGGING &amp;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TEN - 2017</dc:title>
  <dc:creator>Emre Aslan</dc:creator>
  <cp:lastModifiedBy>Emre Aslan</cp:lastModifiedBy>
  <cp:revision>1</cp:revision>
  <dcterms:created xsi:type="dcterms:W3CDTF">2020-11-14T17:11:41Z</dcterms:created>
  <dcterms:modified xsi:type="dcterms:W3CDTF">2020-11-14T17:11:54Z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