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792969-4948-4826-BC43-28BA0F185B1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1B5271B-0418-4C5F-BE0C-2C328CBA143B}">
      <dgm:prSet/>
      <dgm:spPr/>
      <dgm:t>
        <a:bodyPr/>
        <a:lstStyle/>
        <a:p>
          <a:r>
            <a:rPr lang="az-Latn-AZ" b="1"/>
            <a:t>Merge Sort</a:t>
          </a:r>
          <a:endParaRPr lang="en-US"/>
        </a:p>
      </dgm:t>
    </dgm:pt>
    <dgm:pt modelId="{27AD8605-3E9A-4262-90CC-05B78E4BB6BC}" type="parTrans" cxnId="{DE25160F-45E6-4BCE-8D91-D30AE77C967F}">
      <dgm:prSet/>
      <dgm:spPr/>
      <dgm:t>
        <a:bodyPr/>
        <a:lstStyle/>
        <a:p>
          <a:endParaRPr lang="en-US"/>
        </a:p>
      </dgm:t>
    </dgm:pt>
    <dgm:pt modelId="{C160D0D0-9EAB-46D8-9FFE-C1031F3D1A78}" type="sibTrans" cxnId="{DE25160F-45E6-4BCE-8D91-D30AE77C967F}">
      <dgm:prSet/>
      <dgm:spPr/>
      <dgm:t>
        <a:bodyPr/>
        <a:lstStyle/>
        <a:p>
          <a:endParaRPr lang="en-US"/>
        </a:p>
      </dgm:t>
    </dgm:pt>
    <dgm:pt modelId="{D6FEDFEE-A838-4CCD-91D3-AE196679443B}">
      <dgm:prSet/>
      <dgm:spPr/>
      <dgm:t>
        <a:bodyPr/>
        <a:lstStyle/>
        <a:p>
          <a:r>
            <a:rPr lang="en-US"/>
            <a:t>Merge Sort, bir sorting alqoritmi olaraq, elementləri sıralamaq üçün istifadə olunan bir alqoritmdir. Əsas fikri, bir siyahını iki bərabər hissəyə bölmək və hər iki hissəni ayrı-ayrı sıralamaq, sonra bu hissələri birləşdirərək nəticəyə çatmaqdır. Merge Sort, böyük siyahılarda və kompleks sıralamaları effektiv şəkildə icra etmək üçün idealdir.</a:t>
          </a:r>
        </a:p>
      </dgm:t>
    </dgm:pt>
    <dgm:pt modelId="{30CA86D7-FB85-452B-AEB4-03AF9414DB50}" type="parTrans" cxnId="{71077BEB-4099-47DA-8C94-AE5EBC3D59E5}">
      <dgm:prSet/>
      <dgm:spPr/>
      <dgm:t>
        <a:bodyPr/>
        <a:lstStyle/>
        <a:p>
          <a:endParaRPr lang="en-US"/>
        </a:p>
      </dgm:t>
    </dgm:pt>
    <dgm:pt modelId="{687DDC3D-A350-441C-85AE-4BFC3F965023}" type="sibTrans" cxnId="{71077BEB-4099-47DA-8C94-AE5EBC3D59E5}">
      <dgm:prSet/>
      <dgm:spPr/>
      <dgm:t>
        <a:bodyPr/>
        <a:lstStyle/>
        <a:p>
          <a:endParaRPr lang="en-US"/>
        </a:p>
      </dgm:t>
    </dgm:pt>
    <dgm:pt modelId="{6E63A2BF-FFCF-4E50-BCE1-E26852B4C4BF}">
      <dgm:prSet/>
      <dgm:spPr/>
      <dgm:t>
        <a:bodyPr/>
        <a:lstStyle/>
        <a:p>
          <a:r>
            <a:rPr lang="en-US"/>
            <a:t>Merge Sort, effektiv və təhlükəsiz bir alqoritmdir, və elementlərin nisbətən böyük olduğu, böyük siyahıların və digər məlumat toplarının tərtibatı üçün çox yararlıdır. Bu alqoritmin performansı digər sorting alqoritmlərlə müqayisədə daha yüksəkdir.</a:t>
          </a:r>
        </a:p>
      </dgm:t>
    </dgm:pt>
    <dgm:pt modelId="{C10447F6-859E-44D9-BD9B-337461368B72}" type="parTrans" cxnId="{342900B9-AC1A-41DC-940E-840995D30C27}">
      <dgm:prSet/>
      <dgm:spPr/>
      <dgm:t>
        <a:bodyPr/>
        <a:lstStyle/>
        <a:p>
          <a:endParaRPr lang="en-US"/>
        </a:p>
      </dgm:t>
    </dgm:pt>
    <dgm:pt modelId="{88BBE70A-3C8C-48A0-84AD-D686439CCAA1}" type="sibTrans" cxnId="{342900B9-AC1A-41DC-940E-840995D30C27}">
      <dgm:prSet/>
      <dgm:spPr/>
      <dgm:t>
        <a:bodyPr/>
        <a:lstStyle/>
        <a:p>
          <a:endParaRPr lang="en-US"/>
        </a:p>
      </dgm:t>
    </dgm:pt>
    <dgm:pt modelId="{B30088F8-C698-44F9-9FF8-32B4A854F63A}" type="pres">
      <dgm:prSet presAssocID="{B4792969-4948-4826-BC43-28BA0F185B1C}" presName="outerComposite" presStyleCnt="0">
        <dgm:presLayoutVars>
          <dgm:chMax val="5"/>
          <dgm:dir/>
          <dgm:resizeHandles val="exact"/>
        </dgm:presLayoutVars>
      </dgm:prSet>
      <dgm:spPr/>
    </dgm:pt>
    <dgm:pt modelId="{58A3BBB3-DF79-4CB2-8B95-E7C7ED0C72B7}" type="pres">
      <dgm:prSet presAssocID="{B4792969-4948-4826-BC43-28BA0F185B1C}" presName="dummyMaxCanvas" presStyleCnt="0">
        <dgm:presLayoutVars/>
      </dgm:prSet>
      <dgm:spPr/>
    </dgm:pt>
    <dgm:pt modelId="{642A4054-6790-448C-9D49-262AE95A0FE5}" type="pres">
      <dgm:prSet presAssocID="{B4792969-4948-4826-BC43-28BA0F185B1C}" presName="ThreeNodes_1" presStyleLbl="node1" presStyleIdx="0" presStyleCnt="3">
        <dgm:presLayoutVars>
          <dgm:bulletEnabled val="1"/>
        </dgm:presLayoutVars>
      </dgm:prSet>
      <dgm:spPr/>
    </dgm:pt>
    <dgm:pt modelId="{97CF5F80-D725-469C-AE64-B1E1D271C68D}" type="pres">
      <dgm:prSet presAssocID="{B4792969-4948-4826-BC43-28BA0F185B1C}" presName="ThreeNodes_2" presStyleLbl="node1" presStyleIdx="1" presStyleCnt="3">
        <dgm:presLayoutVars>
          <dgm:bulletEnabled val="1"/>
        </dgm:presLayoutVars>
      </dgm:prSet>
      <dgm:spPr/>
    </dgm:pt>
    <dgm:pt modelId="{92263C48-B19E-4890-AA57-ED7FC7AF5E90}" type="pres">
      <dgm:prSet presAssocID="{B4792969-4948-4826-BC43-28BA0F185B1C}" presName="ThreeNodes_3" presStyleLbl="node1" presStyleIdx="2" presStyleCnt="3">
        <dgm:presLayoutVars>
          <dgm:bulletEnabled val="1"/>
        </dgm:presLayoutVars>
      </dgm:prSet>
      <dgm:spPr/>
    </dgm:pt>
    <dgm:pt modelId="{1EBA545B-651D-4F73-8AA5-994487A7C65F}" type="pres">
      <dgm:prSet presAssocID="{B4792969-4948-4826-BC43-28BA0F185B1C}" presName="ThreeConn_1-2" presStyleLbl="fgAccFollowNode1" presStyleIdx="0" presStyleCnt="2">
        <dgm:presLayoutVars>
          <dgm:bulletEnabled val="1"/>
        </dgm:presLayoutVars>
      </dgm:prSet>
      <dgm:spPr/>
    </dgm:pt>
    <dgm:pt modelId="{8EE62066-4A2D-41C6-A444-47C73E5813EA}" type="pres">
      <dgm:prSet presAssocID="{B4792969-4948-4826-BC43-28BA0F185B1C}" presName="ThreeConn_2-3" presStyleLbl="fgAccFollowNode1" presStyleIdx="1" presStyleCnt="2">
        <dgm:presLayoutVars>
          <dgm:bulletEnabled val="1"/>
        </dgm:presLayoutVars>
      </dgm:prSet>
      <dgm:spPr/>
    </dgm:pt>
    <dgm:pt modelId="{AD233ABB-A932-4A31-9E1C-198F015D8481}" type="pres">
      <dgm:prSet presAssocID="{B4792969-4948-4826-BC43-28BA0F185B1C}" presName="ThreeNodes_1_text" presStyleLbl="node1" presStyleIdx="2" presStyleCnt="3">
        <dgm:presLayoutVars>
          <dgm:bulletEnabled val="1"/>
        </dgm:presLayoutVars>
      </dgm:prSet>
      <dgm:spPr/>
    </dgm:pt>
    <dgm:pt modelId="{34C25944-CA90-45BF-A3B1-15EAE49176F9}" type="pres">
      <dgm:prSet presAssocID="{B4792969-4948-4826-BC43-28BA0F185B1C}" presName="ThreeNodes_2_text" presStyleLbl="node1" presStyleIdx="2" presStyleCnt="3">
        <dgm:presLayoutVars>
          <dgm:bulletEnabled val="1"/>
        </dgm:presLayoutVars>
      </dgm:prSet>
      <dgm:spPr/>
    </dgm:pt>
    <dgm:pt modelId="{3AD82EE3-FA62-4812-94C0-4A16BD599B67}" type="pres">
      <dgm:prSet presAssocID="{B4792969-4948-4826-BC43-28BA0F185B1C}" presName="ThreeNodes_3_text" presStyleLbl="node1" presStyleIdx="2" presStyleCnt="3">
        <dgm:presLayoutVars>
          <dgm:bulletEnabled val="1"/>
        </dgm:presLayoutVars>
      </dgm:prSet>
      <dgm:spPr/>
    </dgm:pt>
  </dgm:ptLst>
  <dgm:cxnLst>
    <dgm:cxn modelId="{DE25160F-45E6-4BCE-8D91-D30AE77C967F}" srcId="{B4792969-4948-4826-BC43-28BA0F185B1C}" destId="{91B5271B-0418-4C5F-BE0C-2C328CBA143B}" srcOrd="0" destOrd="0" parTransId="{27AD8605-3E9A-4262-90CC-05B78E4BB6BC}" sibTransId="{C160D0D0-9EAB-46D8-9FFE-C1031F3D1A78}"/>
    <dgm:cxn modelId="{2C921715-1786-4F6C-A0C8-2DA9B32172AA}" type="presOf" srcId="{91B5271B-0418-4C5F-BE0C-2C328CBA143B}" destId="{AD233ABB-A932-4A31-9E1C-198F015D8481}" srcOrd="1" destOrd="0" presId="urn:microsoft.com/office/officeart/2005/8/layout/vProcess5"/>
    <dgm:cxn modelId="{A5026B71-EE31-4323-8D52-77341C9DD3A3}" type="presOf" srcId="{6E63A2BF-FFCF-4E50-BCE1-E26852B4C4BF}" destId="{3AD82EE3-FA62-4812-94C0-4A16BD599B67}" srcOrd="1" destOrd="0" presId="urn:microsoft.com/office/officeart/2005/8/layout/vProcess5"/>
    <dgm:cxn modelId="{CE25CD77-A9E7-4508-9F05-B494B0173225}" type="presOf" srcId="{B4792969-4948-4826-BC43-28BA0F185B1C}" destId="{B30088F8-C698-44F9-9FF8-32B4A854F63A}" srcOrd="0" destOrd="0" presId="urn:microsoft.com/office/officeart/2005/8/layout/vProcess5"/>
    <dgm:cxn modelId="{B4B05898-6A08-4FC6-BDE3-EC0580E20C89}" type="presOf" srcId="{D6FEDFEE-A838-4CCD-91D3-AE196679443B}" destId="{97CF5F80-D725-469C-AE64-B1E1D271C68D}" srcOrd="0" destOrd="0" presId="urn:microsoft.com/office/officeart/2005/8/layout/vProcess5"/>
    <dgm:cxn modelId="{342900B9-AC1A-41DC-940E-840995D30C27}" srcId="{B4792969-4948-4826-BC43-28BA0F185B1C}" destId="{6E63A2BF-FFCF-4E50-BCE1-E26852B4C4BF}" srcOrd="2" destOrd="0" parTransId="{C10447F6-859E-44D9-BD9B-337461368B72}" sibTransId="{88BBE70A-3C8C-48A0-84AD-D686439CCAA1}"/>
    <dgm:cxn modelId="{92A31FBC-52FA-40C1-BA9D-160ADDCAADBC}" type="presOf" srcId="{C160D0D0-9EAB-46D8-9FFE-C1031F3D1A78}" destId="{1EBA545B-651D-4F73-8AA5-994487A7C65F}" srcOrd="0" destOrd="0" presId="urn:microsoft.com/office/officeart/2005/8/layout/vProcess5"/>
    <dgm:cxn modelId="{AC64F3BE-8CF9-4681-9A19-8DBAEDB2468C}" type="presOf" srcId="{6E63A2BF-FFCF-4E50-BCE1-E26852B4C4BF}" destId="{92263C48-B19E-4890-AA57-ED7FC7AF5E90}" srcOrd="0" destOrd="0" presId="urn:microsoft.com/office/officeart/2005/8/layout/vProcess5"/>
    <dgm:cxn modelId="{03E2D3C7-035D-4779-96A8-4259D2974E22}" type="presOf" srcId="{91B5271B-0418-4C5F-BE0C-2C328CBA143B}" destId="{642A4054-6790-448C-9D49-262AE95A0FE5}" srcOrd="0" destOrd="0" presId="urn:microsoft.com/office/officeart/2005/8/layout/vProcess5"/>
    <dgm:cxn modelId="{040896D7-1B78-4A5F-8197-CF62208F1CCC}" type="presOf" srcId="{D6FEDFEE-A838-4CCD-91D3-AE196679443B}" destId="{34C25944-CA90-45BF-A3B1-15EAE49176F9}" srcOrd="1" destOrd="0" presId="urn:microsoft.com/office/officeart/2005/8/layout/vProcess5"/>
    <dgm:cxn modelId="{71077BEB-4099-47DA-8C94-AE5EBC3D59E5}" srcId="{B4792969-4948-4826-BC43-28BA0F185B1C}" destId="{D6FEDFEE-A838-4CCD-91D3-AE196679443B}" srcOrd="1" destOrd="0" parTransId="{30CA86D7-FB85-452B-AEB4-03AF9414DB50}" sibTransId="{687DDC3D-A350-441C-85AE-4BFC3F965023}"/>
    <dgm:cxn modelId="{50AC5EFB-A8AC-4078-AB88-C97551966395}" type="presOf" srcId="{687DDC3D-A350-441C-85AE-4BFC3F965023}" destId="{8EE62066-4A2D-41C6-A444-47C73E5813EA}" srcOrd="0" destOrd="0" presId="urn:microsoft.com/office/officeart/2005/8/layout/vProcess5"/>
    <dgm:cxn modelId="{7DDA0CFD-B8A0-4B92-8190-DE13635BC411}" type="presParOf" srcId="{B30088F8-C698-44F9-9FF8-32B4A854F63A}" destId="{58A3BBB3-DF79-4CB2-8B95-E7C7ED0C72B7}" srcOrd="0" destOrd="0" presId="urn:microsoft.com/office/officeart/2005/8/layout/vProcess5"/>
    <dgm:cxn modelId="{B91C3303-0B1E-46D0-82BB-D24F4AFC95BE}" type="presParOf" srcId="{B30088F8-C698-44F9-9FF8-32B4A854F63A}" destId="{642A4054-6790-448C-9D49-262AE95A0FE5}" srcOrd="1" destOrd="0" presId="urn:microsoft.com/office/officeart/2005/8/layout/vProcess5"/>
    <dgm:cxn modelId="{0739C0C3-3CF4-46A9-A67F-69D999716B11}" type="presParOf" srcId="{B30088F8-C698-44F9-9FF8-32B4A854F63A}" destId="{97CF5F80-D725-469C-AE64-B1E1D271C68D}" srcOrd="2" destOrd="0" presId="urn:microsoft.com/office/officeart/2005/8/layout/vProcess5"/>
    <dgm:cxn modelId="{395D6DA9-A400-49F2-BEFE-FD17D02E1E85}" type="presParOf" srcId="{B30088F8-C698-44F9-9FF8-32B4A854F63A}" destId="{92263C48-B19E-4890-AA57-ED7FC7AF5E90}" srcOrd="3" destOrd="0" presId="urn:microsoft.com/office/officeart/2005/8/layout/vProcess5"/>
    <dgm:cxn modelId="{5293D844-944F-4833-9FA2-8355E09F734F}" type="presParOf" srcId="{B30088F8-C698-44F9-9FF8-32B4A854F63A}" destId="{1EBA545B-651D-4F73-8AA5-994487A7C65F}" srcOrd="4" destOrd="0" presId="urn:microsoft.com/office/officeart/2005/8/layout/vProcess5"/>
    <dgm:cxn modelId="{C7BDDC32-427D-40D0-B4CD-85D888E7847F}" type="presParOf" srcId="{B30088F8-C698-44F9-9FF8-32B4A854F63A}" destId="{8EE62066-4A2D-41C6-A444-47C73E5813EA}" srcOrd="5" destOrd="0" presId="urn:microsoft.com/office/officeart/2005/8/layout/vProcess5"/>
    <dgm:cxn modelId="{C66F5513-50B7-4A95-BDA1-ECF929BC70C2}" type="presParOf" srcId="{B30088F8-C698-44F9-9FF8-32B4A854F63A}" destId="{AD233ABB-A932-4A31-9E1C-198F015D8481}" srcOrd="6" destOrd="0" presId="urn:microsoft.com/office/officeart/2005/8/layout/vProcess5"/>
    <dgm:cxn modelId="{9FC2D403-6DA5-411E-9B4D-4FACC01AF9E8}" type="presParOf" srcId="{B30088F8-C698-44F9-9FF8-32B4A854F63A}" destId="{34C25944-CA90-45BF-A3B1-15EAE49176F9}" srcOrd="7" destOrd="0" presId="urn:microsoft.com/office/officeart/2005/8/layout/vProcess5"/>
    <dgm:cxn modelId="{FB6D43CE-E791-41F9-B73E-36CAC609FCD9}" type="presParOf" srcId="{B30088F8-C698-44F9-9FF8-32B4A854F63A}" destId="{3AD82EE3-FA62-4812-94C0-4A16BD599B6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A4054-6790-448C-9D49-262AE95A0FE5}">
      <dsp:nvSpPr>
        <dsp:cNvPr id="0" name=""/>
        <dsp:cNvSpPr/>
      </dsp:nvSpPr>
      <dsp:spPr>
        <a:xfrm>
          <a:off x="0" y="0"/>
          <a:ext cx="9353727" cy="13221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az-Latn-AZ" sz="1600" b="1" kern="1200"/>
            <a:t>Merge Sort</a:t>
          </a:r>
          <a:endParaRPr lang="en-US" sz="1600" kern="1200"/>
        </a:p>
      </dsp:txBody>
      <dsp:txXfrm>
        <a:off x="38725" y="38725"/>
        <a:ext cx="7926993" cy="1244729"/>
      </dsp:txXfrm>
    </dsp:sp>
    <dsp:sp modelId="{97CF5F80-D725-469C-AE64-B1E1D271C68D}">
      <dsp:nvSpPr>
        <dsp:cNvPr id="0" name=""/>
        <dsp:cNvSpPr/>
      </dsp:nvSpPr>
      <dsp:spPr>
        <a:xfrm>
          <a:off x="825328" y="1542542"/>
          <a:ext cx="9353727" cy="1322179"/>
        </a:xfrm>
        <a:prstGeom prst="roundRect">
          <a:avLst>
            <a:gd name="adj" fmla="val 10000"/>
          </a:avLst>
        </a:prstGeom>
        <a:solidFill>
          <a:schemeClr val="accent2">
            <a:hueOff val="617113"/>
            <a:satOff val="3922"/>
            <a:lumOff val="-10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Merge Sort, bir sorting alqoritmi olaraq, elementləri sıralamaq üçün istifadə olunan bir alqoritmdir. Əsas fikri, bir siyahını iki bərabər hissəyə bölmək və hər iki hissəni ayrı-ayrı sıralamaq, sonra bu hissələri birləşdirərək nəticəyə çatmaqdır. Merge Sort, böyük siyahılarda və kompleks sıralamaları effektiv şəkildə icra etmək üçün idealdir.</a:t>
          </a:r>
        </a:p>
      </dsp:txBody>
      <dsp:txXfrm>
        <a:off x="864053" y="1581267"/>
        <a:ext cx="7591531" cy="1244729"/>
      </dsp:txXfrm>
    </dsp:sp>
    <dsp:sp modelId="{92263C48-B19E-4890-AA57-ED7FC7AF5E90}">
      <dsp:nvSpPr>
        <dsp:cNvPr id="0" name=""/>
        <dsp:cNvSpPr/>
      </dsp:nvSpPr>
      <dsp:spPr>
        <a:xfrm>
          <a:off x="1650657" y="3085084"/>
          <a:ext cx="9353727" cy="1322179"/>
        </a:xfrm>
        <a:prstGeom prst="roundRect">
          <a:avLst>
            <a:gd name="adj" fmla="val 10000"/>
          </a:avLst>
        </a:prstGeom>
        <a:solidFill>
          <a:schemeClr val="accent2">
            <a:hueOff val="1234227"/>
            <a:satOff val="7845"/>
            <a:lumOff val="-2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Merge Sort, effektiv və təhlükəsiz bir alqoritmdir, və elementlərin nisbətən böyük olduğu, böyük siyahıların və digər məlumat toplarının tərtibatı üçün çox yararlıdır. Bu alqoritmin performansı digər sorting alqoritmlərlə müqayisədə daha yüksəkdir.</a:t>
          </a:r>
        </a:p>
      </dsp:txBody>
      <dsp:txXfrm>
        <a:off x="1689382" y="3123809"/>
        <a:ext cx="7591531" cy="1244729"/>
      </dsp:txXfrm>
    </dsp:sp>
    <dsp:sp modelId="{1EBA545B-651D-4F73-8AA5-994487A7C65F}">
      <dsp:nvSpPr>
        <dsp:cNvPr id="0" name=""/>
        <dsp:cNvSpPr/>
      </dsp:nvSpPr>
      <dsp:spPr>
        <a:xfrm>
          <a:off x="8494310" y="1002652"/>
          <a:ext cx="859416" cy="85941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87679" y="1002652"/>
        <a:ext cx="472678" cy="646711"/>
      </dsp:txXfrm>
    </dsp:sp>
    <dsp:sp modelId="{8EE62066-4A2D-41C6-A444-47C73E5813EA}">
      <dsp:nvSpPr>
        <dsp:cNvPr id="0" name=""/>
        <dsp:cNvSpPr/>
      </dsp:nvSpPr>
      <dsp:spPr>
        <a:xfrm>
          <a:off x="9319639" y="2536380"/>
          <a:ext cx="859416" cy="859416"/>
        </a:xfrm>
        <a:prstGeom prst="downArrow">
          <a:avLst>
            <a:gd name="adj1" fmla="val 55000"/>
            <a:gd name="adj2" fmla="val 45000"/>
          </a:avLst>
        </a:prstGeom>
        <a:solidFill>
          <a:schemeClr val="accent2">
            <a:tint val="40000"/>
            <a:alpha val="90000"/>
            <a:hueOff val="859139"/>
            <a:satOff val="-2586"/>
            <a:lumOff val="-3805"/>
            <a:alphaOff val="0"/>
          </a:schemeClr>
        </a:solidFill>
        <a:ln w="12700" cap="flat" cmpd="sng" algn="ctr">
          <a:solidFill>
            <a:schemeClr val="accent2">
              <a:tint val="40000"/>
              <a:alpha val="90000"/>
              <a:hueOff val="859139"/>
              <a:satOff val="-2586"/>
              <a:lumOff val="-3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513008" y="2536380"/>
        <a:ext cx="472678" cy="64671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10/19/2023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3153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10/19/2023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0301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10/19/2023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3895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10/19/2023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25927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10/19/2023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123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10/19/2023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0469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10/19/2023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71588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10/19/2023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7140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10/19/2023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38880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10/19/2023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1111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10/19/2023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712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10/19/2023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7504890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9B12362-B5B5-7202-C7C7-1A89A3F35C28}"/>
              </a:ext>
            </a:extLst>
          </p:cNvPr>
          <p:cNvSpPr>
            <a:spLocks noGrp="1"/>
          </p:cNvSpPr>
          <p:nvPr>
            <p:ph type="ctrTitle"/>
          </p:nvPr>
        </p:nvSpPr>
        <p:spPr>
          <a:xfrm>
            <a:off x="642320" y="140304"/>
            <a:ext cx="4896536" cy="900480"/>
          </a:xfrm>
        </p:spPr>
        <p:txBody>
          <a:bodyPr>
            <a:normAutofit/>
          </a:bodyPr>
          <a:lstStyle/>
          <a:p>
            <a:r>
              <a:rPr lang="en-US" dirty="0"/>
              <a:t>Sorting </a:t>
            </a:r>
            <a:r>
              <a:rPr lang="en-US" dirty="0" err="1"/>
              <a:t>Algoritms</a:t>
            </a:r>
            <a:endParaRPr lang="en-US" dirty="0"/>
          </a:p>
        </p:txBody>
      </p:sp>
      <p:sp>
        <p:nvSpPr>
          <p:cNvPr id="3" name="Subtitle 2">
            <a:extLst>
              <a:ext uri="{FF2B5EF4-FFF2-40B4-BE49-F238E27FC236}">
                <a16:creationId xmlns:a16="http://schemas.microsoft.com/office/drawing/2014/main" id="{C4C41E0F-3487-2AA0-7825-64A5A54D757E}"/>
              </a:ext>
            </a:extLst>
          </p:cNvPr>
          <p:cNvSpPr>
            <a:spLocks noGrp="1"/>
          </p:cNvSpPr>
          <p:nvPr>
            <p:ph type="subTitle" idx="1"/>
          </p:nvPr>
        </p:nvSpPr>
        <p:spPr>
          <a:xfrm>
            <a:off x="455826" y="1485635"/>
            <a:ext cx="5159725" cy="4747719"/>
          </a:xfrm>
        </p:spPr>
        <p:txBody>
          <a:bodyPr>
            <a:noAutofit/>
          </a:bodyPr>
          <a:lstStyle/>
          <a:p>
            <a:pPr>
              <a:lnSpc>
                <a:spcPct val="100000"/>
              </a:lnSpc>
            </a:pPr>
            <a:r>
              <a:rPr lang="en-US" sz="1800" dirty="0"/>
              <a:t>Sorting </a:t>
            </a:r>
            <a:r>
              <a:rPr lang="en-US" sz="1800" dirty="0" err="1"/>
              <a:t>alqoritml</a:t>
            </a:r>
            <a:r>
              <a:rPr lang="az-Latn-AZ" sz="1800" dirty="0"/>
              <a:t>ə</a:t>
            </a:r>
            <a:r>
              <a:rPr lang="en-US" sz="1800" dirty="0" err="1"/>
              <a:t>rı</a:t>
            </a:r>
            <a:r>
              <a:rPr lang="en-US" sz="1800" dirty="0"/>
              <a:t>, </a:t>
            </a:r>
            <a:r>
              <a:rPr lang="en-US" sz="1800" dirty="0" err="1"/>
              <a:t>bir</a:t>
            </a:r>
            <a:r>
              <a:rPr lang="en-US" sz="1800" dirty="0"/>
              <a:t> </a:t>
            </a:r>
            <a:r>
              <a:rPr lang="en-US" sz="1800" dirty="0" err="1"/>
              <a:t>sıra</a:t>
            </a:r>
            <a:r>
              <a:rPr lang="en-US" sz="1800" dirty="0"/>
              <a:t>, </a:t>
            </a:r>
            <a:r>
              <a:rPr lang="en-US" sz="1800" dirty="0" err="1"/>
              <a:t>siyahı</a:t>
            </a:r>
            <a:r>
              <a:rPr lang="en-US" sz="1800" dirty="0"/>
              <a:t> </a:t>
            </a:r>
            <a:r>
              <a:rPr lang="en-US" sz="1800" dirty="0" err="1"/>
              <a:t>və</a:t>
            </a:r>
            <a:r>
              <a:rPr lang="en-US" sz="1800" dirty="0"/>
              <a:t> </a:t>
            </a:r>
            <a:r>
              <a:rPr lang="en-US" sz="1800" dirty="0" err="1"/>
              <a:t>ya</a:t>
            </a:r>
            <a:r>
              <a:rPr lang="en-US" sz="1800" dirty="0"/>
              <a:t> </a:t>
            </a:r>
            <a:r>
              <a:rPr lang="en-US" sz="1800" dirty="0" err="1"/>
              <a:t>digər</a:t>
            </a:r>
            <a:r>
              <a:rPr lang="en-US" sz="1800" dirty="0"/>
              <a:t> </a:t>
            </a:r>
            <a:r>
              <a:rPr lang="en-US" sz="1800" dirty="0" err="1"/>
              <a:t>verilmiş</a:t>
            </a:r>
            <a:r>
              <a:rPr lang="en-US" sz="1800" dirty="0"/>
              <a:t> </a:t>
            </a:r>
            <a:r>
              <a:rPr lang="en-US" sz="1800" dirty="0" err="1"/>
              <a:t>məlumatlar</a:t>
            </a:r>
            <a:r>
              <a:rPr lang="en-US" sz="1800" dirty="0"/>
              <a:t> </a:t>
            </a:r>
            <a:r>
              <a:rPr lang="en-US" sz="1800" dirty="0" err="1"/>
              <a:t>toplusunu</a:t>
            </a:r>
            <a:r>
              <a:rPr lang="en-US" sz="1800" dirty="0"/>
              <a:t> </a:t>
            </a:r>
            <a:r>
              <a:rPr lang="en-US" sz="1800" dirty="0" err="1"/>
              <a:t>müəyyən</a:t>
            </a:r>
            <a:r>
              <a:rPr lang="en-US" sz="1800" dirty="0"/>
              <a:t> </a:t>
            </a:r>
            <a:r>
              <a:rPr lang="en-US" sz="1800" dirty="0" err="1"/>
              <a:t>bir</a:t>
            </a:r>
            <a:r>
              <a:rPr lang="en-US" sz="1800" dirty="0"/>
              <a:t> </a:t>
            </a:r>
            <a:r>
              <a:rPr lang="en-US" sz="1800" dirty="0" err="1"/>
              <a:t>qayda</a:t>
            </a:r>
            <a:r>
              <a:rPr lang="en-US" sz="1800" dirty="0"/>
              <a:t> </a:t>
            </a:r>
            <a:r>
              <a:rPr lang="en-US" sz="1800" dirty="0" err="1"/>
              <a:t>əsasında</a:t>
            </a:r>
            <a:r>
              <a:rPr lang="en-US" sz="1800" dirty="0"/>
              <a:t> </a:t>
            </a:r>
            <a:r>
              <a:rPr lang="en-US" sz="1800" dirty="0" err="1"/>
              <a:t>tərtib</a:t>
            </a:r>
            <a:r>
              <a:rPr lang="en-US" sz="1800" dirty="0"/>
              <a:t> </a:t>
            </a:r>
            <a:r>
              <a:rPr lang="en-US" sz="1800" dirty="0" err="1"/>
              <a:t>etmək</a:t>
            </a:r>
            <a:r>
              <a:rPr lang="en-US" sz="1800" dirty="0"/>
              <a:t> </a:t>
            </a:r>
            <a:r>
              <a:rPr lang="en-US" sz="1800" dirty="0" err="1"/>
              <a:t>üçün</a:t>
            </a:r>
            <a:r>
              <a:rPr lang="en-US" sz="1800" dirty="0"/>
              <a:t> </a:t>
            </a:r>
            <a:r>
              <a:rPr lang="en-US" sz="1800" dirty="0" err="1"/>
              <a:t>istifadə</a:t>
            </a:r>
            <a:r>
              <a:rPr lang="en-US" sz="1800" dirty="0"/>
              <a:t> </a:t>
            </a:r>
            <a:r>
              <a:rPr lang="en-US" sz="1800" dirty="0" err="1"/>
              <a:t>edilir</a:t>
            </a:r>
            <a:r>
              <a:rPr lang="en-US" sz="1800" dirty="0"/>
              <a:t>. Bu </a:t>
            </a:r>
            <a:r>
              <a:rPr lang="en-US" sz="1800" dirty="0" err="1"/>
              <a:t>alqoritmlər</a:t>
            </a:r>
            <a:r>
              <a:rPr lang="en-US" sz="1800" dirty="0"/>
              <a:t> </a:t>
            </a:r>
            <a:r>
              <a:rPr lang="en-US" sz="1800" dirty="0" err="1"/>
              <a:t>verilmiş</a:t>
            </a:r>
            <a:r>
              <a:rPr lang="en-US" sz="1800" dirty="0"/>
              <a:t> </a:t>
            </a:r>
            <a:r>
              <a:rPr lang="en-US" sz="1800" dirty="0" err="1"/>
              <a:t>məlumatları</a:t>
            </a:r>
            <a:r>
              <a:rPr lang="en-US" sz="1800" dirty="0"/>
              <a:t> </a:t>
            </a:r>
            <a:r>
              <a:rPr lang="en-US" sz="1800" dirty="0" err="1"/>
              <a:t>artan</a:t>
            </a:r>
            <a:r>
              <a:rPr lang="en-US" sz="1800" dirty="0"/>
              <a:t> </a:t>
            </a:r>
            <a:r>
              <a:rPr lang="en-US" sz="1800" dirty="0" err="1"/>
              <a:t>sıra</a:t>
            </a:r>
            <a:r>
              <a:rPr lang="en-US" sz="1800" dirty="0"/>
              <a:t> (</a:t>
            </a:r>
            <a:r>
              <a:rPr lang="en-US" sz="1800" dirty="0" err="1"/>
              <a:t>kiçikdən</a:t>
            </a:r>
            <a:r>
              <a:rPr lang="en-US" sz="1800" dirty="0"/>
              <a:t> </a:t>
            </a:r>
            <a:r>
              <a:rPr lang="en-US" sz="1800" dirty="0" err="1"/>
              <a:t>böyükə</a:t>
            </a:r>
            <a:r>
              <a:rPr lang="en-US" sz="1800" dirty="0"/>
              <a:t>) </a:t>
            </a:r>
            <a:r>
              <a:rPr lang="en-US" sz="1800" dirty="0" err="1"/>
              <a:t>və</a:t>
            </a:r>
            <a:r>
              <a:rPr lang="en-US" sz="1800" dirty="0"/>
              <a:t> </a:t>
            </a:r>
            <a:r>
              <a:rPr lang="en-US" sz="1800" dirty="0" err="1"/>
              <a:t>ya</a:t>
            </a:r>
            <a:r>
              <a:rPr lang="en-US" sz="1800" dirty="0"/>
              <a:t> </a:t>
            </a:r>
            <a:r>
              <a:rPr lang="en-US" sz="1800" dirty="0" err="1"/>
              <a:t>azalan</a:t>
            </a:r>
            <a:r>
              <a:rPr lang="en-US" sz="1800" dirty="0"/>
              <a:t> </a:t>
            </a:r>
            <a:r>
              <a:rPr lang="en-US" sz="1800" dirty="0" err="1"/>
              <a:t>sıra</a:t>
            </a:r>
            <a:r>
              <a:rPr lang="en-US" sz="1800" dirty="0"/>
              <a:t> (</a:t>
            </a:r>
            <a:r>
              <a:rPr lang="en-US" sz="1800" dirty="0" err="1"/>
              <a:t>böyükdən</a:t>
            </a:r>
            <a:r>
              <a:rPr lang="en-US" sz="1800" dirty="0"/>
              <a:t> </a:t>
            </a:r>
            <a:r>
              <a:rPr lang="en-US" sz="1800" dirty="0" err="1"/>
              <a:t>kiçiyə</a:t>
            </a:r>
            <a:r>
              <a:rPr lang="en-US" sz="1800" dirty="0"/>
              <a:t>) </a:t>
            </a:r>
            <a:r>
              <a:rPr lang="en-US" sz="1800" dirty="0" err="1"/>
              <a:t>görə</a:t>
            </a:r>
            <a:r>
              <a:rPr lang="en-US" sz="1800" dirty="0"/>
              <a:t> </a:t>
            </a:r>
            <a:r>
              <a:rPr lang="en-US" sz="1800" dirty="0" err="1"/>
              <a:t>sıralaya</a:t>
            </a:r>
            <a:r>
              <a:rPr lang="en-US" sz="1800" dirty="0"/>
              <a:t> </a:t>
            </a:r>
            <a:r>
              <a:rPr lang="en-US" sz="1800" dirty="0" err="1"/>
              <a:t>bilər</a:t>
            </a:r>
            <a:r>
              <a:rPr lang="en-US" sz="1800" dirty="0"/>
              <a:t>.</a:t>
            </a:r>
          </a:p>
          <a:p>
            <a:pPr>
              <a:lnSpc>
                <a:spcPct val="100000"/>
              </a:lnSpc>
            </a:pPr>
            <a:r>
              <a:rPr lang="en-US" sz="1800" dirty="0"/>
              <a:t>Sorting </a:t>
            </a:r>
            <a:r>
              <a:rPr lang="en-US" sz="1800" dirty="0" err="1"/>
              <a:t>alqoritmları</a:t>
            </a:r>
            <a:r>
              <a:rPr lang="en-US" sz="1800" dirty="0"/>
              <a:t> </a:t>
            </a:r>
            <a:r>
              <a:rPr lang="en-US" sz="1800" dirty="0" err="1"/>
              <a:t>proqramçılar</a:t>
            </a:r>
            <a:r>
              <a:rPr lang="en-US" sz="1800" dirty="0"/>
              <a:t> </a:t>
            </a:r>
            <a:r>
              <a:rPr lang="en-US" sz="1800" dirty="0" err="1"/>
              <a:t>tərəfindən</a:t>
            </a:r>
            <a:r>
              <a:rPr lang="en-US" sz="1800" dirty="0"/>
              <a:t> </a:t>
            </a:r>
            <a:r>
              <a:rPr lang="en-US" sz="1800" dirty="0" err="1"/>
              <a:t>çox</a:t>
            </a:r>
            <a:r>
              <a:rPr lang="en-US" sz="1800" dirty="0"/>
              <a:t> </a:t>
            </a:r>
            <a:r>
              <a:rPr lang="en-US" sz="1800" dirty="0" err="1"/>
              <a:t>vaxt</a:t>
            </a:r>
            <a:r>
              <a:rPr lang="en-US" sz="1800" dirty="0"/>
              <a:t> </a:t>
            </a:r>
            <a:r>
              <a:rPr lang="en-US" sz="1800" dirty="0" err="1"/>
              <a:t>proqramların</a:t>
            </a:r>
            <a:r>
              <a:rPr lang="en-US" sz="1800" dirty="0"/>
              <a:t> </a:t>
            </a:r>
            <a:r>
              <a:rPr lang="en-US" sz="1800" dirty="0" err="1"/>
              <a:t>effektivliyini</a:t>
            </a:r>
            <a:r>
              <a:rPr lang="en-US" sz="1800" dirty="0"/>
              <a:t> </a:t>
            </a:r>
            <a:r>
              <a:rPr lang="en-US" sz="1800" dirty="0" err="1"/>
              <a:t>artırmaq</a:t>
            </a:r>
            <a:r>
              <a:rPr lang="en-US" sz="1800" dirty="0"/>
              <a:t> </a:t>
            </a:r>
            <a:r>
              <a:rPr lang="en-US" sz="1800" dirty="0" err="1"/>
              <a:t>və</a:t>
            </a:r>
            <a:r>
              <a:rPr lang="en-US" sz="1800" dirty="0"/>
              <a:t> </a:t>
            </a:r>
            <a:r>
              <a:rPr lang="en-US" sz="1800" dirty="0" err="1"/>
              <a:t>verilmiş</a:t>
            </a:r>
            <a:r>
              <a:rPr lang="en-US" sz="1800" dirty="0"/>
              <a:t> </a:t>
            </a:r>
            <a:r>
              <a:rPr lang="en-US" sz="1800" dirty="0" err="1"/>
              <a:t>məlumatları</a:t>
            </a:r>
            <a:r>
              <a:rPr lang="en-US" sz="1800" dirty="0"/>
              <a:t> </a:t>
            </a:r>
            <a:r>
              <a:rPr lang="en-US" sz="1800" dirty="0" err="1"/>
              <a:t>düzgün</a:t>
            </a:r>
            <a:r>
              <a:rPr lang="en-US" sz="1800" dirty="0"/>
              <a:t> </a:t>
            </a:r>
            <a:r>
              <a:rPr lang="en-US" sz="1800" dirty="0" err="1"/>
              <a:t>bir</a:t>
            </a:r>
            <a:r>
              <a:rPr lang="en-US" sz="1800" dirty="0"/>
              <a:t> </a:t>
            </a:r>
            <a:r>
              <a:rPr lang="en-US" sz="1800" dirty="0" err="1"/>
              <a:t>şəkildə</a:t>
            </a:r>
            <a:r>
              <a:rPr lang="en-US" sz="1800" dirty="0"/>
              <a:t> </a:t>
            </a:r>
            <a:r>
              <a:rPr lang="en-US" sz="1800" dirty="0" err="1"/>
              <a:t>tərtib</a:t>
            </a:r>
            <a:r>
              <a:rPr lang="en-US" sz="1800" dirty="0"/>
              <a:t> </a:t>
            </a:r>
            <a:r>
              <a:rPr lang="en-US" sz="1800" dirty="0" err="1"/>
              <a:t>etmək</a:t>
            </a:r>
            <a:r>
              <a:rPr lang="en-US" sz="1800" dirty="0"/>
              <a:t> </a:t>
            </a:r>
            <a:r>
              <a:rPr lang="en-US" sz="1800" dirty="0" err="1"/>
              <a:t>üçün</a:t>
            </a:r>
            <a:r>
              <a:rPr lang="en-US" sz="1800" dirty="0"/>
              <a:t> </a:t>
            </a:r>
            <a:r>
              <a:rPr lang="en-US" sz="1800" dirty="0" err="1"/>
              <a:t>istifadə</a:t>
            </a:r>
            <a:r>
              <a:rPr lang="en-US" sz="1800" dirty="0"/>
              <a:t> </a:t>
            </a:r>
            <a:r>
              <a:rPr lang="en-US" sz="1800" dirty="0" err="1"/>
              <a:t>edilir</a:t>
            </a:r>
            <a:r>
              <a:rPr lang="en-US" sz="1800" dirty="0"/>
              <a:t>.</a:t>
            </a:r>
          </a:p>
          <a:p>
            <a:pPr>
              <a:lnSpc>
                <a:spcPct val="100000"/>
              </a:lnSpc>
            </a:pPr>
            <a:r>
              <a:rPr lang="en-US" sz="1800" dirty="0"/>
              <a:t>Bir </a:t>
            </a:r>
            <a:r>
              <a:rPr lang="en-US" sz="1800" dirty="0" err="1"/>
              <a:t>neçə</a:t>
            </a:r>
            <a:r>
              <a:rPr lang="en-US" sz="1800" dirty="0"/>
              <a:t>  sorting </a:t>
            </a:r>
            <a:r>
              <a:rPr lang="en-US" sz="1800" dirty="0" err="1"/>
              <a:t>alqoritmi</a:t>
            </a:r>
            <a:r>
              <a:rPr lang="en-US" sz="1800" dirty="0"/>
              <a:t> </a:t>
            </a:r>
            <a:r>
              <a:rPr lang="en-US" sz="1800" dirty="0" err="1"/>
              <a:t>mövcuddur</a:t>
            </a:r>
            <a:r>
              <a:rPr lang="en-US" sz="1800" dirty="0"/>
              <a:t>. Sorting </a:t>
            </a:r>
            <a:r>
              <a:rPr lang="en-US" sz="1800" dirty="0" err="1"/>
              <a:t>alqoritml</a:t>
            </a:r>
            <a:r>
              <a:rPr lang="az-Latn-AZ" sz="1800" dirty="0"/>
              <a:t>ə</a:t>
            </a:r>
            <a:r>
              <a:rPr lang="en-US" sz="1800" dirty="0" err="1"/>
              <a:t>rı</a:t>
            </a:r>
            <a:r>
              <a:rPr lang="en-US" sz="1800" dirty="0"/>
              <a:t> </a:t>
            </a:r>
            <a:r>
              <a:rPr lang="en-US" sz="1800" dirty="0" err="1"/>
              <a:t>proqramçılar</a:t>
            </a:r>
            <a:r>
              <a:rPr lang="en-US" sz="1800" dirty="0"/>
              <a:t> </a:t>
            </a:r>
            <a:r>
              <a:rPr lang="en-US" sz="1800" dirty="0" err="1"/>
              <a:t>tərəfindən</a:t>
            </a:r>
            <a:r>
              <a:rPr lang="en-US" sz="1800" dirty="0"/>
              <a:t> </a:t>
            </a:r>
            <a:r>
              <a:rPr lang="en-US" sz="1800" dirty="0" err="1"/>
              <a:t>çox</a:t>
            </a:r>
            <a:r>
              <a:rPr lang="en-US" sz="1800" dirty="0"/>
              <a:t> </a:t>
            </a:r>
            <a:r>
              <a:rPr lang="en-US" sz="1800" dirty="0" err="1"/>
              <a:t>vaxt</a:t>
            </a:r>
            <a:r>
              <a:rPr lang="en-US" sz="1800" dirty="0"/>
              <a:t> </a:t>
            </a:r>
            <a:r>
              <a:rPr lang="en-US" sz="1800" dirty="0" err="1"/>
              <a:t>proqramların</a:t>
            </a:r>
            <a:r>
              <a:rPr lang="en-US" sz="1800" dirty="0"/>
              <a:t> </a:t>
            </a:r>
            <a:r>
              <a:rPr lang="en-US" sz="1800" dirty="0" err="1"/>
              <a:t>effektivliyini</a:t>
            </a:r>
            <a:r>
              <a:rPr lang="en-US" sz="1800" dirty="0"/>
              <a:t> </a:t>
            </a:r>
            <a:r>
              <a:rPr lang="en-US" sz="1800" dirty="0" err="1"/>
              <a:t>artırmaq</a:t>
            </a:r>
            <a:r>
              <a:rPr lang="en-US" sz="1800" dirty="0"/>
              <a:t> </a:t>
            </a:r>
            <a:r>
              <a:rPr lang="en-US" sz="1800" dirty="0" err="1"/>
              <a:t>və</a:t>
            </a:r>
            <a:r>
              <a:rPr lang="en-US" sz="1800" dirty="0"/>
              <a:t> </a:t>
            </a:r>
            <a:r>
              <a:rPr lang="en-US" sz="1800" dirty="0" err="1"/>
              <a:t>verilmiş</a:t>
            </a:r>
            <a:r>
              <a:rPr lang="en-US" sz="1800" dirty="0"/>
              <a:t> </a:t>
            </a:r>
            <a:r>
              <a:rPr lang="en-US" sz="1800" dirty="0" err="1"/>
              <a:t>məlumatları</a:t>
            </a:r>
            <a:r>
              <a:rPr lang="en-US" sz="1800" dirty="0"/>
              <a:t> </a:t>
            </a:r>
            <a:r>
              <a:rPr lang="en-US" sz="1800" dirty="0" err="1"/>
              <a:t>düzgün</a:t>
            </a:r>
            <a:r>
              <a:rPr lang="en-US" sz="1800" dirty="0"/>
              <a:t> </a:t>
            </a:r>
            <a:r>
              <a:rPr lang="en-US" sz="1800" dirty="0" err="1"/>
              <a:t>bir</a:t>
            </a:r>
            <a:r>
              <a:rPr lang="en-US" sz="1800" dirty="0"/>
              <a:t> </a:t>
            </a:r>
            <a:r>
              <a:rPr lang="en-US" sz="1800" dirty="0" err="1"/>
              <a:t>şəkildə</a:t>
            </a:r>
            <a:r>
              <a:rPr lang="en-US" sz="1800" dirty="0"/>
              <a:t> </a:t>
            </a:r>
            <a:r>
              <a:rPr lang="en-US" sz="1800" dirty="0" err="1"/>
              <a:t>tərtib</a:t>
            </a:r>
            <a:r>
              <a:rPr lang="en-US" sz="1800" dirty="0"/>
              <a:t> </a:t>
            </a:r>
            <a:r>
              <a:rPr lang="en-US" sz="1800" dirty="0" err="1"/>
              <a:t>etmək</a:t>
            </a:r>
            <a:r>
              <a:rPr lang="en-US" sz="1800" dirty="0"/>
              <a:t> </a:t>
            </a:r>
            <a:r>
              <a:rPr lang="en-US" sz="1800" dirty="0" err="1"/>
              <a:t>üçün</a:t>
            </a:r>
            <a:r>
              <a:rPr lang="en-US" sz="1800" dirty="0"/>
              <a:t> </a:t>
            </a:r>
            <a:r>
              <a:rPr lang="en-US" sz="1800" dirty="0" err="1"/>
              <a:t>istifadə</a:t>
            </a:r>
            <a:r>
              <a:rPr lang="en-US" sz="1800" dirty="0"/>
              <a:t> </a:t>
            </a:r>
            <a:r>
              <a:rPr lang="en-US" sz="1800" dirty="0" err="1"/>
              <a:t>edilir</a:t>
            </a:r>
            <a:r>
              <a:rPr lang="en-US" sz="1800" dirty="0"/>
              <a:t>.</a:t>
            </a:r>
          </a:p>
        </p:txBody>
      </p:sp>
      <p:sp>
        <p:nvSpPr>
          <p:cNvPr id="33" name="Freeform: Shape 32">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1">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4"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descr="A diagram of a sorting algorithm&#10;&#10;Description automatically generated">
            <a:extLst>
              <a:ext uri="{FF2B5EF4-FFF2-40B4-BE49-F238E27FC236}">
                <a16:creationId xmlns:a16="http://schemas.microsoft.com/office/drawing/2014/main" id="{23F46283-91A7-E9E7-0EC0-641DE1915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872" y="1797499"/>
            <a:ext cx="5677184" cy="3193416"/>
          </a:xfrm>
          <a:prstGeom prst="rect">
            <a:avLst/>
          </a:prstGeom>
        </p:spPr>
      </p:pic>
      <p:sp>
        <p:nvSpPr>
          <p:cNvPr id="37" name="Freeform: Shape 36">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8708"/>
            <a:ext cx="4292956" cy="1249292"/>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8" name="Group 37">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6"/>
          </a:solidFill>
        </p:grpSpPr>
        <p:sp>
          <p:nvSpPr>
            <p:cNvPr id="39" name="Freeform: Shape 38">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9337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2260314-D715-8688-9E21-CF37EC7F8281}"/>
              </a:ext>
            </a:extLst>
          </p:cNvPr>
          <p:cNvSpPr>
            <a:spLocks noGrp="1"/>
          </p:cNvSpPr>
          <p:nvPr>
            <p:ph type="title"/>
          </p:nvPr>
        </p:nvSpPr>
        <p:spPr>
          <a:xfrm>
            <a:off x="6389914" y="1619529"/>
            <a:ext cx="4213359" cy="745958"/>
          </a:xfrm>
        </p:spPr>
        <p:txBody>
          <a:bodyPr anchor="b">
            <a:normAutofit/>
          </a:bodyPr>
          <a:lstStyle/>
          <a:p>
            <a:r>
              <a:rPr lang="en-US" b="0" i="0" dirty="0">
                <a:effectLst/>
                <a:latin typeface="Georgia" panose="02040502050405020303" pitchFamily="18" charset="0"/>
              </a:rPr>
              <a:t>Bubble sort</a:t>
            </a:r>
            <a:endParaRPr lang="en-US" dirty="0"/>
          </a:p>
        </p:txBody>
      </p:sp>
      <p:pic>
        <p:nvPicPr>
          <p:cNvPr id="5" name="Picture 4" descr="A screenshot of a grid of blue squares&#10;&#10;Description automatically generated">
            <a:extLst>
              <a:ext uri="{FF2B5EF4-FFF2-40B4-BE49-F238E27FC236}">
                <a16:creationId xmlns:a16="http://schemas.microsoft.com/office/drawing/2014/main" id="{1C42997A-8B00-E805-12E9-8E942E7F3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41" y="1703185"/>
            <a:ext cx="5112709" cy="3410136"/>
          </a:xfrm>
          <a:prstGeom prst="rect">
            <a:avLst/>
          </a:prstGeom>
        </p:spPr>
      </p:pic>
      <p:grpSp>
        <p:nvGrpSpPr>
          <p:cNvPr id="12"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1728" y="3092185"/>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6078955A-1871-4463-B23D-8AD33984C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0" name="Freeform: Shape 19">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637359"/>
            <a:ext cx="5486401" cy="1220641"/>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782" y="5182141"/>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73AAA862-9214-3AF0-3270-D25DD9B4454A}"/>
              </a:ext>
            </a:extLst>
          </p:cNvPr>
          <p:cNvSpPr>
            <a:spLocks noGrp="1"/>
          </p:cNvSpPr>
          <p:nvPr>
            <p:ph idx="1"/>
          </p:nvPr>
        </p:nvSpPr>
        <p:spPr>
          <a:xfrm>
            <a:off x="5958543" y="3221840"/>
            <a:ext cx="5661216" cy="2641930"/>
          </a:xfrm>
        </p:spPr>
        <p:txBody>
          <a:bodyPr>
            <a:noAutofit/>
          </a:bodyPr>
          <a:lstStyle/>
          <a:p>
            <a:pPr>
              <a:lnSpc>
                <a:spcPct val="100000"/>
              </a:lnSpc>
            </a:pPr>
            <a:r>
              <a:rPr lang="en-US" sz="1800" dirty="0"/>
              <a:t>Bubble Sort, </a:t>
            </a:r>
            <a:r>
              <a:rPr lang="en-US" sz="1800" dirty="0" err="1"/>
              <a:t>sadə</a:t>
            </a:r>
            <a:r>
              <a:rPr lang="en-US" sz="1800" dirty="0"/>
              <a:t> </a:t>
            </a:r>
            <a:r>
              <a:rPr lang="en-US" sz="1800" dirty="0" err="1"/>
              <a:t>və</a:t>
            </a:r>
            <a:r>
              <a:rPr lang="en-US" sz="1800" dirty="0"/>
              <a:t> </a:t>
            </a:r>
            <a:r>
              <a:rPr lang="en-US" sz="1800" dirty="0" err="1"/>
              <a:t>elementləri</a:t>
            </a:r>
            <a:r>
              <a:rPr lang="en-US" sz="1800" dirty="0"/>
              <a:t> </a:t>
            </a:r>
            <a:r>
              <a:rPr lang="en-US" sz="1800" dirty="0" err="1"/>
              <a:t>sıra</a:t>
            </a:r>
            <a:r>
              <a:rPr lang="en-US" sz="1800" dirty="0"/>
              <a:t> </a:t>
            </a:r>
            <a:r>
              <a:rPr lang="en-US" sz="1800" dirty="0" err="1"/>
              <a:t>ilə</a:t>
            </a:r>
            <a:r>
              <a:rPr lang="en-US" sz="1800" dirty="0"/>
              <a:t> </a:t>
            </a:r>
            <a:r>
              <a:rPr lang="en-US" sz="1800" dirty="0" err="1"/>
              <a:t>düzgün</a:t>
            </a:r>
            <a:r>
              <a:rPr lang="en-US" sz="1800" dirty="0"/>
              <a:t> </a:t>
            </a:r>
            <a:r>
              <a:rPr lang="en-US" sz="1800" dirty="0" err="1"/>
              <a:t>tərtib</a:t>
            </a:r>
            <a:r>
              <a:rPr lang="en-US" sz="1800" dirty="0"/>
              <a:t> </a:t>
            </a:r>
            <a:r>
              <a:rPr lang="en-US" sz="1800" dirty="0" err="1"/>
              <a:t>etmək</a:t>
            </a:r>
            <a:r>
              <a:rPr lang="en-US" sz="1800" dirty="0"/>
              <a:t> </a:t>
            </a:r>
            <a:r>
              <a:rPr lang="en-US" sz="1800" dirty="0" err="1"/>
              <a:t>üçün</a:t>
            </a:r>
            <a:r>
              <a:rPr lang="en-US" sz="1800" dirty="0"/>
              <a:t> </a:t>
            </a:r>
            <a:r>
              <a:rPr lang="en-US" sz="1800" dirty="0" err="1"/>
              <a:t>istifadə</a:t>
            </a:r>
            <a:r>
              <a:rPr lang="en-US" sz="1800" dirty="0"/>
              <a:t> </a:t>
            </a:r>
            <a:r>
              <a:rPr lang="en-US" sz="1800" dirty="0" err="1"/>
              <a:t>olunan</a:t>
            </a:r>
            <a:r>
              <a:rPr lang="en-US" sz="1800" dirty="0"/>
              <a:t> </a:t>
            </a:r>
            <a:r>
              <a:rPr lang="en-US" sz="1800" dirty="0" err="1"/>
              <a:t>bir</a:t>
            </a:r>
            <a:r>
              <a:rPr lang="en-US" sz="1800" dirty="0"/>
              <a:t> sorting </a:t>
            </a:r>
            <a:r>
              <a:rPr lang="en-US" sz="1800" dirty="0" err="1"/>
              <a:t>alqoritmidir</a:t>
            </a:r>
            <a:r>
              <a:rPr lang="en-US" sz="1800" dirty="0"/>
              <a:t>. Bu </a:t>
            </a:r>
            <a:r>
              <a:rPr lang="en-US" sz="1800" dirty="0" err="1"/>
              <a:t>alqoritmin</a:t>
            </a:r>
            <a:r>
              <a:rPr lang="en-US" sz="1800" dirty="0"/>
              <a:t> </a:t>
            </a:r>
            <a:r>
              <a:rPr lang="en-US" sz="1800" dirty="0" err="1"/>
              <a:t>əsas</a:t>
            </a:r>
            <a:r>
              <a:rPr lang="en-US" sz="1800" dirty="0"/>
              <a:t> </a:t>
            </a:r>
            <a:r>
              <a:rPr lang="en-US" sz="1800" dirty="0" err="1"/>
              <a:t>ideyası</a:t>
            </a:r>
            <a:r>
              <a:rPr lang="en-US" sz="1800" dirty="0"/>
              <a:t>, </a:t>
            </a:r>
            <a:r>
              <a:rPr lang="en-US" sz="1800" dirty="0" err="1"/>
              <a:t>iki</a:t>
            </a:r>
            <a:r>
              <a:rPr lang="en-US" sz="1800" dirty="0"/>
              <a:t> </a:t>
            </a:r>
            <a:r>
              <a:rPr lang="en-US" sz="1800" dirty="0" err="1"/>
              <a:t>ardıcıl</a:t>
            </a:r>
            <a:r>
              <a:rPr lang="az-Latn-AZ" sz="1800" dirty="0"/>
              <a:t> </a:t>
            </a:r>
            <a:r>
              <a:rPr lang="en-US" sz="1800" dirty="0" err="1"/>
              <a:t>elementi</a:t>
            </a:r>
            <a:r>
              <a:rPr lang="en-US" sz="1800" dirty="0"/>
              <a:t> </a:t>
            </a:r>
            <a:r>
              <a:rPr lang="en-US" sz="1800" dirty="0" err="1"/>
              <a:t>müqayisə</a:t>
            </a:r>
            <a:r>
              <a:rPr lang="en-US" sz="1800" dirty="0"/>
              <a:t> </a:t>
            </a:r>
            <a:r>
              <a:rPr lang="en-US" sz="1800" dirty="0" err="1"/>
              <a:t>edib</a:t>
            </a:r>
            <a:r>
              <a:rPr lang="en-US" sz="1800" dirty="0"/>
              <a:t>, </a:t>
            </a:r>
            <a:r>
              <a:rPr lang="en-US" sz="1800" dirty="0" err="1"/>
              <a:t>onları</a:t>
            </a:r>
            <a:r>
              <a:rPr lang="en-US" sz="1800" dirty="0"/>
              <a:t> </a:t>
            </a:r>
            <a:r>
              <a:rPr lang="en-US" sz="1800" dirty="0" err="1"/>
              <a:t>uyğun</a:t>
            </a:r>
            <a:r>
              <a:rPr lang="en-US" sz="1800" dirty="0"/>
              <a:t> </a:t>
            </a:r>
            <a:r>
              <a:rPr lang="en-US" sz="1800" dirty="0" err="1"/>
              <a:t>sıra</a:t>
            </a:r>
            <a:r>
              <a:rPr lang="en-US" sz="1800" dirty="0"/>
              <a:t> </a:t>
            </a:r>
            <a:r>
              <a:rPr lang="en-US" sz="1800" dirty="0" err="1"/>
              <a:t>ilə</a:t>
            </a:r>
            <a:r>
              <a:rPr lang="en-US" sz="1800" dirty="0"/>
              <a:t> </a:t>
            </a:r>
            <a:r>
              <a:rPr lang="en-US" sz="1800" dirty="0" err="1"/>
              <a:t>düzəltməkdir</a:t>
            </a:r>
            <a:r>
              <a:rPr lang="en-US" sz="1800" dirty="0"/>
              <a:t>.</a:t>
            </a:r>
            <a:endParaRPr lang="az-Latn-AZ" sz="1800" dirty="0"/>
          </a:p>
          <a:p>
            <a:pPr>
              <a:lnSpc>
                <a:spcPct val="100000"/>
              </a:lnSpc>
            </a:pPr>
            <a:r>
              <a:rPr lang="en-US" sz="1800" dirty="0"/>
              <a:t>Bubble Sort, </a:t>
            </a:r>
            <a:r>
              <a:rPr lang="en-US" sz="1800" dirty="0" err="1"/>
              <a:t>sadə</a:t>
            </a:r>
            <a:r>
              <a:rPr lang="en-US" sz="1800" dirty="0"/>
              <a:t> </a:t>
            </a:r>
            <a:r>
              <a:rPr lang="en-US" sz="1800" dirty="0" err="1"/>
              <a:t>bir</a:t>
            </a:r>
            <a:r>
              <a:rPr lang="en-US" sz="1800" dirty="0"/>
              <a:t> </a:t>
            </a:r>
            <a:r>
              <a:rPr lang="en-US" sz="1800" dirty="0" err="1"/>
              <a:t>alqoritmdir</a:t>
            </a:r>
            <a:r>
              <a:rPr lang="en-US" sz="1800" dirty="0"/>
              <a:t> </a:t>
            </a:r>
            <a:r>
              <a:rPr lang="en-US" sz="1800" dirty="0" err="1"/>
              <a:t>və</a:t>
            </a:r>
            <a:r>
              <a:rPr lang="en-US" sz="1800" dirty="0"/>
              <a:t> </a:t>
            </a:r>
            <a:r>
              <a:rPr lang="en-US" sz="1800" dirty="0" err="1"/>
              <a:t>kiçik</a:t>
            </a:r>
            <a:r>
              <a:rPr lang="en-US" sz="1800" dirty="0"/>
              <a:t> </a:t>
            </a:r>
            <a:r>
              <a:rPr lang="en-US" sz="1800" dirty="0" err="1"/>
              <a:t>siyahılarda</a:t>
            </a:r>
            <a:r>
              <a:rPr lang="en-US" sz="1800" dirty="0"/>
              <a:t> </a:t>
            </a:r>
            <a:r>
              <a:rPr lang="en-US" sz="1800" dirty="0" err="1"/>
              <a:t>və</a:t>
            </a:r>
            <a:r>
              <a:rPr lang="en-US" sz="1800" dirty="0"/>
              <a:t> </a:t>
            </a:r>
            <a:r>
              <a:rPr lang="en-US" sz="1800" dirty="0" err="1"/>
              <a:t>ya</a:t>
            </a:r>
            <a:r>
              <a:rPr lang="en-US" sz="1800" dirty="0"/>
              <a:t> </a:t>
            </a:r>
            <a:r>
              <a:rPr lang="en-US" sz="1800" dirty="0" err="1"/>
              <a:t>nisbətən</a:t>
            </a:r>
            <a:r>
              <a:rPr lang="en-US" sz="1800" dirty="0"/>
              <a:t> </a:t>
            </a:r>
            <a:r>
              <a:rPr lang="en-US" sz="1800" dirty="0" err="1"/>
              <a:t>az</a:t>
            </a:r>
            <a:r>
              <a:rPr lang="en-US" sz="1800" dirty="0"/>
              <a:t> </a:t>
            </a:r>
            <a:r>
              <a:rPr lang="en-US" sz="1800" dirty="0" err="1"/>
              <a:t>elementdə</a:t>
            </a:r>
            <a:r>
              <a:rPr lang="en-US" sz="1800" dirty="0"/>
              <a:t> </a:t>
            </a:r>
            <a:r>
              <a:rPr lang="en-US" sz="1800" dirty="0" err="1"/>
              <a:t>effektiv</a:t>
            </a:r>
            <a:r>
              <a:rPr lang="en-US" sz="1800" dirty="0"/>
              <a:t> ola </a:t>
            </a:r>
            <a:r>
              <a:rPr lang="en-US" sz="1800" dirty="0" err="1"/>
              <a:t>bilər</a:t>
            </a:r>
            <a:r>
              <a:rPr lang="en-US" sz="1800" dirty="0"/>
              <a:t>. Lakin </a:t>
            </a:r>
            <a:r>
              <a:rPr lang="en-US" sz="1800" dirty="0" err="1"/>
              <a:t>böyük</a:t>
            </a:r>
            <a:r>
              <a:rPr lang="en-US" sz="1800" dirty="0"/>
              <a:t> </a:t>
            </a:r>
            <a:r>
              <a:rPr lang="en-US" sz="1800" dirty="0" err="1"/>
              <a:t>siyahılarda</a:t>
            </a:r>
            <a:r>
              <a:rPr lang="en-US" sz="1800" dirty="0"/>
              <a:t> </a:t>
            </a:r>
            <a:r>
              <a:rPr lang="en-US" sz="1800" dirty="0" err="1"/>
              <a:t>performansı</a:t>
            </a:r>
            <a:r>
              <a:rPr lang="en-US" sz="1800" dirty="0"/>
              <a:t> </a:t>
            </a:r>
            <a:r>
              <a:rPr lang="en-US" sz="1800" dirty="0" err="1"/>
              <a:t>çox</a:t>
            </a:r>
            <a:r>
              <a:rPr lang="en-US" sz="1800" dirty="0"/>
              <a:t> </a:t>
            </a:r>
            <a:r>
              <a:rPr lang="en-US" sz="1800" dirty="0" err="1"/>
              <a:t>aşağı</a:t>
            </a:r>
            <a:r>
              <a:rPr lang="en-US" sz="1800" dirty="0"/>
              <a:t> ola </a:t>
            </a:r>
            <a:r>
              <a:rPr lang="en-US" sz="1800" dirty="0" err="1"/>
              <a:t>bilər</a:t>
            </a:r>
            <a:r>
              <a:rPr lang="en-US" sz="1800" dirty="0"/>
              <a:t>. Bu </a:t>
            </a:r>
            <a:r>
              <a:rPr lang="en-US" sz="1800" dirty="0" err="1"/>
              <a:t>səbəbdən</a:t>
            </a:r>
            <a:r>
              <a:rPr lang="en-US" sz="1800" dirty="0"/>
              <a:t> </a:t>
            </a:r>
            <a:r>
              <a:rPr lang="en-US" sz="1800" dirty="0" err="1"/>
              <a:t>çox</a:t>
            </a:r>
            <a:r>
              <a:rPr lang="en-US" sz="1800" dirty="0"/>
              <a:t> </a:t>
            </a:r>
            <a:r>
              <a:rPr lang="en-US" sz="1800" dirty="0" err="1"/>
              <a:t>böyük</a:t>
            </a:r>
            <a:r>
              <a:rPr lang="en-US" sz="1800" dirty="0"/>
              <a:t> </a:t>
            </a:r>
            <a:r>
              <a:rPr lang="en-US" sz="1800" dirty="0" err="1"/>
              <a:t>siyahıları</a:t>
            </a:r>
            <a:r>
              <a:rPr lang="en-US" sz="1800" dirty="0"/>
              <a:t> </a:t>
            </a:r>
            <a:r>
              <a:rPr lang="en-US" sz="1800" dirty="0" err="1"/>
              <a:t>tərtib</a:t>
            </a:r>
            <a:r>
              <a:rPr lang="en-US" sz="1800" dirty="0"/>
              <a:t> </a:t>
            </a:r>
            <a:r>
              <a:rPr lang="en-US" sz="1800" dirty="0" err="1"/>
              <a:t>etmək</a:t>
            </a:r>
            <a:r>
              <a:rPr lang="en-US" sz="1800" dirty="0"/>
              <a:t> </a:t>
            </a:r>
            <a:r>
              <a:rPr lang="en-US" sz="1800" dirty="0" err="1"/>
              <a:t>üçün</a:t>
            </a:r>
            <a:r>
              <a:rPr lang="en-US" sz="1800" dirty="0"/>
              <a:t> </a:t>
            </a:r>
            <a:r>
              <a:rPr lang="en-US" sz="1800" dirty="0" err="1"/>
              <a:t>daha</a:t>
            </a:r>
            <a:r>
              <a:rPr lang="en-US" sz="1800" dirty="0"/>
              <a:t> </a:t>
            </a:r>
            <a:r>
              <a:rPr lang="en-US" sz="1800" dirty="0" err="1"/>
              <a:t>effektiv</a:t>
            </a:r>
            <a:r>
              <a:rPr lang="en-US" sz="1800" dirty="0"/>
              <a:t> sorting </a:t>
            </a:r>
            <a:r>
              <a:rPr lang="en-US" sz="1800" dirty="0" err="1"/>
              <a:t>alqoritmləri</a:t>
            </a:r>
            <a:r>
              <a:rPr lang="en-US" sz="1800" dirty="0"/>
              <a:t> (</a:t>
            </a:r>
            <a:r>
              <a:rPr lang="en-US" sz="1800" dirty="0" err="1"/>
              <a:t>məsələn</a:t>
            </a:r>
            <a:r>
              <a:rPr lang="en-US" sz="1800" dirty="0"/>
              <a:t>, Quick Sort </a:t>
            </a:r>
            <a:r>
              <a:rPr lang="en-US" sz="1800" dirty="0" err="1"/>
              <a:t>və</a:t>
            </a:r>
            <a:r>
              <a:rPr lang="en-US" sz="1800" dirty="0"/>
              <a:t> </a:t>
            </a:r>
            <a:r>
              <a:rPr lang="en-US" sz="1800" dirty="0" err="1"/>
              <a:t>ya</a:t>
            </a:r>
            <a:r>
              <a:rPr lang="en-US" sz="1800" dirty="0"/>
              <a:t> Merge Sort) </a:t>
            </a:r>
            <a:r>
              <a:rPr lang="en-US" sz="1800" dirty="0" err="1"/>
              <a:t>üstün</a:t>
            </a:r>
            <a:r>
              <a:rPr lang="en-US" sz="1800" dirty="0"/>
              <a:t> </a:t>
            </a:r>
            <a:r>
              <a:rPr lang="en-US" sz="1800" dirty="0" err="1"/>
              <a:t>olur</a:t>
            </a:r>
            <a:r>
              <a:rPr lang="en-US" sz="1800" dirty="0"/>
              <a:t>.</a:t>
            </a:r>
          </a:p>
        </p:txBody>
      </p:sp>
    </p:spTree>
    <p:extLst>
      <p:ext uri="{BB962C8B-B14F-4D97-AF65-F5344CB8AC3E}">
        <p14:creationId xmlns:p14="http://schemas.microsoft.com/office/powerpoint/2010/main" val="25136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 name="TextBox 4">
            <a:extLst>
              <a:ext uri="{FF2B5EF4-FFF2-40B4-BE49-F238E27FC236}">
                <a16:creationId xmlns:a16="http://schemas.microsoft.com/office/drawing/2014/main" id="{3AEDBFAA-E761-AB79-FCB8-8D92012020BF}"/>
              </a:ext>
            </a:extLst>
          </p:cNvPr>
          <p:cNvSpPr txBox="1"/>
          <p:nvPr/>
        </p:nvSpPr>
        <p:spPr>
          <a:xfrm>
            <a:off x="419432" y="1059269"/>
            <a:ext cx="3191121" cy="4359964"/>
          </a:xfrm>
          <a:prstGeom prst="rect">
            <a:avLst/>
          </a:prstGeom>
        </p:spPr>
        <p:txBody>
          <a:bodyPr vert="horz" lIns="91440" tIns="45720" rIns="91440" bIns="45720" rtlCol="0" anchor="t">
            <a:normAutofit/>
          </a:bodyPr>
          <a:lstStyle/>
          <a:p>
            <a:pPr>
              <a:spcBef>
                <a:spcPct val="0"/>
              </a:spcBef>
              <a:spcAft>
                <a:spcPts val="600"/>
              </a:spcAft>
            </a:pPr>
            <a:r>
              <a:rPr lang="en-US" sz="3600" b="1" i="1" dirty="0">
                <a:latin typeface="+mj-lt"/>
                <a:ea typeface="+mj-ea"/>
                <a:cs typeface="+mj-cs"/>
              </a:rPr>
              <a:t>S</a:t>
            </a:r>
            <a:r>
              <a:rPr lang="en-US" sz="3600" b="1" i="1" dirty="0">
                <a:effectLst/>
                <a:latin typeface="+mj-lt"/>
                <a:ea typeface="+mj-ea"/>
                <a:cs typeface="+mj-cs"/>
              </a:rPr>
              <a:t>election sort</a:t>
            </a:r>
            <a:endParaRPr lang="en-US" sz="3600" b="1" i="1" dirty="0">
              <a:latin typeface="+mj-lt"/>
              <a:ea typeface="+mj-ea"/>
              <a:cs typeface="+mj-cs"/>
            </a:endParaRPr>
          </a:p>
        </p:txBody>
      </p:sp>
      <p:grpSp>
        <p:nvGrpSpPr>
          <p:cNvPr id="18" name="Graphic 78">
            <a:extLst>
              <a:ext uri="{FF2B5EF4-FFF2-40B4-BE49-F238E27FC236}">
                <a16:creationId xmlns:a16="http://schemas.microsoft.com/office/drawing/2014/main" id="{C5035748-E666-464D-B95F-ED81463468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32770" y="1617538"/>
            <a:ext cx="804137" cy="45718"/>
            <a:chOff x="4886325" y="3371754"/>
            <a:chExt cx="2418492" cy="113728"/>
          </a:xfrm>
          <a:solidFill>
            <a:schemeClr val="accent1"/>
          </a:solidFill>
        </p:grpSpPr>
        <p:sp>
          <p:nvSpPr>
            <p:cNvPr id="19" name="Graphic 78">
              <a:extLst>
                <a:ext uri="{FF2B5EF4-FFF2-40B4-BE49-F238E27FC236}">
                  <a16:creationId xmlns:a16="http://schemas.microsoft.com/office/drawing/2014/main" id="{4D85EFE8-5037-4E99-8D29-64B5CE9D2C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 name="Graphic 78">
              <a:extLst>
                <a:ext uri="{FF2B5EF4-FFF2-40B4-BE49-F238E27FC236}">
                  <a16:creationId xmlns:a16="http://schemas.microsoft.com/office/drawing/2014/main" id="{9FD653C8-CB16-40C0-BA61-6FA0587D7A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1" name="Graphic 78">
                <a:extLst>
                  <a:ext uri="{FF2B5EF4-FFF2-40B4-BE49-F238E27FC236}">
                    <a16:creationId xmlns:a16="http://schemas.microsoft.com/office/drawing/2014/main" id="{ABA973BF-958C-4267-A9F2-CEA64D284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B0DAD6C4-EBF1-4DBF-928B-3F52E02440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3" name="Graphic 78">
                <a:extLst>
                  <a:ext uri="{FF2B5EF4-FFF2-40B4-BE49-F238E27FC236}">
                    <a16:creationId xmlns:a16="http://schemas.microsoft.com/office/drawing/2014/main" id="{B2BD6CA6-C90E-4CC3-B99B-93CE2622E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8E83D65E-8C50-430E-8331-F293349EF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TextBox 8">
            <a:extLst>
              <a:ext uri="{FF2B5EF4-FFF2-40B4-BE49-F238E27FC236}">
                <a16:creationId xmlns:a16="http://schemas.microsoft.com/office/drawing/2014/main" id="{1FC5A758-40D7-0498-74AA-CE131384A436}"/>
              </a:ext>
            </a:extLst>
          </p:cNvPr>
          <p:cNvSpPr txBox="1"/>
          <p:nvPr/>
        </p:nvSpPr>
        <p:spPr>
          <a:xfrm>
            <a:off x="2780080" y="1928140"/>
            <a:ext cx="4713653" cy="4060989"/>
          </a:xfrm>
          <a:prstGeom prst="rect">
            <a:avLst/>
          </a:prstGeom>
        </p:spPr>
        <p:txBody>
          <a:bodyPr vert="horz" lIns="91440" tIns="45720" rIns="91440" bIns="45720" rtlCol="0">
            <a:noAutofit/>
          </a:bodyPr>
          <a:lstStyle/>
          <a:p>
            <a:pPr algn="just">
              <a:spcAft>
                <a:spcPts val="600"/>
              </a:spcAft>
              <a:buFont typeface="Arial" panose="020B0604020202020204" pitchFamily="34" charset="0"/>
            </a:pPr>
            <a:r>
              <a:rPr lang="en-US" dirty="0">
                <a:latin typeface="Times New Roman" panose="02020603050405020304" pitchFamily="18" charset="0"/>
                <a:cs typeface="Times New Roman" panose="02020603050405020304" pitchFamily="18" charset="0"/>
              </a:rPr>
              <a:t>Selection Sort, sorting </a:t>
            </a:r>
            <a:r>
              <a:rPr lang="en-US" dirty="0" err="1">
                <a:latin typeface="Times New Roman" panose="02020603050405020304" pitchFamily="18" charset="0"/>
                <a:cs typeface="Times New Roman" panose="02020603050405020304" pitchFamily="18" charset="0"/>
              </a:rPr>
              <a:t>alqoritmlərdən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biridir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əsasən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sadəlik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effektivlik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seçilir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alqoritmin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əsas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ideyası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verilmiş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siyahıdakı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kiçik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tapan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əvvəlki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elementlərlə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əvəzləyən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seçim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prosesini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təkrar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təkrar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icra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etməkdir.Selection</a:t>
            </a:r>
            <a:r>
              <a:rPr lang="en-US" dirty="0">
                <a:latin typeface="Times New Roman" panose="02020603050405020304" pitchFamily="18" charset="0"/>
                <a:cs typeface="Times New Roman" panose="02020603050405020304" pitchFamily="18" charset="0"/>
              </a:rPr>
              <a:t> Sort, </a:t>
            </a:r>
            <a:r>
              <a:rPr lang="en-US" dirty="0" err="1">
                <a:latin typeface="Times New Roman" panose="02020603050405020304" pitchFamily="18" charset="0"/>
                <a:cs typeface="Times New Roman" panose="02020603050405020304" pitchFamily="18" charset="0"/>
              </a:rPr>
              <a:t>digər</a:t>
            </a:r>
            <a:r>
              <a:rPr lang="en-US" dirty="0">
                <a:latin typeface="Times New Roman" panose="02020603050405020304" pitchFamily="18" charset="0"/>
                <a:cs typeface="Times New Roman" panose="02020603050405020304" pitchFamily="18" charset="0"/>
              </a:rPr>
              <a:t> sorting </a:t>
            </a:r>
            <a:r>
              <a:rPr lang="en-US" dirty="0" err="1">
                <a:latin typeface="Times New Roman" panose="02020603050405020304" pitchFamily="18" charset="0"/>
                <a:cs typeface="Times New Roman" panose="02020603050405020304" pitchFamily="18" charset="0"/>
              </a:rPr>
              <a:t>alqoritmlərindən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müqayisə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əməliyyatı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tələb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edir</a:t>
            </a:r>
            <a:r>
              <a:rPr lang="en-US" dirty="0">
                <a:latin typeface="Times New Roman" panose="02020603050405020304" pitchFamily="18" charset="0"/>
                <a:cs typeface="Times New Roman" panose="02020603050405020304" pitchFamily="18" charset="0"/>
              </a:rPr>
              <a:t>, amma </a:t>
            </a:r>
            <a:r>
              <a:rPr lang="en-US" dirty="0" err="1">
                <a:latin typeface="Times New Roman" panose="02020603050405020304" pitchFamily="18" charset="0"/>
                <a:cs typeface="Times New Roman" panose="02020603050405020304" pitchFamily="18" charset="0"/>
              </a:rPr>
              <a:t>hər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halda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nüfuzlu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geniş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siyahılarda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effektiv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deyil</a:t>
            </a:r>
            <a:r>
              <a:rPr lang="en-US" dirty="0">
                <a:latin typeface="Times New Roman" panose="02020603050405020304" pitchFamily="18" charset="0"/>
                <a:cs typeface="Times New Roman" panose="02020603050405020304" pitchFamily="18" charset="0"/>
              </a:rPr>
              <a:t>. Lakin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alqoritmin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sadəliyi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anlamaq</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tətbiq</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etmək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üçün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mühüm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əladır</a:t>
            </a:r>
            <a:r>
              <a:rPr lang="en-US" dirty="0">
                <a:latin typeface="Times New Roman" panose="02020603050405020304" pitchFamily="18" charset="0"/>
                <a:cs typeface="Times New Roman" panose="02020603050405020304" pitchFamily="18" charset="0"/>
              </a:rPr>
              <a:t>.</a:t>
            </a:r>
          </a:p>
        </p:txBody>
      </p:sp>
      <p:pic>
        <p:nvPicPr>
          <p:cNvPr id="11" name="Picture 10" descr="A diagram of a number system&#10;&#10;Description automatically generated with medium confidence">
            <a:extLst>
              <a:ext uri="{FF2B5EF4-FFF2-40B4-BE49-F238E27FC236}">
                <a16:creationId xmlns:a16="http://schemas.microsoft.com/office/drawing/2014/main" id="{93AF183F-295C-7603-F1BC-77983E317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328" y="1842398"/>
            <a:ext cx="3896240" cy="3370247"/>
          </a:xfrm>
          <a:prstGeom prst="rect">
            <a:avLst/>
          </a:prstGeom>
        </p:spPr>
      </p:pic>
    </p:spTree>
    <p:extLst>
      <p:ext uri="{BB962C8B-B14F-4D97-AF65-F5344CB8AC3E}">
        <p14:creationId xmlns:p14="http://schemas.microsoft.com/office/powerpoint/2010/main" val="358092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 name="TextBox 4">
            <a:extLst>
              <a:ext uri="{FF2B5EF4-FFF2-40B4-BE49-F238E27FC236}">
                <a16:creationId xmlns:a16="http://schemas.microsoft.com/office/drawing/2014/main" id="{E4046B88-3C04-070B-CB0F-C86AC711F977}"/>
              </a:ext>
            </a:extLst>
          </p:cNvPr>
          <p:cNvSpPr txBox="1"/>
          <p:nvPr/>
        </p:nvSpPr>
        <p:spPr>
          <a:xfrm>
            <a:off x="525717" y="787068"/>
            <a:ext cx="4663649" cy="1455091"/>
          </a:xfrm>
          <a:prstGeom prst="rect">
            <a:avLst/>
          </a:prstGeom>
        </p:spPr>
        <p:txBody>
          <a:bodyPr vert="horz" lIns="91440" tIns="45720" rIns="91440" bIns="45720" rtlCol="0" anchor="b">
            <a:normAutofit/>
          </a:bodyPr>
          <a:lstStyle/>
          <a:p>
            <a:pPr>
              <a:spcBef>
                <a:spcPct val="0"/>
              </a:spcBef>
              <a:spcAft>
                <a:spcPts val="600"/>
              </a:spcAft>
            </a:pPr>
            <a:r>
              <a:rPr lang="en-US" sz="3600" b="1" i="1">
                <a:latin typeface="+mj-lt"/>
                <a:ea typeface="+mj-ea"/>
                <a:cs typeface="+mj-cs"/>
              </a:rPr>
              <a:t>İnsertion sort</a:t>
            </a:r>
          </a:p>
        </p:txBody>
      </p:sp>
      <p:sp>
        <p:nvSpPr>
          <p:cNvPr id="38"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9"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0"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7" name="TextBox 6">
            <a:extLst>
              <a:ext uri="{FF2B5EF4-FFF2-40B4-BE49-F238E27FC236}">
                <a16:creationId xmlns:a16="http://schemas.microsoft.com/office/drawing/2014/main" id="{4964D4F7-3DAE-8B84-4E97-E4383C23B858}"/>
              </a:ext>
            </a:extLst>
          </p:cNvPr>
          <p:cNvSpPr txBox="1"/>
          <p:nvPr/>
        </p:nvSpPr>
        <p:spPr>
          <a:xfrm>
            <a:off x="525717" y="2796427"/>
            <a:ext cx="4663649" cy="3274503"/>
          </a:xfrm>
          <a:prstGeom prst="rect">
            <a:avLst/>
          </a:prstGeom>
        </p:spPr>
        <p:txBody>
          <a:bodyPr vert="horz" lIns="91440" tIns="45720" rIns="91440" bIns="45720" rtlCol="0">
            <a:normAutofit fontScale="92500"/>
          </a:bodyPr>
          <a:lstStyle/>
          <a:p>
            <a:pPr>
              <a:lnSpc>
                <a:spcPct val="110000"/>
              </a:lnSpc>
              <a:spcAft>
                <a:spcPts val="600"/>
              </a:spcAft>
              <a:buFont typeface="Arial" panose="020B0604020202020204" pitchFamily="34" charset="0"/>
            </a:pPr>
            <a:r>
              <a:rPr lang="en-US" sz="2400" dirty="0">
                <a:latin typeface="Times New Roman" panose="02020603050405020304" pitchFamily="18" charset="0"/>
                <a:cs typeface="Times New Roman" panose="02020603050405020304" pitchFamily="18" charset="0"/>
              </a:rPr>
              <a:t>Insertion Sort, sorting </a:t>
            </a:r>
            <a:r>
              <a:rPr lang="en-US" sz="2400" dirty="0" err="1">
                <a:latin typeface="Times New Roman" panose="02020603050405020304" pitchFamily="18" charset="0"/>
                <a:cs typeface="Times New Roman" panose="02020603050405020304" pitchFamily="18" charset="0"/>
              </a:rPr>
              <a:t>alqoritmlərdən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biridir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sıra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ilə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tərtib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etmək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üçün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istifadə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olunan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başqa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sadə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alqoritmdir</a:t>
            </a:r>
            <a:r>
              <a:rPr lang="en-US" sz="2400" dirty="0">
                <a:latin typeface="Times New Roman" panose="02020603050405020304" pitchFamily="18" charset="0"/>
                <a:cs typeface="Times New Roman" panose="02020603050405020304" pitchFamily="18" charset="0"/>
              </a:rPr>
              <a:t>. Bu </a:t>
            </a:r>
            <a:r>
              <a:rPr lang="en-US" sz="2400" dirty="0" err="1">
                <a:latin typeface="Times New Roman" panose="02020603050405020304" pitchFamily="18" charset="0"/>
                <a:cs typeface="Times New Roman" panose="02020603050405020304" pitchFamily="18" charset="0"/>
              </a:rPr>
              <a:t>alqoritmin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əsas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fikri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verilmiş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siyahının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tərkibində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elementlərin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yerini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dəyişdirmək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sırayı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əlavə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edilən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elementlərə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görə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dəyişdirməkdir</a:t>
            </a:r>
            <a:r>
              <a:rPr lang="en-US" sz="2400" dirty="0">
                <a:latin typeface="Times New Roman" panose="02020603050405020304" pitchFamily="18" charset="0"/>
                <a:cs typeface="Times New Roman" panose="02020603050405020304" pitchFamily="18" charset="0"/>
              </a:rPr>
              <a:t>.</a:t>
            </a:r>
          </a:p>
          <a:p>
            <a:pPr>
              <a:lnSpc>
                <a:spcPct val="110000"/>
              </a:lnSpc>
              <a:spcAft>
                <a:spcPts val="600"/>
              </a:spcAft>
              <a:buFont typeface="Arial" panose="020B0604020202020204" pitchFamily="34" charset="0"/>
            </a:pPr>
            <a:endParaRPr lang="en-US" sz="2000" dirty="0"/>
          </a:p>
        </p:txBody>
      </p:sp>
      <p:pic>
        <p:nvPicPr>
          <p:cNvPr id="9" name="Picture 8" descr="A diagram of numbers and arrows&#10;&#10;Description automatically generated">
            <a:extLst>
              <a:ext uri="{FF2B5EF4-FFF2-40B4-BE49-F238E27FC236}">
                <a16:creationId xmlns:a16="http://schemas.microsoft.com/office/drawing/2014/main" id="{3A63F0E7-ADD2-6BAD-1853-04B03B13F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870" y="552793"/>
            <a:ext cx="4780031" cy="5661456"/>
          </a:xfrm>
          <a:prstGeom prst="rect">
            <a:avLst/>
          </a:prstGeom>
        </p:spPr>
      </p:pic>
      <p:sp>
        <p:nvSpPr>
          <p:cNvPr id="45" name="Freeform: Shape 4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6" name="Group 45">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7" name="Freeform: Shape 46">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8560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94"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95"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6"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7"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8"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9"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0"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02" name="Freeform: Shape 10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89" name="TextBox 76">
            <a:extLst>
              <a:ext uri="{FF2B5EF4-FFF2-40B4-BE49-F238E27FC236}">
                <a16:creationId xmlns:a16="http://schemas.microsoft.com/office/drawing/2014/main" id="{69898120-E5AF-9E78-51E1-9DFF424C4EAB}"/>
              </a:ext>
            </a:extLst>
          </p:cNvPr>
          <p:cNvGraphicFramePr/>
          <p:nvPr>
            <p:extLst>
              <p:ext uri="{D42A27DB-BD31-4B8C-83A1-F6EECF244321}">
                <p14:modId xmlns:p14="http://schemas.microsoft.com/office/powerpoint/2010/main" val="1756311594"/>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202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chart&#10;&#10;Description automatically generated with medium confidence">
            <a:extLst>
              <a:ext uri="{FF2B5EF4-FFF2-40B4-BE49-F238E27FC236}">
                <a16:creationId xmlns:a16="http://schemas.microsoft.com/office/drawing/2014/main" id="{7D58EA3C-C40C-33D0-312C-38440CE5F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5" y="1009650"/>
            <a:ext cx="8646951" cy="4838700"/>
          </a:xfrm>
          <a:prstGeom prst="rect">
            <a:avLst/>
          </a:prstGeom>
        </p:spPr>
      </p:pic>
    </p:spTree>
    <p:extLst>
      <p:ext uri="{BB962C8B-B14F-4D97-AF65-F5344CB8AC3E}">
        <p14:creationId xmlns:p14="http://schemas.microsoft.com/office/powerpoint/2010/main" val="1755417304"/>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55</TotalTime>
  <Words>403</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Avenir Next LT Pro</vt:lpstr>
      <vt:lpstr>Avenir Next LT Pro Light</vt:lpstr>
      <vt:lpstr>Georgia</vt:lpstr>
      <vt:lpstr>Georgia Pro Semibold</vt:lpstr>
      <vt:lpstr>Times New Roman</vt:lpstr>
      <vt:lpstr>RocaVTI</vt:lpstr>
      <vt:lpstr>Sorting Algoritms</vt:lpstr>
      <vt:lpstr>Bubble sort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Algoritms</dc:title>
  <dc:creator>Elnur Aslanlı</dc:creator>
  <cp:lastModifiedBy>Elnur Aslanli</cp:lastModifiedBy>
  <cp:revision>1</cp:revision>
  <dcterms:created xsi:type="dcterms:W3CDTF">2023-10-19T00:00:31Z</dcterms:created>
  <dcterms:modified xsi:type="dcterms:W3CDTF">2023-10-19T00:56:05Z</dcterms:modified>
</cp:coreProperties>
</file>