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9" r:id="rId3"/>
    <p:sldId id="263" r:id="rId4"/>
    <p:sldId id="257" r:id="rId5"/>
    <p:sldId id="258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96"/>
    <a:srgbClr val="FFCF37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77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34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23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22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D3A107C-E2A5-4917-B22D-A9F2DBD463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85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53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23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84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30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42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08-12-2022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75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D3A107C-E2A5-4917-B22D-A9F2DBD463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1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E68D-3222-42CF-E432-2D15247C6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517" y="1466239"/>
            <a:ext cx="9184299" cy="2387600"/>
          </a:xfrm>
        </p:spPr>
        <p:txBody>
          <a:bodyPr/>
          <a:lstStyle/>
          <a:p>
            <a:pPr algn="r"/>
            <a:r>
              <a:rPr lang="en-IN" sz="4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Inventory Management System for </a:t>
            </a:r>
            <a:r>
              <a:rPr lang="en-IN" sz="4800" b="1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Anemos</a:t>
            </a:r>
            <a:r>
              <a:rPr lang="en-IN" sz="4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 Energies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3AD49-8B18-3336-C480-8D1CEFE3F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5993" y="4965151"/>
            <a:ext cx="8791575" cy="165576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	Prepared By:</a:t>
            </a:r>
          </a:p>
          <a:p>
            <a:pPr algn="ctr"/>
            <a:r>
              <a:rPr lang="en-US" dirty="0">
                <a:latin typeface="Bookman Old Style" panose="02050604050505020204" pitchFamily="18" charset="0"/>
              </a:rPr>
              <a:t>					</a:t>
            </a:r>
            <a:r>
              <a:rPr lang="en-US" sz="2000" dirty="0">
                <a:latin typeface="Bookman Old Style" panose="02050604050505020204" pitchFamily="18" charset="0"/>
              </a:rPr>
              <a:t>Abdullah Shaikh		191106001</a:t>
            </a:r>
          </a:p>
          <a:p>
            <a:pPr algn="r"/>
            <a:r>
              <a:rPr lang="en-US" sz="2000" dirty="0">
                <a:latin typeface="Bookman Old Style" panose="02050604050505020204" pitchFamily="18" charset="0"/>
              </a:rPr>
              <a:t>					Aslan Shaikh		191106009</a:t>
            </a:r>
          </a:p>
          <a:p>
            <a:pPr algn="r"/>
            <a:r>
              <a:rPr lang="en-US" sz="2000" dirty="0">
                <a:latin typeface="Bookman Old Style" panose="02050604050505020204" pitchFamily="18" charset="0"/>
              </a:rPr>
              <a:t>					Joseph Roy Thayil	191106023</a:t>
            </a:r>
            <a:endParaRPr lang="en-IN" sz="2000" dirty="0">
              <a:latin typeface="Bookman Old Style" panose="02050604050505020204" pitchFamily="18" charset="0"/>
            </a:endParaRPr>
          </a:p>
          <a:p>
            <a:pPr algn="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53BD2-085E-E401-D698-F7DC9DA1F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8" y="5084762"/>
            <a:ext cx="4240242" cy="84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9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C72-D572-1694-487D-E1F91F8A9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74" y="-31839"/>
            <a:ext cx="9905998" cy="147857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Bookman Old Style" panose="02050604050505020204" pitchFamily="18" charset="0"/>
              </a:rPr>
              <a:t>Project Timeline showed pervious</a:t>
            </a:r>
            <a:endParaRPr lang="en-IN" sz="3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1D4EDB-9077-8E61-B681-33C7C771B70C}"/>
              </a:ext>
            </a:extLst>
          </p:cNvPr>
          <p:cNvCxnSpPr>
            <a:cxnSpLocks/>
          </p:cNvCxnSpPr>
          <p:nvPr/>
        </p:nvCxnSpPr>
        <p:spPr>
          <a:xfrm>
            <a:off x="1126874" y="3435501"/>
            <a:ext cx="863844" cy="93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28DFBA7-569B-60F1-E4F1-63C6070215D2}"/>
              </a:ext>
            </a:extLst>
          </p:cNvPr>
          <p:cNvSpPr/>
          <p:nvPr/>
        </p:nvSpPr>
        <p:spPr>
          <a:xfrm>
            <a:off x="1966177" y="3317356"/>
            <a:ext cx="281353" cy="2549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1920E3-A960-FB8B-8C17-99F378284746}"/>
              </a:ext>
            </a:extLst>
          </p:cNvPr>
          <p:cNvSpPr/>
          <p:nvPr/>
        </p:nvSpPr>
        <p:spPr>
          <a:xfrm>
            <a:off x="1801322" y="3194745"/>
            <a:ext cx="611065" cy="55830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1082F1-68C2-3D28-DE5C-6B9DA679EF30}"/>
              </a:ext>
            </a:extLst>
          </p:cNvPr>
          <p:cNvSpPr/>
          <p:nvPr/>
        </p:nvSpPr>
        <p:spPr>
          <a:xfrm>
            <a:off x="1676032" y="3068001"/>
            <a:ext cx="877033" cy="77261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4808A1-A305-72F2-1477-6DB85EE69FE4}"/>
              </a:ext>
            </a:extLst>
          </p:cNvPr>
          <p:cNvCxnSpPr>
            <a:cxnSpLocks/>
          </p:cNvCxnSpPr>
          <p:nvPr/>
        </p:nvCxnSpPr>
        <p:spPr>
          <a:xfrm flipH="1">
            <a:off x="2134328" y="3875661"/>
            <a:ext cx="9526" cy="95836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6652AC7-7934-65E5-397B-E12ACE9D1204}"/>
              </a:ext>
            </a:extLst>
          </p:cNvPr>
          <p:cNvSpPr/>
          <p:nvPr/>
        </p:nvSpPr>
        <p:spPr>
          <a:xfrm>
            <a:off x="2003177" y="4792805"/>
            <a:ext cx="281353" cy="2549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F704C3-969D-FC7B-45FD-1A972F793A92}"/>
              </a:ext>
            </a:extLst>
          </p:cNvPr>
          <p:cNvSpPr txBox="1"/>
          <p:nvPr/>
        </p:nvSpPr>
        <p:spPr>
          <a:xfrm>
            <a:off x="1582615" y="2542233"/>
            <a:ext cx="154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  <a:latin typeface="Bookman Old Style" panose="02050604050505020204" pitchFamily="18" charset="0"/>
              </a:rPr>
              <a:t>WEEK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7D8870-0C5E-B1A1-A749-71770A68F95C}"/>
              </a:ext>
            </a:extLst>
          </p:cNvPr>
          <p:cNvCxnSpPr>
            <a:cxnSpLocks/>
          </p:cNvCxnSpPr>
          <p:nvPr/>
        </p:nvCxnSpPr>
        <p:spPr>
          <a:xfrm>
            <a:off x="1676032" y="6130757"/>
            <a:ext cx="22805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704EE6-84A6-DBB2-C8CE-CB1905AF67A6}"/>
              </a:ext>
            </a:extLst>
          </p:cNvPr>
          <p:cNvSpPr txBox="1"/>
          <p:nvPr/>
        </p:nvSpPr>
        <p:spPr>
          <a:xfrm>
            <a:off x="1217734" y="5124697"/>
            <a:ext cx="3310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Adding Object detection module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Referring research papers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F23AF4-F7B5-0EE4-AC7B-7C2701CD403C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2553065" y="3454309"/>
            <a:ext cx="2979122" cy="92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1B95410-9A02-00FA-6B4C-E31C3DF22347}"/>
              </a:ext>
            </a:extLst>
          </p:cNvPr>
          <p:cNvSpPr/>
          <p:nvPr/>
        </p:nvSpPr>
        <p:spPr>
          <a:xfrm>
            <a:off x="5532187" y="3336085"/>
            <a:ext cx="281353" cy="254972"/>
          </a:xfrm>
          <a:prstGeom prst="ellipse">
            <a:avLst/>
          </a:prstGeom>
          <a:solidFill>
            <a:srgbClr val="FF8181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528977-70F9-1C7F-BEFB-330032831E1B}"/>
              </a:ext>
            </a:extLst>
          </p:cNvPr>
          <p:cNvSpPr/>
          <p:nvPr/>
        </p:nvSpPr>
        <p:spPr>
          <a:xfrm>
            <a:off x="5360736" y="3176803"/>
            <a:ext cx="611065" cy="5583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681497-BE14-0F5B-6310-C3778E24311E}"/>
              </a:ext>
            </a:extLst>
          </p:cNvPr>
          <p:cNvSpPr/>
          <p:nvPr/>
        </p:nvSpPr>
        <p:spPr>
          <a:xfrm>
            <a:off x="5235446" y="3068001"/>
            <a:ext cx="877033" cy="7726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2135E8-359A-F6B8-FE6E-08D90B9E7BC6}"/>
              </a:ext>
            </a:extLst>
          </p:cNvPr>
          <p:cNvCxnSpPr>
            <a:cxnSpLocks/>
          </p:cNvCxnSpPr>
          <p:nvPr/>
        </p:nvCxnSpPr>
        <p:spPr>
          <a:xfrm flipH="1">
            <a:off x="5668100" y="2090305"/>
            <a:ext cx="9526" cy="9583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F8B7825-46CB-25FA-67F2-DF282EF760C0}"/>
              </a:ext>
            </a:extLst>
          </p:cNvPr>
          <p:cNvSpPr/>
          <p:nvPr/>
        </p:nvSpPr>
        <p:spPr>
          <a:xfrm>
            <a:off x="5532187" y="1835332"/>
            <a:ext cx="281353" cy="254972"/>
          </a:xfrm>
          <a:prstGeom prst="ellipse">
            <a:avLst/>
          </a:prstGeom>
          <a:solidFill>
            <a:srgbClr val="FF8181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B87BE3-B2A9-0BE8-B3EA-F0CBB384C3CE}"/>
              </a:ext>
            </a:extLst>
          </p:cNvPr>
          <p:cNvSpPr txBox="1"/>
          <p:nvPr/>
        </p:nvSpPr>
        <p:spPr>
          <a:xfrm>
            <a:off x="5020039" y="3978316"/>
            <a:ext cx="154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WEEK 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E2C49B-66DE-CCB7-6BD6-FDAD55240A29}"/>
              </a:ext>
            </a:extLst>
          </p:cNvPr>
          <p:cNvCxnSpPr>
            <a:cxnSpLocks/>
          </p:cNvCxnSpPr>
          <p:nvPr/>
        </p:nvCxnSpPr>
        <p:spPr>
          <a:xfrm>
            <a:off x="4673286" y="1100662"/>
            <a:ext cx="22805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C1DE2F-81ED-DBA1-56F5-CDCD7A7BA3D4}"/>
              </a:ext>
            </a:extLst>
          </p:cNvPr>
          <p:cNvSpPr txBox="1"/>
          <p:nvPr/>
        </p:nvSpPr>
        <p:spPr>
          <a:xfrm>
            <a:off x="4279281" y="1233218"/>
            <a:ext cx="3068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Deciding the source of dataset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C9BEB7-3A2D-2526-CC1D-645850E02A09}"/>
              </a:ext>
            </a:extLst>
          </p:cNvPr>
          <p:cNvSpPr/>
          <p:nvPr/>
        </p:nvSpPr>
        <p:spPr>
          <a:xfrm>
            <a:off x="9255369" y="3372410"/>
            <a:ext cx="281353" cy="254972"/>
          </a:xfrm>
          <a:prstGeom prst="ellipse">
            <a:avLst/>
          </a:prstGeom>
          <a:solidFill>
            <a:srgbClr val="FFCF37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90A871-6D92-FD7E-2C7A-91699941F8FA}"/>
              </a:ext>
            </a:extLst>
          </p:cNvPr>
          <p:cNvSpPr/>
          <p:nvPr/>
        </p:nvSpPr>
        <p:spPr>
          <a:xfrm>
            <a:off x="9083918" y="3218545"/>
            <a:ext cx="611065" cy="55830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0D08FF3-45B2-A30B-59FB-F1F5C04504E2}"/>
              </a:ext>
            </a:extLst>
          </p:cNvPr>
          <p:cNvSpPr/>
          <p:nvPr/>
        </p:nvSpPr>
        <p:spPr>
          <a:xfrm>
            <a:off x="8958628" y="3109743"/>
            <a:ext cx="877033" cy="77261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09EBA-6776-A858-DBAE-F0BF84F41462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9389450" y="3882358"/>
            <a:ext cx="9526" cy="9583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789BBA8-299F-8B47-CFD5-E9B5C3EF8C61}"/>
              </a:ext>
            </a:extLst>
          </p:cNvPr>
          <p:cNvSpPr/>
          <p:nvPr/>
        </p:nvSpPr>
        <p:spPr>
          <a:xfrm>
            <a:off x="9248773" y="4840721"/>
            <a:ext cx="281353" cy="254972"/>
          </a:xfrm>
          <a:prstGeom prst="ellipse">
            <a:avLst/>
          </a:prstGeom>
          <a:solidFill>
            <a:srgbClr val="FFCF37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E72DFF-EDF2-0442-E600-2B6052CB80FE}"/>
              </a:ext>
            </a:extLst>
          </p:cNvPr>
          <p:cNvSpPr txBox="1"/>
          <p:nvPr/>
        </p:nvSpPr>
        <p:spPr>
          <a:xfrm>
            <a:off x="8756403" y="2349070"/>
            <a:ext cx="154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C000"/>
                </a:solidFill>
                <a:latin typeface="Bookman Old Style" panose="02050604050505020204" pitchFamily="18" charset="0"/>
              </a:rPr>
              <a:t>WEEK 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0E8F5E-1A1F-B174-C76D-66396CA94514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>
            <a:off x="6112479" y="3454309"/>
            <a:ext cx="3142890" cy="455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430D67C-F8C6-51A5-9098-939C22F49C93}"/>
              </a:ext>
            </a:extLst>
          </p:cNvPr>
          <p:cNvSpPr txBox="1"/>
          <p:nvPr/>
        </p:nvSpPr>
        <p:spPr>
          <a:xfrm>
            <a:off x="8002463" y="5214309"/>
            <a:ext cx="3068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Deciding the algorithm to be used for object detection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246ABB-882F-3FFB-308F-7FA367004C2C}"/>
              </a:ext>
            </a:extLst>
          </p:cNvPr>
          <p:cNvCxnSpPr>
            <a:cxnSpLocks/>
          </p:cNvCxnSpPr>
          <p:nvPr/>
        </p:nvCxnSpPr>
        <p:spPr>
          <a:xfrm>
            <a:off x="8396469" y="6048027"/>
            <a:ext cx="22805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13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500"/>
                            </p:stCondLst>
                            <p:childTnLst>
                              <p:par>
                                <p:cTn id="1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/>
      <p:bldP spid="12" grpId="0"/>
      <p:bldP spid="14" grpId="0" animBg="1"/>
      <p:bldP spid="15" grpId="0" animBg="1"/>
      <p:bldP spid="16" grpId="0" animBg="1"/>
      <p:bldP spid="18" grpId="0" animBg="1"/>
      <p:bldP spid="19" grpId="0"/>
      <p:bldP spid="21" grpId="0"/>
      <p:bldP spid="22" grpId="0" animBg="1"/>
      <p:bldP spid="23" grpId="0" animBg="1"/>
      <p:bldP spid="24" grpId="0" animBg="1"/>
      <p:bldP spid="26" grpId="0" animBg="1"/>
      <p:bldP spid="27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125E-5763-8F51-C63E-13E80181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940" y="2260678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Research papers  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FACFFF-E128-829B-9AE7-9F983718F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99782">
            <a:off x="446986" y="4227423"/>
            <a:ext cx="2014500" cy="2014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14F0D8-1AFE-F74D-8C4E-C25942BC9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999">
            <a:off x="4490088" y="348213"/>
            <a:ext cx="1913678" cy="20101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E4C3EE-A463-3B4E-FEAE-D8CF5083C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356" y="4107415"/>
            <a:ext cx="3574073" cy="238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0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C487-3959-0CEC-D763-D58958F8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9" y="0"/>
            <a:ext cx="9905998" cy="147857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Research Papers</a:t>
            </a:r>
            <a:endParaRPr lang="en-IN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AE9A-E2D4-86D5-F0EF-69EC44C77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59423"/>
            <a:ext cx="10146323" cy="595239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800" b="1" u="sng" dirty="0">
                <a:latin typeface="Bookman Old Style" panose="02050604050505020204" pitchFamily="18" charset="0"/>
              </a:rPr>
              <a:t>DRAW: A RECURRENT NEURAL NETWORK FOR IMAGE GENERATION </a:t>
            </a:r>
          </a:p>
          <a:p>
            <a:pPr marL="0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    </a:t>
            </a:r>
            <a:r>
              <a:rPr lang="en-US" sz="1800" dirty="0">
                <a:latin typeface="Bookman Old Style" panose="02050604050505020204" pitchFamily="18" charset="0"/>
              </a:rPr>
              <a:t>Gregor, </a:t>
            </a:r>
            <a:r>
              <a:rPr lang="en-US" sz="1800" dirty="0" err="1">
                <a:latin typeface="Bookman Old Style" panose="02050604050505020204" pitchFamily="18" charset="0"/>
              </a:rPr>
              <a:t>Danihelka</a:t>
            </a:r>
            <a:r>
              <a:rPr lang="en-US" sz="1800" dirty="0">
                <a:latin typeface="Bookman Old Style" panose="02050604050505020204" pitchFamily="18" charset="0"/>
              </a:rPr>
              <a:t>, Graves, Rezende &amp; </a:t>
            </a:r>
            <a:r>
              <a:rPr lang="en-US" sz="1800" dirty="0" err="1">
                <a:latin typeface="Bookman Old Style" panose="02050604050505020204" pitchFamily="18" charset="0"/>
              </a:rPr>
              <a:t>Wierstra</a:t>
            </a:r>
            <a:r>
              <a:rPr lang="en-US" sz="1800" dirty="0">
                <a:latin typeface="Bookman Old Style" panose="02050604050505020204" pitchFamily="18" charset="0"/>
              </a:rPr>
              <a:t> (2015)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Bookman Old Style" panose="020506040505050202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en-IN" sz="2400" b="1" dirty="0"/>
              <a:t>PURPOSE</a:t>
            </a:r>
            <a:r>
              <a:rPr lang="en-IN" b="1" dirty="0"/>
              <a:t>:</a:t>
            </a:r>
          </a:p>
          <a:p>
            <a:r>
              <a:rPr lang="en-IN" dirty="0"/>
              <a:t>Train neural network for image classification.</a:t>
            </a:r>
          </a:p>
          <a:p>
            <a:r>
              <a:rPr lang="en-IN" dirty="0"/>
              <a:t>Trained complex image with MNIST models.</a:t>
            </a:r>
          </a:p>
          <a:p>
            <a:endParaRPr lang="en-IN" sz="1400" dirty="0"/>
          </a:p>
          <a:p>
            <a:pPr marL="0" indent="0">
              <a:buNone/>
            </a:pPr>
            <a:r>
              <a:rPr lang="en-IN" sz="2400" b="1" dirty="0"/>
              <a:t>METHOD USED:</a:t>
            </a:r>
          </a:p>
          <a:p>
            <a:pPr marL="0" indent="0">
              <a:buNone/>
            </a:pPr>
            <a:r>
              <a:rPr lang="en-IN" dirty="0"/>
              <a:t>Artificial Neural Network (ANN)</a:t>
            </a:r>
          </a:p>
          <a:p>
            <a:pPr marL="0" indent="0">
              <a:buNone/>
            </a:pPr>
            <a:endParaRPr lang="en-IN" sz="1300" dirty="0"/>
          </a:p>
          <a:p>
            <a:pPr marL="0" indent="0">
              <a:buNone/>
            </a:pPr>
            <a:r>
              <a:rPr lang="en-IN" sz="2400" b="1" dirty="0"/>
              <a:t>RESULT:</a:t>
            </a:r>
          </a:p>
          <a:p>
            <a:pPr marL="0" indent="0">
              <a:buNone/>
            </a:pPr>
            <a:r>
              <a:rPr lang="en-IN" dirty="0"/>
              <a:t>Classification improved even naked eye cannot distinguish it with main data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Link: - </a:t>
            </a:r>
            <a:r>
              <a:rPr lang="en-IN" dirty="0">
                <a:solidFill>
                  <a:srgbClr val="005696"/>
                </a:solidFill>
              </a:rPr>
              <a:t>https://arxiv.org/pdf/1502.04623.pdf</a:t>
            </a:r>
          </a:p>
        </p:txBody>
      </p:sp>
    </p:spTree>
    <p:extLst>
      <p:ext uri="{BB962C8B-B14F-4D97-AF65-F5344CB8AC3E}">
        <p14:creationId xmlns:p14="http://schemas.microsoft.com/office/powerpoint/2010/main" val="189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CAD016-9191-7DBD-FB49-CBCC604E72DB}"/>
              </a:ext>
            </a:extLst>
          </p:cNvPr>
          <p:cNvSpPr txBox="1"/>
          <p:nvPr/>
        </p:nvSpPr>
        <p:spPr>
          <a:xfrm>
            <a:off x="967154" y="316523"/>
            <a:ext cx="9864969" cy="667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4"/>
              </a:buClr>
              <a:buFont typeface="+mj-lt"/>
              <a:buAutoNum type="arabicPeriod" startAt="2"/>
            </a:pPr>
            <a:r>
              <a:rPr lang="en-IN" sz="2400" b="1" dirty="0">
                <a:latin typeface="Bookman Old Style" panose="02050604050505020204" pitchFamily="18" charset="0"/>
              </a:rPr>
              <a:t>XNOR-NET: ImageNet Classification Using Binary Convolution Neural Networks </a:t>
            </a:r>
          </a:p>
          <a:p>
            <a:pPr>
              <a:spcBef>
                <a:spcPts val="1200"/>
              </a:spcBef>
            </a:pPr>
            <a:r>
              <a:rPr lang="en-IN" dirty="0">
                <a:latin typeface="Bookman Old Style" panose="02050604050505020204" pitchFamily="18" charset="0"/>
              </a:rPr>
              <a:t>      </a:t>
            </a:r>
            <a:r>
              <a:rPr lang="en-IN" dirty="0" err="1">
                <a:latin typeface="Bookman Old Style" panose="02050604050505020204" pitchFamily="18" charset="0"/>
              </a:rPr>
              <a:t>Rastegari</a:t>
            </a:r>
            <a:r>
              <a:rPr lang="en-IN" dirty="0">
                <a:latin typeface="Bookman Old Style" panose="02050604050505020204" pitchFamily="18" charset="0"/>
              </a:rPr>
              <a:t>, Ordonez, Redmon &amp; Farhadi (2016)</a:t>
            </a:r>
          </a:p>
          <a:p>
            <a:endParaRPr lang="en-IN" sz="1200" b="1" dirty="0">
              <a:latin typeface="Bookman Old Style" panose="02050604050505020204" pitchFamily="18" charset="0"/>
            </a:endParaRPr>
          </a:p>
          <a:p>
            <a:endParaRPr lang="en-IN" sz="1200" b="1" dirty="0"/>
          </a:p>
          <a:p>
            <a:pPr marL="0" indent="0">
              <a:buNone/>
            </a:pPr>
            <a:r>
              <a:rPr lang="en-IN" sz="2000" b="1" dirty="0"/>
              <a:t>PURPOSE</a:t>
            </a:r>
            <a:r>
              <a:rPr lang="en-IN" sz="2400" b="1" dirty="0"/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Balanced number of face images and non- images are used 	for training.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Employing the bi-scale CNN 120 trained with the auto-stage training.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/>
              <a:t>METHOD USED: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Convolutional Neural Network (CNN)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2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/>
              <a:t>RESULT:</a:t>
            </a:r>
          </a:p>
          <a:p>
            <a:r>
              <a:rPr lang="en-IN" dirty="0"/>
              <a:t>Reduces </a:t>
            </a:r>
            <a:r>
              <a:rPr lang="en-US" dirty="0"/>
              <a:t>the size of network by  ~32x </a:t>
            </a:r>
          </a:p>
          <a:p>
            <a:r>
              <a:rPr lang="en-IN" dirty="0"/>
              <a:t>Achieves about 80% detection.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100" dirty="0"/>
          </a:p>
          <a:p>
            <a:pPr>
              <a:lnSpc>
                <a:spcPct val="150000"/>
              </a:lnSpc>
            </a:pPr>
            <a:r>
              <a:rPr lang="en-IN" sz="2000" dirty="0"/>
              <a:t>Link:- </a:t>
            </a:r>
            <a:r>
              <a:rPr lang="en-IN" dirty="0">
                <a:solidFill>
                  <a:srgbClr val="0070C0"/>
                </a:solidFill>
              </a:rPr>
              <a:t>https://www.semanticscholar.org/reader/b649a98ce77ece8cd7638bb74ab77d22d9be77e7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3220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B6DD4-BA29-7153-6404-32C36B859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706" y="351691"/>
            <a:ext cx="10288588" cy="609307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IN" sz="2800" b="1" dirty="0">
                <a:latin typeface="Bookman Old Style" panose="02050604050505020204" pitchFamily="18" charset="0"/>
              </a:rPr>
              <a:t>A SURVEY ON IMAGE CLASSIFICATION APPLICATION TECHNIQUES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900" dirty="0"/>
              <a:t>         </a:t>
            </a:r>
            <a:r>
              <a:rPr lang="en-IN" sz="1900" dirty="0" err="1"/>
              <a:t>Kamavisdar</a:t>
            </a:r>
            <a:r>
              <a:rPr lang="en-IN" sz="1900" dirty="0"/>
              <a:t>, </a:t>
            </a:r>
            <a:r>
              <a:rPr lang="en-IN" sz="1900" dirty="0" err="1"/>
              <a:t>Saluja</a:t>
            </a:r>
            <a:r>
              <a:rPr lang="en-IN" sz="1900" dirty="0"/>
              <a:t> &amp; Agrawal </a:t>
            </a:r>
            <a:r>
              <a:rPr lang="en-IN" sz="1900" dirty="0">
                <a:latin typeface="Bookman Old Style" panose="02050604050505020204" pitchFamily="18" charset="0"/>
              </a:rPr>
              <a:t>(2013)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IN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IN" sz="2400" b="1" dirty="0"/>
              <a:t>PURPOSE: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Multiple dataset that being located under each of Hierarchical classifier.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Rejection of the class on the intermediary stage.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0" indent="0">
              <a:buNone/>
            </a:pPr>
            <a:r>
              <a:rPr lang="en-IN" sz="2400" b="1" dirty="0"/>
              <a:t>METHOD USED:</a:t>
            </a:r>
          </a:p>
          <a:p>
            <a:pPr marL="0" indent="0">
              <a:buNone/>
            </a:pPr>
            <a:r>
              <a:rPr lang="en-IN" dirty="0"/>
              <a:t>Decision Tree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RESULT:</a:t>
            </a:r>
          </a:p>
          <a:p>
            <a:pPr marL="0" indent="0">
              <a:buNone/>
            </a:pPr>
            <a:r>
              <a:rPr lang="en-IN" dirty="0"/>
              <a:t>Considered very simple and high rate of efficiency.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Link:-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</a:t>
            </a:r>
            <a:r>
              <a:rPr lang="en-IN" sz="1900" dirty="0">
                <a:solidFill>
                  <a:srgbClr val="0070C0"/>
                </a:solidFill>
              </a:rPr>
              <a:t>https://www.researchgate.net/publication/269984702_A_survey_of_image_classification_methods_and_techniques</a:t>
            </a:r>
          </a:p>
          <a:p>
            <a:pPr marL="0" indent="0">
              <a:buNone/>
            </a:pP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29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3C08-C48F-9C04-D13D-D77038713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92369"/>
            <a:ext cx="9905999" cy="575896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IN" sz="2800" b="1" dirty="0">
                <a:latin typeface="Bookman Old Style" panose="02050604050505020204" pitchFamily="18" charset="0"/>
              </a:rPr>
              <a:t>FAST IMAGE CLASSIFICATION BY BOOSTING FUZZY CLASSIFIERS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en-IN" sz="1800" b="1" dirty="0">
                <a:latin typeface="Bookman Old Style" panose="02050604050505020204" pitchFamily="18" charset="0"/>
              </a:rPr>
              <a:t>       </a:t>
            </a:r>
            <a:r>
              <a:rPr lang="en-IN" sz="1800" dirty="0" err="1">
                <a:latin typeface="Bookman Old Style" panose="02050604050505020204" pitchFamily="18" charset="0"/>
              </a:rPr>
              <a:t>Korytkowski</a:t>
            </a:r>
            <a:r>
              <a:rPr lang="en-IN" sz="1800" dirty="0">
                <a:latin typeface="Bookman Old Style" panose="02050604050505020204" pitchFamily="18" charset="0"/>
              </a:rPr>
              <a:t>, Rutkowski &amp; Scherer (2016)</a:t>
            </a: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400" b="1" dirty="0"/>
              <a:t>PURPOSE:</a:t>
            </a:r>
          </a:p>
          <a:p>
            <a:pPr marL="0" indent="0">
              <a:buNone/>
            </a:pPr>
            <a:r>
              <a:rPr lang="en-IN" dirty="0"/>
              <a:t>Simple boosting Meta knowledge where local characteristic can be mostly formed.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METHOD USED:</a:t>
            </a:r>
          </a:p>
          <a:p>
            <a:pPr marL="0" indent="0">
              <a:buNone/>
            </a:pPr>
            <a:r>
              <a:rPr lang="en-IN" dirty="0"/>
              <a:t>Fuzzy Classifiers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RESULT:</a:t>
            </a:r>
          </a:p>
          <a:p>
            <a:pPr marL="0" indent="0">
              <a:buNone/>
            </a:pPr>
            <a:r>
              <a:rPr lang="en-US" dirty="0"/>
              <a:t>learning and classification is very fast although accuracy is not up to the mark.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Link:-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https://www.researchgate.net/publication/282175413_Fast_Image_Classification_by_Boosting_Fuzzy_Classifiers</a:t>
            </a:r>
          </a:p>
          <a:p>
            <a:pPr marL="0" indent="0">
              <a:buNone/>
            </a:pPr>
            <a:endParaRPr lang="en-IN" sz="24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9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57BE-4E3C-5993-9FBE-31A25690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75953"/>
          </a:xfrm>
        </p:spPr>
        <p:txBody>
          <a:bodyPr>
            <a:normAutofit fontScale="90000"/>
          </a:bodyPr>
          <a:lstStyle/>
          <a:p>
            <a:r>
              <a:rPr lang="en-IN" dirty="0"/>
              <a:t>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BDA9-0220-EF17-A33A-4471F1CD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44163"/>
            <a:ext cx="10058400" cy="4528038"/>
          </a:xfrm>
        </p:spPr>
        <p:txBody>
          <a:bodyPr/>
          <a:lstStyle/>
          <a:p>
            <a:r>
              <a:rPr lang="en-IN" dirty="0"/>
              <a:t>Convolutional Neural Network (CNN)</a:t>
            </a:r>
          </a:p>
        </p:txBody>
      </p:sp>
    </p:spTree>
    <p:extLst>
      <p:ext uri="{BB962C8B-B14F-4D97-AF65-F5344CB8AC3E}">
        <p14:creationId xmlns:p14="http://schemas.microsoft.com/office/powerpoint/2010/main" val="2911325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238</TotalTime>
  <Words>405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Rockwell</vt:lpstr>
      <vt:lpstr>Rockwell Condensed</vt:lpstr>
      <vt:lpstr>Wingdings</vt:lpstr>
      <vt:lpstr>Wood Type</vt:lpstr>
      <vt:lpstr>Inventory Management System for Anemos Energies</vt:lpstr>
      <vt:lpstr>Project Timeline showed pervious</vt:lpstr>
      <vt:lpstr>Research papers  </vt:lpstr>
      <vt:lpstr>Research Papers</vt:lpstr>
      <vt:lpstr>PowerPoint Presentation</vt:lpstr>
      <vt:lpstr>PowerPoint Presentation</vt:lpstr>
      <vt:lpstr>PowerPoint Presentation</vt:lpstr>
      <vt:lpstr>ALGORITHM: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 for Anemos Energies</dc:title>
  <dc:creator>Joseph Roy</dc:creator>
  <cp:lastModifiedBy>Joseph Roy</cp:lastModifiedBy>
  <cp:revision>11</cp:revision>
  <dcterms:created xsi:type="dcterms:W3CDTF">2022-12-06T11:41:17Z</dcterms:created>
  <dcterms:modified xsi:type="dcterms:W3CDTF">2022-12-08T05:01:01Z</dcterms:modified>
</cp:coreProperties>
</file>