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9" r:id="rId8"/>
    <p:sldId id="262" r:id="rId9"/>
    <p:sldId id="260" r:id="rId10"/>
    <p:sldId id="264" r:id="rId11"/>
    <p:sldId id="265" r:id="rId12"/>
    <p:sldId id="270" r:id="rId13"/>
    <p:sldId id="271" r:id="rId14"/>
    <p:sldId id="272" r:id="rId15"/>
    <p:sldId id="266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24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64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977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2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80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8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03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11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2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2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45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3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55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61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02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83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C01D6B-B2F5-4FBC-898A-1EED7E6481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8E0859-D0C6-445B-98B2-4654E9254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2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DD4F-57F2-C2BC-D229-13D2A249E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1169" y="938313"/>
            <a:ext cx="9733084" cy="3315998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latin typeface="Bookman Old Style" panose="02050604050505020204" pitchFamily="18" charset="0"/>
              </a:rPr>
              <a:t>Inventory Management System for </a:t>
            </a:r>
            <a:r>
              <a:rPr lang="en-IN" sz="6000" dirty="0" err="1">
                <a:latin typeface="Bookman Old Style" panose="02050604050505020204" pitchFamily="18" charset="0"/>
              </a:rPr>
              <a:t>Anemos</a:t>
            </a:r>
            <a:r>
              <a:rPr lang="en-IN" sz="6000" dirty="0">
                <a:latin typeface="Bookman Old Style" panose="02050604050505020204" pitchFamily="18" charset="0"/>
              </a:rPr>
              <a:t> Energies</a:t>
            </a:r>
            <a:br>
              <a:rPr lang="en-IN" sz="6000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C1B61-DC9B-D59E-52C4-13AC5E61F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4700" y="4994979"/>
            <a:ext cx="64073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					</a:t>
            </a:r>
            <a:r>
              <a:rPr lang="en-US" b="1" dirty="0">
                <a:latin typeface="Bookman Old Style" panose="02050604050505020204" pitchFamily="18" charset="0"/>
              </a:rPr>
              <a:t>Prepared By:</a:t>
            </a:r>
          </a:p>
          <a:p>
            <a:pPr algn="l"/>
            <a:r>
              <a:rPr lang="en-US" dirty="0">
                <a:latin typeface="Bookman Old Style" panose="02050604050505020204" pitchFamily="18" charset="0"/>
              </a:rPr>
              <a:t>					</a:t>
            </a:r>
            <a:r>
              <a:rPr lang="en-US" sz="1800" dirty="0">
                <a:latin typeface="Bookman Old Style" panose="02050604050505020204" pitchFamily="18" charset="0"/>
              </a:rPr>
              <a:t>Abdullah Shaikh	191106001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					Aslan Shaikh		191106009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					Joseph Roy Thayil	191106023</a:t>
            </a:r>
            <a:endParaRPr lang="en-IN" sz="18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1D88A-A788-3261-12FB-5B86913F8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579" y="3596241"/>
            <a:ext cx="4240242" cy="8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2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6B61-F7F3-A65F-2A7E-B998DFF2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39282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5A68-3367-D65F-66F4-7A8DE5DD3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964" y="1450108"/>
            <a:ext cx="9918284" cy="4722091"/>
          </a:xfrm>
        </p:spPr>
        <p:txBody>
          <a:bodyPr>
            <a:normAutofit fontScale="85000" lnSpcReduction="10000"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Data Ingestion: 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Initially, operators login to the system and add their product details which is stored in a database.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istorical sales data is recorded in the database.  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16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Pre-processing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endParaRPr lang="en-IN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1722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Data pre-processing is a data mining technique which is used to transform the raw data in a useful and efficient format. 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data ingested is cleaned before it is used for training the model. 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Storage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endParaRPr lang="en-IN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1722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pre-processed data is stored in the S3 Bucket.</a:t>
            </a:r>
          </a:p>
        </p:txBody>
      </p:sp>
    </p:spTree>
    <p:extLst>
      <p:ext uri="{BB962C8B-B14F-4D97-AF65-F5344CB8AC3E}">
        <p14:creationId xmlns:p14="http://schemas.microsoft.com/office/powerpoint/2010/main" val="114288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37B5-FE4C-1D7B-D12F-23F916EA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DF026-C3C4-2A0E-12AA-12A1C6E4F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69477"/>
            <a:ext cx="9673621" cy="399217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 startAt="4"/>
            </a:pPr>
            <a:r>
              <a:rPr lang="en-I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Extraction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endParaRPr lang="en-IN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1722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the help of proper feature extraction, the accuracy of model can be increased.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ence only certain fields of the dataset were extracted for training.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 startAt="5"/>
            </a:pPr>
            <a:r>
              <a:rPr lang="en-I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ML Model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endParaRPr lang="en-IN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1722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 algorithm called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XGBoost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used as the machine learning model.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1722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XGBoost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an ensemble algorithm which is based on decision-trees and uses gradient boosting framework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 startAt="5"/>
            </a:pPr>
            <a:r>
              <a:rPr lang="en-I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Report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endParaRPr lang="en-IN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1722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demand values for the next 2 weeks are predicted by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XGBoost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model. .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1722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predicted values are output as a report to the operators aiding for an efficient inventory management.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22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1EA7C3-D86A-712C-7355-DA5E063FF4A1}"/>
              </a:ext>
            </a:extLst>
          </p:cNvPr>
          <p:cNvSpPr/>
          <p:nvPr/>
        </p:nvSpPr>
        <p:spPr>
          <a:xfrm>
            <a:off x="2069121" y="2963009"/>
            <a:ext cx="1178170" cy="800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Capture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FBF0D-8E78-FD2A-AA48-5D5A50D13B40}"/>
              </a:ext>
            </a:extLst>
          </p:cNvPr>
          <p:cNvSpPr txBox="1"/>
          <p:nvPr/>
        </p:nvSpPr>
        <p:spPr>
          <a:xfrm>
            <a:off x="971549" y="3187187"/>
            <a:ext cx="83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A9CB5D-68FF-7042-4651-AF9A7C114BD0}"/>
              </a:ext>
            </a:extLst>
          </p:cNvPr>
          <p:cNvSpPr/>
          <p:nvPr/>
        </p:nvSpPr>
        <p:spPr>
          <a:xfrm>
            <a:off x="3613638" y="2971803"/>
            <a:ext cx="1178170" cy="8001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Process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B0F4C-457E-521B-5F95-B8F43AC81300}"/>
              </a:ext>
            </a:extLst>
          </p:cNvPr>
          <p:cNvSpPr txBox="1"/>
          <p:nvPr/>
        </p:nvSpPr>
        <p:spPr>
          <a:xfrm>
            <a:off x="1527295" y="318553"/>
            <a:ext cx="1044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</a:rPr>
              <a:t>BLOCK DIAGRAM FOR IMAGE CLASSIFICATION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5033FCE3-4585-941E-F64F-914AB5AA6604}"/>
              </a:ext>
            </a:extLst>
          </p:cNvPr>
          <p:cNvSpPr/>
          <p:nvPr/>
        </p:nvSpPr>
        <p:spPr>
          <a:xfrm>
            <a:off x="5244609" y="2804750"/>
            <a:ext cx="1642696" cy="1217764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QR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03D45E-D455-ABB5-1233-D2BBDF7B6522}"/>
              </a:ext>
            </a:extLst>
          </p:cNvPr>
          <p:cNvSpPr/>
          <p:nvPr/>
        </p:nvSpPr>
        <p:spPr>
          <a:xfrm>
            <a:off x="7433896" y="1683728"/>
            <a:ext cx="1178170" cy="8001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Process QR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7674DE-44C7-D711-C8D8-EAA44DC011D7}"/>
              </a:ext>
            </a:extLst>
          </p:cNvPr>
          <p:cNvSpPr/>
          <p:nvPr/>
        </p:nvSpPr>
        <p:spPr>
          <a:xfrm>
            <a:off x="7294684" y="3921457"/>
            <a:ext cx="1456594" cy="94077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Send Image to ML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B5B6F3-EDD2-6D66-6743-12674F83F99F}"/>
              </a:ext>
            </a:extLst>
          </p:cNvPr>
          <p:cNvSpPr/>
          <p:nvPr/>
        </p:nvSpPr>
        <p:spPr>
          <a:xfrm>
            <a:off x="9796097" y="2963012"/>
            <a:ext cx="1178170" cy="800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Get Item 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2FDE2B-5DA4-9E4B-A1B3-9432EFC1F34F}"/>
              </a:ext>
            </a:extLst>
          </p:cNvPr>
          <p:cNvSpPr/>
          <p:nvPr/>
        </p:nvSpPr>
        <p:spPr>
          <a:xfrm>
            <a:off x="9294935" y="5556735"/>
            <a:ext cx="2180494" cy="1169378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Fetch Data from database using Item 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FAD210-D401-E990-9104-BC37B6BDAD32}"/>
              </a:ext>
            </a:extLst>
          </p:cNvPr>
          <p:cNvSpPr/>
          <p:nvPr/>
        </p:nvSpPr>
        <p:spPr>
          <a:xfrm>
            <a:off x="5923084" y="5644787"/>
            <a:ext cx="1578220" cy="9407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Display Item Details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3D68D-F198-929A-00CC-9399631FD0D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806818" y="3363059"/>
            <a:ext cx="262303" cy="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E6C192-D823-FA61-D1DE-8349D9A24D8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61214" y="3358663"/>
            <a:ext cx="352424" cy="13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C877C9-21CA-0AD4-CC78-2C2DDE45204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05731" y="3371853"/>
            <a:ext cx="438878" cy="41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415AE7-FE36-10B2-4B24-DD97EBA89F15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V="1">
            <a:off x="6065957" y="2083778"/>
            <a:ext cx="1367939" cy="720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36652B-DC13-3BC5-C526-27CB39E047CE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>
            <a:off x="6065957" y="4022514"/>
            <a:ext cx="1228727" cy="36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D8DC0A-8F5C-BC7C-DF12-962554BA3E8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751278" y="3780687"/>
            <a:ext cx="1044819" cy="611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8E0EDC-929B-95C4-DF20-32F23EC502F7}"/>
              </a:ext>
            </a:extLst>
          </p:cNvPr>
          <p:cNvCxnSpPr>
            <a:cxnSpLocks/>
          </p:cNvCxnSpPr>
          <p:nvPr/>
        </p:nvCxnSpPr>
        <p:spPr>
          <a:xfrm>
            <a:off x="8612066" y="2083778"/>
            <a:ext cx="1184031" cy="905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8E9E5A-81C2-5C79-7C76-FC3CD328812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0385182" y="3763112"/>
            <a:ext cx="0" cy="179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FD1634-F6D3-FD80-B51A-39BF7707C0CC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7501304" y="6115176"/>
            <a:ext cx="1793631" cy="26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B238BD-148E-8834-8CFB-6C2D0098DDF4}"/>
              </a:ext>
            </a:extLst>
          </p:cNvPr>
          <p:cNvSpPr txBox="1"/>
          <p:nvPr/>
        </p:nvSpPr>
        <p:spPr>
          <a:xfrm>
            <a:off x="6253529" y="2105748"/>
            <a:ext cx="83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22329F-69EA-0398-25EB-06969D4FC773}"/>
              </a:ext>
            </a:extLst>
          </p:cNvPr>
          <p:cNvSpPr txBox="1"/>
          <p:nvPr/>
        </p:nvSpPr>
        <p:spPr>
          <a:xfrm>
            <a:off x="6124574" y="4178590"/>
            <a:ext cx="83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4975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0B8E47-C418-8566-6948-E1449B7DC344}"/>
              </a:ext>
            </a:extLst>
          </p:cNvPr>
          <p:cNvSpPr txBox="1"/>
          <p:nvPr/>
        </p:nvSpPr>
        <p:spPr>
          <a:xfrm>
            <a:off x="4339369" y="185192"/>
            <a:ext cx="429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ookman Old Style" panose="02050604050505020204" pitchFamily="18" charset="0"/>
              </a:rPr>
              <a:t>TILL PROJECT REVIEW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281026-A514-A3DF-39A6-56444FD67391}"/>
              </a:ext>
            </a:extLst>
          </p:cNvPr>
          <p:cNvCxnSpPr/>
          <p:nvPr/>
        </p:nvCxnSpPr>
        <p:spPr>
          <a:xfrm>
            <a:off x="1055077" y="3429000"/>
            <a:ext cx="116058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117509B-60D0-B712-E7D2-89DCA75D196F}"/>
              </a:ext>
            </a:extLst>
          </p:cNvPr>
          <p:cNvSpPr/>
          <p:nvPr/>
        </p:nvSpPr>
        <p:spPr>
          <a:xfrm>
            <a:off x="2215662" y="3314700"/>
            <a:ext cx="281353" cy="25497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F34F52-9272-A92B-4EE5-20F54C77C153}"/>
              </a:ext>
            </a:extLst>
          </p:cNvPr>
          <p:cNvSpPr/>
          <p:nvPr/>
        </p:nvSpPr>
        <p:spPr>
          <a:xfrm>
            <a:off x="2044211" y="3160835"/>
            <a:ext cx="611065" cy="55830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F6750E-E56E-18BD-9BBA-BC8AFB464920}"/>
              </a:ext>
            </a:extLst>
          </p:cNvPr>
          <p:cNvSpPr/>
          <p:nvPr/>
        </p:nvSpPr>
        <p:spPr>
          <a:xfrm>
            <a:off x="1918921" y="3052033"/>
            <a:ext cx="877033" cy="77261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8EF789-5C79-486F-F12C-26358D0B514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349743" y="3824648"/>
            <a:ext cx="9526" cy="9583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AE4FCC1-9B77-0B6D-998E-B08DA689715C}"/>
              </a:ext>
            </a:extLst>
          </p:cNvPr>
          <p:cNvSpPr/>
          <p:nvPr/>
        </p:nvSpPr>
        <p:spPr>
          <a:xfrm>
            <a:off x="2209066" y="4783011"/>
            <a:ext cx="281353" cy="25497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761CF-E8A9-BCE2-2FF2-296965C7FA32}"/>
              </a:ext>
            </a:extLst>
          </p:cNvPr>
          <p:cNvSpPr txBox="1"/>
          <p:nvPr/>
        </p:nvSpPr>
        <p:spPr>
          <a:xfrm>
            <a:off x="1723292" y="2531061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WEEK 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E3A896-BF4E-5AA1-6E6B-DF9FB9AB980A}"/>
              </a:ext>
            </a:extLst>
          </p:cNvPr>
          <p:cNvCxnSpPr>
            <a:cxnSpLocks/>
          </p:cNvCxnSpPr>
          <p:nvPr/>
        </p:nvCxnSpPr>
        <p:spPr>
          <a:xfrm>
            <a:off x="1816709" y="6119585"/>
            <a:ext cx="228050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30E1CC-C131-8558-E61B-F2FE07868002}"/>
              </a:ext>
            </a:extLst>
          </p:cNvPr>
          <p:cNvSpPr txBox="1"/>
          <p:nvPr/>
        </p:nvSpPr>
        <p:spPr>
          <a:xfrm>
            <a:off x="1582614" y="5196255"/>
            <a:ext cx="287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Meeting with client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Brainstorming of customer Requirement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492426-F951-5DA4-21D6-38F8CB771A49}"/>
              </a:ext>
            </a:extLst>
          </p:cNvPr>
          <p:cNvCxnSpPr>
            <a:cxnSpLocks/>
          </p:cNvCxnSpPr>
          <p:nvPr/>
        </p:nvCxnSpPr>
        <p:spPr>
          <a:xfrm>
            <a:off x="2795954" y="3436838"/>
            <a:ext cx="1397976" cy="71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66835B4-F834-2407-34ED-2E0342BB2809}"/>
              </a:ext>
            </a:extLst>
          </p:cNvPr>
          <p:cNvSpPr/>
          <p:nvPr/>
        </p:nvSpPr>
        <p:spPr>
          <a:xfrm>
            <a:off x="4193930" y="3331161"/>
            <a:ext cx="281353" cy="25497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D1C861-F60F-9844-0D3B-534CBAE3DB8B}"/>
              </a:ext>
            </a:extLst>
          </p:cNvPr>
          <p:cNvSpPr/>
          <p:nvPr/>
        </p:nvSpPr>
        <p:spPr>
          <a:xfrm>
            <a:off x="4022479" y="3177296"/>
            <a:ext cx="611065" cy="55830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D96B531-30D5-DDDE-A915-914DCE4CFA45}"/>
              </a:ext>
            </a:extLst>
          </p:cNvPr>
          <p:cNvSpPr/>
          <p:nvPr/>
        </p:nvSpPr>
        <p:spPr>
          <a:xfrm>
            <a:off x="3897189" y="3068494"/>
            <a:ext cx="877033" cy="77261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453CAC-A1FF-0689-A5F6-708AADC0367F}"/>
              </a:ext>
            </a:extLst>
          </p:cNvPr>
          <p:cNvCxnSpPr>
            <a:cxnSpLocks/>
          </p:cNvCxnSpPr>
          <p:nvPr/>
        </p:nvCxnSpPr>
        <p:spPr>
          <a:xfrm flipH="1">
            <a:off x="4329843" y="2090798"/>
            <a:ext cx="9526" cy="9583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8C316E0-DB95-A0D6-39B6-0592983DB47B}"/>
              </a:ext>
            </a:extLst>
          </p:cNvPr>
          <p:cNvSpPr/>
          <p:nvPr/>
        </p:nvSpPr>
        <p:spPr>
          <a:xfrm>
            <a:off x="4193930" y="1835825"/>
            <a:ext cx="281353" cy="25497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5B74F0-BE89-8DD7-3502-E6CF41A6E354}"/>
              </a:ext>
            </a:extLst>
          </p:cNvPr>
          <p:cNvSpPr txBox="1"/>
          <p:nvPr/>
        </p:nvSpPr>
        <p:spPr>
          <a:xfrm>
            <a:off x="3683976" y="3937067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C000"/>
                </a:solidFill>
                <a:latin typeface="Bookman Old Style" panose="02050604050505020204" pitchFamily="18" charset="0"/>
              </a:rPr>
              <a:t>WEEK 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978D48-6F7B-2A17-92D4-78F41CA9D292}"/>
              </a:ext>
            </a:extLst>
          </p:cNvPr>
          <p:cNvCxnSpPr>
            <a:cxnSpLocks/>
          </p:cNvCxnSpPr>
          <p:nvPr/>
        </p:nvCxnSpPr>
        <p:spPr>
          <a:xfrm>
            <a:off x="3244361" y="940021"/>
            <a:ext cx="228050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23C33B5-DB29-02E3-0043-7DDD2B52196F}"/>
              </a:ext>
            </a:extLst>
          </p:cNvPr>
          <p:cNvSpPr txBox="1"/>
          <p:nvPr/>
        </p:nvSpPr>
        <p:spPr>
          <a:xfrm>
            <a:off x="2850355" y="1011003"/>
            <a:ext cx="3068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Brainstorming of Technologies to be used and installation of technologies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87E8683-5C83-20EF-5123-2750C0AD90A9}"/>
              </a:ext>
            </a:extLst>
          </p:cNvPr>
          <p:cNvSpPr/>
          <p:nvPr/>
        </p:nvSpPr>
        <p:spPr>
          <a:xfrm>
            <a:off x="6185019" y="3371135"/>
            <a:ext cx="281353" cy="254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AA0F00B-2983-A9F7-0C66-96EBE3B6BDEF}"/>
              </a:ext>
            </a:extLst>
          </p:cNvPr>
          <p:cNvSpPr/>
          <p:nvPr/>
        </p:nvSpPr>
        <p:spPr>
          <a:xfrm>
            <a:off x="6013568" y="3217270"/>
            <a:ext cx="611065" cy="55830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C77A6A4-70F8-257D-B698-CCB48AFA05FC}"/>
              </a:ext>
            </a:extLst>
          </p:cNvPr>
          <p:cNvSpPr/>
          <p:nvPr/>
        </p:nvSpPr>
        <p:spPr>
          <a:xfrm>
            <a:off x="5888278" y="3108468"/>
            <a:ext cx="877033" cy="77261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C7C0C7-FEEB-E728-B15F-8F16D0445533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6319100" y="3881083"/>
            <a:ext cx="9526" cy="95836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93DA0826-410D-8976-38FF-AA4E075AB880}"/>
              </a:ext>
            </a:extLst>
          </p:cNvPr>
          <p:cNvSpPr/>
          <p:nvPr/>
        </p:nvSpPr>
        <p:spPr>
          <a:xfrm>
            <a:off x="6178423" y="4839446"/>
            <a:ext cx="281353" cy="254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BC79C3-6C22-49B7-0033-CDDA97C18D42}"/>
              </a:ext>
            </a:extLst>
          </p:cNvPr>
          <p:cNvSpPr txBox="1"/>
          <p:nvPr/>
        </p:nvSpPr>
        <p:spPr>
          <a:xfrm>
            <a:off x="5692648" y="2534733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WEEK 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CA64764-5DC6-E01A-55B0-6F6285C85E62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804995" y="3487655"/>
            <a:ext cx="1380024" cy="109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3517A2-2209-55B9-199E-142358B16CA3}"/>
              </a:ext>
            </a:extLst>
          </p:cNvPr>
          <p:cNvSpPr txBox="1"/>
          <p:nvPr/>
        </p:nvSpPr>
        <p:spPr>
          <a:xfrm>
            <a:off x="4932113" y="5309548"/>
            <a:ext cx="3068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Learning Flutter, Node </a:t>
            </a:r>
            <a:r>
              <a:rPr lang="en-IN" sz="1600" dirty="0" err="1"/>
              <a:t>Js</a:t>
            </a:r>
            <a:r>
              <a:rPr lang="en-IN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Writing Project synopsis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5ADFC44-7CF8-4486-5940-6FD38F51776F}"/>
              </a:ext>
            </a:extLst>
          </p:cNvPr>
          <p:cNvSpPr/>
          <p:nvPr/>
        </p:nvSpPr>
        <p:spPr>
          <a:xfrm>
            <a:off x="8169883" y="3368095"/>
            <a:ext cx="281353" cy="25497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B17AB6D-1355-01D5-E692-81F8D3D674FE}"/>
              </a:ext>
            </a:extLst>
          </p:cNvPr>
          <p:cNvSpPr/>
          <p:nvPr/>
        </p:nvSpPr>
        <p:spPr>
          <a:xfrm>
            <a:off x="7998432" y="3214230"/>
            <a:ext cx="611065" cy="55830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CF469D1-592C-5D6C-A241-32BEE103536A}"/>
              </a:ext>
            </a:extLst>
          </p:cNvPr>
          <p:cNvSpPr/>
          <p:nvPr/>
        </p:nvSpPr>
        <p:spPr>
          <a:xfrm>
            <a:off x="7873142" y="3105428"/>
            <a:ext cx="877033" cy="77261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CD4E5A-7F47-7999-B888-E5AF9DA52620}"/>
              </a:ext>
            </a:extLst>
          </p:cNvPr>
          <p:cNvCxnSpPr>
            <a:cxnSpLocks/>
          </p:cNvCxnSpPr>
          <p:nvPr/>
        </p:nvCxnSpPr>
        <p:spPr>
          <a:xfrm flipH="1">
            <a:off x="8305796" y="2127732"/>
            <a:ext cx="9526" cy="9583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87C1576-56D2-9930-0B66-BC491FC1AA30}"/>
              </a:ext>
            </a:extLst>
          </p:cNvPr>
          <p:cNvSpPr/>
          <p:nvPr/>
        </p:nvSpPr>
        <p:spPr>
          <a:xfrm>
            <a:off x="8163287" y="1854313"/>
            <a:ext cx="281353" cy="25497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6434033-C1CD-FE3A-EBA0-B5F9C2D6454E}"/>
              </a:ext>
            </a:extLst>
          </p:cNvPr>
          <p:cNvCxnSpPr>
            <a:cxnSpLocks/>
          </p:cNvCxnSpPr>
          <p:nvPr/>
        </p:nvCxnSpPr>
        <p:spPr>
          <a:xfrm>
            <a:off x="6764577" y="3501848"/>
            <a:ext cx="1397976" cy="71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C53249D-7854-44B0-6619-9D11D336A395}"/>
              </a:ext>
            </a:extLst>
          </p:cNvPr>
          <p:cNvSpPr txBox="1"/>
          <p:nvPr/>
        </p:nvSpPr>
        <p:spPr>
          <a:xfrm>
            <a:off x="7593061" y="3986845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WEEK 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997BDA-AE36-9AFC-D924-47ADA3E1D410}"/>
              </a:ext>
            </a:extLst>
          </p:cNvPr>
          <p:cNvCxnSpPr>
            <a:cxnSpLocks/>
          </p:cNvCxnSpPr>
          <p:nvPr/>
        </p:nvCxnSpPr>
        <p:spPr>
          <a:xfrm>
            <a:off x="5124266" y="6119585"/>
            <a:ext cx="228050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C58C01A-886A-4BA6-178F-3CE0223DB153}"/>
              </a:ext>
            </a:extLst>
          </p:cNvPr>
          <p:cNvCxnSpPr>
            <a:cxnSpLocks/>
          </p:cNvCxnSpPr>
          <p:nvPr/>
        </p:nvCxnSpPr>
        <p:spPr>
          <a:xfrm>
            <a:off x="7018638" y="940021"/>
            <a:ext cx="228050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9232C0D-B171-FD34-60DE-01EE017EEAB0}"/>
              </a:ext>
            </a:extLst>
          </p:cNvPr>
          <p:cNvSpPr txBox="1"/>
          <p:nvPr/>
        </p:nvSpPr>
        <p:spPr>
          <a:xfrm>
            <a:off x="6624633" y="1022595"/>
            <a:ext cx="3068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Designing of screens using Figma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4D44664-06D7-C2A4-C92E-1CDDB5A9C36A}"/>
              </a:ext>
            </a:extLst>
          </p:cNvPr>
          <p:cNvSpPr/>
          <p:nvPr/>
        </p:nvSpPr>
        <p:spPr>
          <a:xfrm>
            <a:off x="10136055" y="3364867"/>
            <a:ext cx="281353" cy="2549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A19252-ACB8-8FE4-13E5-1B67584C75A8}"/>
              </a:ext>
            </a:extLst>
          </p:cNvPr>
          <p:cNvSpPr/>
          <p:nvPr/>
        </p:nvSpPr>
        <p:spPr>
          <a:xfrm>
            <a:off x="9964604" y="3211002"/>
            <a:ext cx="611065" cy="558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0986986-9298-3558-3F81-5104510575B2}"/>
              </a:ext>
            </a:extLst>
          </p:cNvPr>
          <p:cNvSpPr/>
          <p:nvPr/>
        </p:nvSpPr>
        <p:spPr>
          <a:xfrm>
            <a:off x="9805428" y="3108467"/>
            <a:ext cx="919714" cy="77261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A5960AB-5C9D-BBFB-B002-90617BB79614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10270136" y="3874815"/>
            <a:ext cx="9526" cy="9583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43935E5-9902-E26A-A472-F77697F436DA}"/>
              </a:ext>
            </a:extLst>
          </p:cNvPr>
          <p:cNvSpPr/>
          <p:nvPr/>
        </p:nvSpPr>
        <p:spPr>
          <a:xfrm>
            <a:off x="10129459" y="4833178"/>
            <a:ext cx="281353" cy="2549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8DF8C78-541C-DDBA-8991-354897BD3B97}"/>
              </a:ext>
            </a:extLst>
          </p:cNvPr>
          <p:cNvCxnSpPr>
            <a:cxnSpLocks/>
          </p:cNvCxnSpPr>
          <p:nvPr/>
        </p:nvCxnSpPr>
        <p:spPr>
          <a:xfrm>
            <a:off x="8757505" y="3508968"/>
            <a:ext cx="1397976" cy="71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C19A181-D41E-2DA5-195A-3EDBF0D4B403}"/>
              </a:ext>
            </a:extLst>
          </p:cNvPr>
          <p:cNvSpPr txBox="1"/>
          <p:nvPr/>
        </p:nvSpPr>
        <p:spPr>
          <a:xfrm>
            <a:off x="9659076" y="2523387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ookman Old Style" panose="02050604050505020204" pitchFamily="18" charset="0"/>
              </a:rPr>
              <a:t>WEEK 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6D8219-92C0-E17E-7BDD-666BCE9BBBA6}"/>
              </a:ext>
            </a:extLst>
          </p:cNvPr>
          <p:cNvSpPr txBox="1"/>
          <p:nvPr/>
        </p:nvSpPr>
        <p:spPr>
          <a:xfrm>
            <a:off x="9041410" y="5128915"/>
            <a:ext cx="3068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Implementation of screens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Client meeting for app review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F89CB9-16C8-5E4A-CC9B-3F5B919B6E49}"/>
              </a:ext>
            </a:extLst>
          </p:cNvPr>
          <p:cNvCxnSpPr>
            <a:cxnSpLocks/>
          </p:cNvCxnSpPr>
          <p:nvPr/>
        </p:nvCxnSpPr>
        <p:spPr>
          <a:xfrm>
            <a:off x="9418560" y="6017008"/>
            <a:ext cx="228050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5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000"/>
                            </p:stCondLst>
                            <p:childTnLst>
                              <p:par>
                                <p:cTn id="1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000"/>
                            </p:stCondLst>
                            <p:childTnLst>
                              <p:par>
                                <p:cTn id="18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500"/>
                            </p:stCondLst>
                            <p:childTnLst>
                              <p:par>
                                <p:cTn id="2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500"/>
                            </p:stCondLst>
                            <p:childTnLst>
                              <p:par>
                                <p:cTn id="2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6500"/>
                            </p:stCondLst>
                            <p:childTnLst>
                              <p:par>
                                <p:cTn id="2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9" grpId="0" animBg="1"/>
      <p:bldP spid="21" grpId="0"/>
      <p:bldP spid="25" grpId="0"/>
      <p:bldP spid="36" grpId="0" animBg="1"/>
      <p:bldP spid="37" grpId="0" animBg="1"/>
      <p:bldP spid="38" grpId="0" animBg="1"/>
      <p:bldP spid="40" grpId="0" animBg="1"/>
      <p:bldP spid="41" grpId="0"/>
      <p:bldP spid="43" grpId="0"/>
      <p:bldP spid="48" grpId="0" animBg="1"/>
      <p:bldP spid="49" grpId="0" animBg="1"/>
      <p:bldP spid="50" grpId="0" animBg="1"/>
      <p:bldP spid="52" grpId="0" animBg="1"/>
      <p:bldP spid="53" grpId="0"/>
      <p:bldP spid="55" grpId="0"/>
      <p:bldP spid="56" grpId="0" animBg="1"/>
      <p:bldP spid="57" grpId="0" animBg="1"/>
      <p:bldP spid="58" grpId="0" animBg="1"/>
      <p:bldP spid="60" grpId="0" animBg="1"/>
      <p:bldP spid="62" grpId="0"/>
      <p:bldP spid="66" grpId="0"/>
      <p:bldP spid="67" grpId="0" animBg="1"/>
      <p:bldP spid="68" grpId="0" animBg="1"/>
      <p:bldP spid="69" grpId="0" animBg="1"/>
      <p:bldP spid="71" grpId="0" animBg="1"/>
      <p:bldP spid="73" grpId="0"/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FEE01-1127-0550-0A01-B693F4B4F3B9}"/>
              </a:ext>
            </a:extLst>
          </p:cNvPr>
          <p:cNvSpPr txBox="1"/>
          <p:nvPr/>
        </p:nvSpPr>
        <p:spPr>
          <a:xfrm>
            <a:off x="3594778" y="202440"/>
            <a:ext cx="6339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ookman Old Style" panose="02050604050505020204" pitchFamily="18" charset="0"/>
              </a:rPr>
              <a:t>PROJECT REVIEW 1 – PROJECT REVIEW 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31A330-0D5A-5090-58E6-119AF94F804C}"/>
              </a:ext>
            </a:extLst>
          </p:cNvPr>
          <p:cNvCxnSpPr/>
          <p:nvPr/>
        </p:nvCxnSpPr>
        <p:spPr>
          <a:xfrm>
            <a:off x="1055077" y="3429000"/>
            <a:ext cx="116058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F0A354A-C643-B0FB-4004-159AD02487BC}"/>
              </a:ext>
            </a:extLst>
          </p:cNvPr>
          <p:cNvSpPr/>
          <p:nvPr/>
        </p:nvSpPr>
        <p:spPr>
          <a:xfrm>
            <a:off x="2215662" y="3314700"/>
            <a:ext cx="281353" cy="25497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92A6B1-DCC7-BC60-2505-EA9BB124F5EE}"/>
              </a:ext>
            </a:extLst>
          </p:cNvPr>
          <p:cNvSpPr/>
          <p:nvPr/>
        </p:nvSpPr>
        <p:spPr>
          <a:xfrm>
            <a:off x="2044211" y="3160835"/>
            <a:ext cx="611065" cy="55830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783385-32F0-6477-3FA0-8BCE63027B92}"/>
              </a:ext>
            </a:extLst>
          </p:cNvPr>
          <p:cNvSpPr/>
          <p:nvPr/>
        </p:nvSpPr>
        <p:spPr>
          <a:xfrm>
            <a:off x="1918921" y="3052033"/>
            <a:ext cx="877033" cy="77261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73BCE2-A678-DB89-1190-4F2D389B327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349743" y="3824648"/>
            <a:ext cx="9526" cy="9583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F2DD123-CAC9-A9A8-E4FD-7FE47706009D}"/>
              </a:ext>
            </a:extLst>
          </p:cNvPr>
          <p:cNvSpPr/>
          <p:nvPr/>
        </p:nvSpPr>
        <p:spPr>
          <a:xfrm>
            <a:off x="2209066" y="4783011"/>
            <a:ext cx="281353" cy="25497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03E47-BBC6-241F-3447-146AF92F110D}"/>
              </a:ext>
            </a:extLst>
          </p:cNvPr>
          <p:cNvSpPr txBox="1"/>
          <p:nvPr/>
        </p:nvSpPr>
        <p:spPr>
          <a:xfrm>
            <a:off x="1723292" y="2531061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WEEK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AE349F-7CB3-D1FA-76B7-9ECDB99B916B}"/>
              </a:ext>
            </a:extLst>
          </p:cNvPr>
          <p:cNvCxnSpPr>
            <a:cxnSpLocks/>
          </p:cNvCxnSpPr>
          <p:nvPr/>
        </p:nvCxnSpPr>
        <p:spPr>
          <a:xfrm>
            <a:off x="1816709" y="6119585"/>
            <a:ext cx="228050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3C48F4-CCD8-09C5-539A-170C96766EB6}"/>
              </a:ext>
            </a:extLst>
          </p:cNvPr>
          <p:cNvSpPr txBox="1"/>
          <p:nvPr/>
        </p:nvSpPr>
        <p:spPr>
          <a:xfrm>
            <a:off x="1358411" y="5113525"/>
            <a:ext cx="3116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Adding Object detection module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Referring research papers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C907C2-C431-F2BA-006E-E39FAC585F2C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>
            <a:off x="2795954" y="3438341"/>
            <a:ext cx="2580169" cy="47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543E028-0D9E-9CC2-DBB9-3A0217FAC7AC}"/>
              </a:ext>
            </a:extLst>
          </p:cNvPr>
          <p:cNvSpPr/>
          <p:nvPr/>
        </p:nvSpPr>
        <p:spPr>
          <a:xfrm>
            <a:off x="5672864" y="3324913"/>
            <a:ext cx="281353" cy="25497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501409-C921-95AB-1A24-3C232D18F69D}"/>
              </a:ext>
            </a:extLst>
          </p:cNvPr>
          <p:cNvSpPr/>
          <p:nvPr/>
        </p:nvSpPr>
        <p:spPr>
          <a:xfrm>
            <a:off x="5501413" y="3165631"/>
            <a:ext cx="611065" cy="55830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14F048-76CA-043B-2C19-395F939883CA}"/>
              </a:ext>
            </a:extLst>
          </p:cNvPr>
          <p:cNvSpPr/>
          <p:nvPr/>
        </p:nvSpPr>
        <p:spPr>
          <a:xfrm>
            <a:off x="5376123" y="3056829"/>
            <a:ext cx="877033" cy="77261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65642C-6C1C-0B54-359E-326994E02560}"/>
              </a:ext>
            </a:extLst>
          </p:cNvPr>
          <p:cNvCxnSpPr>
            <a:cxnSpLocks/>
          </p:cNvCxnSpPr>
          <p:nvPr/>
        </p:nvCxnSpPr>
        <p:spPr>
          <a:xfrm flipH="1">
            <a:off x="5808777" y="2079133"/>
            <a:ext cx="9526" cy="9583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A17391B-98D8-3E9C-2BE8-761A0CA748D2}"/>
              </a:ext>
            </a:extLst>
          </p:cNvPr>
          <p:cNvSpPr/>
          <p:nvPr/>
        </p:nvSpPr>
        <p:spPr>
          <a:xfrm>
            <a:off x="5672864" y="1824160"/>
            <a:ext cx="281353" cy="25497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90698-B810-9BC4-BDA7-B5C3C72E9FC3}"/>
              </a:ext>
            </a:extLst>
          </p:cNvPr>
          <p:cNvSpPr txBox="1"/>
          <p:nvPr/>
        </p:nvSpPr>
        <p:spPr>
          <a:xfrm>
            <a:off x="5160716" y="3967144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C000"/>
                </a:solidFill>
                <a:latin typeface="Bookman Old Style" panose="02050604050505020204" pitchFamily="18" charset="0"/>
              </a:rPr>
              <a:t>WEEK 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50304B-33E7-FFA2-1D71-80FD1847423C}"/>
              </a:ext>
            </a:extLst>
          </p:cNvPr>
          <p:cNvCxnSpPr>
            <a:cxnSpLocks/>
          </p:cNvCxnSpPr>
          <p:nvPr/>
        </p:nvCxnSpPr>
        <p:spPr>
          <a:xfrm>
            <a:off x="4813963" y="1089490"/>
            <a:ext cx="228050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D48E68-20B3-8022-E3D0-288987C8BBA9}"/>
              </a:ext>
            </a:extLst>
          </p:cNvPr>
          <p:cNvSpPr txBox="1"/>
          <p:nvPr/>
        </p:nvSpPr>
        <p:spPr>
          <a:xfrm>
            <a:off x="4419958" y="1222046"/>
            <a:ext cx="3068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Deciding the source of dataset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46A3CE-CC0E-B470-A96F-75EACDA7323E}"/>
              </a:ext>
            </a:extLst>
          </p:cNvPr>
          <p:cNvSpPr/>
          <p:nvPr/>
        </p:nvSpPr>
        <p:spPr>
          <a:xfrm>
            <a:off x="9396046" y="3361238"/>
            <a:ext cx="281353" cy="254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C89CE0-EF77-23B0-C34A-1CB05624CA53}"/>
              </a:ext>
            </a:extLst>
          </p:cNvPr>
          <p:cNvSpPr/>
          <p:nvPr/>
        </p:nvSpPr>
        <p:spPr>
          <a:xfrm>
            <a:off x="9224595" y="3207373"/>
            <a:ext cx="611065" cy="55830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5C930B-0160-03C0-A2F9-F08A910C9A92}"/>
              </a:ext>
            </a:extLst>
          </p:cNvPr>
          <p:cNvSpPr/>
          <p:nvPr/>
        </p:nvSpPr>
        <p:spPr>
          <a:xfrm>
            <a:off x="9099305" y="3098571"/>
            <a:ext cx="877033" cy="77261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24493C-84E3-B0BB-8044-B8EBEC8C2CD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9530127" y="3871186"/>
            <a:ext cx="9526" cy="95836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3FBD1F6-82E1-1DB2-1CCC-939A35B7EDB0}"/>
              </a:ext>
            </a:extLst>
          </p:cNvPr>
          <p:cNvSpPr/>
          <p:nvPr/>
        </p:nvSpPr>
        <p:spPr>
          <a:xfrm>
            <a:off x="9389450" y="4829549"/>
            <a:ext cx="281353" cy="254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6E4FAB-C760-C21D-D854-7836B3E19BFF}"/>
              </a:ext>
            </a:extLst>
          </p:cNvPr>
          <p:cNvSpPr txBox="1"/>
          <p:nvPr/>
        </p:nvSpPr>
        <p:spPr>
          <a:xfrm>
            <a:off x="8897080" y="2337898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WEEK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388575-C177-C26E-91DB-ACB354394614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5954217" y="3452399"/>
            <a:ext cx="3441829" cy="363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888A8B-8524-14A1-FB81-6B0F25112AB6}"/>
              </a:ext>
            </a:extLst>
          </p:cNvPr>
          <p:cNvSpPr txBox="1"/>
          <p:nvPr/>
        </p:nvSpPr>
        <p:spPr>
          <a:xfrm>
            <a:off x="8143140" y="5203137"/>
            <a:ext cx="3068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Deciding the algorithm to be used for object detection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AD7E81-BE22-B27A-3B31-A20AC9C90C84}"/>
              </a:ext>
            </a:extLst>
          </p:cNvPr>
          <p:cNvCxnSpPr>
            <a:cxnSpLocks/>
          </p:cNvCxnSpPr>
          <p:nvPr/>
        </p:nvCxnSpPr>
        <p:spPr>
          <a:xfrm>
            <a:off x="8530550" y="5952531"/>
            <a:ext cx="228050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3" grpId="0"/>
      <p:bldP spid="15" grpId="0" animBg="1"/>
      <p:bldP spid="16" grpId="0" animBg="1"/>
      <p:bldP spid="17" grpId="0" animBg="1"/>
      <p:bldP spid="19" grpId="0" animBg="1"/>
      <p:bldP spid="20" grpId="0"/>
      <p:bldP spid="22" grpId="0"/>
      <p:bldP spid="23" grpId="0" animBg="1"/>
      <p:bldP spid="24" grpId="0" animBg="1"/>
      <p:bldP spid="25" grpId="0" animBg="1"/>
      <p:bldP spid="27" grpId="0" animBg="1"/>
      <p:bldP spid="28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9ECF-1388-F9BE-8C96-7D7F4B91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3790"/>
            <a:ext cx="10058400" cy="991242"/>
          </a:xfrm>
        </p:spPr>
        <p:txBody>
          <a:bodyPr/>
          <a:lstStyle/>
          <a:p>
            <a:r>
              <a:rPr lang="en-IN" dirty="0"/>
              <a:t>USER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3B3304-6DE8-6865-9FDA-BACBBA1AC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192" t="23521" r="45875" b="6788"/>
          <a:stretch/>
        </p:blipFill>
        <p:spPr>
          <a:xfrm>
            <a:off x="7154778" y="914400"/>
            <a:ext cx="2695074" cy="558038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5EBCD-731E-E49F-F59B-E2AC41FADE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48" t="20820" r="53289" b="12513"/>
          <a:stretch/>
        </p:blipFill>
        <p:spPr>
          <a:xfrm>
            <a:off x="2239577" y="995258"/>
            <a:ext cx="2566737" cy="54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06D4-4863-9B73-75DB-6BD03B75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941D8A-3E46-7D84-E40E-E2B078886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27" y="653308"/>
            <a:ext cx="2547180" cy="5518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CD77E-48BD-9855-B5EA-39D89337F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70" y="430515"/>
            <a:ext cx="2766103" cy="599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60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3F5-CBAF-604D-57CA-0EE36289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BBDC-7F65-CE72-2530-813CFE51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126" y="1699846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dirty="0">
                <a:latin typeface="Bookman Old Style" panose="0205060405050502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374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8BD3-36E0-F715-4CC9-E802BF0D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latin typeface="+mj-lt"/>
              </a:rPr>
              <a:t>Introduction:</a:t>
            </a:r>
            <a:br>
              <a:rPr lang="en-IN" b="1" u="sng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80F9-7548-8E76-F24A-87C5E0D77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685" y="4034524"/>
            <a:ext cx="10058400" cy="1813007"/>
          </a:xfrm>
        </p:spPr>
        <p:txBody>
          <a:bodyPr/>
          <a:lstStyle/>
          <a:p>
            <a:r>
              <a:rPr lang="en-IN" sz="2400" dirty="0">
                <a:latin typeface="+mj-lt"/>
              </a:rPr>
              <a:t>Founded in 2016</a:t>
            </a:r>
          </a:p>
          <a:p>
            <a:r>
              <a:rPr lang="en-IN" sz="2400" dirty="0" err="1">
                <a:latin typeface="+mj-lt"/>
              </a:rPr>
              <a:t>Cumilation</a:t>
            </a:r>
            <a:r>
              <a:rPr lang="en-IN" sz="2400" dirty="0">
                <a:latin typeface="+mj-lt"/>
              </a:rPr>
              <a:t> of over 12 years of development in wind energy.</a:t>
            </a:r>
          </a:p>
          <a:p>
            <a:r>
              <a:rPr lang="en-IN" sz="2400" dirty="0">
                <a:latin typeface="+mj-lt"/>
              </a:rPr>
              <a:t>Focuses on production of vertical axis wind turbines</a:t>
            </a:r>
            <a:r>
              <a:rPr lang="en-IN" dirty="0">
                <a:latin typeface="+mj-lt"/>
              </a:rPr>
              <a:t>.</a:t>
            </a:r>
          </a:p>
          <a:p>
            <a:endParaRPr lang="en-IN" dirty="0"/>
          </a:p>
        </p:txBody>
      </p:sp>
      <p:pic>
        <p:nvPicPr>
          <p:cNvPr id="4" name="Picture 2" descr="C:\Users\FIRE FIST ACE\Downloads\edited-01-min-1400x500.jpg">
            <a:extLst>
              <a:ext uri="{FF2B5EF4-FFF2-40B4-BE49-F238E27FC236}">
                <a16:creationId xmlns:a16="http://schemas.microsoft.com/office/drawing/2014/main" id="{E13D7CB1-8C0B-BFE2-BA1A-F2DA7F2CB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35" y="2008204"/>
            <a:ext cx="6186450" cy="238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25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26D2-2D48-CD86-7805-3DAFA87C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7B78-68A7-7B7E-C8E0-72614452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smart Inventory Management System for </a:t>
            </a:r>
            <a:r>
              <a:rPr lang="en-US" dirty="0" err="1"/>
              <a:t>anemos</a:t>
            </a:r>
            <a:r>
              <a:rPr lang="en-US" dirty="0"/>
              <a:t> energies.</a:t>
            </a:r>
          </a:p>
          <a:p>
            <a:r>
              <a:rPr lang="en-US" dirty="0"/>
              <a:t>Cross platform.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62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673B-1B4A-F1CE-79D1-2546A07A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Problems with traditional inventory management system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6526-3AA2-0334-81AC-0CEA8B666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Poor communication.</a:t>
            </a:r>
          </a:p>
          <a:p>
            <a:r>
              <a:rPr lang="en-IN" dirty="0"/>
              <a:t>Lot of manual work. </a:t>
            </a:r>
          </a:p>
          <a:p>
            <a:r>
              <a:rPr lang="en-IN" dirty="0"/>
              <a:t>Overheads of maintaining records. </a:t>
            </a:r>
          </a:p>
          <a:p>
            <a:r>
              <a:rPr lang="en-IN" dirty="0"/>
              <a:t>Poor execution.</a:t>
            </a:r>
          </a:p>
          <a:p>
            <a:r>
              <a:rPr lang="en-IN" dirty="0"/>
              <a:t>Poor decision-making. </a:t>
            </a:r>
          </a:p>
          <a:p>
            <a:r>
              <a:rPr lang="en-IN" dirty="0"/>
              <a:t>Overstocking of products which are not sold for years.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45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59D0-3B49-77BE-7556-163B36FB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management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D923-6973-E7E0-8E69-039C1DC75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+mj-lt"/>
              </a:rPr>
              <a:t>A complete app and web based application.</a:t>
            </a:r>
          </a:p>
          <a:p>
            <a:r>
              <a:rPr lang="en-IN" dirty="0">
                <a:latin typeface="+mj-lt"/>
              </a:rPr>
              <a:t>It will contain all information regarding stock.</a:t>
            </a:r>
          </a:p>
          <a:p>
            <a:r>
              <a:rPr lang="en-IN" dirty="0">
                <a:latin typeface="+mj-lt"/>
              </a:rPr>
              <a:t>Application will contain organization profile, sales, purchase details.</a:t>
            </a:r>
          </a:p>
          <a:p>
            <a:r>
              <a:rPr lang="en-IN" dirty="0">
                <a:latin typeface="+mj-lt"/>
              </a:rPr>
              <a:t>Application will provide information regarding operator activity (login, logout, changes made at what time and when).</a:t>
            </a:r>
          </a:p>
          <a:p>
            <a:r>
              <a:rPr lang="en-IN" dirty="0" err="1">
                <a:latin typeface="+mj-lt"/>
              </a:rPr>
              <a:t>Updation</a:t>
            </a:r>
            <a:r>
              <a:rPr lang="en-IN" dirty="0">
                <a:latin typeface="+mj-lt"/>
              </a:rPr>
              <a:t> to stock items will happen at real time.</a:t>
            </a:r>
          </a:p>
          <a:p>
            <a:r>
              <a:rPr lang="en-IN" dirty="0">
                <a:latin typeface="+mj-lt"/>
              </a:rPr>
              <a:t>Vendor payables and receivables at ease. </a:t>
            </a:r>
          </a:p>
          <a:p>
            <a:r>
              <a:rPr lang="en-IN" dirty="0">
                <a:latin typeface="+mj-lt"/>
              </a:rPr>
              <a:t>Stock prediction using ML algorithm.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96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BB6F-261C-D9E9-3D07-7519827F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E087CD-390A-DF52-1650-EA243EE15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14" t="16793" r="16266" b="-63"/>
          <a:stretch/>
        </p:blipFill>
        <p:spPr bwMode="auto">
          <a:xfrm>
            <a:off x="3332284" y="2544469"/>
            <a:ext cx="5086037" cy="35705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2177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70CE-1DFB-E966-9C1C-7B1FFCE7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D708-ECF1-8473-6AF3-85984426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11706"/>
            <a:ext cx="9603275" cy="405464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concept of inventory management includes a vast set of areas to be dealt with. 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With rapid expansion 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e-commerce industry, the demand for efficient inventory management is the need of the hour.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Forecasting usually includes two different methodologies: Time series methodology and Machine learning methods.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AI proves to be beneficial in handling the inventory data and forecasting the stock requirements.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Notify or recommend company to re-order stock.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55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3000-E395-128C-A613-F962DEF1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8A27-172B-F45E-6C56-9A79F42A0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XGBoost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 : </a:t>
            </a:r>
          </a:p>
          <a:p>
            <a:r>
              <a:rPr lang="en-IN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ML algorithm using decision trees.</a:t>
            </a:r>
          </a:p>
          <a:p>
            <a:r>
              <a:rPr lang="en-US" sz="1600" dirty="0">
                <a:latin typeface="Bookman Old Style" panose="02050604050505020204" pitchFamily="18" charset="0"/>
              </a:rPr>
              <a:t>Decision tree algorithms are considered best for structured data.</a:t>
            </a:r>
          </a:p>
          <a:p>
            <a:r>
              <a:rPr lang="en-US" sz="1600" dirty="0">
                <a:latin typeface="Bookman Old Style" panose="02050604050505020204" pitchFamily="18" charset="0"/>
              </a:rPr>
              <a:t>Hence, we decided to go with the </a:t>
            </a:r>
            <a:r>
              <a:rPr lang="en-US" sz="1600" dirty="0" err="1">
                <a:latin typeface="Bookman Old Style" panose="02050604050505020204" pitchFamily="18" charset="0"/>
              </a:rPr>
              <a:t>XGBoost</a:t>
            </a:r>
            <a:r>
              <a:rPr lang="en-US" sz="1600" dirty="0">
                <a:latin typeface="Bookman Old Style" panose="02050604050505020204" pitchFamily="18" charset="0"/>
              </a:rPr>
              <a:t> algorithm for demand forecasting.</a:t>
            </a:r>
          </a:p>
          <a:p>
            <a:pPr marL="0" indent="0">
              <a:buNone/>
            </a:pPr>
            <a:endParaRPr lang="en-US" sz="16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Bookman Old Style" panose="02050604050505020204" pitchFamily="18" charset="0"/>
              </a:rPr>
              <a:t>Image Processing:</a:t>
            </a:r>
          </a:p>
          <a:p>
            <a:endParaRPr lang="en-US" sz="1600" b="1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03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BD52-1309-8FCC-543C-7E85E74A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</a:t>
            </a:r>
            <a:r>
              <a:rPr lang="en-US" dirty="0"/>
              <a:t> architecture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3B5F9F-BB61-A195-C32C-8465E25F9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774" y="2068437"/>
            <a:ext cx="5615189" cy="28793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E5316-573C-A6E0-1454-FCC3672E0440}"/>
              </a:ext>
            </a:extLst>
          </p:cNvPr>
          <p:cNvSpPr txBox="1"/>
          <p:nvPr/>
        </p:nvSpPr>
        <p:spPr>
          <a:xfrm>
            <a:off x="1558015" y="5246254"/>
            <a:ext cx="10213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proposed architecture is collectively obtained from five components: Data Ingestion, Data Pre-Processing, Storage, Feature Extraction, ML model.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299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1222</TotalTime>
  <Words>648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Corbel</vt:lpstr>
      <vt:lpstr>Times New Roman</vt:lpstr>
      <vt:lpstr>Wingdings</vt:lpstr>
      <vt:lpstr>Parallax</vt:lpstr>
      <vt:lpstr>Inventory Management System for Anemos Energies  </vt:lpstr>
      <vt:lpstr>Introduction: </vt:lpstr>
      <vt:lpstr>Problem statement</vt:lpstr>
      <vt:lpstr>Problems with traditional inventory management system ??</vt:lpstr>
      <vt:lpstr>Inventory management system</vt:lpstr>
      <vt:lpstr>Architecture </vt:lpstr>
      <vt:lpstr>Literature SURVEY</vt:lpstr>
      <vt:lpstr>Algorithm: </vt:lpstr>
      <vt:lpstr>Ml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INTERFACE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Inventory Management System for Anemos Energies  </dc:title>
  <dc:creator>Joseph Roy</dc:creator>
  <cp:lastModifiedBy>abdul</cp:lastModifiedBy>
  <cp:revision>23</cp:revision>
  <dcterms:created xsi:type="dcterms:W3CDTF">2022-11-13T16:20:31Z</dcterms:created>
  <dcterms:modified xsi:type="dcterms:W3CDTF">2022-12-08T07:47:04Z</dcterms:modified>
</cp:coreProperties>
</file>