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47"/>
  </p:notesMasterIdLst>
  <p:sldIdLst>
    <p:sldId id="256" r:id="rId2"/>
    <p:sldId id="282" r:id="rId3"/>
    <p:sldId id="283" r:id="rId4"/>
    <p:sldId id="285" r:id="rId5"/>
    <p:sldId id="284" r:id="rId6"/>
    <p:sldId id="287" r:id="rId7"/>
    <p:sldId id="293" r:id="rId8"/>
    <p:sldId id="294" r:id="rId9"/>
    <p:sldId id="295" r:id="rId10"/>
    <p:sldId id="296" r:id="rId11"/>
    <p:sldId id="298" r:id="rId12"/>
    <p:sldId id="297" r:id="rId13"/>
    <p:sldId id="276" r:id="rId14"/>
    <p:sldId id="289" r:id="rId15"/>
    <p:sldId id="290" r:id="rId16"/>
    <p:sldId id="286" r:id="rId17"/>
    <p:sldId id="292" r:id="rId18"/>
    <p:sldId id="303" r:id="rId19"/>
    <p:sldId id="267" r:id="rId20"/>
    <p:sldId id="288" r:id="rId21"/>
    <p:sldId id="291" r:id="rId22"/>
    <p:sldId id="269" r:id="rId23"/>
    <p:sldId id="299" r:id="rId24"/>
    <p:sldId id="300" r:id="rId25"/>
    <p:sldId id="277" r:id="rId26"/>
    <p:sldId id="305" r:id="rId27"/>
    <p:sldId id="308" r:id="rId28"/>
    <p:sldId id="304" r:id="rId29"/>
    <p:sldId id="266" r:id="rId30"/>
    <p:sldId id="301" r:id="rId31"/>
    <p:sldId id="302" r:id="rId32"/>
    <p:sldId id="306" r:id="rId33"/>
    <p:sldId id="307" r:id="rId34"/>
    <p:sldId id="309" r:id="rId35"/>
    <p:sldId id="257" r:id="rId36"/>
    <p:sldId id="270" r:id="rId37"/>
    <p:sldId id="281" r:id="rId38"/>
    <p:sldId id="280" r:id="rId39"/>
    <p:sldId id="271" r:id="rId40"/>
    <p:sldId id="264" r:id="rId41"/>
    <p:sldId id="265" r:id="rId42"/>
    <p:sldId id="272" r:id="rId43"/>
    <p:sldId id="274" r:id="rId44"/>
    <p:sldId id="278" r:id="rId45"/>
    <p:sldId id="268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696"/>
    <a:srgbClr val="FFCF37"/>
    <a:srgbClr val="FF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4660"/>
  </p:normalViewPr>
  <p:slideViewPr>
    <p:cSldViewPr snapToGrid="0">
      <p:cViewPr varScale="1">
        <p:scale>
          <a:sx n="87" d="100"/>
          <a:sy n="87" d="100"/>
        </p:scale>
        <p:origin x="6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C6AAEB-6988-43D2-9654-EC3C0BFABB9D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78E0A-4ABF-4958-8B14-7A6E5CFE6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283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A107C-E2A5-4917-B22D-A9F2DBD463CC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8F0EE2E-C35E-4013-9413-8D6456F6B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77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A107C-E2A5-4917-B22D-A9F2DBD463CC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EE2E-C35E-4013-9413-8D6456F6B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347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A107C-E2A5-4917-B22D-A9F2DBD463CC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EE2E-C35E-4013-9413-8D6456F6B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23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A107C-E2A5-4917-B22D-A9F2DBD463CC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EE2E-C35E-4013-9413-8D6456F6B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223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D3A107C-E2A5-4917-B22D-A9F2DBD463CC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8F0EE2E-C35E-4013-9413-8D6456F6B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85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A107C-E2A5-4917-B22D-A9F2DBD463CC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EE2E-C35E-4013-9413-8D6456F6B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536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A107C-E2A5-4917-B22D-A9F2DBD463CC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EE2E-C35E-4013-9413-8D6456F6B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23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A107C-E2A5-4917-B22D-A9F2DBD463CC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EE2E-C35E-4013-9413-8D6456F6B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841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A107C-E2A5-4917-B22D-A9F2DBD463CC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EE2E-C35E-4013-9413-8D6456F6B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630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A107C-E2A5-4917-B22D-A9F2DBD463CC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EE2E-C35E-4013-9413-8D6456F6B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42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A107C-E2A5-4917-B22D-A9F2DBD463CC}" type="datetimeFigureOut">
              <a:rPr lang="en-IN" smtClean="0"/>
              <a:t>01-02-2023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EE2E-C35E-4013-9413-8D6456F6B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75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D3A107C-E2A5-4917-B22D-A9F2DBD463CC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8F0EE2E-C35E-4013-9413-8D6456F6B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717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power.larc.nasa.gov/data-access-viewer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kaggle.com/datasets/manikantanrnair/images-of-mechanical-parts-boltnut-washerpi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oqr.me/api/" TargetMode="External"/><Relationship Id="rId2" Type="http://schemas.openxmlformats.org/officeDocument/2006/relationships/hyperlink" Target="https://developers.google.com/chart/infographics/docs/qr_code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EE68D-3222-42CF-E432-2D15247C6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9517" y="1466239"/>
            <a:ext cx="9184299" cy="2387600"/>
          </a:xfrm>
        </p:spPr>
        <p:txBody>
          <a:bodyPr/>
          <a:lstStyle/>
          <a:p>
            <a:pPr algn="r"/>
            <a:r>
              <a:rPr lang="en-IN" sz="48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Inventory Management System for </a:t>
            </a:r>
            <a:r>
              <a:rPr lang="en-IN" sz="4800" b="1" dirty="0" err="1">
                <a:solidFill>
                  <a:schemeClr val="tx1"/>
                </a:solidFill>
                <a:latin typeface="Bookman Old Style" panose="02050604050505020204" pitchFamily="18" charset="0"/>
              </a:rPr>
              <a:t>Anemos</a:t>
            </a:r>
            <a:r>
              <a:rPr lang="en-IN" sz="48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 Energies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63AD49-8B18-3336-C480-8D1CEFE3F5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5993" y="4965151"/>
            <a:ext cx="8791575" cy="1655762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n-US" b="1" dirty="0">
                <a:latin typeface="Bookman Old Style" panose="02050604050505020204" pitchFamily="18" charset="0"/>
              </a:rPr>
              <a:t>	Prepared By:</a:t>
            </a:r>
          </a:p>
          <a:p>
            <a:pPr algn="ctr"/>
            <a:r>
              <a:rPr lang="en-US" dirty="0">
                <a:latin typeface="Bookman Old Style" panose="02050604050505020204" pitchFamily="18" charset="0"/>
              </a:rPr>
              <a:t>					</a:t>
            </a:r>
            <a:r>
              <a:rPr lang="en-US" sz="2000" dirty="0">
                <a:latin typeface="Bookman Old Style" panose="02050604050505020204" pitchFamily="18" charset="0"/>
              </a:rPr>
              <a:t>Abdullah Shaikh		191106001</a:t>
            </a:r>
          </a:p>
          <a:p>
            <a:pPr algn="r"/>
            <a:r>
              <a:rPr lang="en-US" sz="2000" dirty="0">
                <a:latin typeface="Bookman Old Style" panose="02050604050505020204" pitchFamily="18" charset="0"/>
              </a:rPr>
              <a:t>					Aslan Shaikh		191106009</a:t>
            </a:r>
          </a:p>
          <a:p>
            <a:pPr algn="r"/>
            <a:r>
              <a:rPr lang="en-US" sz="2000" dirty="0">
                <a:latin typeface="Bookman Old Style" panose="02050604050505020204" pitchFamily="18" charset="0"/>
              </a:rPr>
              <a:t>					Joseph Roy Thayil	191106023</a:t>
            </a:r>
            <a:endParaRPr lang="en-IN" sz="2000" dirty="0">
              <a:latin typeface="Bookman Old Style" panose="02050604050505020204" pitchFamily="18" charset="0"/>
            </a:endParaRPr>
          </a:p>
          <a:p>
            <a:pPr algn="r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E53BD2-085E-E401-D698-F7DC9DA1F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48" y="5084762"/>
            <a:ext cx="4240242" cy="84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59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C1996-E493-8F5B-CE0E-10E931A7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QR CODE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9F453-F931-778F-2AED-5548739B1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538" y="2121408"/>
            <a:ext cx="7860324" cy="405079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1.  Finder Pattern:</a:t>
            </a:r>
          </a:p>
          <a:p>
            <a:pPr lvl="1"/>
            <a:r>
              <a:rPr lang="en-US" dirty="0"/>
              <a:t>Separated from the rest of the QR Code by light area</a:t>
            </a:r>
          </a:p>
          <a:p>
            <a:pPr lvl="1"/>
            <a:r>
              <a:rPr lang="en-US" dirty="0"/>
              <a:t>Three identical structures in all corners except bottom right</a:t>
            </a:r>
          </a:p>
          <a:p>
            <a:pPr lvl="1"/>
            <a:r>
              <a:rPr lang="en-US" dirty="0"/>
              <a:t>Enables decoder software to recognize and determine orientation. </a:t>
            </a:r>
          </a:p>
          <a:p>
            <a:pPr marL="0" indent="0">
              <a:buNone/>
            </a:pPr>
            <a:r>
              <a:rPr lang="en-US" dirty="0"/>
              <a:t>2. Alignment Pattern:</a:t>
            </a:r>
          </a:p>
          <a:p>
            <a:pPr lvl="1"/>
            <a:r>
              <a:rPr lang="en-US" dirty="0"/>
              <a:t>Determines perspective distortion</a:t>
            </a:r>
          </a:p>
          <a:p>
            <a:pPr lvl="1"/>
            <a:r>
              <a:rPr lang="en-US" dirty="0"/>
              <a:t>Supports decoder software correction</a:t>
            </a:r>
          </a:p>
          <a:p>
            <a:pPr lvl="1"/>
            <a:r>
              <a:rPr lang="en-US" dirty="0"/>
              <a:t>Added with growing QR Code size.</a:t>
            </a:r>
          </a:p>
          <a:p>
            <a:pPr lvl="1"/>
            <a:endParaRPr lang="en-IN" dirty="0"/>
          </a:p>
          <a:p>
            <a:pPr marL="0" indent="0">
              <a:buNone/>
            </a:pPr>
            <a:r>
              <a:rPr lang="en-US" dirty="0"/>
              <a:t>3. Timing Pattern:</a:t>
            </a:r>
          </a:p>
          <a:p>
            <a:pPr lvl="1"/>
            <a:r>
              <a:rPr lang="en-US" dirty="0"/>
              <a:t>Alternating black/white modules</a:t>
            </a:r>
          </a:p>
          <a:p>
            <a:pPr lvl="1"/>
            <a:r>
              <a:rPr lang="en-US" dirty="0"/>
              <a:t>Determines module width</a:t>
            </a:r>
          </a:p>
          <a:p>
            <a:pPr lvl="1"/>
            <a:r>
              <a:rPr lang="en-US" dirty="0"/>
              <a:t>Interconnects finder patterns</a:t>
            </a:r>
          </a:p>
          <a:p>
            <a:pPr lvl="1"/>
            <a:r>
              <a:rPr lang="en-US" dirty="0"/>
              <a:t>Determines size, rows/columns, distortion</a:t>
            </a:r>
            <a:endParaRPr lang="en-IN" dirty="0"/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8E01F2-BF4E-B6C1-E948-B359C7964E59}"/>
              </a:ext>
            </a:extLst>
          </p:cNvPr>
          <p:cNvSpPr txBox="1"/>
          <p:nvPr/>
        </p:nvSpPr>
        <p:spPr>
          <a:xfrm>
            <a:off x="9082454" y="1600200"/>
            <a:ext cx="2831123" cy="457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E19B09-AE0E-3E97-AD4A-952F5667A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9408" y="2426081"/>
            <a:ext cx="3464169" cy="292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957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C1996-E493-8F5B-CE0E-10E931A7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QR CODE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9F453-F931-778F-2AED-5548739B1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538" y="2121408"/>
            <a:ext cx="7860324" cy="40507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4. Quiet Zone:</a:t>
            </a:r>
          </a:p>
          <a:p>
            <a:pPr lvl="1"/>
            <a:r>
              <a:rPr lang="en-US" dirty="0"/>
              <a:t>Blank margin on barcode sides</a:t>
            </a:r>
          </a:p>
          <a:p>
            <a:pPr lvl="1"/>
            <a:r>
              <a:rPr lang="en-US" dirty="0"/>
              <a:t>Tells scanner symbol start/stop</a:t>
            </a:r>
          </a:p>
          <a:p>
            <a:pPr lvl="1"/>
            <a:r>
              <a:rPr lang="en-US" dirty="0"/>
              <a:t>Prevents scanner from extraneous info</a:t>
            </a:r>
          </a:p>
          <a:p>
            <a:pPr lvl="1"/>
            <a:r>
              <a:rPr lang="en-US" dirty="0"/>
              <a:t>White area of width 4 modules</a:t>
            </a:r>
          </a:p>
          <a:p>
            <a:pPr lvl="1"/>
            <a:r>
              <a:rPr lang="en-US" dirty="0"/>
              <a:t>No confusing patterns or structures</a:t>
            </a:r>
          </a:p>
          <a:p>
            <a:pPr marL="27432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5. Data Area:</a:t>
            </a:r>
          </a:p>
          <a:p>
            <a:pPr lvl="1"/>
            <a:r>
              <a:rPr lang="en-US" dirty="0"/>
              <a:t>Bit stream converted, stored as code words</a:t>
            </a:r>
          </a:p>
          <a:p>
            <a:pPr lvl="1"/>
            <a:r>
              <a:rPr lang="en-US" dirty="0"/>
              <a:t>Encoded, protected by error correction</a:t>
            </a:r>
          </a:p>
          <a:p>
            <a:pPr lvl="1"/>
            <a:r>
              <a:rPr lang="en-US" dirty="0"/>
              <a:t>Reed-Solomon algorithm restores damaged data</a:t>
            </a:r>
          </a:p>
          <a:p>
            <a:pPr lvl="1"/>
            <a:r>
              <a:rPr lang="en-US" dirty="0"/>
              <a:t>Four levels of error correction (L, M, Q, H)</a:t>
            </a:r>
          </a:p>
          <a:p>
            <a:pPr lvl="1"/>
            <a:r>
              <a:rPr lang="en-US" dirty="0"/>
              <a:t>Error correction reduces QR Code data capacity.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8E01F2-BF4E-B6C1-E948-B359C7964E59}"/>
              </a:ext>
            </a:extLst>
          </p:cNvPr>
          <p:cNvSpPr txBox="1"/>
          <p:nvPr/>
        </p:nvSpPr>
        <p:spPr>
          <a:xfrm>
            <a:off x="9082454" y="1600200"/>
            <a:ext cx="2831123" cy="457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E19B09-AE0E-3E97-AD4A-952F5667A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9408" y="2426081"/>
            <a:ext cx="3464169" cy="292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55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84581-A712-016E-B5F1-DA715C215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Research paper - 3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46BA5-BB78-933E-9AAA-D201D4D8D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768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7B53A-498F-5C1C-4FB8-0A4F1B587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3"/>
            <a:ext cx="10058400" cy="707674"/>
          </a:xfrm>
        </p:spPr>
        <p:txBody>
          <a:bodyPr>
            <a:normAutofit fontScale="90000"/>
          </a:bodyPr>
          <a:lstStyle/>
          <a:p>
            <a:r>
              <a:rPr lang="en-US" dirty="0"/>
              <a:t>Modules </a:t>
            </a:r>
            <a:endParaRPr lang="en-IN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5F8E9F4-95AC-061C-C121-810D66A7A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1192307"/>
            <a:ext cx="7033404" cy="477717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Admin Module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Operator Module.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QR Code System Module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Forecasting Module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Reports Module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User Management Module.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Image classification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1868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8E8E2-872D-3E9D-204E-F2A38B398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module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F1E90-1B0D-20B4-05E9-07AB27448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Purpose: The Login Module is responsible for authenticating and authorizing the actors in the system.</a:t>
            </a:r>
          </a:p>
          <a:p>
            <a:r>
              <a:rPr lang="en-US" dirty="0"/>
              <a:t>Access Control: The module implements access control to ensure only authorized actors can access the system's features.</a:t>
            </a:r>
          </a:p>
          <a:p>
            <a:r>
              <a:rPr lang="en-US" dirty="0"/>
              <a:t>User Authentication: The module handles user authentication, verifying the user's identity before allowing access to the system.</a:t>
            </a:r>
          </a:p>
          <a:p>
            <a:r>
              <a:rPr lang="en-US" dirty="0"/>
              <a:t>Actor Management: The module manages the different actors in the system, including the admin, operator, and vendor, and assigns specific rights and access levels.</a:t>
            </a:r>
          </a:p>
          <a:p>
            <a:r>
              <a:rPr lang="en-US" dirty="0"/>
              <a:t>Secure Login: The module implements a secure login process to protect the organization's stock and prevent unauthorized access.</a:t>
            </a:r>
          </a:p>
          <a:p>
            <a:r>
              <a:rPr lang="en-US" dirty="0"/>
              <a:t>User Session Management: The module handles the management of user sessions, including the creation and termination of sessions as needed.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3426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A24F0-18D7-5D48-7FD9-8511484C5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module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A088A-9AC1-8F57-B126-0B40152B5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Purpose: The Admin Module is responsible for managing and controlling the inventory within the organization.</a:t>
            </a:r>
          </a:p>
          <a:p>
            <a:r>
              <a:rPr lang="en-US" dirty="0"/>
              <a:t>Inventory Management: The module manages the overall inventory, including adding, updating, and deleting inventory items.</a:t>
            </a:r>
          </a:p>
          <a:p>
            <a:r>
              <a:rPr lang="en-US" dirty="0"/>
              <a:t>Stock Overview: The module provides a comprehensive overview of the organization's stock, including real-time information on the remaining balance of stock and transaction details.</a:t>
            </a:r>
          </a:p>
          <a:p>
            <a:r>
              <a:rPr lang="en-US" dirty="0"/>
              <a:t>User Activity Tracking: The module tracks the activities of the operator, including all operations that modify the database records, for auditing purposes.</a:t>
            </a:r>
          </a:p>
          <a:p>
            <a:r>
              <a:rPr lang="en-US" dirty="0"/>
              <a:t>Reporting: The module provides reporting on the sales, purchases, and remaining inventory, including the auditing system for transparency.</a:t>
            </a:r>
          </a:p>
          <a:p>
            <a:r>
              <a:rPr lang="en-US" dirty="0"/>
              <a:t>User Management: The module manages the actors in the system, including assigning rights and access levels.</a:t>
            </a:r>
          </a:p>
          <a:p>
            <a:r>
              <a:rPr lang="en-US" dirty="0"/>
              <a:t>Vendor Management.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150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AFBB0-03C4-0BD5-8571-CFE022F0C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QR CODE: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086B6-3390-46E4-0580-DE3B80B7D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54679"/>
            <a:ext cx="10058400" cy="4317521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QR code system for quick retrieval of item information</a:t>
            </a:r>
          </a:p>
          <a:p>
            <a:r>
              <a:rPr lang="en-IN" dirty="0"/>
              <a:t>QR code generated after operator adds item details</a:t>
            </a:r>
          </a:p>
          <a:p>
            <a:r>
              <a:rPr lang="en-IN" dirty="0"/>
              <a:t>QR code can be printed and attached to box</a:t>
            </a:r>
          </a:p>
          <a:p>
            <a:r>
              <a:rPr lang="en-IN" dirty="0"/>
              <a:t>Scanning QR code displays item details in system</a:t>
            </a:r>
          </a:p>
          <a:p>
            <a:r>
              <a:rPr lang="en-IN" dirty="0"/>
              <a:t>Allows operator to make modifications as needed</a:t>
            </a:r>
          </a:p>
          <a:p>
            <a:r>
              <a:rPr lang="en-US" dirty="0"/>
              <a:t>QR code generation</a:t>
            </a:r>
          </a:p>
          <a:p>
            <a:pPr lvl="1"/>
            <a:r>
              <a:rPr lang="en-US" dirty="0"/>
              <a:t>Store Item details</a:t>
            </a:r>
          </a:p>
          <a:p>
            <a:r>
              <a:rPr lang="en-US" dirty="0"/>
              <a:t>QR code scanning</a:t>
            </a:r>
          </a:p>
          <a:p>
            <a:pPr lvl="1"/>
            <a:r>
              <a:rPr lang="en-US" dirty="0"/>
              <a:t>Get item details</a:t>
            </a: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QR code can be printed and attached to box.</a:t>
            </a:r>
            <a:endParaRPr lang="en-IN" dirty="0"/>
          </a:p>
          <a:p>
            <a:r>
              <a:rPr lang="en-IN" dirty="0"/>
              <a:t>Advantages:</a:t>
            </a:r>
          </a:p>
          <a:p>
            <a:pPr lvl="1"/>
            <a:r>
              <a:rPr lang="en-IN" dirty="0"/>
              <a:t>Efficient method to store item details</a:t>
            </a:r>
          </a:p>
          <a:p>
            <a:pPr lvl="1"/>
            <a:r>
              <a:rPr lang="en-IN" dirty="0"/>
              <a:t>Get item details quickly</a:t>
            </a:r>
          </a:p>
          <a:p>
            <a:pPr lvl="1"/>
            <a:r>
              <a:rPr lang="en-IN" dirty="0"/>
              <a:t>Secure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092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1EF12-2D21-AB7E-9CCD-7CD971DEA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for generating </a:t>
            </a:r>
            <a:r>
              <a:rPr lang="en-US" dirty="0" err="1"/>
              <a:t>qr</a:t>
            </a:r>
            <a:r>
              <a:rPr lang="en-US" dirty="0"/>
              <a:t> code.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7012C-F703-5581-AD07-D3D0C926E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900" dirty="0"/>
              <a:t>Generating QR code:</a:t>
            </a:r>
          </a:p>
          <a:p>
            <a:pPr lvl="2">
              <a:lnSpc>
                <a:spcPct val="150000"/>
              </a:lnSpc>
            </a:pPr>
            <a:r>
              <a:rPr lang="en-US" sz="1700" dirty="0"/>
              <a:t>Start the application and navigate to the QR code generation screen.</a:t>
            </a:r>
          </a:p>
          <a:p>
            <a:pPr lvl="2">
              <a:lnSpc>
                <a:spcPct val="150000"/>
              </a:lnSpc>
            </a:pPr>
            <a:r>
              <a:rPr lang="en-US" sz="1700" dirty="0"/>
              <a:t>Enter the item details such as name, quantity, and date into the form.</a:t>
            </a:r>
          </a:p>
          <a:p>
            <a:pPr lvl="2">
              <a:lnSpc>
                <a:spcPct val="150000"/>
              </a:lnSpc>
            </a:pPr>
            <a:r>
              <a:rPr lang="en-US" sz="1700" dirty="0"/>
              <a:t>The application will generate a QR code based on the entered information.</a:t>
            </a:r>
          </a:p>
          <a:p>
            <a:pPr lvl="2">
              <a:lnSpc>
                <a:spcPct val="150000"/>
              </a:lnSpc>
            </a:pPr>
            <a:r>
              <a:rPr lang="en-US" sz="1700" dirty="0"/>
              <a:t>The QR code is displayed on the screen and can be saved or printed.</a:t>
            </a:r>
          </a:p>
          <a:p>
            <a:pPr lvl="2">
              <a:lnSpc>
                <a:spcPct val="150000"/>
              </a:lnSpc>
            </a:pPr>
            <a:r>
              <a:rPr lang="en-US" sz="1700" dirty="0"/>
              <a:t>The QR code is attached to the item's box or packaging.</a:t>
            </a:r>
          </a:p>
          <a:p>
            <a:pPr lvl="2">
              <a:lnSpc>
                <a:spcPct val="150000"/>
              </a:lnSpc>
            </a:pPr>
            <a:r>
              <a:rPr lang="en-US" sz="1700" dirty="0"/>
              <a:t>The QR code can be scanned later to retrieve the item details for updating or viewing.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2752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6A09A-F9D2-0D0C-3992-3BE9D06CA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 for scanning </a:t>
            </a:r>
            <a:r>
              <a:rPr lang="en-IN" dirty="0" err="1"/>
              <a:t>qr</a:t>
            </a:r>
            <a:r>
              <a:rPr lang="en-IN" dirty="0"/>
              <a:t> code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89DB6-9420-98FE-8B82-6C7508B56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Scanning QR code: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Start the application and navigate to the QR code scanning screen.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Point the device camera at the QR code.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The application will detect the QR code and capture its image.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The image is processed to extract the data encoded in the QR code.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The extracted data is compared against the database to retrieve information about the item.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If a match is found, the item details are displayed on the screen for the operator to view.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The operator can modify the details as required and update the database.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7707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39F62-1307-D0AB-29F7-D21FCDABD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65CFEF-40A3-EEC0-07CD-12562DE33249}"/>
              </a:ext>
            </a:extLst>
          </p:cNvPr>
          <p:cNvSpPr/>
          <p:nvPr/>
        </p:nvSpPr>
        <p:spPr>
          <a:xfrm>
            <a:off x="2069121" y="2963009"/>
            <a:ext cx="1178170" cy="8001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Capture Image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91C727-B027-368C-9379-54100CD8F0CD}"/>
              </a:ext>
            </a:extLst>
          </p:cNvPr>
          <p:cNvSpPr txBox="1"/>
          <p:nvPr/>
        </p:nvSpPr>
        <p:spPr>
          <a:xfrm>
            <a:off x="890951" y="3187187"/>
            <a:ext cx="915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Image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2CC85C-3327-BC34-861F-77073EF8D636}"/>
              </a:ext>
            </a:extLst>
          </p:cNvPr>
          <p:cNvSpPr/>
          <p:nvPr/>
        </p:nvSpPr>
        <p:spPr>
          <a:xfrm>
            <a:off x="3613638" y="2971803"/>
            <a:ext cx="1178170" cy="800100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Process Image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387820-2872-FF63-B0F5-27C0D36422B9}"/>
              </a:ext>
            </a:extLst>
          </p:cNvPr>
          <p:cNvSpPr txBox="1"/>
          <p:nvPr/>
        </p:nvSpPr>
        <p:spPr>
          <a:xfrm>
            <a:off x="788741" y="425052"/>
            <a:ext cx="10445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Bookman Old Style" panose="02050604050505020204" pitchFamily="18" charset="0"/>
              </a:rPr>
              <a:t>BLOCK DIAGRAM FOR QR CODE SCANNING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DE0E8C7A-56E7-0F1B-81CF-7F0483B352DD}"/>
              </a:ext>
            </a:extLst>
          </p:cNvPr>
          <p:cNvSpPr/>
          <p:nvPr/>
        </p:nvSpPr>
        <p:spPr>
          <a:xfrm>
            <a:off x="5244609" y="2804750"/>
            <a:ext cx="1822940" cy="1217764"/>
          </a:xfrm>
          <a:prstGeom prst="diamond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7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Found QR Code?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41145C-074E-E4BA-E865-D06FAD1B003C}"/>
              </a:ext>
            </a:extLst>
          </p:cNvPr>
          <p:cNvSpPr/>
          <p:nvPr/>
        </p:nvSpPr>
        <p:spPr>
          <a:xfrm>
            <a:off x="7433895" y="1556114"/>
            <a:ext cx="1456593" cy="927714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Send error message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335B2D-8085-67FC-DF3F-A2DA53F5D141}"/>
              </a:ext>
            </a:extLst>
          </p:cNvPr>
          <p:cNvSpPr/>
          <p:nvPr/>
        </p:nvSpPr>
        <p:spPr>
          <a:xfrm>
            <a:off x="8338772" y="3061916"/>
            <a:ext cx="1456594" cy="940777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Process the QR 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DCBCA3-ED8E-47FA-2277-1501196F5215}"/>
              </a:ext>
            </a:extLst>
          </p:cNvPr>
          <p:cNvSpPr/>
          <p:nvPr/>
        </p:nvSpPr>
        <p:spPr>
          <a:xfrm>
            <a:off x="8890488" y="5431432"/>
            <a:ext cx="1178170" cy="8001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Get output 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445567-48F3-2E6D-61DE-23B256DA4FCC}"/>
              </a:ext>
            </a:extLst>
          </p:cNvPr>
          <p:cNvSpPr/>
          <p:nvPr/>
        </p:nvSpPr>
        <p:spPr>
          <a:xfrm>
            <a:off x="4559972" y="5275516"/>
            <a:ext cx="2180494" cy="1169378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Format the 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5D8282-F67F-6113-56DD-7F1C24FD8BBC}"/>
              </a:ext>
            </a:extLst>
          </p:cNvPr>
          <p:cNvSpPr/>
          <p:nvPr/>
        </p:nvSpPr>
        <p:spPr>
          <a:xfrm>
            <a:off x="1474181" y="5398607"/>
            <a:ext cx="1578220" cy="94077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Display Item Details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A132E6-1183-063D-B709-AFCDA62404D3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1806818" y="3363059"/>
            <a:ext cx="262303" cy="87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02E23CD-8CB3-74B1-D600-E58FC2F57FDB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261214" y="3358663"/>
            <a:ext cx="352424" cy="13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58AD28E-9E15-6937-6625-59D6A88A3A56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805731" y="3371853"/>
            <a:ext cx="438878" cy="417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A0C93D3-6D6E-B6BF-AB96-4BD96B1A8C89}"/>
              </a:ext>
            </a:extLst>
          </p:cNvPr>
          <p:cNvCxnSpPr>
            <a:cxnSpLocks/>
          </p:cNvCxnSpPr>
          <p:nvPr/>
        </p:nvCxnSpPr>
        <p:spPr>
          <a:xfrm flipV="1">
            <a:off x="7064659" y="3413632"/>
            <a:ext cx="1274113" cy="153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A41444E-7893-3717-304E-47DE962A4150}"/>
              </a:ext>
            </a:extLst>
          </p:cNvPr>
          <p:cNvCxnSpPr>
            <a:cxnSpLocks/>
          </p:cNvCxnSpPr>
          <p:nvPr/>
        </p:nvCxnSpPr>
        <p:spPr>
          <a:xfrm flipH="1">
            <a:off x="6750722" y="5831482"/>
            <a:ext cx="21397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7DEBCC8-0F1B-18B8-4570-C1C2542E9600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3052401" y="5860205"/>
            <a:ext cx="150757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5AE5745-741C-8F24-E0BE-1F8B46734152}"/>
              </a:ext>
            </a:extLst>
          </p:cNvPr>
          <p:cNvSpPr txBox="1"/>
          <p:nvPr/>
        </p:nvSpPr>
        <p:spPr>
          <a:xfrm>
            <a:off x="6096000" y="1692431"/>
            <a:ext cx="835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94781A-6E3D-E47B-C580-4AAC2ACEC1A2}"/>
              </a:ext>
            </a:extLst>
          </p:cNvPr>
          <p:cNvSpPr txBox="1"/>
          <p:nvPr/>
        </p:nvSpPr>
        <p:spPr>
          <a:xfrm>
            <a:off x="7387583" y="3371853"/>
            <a:ext cx="835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Yes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1BEC51F5-2138-FC7E-2DFC-7EEE3D2B847B}"/>
              </a:ext>
            </a:extLst>
          </p:cNvPr>
          <p:cNvCxnSpPr>
            <a:stCxn id="8" idx="0"/>
            <a:endCxn id="9" idx="1"/>
          </p:cNvCxnSpPr>
          <p:nvPr/>
        </p:nvCxnSpPr>
        <p:spPr>
          <a:xfrm rot="5400000" flipH="1" flipV="1">
            <a:off x="6402598" y="1773453"/>
            <a:ext cx="784779" cy="12778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BB44FC2D-9423-A1BC-E04F-351EC163D0E0}"/>
              </a:ext>
            </a:extLst>
          </p:cNvPr>
          <p:cNvCxnSpPr>
            <a:cxnSpLocks/>
          </p:cNvCxnSpPr>
          <p:nvPr/>
        </p:nvCxnSpPr>
        <p:spPr>
          <a:xfrm rot="16200000" flipH="1">
            <a:off x="8566427" y="4746884"/>
            <a:ext cx="1369093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27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58EED-775D-4553-7BE8-F524D9F27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F9E78-CED8-8046-6AC9-BD22179D9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about  company.</a:t>
            </a:r>
          </a:p>
          <a:p>
            <a:r>
              <a:rPr lang="en-US" dirty="0"/>
              <a:t>Overview of Inventory Management System.</a:t>
            </a:r>
          </a:p>
          <a:p>
            <a:r>
              <a:rPr lang="en-US" dirty="0"/>
              <a:t>Problem statement.</a:t>
            </a:r>
          </a:p>
          <a:p>
            <a:r>
              <a:rPr lang="en-US" dirty="0"/>
              <a:t>Purpose of the project.</a:t>
            </a:r>
          </a:p>
          <a:p>
            <a:r>
              <a:rPr lang="en-US" dirty="0"/>
              <a:t>Research papers. </a:t>
            </a:r>
          </a:p>
          <a:p>
            <a:r>
              <a:rPr lang="en-US" dirty="0"/>
              <a:t>Proposed solutions.</a:t>
            </a:r>
          </a:p>
          <a:p>
            <a:r>
              <a:rPr lang="en-US" dirty="0"/>
              <a:t>Algorithms </a:t>
            </a:r>
          </a:p>
          <a:p>
            <a:r>
              <a:rPr lang="en-US" dirty="0"/>
              <a:t>Conclusion. </a:t>
            </a:r>
          </a:p>
        </p:txBody>
      </p:sp>
    </p:spTree>
    <p:extLst>
      <p:ext uri="{BB962C8B-B14F-4D97-AF65-F5344CB8AC3E}">
        <p14:creationId xmlns:p14="http://schemas.microsoft.com/office/powerpoint/2010/main" val="1390104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59AD4-3910-3AC3-C6AF-3A440AFEE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classification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D3ACC-FEB6-89BE-16EE-AF61F92C5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Identifying items directly using its image.</a:t>
            </a:r>
          </a:p>
          <a:p>
            <a:r>
              <a:rPr lang="en-US" dirty="0"/>
              <a:t>Quick fetching and </a:t>
            </a:r>
            <a:r>
              <a:rPr lang="en-US" dirty="0" err="1"/>
              <a:t>updation</a:t>
            </a:r>
            <a:r>
              <a:rPr lang="en-US" dirty="0"/>
              <a:t>.</a:t>
            </a:r>
          </a:p>
          <a:p>
            <a:r>
              <a:rPr lang="en-US" dirty="0"/>
              <a:t>Image classification will be done on client side (phone).</a:t>
            </a:r>
          </a:p>
          <a:p>
            <a:endParaRPr lang="en-US" dirty="0"/>
          </a:p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Reduction in operational time</a:t>
            </a:r>
          </a:p>
          <a:p>
            <a:pPr lvl="1"/>
            <a:r>
              <a:rPr lang="en-US" dirty="0"/>
              <a:t>Consistent item names in database</a:t>
            </a:r>
          </a:p>
          <a:p>
            <a:pPr lvl="1"/>
            <a:r>
              <a:rPr lang="en-US" dirty="0"/>
              <a:t>No need to type</a:t>
            </a:r>
          </a:p>
          <a:p>
            <a:pPr lvl="1"/>
            <a:r>
              <a:rPr lang="en-US" dirty="0"/>
              <a:t>No need to remember exact item names</a:t>
            </a:r>
          </a:p>
          <a:p>
            <a:pPr lvl="1"/>
            <a:r>
              <a:rPr lang="en-US" dirty="0"/>
              <a:t>Helpful for illiterate workers.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2487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3D952-AACD-E17E-DB31-0F47E9A1A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89191"/>
          </a:xfrm>
        </p:spPr>
        <p:txBody>
          <a:bodyPr/>
          <a:lstStyle/>
          <a:p>
            <a:r>
              <a:rPr lang="en-IN" dirty="0"/>
              <a:t>Algorithm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CE5EB-EB8A-7533-053B-E0D3C6582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450731"/>
            <a:ext cx="9551260" cy="5029200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General algo.</a:t>
            </a:r>
          </a:p>
          <a:p>
            <a:r>
              <a:rPr lang="en-IN" dirty="0"/>
              <a:t>Input: Image of an item</a:t>
            </a:r>
          </a:p>
          <a:p>
            <a:r>
              <a:rPr lang="en-IN" dirty="0"/>
              <a:t>Pre-processing:</a:t>
            </a:r>
          </a:p>
          <a:p>
            <a:pPr lvl="1"/>
            <a:r>
              <a:rPr lang="en-IN" dirty="0"/>
              <a:t>a. Resize image</a:t>
            </a:r>
          </a:p>
          <a:p>
            <a:pPr lvl="1"/>
            <a:r>
              <a:rPr lang="en-IN" dirty="0"/>
              <a:t>b. Convert to grayscale/RGB</a:t>
            </a:r>
          </a:p>
          <a:p>
            <a:pPr lvl="1"/>
            <a:r>
              <a:rPr lang="en-IN" dirty="0"/>
              <a:t>c. Normalize image</a:t>
            </a:r>
          </a:p>
          <a:p>
            <a:r>
              <a:rPr lang="en-IN" dirty="0"/>
              <a:t>Feature Extraction:</a:t>
            </a:r>
          </a:p>
          <a:p>
            <a:pPr lvl="1"/>
            <a:r>
              <a:rPr lang="en-IN" dirty="0"/>
              <a:t>a. Extract features using filters</a:t>
            </a:r>
          </a:p>
          <a:p>
            <a:pPr lvl="1"/>
            <a:r>
              <a:rPr lang="en-IN" dirty="0"/>
              <a:t>b. Represent as feature vector</a:t>
            </a:r>
          </a:p>
          <a:p>
            <a:r>
              <a:rPr lang="en-IN" dirty="0"/>
              <a:t>Model Selection:</a:t>
            </a:r>
          </a:p>
          <a:p>
            <a:pPr lvl="1"/>
            <a:r>
              <a:rPr lang="en-IN" dirty="0"/>
              <a:t>a. Train ML model using </a:t>
            </a:r>
            <a:r>
              <a:rPr lang="en-IN" dirty="0" err="1"/>
              <a:t>labeled</a:t>
            </a:r>
            <a:r>
              <a:rPr lang="en-IN" dirty="0"/>
              <a:t> dataset</a:t>
            </a:r>
          </a:p>
          <a:p>
            <a:pPr lvl="1"/>
            <a:r>
              <a:rPr lang="en-IN" dirty="0"/>
              <a:t>b. Select best model based on accuracy, speed, etc.</a:t>
            </a:r>
          </a:p>
          <a:p>
            <a:r>
              <a:rPr lang="en-IN" dirty="0"/>
              <a:t>Model Prediction:</a:t>
            </a:r>
          </a:p>
          <a:p>
            <a:pPr lvl="1"/>
            <a:r>
              <a:rPr lang="en-IN" dirty="0"/>
              <a:t>a. Classify input image</a:t>
            </a:r>
          </a:p>
          <a:p>
            <a:pPr lvl="1"/>
            <a:r>
              <a:rPr lang="en-IN" dirty="0"/>
              <a:t>b. Get class label &amp; confidence score</a:t>
            </a:r>
          </a:p>
          <a:p>
            <a:r>
              <a:rPr lang="en-IN" dirty="0"/>
              <a:t>Database Lookup:</a:t>
            </a:r>
          </a:p>
          <a:p>
            <a:pPr lvl="1"/>
            <a:r>
              <a:rPr lang="en-IN" dirty="0"/>
              <a:t>a. Retrieve item details based on predicted class label</a:t>
            </a:r>
          </a:p>
          <a:p>
            <a:pPr lvl="1"/>
            <a:r>
              <a:rPr lang="en-IN" dirty="0"/>
              <a:t>b. Store details in dictionary/object</a:t>
            </a:r>
          </a:p>
          <a:p>
            <a:r>
              <a:rPr lang="en-IN" dirty="0"/>
              <a:t>Output: Item details (name, description, quantity, price, etc.).</a:t>
            </a:r>
          </a:p>
        </p:txBody>
      </p:sp>
    </p:spTree>
    <p:extLst>
      <p:ext uri="{BB962C8B-B14F-4D97-AF65-F5344CB8AC3E}">
        <p14:creationId xmlns:p14="http://schemas.microsoft.com/office/powerpoint/2010/main" val="111996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39F62-1307-D0AB-29F7-D21FCDABD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65CFEF-40A3-EEC0-07CD-12562DE33249}"/>
              </a:ext>
            </a:extLst>
          </p:cNvPr>
          <p:cNvSpPr/>
          <p:nvPr/>
        </p:nvSpPr>
        <p:spPr>
          <a:xfrm>
            <a:off x="2069121" y="2963009"/>
            <a:ext cx="1178170" cy="8001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Capture Image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91C727-B027-368C-9379-54100CD8F0CD}"/>
              </a:ext>
            </a:extLst>
          </p:cNvPr>
          <p:cNvSpPr txBox="1"/>
          <p:nvPr/>
        </p:nvSpPr>
        <p:spPr>
          <a:xfrm>
            <a:off x="890951" y="3187187"/>
            <a:ext cx="915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Image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2CC85C-3327-BC34-861F-77073EF8D636}"/>
              </a:ext>
            </a:extLst>
          </p:cNvPr>
          <p:cNvSpPr/>
          <p:nvPr/>
        </p:nvSpPr>
        <p:spPr>
          <a:xfrm>
            <a:off x="3613638" y="2971803"/>
            <a:ext cx="1178170" cy="800100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Process Image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387820-2872-FF63-B0F5-27C0D36422B9}"/>
              </a:ext>
            </a:extLst>
          </p:cNvPr>
          <p:cNvSpPr txBox="1"/>
          <p:nvPr/>
        </p:nvSpPr>
        <p:spPr>
          <a:xfrm>
            <a:off x="873369" y="398926"/>
            <a:ext cx="10445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Bookman Old Style" panose="02050604050505020204" pitchFamily="18" charset="0"/>
              </a:rPr>
              <a:t>BLOCK DIAGRAM FOR IMAGE CLASSIFICATION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335B2D-8085-67FC-DF3F-A2DA53F5D141}"/>
              </a:ext>
            </a:extLst>
          </p:cNvPr>
          <p:cNvSpPr/>
          <p:nvPr/>
        </p:nvSpPr>
        <p:spPr>
          <a:xfrm>
            <a:off x="5679213" y="2927843"/>
            <a:ext cx="1456594" cy="940777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Send Image to ML Model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DCBCA3-ED8E-47FA-2277-1501196F5215}"/>
              </a:ext>
            </a:extLst>
          </p:cNvPr>
          <p:cNvSpPr/>
          <p:nvPr/>
        </p:nvSpPr>
        <p:spPr>
          <a:xfrm>
            <a:off x="9634289" y="2958613"/>
            <a:ext cx="1178170" cy="8001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Get Item ID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445567-48F3-2E6D-61DE-23B256DA4FCC}"/>
              </a:ext>
            </a:extLst>
          </p:cNvPr>
          <p:cNvSpPr/>
          <p:nvPr/>
        </p:nvSpPr>
        <p:spPr>
          <a:xfrm>
            <a:off x="9123177" y="5530486"/>
            <a:ext cx="2180494" cy="1169378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Fetch Data from database using Item ID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5D8282-F67F-6113-56DD-7F1C24FD8BBC}"/>
              </a:ext>
            </a:extLst>
          </p:cNvPr>
          <p:cNvSpPr/>
          <p:nvPr/>
        </p:nvSpPr>
        <p:spPr>
          <a:xfrm>
            <a:off x="5923084" y="5644787"/>
            <a:ext cx="1578220" cy="94077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Display Item Details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A132E6-1183-063D-B709-AFCDA62404D3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1806818" y="3363059"/>
            <a:ext cx="262303" cy="87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02E23CD-8CB3-74B1-D600-E58FC2F57FDB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261214" y="3358663"/>
            <a:ext cx="352424" cy="13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58AD28E-9E15-6937-6625-59D6A88A3A56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4805731" y="3371853"/>
            <a:ext cx="873482" cy="263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7825C9E-1B69-DFD8-8111-DFA22208BBEE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7135807" y="3358663"/>
            <a:ext cx="2498482" cy="395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A41444E-7893-3717-304E-47DE962A4150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10213424" y="3758713"/>
            <a:ext cx="9950" cy="17717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7DEBCC8-0F1B-18B8-4570-C1C2542E9600}"/>
              </a:ext>
            </a:extLst>
          </p:cNvPr>
          <p:cNvCxnSpPr>
            <a:cxnSpLocks/>
            <a:stCxn id="12" idx="1"/>
            <a:endCxn id="13" idx="3"/>
          </p:cNvCxnSpPr>
          <p:nvPr/>
        </p:nvCxnSpPr>
        <p:spPr>
          <a:xfrm flipH="1">
            <a:off x="7501304" y="6115175"/>
            <a:ext cx="162187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24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AAEF5-B449-D7D3-4A15-80EF108D7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Wind power forecasting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134AE-13A4-971F-3783-8B7EFB632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49669"/>
            <a:ext cx="10058400" cy="442253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Intelligent technique for forecasting wind speed, power output</a:t>
            </a:r>
          </a:p>
          <a:p>
            <a:r>
              <a:rPr lang="en-US" dirty="0"/>
              <a:t>Forecast for next whole month, daily basis</a:t>
            </a:r>
          </a:p>
          <a:p>
            <a:r>
              <a:rPr lang="en-US" dirty="0"/>
              <a:t>Utilize publicly available weather, energy data sets</a:t>
            </a:r>
          </a:p>
          <a:p>
            <a:r>
              <a:rPr lang="en-US" dirty="0"/>
              <a:t>Consider various features (temp, wind direction, atmospheric pressure)</a:t>
            </a:r>
          </a:p>
          <a:p>
            <a:r>
              <a:rPr lang="en-US" dirty="0"/>
              <a:t>Improve accuracy of forecasts.</a:t>
            </a:r>
          </a:p>
          <a:p>
            <a:r>
              <a:rPr lang="en-US" dirty="0"/>
              <a:t>Wind speed prediction using LSTM algorithm. </a:t>
            </a:r>
          </a:p>
          <a:p>
            <a:endParaRPr lang="en-IN" dirty="0"/>
          </a:p>
          <a:p>
            <a:r>
              <a:rPr lang="en-IN" dirty="0"/>
              <a:t>ADVANTAGES:</a:t>
            </a:r>
          </a:p>
          <a:p>
            <a:pPr lvl="1"/>
            <a:r>
              <a:rPr lang="en-US" dirty="0"/>
              <a:t>Help customers plan power usage, make informed decisions</a:t>
            </a:r>
          </a:p>
          <a:p>
            <a:pPr lvl="1"/>
            <a:r>
              <a:rPr lang="en-US" dirty="0"/>
              <a:t>Better energy planning and usage</a:t>
            </a:r>
          </a:p>
          <a:p>
            <a:pPr lvl="1"/>
            <a:r>
              <a:rPr lang="en-US" dirty="0"/>
              <a:t>Informed decision making for wind turbine installation</a:t>
            </a:r>
          </a:p>
          <a:p>
            <a:pPr lvl="1"/>
            <a:r>
              <a:rPr lang="en-US" dirty="0"/>
              <a:t>Improved accuracy of wind speed, power output forecasts</a:t>
            </a:r>
          </a:p>
          <a:p>
            <a:pPr lvl="1"/>
            <a:r>
              <a:rPr lang="en-US" dirty="0"/>
              <a:t>Helps with reducing uncertainty in wind energy generation</a:t>
            </a:r>
          </a:p>
          <a:p>
            <a:pPr lvl="1"/>
            <a:r>
              <a:rPr lang="en-US" dirty="0"/>
              <a:t>Better management of wind energy resources</a:t>
            </a:r>
          </a:p>
          <a:p>
            <a:pPr lvl="1"/>
            <a:r>
              <a:rPr lang="en-US" dirty="0"/>
              <a:t>Increased efficiency and effectiveness of wind energy utilization.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508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3B5F7-2846-02B4-567C-636277B7D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4ADF6-59CC-D13A-1E4F-62A76B387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Generating forecasting model:</a:t>
            </a:r>
          </a:p>
          <a:p>
            <a:pPr lvl="1"/>
            <a:r>
              <a:rPr lang="en-IN" dirty="0"/>
              <a:t>Load public data sets</a:t>
            </a:r>
          </a:p>
          <a:p>
            <a:pPr lvl="1"/>
            <a:r>
              <a:rPr lang="en-IN" dirty="0"/>
              <a:t>Pre-process data</a:t>
            </a:r>
          </a:p>
          <a:p>
            <a:pPr lvl="1"/>
            <a:r>
              <a:rPr lang="en-IN" dirty="0"/>
              <a:t>Select relevant features</a:t>
            </a:r>
          </a:p>
          <a:p>
            <a:pPr lvl="1"/>
            <a:r>
              <a:rPr lang="en-IN" dirty="0"/>
              <a:t>Use RNN-LSTM</a:t>
            </a:r>
          </a:p>
          <a:p>
            <a:pPr lvl="1"/>
            <a:r>
              <a:rPr lang="en-IN" dirty="0"/>
              <a:t>Train &amp; validate model</a:t>
            </a:r>
          </a:p>
          <a:p>
            <a:pPr lvl="1"/>
            <a:r>
              <a:rPr lang="en-IN" dirty="0"/>
              <a:t>Evaluate performance</a:t>
            </a:r>
          </a:p>
          <a:p>
            <a:pPr lvl="1"/>
            <a:r>
              <a:rPr lang="en-IN" dirty="0"/>
              <a:t>Repeat steps 4-6 if needed</a:t>
            </a:r>
          </a:p>
          <a:p>
            <a:pPr lvl="1"/>
            <a:r>
              <a:rPr lang="en-IN" dirty="0"/>
              <a:t>Use model for forecasting</a:t>
            </a:r>
          </a:p>
          <a:p>
            <a:pPr lvl="1"/>
            <a:r>
              <a:rPr lang="en-IN" dirty="0"/>
              <a:t>Store forecasted values in database.</a:t>
            </a:r>
          </a:p>
        </p:txBody>
      </p:sp>
    </p:spTree>
    <p:extLst>
      <p:ext uri="{BB962C8B-B14F-4D97-AF65-F5344CB8AC3E}">
        <p14:creationId xmlns:p14="http://schemas.microsoft.com/office/powerpoint/2010/main" val="1298131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98174C7-11B0-11B2-670E-1B6112A62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389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</a:t>
            </a:r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1086DA3-4FEE-0D58-305A-28299C7D1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961"/>
            <a:ext cx="10515600" cy="4776002"/>
          </a:xfrm>
        </p:spPr>
        <p:txBody>
          <a:bodyPr>
            <a:normAutofit/>
          </a:bodyPr>
          <a:lstStyle/>
          <a:p>
            <a:r>
              <a:rPr lang="en-US" sz="2000" dirty="0"/>
              <a:t>User need to share his location.</a:t>
            </a:r>
          </a:p>
          <a:p>
            <a:r>
              <a:rPr lang="en-US" sz="2000" dirty="0"/>
              <a:t>Prediction of future Wind speed.</a:t>
            </a:r>
          </a:p>
          <a:p>
            <a:r>
              <a:rPr lang="en-US" sz="2000" dirty="0"/>
              <a:t>Based on that, power output will be calculated.</a:t>
            </a:r>
          </a:p>
          <a:p>
            <a:r>
              <a:rPr lang="en-US" sz="2000" dirty="0"/>
              <a:t>beneficial or not?</a:t>
            </a:r>
          </a:p>
          <a:p>
            <a:endParaRPr lang="en-US" sz="1000" dirty="0"/>
          </a:p>
          <a:p>
            <a:r>
              <a:rPr lang="en-US" sz="2400" u="sng" dirty="0"/>
              <a:t>Relationship of wind speed with turbine power:</a:t>
            </a:r>
          </a:p>
          <a:p>
            <a:r>
              <a:rPr lang="en-US" sz="2000" dirty="0"/>
              <a:t>2 types of turbine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9A64D72-7CA9-2EB2-3257-75F36AEBFB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770354"/>
              </p:ext>
            </p:extLst>
          </p:nvPr>
        </p:nvGraphicFramePr>
        <p:xfrm>
          <a:off x="3890682" y="5504329"/>
          <a:ext cx="208280" cy="47513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673236903"/>
                    </a:ext>
                  </a:extLst>
                </a:gridCol>
              </a:tblGrid>
              <a:tr h="47513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8290882"/>
                  </a:ext>
                </a:extLst>
              </a:tr>
            </a:tbl>
          </a:graphicData>
        </a:graphic>
      </p:graphicFrame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2AF2E1B9-E35F-FE40-B29F-0D170D8635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598871"/>
              </p:ext>
            </p:extLst>
          </p:nvPr>
        </p:nvGraphicFramePr>
        <p:xfrm>
          <a:off x="1709271" y="4679622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9660207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0834550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78985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Wind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Large Turbine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Small Turbine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735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 m/s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 kw/hr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 kw/hr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263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 m/s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4.5 kw/hr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 kw/hr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226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6738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279EF-D492-038C-347A-B321B5BA0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Dataflow diagrams.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8C3D3-A2ED-727D-FF11-F3C3FB2BD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785829" cy="4050792"/>
          </a:xfrm>
        </p:spPr>
        <p:txBody>
          <a:bodyPr/>
          <a:lstStyle/>
          <a:p>
            <a:r>
              <a:rPr lang="en-US" dirty="0"/>
              <a:t>L</a:t>
            </a:r>
            <a:r>
              <a:rPr lang="en-IN" dirty="0" err="1"/>
              <a:t>evel</a:t>
            </a:r>
            <a:r>
              <a:rPr lang="en-IN" dirty="0"/>
              <a:t> 0 DFD.                                                           </a:t>
            </a:r>
          </a:p>
          <a:p>
            <a:endParaRPr lang="en-IN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5663BB59-9C05-79AC-2EEC-8856E0227E6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9" t="17574" b="22401"/>
          <a:stretch/>
        </p:blipFill>
        <p:spPr bwMode="auto">
          <a:xfrm>
            <a:off x="1173578" y="2751993"/>
            <a:ext cx="4453499" cy="329853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D9FD7C-13A5-4368-1C9E-4D854DFAB2EE}"/>
              </a:ext>
            </a:extLst>
          </p:cNvPr>
          <p:cNvSpPr txBox="1"/>
          <p:nvPr/>
        </p:nvSpPr>
        <p:spPr>
          <a:xfrm flipH="1">
            <a:off x="6710287" y="2479431"/>
            <a:ext cx="478582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Entites</a:t>
            </a:r>
            <a:r>
              <a:rPr lang="en-US" dirty="0"/>
              <a:t> 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Vendor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Admin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Operator.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74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5BEA4-E647-31C7-0C6A-C106B42C6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81460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398AF-63C6-3A6C-8C69-49C5ACA06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406769"/>
            <a:ext cx="10058400" cy="4765431"/>
          </a:xfrm>
        </p:spPr>
        <p:txBody>
          <a:bodyPr/>
          <a:lstStyle/>
          <a:p>
            <a:r>
              <a:rPr lang="en-US" dirty="0"/>
              <a:t>Level 1 DFD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674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F5C31-F099-C1BE-8F49-741EF39B1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1A6DE-03FF-7884-3487-9B895254D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5726606" cy="4050792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Work done on datasets.</a:t>
            </a:r>
          </a:p>
          <a:p>
            <a:r>
              <a:rPr lang="en-IN" dirty="0"/>
              <a:t>Dataset taken from -</a:t>
            </a:r>
            <a:r>
              <a:rPr lang="en-US" sz="20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https://power.larc.nasa.gov/data-access-viewer/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website</a:t>
            </a:r>
          </a:p>
          <a:p>
            <a:r>
              <a:rPr lang="en-US" dirty="0">
                <a:latin typeface="Times New Roman" panose="02020603050405020304" pitchFamily="18" charset="0"/>
              </a:rPr>
              <a:t>Provides windspeed, temperature. 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55FBC9-FB57-5B3F-6598-B190082B57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22" t="28718" r="55001" b="4957"/>
          <a:stretch/>
        </p:blipFill>
        <p:spPr bwMode="auto">
          <a:xfrm>
            <a:off x="6884376" y="1499059"/>
            <a:ext cx="5146577" cy="487430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6711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71991-FF89-444B-A4AE-F924423DE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81460"/>
          </a:xfrm>
        </p:spPr>
        <p:txBody>
          <a:bodyPr>
            <a:normAutofit fontScale="90000"/>
          </a:bodyPr>
          <a:lstStyle/>
          <a:p>
            <a:r>
              <a:rPr lang="en-US" dirty="0"/>
              <a:t>Datasets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1C9AC-C79B-FB8D-2F3F-71FCA5BE3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71600"/>
            <a:ext cx="10058400" cy="4484077"/>
          </a:xfrm>
        </p:spPr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Sources:</a:t>
            </a:r>
          </a:p>
          <a:p>
            <a:pPr lvl="1">
              <a:lnSpc>
                <a:spcPct val="150000"/>
              </a:lnSpc>
            </a:pPr>
            <a:r>
              <a:rPr lang="en-US" b="1" i="0" dirty="0">
                <a:solidFill>
                  <a:srgbClr val="202124"/>
                </a:solidFill>
                <a:effectLst/>
                <a:latin typeface="Bookman Old Style" panose="02050604050505020204" pitchFamily="18" charset="0"/>
              </a:rPr>
              <a:t>DATASET - Images of mechanical parts (Bolt, Nut, Washer, Pin) </a:t>
            </a:r>
            <a:r>
              <a:rPr lang="en-US" sz="1400" dirty="0">
                <a:latin typeface="Bookman Old Style" panose="02050604050505020204" pitchFamily="18" charset="0"/>
                <a:hlinkClick r:id="rId2"/>
              </a:rPr>
              <a:t>https://www.kaggle.com/datasets/manikantanrnair/images-of-mechanical-parts-boltnut-washerpin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</a:p>
          <a:p>
            <a:pPr marL="274320" lvl="1" indent="0">
              <a:buNone/>
            </a:pP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4A4CB5-6A1F-C2D1-8D5C-2F4628CAB7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559" t="16340" r="2647" b="1438"/>
          <a:stretch/>
        </p:blipFill>
        <p:spPr>
          <a:xfrm>
            <a:off x="932331" y="2987690"/>
            <a:ext cx="2841884" cy="14971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8A0EBC-12A4-3F04-93E4-7C5810B80345}"/>
              </a:ext>
            </a:extLst>
          </p:cNvPr>
          <p:cNvSpPr txBox="1"/>
          <p:nvPr/>
        </p:nvSpPr>
        <p:spPr>
          <a:xfrm>
            <a:off x="2008094" y="4616238"/>
            <a:ext cx="1335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Bolts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36141D-22B4-43B1-8490-119561AAEA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706" t="15949" r="2573" b="1568"/>
          <a:stretch/>
        </p:blipFill>
        <p:spPr>
          <a:xfrm>
            <a:off x="4338916" y="3012141"/>
            <a:ext cx="2830503" cy="14971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7650581-4B9A-C3CB-52D2-636683B22540}"/>
              </a:ext>
            </a:extLst>
          </p:cNvPr>
          <p:cNvSpPr txBox="1"/>
          <p:nvPr/>
        </p:nvSpPr>
        <p:spPr>
          <a:xfrm>
            <a:off x="5134431" y="4628464"/>
            <a:ext cx="1335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Washer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7EDFC0-4525-1DE3-8779-4706DF83F5D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779" t="18462" r="2207" b="1568"/>
          <a:stretch/>
        </p:blipFill>
        <p:spPr>
          <a:xfrm>
            <a:off x="7937489" y="2987690"/>
            <a:ext cx="3003933" cy="153526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115098A-45B1-914D-0098-5EF0E87729E6}"/>
              </a:ext>
            </a:extLst>
          </p:cNvPr>
          <p:cNvSpPr txBox="1"/>
          <p:nvPr/>
        </p:nvSpPr>
        <p:spPr>
          <a:xfrm>
            <a:off x="9107762" y="4622175"/>
            <a:ext cx="1335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Nuts</a:t>
            </a:r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413B6EF-9FAA-876A-61BC-06C2CDF4947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367" t="18462" r="3309" b="1961"/>
          <a:stretch/>
        </p:blipFill>
        <p:spPr>
          <a:xfrm>
            <a:off x="2268071" y="5200226"/>
            <a:ext cx="2528047" cy="131090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1EC4948-8C22-230C-CF91-472F18695CF3}"/>
              </a:ext>
            </a:extLst>
          </p:cNvPr>
          <p:cNvSpPr txBox="1"/>
          <p:nvPr/>
        </p:nvSpPr>
        <p:spPr>
          <a:xfrm>
            <a:off x="5134431" y="5756523"/>
            <a:ext cx="1821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Locating Pin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715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81569-7F9C-DA58-DF70-9B166BA98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ABOUT COMPANY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FF052-DA46-39D7-78DF-DCFBDBA42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991" y="2121408"/>
            <a:ext cx="7376747" cy="4050792"/>
          </a:xfrm>
        </p:spPr>
        <p:txBody>
          <a:bodyPr>
            <a:normAutofit/>
          </a:bodyPr>
          <a:lstStyle/>
          <a:p>
            <a:r>
              <a:rPr lang="en-US" dirty="0" err="1"/>
              <a:t>Anemos</a:t>
            </a:r>
            <a:r>
              <a:rPr lang="en-US" dirty="0"/>
              <a:t> Energies Pvt Ltd (AEPL) founded in 2016.</a:t>
            </a:r>
          </a:p>
          <a:p>
            <a:r>
              <a:rPr lang="en-US" dirty="0"/>
              <a:t>Strong wind energy fundamentals, sophisticated technology, precise manufacturing, and stringent quality controls</a:t>
            </a:r>
          </a:p>
          <a:p>
            <a:r>
              <a:rPr lang="en-US" dirty="0"/>
              <a:t>Delivers powerful and aggressively priced wind energy solution</a:t>
            </a:r>
          </a:p>
          <a:p>
            <a:r>
              <a:rPr lang="en-US" dirty="0"/>
              <a:t>Global team with European and Asian members. </a:t>
            </a:r>
          </a:p>
          <a:p>
            <a:r>
              <a:rPr lang="en-US" dirty="0"/>
              <a:t>Research team in China for over a decade for cost-effective testing</a:t>
            </a:r>
          </a:p>
          <a:p>
            <a:r>
              <a:rPr lang="en-US" dirty="0"/>
              <a:t>Diverse team provides edge in delivering high-tech wind turbine at affordable price point</a:t>
            </a:r>
          </a:p>
          <a:p>
            <a:r>
              <a:rPr lang="en-US" dirty="0"/>
              <a:t>Goal: make clean renewable energy universally accessible.</a:t>
            </a:r>
          </a:p>
        </p:txBody>
      </p:sp>
      <p:pic>
        <p:nvPicPr>
          <p:cNvPr id="4" name="Picture 2" descr="C:\Users\FIRE FIST ACE\Downloads\edited-01-min-1400x500.jpg">
            <a:extLst>
              <a:ext uri="{FF2B5EF4-FFF2-40B4-BE49-F238E27FC236}">
                <a16:creationId xmlns:a16="http://schemas.microsoft.com/office/drawing/2014/main" id="{1DF36FE7-42D5-53D7-31E6-555421481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138" y="2699239"/>
            <a:ext cx="4317024" cy="2064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444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8C438-24E4-B659-300F-A3770992E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 &amp; hardware requirements.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FF396-4D9E-9D4B-409A-EDC6CA1C9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Software: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Windows: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Microsoft® Windows® 7/8/10 (64-bit)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Android studio.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Visual studio code.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Xammp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041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620DD-B69A-06F7-9D44-A582DAEB3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6EA49-1E88-8F0B-BE40-C03292E67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Hardware Requirements: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4 GB RAM minimum, 8 GB RAM recommended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2 GB of available disk space minimum,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4 GB Recommended (500 MB for IDE + 1.5 GB for Android SDK and emulator system image)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1280 x 800 minimum screen resolution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476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3AB9A-4399-21D1-7387-27793C29C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2E324-8574-00DC-38DD-E7DD51355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Designed UI of app</a:t>
            </a:r>
          </a:p>
          <a:p>
            <a:pPr marL="457200" indent="-457200">
              <a:buAutoNum type="arabicPeriod"/>
            </a:pPr>
            <a:r>
              <a:rPr lang="en-IN" dirty="0"/>
              <a:t>Admin console:                                                           2. Login screen: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E5A7F2-5C4F-7EB8-F0B2-1C72B5B792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r="2112" b="7492"/>
          <a:stretch/>
        </p:blipFill>
        <p:spPr bwMode="auto">
          <a:xfrm>
            <a:off x="1373359" y="2985355"/>
            <a:ext cx="2336995" cy="358249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391234-F8AA-C4B6-4988-4BA501C91E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00"/>
          <a:stretch/>
        </p:blipFill>
        <p:spPr bwMode="auto">
          <a:xfrm>
            <a:off x="7522991" y="2901462"/>
            <a:ext cx="2263140" cy="366639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96404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29AD8-A047-620B-D1D0-F8DCF546C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70445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1ABDA-A71F-C8DC-4E67-98116423C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283677"/>
            <a:ext cx="10058400" cy="488852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Add stock screen:                                                                     Add item screen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1BEBA9-7220-C48A-AA66-C185A091C4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287"/>
          <a:stretch/>
        </p:blipFill>
        <p:spPr>
          <a:xfrm>
            <a:off x="1191700" y="1713769"/>
            <a:ext cx="2026285" cy="3693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1D6A91-6662-2D3D-2E11-F84C10DF1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9837" y="1713769"/>
            <a:ext cx="2237301" cy="42298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1AE7A6-F60F-B4F6-D69B-A58A52968C6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1" r="3521" b="2762"/>
          <a:stretch/>
        </p:blipFill>
        <p:spPr bwMode="auto">
          <a:xfrm>
            <a:off x="7847127" y="1698795"/>
            <a:ext cx="2293620" cy="405828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51089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712FF-A879-9BFB-204A-791B7BDA9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with session tokens.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25349-4A26-6F6F-1A53-7A24A592C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661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2C487-3959-0CEC-D763-D58958F89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59" y="0"/>
            <a:ext cx="9905998" cy="1478570"/>
          </a:xfrm>
        </p:spPr>
        <p:txBody>
          <a:bodyPr/>
          <a:lstStyle/>
          <a:p>
            <a:r>
              <a:rPr lang="en-US" b="1">
                <a:solidFill>
                  <a:schemeClr val="bg1"/>
                </a:solidFill>
                <a:latin typeface="Bookman Old Style" panose="02050604050505020204" pitchFamily="18" charset="0"/>
              </a:rPr>
              <a:t>Research Papers</a:t>
            </a:r>
            <a:endParaRPr lang="en-IN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4AE9A-E2D4-86D5-F0EF-69EC44C77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656" y="659423"/>
            <a:ext cx="10716668" cy="5952392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2800" u="sng" dirty="0"/>
              <a:t>A Review of QR code Structure for Encryption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u="sng" dirty="0"/>
              <a:t>and Decryption Process</a:t>
            </a:r>
            <a:endParaRPr lang="en-US" sz="2800" u="sng" dirty="0">
              <a:latin typeface="Bookman Old Style" panose="02050604050505020204" pitchFamily="18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sz="1800" dirty="0">
                <a:solidFill>
                  <a:schemeClr val="accent5"/>
                </a:solidFill>
              </a:rPr>
              <a:t>International Journal of Innovative Science and Research Technology ISSN No: - 2456- 2165</a:t>
            </a:r>
            <a:endParaRPr lang="en-US" sz="1800" b="1" dirty="0">
              <a:solidFill>
                <a:schemeClr val="accent5"/>
              </a:solidFill>
              <a:latin typeface="Bookman Old Style" panose="020506040505050202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IN" sz="2400" u="sng" dirty="0"/>
              <a:t>Key-points:</a:t>
            </a:r>
          </a:p>
          <a:p>
            <a:r>
              <a:rPr lang="en-IN" dirty="0"/>
              <a:t>2-dimensional barcode.</a:t>
            </a:r>
          </a:p>
          <a:p>
            <a:r>
              <a:rPr lang="en-IN" dirty="0"/>
              <a:t>4296 alphanumeric characters.</a:t>
            </a:r>
          </a:p>
          <a:p>
            <a:r>
              <a:rPr lang="en-US" dirty="0"/>
              <a:t>Read by optical device with the appropriate software</a:t>
            </a:r>
          </a:p>
          <a:p>
            <a:pPr lvl="1"/>
            <a:r>
              <a:rPr lang="en-US" dirty="0"/>
              <a:t>Example: QR code reader, mobile phones.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Link: - </a:t>
            </a:r>
            <a:r>
              <a:rPr lang="en-IN" dirty="0">
                <a:solidFill>
                  <a:srgbClr val="005696"/>
                </a:solidFill>
              </a:rPr>
              <a:t>https://ijisrt.com/wp-content/uploads/2017/03/A-Review-of-QR-code-Structure-for-Encryption-and-Decryption-Process.pdf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CF7F73A2-2606-F8D1-1A68-65264AD70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32591">
            <a:off x="9371898" y="2113734"/>
            <a:ext cx="2207473" cy="231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4C565-2537-0FF4-7AC6-957961751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7623" y="115640"/>
            <a:ext cx="7545897" cy="1609344"/>
          </a:xfrm>
        </p:spPr>
        <p:txBody>
          <a:bodyPr/>
          <a:lstStyle/>
          <a:p>
            <a:r>
              <a:rPr lang="en-IN" dirty="0"/>
              <a:t>Feasibility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6442B-09CD-92B7-BFFD-C95E7BBA5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121" y="1620875"/>
            <a:ext cx="10058400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QR code generation and scanning API:</a:t>
            </a:r>
          </a:p>
          <a:p>
            <a:r>
              <a:rPr lang="en-IN" dirty="0">
                <a:hlinkClick r:id="rId2"/>
              </a:rPr>
              <a:t>https://developers.google.com/chart/infographics/docs/qr_codes</a:t>
            </a:r>
            <a:endParaRPr lang="en-IN" dirty="0"/>
          </a:p>
          <a:p>
            <a:pPr lvl="1"/>
            <a:r>
              <a:rPr lang="en-IN" dirty="0"/>
              <a:t>Deprecated</a:t>
            </a:r>
          </a:p>
          <a:p>
            <a:r>
              <a:rPr lang="en-IN" dirty="0">
                <a:hlinkClick r:id="rId3"/>
              </a:rPr>
              <a:t>https://goqr.me/api/</a:t>
            </a:r>
            <a:endParaRPr lang="en-IN" dirty="0"/>
          </a:p>
          <a:p>
            <a:r>
              <a:rPr lang="en-IN" dirty="0"/>
              <a:t>API call</a:t>
            </a:r>
          </a:p>
          <a:p>
            <a:pPr lvl="1"/>
            <a:r>
              <a:rPr lang="en-IN" u="sng" dirty="0">
                <a:solidFill>
                  <a:srgbClr val="00B0F0"/>
                </a:solidFill>
              </a:rPr>
              <a:t>https://api.qrserver.com/v1/create-qr-code/?size=150x150&amp;data={nuts: 400; bolts: 300; washers: 400; generator: 20 } </a:t>
            </a:r>
          </a:p>
          <a:p>
            <a:endParaRPr lang="en-IN" dirty="0"/>
          </a:p>
        </p:txBody>
      </p:sp>
      <p:pic>
        <p:nvPicPr>
          <p:cNvPr id="1026" name="Picture 2" descr="Message placement within a QR symbol. The message is encoded using a (255,249) Reed Solomon code (shortened to (24,18) code by using &quot;padding&quot;) which can correct up to 3 byte errors.">
            <a:extLst>
              <a:ext uri="{FF2B5EF4-FFF2-40B4-BE49-F238E27FC236}">
                <a16:creationId xmlns:a16="http://schemas.microsoft.com/office/drawing/2014/main" id="{2CCA863D-CC44-A870-7B94-96E165D9E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2722" y="381311"/>
            <a:ext cx="1964290" cy="134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E2F8A1-3E30-5796-5E57-9087D8E8D3E4}"/>
              </a:ext>
            </a:extLst>
          </p:cNvPr>
          <p:cNvSpPr txBox="1"/>
          <p:nvPr/>
        </p:nvSpPr>
        <p:spPr>
          <a:xfrm>
            <a:off x="8075740" y="1620875"/>
            <a:ext cx="2198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QR code structure</a:t>
            </a:r>
          </a:p>
        </p:txBody>
      </p:sp>
      <p:pic>
        <p:nvPicPr>
          <p:cNvPr id="6" name="Picture 5" descr="Qr code&#10;&#10;Description automatically generated">
            <a:extLst>
              <a:ext uri="{FF2B5EF4-FFF2-40B4-BE49-F238E27FC236}">
                <a16:creationId xmlns:a16="http://schemas.microsoft.com/office/drawing/2014/main" id="{960BBF86-BDA5-B069-12B5-2707FBBD7B6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57" b="48552"/>
          <a:stretch/>
        </p:blipFill>
        <p:spPr>
          <a:xfrm>
            <a:off x="4513383" y="4164717"/>
            <a:ext cx="3165231" cy="1322973"/>
          </a:xfrm>
          <a:prstGeom prst="rect">
            <a:avLst/>
          </a:prstGeom>
        </p:spPr>
      </p:pic>
      <p:pic>
        <p:nvPicPr>
          <p:cNvPr id="8" name="Picture 7" descr="Qr code&#10;&#10;Description automatically generated">
            <a:extLst>
              <a:ext uri="{FF2B5EF4-FFF2-40B4-BE49-F238E27FC236}">
                <a16:creationId xmlns:a16="http://schemas.microsoft.com/office/drawing/2014/main" id="{ED92D081-2EDB-367A-CA2E-FA1739A4433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42" b="9867"/>
          <a:stretch/>
        </p:blipFill>
        <p:spPr>
          <a:xfrm>
            <a:off x="4513383" y="5487690"/>
            <a:ext cx="3165231" cy="1322974"/>
          </a:xfrm>
          <a:prstGeom prst="rect">
            <a:avLst/>
          </a:prstGeom>
        </p:spPr>
      </p:pic>
      <p:pic>
        <p:nvPicPr>
          <p:cNvPr id="9" name="Picture 2" descr="What Goes Into a Feasibility Study for a Construction Project? - Stonemark">
            <a:extLst>
              <a:ext uri="{FF2B5EF4-FFF2-40B4-BE49-F238E27FC236}">
                <a16:creationId xmlns:a16="http://schemas.microsoft.com/office/drawing/2014/main" id="{E8BC5EE6-F6FF-0A3B-E7E6-525EDD3DE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2416536" cy="1290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96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73655EC-1E4E-2A0A-F211-009865745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505" y="423672"/>
            <a:ext cx="10443166" cy="6102634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lnSpc>
                <a:spcPct val="120000"/>
              </a:lnSpc>
              <a:spcBef>
                <a:spcPts val="600"/>
              </a:spcBef>
              <a:buNone/>
            </a:pPr>
            <a:r>
              <a:rPr lang="en-IN" sz="2800" b="1" dirty="0">
                <a:latin typeface="Bookman Old Style" panose="02050604050505020204" pitchFamily="18" charset="0"/>
              </a:rPr>
              <a:t>A SURVEY ON IMAGE CLASSIFICATION APPLICATION TECHNIQUES 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IN" sz="1900" dirty="0"/>
              <a:t>         </a:t>
            </a:r>
            <a:r>
              <a:rPr lang="en-IN" sz="1900" dirty="0" err="1"/>
              <a:t>Kamavisdar</a:t>
            </a:r>
            <a:r>
              <a:rPr lang="en-IN" sz="1900" dirty="0"/>
              <a:t>, </a:t>
            </a:r>
            <a:r>
              <a:rPr lang="en-IN" sz="1900" dirty="0" err="1"/>
              <a:t>Saluja</a:t>
            </a:r>
            <a:r>
              <a:rPr lang="en-IN" sz="1900" dirty="0"/>
              <a:t> &amp; Agrawal </a:t>
            </a:r>
            <a:r>
              <a:rPr lang="en-IN" sz="1900" dirty="0">
                <a:latin typeface="Bookman Old Style" panose="02050604050505020204" pitchFamily="18" charset="0"/>
              </a:rPr>
              <a:t>(2013)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IN" sz="1800" b="1" dirty="0"/>
          </a:p>
          <a:p>
            <a:pPr marL="0" indent="0">
              <a:spcBef>
                <a:spcPts val="0"/>
              </a:spcBef>
              <a:buNone/>
            </a:pPr>
            <a:r>
              <a:rPr lang="en-IN" sz="2400" b="1" dirty="0"/>
              <a:t>PURPOSE: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Multiple dataset that being located under each of Hierarchical classifier.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Rejection of the class on the intermediary stage.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2200" dirty="0"/>
          </a:p>
          <a:p>
            <a:pPr marL="0" indent="0">
              <a:buNone/>
            </a:pPr>
            <a:r>
              <a:rPr lang="en-IN" sz="2400" b="1" dirty="0"/>
              <a:t>METHOD USED:</a:t>
            </a:r>
          </a:p>
          <a:p>
            <a:pPr marL="0" indent="0">
              <a:buNone/>
            </a:pPr>
            <a:r>
              <a:rPr lang="en-IN" dirty="0"/>
              <a:t>Decision Tree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b="1" dirty="0"/>
              <a:t>RESULT:</a:t>
            </a:r>
          </a:p>
          <a:p>
            <a:pPr marL="0" indent="0">
              <a:buNone/>
            </a:pPr>
            <a:r>
              <a:rPr lang="en-IN" dirty="0"/>
              <a:t>Considered very simple and high rate of efficiency.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Link:-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 </a:t>
            </a:r>
            <a:r>
              <a:rPr lang="en-IN" sz="1900" dirty="0">
                <a:solidFill>
                  <a:srgbClr val="0070C0"/>
                </a:solidFill>
              </a:rPr>
              <a:t>https://www.researchgate.net/publication/269984702_A_survey_of_image_classification_methods_and_techniques</a:t>
            </a:r>
          </a:p>
          <a:p>
            <a:pPr marL="0" indent="0">
              <a:buNone/>
            </a:pPr>
            <a:endParaRPr lang="en-IN" sz="2400" dirty="0"/>
          </a:p>
          <a:p>
            <a:endParaRPr lang="en-IN" dirty="0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4565F12A-6559-9A81-52DB-B1B65005C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32591">
            <a:off x="9371898" y="2104769"/>
            <a:ext cx="2207473" cy="231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63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B4844266-2F2E-9988-D01A-4592F8DEB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32591">
            <a:off x="9395995" y="464228"/>
            <a:ext cx="2207473" cy="2318774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079C772-1C9A-C546-86A9-B1804EB25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727" y="1425602"/>
            <a:ext cx="9652119" cy="50289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1700" dirty="0" err="1">
                <a:latin typeface="Bookman Old Style" panose="02050604050505020204" pitchFamily="18" charset="0"/>
              </a:rPr>
              <a:t>Korytkowski</a:t>
            </a:r>
            <a:r>
              <a:rPr lang="en-IN" sz="1700" dirty="0">
                <a:latin typeface="Bookman Old Style" panose="02050604050505020204" pitchFamily="18" charset="0"/>
              </a:rPr>
              <a:t>, Rutkowski &amp; Scherer (2016)</a:t>
            </a:r>
          </a:p>
          <a:p>
            <a:pPr marL="0" indent="0">
              <a:buNone/>
            </a:pPr>
            <a:endParaRPr lang="en-IN" sz="1100" dirty="0"/>
          </a:p>
          <a:p>
            <a:pPr marL="0" indent="0">
              <a:spcBef>
                <a:spcPts val="0"/>
              </a:spcBef>
              <a:buNone/>
            </a:pPr>
            <a:r>
              <a:rPr lang="en-IN" sz="2200" b="1" dirty="0"/>
              <a:t>PURPOSE:</a:t>
            </a:r>
          </a:p>
          <a:p>
            <a:pPr marL="0" indent="0">
              <a:buNone/>
            </a:pPr>
            <a:r>
              <a:rPr lang="en-IN" sz="1900" dirty="0"/>
              <a:t>Simple boosting Meta knowledge where local characteristic can be mostly formed.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050" dirty="0"/>
          </a:p>
          <a:p>
            <a:pPr marL="0" indent="0">
              <a:buNone/>
            </a:pPr>
            <a:r>
              <a:rPr lang="en-IN" sz="2200" b="1" dirty="0"/>
              <a:t>METHOD USED:</a:t>
            </a:r>
          </a:p>
          <a:p>
            <a:pPr marL="0" indent="0">
              <a:buNone/>
            </a:pPr>
            <a:r>
              <a:rPr lang="en-IN" sz="1900" dirty="0"/>
              <a:t>Fuzzy Classifiers</a:t>
            </a:r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r>
              <a:rPr lang="en-IN" sz="2200" b="1" dirty="0"/>
              <a:t>RESULT:</a:t>
            </a:r>
          </a:p>
          <a:p>
            <a:pPr marL="0" indent="0">
              <a:buNone/>
            </a:pPr>
            <a:r>
              <a:rPr lang="en-US" sz="1900" dirty="0"/>
              <a:t>Learning and classification is very fast although accuracy is not up to the mark.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900" dirty="0"/>
              <a:t>Link:-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1400" dirty="0">
                <a:solidFill>
                  <a:srgbClr val="0070C0"/>
                </a:solidFill>
              </a:rPr>
              <a:t>https://www.researchgate.net/publication/282175413_Fast_Image_Classification_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1400" dirty="0" err="1">
                <a:solidFill>
                  <a:srgbClr val="0070C0"/>
                </a:solidFill>
              </a:rPr>
              <a:t>by_Boosting_Fuzzy_Classifiers</a:t>
            </a:r>
            <a:endParaRPr lang="en-IN" sz="14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IN" sz="2400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D0211B-B778-A14C-32DB-BF6E9FAE794F}"/>
              </a:ext>
            </a:extLst>
          </p:cNvPr>
          <p:cNvSpPr txBox="1"/>
          <p:nvPr/>
        </p:nvSpPr>
        <p:spPr>
          <a:xfrm>
            <a:off x="713771" y="328825"/>
            <a:ext cx="98328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latin typeface="Bookman Old Style" panose="02050604050505020204" pitchFamily="18" charset="0"/>
              </a:rPr>
              <a:t>FAST IMAGE CLASSIFICATION BY BOOSTING FUZZY CLASSIFIERS</a:t>
            </a:r>
          </a:p>
          <a:p>
            <a:pPr algn="ctr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3226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986DEA-1CAD-9D5B-0E59-21761FB8A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400" b="1" i="0" u="none" strike="noStrike" dirty="0" err="1"/>
              <a:t>MobileNets</a:t>
            </a:r>
            <a:r>
              <a:rPr lang="en-US" sz="3400" b="1" i="0" u="none" strike="noStrike" dirty="0"/>
              <a:t>: Efficient Convolutional Neural Networks for Mobile Vision Applications</a:t>
            </a:r>
            <a:br>
              <a:rPr lang="en-US" sz="3400" b="0" i="0" u="none" strike="noStrike" dirty="0"/>
            </a:br>
            <a:r>
              <a:rPr lang="en-US" sz="3400" b="0" i="0" u="none" strike="noStrike" dirty="0"/>
              <a:t>								Google Inc.</a:t>
            </a:r>
            <a:endParaRPr lang="en-US" sz="3400" dirty="0"/>
          </a:p>
        </p:txBody>
      </p:sp>
      <p:pic>
        <p:nvPicPr>
          <p:cNvPr id="5" name="Content Placeholder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5C2557F3-03DD-EA1C-B530-478D5710EF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1048" r="8106" b="-1"/>
          <a:stretch/>
        </p:blipFill>
        <p:spPr>
          <a:xfrm>
            <a:off x="1007196" y="2265037"/>
            <a:ext cx="5088800" cy="39071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93EBA4-E4E8-A3CC-FAC5-E10337A5AF48}"/>
              </a:ext>
            </a:extLst>
          </p:cNvPr>
          <p:cNvSpPr txBox="1"/>
          <p:nvPr/>
        </p:nvSpPr>
        <p:spPr>
          <a:xfrm>
            <a:off x="6496216" y="2320412"/>
            <a:ext cx="4632031" cy="38517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700" dirty="0"/>
              <a:t>It is more accurate than </a:t>
            </a:r>
            <a:r>
              <a:rPr lang="en-US" sz="1700" dirty="0" err="1"/>
              <a:t>GoogleNet</a:t>
            </a:r>
            <a:r>
              <a:rPr lang="en-US" sz="1700" dirty="0"/>
              <a:t> while being smaller and more than 2.5 times less computation.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700" dirty="0" err="1"/>
              <a:t>MobileNet</a:t>
            </a:r>
            <a:r>
              <a:rPr lang="en-US" sz="1700" dirty="0"/>
              <a:t> is nearly as accurate as VGG16 while being 32 times smaller and 27 times less compute intensive. 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700" dirty="0"/>
              <a:t>Table 9 compares a reduced </a:t>
            </a:r>
            <a:r>
              <a:rPr lang="en-US" sz="1700" dirty="0" err="1"/>
              <a:t>MobileNet</a:t>
            </a:r>
            <a:r>
              <a:rPr lang="en-US" sz="1700" dirty="0"/>
              <a:t> with reduced resolution 160 × 160. 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700" dirty="0" err="1"/>
              <a:t>ReducedMobileNet</a:t>
            </a:r>
            <a:r>
              <a:rPr lang="en-US" sz="1700" dirty="0"/>
              <a:t> is 4% better than </a:t>
            </a:r>
            <a:r>
              <a:rPr lang="en-US" sz="1700" dirty="0" err="1"/>
              <a:t>AlexNet</a:t>
            </a:r>
            <a:r>
              <a:rPr lang="en-US" sz="1700" dirty="0"/>
              <a:t> while being 45×smaller and 9.4× less compute than </a:t>
            </a:r>
            <a:r>
              <a:rPr lang="en-US" sz="1700" dirty="0" err="1"/>
              <a:t>AlexNet</a:t>
            </a:r>
            <a:r>
              <a:rPr lang="en-US" sz="1700" dirty="0"/>
              <a:t>. 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700" dirty="0"/>
              <a:t>It is also 4%better than </a:t>
            </a:r>
            <a:r>
              <a:rPr lang="en-US" sz="1700" dirty="0" err="1"/>
              <a:t>Squeezenet</a:t>
            </a:r>
            <a:r>
              <a:rPr lang="en-US" sz="1700" dirty="0"/>
              <a:t> at about the same size and 22×less computation.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500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88CD5-5892-1093-731C-D2FBB7223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CF652-DACC-6FD7-DEF2-5F579B578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55177"/>
            <a:ext cx="10058400" cy="4317023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Problem Statement:   The manual process of managing inventory is becoming increasingly difficult and inefficient in today's fast-paced business environment. This leads to a number of challenges, including: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Inaccurate tracking of inventory levels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Increased costs due to overstocking or stock shortages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Poor customer satisfaction due to unavailability of products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Time-consuming manual processes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Inability to make informed decisions about inventory levels and reordering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Lack of real-time data on stock levels and demand patterns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These challenges highlight the need for a more efficient and automated solution for inventory management.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28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C957BE-4E3C-5993-9FBE-31A256904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955943"/>
            <a:ext cx="10058400" cy="1057297"/>
          </a:xfrm>
        </p:spPr>
        <p:txBody>
          <a:bodyPr>
            <a:normAutofit fontScale="90000"/>
          </a:bodyPr>
          <a:lstStyle/>
          <a:p>
            <a:r>
              <a:rPr lang="en-IN" sz="4400" dirty="0"/>
              <a:t>Convolutional Neural Network (CNN)</a:t>
            </a:r>
            <a:br>
              <a:rPr lang="en-IN" sz="4400" dirty="0"/>
            </a:b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CBDA9-0220-EF17-A33A-4471F1CD8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208055"/>
            <a:ext cx="10058400" cy="385178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Advantages: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ource Sans Pro" panose="020B0503030403020204" pitchFamily="34" charset="0"/>
              </a:rPr>
              <a:t>CNNs do not require human supervision for the task of identifying important features.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ource Sans Pro" panose="020B0503030403020204" pitchFamily="34" charset="0"/>
              </a:rPr>
              <a:t>They are very accurate at image recognition and classification.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ource Sans Pro" panose="020B0503030403020204" pitchFamily="34" charset="0"/>
              </a:rPr>
              <a:t>Weight sharing is another major advantage of CNNs.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ource Sans Pro" panose="020B0503030403020204" pitchFamily="34" charset="0"/>
              </a:rPr>
              <a:t>Convolutional neural networks also minimize computation in comparison with a regular neural network.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ource Sans Pro" panose="020B0503030403020204" pitchFamily="34" charset="0"/>
              </a:rPr>
              <a:t>CNNs make use of the same knowledge across all image locations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1325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B8040-1A65-FB97-C070-C1027E37D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59157"/>
          </a:xfrm>
        </p:spPr>
        <p:txBody>
          <a:bodyPr/>
          <a:lstStyle/>
          <a:p>
            <a:r>
              <a:rPr lang="en-US" dirty="0" err="1"/>
              <a:t>Mobilenet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20CD5-77B5-7458-2B7A-9C94982C9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232" y="1521069"/>
            <a:ext cx="10058400" cy="4651131"/>
          </a:xfrm>
        </p:spPr>
        <p:txBody>
          <a:bodyPr/>
          <a:lstStyle/>
          <a:p>
            <a:r>
              <a:rPr lang="en-US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MobileNet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uses a Convolutional Neural Network (CNN) architecture model.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lightweight making it more suitable for embedded systems and mobile devices.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MobileNetV2 significantly reduces the number of parameters thus making it less complex.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Architecture of MobileNetV2 model:</a:t>
            </a:r>
          </a:p>
          <a:p>
            <a:endParaRPr lang="en-IN" dirty="0"/>
          </a:p>
        </p:txBody>
      </p:sp>
      <p:pic>
        <p:nvPicPr>
          <p:cNvPr id="1026" name="Picture 2" descr="Convolutional neural network architecture">
            <a:extLst>
              <a:ext uri="{FF2B5EF4-FFF2-40B4-BE49-F238E27FC236}">
                <a16:creationId xmlns:a16="http://schemas.microsoft.com/office/drawing/2014/main" id="{74BF8CC7-F45F-10E8-2283-9CB3F3E69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834" y="3642623"/>
            <a:ext cx="6797394" cy="2730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819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6BDEA-939E-ED57-2C54-E215CA204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7624" y="484633"/>
            <a:ext cx="7730624" cy="985580"/>
          </a:xfrm>
        </p:spPr>
        <p:txBody>
          <a:bodyPr/>
          <a:lstStyle/>
          <a:p>
            <a:r>
              <a:rPr lang="en-US" dirty="0"/>
              <a:t>Feasibility study: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AE5DC-F9DA-2B0F-CC49-F961D88AB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Tensorflow</a:t>
            </a:r>
            <a:r>
              <a:rPr lang="en-US" dirty="0"/>
              <a:t> lite models in flutter</a:t>
            </a:r>
          </a:p>
          <a:p>
            <a:pPr lvl="1"/>
            <a:r>
              <a:rPr lang="en-US" dirty="0"/>
              <a:t>deprecated</a:t>
            </a:r>
          </a:p>
          <a:p>
            <a:r>
              <a:rPr lang="en-US" dirty="0"/>
              <a:t>Google ml kit module in flutter</a:t>
            </a:r>
          </a:p>
          <a:p>
            <a:pPr lvl="1"/>
            <a:r>
              <a:rPr lang="en-US" dirty="0"/>
              <a:t>Custom model</a:t>
            </a:r>
          </a:p>
          <a:p>
            <a:pPr lvl="1"/>
            <a:r>
              <a:rPr lang="en-US" dirty="0"/>
              <a:t>Classifies more than 400+ objects.</a:t>
            </a:r>
          </a:p>
          <a:p>
            <a:pPr lvl="1"/>
            <a:r>
              <a:rPr lang="en-US" dirty="0"/>
              <a:t>Hence larger in size.</a:t>
            </a:r>
            <a:endParaRPr lang="en-IN" dirty="0"/>
          </a:p>
        </p:txBody>
      </p:sp>
      <p:pic>
        <p:nvPicPr>
          <p:cNvPr id="2050" name="Picture 2" descr="What Goes Into a Feasibility Study for a Construction Project? - Stonemark">
            <a:extLst>
              <a:ext uri="{FF2B5EF4-FFF2-40B4-BE49-F238E27FC236}">
                <a16:creationId xmlns:a16="http://schemas.microsoft.com/office/drawing/2014/main" id="{77E0BA30-4215-AEF4-2D04-C0F4A2D65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24175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102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94C72-D572-1694-487D-E1F91F8A9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874" y="-31839"/>
            <a:ext cx="10303126" cy="147857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Bookman Old Style" panose="02050604050505020204" pitchFamily="18" charset="0"/>
              </a:rPr>
              <a:t>Work done from pr-1 to pr-2</a:t>
            </a:r>
            <a:endParaRPr lang="en-IN" sz="36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D1D4EDB-9077-8E61-B681-33C7C771B70C}"/>
              </a:ext>
            </a:extLst>
          </p:cNvPr>
          <p:cNvCxnSpPr>
            <a:cxnSpLocks/>
          </p:cNvCxnSpPr>
          <p:nvPr/>
        </p:nvCxnSpPr>
        <p:spPr>
          <a:xfrm>
            <a:off x="1126874" y="3773225"/>
            <a:ext cx="863844" cy="93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228DFBA7-569B-60F1-E4F1-63C6070215D2}"/>
              </a:ext>
            </a:extLst>
          </p:cNvPr>
          <p:cNvSpPr/>
          <p:nvPr/>
        </p:nvSpPr>
        <p:spPr>
          <a:xfrm>
            <a:off x="1966177" y="3664050"/>
            <a:ext cx="281353" cy="25497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E1920E3-A960-FB8B-8C17-99F378284746}"/>
              </a:ext>
            </a:extLst>
          </p:cNvPr>
          <p:cNvSpPr/>
          <p:nvPr/>
        </p:nvSpPr>
        <p:spPr>
          <a:xfrm>
            <a:off x="1801322" y="3541439"/>
            <a:ext cx="611065" cy="55830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31082F1-68C2-3D28-DE5C-6B9DA679EF30}"/>
              </a:ext>
            </a:extLst>
          </p:cNvPr>
          <p:cNvSpPr/>
          <p:nvPr/>
        </p:nvSpPr>
        <p:spPr>
          <a:xfrm>
            <a:off x="1676032" y="3414695"/>
            <a:ext cx="877033" cy="77261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D4808A1-A305-72F2-1477-6DB85EE69FE4}"/>
              </a:ext>
            </a:extLst>
          </p:cNvPr>
          <p:cNvCxnSpPr>
            <a:cxnSpLocks/>
          </p:cNvCxnSpPr>
          <p:nvPr/>
        </p:nvCxnSpPr>
        <p:spPr>
          <a:xfrm flipH="1">
            <a:off x="2134328" y="4222355"/>
            <a:ext cx="9526" cy="958363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16652AC7-7934-65E5-397B-E12ACE9D1204}"/>
              </a:ext>
            </a:extLst>
          </p:cNvPr>
          <p:cNvSpPr/>
          <p:nvPr/>
        </p:nvSpPr>
        <p:spPr>
          <a:xfrm>
            <a:off x="2003177" y="5139499"/>
            <a:ext cx="281353" cy="25497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F704C3-969D-FC7B-45FD-1A972F793A92}"/>
              </a:ext>
            </a:extLst>
          </p:cNvPr>
          <p:cNvSpPr txBox="1"/>
          <p:nvPr/>
        </p:nvSpPr>
        <p:spPr>
          <a:xfrm>
            <a:off x="1582615" y="2888927"/>
            <a:ext cx="1547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0B0F0"/>
                </a:solidFill>
                <a:latin typeface="Bookman Old Style" panose="02050604050505020204" pitchFamily="18" charset="0"/>
              </a:rPr>
              <a:t>WEEK 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F7D8870-0C5E-B1A1-A749-71770A68F95C}"/>
              </a:ext>
            </a:extLst>
          </p:cNvPr>
          <p:cNvCxnSpPr>
            <a:cxnSpLocks/>
          </p:cNvCxnSpPr>
          <p:nvPr/>
        </p:nvCxnSpPr>
        <p:spPr>
          <a:xfrm>
            <a:off x="1676032" y="6369871"/>
            <a:ext cx="2280506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4704EE6-84A6-DBB2-C8CE-CB1905AF67A6}"/>
              </a:ext>
            </a:extLst>
          </p:cNvPr>
          <p:cNvSpPr txBox="1"/>
          <p:nvPr/>
        </p:nvSpPr>
        <p:spPr>
          <a:xfrm>
            <a:off x="1217734" y="5552067"/>
            <a:ext cx="3310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Referred research papers on image classification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EF23AF4-F7B5-0EE4-AC7B-7C2701CD403C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2247530" y="3791536"/>
            <a:ext cx="3284657" cy="1872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21B95410-9A02-00FA-6B4C-E31C3DF22347}"/>
              </a:ext>
            </a:extLst>
          </p:cNvPr>
          <p:cNvSpPr/>
          <p:nvPr/>
        </p:nvSpPr>
        <p:spPr>
          <a:xfrm>
            <a:off x="5532187" y="3682779"/>
            <a:ext cx="281353" cy="254972"/>
          </a:xfrm>
          <a:prstGeom prst="ellipse">
            <a:avLst/>
          </a:prstGeom>
          <a:solidFill>
            <a:srgbClr val="FF8181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D528977-70F9-1C7F-BEFB-330032831E1B}"/>
              </a:ext>
            </a:extLst>
          </p:cNvPr>
          <p:cNvSpPr/>
          <p:nvPr/>
        </p:nvSpPr>
        <p:spPr>
          <a:xfrm>
            <a:off x="5360736" y="3523497"/>
            <a:ext cx="611065" cy="55830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3681497-BE14-0F5B-6310-C3778E24311E}"/>
              </a:ext>
            </a:extLst>
          </p:cNvPr>
          <p:cNvSpPr/>
          <p:nvPr/>
        </p:nvSpPr>
        <p:spPr>
          <a:xfrm>
            <a:off x="5235446" y="3414695"/>
            <a:ext cx="877033" cy="7726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2135E8-359A-F6B8-FE6E-08D90B9E7BC6}"/>
              </a:ext>
            </a:extLst>
          </p:cNvPr>
          <p:cNvCxnSpPr>
            <a:cxnSpLocks/>
          </p:cNvCxnSpPr>
          <p:nvPr/>
        </p:nvCxnSpPr>
        <p:spPr>
          <a:xfrm flipH="1">
            <a:off x="5668100" y="2436999"/>
            <a:ext cx="9526" cy="95836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8F8B7825-46CB-25FA-67F2-DF282EF760C0}"/>
              </a:ext>
            </a:extLst>
          </p:cNvPr>
          <p:cNvSpPr/>
          <p:nvPr/>
        </p:nvSpPr>
        <p:spPr>
          <a:xfrm>
            <a:off x="5532187" y="2182026"/>
            <a:ext cx="281353" cy="254972"/>
          </a:xfrm>
          <a:prstGeom prst="ellipse">
            <a:avLst/>
          </a:prstGeom>
          <a:solidFill>
            <a:srgbClr val="FF8181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B87BE3-B2A9-0BE8-B3EA-F0CBB384C3CE}"/>
              </a:ext>
            </a:extLst>
          </p:cNvPr>
          <p:cNvSpPr txBox="1"/>
          <p:nvPr/>
        </p:nvSpPr>
        <p:spPr>
          <a:xfrm>
            <a:off x="5020039" y="4325010"/>
            <a:ext cx="1547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WEEK 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BE2C49B-66DE-CCB7-6BD6-FDAD55240A29}"/>
              </a:ext>
            </a:extLst>
          </p:cNvPr>
          <p:cNvCxnSpPr>
            <a:cxnSpLocks/>
          </p:cNvCxnSpPr>
          <p:nvPr/>
        </p:nvCxnSpPr>
        <p:spPr>
          <a:xfrm>
            <a:off x="4673287" y="1079796"/>
            <a:ext cx="2280506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6C1DE2F-81ED-DBA1-56F5-CDCD7A7BA3D4}"/>
              </a:ext>
            </a:extLst>
          </p:cNvPr>
          <p:cNvSpPr txBox="1"/>
          <p:nvPr/>
        </p:nvSpPr>
        <p:spPr>
          <a:xfrm>
            <a:off x="4259503" y="1138839"/>
            <a:ext cx="30685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dirty="0"/>
              <a:t>Decided the source of dataset.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dirty="0"/>
              <a:t>Feasibility study of existing algorithms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16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C9BEB7-3A2D-2526-CC1D-645850E02A09}"/>
              </a:ext>
            </a:extLst>
          </p:cNvPr>
          <p:cNvSpPr/>
          <p:nvPr/>
        </p:nvSpPr>
        <p:spPr>
          <a:xfrm>
            <a:off x="9255369" y="3719104"/>
            <a:ext cx="281353" cy="254972"/>
          </a:xfrm>
          <a:prstGeom prst="ellipse">
            <a:avLst/>
          </a:prstGeom>
          <a:solidFill>
            <a:srgbClr val="FFCF37"/>
          </a:solidFill>
          <a:ln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D90A871-6D92-FD7E-2C7A-91699941F8FA}"/>
              </a:ext>
            </a:extLst>
          </p:cNvPr>
          <p:cNvSpPr/>
          <p:nvPr/>
        </p:nvSpPr>
        <p:spPr>
          <a:xfrm>
            <a:off x="9083918" y="3565239"/>
            <a:ext cx="611065" cy="55830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0D08FF3-45B2-A30B-59FB-F1F5C04504E2}"/>
              </a:ext>
            </a:extLst>
          </p:cNvPr>
          <p:cNvSpPr/>
          <p:nvPr/>
        </p:nvSpPr>
        <p:spPr>
          <a:xfrm>
            <a:off x="8958628" y="3456437"/>
            <a:ext cx="877033" cy="77261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A309EBA-6776-A858-DBAE-F0BF84F41462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9389450" y="4229052"/>
            <a:ext cx="9526" cy="95836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3789BBA8-299F-8B47-CFD5-E9B5C3EF8C61}"/>
              </a:ext>
            </a:extLst>
          </p:cNvPr>
          <p:cNvSpPr/>
          <p:nvPr/>
        </p:nvSpPr>
        <p:spPr>
          <a:xfrm>
            <a:off x="9248773" y="5187415"/>
            <a:ext cx="281353" cy="254972"/>
          </a:xfrm>
          <a:prstGeom prst="ellipse">
            <a:avLst/>
          </a:prstGeom>
          <a:solidFill>
            <a:srgbClr val="FFCF37"/>
          </a:solidFill>
          <a:ln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E72DFF-EDF2-0442-E600-2B6052CB80FE}"/>
              </a:ext>
            </a:extLst>
          </p:cNvPr>
          <p:cNvSpPr txBox="1"/>
          <p:nvPr/>
        </p:nvSpPr>
        <p:spPr>
          <a:xfrm>
            <a:off x="8756403" y="2695764"/>
            <a:ext cx="1547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C000"/>
                </a:solidFill>
                <a:latin typeface="Bookman Old Style" panose="02050604050505020204" pitchFamily="18" charset="0"/>
              </a:rPr>
              <a:t>WEEK 3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20E8F5E-1A1F-B174-C76D-66396CA94514}"/>
              </a:ext>
            </a:extLst>
          </p:cNvPr>
          <p:cNvCxnSpPr>
            <a:cxnSpLocks/>
            <a:stCxn id="14" idx="6"/>
            <a:endCxn id="22" idx="2"/>
          </p:cNvCxnSpPr>
          <p:nvPr/>
        </p:nvCxnSpPr>
        <p:spPr>
          <a:xfrm>
            <a:off x="5813540" y="3810265"/>
            <a:ext cx="3441829" cy="3632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430D67C-F8C6-51A5-9098-939C22F49C93}"/>
              </a:ext>
            </a:extLst>
          </p:cNvPr>
          <p:cNvSpPr txBox="1"/>
          <p:nvPr/>
        </p:nvSpPr>
        <p:spPr>
          <a:xfrm>
            <a:off x="8002463" y="5561003"/>
            <a:ext cx="3068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Literature survey for QR code.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160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E246ABB-882F-3FFB-308F-7FA367004C2C}"/>
              </a:ext>
            </a:extLst>
          </p:cNvPr>
          <p:cNvCxnSpPr>
            <a:cxnSpLocks/>
          </p:cNvCxnSpPr>
          <p:nvPr/>
        </p:nvCxnSpPr>
        <p:spPr>
          <a:xfrm>
            <a:off x="8396469" y="6269216"/>
            <a:ext cx="2280506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25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000"/>
                            </p:stCondLst>
                            <p:childTnLst>
                              <p:par>
                                <p:cTn id="8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500"/>
                            </p:stCondLst>
                            <p:childTnLst>
                              <p:par>
                                <p:cTn id="9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5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000"/>
                            </p:stCondLst>
                            <p:childTnLst>
                              <p:par>
                                <p:cTn id="1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500"/>
                            </p:stCondLst>
                            <p:childTnLst>
                              <p:par>
                                <p:cTn id="1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3500"/>
                            </p:stCondLst>
                            <p:childTnLst>
                              <p:par>
                                <p:cTn id="1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/>
      <p:bldP spid="12" grpId="0"/>
      <p:bldP spid="14" grpId="0" animBg="1"/>
      <p:bldP spid="15" grpId="0" animBg="1"/>
      <p:bldP spid="16" grpId="0" animBg="1"/>
      <p:bldP spid="18" grpId="0" animBg="1"/>
      <p:bldP spid="19" grpId="0"/>
      <p:bldP spid="21" grpId="0"/>
      <p:bldP spid="22" grpId="0" animBg="1"/>
      <p:bldP spid="23" grpId="0" animBg="1"/>
      <p:bldP spid="24" grpId="0" animBg="1"/>
      <p:bldP spid="26" grpId="0" animBg="1"/>
      <p:bldP spid="27" grpId="0"/>
      <p:bldP spid="2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2FADB-D80F-4DC8-7D00-A7C8EDF67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C0F95-F685-5169-DAB1-7529426CE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7D6B1FC-EB30-0E4E-F83F-4B58E2F8BAB6}"/>
              </a:ext>
            </a:extLst>
          </p:cNvPr>
          <p:cNvSpPr>
            <a:spLocks noGrp="1"/>
          </p:cNvSpPr>
          <p:nvPr/>
        </p:nvSpPr>
        <p:spPr>
          <a:xfrm>
            <a:off x="1524000" y="136128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POWER PREDICTION</a:t>
            </a:r>
            <a:endParaRPr lang="en-IN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8750F41-59FA-EEF5-0152-DCC98B4BCE2B}"/>
              </a:ext>
            </a:extLst>
          </p:cNvPr>
          <p:cNvSpPr>
            <a:spLocks noGrp="1"/>
          </p:cNvSpPr>
          <p:nvPr/>
        </p:nvSpPr>
        <p:spPr>
          <a:xfrm>
            <a:off x="1524000" y="384095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21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73DEE-FAA7-3945-C310-1F1192DB1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262" y="1970532"/>
            <a:ext cx="9636369" cy="2706976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16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50E8B-A473-2E67-0FD9-27C622C6A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FABC7-7279-7215-DD45-24F8D2737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Inventory Management System developed using Flutter and Android Studio</a:t>
            </a:r>
          </a:p>
          <a:p>
            <a:pPr lvl="1"/>
            <a:r>
              <a:rPr lang="en-US" dirty="0"/>
              <a:t>Uses Nodejs and </a:t>
            </a:r>
            <a:r>
              <a:rPr lang="en-US" dirty="0" err="1"/>
              <a:t>Expressjs</a:t>
            </a:r>
            <a:r>
              <a:rPr lang="en-US" dirty="0"/>
              <a:t> for backend</a:t>
            </a:r>
          </a:p>
          <a:p>
            <a:pPr lvl="1"/>
            <a:r>
              <a:rPr lang="en-US" dirty="0"/>
              <a:t>Objective: comprehensive overview of organization's stock</a:t>
            </a:r>
          </a:p>
          <a:p>
            <a:pPr lvl="1"/>
            <a:r>
              <a:rPr lang="en-US" dirty="0"/>
              <a:t>Intranet-based, with admin component to manage inventory</a:t>
            </a:r>
          </a:p>
          <a:p>
            <a:pPr lvl="1"/>
            <a:r>
              <a:rPr lang="en-US" dirty="0"/>
              <a:t>Includes organization profile, sales, purchase, and stock details</a:t>
            </a:r>
          </a:p>
          <a:p>
            <a:pPr lvl="1"/>
            <a:r>
              <a:rPr lang="en-US" dirty="0"/>
              <a:t>Real-time information on stock balance and transactions</a:t>
            </a:r>
          </a:p>
          <a:p>
            <a:pPr lvl="1"/>
            <a:r>
              <a:rPr lang="en-US" dirty="0"/>
              <a:t>Stock updated based on transactions or returned sales.</a:t>
            </a:r>
          </a:p>
          <a:p>
            <a:pPr lvl="1"/>
            <a:r>
              <a:rPr lang="en-US" dirty="0"/>
              <a:t>Login page for secure management of stock.</a:t>
            </a:r>
          </a:p>
          <a:p>
            <a:pPr lvl="1"/>
            <a:r>
              <a:rPr lang="en-US" dirty="0"/>
              <a:t>Designed for </a:t>
            </a:r>
            <a:r>
              <a:rPr lang="en-US" dirty="0" err="1"/>
              <a:t>Anemos</a:t>
            </a:r>
            <a:r>
              <a:rPr lang="en-US" dirty="0"/>
              <a:t> Energies Goa with actors: admin, operator, vendor</a:t>
            </a:r>
          </a:p>
          <a:p>
            <a:pPr lvl="1"/>
            <a:r>
              <a:rPr lang="en-US" dirty="0"/>
              <a:t>Each actor with specific rights and access levels.</a:t>
            </a:r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85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C9139-587A-3CB3-D18E-2CA987AA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</a:t>
            </a:r>
            <a:r>
              <a:rPr lang="en-US" dirty="0" err="1"/>
              <a:t>papper</a:t>
            </a:r>
            <a:r>
              <a:rPr lang="en-US" dirty="0"/>
              <a:t>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2886B-7C1B-44B7-3D7A-62E628F39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444284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Title: Predictive Models for Wind Speed.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Author: Md </a:t>
            </a:r>
            <a:r>
              <a:rPr lang="en-US" dirty="0" err="1"/>
              <a:t>Aminul</a:t>
            </a:r>
            <a:r>
              <a:rPr lang="en-US" dirty="0"/>
              <a:t> Ehsan.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Date: December 2019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Research Objective: Prediction of wind speed for a given time using meteorological parameters.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To address the objective, twelve artificial intelligence algorithms were used for wind speed prediction 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924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B95F7-1D28-8F3E-8DE6-4727918D3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Predictive Models for Wind Speed.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2CC29-F8AA-7671-D726-C3BC3F2A5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 err="1"/>
              <a:t>Algortithms</a:t>
            </a:r>
            <a:r>
              <a:rPr lang="en-IN" dirty="0"/>
              <a:t> used: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Multiple Linear Regression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Ridge Regression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Lasso Regression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Bayesian Ridge Regression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Huber Regression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Bagging Regression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Random Forest Regression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AdaBoost Regression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SVR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DNN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CNN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RNN - LSTM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2548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A6155-A702-6167-71A6-16F3D0623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D16D9-33FB-05A2-94B8-62CE5AB55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Three-months-long period starting from May 1, 2018 to July 31, 2018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hourly instances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Retrieved from National Renewable Energy Laboratory (NREL) database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18 features, including wind speed in 80m height as response variable.</a:t>
            </a:r>
          </a:p>
          <a:p>
            <a:pPr lvl="1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/>
              <a:t>Best Performance: LSTM (Model-12)</a:t>
            </a:r>
          </a:p>
          <a:p>
            <a:pPr lvl="1"/>
            <a:r>
              <a:rPr lang="en-US" dirty="0"/>
              <a:t>Lowest error terms</a:t>
            </a:r>
          </a:p>
          <a:p>
            <a:pPr lvl="1"/>
            <a:r>
              <a:rPr lang="en-US" dirty="0"/>
              <a:t>Exact accuracy of 97.8%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Result: LSTM Outperforms Other Models, Highest accuracy of 97.8%.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736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9AEAB-2AE9-C835-9D4E-79C77874D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Research paper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F8396-F8D2-8E47-B3A1-D575A8623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Title: A Review of QR code Structure for Encryption and Decryption Process</a:t>
            </a:r>
          </a:p>
          <a:p>
            <a:pPr marL="0" indent="0">
              <a:buNone/>
            </a:pPr>
            <a:r>
              <a:rPr lang="en-US" dirty="0"/>
              <a:t>Author: </a:t>
            </a:r>
            <a:r>
              <a:rPr lang="en-US" dirty="0" err="1"/>
              <a:t>Divya</a:t>
            </a:r>
            <a:r>
              <a:rPr lang="en-US" dirty="0"/>
              <a:t> Sharma</a:t>
            </a:r>
          </a:p>
          <a:p>
            <a:pPr marL="0" indent="0">
              <a:buNone/>
            </a:pPr>
            <a:r>
              <a:rPr lang="en-US" dirty="0"/>
              <a:t>Publishers: International Journal of Innovative Science and Research Technology </a:t>
            </a:r>
          </a:p>
          <a:p>
            <a:pPr marL="0" indent="0">
              <a:buNone/>
            </a:pPr>
            <a:r>
              <a:rPr lang="en-US" dirty="0"/>
              <a:t>ISSN No: - 2456- 2165</a:t>
            </a:r>
          </a:p>
          <a:p>
            <a:pPr marL="0" indent="0">
              <a:buNone/>
            </a:pPr>
            <a:endParaRPr lang="en-IN" dirty="0"/>
          </a:p>
          <a:p>
            <a:r>
              <a:rPr lang="en-US" dirty="0"/>
              <a:t>QR Code is a matrix or a 2-dimensional barcode based symbol with a cell structure which is formatted in a square.</a:t>
            </a:r>
          </a:p>
          <a:p>
            <a:r>
              <a:rPr lang="en-US" dirty="0"/>
              <a:t>It can store up to 4296 alphanumeric characters and can be read by optical device with the appropriate software like QR code reader and mobile phones.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326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1121</TotalTime>
  <Words>2513</Words>
  <Application>Microsoft Office PowerPoint</Application>
  <PresentationFormat>Widescreen</PresentationFormat>
  <Paragraphs>396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7" baseType="lpstr">
      <vt:lpstr>Arial</vt:lpstr>
      <vt:lpstr>Bookman Old Style</vt:lpstr>
      <vt:lpstr>Calibri</vt:lpstr>
      <vt:lpstr>Roboto</vt:lpstr>
      <vt:lpstr>Rockwell</vt:lpstr>
      <vt:lpstr>Rockwell Condensed</vt:lpstr>
      <vt:lpstr>Rockwell Extra Bold</vt:lpstr>
      <vt:lpstr>Source Sans Pro</vt:lpstr>
      <vt:lpstr>Symbol</vt:lpstr>
      <vt:lpstr>Times New Roman</vt:lpstr>
      <vt:lpstr>Wingdings</vt:lpstr>
      <vt:lpstr>Wood Type</vt:lpstr>
      <vt:lpstr>Inventory Management System for Anemos Energies</vt:lpstr>
      <vt:lpstr>Agenda</vt:lpstr>
      <vt:lpstr>INTRODUCTION ABOUT COMPANY </vt:lpstr>
      <vt:lpstr>Problem statement</vt:lpstr>
      <vt:lpstr>Introduction  </vt:lpstr>
      <vt:lpstr>Research papper  </vt:lpstr>
      <vt:lpstr>Predictive Models for Wind Speed.</vt:lpstr>
      <vt:lpstr>PowerPoint Presentation</vt:lpstr>
      <vt:lpstr>Research paper - 2</vt:lpstr>
      <vt:lpstr>QR CODE STRUCTURE</vt:lpstr>
      <vt:lpstr>QR CODE STRUCTURE</vt:lpstr>
      <vt:lpstr>Research paper - 3</vt:lpstr>
      <vt:lpstr>Modules </vt:lpstr>
      <vt:lpstr>Login module</vt:lpstr>
      <vt:lpstr>Admin module</vt:lpstr>
      <vt:lpstr>QR CODE: </vt:lpstr>
      <vt:lpstr>Algorithm for generating qr code. </vt:lpstr>
      <vt:lpstr>Algorithm for scanning qr code </vt:lpstr>
      <vt:lpstr>PowerPoint Presentation</vt:lpstr>
      <vt:lpstr>Image classification </vt:lpstr>
      <vt:lpstr>Algorithm </vt:lpstr>
      <vt:lpstr>PowerPoint Presentation</vt:lpstr>
      <vt:lpstr>Wind power forecasting</vt:lpstr>
      <vt:lpstr>Algorithm</vt:lpstr>
      <vt:lpstr>Working</vt:lpstr>
      <vt:lpstr>Dataflow diagrams. </vt:lpstr>
      <vt:lpstr>PowerPoint Presentation</vt:lpstr>
      <vt:lpstr>Datasets </vt:lpstr>
      <vt:lpstr>Datasets</vt:lpstr>
      <vt:lpstr>Software &amp; hardware requirements.</vt:lpstr>
      <vt:lpstr>PowerPoint Presentation</vt:lpstr>
      <vt:lpstr>Implementation </vt:lpstr>
      <vt:lpstr>PowerPoint Presentation</vt:lpstr>
      <vt:lpstr>Login with session tokens.</vt:lpstr>
      <vt:lpstr>Research Papers</vt:lpstr>
      <vt:lpstr>Feasibility study</vt:lpstr>
      <vt:lpstr>PowerPoint Presentation</vt:lpstr>
      <vt:lpstr>PowerPoint Presentation</vt:lpstr>
      <vt:lpstr>MobileNets: Efficient Convolutional Neural Networks for Mobile Vision Applications         Google Inc.</vt:lpstr>
      <vt:lpstr>Convolutional Neural Network (CNN) </vt:lpstr>
      <vt:lpstr>Mobilenet</vt:lpstr>
      <vt:lpstr>Feasibility study:</vt:lpstr>
      <vt:lpstr>Work done from pr-1 to pr-2</vt:lpstr>
      <vt:lpstr>PowerPoint Presentation</vt:lpstr>
      <vt:lpstr>Thank you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Management System for Anemos Energies</dc:title>
  <dc:creator>Joseph Roy</dc:creator>
  <cp:lastModifiedBy>aslanshaikhgec@outlook.com</cp:lastModifiedBy>
  <cp:revision>47</cp:revision>
  <dcterms:created xsi:type="dcterms:W3CDTF">2022-12-06T11:41:17Z</dcterms:created>
  <dcterms:modified xsi:type="dcterms:W3CDTF">2023-02-01T05:13:21Z</dcterms:modified>
</cp:coreProperties>
</file>